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3"/>
  </p:notesMasterIdLst>
  <p:sldIdLst>
    <p:sldId id="256" r:id="rId6"/>
    <p:sldId id="257" r:id="rId7"/>
    <p:sldId id="258" r:id="rId8"/>
    <p:sldId id="259" r:id="rId9"/>
    <p:sldId id="260" r:id="rId10"/>
    <p:sldId id="266" r:id="rId11"/>
    <p:sldId id="267" r:id="rId12"/>
    <p:sldId id="268" r:id="rId13"/>
    <p:sldId id="263" r:id="rId14"/>
    <p:sldId id="264" r:id="rId15"/>
    <p:sldId id="265" r:id="rId16"/>
    <p:sldId id="261" r:id="rId17"/>
    <p:sldId id="262" r:id="rId18"/>
    <p:sldId id="269" r:id="rId19"/>
    <p:sldId id="270" r:id="rId20"/>
    <p:sldId id="271" r:id="rId21"/>
    <p:sldId id="272" r:id="rId2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sz="1400" b="1" i="0" baseline="0">
                <a:solidFill>
                  <a:sysClr val="windowText" lastClr="000000"/>
                </a:solidFill>
                <a:effectLst/>
              </a:rPr>
              <a:t>Pérdidas económicas y defunciones en el estado de Puebla, 2000-2017</a:t>
            </a:r>
            <a:endParaRPr lang="es-MX" sz="1100" b="1">
              <a:solidFill>
                <a:sysClr val="windowText" lastClr="000000"/>
              </a:solidFill>
              <a:effectLst/>
            </a:endParaRPr>
          </a:p>
        </c:rich>
      </c:tx>
      <c:layout/>
      <c:overlay val="0"/>
      <c:spPr>
        <a:noFill/>
        <a:ln>
          <a:noFill/>
        </a:ln>
        <a:effectLst/>
      </c:spPr>
    </c:title>
    <c:autoTitleDeleted val="0"/>
    <c:plotArea>
      <c:layout>
        <c:manualLayout>
          <c:layoutTarget val="inner"/>
          <c:xMode val="edge"/>
          <c:yMode val="edge"/>
          <c:x val="4.5541264580203328E-2"/>
          <c:y val="4.7294696011786139E-2"/>
          <c:w val="0.86502071233610633"/>
          <c:h val="0.74785806048624681"/>
        </c:manualLayout>
      </c:layout>
      <c:barChart>
        <c:barDir val="col"/>
        <c:grouping val="clustered"/>
        <c:varyColors val="0"/>
        <c:ser>
          <c:idx val="0"/>
          <c:order val="0"/>
          <c:tx>
            <c:strRef>
              <c:f>'Daños y defunciones'!$O$3</c:f>
              <c:strCache>
                <c:ptCount val="1"/>
                <c:pt idx="0">
                  <c:v>Defunciones</c:v>
                </c:pt>
              </c:strCache>
            </c:strRef>
          </c:tx>
          <c:spPr>
            <a:solidFill>
              <a:srgbClr val="C00000"/>
            </a:solidFill>
            <a:ln>
              <a:solidFill>
                <a:srgbClr val="C000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'Daños y defunciones'!$N$4:$N$21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'Daños y defunciones'!$O$4:$O$21</c:f>
              <c:numCache>
                <c:formatCode>General</c:formatCode>
                <c:ptCount val="18"/>
                <c:pt idx="0">
                  <c:v>0</c:v>
                </c:pt>
                <c:pt idx="1">
                  <c:v>36</c:v>
                </c:pt>
                <c:pt idx="2">
                  <c:v>3</c:v>
                </c:pt>
                <c:pt idx="3">
                  <c:v>8</c:v>
                </c:pt>
                <c:pt idx="4">
                  <c:v>9</c:v>
                </c:pt>
                <c:pt idx="5">
                  <c:v>17</c:v>
                </c:pt>
                <c:pt idx="6">
                  <c:v>16</c:v>
                </c:pt>
                <c:pt idx="7">
                  <c:v>70</c:v>
                </c:pt>
                <c:pt idx="8">
                  <c:v>26</c:v>
                </c:pt>
                <c:pt idx="9">
                  <c:v>34</c:v>
                </c:pt>
                <c:pt idx="10">
                  <c:v>38</c:v>
                </c:pt>
                <c:pt idx="11">
                  <c:v>12</c:v>
                </c:pt>
                <c:pt idx="12">
                  <c:v>9</c:v>
                </c:pt>
                <c:pt idx="13">
                  <c:v>6</c:v>
                </c:pt>
                <c:pt idx="14">
                  <c:v>49</c:v>
                </c:pt>
                <c:pt idx="15">
                  <c:v>43</c:v>
                </c:pt>
                <c:pt idx="16">
                  <c:v>53</c:v>
                </c:pt>
                <c:pt idx="17">
                  <c:v>60</c:v>
                </c:pt>
              </c:numCache>
            </c:numRef>
          </c:val>
        </c:ser>
        <c:dLbls>
          <c:showLegendKey val="0"/>
          <c:showVal val="0"/>
          <c:showCatName val="0"/>
          <c:showSerName val="0"/>
          <c:showPercent val="0"/>
          <c:showBubbleSize val="0"/>
        </c:dLbls>
        <c:gapWidth val="219"/>
        <c:overlap val="-27"/>
        <c:axId val="135409664"/>
        <c:axId val="225797248"/>
      </c:barChart>
      <c:lineChart>
        <c:grouping val="standard"/>
        <c:varyColors val="0"/>
        <c:ser>
          <c:idx val="1"/>
          <c:order val="1"/>
          <c:tx>
            <c:strRef>
              <c:f>'Daños y defunciones'!$P$3</c:f>
              <c:strCache>
                <c:ptCount val="1"/>
                <c:pt idx="0">
                  <c:v>Daños (millones de pesos constantes, base 2013)</c:v>
                </c:pt>
              </c:strCache>
            </c:strRef>
          </c:tx>
          <c:spPr>
            <a:ln w="28575" cap="rnd">
              <a:solidFill>
                <a:sysClr val="windowText" lastClr="000000"/>
              </a:solidFill>
              <a:round/>
            </a:ln>
            <a:effectLst/>
          </c:spPr>
          <c:marker>
            <c:symbol val="none"/>
          </c:marker>
          <c:dLbls>
            <c:dLbl>
              <c:idx val="0"/>
              <c:layout>
                <c:manualLayout>
                  <c:x val="-2.0592018922606113E-2"/>
                  <c:y val="-6.797992329509441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875799290878128E-17"/>
                  <c:y val="-9.26998954024016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0592018922606113E-2"/>
                  <c:y val="-4.63499477012007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6473615138084891E-2"/>
                  <c:y val="-5.561993724144100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6769624599387948E-2"/>
                  <c:y val="-8.65199023755747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296009461303057E-2"/>
                  <c:y val="-3.39899616475473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5.2718284832051349E-3"/>
                  <c:y val="-1.460387170487218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1.4058209288546683E-2"/>
                  <c:y val="-5.257393813753949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5"/>
              <c:layout>
                <c:manualLayout>
                  <c:x val="-7.0291046442733417E-3"/>
                  <c:y val="-2.628696906876974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ysClr val="windowText" lastClr="000000"/>
                    </a:solidFill>
                    <a:latin typeface="+mn-lt"/>
                    <a:ea typeface="+mn-ea"/>
                    <a:cs typeface="+mn-cs"/>
                  </a:defRPr>
                </a:pPr>
                <a:endParaRPr lang="es-MX"/>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'Daños y defunciones'!$N$4:$N$21</c:f>
              <c:strCache>
                <c:ptCount val="18"/>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strCache>
            </c:strRef>
          </c:cat>
          <c:val>
            <c:numRef>
              <c:f>'Daños y defunciones'!$P$4:$P$21</c:f>
              <c:numCache>
                <c:formatCode>0.0</c:formatCode>
                <c:ptCount val="18"/>
                <c:pt idx="0" formatCode="_-* #,##0.0_-;\-* #,##0.0_-;_-* &quot;-&quot;??_-;_-@_-">
                  <c:v>18.984065668759058</c:v>
                </c:pt>
                <c:pt idx="1">
                  <c:v>0</c:v>
                </c:pt>
                <c:pt idx="2" formatCode="_-* #,##0.0_-;\-* #,##0.0_-;_-* &quot;-&quot;??_-;_-@_-">
                  <c:v>26.274298056155509</c:v>
                </c:pt>
                <c:pt idx="3" formatCode="_-* #,##0.0_-;\-* #,##0.0_-;_-* &quot;-&quot;??_-;_-@_-">
                  <c:v>19.9850622406639</c:v>
                </c:pt>
                <c:pt idx="4" formatCode="_-* #,##0.0_-;\-* #,##0.0_-;_-* &quot;-&quot;??_-;_-@_-">
                  <c:v>2.9527104959630908</c:v>
                </c:pt>
                <c:pt idx="5" formatCode="_-* #,##0.0_-;\-* #,##0.0_-;_-* &quot;-&quot;??_-;_-@_-">
                  <c:v>108.49568058076227</c:v>
                </c:pt>
                <c:pt idx="6" formatCode="_-* #,##0.0_-;\-* #,##0.0_-;_-* &quot;-&quot;??_-;_-@_-">
                  <c:v>1366.6631849829353</c:v>
                </c:pt>
                <c:pt idx="7" formatCode="_-* #,##0.0_-;\-* #,##0.0_-;_-* &quot;-&quot;??_-;_-@_-">
                  <c:v>1721.8243820587288</c:v>
                </c:pt>
                <c:pt idx="8" formatCode="_-* #,##0.0_-;\-* #,##0.0_-;_-* &quot;-&quot;??_-;_-@_-">
                  <c:v>73.619286539045888</c:v>
                </c:pt>
                <c:pt idx="9" formatCode="_-* #,##0.0_-;\-* #,##0.0_-;_-* &quot;-&quot;??_-;_-@_-">
                  <c:v>499.62329101628762</c:v>
                </c:pt>
                <c:pt idx="10" formatCode="_-* #,##0.0_-;\-* #,##0.0_-;_-* &quot;-&quot;??_-;_-@_-">
                  <c:v>1228.3833340380313</c:v>
                </c:pt>
                <c:pt idx="11" formatCode="_-* #,##0.0_-;\-* #,##0.0_-;_-* &quot;-&quot;??_-;_-@_-">
                  <c:v>1058.1225851502538</c:v>
                </c:pt>
                <c:pt idx="12" formatCode="_-* #,##0.0_-;\-* #,##0.0_-;_-* &quot;-&quot;??_-;_-@_-">
                  <c:v>30.759299796954316</c:v>
                </c:pt>
                <c:pt idx="13" formatCode="_-* #,##0.0_-;\-* #,##0.0_-;_-* &quot;-&quot;??_-;_-@_-">
                  <c:v>825.49</c:v>
                </c:pt>
                <c:pt idx="14" formatCode="_-* #,##0.0_-;\-* #,##0.0_-;_-* &quot;-&quot;??_-;_-@_-">
                  <c:v>5.9626711345141219</c:v>
                </c:pt>
                <c:pt idx="15" formatCode="_-* #,##0.0_-;\-* #,##0.0_-;_-* &quot;-&quot;??_-;_-@_-">
                  <c:v>19.044863731656186</c:v>
                </c:pt>
                <c:pt idx="16" formatCode="_-* #,##0.0_-;\-* #,##0.0_-;_-* &quot;-&quot;??_-;_-@_-">
                  <c:v>1876.5927977006413</c:v>
                </c:pt>
                <c:pt idx="17" formatCode="_-* #,##0.0_-;\-* #,##0.0_-;_-* &quot;-&quot;??_-;_-@_-">
                  <c:v>3795.9801791293485</c:v>
                </c:pt>
              </c:numCache>
            </c:numRef>
          </c:val>
          <c:smooth val="0"/>
        </c:ser>
        <c:dLbls>
          <c:showLegendKey val="0"/>
          <c:showVal val="0"/>
          <c:showCatName val="0"/>
          <c:showSerName val="0"/>
          <c:showPercent val="0"/>
          <c:showBubbleSize val="0"/>
        </c:dLbls>
        <c:marker val="1"/>
        <c:smooth val="0"/>
        <c:axId val="186752000"/>
        <c:axId val="225797824"/>
      </c:lineChart>
      <c:catAx>
        <c:axId val="13540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crossAx val="225797248"/>
        <c:crosses val="autoZero"/>
        <c:auto val="1"/>
        <c:lblAlgn val="ctr"/>
        <c:lblOffset val="100"/>
        <c:noMultiLvlLbl val="0"/>
      </c:catAx>
      <c:valAx>
        <c:axId val="2257972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crossAx val="135409664"/>
        <c:crosses val="autoZero"/>
        <c:crossBetween val="between"/>
      </c:valAx>
      <c:valAx>
        <c:axId val="225797824"/>
        <c:scaling>
          <c:orientation val="minMax"/>
        </c:scaling>
        <c:delete val="0"/>
        <c:axPos val="r"/>
        <c:numFmt formatCode="_-* #,##0.0_-;\-* #,##0.0_-;_-*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crossAx val="186752000"/>
        <c:crosses val="max"/>
        <c:crossBetween val="between"/>
      </c:valAx>
      <c:catAx>
        <c:axId val="186752000"/>
        <c:scaling>
          <c:orientation val="minMax"/>
        </c:scaling>
        <c:delete val="1"/>
        <c:axPos val="b"/>
        <c:numFmt formatCode="General" sourceLinked="1"/>
        <c:majorTickMark val="out"/>
        <c:minorTickMark val="none"/>
        <c:tickLblPos val="nextTo"/>
        <c:crossAx val="225797824"/>
        <c:crosses val="autoZero"/>
        <c:auto val="1"/>
        <c:lblAlgn val="ctr"/>
        <c:lblOffset val="100"/>
        <c:noMultiLvlLbl val="0"/>
      </c:catAx>
      <c:spPr>
        <a:noFill/>
        <a:ln>
          <a:noFill/>
        </a:ln>
        <a:effectLst/>
      </c:spPr>
    </c:plotArea>
    <c:legend>
      <c:legendPos val="b"/>
      <c:layout>
        <c:manualLayout>
          <c:xMode val="edge"/>
          <c:yMode val="edge"/>
          <c:x val="0.18666728286639139"/>
          <c:y val="0.86248143468435623"/>
          <c:w val="0.63720909123362723"/>
          <c:h val="5.2816109427385641E-2"/>
        </c:manualLayout>
      </c:layout>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solidFill>
                  <a:sysClr val="windowText" lastClr="000000"/>
                </a:solidFill>
              </a:rPr>
              <a:t>Porcentaje de defunciones por categoría de fenómeno, 2000-2017</a:t>
            </a:r>
          </a:p>
        </c:rich>
      </c:tx>
      <c:layout/>
      <c:overlay val="0"/>
      <c:spPr>
        <a:noFill/>
        <a:ln>
          <a:noFill/>
        </a:ln>
        <a:effectLst/>
      </c:spPr>
    </c:title>
    <c:autoTitleDeleted val="0"/>
    <c:plotArea>
      <c:layout/>
      <c:pieChart>
        <c:varyColors val="1"/>
        <c:ser>
          <c:idx val="0"/>
          <c:order val="0"/>
          <c:tx>
            <c:strRef>
              <c:f>'[Puebla.xlsx]Daños y defunciones'!$K$18</c:f>
              <c:strCache>
                <c:ptCount val="1"/>
                <c:pt idx="0">
                  <c:v>Defunciones por categoría de fenómeno</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MX"/>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'[Puebla.xlsx]Daños y defunciones'!$J$19:$J$22</c:f>
              <c:strCache>
                <c:ptCount val="4"/>
                <c:pt idx="0">
                  <c:v>Geológicos</c:v>
                </c:pt>
                <c:pt idx="1">
                  <c:v>Hidrometeorológicos</c:v>
                </c:pt>
                <c:pt idx="2">
                  <c:v>Químicos</c:v>
                </c:pt>
                <c:pt idx="3">
                  <c:v>Socio-organizativos</c:v>
                </c:pt>
              </c:strCache>
            </c:strRef>
          </c:cat>
          <c:val>
            <c:numRef>
              <c:f>'[Puebla.xlsx]Daños y defunciones'!$K$19:$K$22</c:f>
              <c:numCache>
                <c:formatCode>0.0%</c:formatCode>
                <c:ptCount val="4"/>
                <c:pt idx="0">
                  <c:v>0.18404907975460122</c:v>
                </c:pt>
                <c:pt idx="1">
                  <c:v>0.33128834355828218</c:v>
                </c:pt>
                <c:pt idx="2">
                  <c:v>0.17382413087934559</c:v>
                </c:pt>
                <c:pt idx="3">
                  <c:v>0.31083844580777098</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rtl="0">
            <a:defRPr sz="100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1">
                <a:solidFill>
                  <a:sysClr val="windowText" lastClr="000000"/>
                </a:solidFill>
              </a:rPr>
              <a:t>Participación porcentual en los daños por categoría de fenómeno 2000, 2017 (millones de pesos constantes base 2013)</a:t>
            </a:r>
          </a:p>
        </c:rich>
      </c:tx>
      <c:layout/>
      <c:overlay val="0"/>
      <c:spPr>
        <a:noFill/>
        <a:ln>
          <a:noFill/>
        </a:ln>
        <a:effectLst/>
      </c:spPr>
    </c:title>
    <c:autoTitleDeleted val="0"/>
    <c:plotArea>
      <c:layout/>
      <c:pieChart>
        <c:varyColors val="1"/>
        <c:ser>
          <c:idx val="0"/>
          <c:order val="0"/>
          <c:tx>
            <c:strRef>
              <c:f>'[Puebla.xlsx]Daños y defunciones'!$L$18</c:f>
              <c:strCache>
                <c:ptCount val="1"/>
                <c:pt idx="0">
                  <c:v>Participación porcentual en los daños por categoría de fenómeno 2000, 2017 (millones de pesos constantes base 2013)</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MX"/>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'[Puebla.xlsx]Daños y defunciones'!$J$19:$J$22</c:f>
              <c:strCache>
                <c:ptCount val="4"/>
                <c:pt idx="0">
                  <c:v>Geológicos</c:v>
                </c:pt>
                <c:pt idx="1">
                  <c:v>Hidrometeorológicos</c:v>
                </c:pt>
                <c:pt idx="2">
                  <c:v>Químicos</c:v>
                </c:pt>
                <c:pt idx="3">
                  <c:v>Socio-organizativos</c:v>
                </c:pt>
              </c:strCache>
            </c:strRef>
          </c:cat>
          <c:val>
            <c:numRef>
              <c:f>'[Puebla.xlsx]Daños y defunciones'!$L$19:$L$22</c:f>
              <c:numCache>
                <c:formatCode>0.0%</c:formatCode>
                <c:ptCount val="4"/>
                <c:pt idx="0">
                  <c:v>0.2956205609753057</c:v>
                </c:pt>
                <c:pt idx="1">
                  <c:v>0.62435422870123414</c:v>
                </c:pt>
                <c:pt idx="2">
                  <c:v>7.7831693250542733E-2</c:v>
                </c:pt>
                <c:pt idx="3">
                  <c:v>2.1935170729174701E-3</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rtl="0">
            <a:defRPr sz="100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mn-lt"/>
                <a:ea typeface="+mn-ea"/>
                <a:cs typeface="+mn-cs"/>
              </a:defRPr>
            </a:pPr>
            <a:r>
              <a:rPr lang="es-MX" sz="1200" b="1" i="0" baseline="0">
                <a:solidFill>
                  <a:sysClr val="windowText" lastClr="000000"/>
                </a:solidFill>
                <a:effectLst/>
              </a:rPr>
              <a:t>Participación por sector en los daños y pérdidas causadas por los desastres de origen natural y antrópico en el estado de Puebla, 2000-2017</a:t>
            </a:r>
            <a:endParaRPr lang="es-MX" sz="1200" b="1">
              <a:solidFill>
                <a:sysClr val="windowText" lastClr="000000"/>
              </a:solidFill>
              <a:effectLst/>
            </a:endParaRPr>
          </a:p>
        </c:rich>
      </c:tx>
      <c:layout/>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dLbls>
            <c:dLbl>
              <c:idx val="5"/>
              <c:layout>
                <c:manualLayout>
                  <c:x val="-1.7445483893079559E-3"/>
                  <c:y val="3.5159823672351716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6"/>
              <c:layout>
                <c:manualLayout>
                  <c:x val="-1.3956387114463424E-2"/>
                  <c:y val="-4.1552518885506574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MX"/>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[Puebla.xlsx]Sectores!$N$20:$U$20</c:f>
              <c:strCache>
                <c:ptCount val="8"/>
                <c:pt idx="0">
                  <c:v>Agrícola</c:v>
                </c:pt>
                <c:pt idx="1">
                  <c:v>Carretero</c:v>
                </c:pt>
                <c:pt idx="2">
                  <c:v>Educativo</c:v>
                </c:pt>
                <c:pt idx="3">
                  <c:v>Hidráulico</c:v>
                </c:pt>
                <c:pt idx="4">
                  <c:v>Otros</c:v>
                </c:pt>
                <c:pt idx="5">
                  <c:v>Salud</c:v>
                </c:pt>
                <c:pt idx="6">
                  <c:v>Urbano</c:v>
                </c:pt>
                <c:pt idx="7">
                  <c:v>Vivienda</c:v>
                </c:pt>
              </c:strCache>
            </c:strRef>
          </c:cat>
          <c:val>
            <c:numRef>
              <c:f>[Puebla.xlsx]Sectores!$N$21:$U$21</c:f>
              <c:numCache>
                <c:formatCode>0.0%</c:formatCode>
                <c:ptCount val="8"/>
                <c:pt idx="0">
                  <c:v>1.4637203428450499E-2</c:v>
                </c:pt>
                <c:pt idx="1">
                  <c:v>0.37487228222856522</c:v>
                </c:pt>
                <c:pt idx="2">
                  <c:v>0.12392603728395085</c:v>
                </c:pt>
                <c:pt idx="3">
                  <c:v>8.4151036354679271E-2</c:v>
                </c:pt>
                <c:pt idx="4">
                  <c:v>0.11043866031253699</c:v>
                </c:pt>
                <c:pt idx="5">
                  <c:v>6.673667880273103E-3</c:v>
                </c:pt>
                <c:pt idx="6">
                  <c:v>2.0057652298727832E-3</c:v>
                </c:pt>
                <c:pt idx="7">
                  <c:v>0.28329534728167116</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s-MX"/>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s-MX"/>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0.02142</cdr:x>
      <cdr:y>0.92607</cdr:y>
    </cdr:from>
    <cdr:to>
      <cdr:x>0.21252</cdr:x>
      <cdr:y>0.97809</cdr:y>
    </cdr:to>
    <cdr:sp macro="" textlink="">
      <cdr:nvSpPr>
        <cdr:cNvPr id="2" name="CuadroTexto 1"/>
        <cdr:cNvSpPr txBox="1"/>
      </cdr:nvSpPr>
      <cdr:spPr>
        <a:xfrm xmlns:a="http://schemas.openxmlformats.org/drawingml/2006/main">
          <a:off x="154781" y="4026693"/>
          <a:ext cx="1381125" cy="2262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0.02581</cdr:x>
      <cdr:y>0.92942</cdr:y>
    </cdr:from>
    <cdr:to>
      <cdr:x>0.22258</cdr:x>
      <cdr:y>0.98588</cdr:y>
    </cdr:to>
    <cdr:sp macro="" textlink="">
      <cdr:nvSpPr>
        <cdr:cNvPr id="3" name="CuadroTexto 2"/>
        <cdr:cNvSpPr txBox="1"/>
      </cdr:nvSpPr>
      <cdr:spPr>
        <a:xfrm xmlns:a="http://schemas.openxmlformats.org/drawingml/2006/main">
          <a:off x="190498" y="3919538"/>
          <a:ext cx="1452563"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a:p>
      </cdr:txBody>
    </cdr:sp>
  </cdr:relSizeAnchor>
  <cdr:relSizeAnchor xmlns:cdr="http://schemas.openxmlformats.org/drawingml/2006/chartDrawing">
    <cdr:from>
      <cdr:x>0.00161</cdr:x>
      <cdr:y>0.93789</cdr:y>
    </cdr:from>
    <cdr:to>
      <cdr:x>0.61613</cdr:x>
      <cdr:y>1</cdr:y>
    </cdr:to>
    <cdr:sp macro="" textlink="">
      <cdr:nvSpPr>
        <cdr:cNvPr id="4" name="CuadroTexto 3"/>
        <cdr:cNvSpPr txBox="1"/>
      </cdr:nvSpPr>
      <cdr:spPr>
        <a:xfrm xmlns:a="http://schemas.openxmlformats.org/drawingml/2006/main">
          <a:off x="11904" y="3955257"/>
          <a:ext cx="4536281" cy="2619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900" b="1"/>
            <a:t>*Se</a:t>
          </a:r>
          <a:r>
            <a:rPr lang="es-MX" sz="900" b="1" baseline="0"/>
            <a:t> consideran también los daños en Durango, México, Sonora y Tlaxcala.</a:t>
          </a:r>
        </a:p>
      </cdr:txBody>
    </cdr:sp>
  </cdr:relSizeAnchor>
</c:userShapes>
</file>

<file path=ppt/drawings/drawing2.xml><?xml version="1.0" encoding="utf-8"?>
<c:userShapes xmlns:c="http://schemas.openxmlformats.org/drawingml/2006/chart">
  <cdr:relSizeAnchor xmlns:cdr="http://schemas.openxmlformats.org/drawingml/2006/chartDrawing">
    <cdr:from>
      <cdr:x>0.27083</cdr:x>
      <cdr:y>0.9215</cdr:y>
    </cdr:from>
    <cdr:to>
      <cdr:x>1</cdr:x>
      <cdr:y>0.98549</cdr:y>
    </cdr:to>
    <cdr:sp macro="" textlink="">
      <cdr:nvSpPr>
        <cdr:cNvPr id="2" name="CuadroTexto 1"/>
        <cdr:cNvSpPr txBox="1"/>
      </cdr:nvSpPr>
      <cdr:spPr>
        <a:xfrm xmlns:a="http://schemas.openxmlformats.org/drawingml/2006/main">
          <a:off x="1238251" y="2571751"/>
          <a:ext cx="3333749" cy="1785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lang="es-MX" sz="800" b="1">
              <a:effectLst/>
              <a:latin typeface="+mn-lt"/>
              <a:ea typeface="+mn-ea"/>
              <a:cs typeface="+mn-cs"/>
            </a:rPr>
            <a:t>*Se</a:t>
          </a:r>
          <a:r>
            <a:rPr lang="es-MX" sz="800" b="1" baseline="0">
              <a:effectLst/>
              <a:latin typeface="+mn-lt"/>
              <a:ea typeface="+mn-ea"/>
              <a:cs typeface="+mn-cs"/>
            </a:rPr>
            <a:t> consideran también los daños en Durango, México, Sonora y Tlaxcala.</a:t>
          </a:r>
          <a:endParaRPr lang="es-MX" sz="800">
            <a:effectLst/>
          </a:endParaRPr>
        </a:p>
        <a:p xmlns:a="http://schemas.openxmlformats.org/drawingml/2006/main">
          <a:endParaRPr lang="es-MX" sz="8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F5C212-34AB-4043-B46E-56F924D73301}" type="datetimeFigureOut">
              <a:rPr lang="es-MX" smtClean="0"/>
              <a:t>16/01/2019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5FAC4-96CD-48AA-9822-4A8DDC951A4A}" type="slidenum">
              <a:rPr lang="es-MX" smtClean="0"/>
              <a:t>‹Nº›</a:t>
            </a:fld>
            <a:endParaRPr lang="es-MX"/>
          </a:p>
        </p:txBody>
      </p:sp>
    </p:spTree>
    <p:extLst>
      <p:ext uri="{BB962C8B-B14F-4D97-AF65-F5344CB8AC3E}">
        <p14:creationId xmlns:p14="http://schemas.microsoft.com/office/powerpoint/2010/main" val="428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121394-B73F-4092-955D-F469EDDA2C1D}" type="slidenum">
              <a:rPr lang="es-MX" altLang="es-MX" smtClean="0">
                <a:solidFill>
                  <a:prstClr val="black"/>
                </a:solidFill>
                <a:latin typeface="Arial" charset="0"/>
              </a:rPr>
              <a:pPr eaLnBrk="1" hangingPunct="1">
                <a:spcBef>
                  <a:spcPct val="0"/>
                </a:spcBef>
              </a:pPr>
              <a:t>14</a:t>
            </a:fld>
            <a:endParaRPr lang="es-MX" altLang="es-MX" smtClean="0">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dirty="0" smtClean="0"/>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121394-B73F-4092-955D-F469EDDA2C1D}" type="slidenum">
              <a:rPr lang="es-MX" altLang="es-MX" smtClean="0">
                <a:solidFill>
                  <a:prstClr val="black"/>
                </a:solidFill>
                <a:latin typeface="Arial" charset="0"/>
              </a:rPr>
              <a:pPr eaLnBrk="1" hangingPunct="1">
                <a:spcBef>
                  <a:spcPct val="0"/>
                </a:spcBef>
              </a:pPr>
              <a:t>15</a:t>
            </a:fld>
            <a:endParaRPr lang="es-MX" altLang="es-MX" smtClean="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121394-B73F-4092-955D-F469EDDA2C1D}" type="slidenum">
              <a:rPr lang="es-MX" altLang="es-MX" smtClean="0">
                <a:solidFill>
                  <a:prstClr val="black"/>
                </a:solidFill>
                <a:latin typeface="Arial" charset="0"/>
              </a:rPr>
              <a:pPr eaLnBrk="1" hangingPunct="1">
                <a:spcBef>
                  <a:spcPct val="0"/>
                </a:spcBef>
              </a:pPr>
              <a:t>16</a:t>
            </a:fld>
            <a:endParaRPr lang="es-MX" altLang="es-MX" smtClean="0">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12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5613" eaLnBrk="0" fontAlgn="base" hangingPunct="0">
              <a:spcBef>
                <a:spcPct val="30000"/>
              </a:spcBef>
              <a:spcAft>
                <a:spcPct val="0"/>
              </a:spcAft>
              <a:defRPr sz="1200">
                <a:solidFill>
                  <a:schemeClr val="tx1"/>
                </a:solidFill>
                <a:latin typeface="Calibri" pitchFamily="34" charset="0"/>
              </a:defRPr>
            </a:lvl6pPr>
            <a:lvl7pPr marL="2971800" indent="-228600" defTabSz="455613" eaLnBrk="0" fontAlgn="base" hangingPunct="0">
              <a:spcBef>
                <a:spcPct val="30000"/>
              </a:spcBef>
              <a:spcAft>
                <a:spcPct val="0"/>
              </a:spcAft>
              <a:defRPr sz="1200">
                <a:solidFill>
                  <a:schemeClr val="tx1"/>
                </a:solidFill>
                <a:latin typeface="Calibri" pitchFamily="34" charset="0"/>
              </a:defRPr>
            </a:lvl7pPr>
            <a:lvl8pPr marL="3429000" indent="-228600" defTabSz="455613" eaLnBrk="0" fontAlgn="base" hangingPunct="0">
              <a:spcBef>
                <a:spcPct val="30000"/>
              </a:spcBef>
              <a:spcAft>
                <a:spcPct val="0"/>
              </a:spcAft>
              <a:defRPr sz="1200">
                <a:solidFill>
                  <a:schemeClr val="tx1"/>
                </a:solidFill>
                <a:latin typeface="Calibri" pitchFamily="34" charset="0"/>
              </a:defRPr>
            </a:lvl8pPr>
            <a:lvl9pPr marL="3886200" indent="-228600" defTabSz="45561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F121394-B73F-4092-955D-F469EDDA2C1D}" type="slidenum">
              <a:rPr lang="es-MX" altLang="es-MX" smtClean="0">
                <a:solidFill>
                  <a:prstClr val="black"/>
                </a:solidFill>
                <a:latin typeface="Arial" charset="0"/>
              </a:rPr>
              <a:pPr eaLnBrk="1" hangingPunct="1">
                <a:spcBef>
                  <a:spcPct val="0"/>
                </a:spcBef>
              </a:pPr>
              <a:t>17</a:t>
            </a:fld>
            <a:endParaRPr lang="es-MX" altLang="es-MX" smtClean="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16/01/2019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16/01/2019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16/01/2019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6513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1825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266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057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833978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6648073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972766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336661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t>16/01/2019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453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644517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684591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7576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429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1529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6859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375259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3077414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417981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t>16/01/2019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655148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912936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702568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4218403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0069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334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211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4880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3333289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22964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t>16/01/2019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2381163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2888854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42414488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1149690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50151DCB-C6BD-466C-AE79-D3BA678C581E}" type="datetimeFigureOut">
              <a:rPr lang="es-MX" smtClean="0">
                <a:solidFill>
                  <a:prstClr val="black"/>
                </a:solidFill>
              </a:rPr>
              <a:pPr/>
              <a:t>16/01/2019</a:t>
            </a:fld>
            <a:endParaRPr lang="es-MX">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DB623C00-A5C8-44E4-AA8C-EF7111573EB1}" type="slidenum">
              <a:rPr lang="es-MX" smtClean="0">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516834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0A81220-32ED-4A62-98FF-3378625A4CDC}" type="datetimeFigureOut">
              <a:rPr lang="es-MX" smtClean="0">
                <a:solidFill>
                  <a:prstClr val="black">
                    <a:tint val="75000"/>
                  </a:prstClr>
                </a:solidFill>
              </a:rPr>
              <a:pPr/>
              <a:t>16/01/2019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2B70D6-F15A-4C32-B600-13DD6BFF61E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418817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0A81220-32ED-4A62-98FF-3378625A4CDC}" type="datetimeFigureOut">
              <a:rPr lang="es-MX" smtClean="0">
                <a:solidFill>
                  <a:prstClr val="black">
                    <a:tint val="75000"/>
                  </a:prstClr>
                </a:solidFill>
              </a:rPr>
              <a:pPr/>
              <a:t>16/01/2019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2B70D6-F15A-4C32-B600-13DD6BFF61E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939109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0A81220-32ED-4A62-98FF-3378625A4CDC}" type="datetimeFigureOut">
              <a:rPr lang="es-MX" smtClean="0">
                <a:solidFill>
                  <a:prstClr val="black">
                    <a:tint val="75000"/>
                  </a:prstClr>
                </a:solidFill>
              </a:rPr>
              <a:pPr/>
              <a:t>16/01/2019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2B70D6-F15A-4C32-B600-13DD6BFF61E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563522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0A81220-32ED-4A62-98FF-3378625A4CDC}" type="datetimeFigureOut">
              <a:rPr lang="es-MX" smtClean="0">
                <a:solidFill>
                  <a:prstClr val="black">
                    <a:tint val="75000"/>
                  </a:prstClr>
                </a:solidFill>
              </a:rPr>
              <a:pPr/>
              <a:t>16/01/2019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F2B70D6-F15A-4C32-B600-13DD6BFF61E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97127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0A81220-32ED-4A62-98FF-3378625A4CDC}" type="datetimeFigureOut">
              <a:rPr lang="es-MX" smtClean="0">
                <a:solidFill>
                  <a:prstClr val="black">
                    <a:tint val="75000"/>
                  </a:prstClr>
                </a:solidFill>
              </a:rPr>
              <a:pPr/>
              <a:t>16/01/2019</a:t>
            </a:fld>
            <a:endParaRPr lang="es-MX">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MX">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F2B70D6-F15A-4C32-B600-13DD6BFF61E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202074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t>16/01/2019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0A81220-32ED-4A62-98FF-3378625A4CDC}" type="datetimeFigureOut">
              <a:rPr lang="es-MX" smtClean="0">
                <a:solidFill>
                  <a:prstClr val="black">
                    <a:tint val="75000"/>
                  </a:prstClr>
                </a:solidFill>
              </a:rPr>
              <a:pPr/>
              <a:t>16/01/2019</a:t>
            </a:fld>
            <a:endParaRPr lang="es-MX">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MX">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F2B70D6-F15A-4C32-B600-13DD6BFF61E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7641840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0A81220-32ED-4A62-98FF-3378625A4CDC}" type="datetimeFigureOut">
              <a:rPr lang="es-MX" smtClean="0">
                <a:solidFill>
                  <a:prstClr val="black">
                    <a:tint val="75000"/>
                  </a:prstClr>
                </a:solidFill>
              </a:rPr>
              <a:pPr/>
              <a:t>16/01/2019</a:t>
            </a:fld>
            <a:endParaRPr lang="es-MX">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MX">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F2B70D6-F15A-4C32-B600-13DD6BFF61E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5143589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A81220-32ED-4A62-98FF-3378625A4CDC}" type="datetimeFigureOut">
              <a:rPr lang="es-MX" smtClean="0">
                <a:solidFill>
                  <a:prstClr val="black">
                    <a:tint val="75000"/>
                  </a:prstClr>
                </a:solidFill>
              </a:rPr>
              <a:pPr/>
              <a:t>16/01/2019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F2B70D6-F15A-4C32-B600-13DD6BFF61E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8408721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0A81220-32ED-4A62-98FF-3378625A4CDC}" type="datetimeFigureOut">
              <a:rPr lang="es-MX" smtClean="0">
                <a:solidFill>
                  <a:prstClr val="black">
                    <a:tint val="75000"/>
                  </a:prstClr>
                </a:solidFill>
              </a:rPr>
              <a:pPr/>
              <a:t>16/01/2019</a:t>
            </a:fld>
            <a:endParaRPr lang="es-MX">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MX">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F2B70D6-F15A-4C32-B600-13DD6BFF61E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36460408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0A81220-32ED-4A62-98FF-3378625A4CDC}" type="datetimeFigureOut">
              <a:rPr lang="es-MX" smtClean="0">
                <a:solidFill>
                  <a:prstClr val="black">
                    <a:tint val="75000"/>
                  </a:prstClr>
                </a:solidFill>
              </a:rPr>
              <a:pPr/>
              <a:t>16/01/2019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2B70D6-F15A-4C32-B600-13DD6BFF61E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884279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0A81220-32ED-4A62-98FF-3378625A4CDC}" type="datetimeFigureOut">
              <a:rPr lang="es-MX" smtClean="0">
                <a:solidFill>
                  <a:prstClr val="black">
                    <a:tint val="75000"/>
                  </a:prstClr>
                </a:solidFill>
              </a:rPr>
              <a:pPr/>
              <a:t>16/01/2019</a:t>
            </a:fld>
            <a:endParaRPr lang="es-MX">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MX">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F2B70D6-F15A-4C32-B600-13DD6BFF61E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506245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t="458"/>
          <a:stretch>
            <a:fillRect/>
          </a:stretch>
        </p:blipFill>
        <p:spPr bwMode="auto">
          <a:xfrm>
            <a:off x="-10852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9 Imagen"/>
          <p:cNvPicPr>
            <a:picLocks noChangeAspect="1"/>
          </p:cNvPicPr>
          <p:nvPr userDrawn="1"/>
        </p:nvPicPr>
        <p:blipFill>
          <a:blip r:embed="rId3" cstate="print">
            <a:extLst>
              <a:ext uri="{28A0092B-C50C-407E-A947-70E740481C1C}">
                <a14:useLocalDpi xmlns:a14="http://schemas.microsoft.com/office/drawing/2010/main" val="0"/>
              </a:ext>
            </a:extLst>
          </a:blip>
          <a:srcRect t="25282" b="24651"/>
          <a:stretch>
            <a:fillRect/>
          </a:stretch>
        </p:blipFill>
        <p:spPr bwMode="auto">
          <a:xfrm>
            <a:off x="5863712" y="276225"/>
            <a:ext cx="141973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619673" y="258877"/>
            <a:ext cx="1512168" cy="790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68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t>16/01/2019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t>16/01/2019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16/01/2019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t>16/01/2019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t>16/01/2019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035"/>
            <a:ext cx="6392064" cy="6858000"/>
          </a:xfrm>
          <a:prstGeom prst="rect">
            <a:avLst/>
          </a:prstGeom>
        </p:spPr>
      </p:pic>
      <p:pic>
        <p:nvPicPr>
          <p:cNvPr id="4" name="Picture 3">
            <a:extLst>
              <a:ext uri="{FF2B5EF4-FFF2-40B4-BE49-F238E27FC236}">
                <a16:creationId xmlns:a16="http://schemas.microsoft.com/office/drawing/2014/main" xmlns="" id="{A970F47B-8336-174D-8345-672D517DBE8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11390" y="188640"/>
            <a:ext cx="4283968" cy="343897"/>
          </a:xfrm>
          <a:prstGeom prst="rect">
            <a:avLst/>
          </a:prstGeom>
        </p:spPr>
      </p:pic>
    </p:spTree>
    <p:extLst>
      <p:ext uri="{BB962C8B-B14F-4D97-AF65-F5344CB8AC3E}">
        <p14:creationId xmlns:p14="http://schemas.microsoft.com/office/powerpoint/2010/main" val="30202024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4035"/>
            <a:ext cx="6392064" cy="6858000"/>
          </a:xfrm>
          <a:prstGeom prst="rect">
            <a:avLst/>
          </a:prstGeom>
        </p:spPr>
      </p:pic>
      <p:pic>
        <p:nvPicPr>
          <p:cNvPr id="4" name="Picture 3">
            <a:extLst>
              <a:ext uri="{FF2B5EF4-FFF2-40B4-BE49-F238E27FC236}">
                <a16:creationId xmlns="" xmlns:a16="http://schemas.microsoft.com/office/drawing/2014/main" id="{A970F47B-8336-174D-8345-672D517DBE8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11390" y="188640"/>
            <a:ext cx="4283968" cy="343897"/>
          </a:xfrm>
          <a:prstGeom prst="rect">
            <a:avLst/>
          </a:prstGeom>
        </p:spPr>
      </p:pic>
    </p:spTree>
    <p:extLst>
      <p:ext uri="{BB962C8B-B14F-4D97-AF65-F5344CB8AC3E}">
        <p14:creationId xmlns:p14="http://schemas.microsoft.com/office/powerpoint/2010/main" val="3630925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6 Imagen"/>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6392064" cy="6858000"/>
          </a:xfrm>
          <a:prstGeom prst="rect">
            <a:avLst/>
          </a:prstGeom>
        </p:spPr>
      </p:pic>
      <p:pic>
        <p:nvPicPr>
          <p:cNvPr id="9" name="8 Imagen"/>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913588" y="351565"/>
            <a:ext cx="1819118" cy="442884"/>
          </a:xfrm>
          <a:prstGeom prst="rect">
            <a:avLst/>
          </a:prstGeom>
        </p:spPr>
      </p:pic>
      <p:pic>
        <p:nvPicPr>
          <p:cNvPr id="10" name="9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20129" y="351564"/>
            <a:ext cx="2068095" cy="387207"/>
          </a:xfrm>
          <a:prstGeom prst="rect">
            <a:avLst/>
          </a:prstGeom>
        </p:spPr>
      </p:pic>
      <p:cxnSp>
        <p:nvCxnSpPr>
          <p:cNvPr id="12" name="11 Conector recto"/>
          <p:cNvCxnSpPr/>
          <p:nvPr userDrawn="1"/>
        </p:nvCxnSpPr>
        <p:spPr>
          <a:xfrm>
            <a:off x="6755807" y="351565"/>
            <a:ext cx="0" cy="387206"/>
          </a:xfrm>
          <a:prstGeom prst="line">
            <a:avLst/>
          </a:prstGeom>
          <a:ln>
            <a:solidFill>
              <a:srgbClr val="D4C1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616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A81220-32ED-4A62-98FF-3378625A4CDC}" type="datetimeFigureOut">
              <a:rPr lang="es-MX" smtClean="0">
                <a:solidFill>
                  <a:prstClr val="black">
                    <a:tint val="75000"/>
                  </a:prstClr>
                </a:solidFill>
              </a:rPr>
              <a:pPr/>
              <a:t>16/01/2019</a:t>
            </a:fld>
            <a:endParaRPr lang="es-MX">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B70D6-F15A-4C32-B600-13DD6BFF61E4}" type="slidenum">
              <a:rPr lang="es-MX" smtClean="0">
                <a:solidFill>
                  <a:prstClr val="black">
                    <a:tint val="75000"/>
                  </a:prstClr>
                </a:solidFill>
              </a:rPr>
              <a:pPr/>
              <a:t>‹Nº›</a:t>
            </a:fld>
            <a:endParaRPr lang="es-MX">
              <a:solidFill>
                <a:prstClr val="black">
                  <a:tint val="75000"/>
                </a:prstClr>
              </a:solidFill>
            </a:endParaRPr>
          </a:p>
        </p:txBody>
      </p:sp>
    </p:spTree>
    <p:extLst>
      <p:ext uri="{BB962C8B-B14F-4D97-AF65-F5344CB8AC3E}">
        <p14:creationId xmlns:p14="http://schemas.microsoft.com/office/powerpoint/2010/main" val="26944152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www.atlasnacionalderiesgos.gob.mx/AtlasEstatales/?&amp;NOM_ENT=San%20Luis%20Potos%C3%AD&amp;CVE_ENT=24" TargetMode="External"/><Relationship Id="rId2" Type="http://schemas.openxmlformats.org/officeDocument/2006/relationships/hyperlink" Target="http://www.atlasnacionalderiesgos.gob.mx/app/CoberturaEstatal/" TargetMode="Externa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rmgir.proyectomesoamerica.org/portal/apps/MapTools/index.html?appid=ab45cf1bfdf34a2da3f5ea6f7f2464c7" TargetMode="External"/><Relationship Id="rId2" Type="http://schemas.openxmlformats.org/officeDocument/2006/relationships/hyperlink" Target="http://www.atlasnacionalderiesgos.gob.mx/app/CoberturaEstatal/" TargetMode="Externa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docid=wkKtKIFIjCRjBM&amp;tbnid=nIexpRGqBhg7kM:&amp;ved=0CAcQjRw&amp;url=http://tareaescolar.co/tareaescolar/quimica/Enlace%20quimico%20de%20algunas%20particulas.htm&amp;ei=TX8pVOrfF5CONu7CgugJ&amp;bvm=bv.76247554,d.aWw&amp;psig=AFQjCNGIsupeTEhUch5fmF_Nd_M96UCTGA&amp;ust=1412091964340104" TargetMode="External"/><Relationship Id="rId2" Type="http://schemas.openxmlformats.org/officeDocument/2006/relationships/notesSlide" Target="../notesSlides/notesSlide1.xml"/><Relationship Id="rId1" Type="http://schemas.openxmlformats.org/officeDocument/2006/relationships/slideLayout" Target="../slideLayouts/slideLayout5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docid=wkKtKIFIjCRjBM&amp;tbnid=nIexpRGqBhg7kM:&amp;ved=0CAcQjRw&amp;url=http://tareaescolar.co/tareaescolar/quimica/Enlace%20quimico%20de%20algunas%20particulas.htm&amp;ei=TX8pVOrfF5CONu7CgugJ&amp;bvm=bv.76247554,d.aWw&amp;psig=AFQjCNGIsupeTEhUch5fmF_Nd_M96UCTGA&amp;ust=1412091964340104" TargetMode="External"/><Relationship Id="rId2" Type="http://schemas.openxmlformats.org/officeDocument/2006/relationships/notesSlide" Target="../notesSlides/notesSlide2.xml"/><Relationship Id="rId1" Type="http://schemas.openxmlformats.org/officeDocument/2006/relationships/slideLayout" Target="../slideLayouts/slideLayout56.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mx/url?sa=i&amp;rct=j&amp;q=&amp;esrc=s&amp;source=images&amp;cd=&amp;cad=rja&amp;uact=8&amp;docid=wkKtKIFIjCRjBM&amp;tbnid=nIexpRGqBhg7kM:&amp;ved=0CAcQjRw&amp;url=http://tareaescolar.co/tareaescolar/quimica/Enlace%20quimico%20de%20algunas%20particulas.htm&amp;ei=TX8pVOrfF5CONu7CgugJ&amp;bvm=bv.76247554,d.aWw&amp;psig=AFQjCNGIsupeTEhUch5fmF_Nd_M96UCTGA&amp;ust=1412091964340104" TargetMode="External"/><Relationship Id="rId2" Type="http://schemas.openxmlformats.org/officeDocument/2006/relationships/notesSlide" Target="../notesSlides/notesSlide3.xml"/><Relationship Id="rId1" Type="http://schemas.openxmlformats.org/officeDocument/2006/relationships/slideLayout" Target="../slideLayouts/slideLayout56.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 Id="rId4" Type="http://schemas.openxmlformats.org/officeDocument/2006/relationships/hyperlink" Target="http://www.atlasnacionalderiesgos.gob.mx/apps/Declaratoria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tlasnacionalderiesgos.gob.mx/apps/Declaratorias/" TargetMode="Externa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4.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hyperlink" Target="http://www.atlasnacionalderiesgos.gob.mx/app/CoberturaEstatal/" TargetMode="External"/><Relationship Id="rId2" Type="http://schemas.openxmlformats.org/officeDocument/2006/relationships/image" Target="../media/image13.png"/><Relationship Id="rId1" Type="http://schemas.openxmlformats.org/officeDocument/2006/relationships/slideLayout" Target="../slideLayouts/slideLayout24.xml"/><Relationship Id="rId4" Type="http://schemas.openxmlformats.org/officeDocument/2006/relationships/hyperlink" Target="http://www.atlasnacionalderiesgos.gob.mx/apps/IGOPP2/"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www.atlasnacionalderiesgos.gob.mx/app/municipios/" TargetMode="External"/><Relationship Id="rId2" Type="http://schemas.openxmlformats.org/officeDocument/2006/relationships/image" Target="../media/image17.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rotWithShape="1">
          <a:blip r:embed="rId2" cstate="print">
            <a:extLst>
              <a:ext uri="{28A0092B-C50C-407E-A947-70E740481C1C}">
                <a14:useLocalDpi xmlns:a14="http://schemas.microsoft.com/office/drawing/2010/main" val="0"/>
              </a:ext>
            </a:extLst>
          </a:blip>
          <a:srcRect r="14355"/>
          <a:stretch/>
        </p:blipFill>
        <p:spPr>
          <a:xfrm>
            <a:off x="-11216" y="0"/>
            <a:ext cx="9144001" cy="6899880"/>
          </a:xfrm>
          <a:prstGeom prst="rect">
            <a:avLst/>
          </a:prstGeom>
        </p:spPr>
      </p:pic>
      <p:sp>
        <p:nvSpPr>
          <p:cNvPr id="8" name="Rectángulo 3"/>
          <p:cNvSpPr>
            <a:spLocks noChangeArrowheads="1"/>
          </p:cNvSpPr>
          <p:nvPr/>
        </p:nvSpPr>
        <p:spPr bwMode="auto">
          <a:xfrm>
            <a:off x="4860032" y="5258865"/>
            <a:ext cx="39745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r" eaLnBrk="1" hangingPunct="1">
              <a:spcBef>
                <a:spcPct val="0"/>
              </a:spcBef>
              <a:buFontTx/>
              <a:buNone/>
            </a:pPr>
            <a:r>
              <a:rPr lang="es-MX" altLang="es-MX" sz="1800" dirty="0" smtClean="0">
                <a:solidFill>
                  <a:srgbClr val="D4C19C"/>
                </a:solidFill>
                <a:latin typeface="Montserrat" panose="00000500000000000000" pitchFamily="2" charset="0"/>
              </a:rPr>
              <a:t>16 de </a:t>
            </a:r>
            <a:r>
              <a:rPr lang="es-MX" altLang="es-MX" sz="1800" dirty="0">
                <a:solidFill>
                  <a:srgbClr val="D4C19C"/>
                </a:solidFill>
                <a:latin typeface="Montserrat" panose="00000500000000000000" pitchFamily="2" charset="0"/>
              </a:rPr>
              <a:t>enero del 2019</a:t>
            </a:r>
          </a:p>
        </p:txBody>
      </p:sp>
      <p:sp>
        <p:nvSpPr>
          <p:cNvPr id="9" name="8 Rectángulo"/>
          <p:cNvSpPr/>
          <p:nvPr/>
        </p:nvSpPr>
        <p:spPr>
          <a:xfrm>
            <a:off x="683568" y="2413657"/>
            <a:ext cx="8449217" cy="1512168"/>
          </a:xfrm>
          <a:prstGeom prst="rect">
            <a:avLst/>
          </a:prstGeom>
          <a:gradFill flip="none" rotWithShape="1">
            <a:gsLst>
              <a:gs pos="0">
                <a:srgbClr val="439B82"/>
              </a:gs>
              <a:gs pos="100000">
                <a:srgbClr val="38806B">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7" name="CuadroTexto 2"/>
          <p:cNvSpPr txBox="1">
            <a:spLocks noChangeArrowheads="1"/>
          </p:cNvSpPr>
          <p:nvPr/>
        </p:nvSpPr>
        <p:spPr bwMode="auto">
          <a:xfrm>
            <a:off x="1571945" y="1268760"/>
            <a:ext cx="756084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1313" indent="-341313"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30163" indent="-30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lvl="1" algn="r" eaLnBrk="1" hangingPunct="1">
              <a:spcBef>
                <a:spcPct val="0"/>
              </a:spcBef>
              <a:buFont typeface="Arial" charset="0"/>
              <a:buNone/>
            </a:pPr>
            <a:r>
              <a:rPr lang="es-ES" altLang="es-MX" b="1" dirty="0">
                <a:solidFill>
                  <a:prstClr val="white"/>
                </a:solidFill>
                <a:latin typeface="Montserrat" pitchFamily="2" charset="77"/>
              </a:rPr>
              <a:t>Jornada de Fortalecimiento de Entidades Federativas</a:t>
            </a:r>
          </a:p>
          <a:p>
            <a:pPr lvl="1" algn="r" eaLnBrk="1" hangingPunct="1">
              <a:spcBef>
                <a:spcPct val="0"/>
              </a:spcBef>
              <a:buFont typeface="Arial" charset="0"/>
              <a:buNone/>
            </a:pPr>
            <a:endParaRPr lang="es-ES" b="1" dirty="0">
              <a:solidFill>
                <a:prstClr val="white"/>
              </a:solidFill>
              <a:latin typeface="Montserrat" pitchFamily="2" charset="77"/>
            </a:endParaRPr>
          </a:p>
          <a:p>
            <a:pPr lvl="1" algn="r" eaLnBrk="1" hangingPunct="1">
              <a:spcBef>
                <a:spcPct val="0"/>
              </a:spcBef>
              <a:buFont typeface="Arial" charset="0"/>
              <a:buNone/>
            </a:pPr>
            <a:r>
              <a:rPr lang="es-ES" b="1" dirty="0" smtClean="0">
                <a:solidFill>
                  <a:prstClr val="white"/>
                </a:solidFill>
                <a:latin typeface="Montserrat" pitchFamily="2" charset="77"/>
              </a:rPr>
              <a:t>Puebla</a:t>
            </a:r>
            <a:endParaRPr lang="es-ES" b="1" dirty="0">
              <a:solidFill>
                <a:prstClr val="white"/>
              </a:solidFill>
              <a:latin typeface="Montserrat" pitchFamily="2" charset="77"/>
            </a:endParaRPr>
          </a:p>
          <a:p>
            <a:pPr lvl="1" algn="r" eaLnBrk="1" hangingPunct="1">
              <a:spcBef>
                <a:spcPct val="0"/>
              </a:spcBef>
              <a:buFontTx/>
              <a:buNone/>
            </a:pPr>
            <a:r>
              <a:rPr lang="es-MX" altLang="es-MX" b="1" dirty="0">
                <a:solidFill>
                  <a:prstClr val="white"/>
                </a:solidFill>
                <a:latin typeface="Montserrat" pitchFamily="2" charset="77"/>
              </a:rPr>
              <a:t> </a:t>
            </a:r>
          </a:p>
          <a:p>
            <a:pPr lvl="1" algn="r" eaLnBrk="1" hangingPunct="1">
              <a:spcBef>
                <a:spcPct val="0"/>
              </a:spcBef>
              <a:buFontTx/>
              <a:buNone/>
            </a:pPr>
            <a:endParaRPr lang="es-MX" altLang="es-MX" sz="4400" dirty="0">
              <a:solidFill>
                <a:prstClr val="white"/>
              </a:solidFill>
              <a:latin typeface="Montserrat" pitchFamily="2" charset="77"/>
            </a:endParaRPr>
          </a:p>
        </p:txBody>
      </p:sp>
    </p:spTree>
    <p:extLst>
      <p:ext uri="{BB962C8B-B14F-4D97-AF65-F5344CB8AC3E}">
        <p14:creationId xmlns:p14="http://schemas.microsoft.com/office/powerpoint/2010/main" val="85837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rId2"/>
            <a:extLst>
              <a:ext uri="{FF2B5EF4-FFF2-40B4-BE49-F238E27FC236}">
                <a16:creationId xmlns="" xmlns:a16="http://schemas.microsoft.com/office/drawing/2014/main" id="{B4AE6D5B-8C64-7942-8A34-9B1BD47DDB20}"/>
              </a:ext>
            </a:extLst>
          </p:cNvPr>
          <p:cNvSpPr txBox="1"/>
          <p:nvPr/>
        </p:nvSpPr>
        <p:spPr>
          <a:xfrm>
            <a:off x="179510" y="593649"/>
            <a:ext cx="5614037" cy="276999"/>
          </a:xfrm>
          <a:prstGeom prst="rect">
            <a:avLst/>
          </a:prstGeom>
          <a:noFill/>
        </p:spPr>
        <p:txBody>
          <a:bodyPr wrap="none" rtlCol="0">
            <a:spAutoFit/>
          </a:bodyPr>
          <a:lstStyle/>
          <a:p>
            <a:r>
              <a:rPr lang="en-US" sz="1200" b="1" i="1" dirty="0">
                <a:solidFill>
                  <a:prstClr val="black"/>
                </a:solidFill>
                <a:latin typeface="Montserrat" pitchFamily="2" charset="77"/>
                <a:hlinkClick r:id="rId2"/>
              </a:rPr>
              <a:t>http://www.atlasnacionalderiesgos.gob.mx/app/</a:t>
            </a:r>
            <a:r>
              <a:rPr lang="en-US" sz="1200" b="1" i="1" dirty="0" err="1">
                <a:solidFill>
                  <a:prstClr val="black"/>
                </a:solidFill>
                <a:latin typeface="Montserrat" pitchFamily="2" charset="77"/>
                <a:hlinkClick r:id="rId2"/>
              </a:rPr>
              <a:t>CoberturaEstatal</a:t>
            </a:r>
            <a:r>
              <a:rPr lang="en-US" sz="1200" b="1" i="1" dirty="0">
                <a:solidFill>
                  <a:prstClr val="black"/>
                </a:solidFill>
                <a:latin typeface="Montserrat" pitchFamily="2" charset="77"/>
                <a:hlinkClick r:id="rId2"/>
              </a:rPr>
              <a:t>/</a:t>
            </a:r>
            <a:endParaRPr lang="en-US" sz="1200" b="1" i="1" dirty="0">
              <a:solidFill>
                <a:prstClr val="black"/>
              </a:solidFill>
              <a:latin typeface="Montserrat" pitchFamily="2" charset="77"/>
            </a:endParaRPr>
          </a:p>
        </p:txBody>
      </p:sp>
      <p:sp>
        <p:nvSpPr>
          <p:cNvPr id="5" name="TextBox 4">
            <a:extLst>
              <a:ext uri="{FF2B5EF4-FFF2-40B4-BE49-F238E27FC236}">
                <a16:creationId xmlns="" xmlns:a16="http://schemas.microsoft.com/office/drawing/2014/main" id="{9D3E76E0-46F8-8E45-AB95-8362C2F2C526}"/>
              </a:ext>
            </a:extLst>
          </p:cNvPr>
          <p:cNvSpPr txBox="1"/>
          <p:nvPr/>
        </p:nvSpPr>
        <p:spPr>
          <a:xfrm>
            <a:off x="179512" y="116632"/>
            <a:ext cx="3823483" cy="369332"/>
          </a:xfrm>
          <a:prstGeom prst="rect">
            <a:avLst/>
          </a:prstGeom>
          <a:noFill/>
        </p:spPr>
        <p:txBody>
          <a:bodyPr wrap="none" rtlCol="0">
            <a:spAutoFit/>
          </a:bodyPr>
          <a:lstStyle/>
          <a:p>
            <a:r>
              <a:rPr lang="en-US" b="1" dirty="0">
                <a:solidFill>
                  <a:prstClr val="black"/>
                </a:solidFill>
                <a:latin typeface="Montserrat" pitchFamily="2" charset="77"/>
              </a:rPr>
              <a:t>Atlas </a:t>
            </a:r>
            <a:r>
              <a:rPr lang="en-US" b="1" dirty="0" err="1">
                <a:solidFill>
                  <a:prstClr val="black"/>
                </a:solidFill>
                <a:latin typeface="Montserrat" pitchFamily="2" charset="77"/>
              </a:rPr>
              <a:t>Estatal</a:t>
            </a:r>
            <a:r>
              <a:rPr lang="en-US" b="1" dirty="0">
                <a:solidFill>
                  <a:prstClr val="black"/>
                </a:solidFill>
                <a:latin typeface="Montserrat" pitchFamily="2" charset="77"/>
              </a:rPr>
              <a:t> de </a:t>
            </a:r>
            <a:r>
              <a:rPr lang="en-US" b="1" dirty="0" err="1">
                <a:solidFill>
                  <a:prstClr val="black"/>
                </a:solidFill>
                <a:latin typeface="Montserrat" pitchFamily="2" charset="77"/>
              </a:rPr>
              <a:t>Riesgos</a:t>
            </a:r>
            <a:r>
              <a:rPr lang="en-US" b="1" dirty="0">
                <a:solidFill>
                  <a:prstClr val="black"/>
                </a:solidFill>
                <a:latin typeface="Montserrat" pitchFamily="2" charset="77"/>
              </a:rPr>
              <a:t> (</a:t>
            </a:r>
            <a:r>
              <a:rPr lang="en-US" b="1" dirty="0" smtClean="0">
                <a:solidFill>
                  <a:prstClr val="black"/>
                </a:solidFill>
                <a:latin typeface="Montserrat" pitchFamily="2" charset="77"/>
              </a:rPr>
              <a:t>2012)</a:t>
            </a:r>
            <a:endParaRPr lang="en-US" b="1" dirty="0">
              <a:solidFill>
                <a:prstClr val="black"/>
              </a:solidFill>
              <a:latin typeface="Montserrat" pitchFamily="2" charset="77"/>
            </a:endParaRPr>
          </a:p>
        </p:txBody>
      </p:sp>
      <p:sp>
        <p:nvSpPr>
          <p:cNvPr id="6" name="TextBox 5">
            <a:extLst>
              <a:ext uri="{FF2B5EF4-FFF2-40B4-BE49-F238E27FC236}">
                <a16:creationId xmlns="" xmlns:a16="http://schemas.microsoft.com/office/drawing/2014/main" id="{29533D64-F3F7-7841-8059-C2ED6611F592}"/>
              </a:ext>
            </a:extLst>
          </p:cNvPr>
          <p:cNvSpPr txBox="1"/>
          <p:nvPr/>
        </p:nvSpPr>
        <p:spPr>
          <a:xfrm>
            <a:off x="6609627" y="6563685"/>
            <a:ext cx="2392001" cy="307777"/>
          </a:xfrm>
          <a:prstGeom prst="rect">
            <a:avLst/>
          </a:prstGeom>
          <a:noFill/>
        </p:spPr>
        <p:txBody>
          <a:bodyPr wrap="none" rtlCol="0">
            <a:spAutoFit/>
          </a:bodyPr>
          <a:lstStyle/>
          <a:p>
            <a:r>
              <a:rPr lang="en-US" sz="1400" b="1" dirty="0" smtClean="0">
                <a:solidFill>
                  <a:prstClr val="black"/>
                </a:solidFill>
                <a:latin typeface="Montserrat" pitchFamily="2" charset="77"/>
              </a:rPr>
              <a:t>36</a:t>
            </a:r>
            <a:r>
              <a:rPr lang="en-US" sz="1400" dirty="0" smtClean="0">
                <a:solidFill>
                  <a:prstClr val="black"/>
                </a:solidFill>
                <a:latin typeface="Montserrat" pitchFamily="2" charset="77"/>
              </a:rPr>
              <a:t> </a:t>
            </a:r>
            <a:r>
              <a:rPr lang="en-US" sz="1400" dirty="0" err="1">
                <a:solidFill>
                  <a:prstClr val="black"/>
                </a:solidFill>
                <a:latin typeface="Montserrat" pitchFamily="2" charset="77"/>
              </a:rPr>
              <a:t>capas</a:t>
            </a:r>
            <a:r>
              <a:rPr lang="en-US" sz="1400" dirty="0">
                <a:solidFill>
                  <a:prstClr val="black"/>
                </a:solidFill>
                <a:latin typeface="Montserrat" pitchFamily="2" charset="77"/>
              </a:rPr>
              <a:t> de </a:t>
            </a:r>
            <a:r>
              <a:rPr lang="en-US" sz="1400" dirty="0" err="1">
                <a:solidFill>
                  <a:prstClr val="black"/>
                </a:solidFill>
                <a:latin typeface="Montserrat" pitchFamily="2" charset="77"/>
              </a:rPr>
              <a:t>información</a:t>
            </a:r>
            <a:endParaRPr lang="en-US" sz="1400" dirty="0">
              <a:solidFill>
                <a:prstClr val="black"/>
              </a:solidFill>
              <a:latin typeface="Montserrat" pitchFamily="2" charset="77"/>
            </a:endParaRPr>
          </a:p>
        </p:txBody>
      </p:sp>
      <p:sp>
        <p:nvSpPr>
          <p:cNvPr id="11" name="Rectangle 10">
            <a:hlinkClick r:id="rId3"/>
            <a:extLst>
              <a:ext uri="{FF2B5EF4-FFF2-40B4-BE49-F238E27FC236}">
                <a16:creationId xmlns="" xmlns:a16="http://schemas.microsoft.com/office/drawing/2014/main" id="{AD271166-37A0-3E43-B278-907B8D61D99A}"/>
              </a:ext>
            </a:extLst>
          </p:cNvPr>
          <p:cNvSpPr/>
          <p:nvPr/>
        </p:nvSpPr>
        <p:spPr>
          <a:xfrm>
            <a:off x="36844" y="6586768"/>
            <a:ext cx="3810659" cy="261610"/>
          </a:xfrm>
          <a:prstGeom prst="rect">
            <a:avLst/>
          </a:prstGeom>
          <a:noFill/>
        </p:spPr>
        <p:txBody>
          <a:bodyPr wrap="none" rtlCol="0">
            <a:spAutoFit/>
          </a:bodyPr>
          <a:lstStyle/>
          <a:p>
            <a:r>
              <a:rPr lang="es-ES_tradnl" sz="1100" i="1" dirty="0">
                <a:solidFill>
                  <a:prstClr val="black"/>
                </a:solidFill>
                <a:latin typeface="Montserrat" pitchFamily="2" charset="77"/>
              </a:rPr>
              <a:t>http://</a:t>
            </a:r>
            <a:r>
              <a:rPr lang="es-ES_tradnl" sz="1100" i="1" dirty="0" smtClean="0">
                <a:solidFill>
                  <a:prstClr val="black"/>
                </a:solidFill>
                <a:latin typeface="Montserrat" pitchFamily="2" charset="77"/>
              </a:rPr>
              <a:t>www.atlasnacionalderiesgos.gob.mx/Puebla</a:t>
            </a:r>
            <a:endParaRPr lang="es-ES_tradnl" sz="1100" i="1" dirty="0">
              <a:solidFill>
                <a:prstClr val="black"/>
              </a:solidFill>
              <a:latin typeface="Montserrat" pitchFamily="2" charset="77"/>
            </a:endParaRPr>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2994" y="3024670"/>
            <a:ext cx="5195883" cy="3500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7" y="875985"/>
            <a:ext cx="5112568" cy="3507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050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50CE4222-B880-6240-BF1E-8039E594F7FB}"/>
              </a:ext>
            </a:extLst>
          </p:cNvPr>
          <p:cNvSpPr txBox="1"/>
          <p:nvPr/>
        </p:nvSpPr>
        <p:spPr>
          <a:xfrm>
            <a:off x="163107" y="221476"/>
            <a:ext cx="3692036" cy="646331"/>
          </a:xfrm>
          <a:prstGeom prst="rect">
            <a:avLst/>
          </a:prstGeom>
          <a:noFill/>
        </p:spPr>
        <p:txBody>
          <a:bodyPr wrap="none" rtlCol="0">
            <a:spAutoFit/>
          </a:bodyPr>
          <a:lstStyle/>
          <a:p>
            <a:r>
              <a:rPr lang="en-US" b="1" dirty="0">
                <a:solidFill>
                  <a:prstClr val="black"/>
                </a:solidFill>
                <a:latin typeface="Montserrat" pitchFamily="2" charset="77"/>
              </a:rPr>
              <a:t>Atlas </a:t>
            </a:r>
            <a:r>
              <a:rPr lang="en-US" b="1" dirty="0" err="1">
                <a:solidFill>
                  <a:prstClr val="black"/>
                </a:solidFill>
                <a:latin typeface="Montserrat" pitchFamily="2" charset="77"/>
              </a:rPr>
              <a:t>Municipales</a:t>
            </a:r>
            <a:r>
              <a:rPr lang="en-US" b="1" dirty="0">
                <a:solidFill>
                  <a:prstClr val="black"/>
                </a:solidFill>
                <a:latin typeface="Montserrat" pitchFamily="2" charset="77"/>
              </a:rPr>
              <a:t> de </a:t>
            </a:r>
            <a:r>
              <a:rPr lang="en-US" b="1" dirty="0" err="1">
                <a:solidFill>
                  <a:prstClr val="black"/>
                </a:solidFill>
                <a:latin typeface="Montserrat" pitchFamily="2" charset="77"/>
              </a:rPr>
              <a:t>Riesgos</a:t>
            </a:r>
            <a:endParaRPr lang="en-US" b="1" dirty="0">
              <a:solidFill>
                <a:prstClr val="black"/>
              </a:solidFill>
              <a:latin typeface="Montserrat" pitchFamily="2" charset="77"/>
            </a:endParaRPr>
          </a:p>
          <a:p>
            <a:r>
              <a:rPr lang="en-US" b="1" dirty="0" smtClean="0">
                <a:solidFill>
                  <a:prstClr val="black"/>
                </a:solidFill>
                <a:latin typeface="Montserrat" pitchFamily="2" charset="77"/>
              </a:rPr>
              <a:t>(37/217)</a:t>
            </a:r>
            <a:endParaRPr lang="en-US" b="1" dirty="0">
              <a:solidFill>
                <a:prstClr val="black"/>
              </a:solidFill>
              <a:latin typeface="Montserrat" pitchFamily="2" charset="77"/>
            </a:endParaRPr>
          </a:p>
        </p:txBody>
      </p:sp>
      <p:sp>
        <p:nvSpPr>
          <p:cNvPr id="11" name="TextBox 10">
            <a:hlinkClick r:id="rId2"/>
            <a:extLst>
              <a:ext uri="{FF2B5EF4-FFF2-40B4-BE49-F238E27FC236}">
                <a16:creationId xmlns="" xmlns:a16="http://schemas.microsoft.com/office/drawing/2014/main" id="{6658F708-B32B-0446-B0B0-00BD0D8E7B58}"/>
              </a:ext>
            </a:extLst>
          </p:cNvPr>
          <p:cNvSpPr txBox="1"/>
          <p:nvPr/>
        </p:nvSpPr>
        <p:spPr>
          <a:xfrm>
            <a:off x="179512" y="867807"/>
            <a:ext cx="8887369" cy="261610"/>
          </a:xfrm>
          <a:prstGeom prst="rect">
            <a:avLst/>
          </a:prstGeom>
          <a:noFill/>
        </p:spPr>
        <p:txBody>
          <a:bodyPr wrap="none" rtlCol="0">
            <a:spAutoFit/>
          </a:bodyPr>
          <a:lstStyle/>
          <a:p>
            <a:r>
              <a:rPr lang="en-US" sz="1100" b="1" i="1" dirty="0">
                <a:solidFill>
                  <a:prstClr val="black"/>
                </a:solidFill>
                <a:latin typeface="Montserrat" pitchFamily="2" charset="77"/>
                <a:hlinkClick r:id="rId3"/>
              </a:rPr>
              <a:t>http://</a:t>
            </a:r>
            <a:r>
              <a:rPr lang="en-US" sz="1100" b="1" i="1" dirty="0" err="1">
                <a:solidFill>
                  <a:prstClr val="black"/>
                </a:solidFill>
                <a:latin typeface="Montserrat" pitchFamily="2" charset="77"/>
                <a:hlinkClick r:id="rId3"/>
              </a:rPr>
              <a:t>rmgir.proyectomesoamerica.org</a:t>
            </a:r>
            <a:r>
              <a:rPr lang="en-US" sz="1100" b="1" i="1" dirty="0">
                <a:solidFill>
                  <a:prstClr val="black"/>
                </a:solidFill>
                <a:latin typeface="Montserrat" pitchFamily="2" charset="77"/>
                <a:hlinkClick r:id="rId3"/>
              </a:rPr>
              <a:t>/portal/apps/</a:t>
            </a:r>
            <a:r>
              <a:rPr lang="en-US" sz="1100" b="1" i="1" dirty="0" err="1">
                <a:solidFill>
                  <a:prstClr val="black"/>
                </a:solidFill>
                <a:latin typeface="Montserrat" pitchFamily="2" charset="77"/>
                <a:hlinkClick r:id="rId3"/>
              </a:rPr>
              <a:t>MapTools</a:t>
            </a:r>
            <a:r>
              <a:rPr lang="en-US" sz="1100" b="1" i="1" dirty="0">
                <a:solidFill>
                  <a:prstClr val="black"/>
                </a:solidFill>
                <a:latin typeface="Montserrat" pitchFamily="2" charset="77"/>
                <a:hlinkClick r:id="rId3"/>
              </a:rPr>
              <a:t>/</a:t>
            </a:r>
            <a:r>
              <a:rPr lang="en-US" sz="1100" b="1" i="1" dirty="0" err="1">
                <a:solidFill>
                  <a:prstClr val="black"/>
                </a:solidFill>
                <a:latin typeface="Montserrat" pitchFamily="2" charset="77"/>
                <a:hlinkClick r:id="rId3"/>
              </a:rPr>
              <a:t>index.html?appid</a:t>
            </a:r>
            <a:r>
              <a:rPr lang="en-US" sz="1100" b="1" i="1" dirty="0">
                <a:solidFill>
                  <a:prstClr val="black"/>
                </a:solidFill>
                <a:latin typeface="Montserrat" pitchFamily="2" charset="77"/>
                <a:hlinkClick r:id="rId3"/>
              </a:rPr>
              <a:t>=ab45cf1bfdf34a2da3f5ea6f7f2464c7</a:t>
            </a:r>
            <a:endParaRPr lang="en-US" sz="1100" b="1" i="1" dirty="0">
              <a:solidFill>
                <a:prstClr val="black"/>
              </a:solidFill>
              <a:latin typeface="Montserrat" pitchFamily="2" charset="77"/>
            </a:endParaRPr>
          </a:p>
        </p:txBody>
      </p:sp>
      <p:sp>
        <p:nvSpPr>
          <p:cNvPr id="12" name="TextBox 11">
            <a:extLst>
              <a:ext uri="{FF2B5EF4-FFF2-40B4-BE49-F238E27FC236}">
                <a16:creationId xmlns="" xmlns:a16="http://schemas.microsoft.com/office/drawing/2014/main" id="{DA7CDED0-1819-764A-AAED-BEDC80E2F524}"/>
              </a:ext>
            </a:extLst>
          </p:cNvPr>
          <p:cNvSpPr txBox="1"/>
          <p:nvPr/>
        </p:nvSpPr>
        <p:spPr>
          <a:xfrm>
            <a:off x="199384" y="1340768"/>
            <a:ext cx="2952328" cy="8087715"/>
          </a:xfrm>
          <a:prstGeom prst="rect">
            <a:avLst/>
          </a:prstGeom>
          <a:noFill/>
        </p:spPr>
        <p:txBody>
          <a:bodyPr wrap="square" numCol="2" rtlCol="0">
            <a:spAutoFit/>
          </a:bodyPr>
          <a:lstStyle/>
          <a:p>
            <a:r>
              <a:rPr lang="es-ES_tradnl" sz="1400" b="1" dirty="0" err="1">
                <a:solidFill>
                  <a:prstClr val="black"/>
                </a:solidFill>
              </a:rPr>
              <a:t>Aquixtla</a:t>
            </a:r>
            <a:endParaRPr lang="es-ES_tradnl" sz="1400" b="1" dirty="0">
              <a:solidFill>
                <a:prstClr val="black"/>
              </a:solidFill>
            </a:endParaRPr>
          </a:p>
          <a:p>
            <a:r>
              <a:rPr lang="es-ES_tradnl" sz="1400" b="1" dirty="0">
                <a:solidFill>
                  <a:prstClr val="black"/>
                </a:solidFill>
              </a:rPr>
              <a:t>Teziutlán</a:t>
            </a:r>
          </a:p>
          <a:p>
            <a:r>
              <a:rPr lang="es-ES_tradnl" sz="1400" b="1" dirty="0">
                <a:solidFill>
                  <a:prstClr val="black"/>
                </a:solidFill>
              </a:rPr>
              <a:t>San Antonio Cañada</a:t>
            </a:r>
          </a:p>
          <a:p>
            <a:r>
              <a:rPr lang="es-ES_tradnl" sz="1400" b="1" dirty="0">
                <a:solidFill>
                  <a:prstClr val="black"/>
                </a:solidFill>
              </a:rPr>
              <a:t>Guadalupe Victoria</a:t>
            </a:r>
          </a:p>
          <a:p>
            <a:r>
              <a:rPr lang="es-ES_tradnl" sz="1400" b="1" dirty="0">
                <a:solidFill>
                  <a:prstClr val="black"/>
                </a:solidFill>
              </a:rPr>
              <a:t>Huejotzingo</a:t>
            </a:r>
          </a:p>
          <a:p>
            <a:r>
              <a:rPr lang="es-ES_tradnl" sz="1400" b="1" dirty="0">
                <a:solidFill>
                  <a:prstClr val="black"/>
                </a:solidFill>
              </a:rPr>
              <a:t>Cañada Morelos</a:t>
            </a:r>
          </a:p>
          <a:p>
            <a:r>
              <a:rPr lang="es-ES_tradnl" sz="1400" b="1" dirty="0">
                <a:solidFill>
                  <a:prstClr val="black"/>
                </a:solidFill>
              </a:rPr>
              <a:t>Zacatlán</a:t>
            </a:r>
          </a:p>
          <a:p>
            <a:r>
              <a:rPr lang="es-ES_tradnl" sz="1400" b="1" dirty="0" err="1">
                <a:solidFill>
                  <a:prstClr val="black"/>
                </a:solidFill>
              </a:rPr>
              <a:t>Jopala</a:t>
            </a:r>
            <a:endParaRPr lang="es-ES_tradnl" sz="1400" b="1" dirty="0">
              <a:solidFill>
                <a:prstClr val="black"/>
              </a:solidFill>
            </a:endParaRPr>
          </a:p>
          <a:p>
            <a:r>
              <a:rPr lang="es-ES_tradnl" sz="1400" b="1" dirty="0" err="1">
                <a:solidFill>
                  <a:prstClr val="black"/>
                </a:solidFill>
              </a:rPr>
              <a:t>Nealtican</a:t>
            </a:r>
            <a:endParaRPr lang="es-ES_tradnl" sz="1400" b="1" dirty="0">
              <a:solidFill>
                <a:prstClr val="black"/>
              </a:solidFill>
            </a:endParaRPr>
          </a:p>
          <a:p>
            <a:r>
              <a:rPr lang="es-ES_tradnl" sz="1400" b="1" dirty="0">
                <a:solidFill>
                  <a:prstClr val="black"/>
                </a:solidFill>
              </a:rPr>
              <a:t>Puebla</a:t>
            </a:r>
          </a:p>
          <a:p>
            <a:r>
              <a:rPr lang="es-ES_tradnl" sz="1400" b="1" dirty="0" err="1">
                <a:solidFill>
                  <a:prstClr val="black"/>
                </a:solidFill>
              </a:rPr>
              <a:t>Ajalpan</a:t>
            </a:r>
            <a:endParaRPr lang="es-ES_tradnl" sz="1400" b="1" dirty="0">
              <a:solidFill>
                <a:prstClr val="black"/>
              </a:solidFill>
            </a:endParaRPr>
          </a:p>
          <a:p>
            <a:r>
              <a:rPr lang="es-ES_tradnl" sz="1400" b="1" dirty="0" err="1">
                <a:solidFill>
                  <a:prstClr val="black"/>
                </a:solidFill>
              </a:rPr>
              <a:t>Huehuetla</a:t>
            </a:r>
            <a:endParaRPr lang="es-ES_tradnl" sz="1400" b="1" dirty="0">
              <a:solidFill>
                <a:prstClr val="black"/>
              </a:solidFill>
            </a:endParaRPr>
          </a:p>
          <a:p>
            <a:r>
              <a:rPr lang="es-ES_tradnl" sz="1400" b="1" dirty="0">
                <a:solidFill>
                  <a:prstClr val="black"/>
                </a:solidFill>
              </a:rPr>
              <a:t>San Miguel </a:t>
            </a:r>
            <a:r>
              <a:rPr lang="es-ES_tradnl" sz="1400" b="1" dirty="0" err="1">
                <a:solidFill>
                  <a:prstClr val="black"/>
                </a:solidFill>
              </a:rPr>
              <a:t>Xoxtla</a:t>
            </a:r>
            <a:endParaRPr lang="es-ES_tradnl" sz="1400" b="1" dirty="0">
              <a:solidFill>
                <a:prstClr val="black"/>
              </a:solidFill>
            </a:endParaRPr>
          </a:p>
          <a:p>
            <a:r>
              <a:rPr lang="es-ES_tradnl" sz="1400" b="1" dirty="0">
                <a:solidFill>
                  <a:prstClr val="black"/>
                </a:solidFill>
              </a:rPr>
              <a:t>Atlixco</a:t>
            </a:r>
          </a:p>
          <a:p>
            <a:r>
              <a:rPr lang="es-ES_tradnl" sz="1400" b="1" dirty="0">
                <a:solidFill>
                  <a:prstClr val="black"/>
                </a:solidFill>
              </a:rPr>
              <a:t>Tecamachalco</a:t>
            </a:r>
          </a:p>
          <a:p>
            <a:r>
              <a:rPr lang="es-ES_tradnl" sz="1400" b="1" dirty="0" err="1">
                <a:solidFill>
                  <a:prstClr val="black"/>
                </a:solidFill>
              </a:rPr>
              <a:t>Chichiquila</a:t>
            </a:r>
            <a:endParaRPr lang="es-ES_tradnl" sz="1400" b="1" dirty="0">
              <a:solidFill>
                <a:prstClr val="black"/>
              </a:solidFill>
            </a:endParaRPr>
          </a:p>
          <a:p>
            <a:r>
              <a:rPr lang="es-ES_tradnl" sz="1400" b="1" dirty="0">
                <a:solidFill>
                  <a:prstClr val="black"/>
                </a:solidFill>
              </a:rPr>
              <a:t>Tehuacán</a:t>
            </a:r>
          </a:p>
          <a:p>
            <a:r>
              <a:rPr lang="es-ES_tradnl" sz="1400" b="1" dirty="0" err="1">
                <a:solidFill>
                  <a:prstClr val="black"/>
                </a:solidFill>
              </a:rPr>
              <a:t>Zoquitlán</a:t>
            </a:r>
            <a:endParaRPr lang="es-ES_tradnl" sz="1400" b="1" dirty="0">
              <a:solidFill>
                <a:prstClr val="black"/>
              </a:solidFill>
            </a:endParaRPr>
          </a:p>
          <a:p>
            <a:r>
              <a:rPr lang="es-ES_tradnl" sz="1400" b="1" dirty="0" err="1">
                <a:solidFill>
                  <a:prstClr val="black"/>
                </a:solidFill>
              </a:rPr>
              <a:t>Tianguismanalco</a:t>
            </a:r>
            <a:endParaRPr lang="es-ES_tradnl" sz="1400" b="1" dirty="0">
              <a:solidFill>
                <a:prstClr val="black"/>
              </a:solidFill>
            </a:endParaRPr>
          </a:p>
          <a:p>
            <a:r>
              <a:rPr lang="es-ES_tradnl" sz="1400" b="1" dirty="0">
                <a:solidFill>
                  <a:prstClr val="black"/>
                </a:solidFill>
              </a:rPr>
              <a:t>San Pedro Cholula</a:t>
            </a:r>
          </a:p>
          <a:p>
            <a:r>
              <a:rPr lang="es-ES_tradnl" sz="1400" b="1" dirty="0" err="1">
                <a:solidFill>
                  <a:prstClr val="black"/>
                </a:solidFill>
              </a:rPr>
              <a:t>Chignahuapan</a:t>
            </a:r>
            <a:endParaRPr lang="es-ES_tradnl" sz="1400" b="1" dirty="0">
              <a:solidFill>
                <a:prstClr val="black"/>
              </a:solidFill>
            </a:endParaRPr>
          </a:p>
          <a:p>
            <a:r>
              <a:rPr lang="es-ES_tradnl" sz="1400" b="1" dirty="0">
                <a:solidFill>
                  <a:prstClr val="black"/>
                </a:solidFill>
              </a:rPr>
              <a:t>Esperanza</a:t>
            </a:r>
          </a:p>
          <a:p>
            <a:endParaRPr lang="es-ES_tradnl" sz="1400" b="1" dirty="0" smtClean="0">
              <a:solidFill>
                <a:prstClr val="black"/>
              </a:solidFill>
            </a:endParaRPr>
          </a:p>
          <a:p>
            <a:endParaRPr lang="es-ES_tradnl" sz="1400" b="1" dirty="0">
              <a:solidFill>
                <a:prstClr val="black"/>
              </a:solidFill>
            </a:endParaRPr>
          </a:p>
          <a:p>
            <a:endParaRPr lang="es-ES_tradnl" sz="1400" b="1" dirty="0" smtClean="0">
              <a:solidFill>
                <a:prstClr val="black"/>
              </a:solidFill>
            </a:endParaRPr>
          </a:p>
          <a:p>
            <a:endParaRPr lang="es-ES_tradnl" sz="1400" b="1" dirty="0">
              <a:solidFill>
                <a:prstClr val="black"/>
              </a:solidFill>
            </a:endParaRPr>
          </a:p>
          <a:p>
            <a:endParaRPr lang="es-ES_tradnl" sz="1400" b="1" dirty="0" smtClean="0">
              <a:solidFill>
                <a:prstClr val="black"/>
              </a:solidFill>
            </a:endParaRPr>
          </a:p>
          <a:p>
            <a:endParaRPr lang="es-ES_tradnl" sz="1400" b="1" dirty="0">
              <a:solidFill>
                <a:prstClr val="black"/>
              </a:solidFill>
            </a:endParaRPr>
          </a:p>
          <a:p>
            <a:endParaRPr lang="es-ES_tradnl" sz="1400" b="1" dirty="0" smtClean="0">
              <a:solidFill>
                <a:prstClr val="black"/>
              </a:solidFill>
            </a:endParaRPr>
          </a:p>
          <a:p>
            <a:endParaRPr lang="es-ES_tradnl" sz="1400" b="1" dirty="0">
              <a:solidFill>
                <a:prstClr val="black"/>
              </a:solidFill>
            </a:endParaRPr>
          </a:p>
          <a:p>
            <a:endParaRPr lang="es-ES_tradnl" sz="1400" b="1" dirty="0" smtClean="0">
              <a:solidFill>
                <a:prstClr val="black"/>
              </a:solidFill>
            </a:endParaRPr>
          </a:p>
          <a:p>
            <a:endParaRPr lang="es-ES_tradnl" sz="1400" b="1" dirty="0">
              <a:solidFill>
                <a:prstClr val="black"/>
              </a:solidFill>
            </a:endParaRPr>
          </a:p>
          <a:p>
            <a:endParaRPr lang="es-ES_tradnl" sz="1400" b="1" dirty="0" smtClean="0">
              <a:solidFill>
                <a:prstClr val="black"/>
              </a:solidFill>
            </a:endParaRPr>
          </a:p>
          <a:p>
            <a:endParaRPr lang="es-ES_tradnl" sz="1400" b="1" dirty="0">
              <a:solidFill>
                <a:prstClr val="black"/>
              </a:solidFill>
            </a:endParaRPr>
          </a:p>
          <a:p>
            <a:endParaRPr lang="es-ES_tradnl" sz="1400" b="1" dirty="0" smtClean="0">
              <a:solidFill>
                <a:prstClr val="black"/>
              </a:solidFill>
            </a:endParaRPr>
          </a:p>
          <a:p>
            <a:r>
              <a:rPr lang="es-ES_tradnl" sz="1400" b="1" dirty="0" err="1" smtClean="0">
                <a:solidFill>
                  <a:prstClr val="black"/>
                </a:solidFill>
              </a:rPr>
              <a:t>Ahuehuetitla</a:t>
            </a:r>
            <a:endParaRPr lang="es-ES_tradnl" sz="1400" b="1" dirty="0">
              <a:solidFill>
                <a:prstClr val="black"/>
              </a:solidFill>
            </a:endParaRPr>
          </a:p>
          <a:p>
            <a:r>
              <a:rPr lang="es-ES_tradnl" sz="1400" b="1" dirty="0" err="1">
                <a:solidFill>
                  <a:prstClr val="black"/>
                </a:solidFill>
              </a:rPr>
              <a:t>Tochimilco</a:t>
            </a:r>
            <a:endParaRPr lang="es-ES_tradnl" sz="1400" b="1" dirty="0">
              <a:solidFill>
                <a:prstClr val="black"/>
              </a:solidFill>
            </a:endParaRPr>
          </a:p>
          <a:p>
            <a:r>
              <a:rPr lang="es-ES_tradnl" sz="1400" b="1" dirty="0" err="1">
                <a:solidFill>
                  <a:prstClr val="black"/>
                </a:solidFill>
              </a:rPr>
              <a:t>Quimixtlán</a:t>
            </a:r>
            <a:endParaRPr lang="es-ES_tradnl" sz="1400" b="1" dirty="0">
              <a:solidFill>
                <a:prstClr val="black"/>
              </a:solidFill>
            </a:endParaRPr>
          </a:p>
          <a:p>
            <a:r>
              <a:rPr lang="es-ES_tradnl" sz="1400" b="1" dirty="0" err="1">
                <a:solidFill>
                  <a:prstClr val="black"/>
                </a:solidFill>
              </a:rPr>
              <a:t>Cuautlancingo</a:t>
            </a:r>
            <a:endParaRPr lang="es-ES_tradnl" sz="1400" b="1" dirty="0">
              <a:solidFill>
                <a:prstClr val="black"/>
              </a:solidFill>
            </a:endParaRPr>
          </a:p>
          <a:p>
            <a:r>
              <a:rPr lang="es-ES_tradnl" sz="1400" b="1" dirty="0">
                <a:solidFill>
                  <a:prstClr val="black"/>
                </a:solidFill>
              </a:rPr>
              <a:t>Santiago Miahuatlán</a:t>
            </a:r>
          </a:p>
          <a:p>
            <a:r>
              <a:rPr lang="es-ES_tradnl" sz="1400" b="1" dirty="0" err="1">
                <a:solidFill>
                  <a:prstClr val="black"/>
                </a:solidFill>
              </a:rPr>
              <a:t>Ocoyucan</a:t>
            </a:r>
            <a:endParaRPr lang="es-ES_tradnl" sz="1400" b="1" dirty="0">
              <a:solidFill>
                <a:prstClr val="black"/>
              </a:solidFill>
            </a:endParaRPr>
          </a:p>
          <a:p>
            <a:r>
              <a:rPr lang="es-ES_tradnl" sz="1400" b="1" dirty="0" err="1">
                <a:solidFill>
                  <a:prstClr val="black"/>
                </a:solidFill>
              </a:rPr>
              <a:t>Ixtacamaxtitlán</a:t>
            </a:r>
            <a:endParaRPr lang="es-ES_tradnl" sz="1400" b="1" dirty="0">
              <a:solidFill>
                <a:prstClr val="black"/>
              </a:solidFill>
            </a:endParaRPr>
          </a:p>
          <a:p>
            <a:r>
              <a:rPr lang="es-ES_tradnl" sz="1400" b="1" dirty="0" err="1">
                <a:solidFill>
                  <a:prstClr val="black"/>
                </a:solidFill>
              </a:rPr>
              <a:t>Acajete</a:t>
            </a:r>
            <a:endParaRPr lang="es-ES_tradnl" sz="1400" b="1" dirty="0">
              <a:solidFill>
                <a:prstClr val="black"/>
              </a:solidFill>
            </a:endParaRPr>
          </a:p>
          <a:p>
            <a:r>
              <a:rPr lang="es-ES_tradnl" sz="1400" b="1" dirty="0">
                <a:solidFill>
                  <a:prstClr val="black"/>
                </a:solidFill>
              </a:rPr>
              <a:t>San Andrés Cholula</a:t>
            </a:r>
          </a:p>
          <a:p>
            <a:r>
              <a:rPr lang="es-ES_tradnl" sz="1400" b="1" dirty="0" err="1">
                <a:solidFill>
                  <a:prstClr val="black"/>
                </a:solidFill>
              </a:rPr>
              <a:t>Xochiapulco</a:t>
            </a:r>
            <a:endParaRPr lang="es-ES_tradnl" sz="1400" b="1" dirty="0">
              <a:solidFill>
                <a:prstClr val="black"/>
              </a:solidFill>
            </a:endParaRPr>
          </a:p>
          <a:p>
            <a:r>
              <a:rPr lang="es-ES_tradnl" sz="1400" b="1" dirty="0">
                <a:solidFill>
                  <a:prstClr val="black"/>
                </a:solidFill>
              </a:rPr>
              <a:t>Huachinango</a:t>
            </a:r>
          </a:p>
          <a:p>
            <a:r>
              <a:rPr lang="es-ES_tradnl" sz="1400" b="1" dirty="0" err="1">
                <a:solidFill>
                  <a:prstClr val="black"/>
                </a:solidFill>
              </a:rPr>
              <a:t>Nopalucan</a:t>
            </a:r>
            <a:endParaRPr lang="es-ES_tradnl" sz="1400" b="1" dirty="0">
              <a:solidFill>
                <a:prstClr val="black"/>
              </a:solidFill>
            </a:endParaRPr>
          </a:p>
          <a:p>
            <a:r>
              <a:rPr lang="es-ES_tradnl" sz="1400" b="1" dirty="0" err="1">
                <a:solidFill>
                  <a:prstClr val="black"/>
                </a:solidFill>
              </a:rPr>
              <a:t>Tetela</a:t>
            </a:r>
            <a:r>
              <a:rPr lang="es-ES_tradnl" sz="1400" b="1" dirty="0">
                <a:solidFill>
                  <a:prstClr val="black"/>
                </a:solidFill>
              </a:rPr>
              <a:t> de Ocampo</a:t>
            </a:r>
          </a:p>
          <a:p>
            <a:r>
              <a:rPr lang="es-ES_tradnl" sz="1400" b="1" dirty="0" err="1">
                <a:solidFill>
                  <a:prstClr val="black"/>
                </a:solidFill>
              </a:rPr>
              <a:t>Ixcamilpa</a:t>
            </a:r>
            <a:r>
              <a:rPr lang="es-ES_tradnl" sz="1400" b="1" dirty="0">
                <a:solidFill>
                  <a:prstClr val="black"/>
                </a:solidFill>
              </a:rPr>
              <a:t> de Guerrero</a:t>
            </a:r>
          </a:p>
          <a:p>
            <a:r>
              <a:rPr lang="es-ES_tradnl" sz="1400" b="1" dirty="0" err="1">
                <a:solidFill>
                  <a:prstClr val="black"/>
                </a:solidFill>
              </a:rPr>
              <a:t>Chalchicomula</a:t>
            </a:r>
            <a:r>
              <a:rPr lang="es-ES_tradnl" sz="1400" b="1" dirty="0">
                <a:solidFill>
                  <a:prstClr val="black"/>
                </a:solidFill>
              </a:rPr>
              <a:t> de Sesma</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268759"/>
            <a:ext cx="5423038" cy="5505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832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411307"/>
            <a:ext cx="2180426" cy="3164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763688" y="764703"/>
            <a:ext cx="5472608" cy="584775"/>
          </a:xfrm>
          <a:prstGeom prst="rect">
            <a:avLst/>
          </a:prstGeom>
        </p:spPr>
        <p:txBody>
          <a:bodyPr wrap="square">
            <a:spAutoFit/>
          </a:bodyPr>
          <a:lstStyle/>
          <a:p>
            <a:r>
              <a:rPr lang="es-MX" sz="1600" b="1" dirty="0" smtClean="0">
                <a:solidFill>
                  <a:prstClr val="black"/>
                </a:solidFill>
                <a:latin typeface="Montserrat Medium" panose="00000600000000000000" pitchFamily="2" charset="0"/>
              </a:rPr>
              <a:t>Análisis de peligros sanitario-ecológicos en Puebla</a:t>
            </a:r>
          </a:p>
          <a:p>
            <a:endParaRPr lang="es-MX" sz="1600" b="1" dirty="0" smtClean="0">
              <a:solidFill>
                <a:prstClr val="black"/>
              </a:solidFill>
              <a:latin typeface="Montserrat Medium" panose="00000600000000000000" pitchFamily="2" charset="0"/>
            </a:endParaRPr>
          </a:p>
        </p:txBody>
      </p:sp>
      <p:pic>
        <p:nvPicPr>
          <p:cNvPr id="3" name="2 Imagen"/>
          <p:cNvPicPr/>
          <p:nvPr/>
        </p:nvPicPr>
        <p:blipFill>
          <a:blip r:embed="rId3">
            <a:extLst>
              <a:ext uri="{28A0092B-C50C-407E-A947-70E740481C1C}">
                <a14:useLocalDpi xmlns:a14="http://schemas.microsoft.com/office/drawing/2010/main" val="0"/>
              </a:ext>
            </a:extLst>
          </a:blip>
          <a:srcRect/>
          <a:stretch>
            <a:fillRect/>
          </a:stretch>
        </p:blipFill>
        <p:spPr bwMode="auto">
          <a:xfrm>
            <a:off x="323527" y="2411306"/>
            <a:ext cx="2808313" cy="3154909"/>
          </a:xfrm>
          <a:prstGeom prst="rect">
            <a:avLst/>
          </a:prstGeom>
          <a:noFill/>
          <a:ln>
            <a:noFill/>
          </a:ln>
        </p:spPr>
      </p:pic>
      <p:sp>
        <p:nvSpPr>
          <p:cNvPr id="4" name="3 CuadroTexto"/>
          <p:cNvSpPr txBox="1">
            <a:spLocks noChangeArrowheads="1"/>
          </p:cNvSpPr>
          <p:nvPr/>
        </p:nvSpPr>
        <p:spPr bwMode="auto">
          <a:xfrm>
            <a:off x="159487" y="1349478"/>
            <a:ext cx="394468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solidFill>
                  <a:prstClr val="black"/>
                </a:solidFill>
                <a:latin typeface="Montserrat" panose="00000500000000000000" pitchFamily="2" charset="0"/>
              </a:rPr>
              <a:t>El 10% de los cuerpos de agua del estado de Puebla tienen un índice de peligro alto o muy alto por toxicidad.</a:t>
            </a:r>
            <a:endParaRPr lang="es-ES" altLang="es-MX" sz="1400" dirty="0">
              <a:solidFill>
                <a:prstClr val="black"/>
              </a:solidFill>
              <a:latin typeface="Montserrat" panose="00000500000000000000" pitchFamily="2" charset="0"/>
            </a:endParaRPr>
          </a:p>
        </p:txBody>
      </p:sp>
      <p:sp>
        <p:nvSpPr>
          <p:cNvPr id="5" name="2 CuadroTexto"/>
          <p:cNvSpPr txBox="1">
            <a:spLocks noChangeArrowheads="1"/>
          </p:cNvSpPr>
          <p:nvPr/>
        </p:nvSpPr>
        <p:spPr bwMode="auto">
          <a:xfrm>
            <a:off x="4454832" y="1349478"/>
            <a:ext cx="39446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solidFill>
                  <a:prstClr val="black"/>
                </a:solidFill>
                <a:latin typeface="Montserrat" panose="00000500000000000000" pitchFamily="2" charset="0"/>
              </a:rPr>
              <a:t>El 8% de los sitios con residuos sólidos urbanos del estado de Puebla tienen un índice de peligro alto y muy alto por contaminación.</a:t>
            </a:r>
            <a:endParaRPr lang="es-ES" altLang="es-MX" sz="1400" dirty="0">
              <a:solidFill>
                <a:prstClr val="black"/>
              </a:solidFill>
              <a:latin typeface="Montserrat" panose="00000500000000000000" pitchFamily="2" charset="0"/>
            </a:endParaRPr>
          </a:p>
        </p:txBody>
      </p:sp>
      <p:sp>
        <p:nvSpPr>
          <p:cNvPr id="6" name="2 CuadroTexto"/>
          <p:cNvSpPr txBox="1">
            <a:spLocks noChangeArrowheads="1"/>
          </p:cNvSpPr>
          <p:nvPr/>
        </p:nvSpPr>
        <p:spPr bwMode="auto">
          <a:xfrm>
            <a:off x="527874" y="5661248"/>
            <a:ext cx="7871638" cy="70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dirty="0" smtClean="0">
                <a:solidFill>
                  <a:prstClr val="black"/>
                </a:solidFill>
                <a:latin typeface="Montserrat" panose="00000500000000000000" pitchFamily="2" charset="0"/>
              </a:rPr>
              <a:t>El municipio con índice de peligro por toxicidad de cuerpos de agua y contaminación por residuos sólidos urbanos muy altos es </a:t>
            </a:r>
            <a:r>
              <a:rPr lang="es-ES" altLang="es-MX" sz="1400" dirty="0" err="1" smtClean="0">
                <a:solidFill>
                  <a:prstClr val="black"/>
                </a:solidFill>
                <a:latin typeface="Montserrat" panose="00000500000000000000" pitchFamily="2" charset="0"/>
              </a:rPr>
              <a:t>Zihuateutla</a:t>
            </a:r>
            <a:r>
              <a:rPr lang="es-ES" altLang="es-MX" sz="1400" dirty="0" smtClean="0">
                <a:solidFill>
                  <a:prstClr val="black"/>
                </a:solidFill>
                <a:latin typeface="Montserrat" panose="00000500000000000000" pitchFamily="2" charset="0"/>
              </a:rPr>
              <a:t>.</a:t>
            </a:r>
            <a:endParaRPr lang="es-ES" altLang="es-MX" sz="140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1871655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CuadroTexto"/>
          <p:cNvSpPr txBox="1">
            <a:spLocks noChangeArrowheads="1"/>
          </p:cNvSpPr>
          <p:nvPr/>
        </p:nvSpPr>
        <p:spPr bwMode="auto">
          <a:xfrm>
            <a:off x="287079" y="1089909"/>
            <a:ext cx="7871638"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20638"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1363" indent="-284163"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1413" indent="-227013"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5986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5813" indent="-227013"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30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02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74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4613" indent="-227013"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algn="just" eaLnBrk="1" hangingPunct="1">
              <a:lnSpc>
                <a:spcPct val="150000"/>
              </a:lnSpc>
              <a:spcBef>
                <a:spcPct val="0"/>
              </a:spcBef>
              <a:buFontTx/>
              <a:buNone/>
            </a:pPr>
            <a:r>
              <a:rPr lang="es-ES" altLang="es-MX" sz="1400" b="1" dirty="0" smtClean="0">
                <a:solidFill>
                  <a:prstClr val="black"/>
                </a:solidFill>
                <a:latin typeface="Montserrat" panose="00000500000000000000" pitchFamily="2" charset="0"/>
              </a:rPr>
              <a:t>Propuestas:</a:t>
            </a:r>
          </a:p>
          <a:p>
            <a:pPr algn="just" eaLnBrk="1" hangingPunct="1">
              <a:lnSpc>
                <a:spcPct val="150000"/>
              </a:lnSpc>
              <a:spcBef>
                <a:spcPct val="0"/>
              </a:spcBef>
              <a:buFontTx/>
              <a:buNone/>
            </a:pPr>
            <a:endParaRPr lang="es-ES" altLang="es-MX" sz="1400" dirty="0">
              <a:solidFill>
                <a:prstClr val="black"/>
              </a:solidFill>
              <a:latin typeface="Montserrat" panose="00000500000000000000" pitchFamily="2" charset="0"/>
            </a:endParaRPr>
          </a:p>
          <a:p>
            <a:pPr algn="just" eaLnBrk="1" hangingPunct="1">
              <a:lnSpc>
                <a:spcPct val="150000"/>
              </a:lnSpc>
              <a:spcBef>
                <a:spcPct val="0"/>
              </a:spcBef>
            </a:pPr>
            <a:r>
              <a:rPr lang="es-ES" altLang="es-MX" sz="1400" dirty="0" smtClean="0">
                <a:solidFill>
                  <a:prstClr val="black"/>
                </a:solidFill>
                <a:latin typeface="Montserrat" panose="00000500000000000000" pitchFamily="2" charset="0"/>
              </a:rPr>
              <a:t>Gestión adecuada de los residuos desde la verificación de la existencia y adecuado funcionamiento de plantas de tratamiento de aguas residuales urbanas e industriales; así como de sitios de disposición final de residuos sólidos urbanos que se apeguen a la normatividad o en su caso realizar las modernizaciones correspondientes.</a:t>
            </a:r>
          </a:p>
          <a:p>
            <a:pPr algn="just" eaLnBrk="1" hangingPunct="1">
              <a:lnSpc>
                <a:spcPct val="150000"/>
              </a:lnSpc>
              <a:spcBef>
                <a:spcPct val="0"/>
              </a:spcBef>
            </a:pPr>
            <a:endParaRPr lang="es-ES" altLang="es-MX" sz="1400" dirty="0" smtClean="0">
              <a:solidFill>
                <a:prstClr val="black"/>
              </a:solidFill>
              <a:latin typeface="Montserrat" panose="00000500000000000000" pitchFamily="2" charset="0"/>
            </a:endParaRPr>
          </a:p>
          <a:p>
            <a:pPr algn="just" eaLnBrk="1" hangingPunct="1">
              <a:lnSpc>
                <a:spcPct val="150000"/>
              </a:lnSpc>
              <a:spcBef>
                <a:spcPct val="0"/>
              </a:spcBef>
            </a:pPr>
            <a:r>
              <a:rPr lang="es-ES" altLang="es-MX" sz="1400" dirty="0" smtClean="0">
                <a:solidFill>
                  <a:prstClr val="black"/>
                </a:solidFill>
                <a:latin typeface="Montserrat" panose="00000500000000000000" pitchFamily="2" charset="0"/>
              </a:rPr>
              <a:t>Saneamiento de los cuerpos de agua.</a:t>
            </a:r>
          </a:p>
          <a:p>
            <a:pPr algn="just" eaLnBrk="1" hangingPunct="1">
              <a:lnSpc>
                <a:spcPct val="150000"/>
              </a:lnSpc>
              <a:spcBef>
                <a:spcPct val="0"/>
              </a:spcBef>
            </a:pPr>
            <a:endParaRPr lang="es-ES" altLang="es-MX" sz="1200" dirty="0">
              <a:solidFill>
                <a:prstClr val="black"/>
              </a:solidFill>
              <a:latin typeface="Montserrat" panose="00000500000000000000" pitchFamily="2" charset="0"/>
            </a:endParaRPr>
          </a:p>
          <a:p>
            <a:pPr algn="just" eaLnBrk="1" hangingPunct="1">
              <a:lnSpc>
                <a:spcPct val="150000"/>
              </a:lnSpc>
              <a:spcBef>
                <a:spcPct val="0"/>
              </a:spcBef>
            </a:pPr>
            <a:r>
              <a:rPr lang="es-ES" altLang="es-MX" sz="1400" dirty="0" smtClean="0">
                <a:solidFill>
                  <a:prstClr val="black"/>
                </a:solidFill>
                <a:latin typeface="Montserrat" panose="00000500000000000000" pitchFamily="2" charset="0"/>
              </a:rPr>
              <a:t>Promoción de la educación ambiental para la gestión de residuos como la separación de la basura, elaboración de composta, diseño de baños secos para evitar descargas en los ríos, recolección oportuna de la basura.</a:t>
            </a:r>
            <a:endParaRPr lang="es-ES" altLang="es-MX" sz="140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97980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2" descr="data:image/jpeg;base64,/9j/4AAQSkZJRgABAQAAAQABAAD/2wCEAAkGBhQSERUUEhQUFBQWGRgXGBgXGRUXGBoaGxcXFhgcGxgcHCYfGBokHBgYHy8gJCcpLCwsFx8xNTAqNScrLCkBCQoKDgwOGg8PGikkHCAqKSwsKSwpKSwtKSksKSksLCwsLCwtLCksLCksKSwpKSkpLCksLCkpLCwsLCwpLCwsLP/AABEIAKABJwMBIgACEQEDEQH/xAAbAAABBQEBAAAAAAAAAAAAAAAFAAEDBAYCB//EAEAQAAIAAwUFBgIJAwMEAwAAAAECAAMRBBIhMUEFBlFhcRMiMoGR8EKhBxRSYnKxwdHhIzOCFZLxQ1OywhZjov/EABkBAAMBAQEAAAAAAAAAAAAAAAABAwQCBf/EACsRAAIDAAICAQIEBwEAAAAAAAABAgMREiEEMUETUWFxobEiMkJSgcHwFP/aAAwDAQACEQMRAD8A9vrCMKsKsADQiYeFWABQwMLlC+cACrDFo5Y0FfU+/eMZze7bKrIKJMW+xVCA1SA2DZZYYVPGE2l2xN4tL07euzq10zASM6AsopzAghZrWsxQ6MGU6g19mPNLCUDjtK3NaUwz/WLuz9rtJmWgSELSzLMwCo7hW8oamvQZ0iEPIjIzwt5ezZ2zeGRKa68wAjTPPU0GEWbFtCXOW9LYMvEfrwPKPMZDAsCxOJqzZk44nrnjBaw7QlSbYhlm7LcFXqORIJpwNMeZhR8hSfSCFrbxnoP5w8QSLUjiqsrdDUeo0iavD31jSaR1MKvpC/SFWABDpHUcw8ADxzD0hQAKHrDQoAHhVhqwqwAK9DF45LdP+P0jxrfbe6bOtEyWrssqWxUBSRWmZPGuMdRjrM998aY8mez3xyhMfeseSbM2pM2f9XmfWBNlTiL8upN0EA14giJt/wDfh2mdjZ5hVAAWZSQSTjQHMAYa8YfHvCb8uKg5v4PVQ4hwY8Z2Xb59ms4ta2m8LwBksxa8LxwoamutRxzj1ywWwTZaTBk6hh5ivrHLWFKb1avRavQ4Mcgw9YRoFDiGh4AFChEQoAFChAQoAOB784eGPzxh2gAVYRhGIbVallqWYhVGJPy9SdIAJC3l6YYQLn7aLErIXtCDQscJYP4qd7oIgKvaD36y5WkvJm5uRkOC+sEJUoKAFAAGQAoPIRnsuS6R0o6URs9nNZ0wv9xe6noDj5kx3O2TLaWZd0BSKGgA64jXnyi8BFTalvEiUXYVyAA1JNAIySm5ezvEjITt0p6milWXChNQfMDA/KDuxN3RJVrxvO/iJ4ZAU4CpgHK21apz0V6MfhUCg45gkwc2TvBeExZwCvKFWA1XHECmeGUSjGPwZ63XuxQEt+581GPYkOugaoK8q6j94Jbv7tNKftZpBelAPhUY5VzJwx5wNnbzT5rjsyEB8KgAnHKpNcf3gzsfbMwzOxnqFciqnAXqaGgz/YwRS3oIfT5aghO2RLJrdut9pDdbPiM/OGSdPlZ/1050EynLRvOhghdjkpF42yiaHEewbSScDcOIzU+JTjmNItA+UB7Xs0OQykpMGTrn5/aHI8YksO1DeEucAsz4T8L/AIeB1KxshapE2sCsODDdIeKiG9/lWHMKnnCEACJhQ1YG2/ahB7OUL80jKtAtci50HLMwm8AuWq2LLW85CgDMn8q5mBr7VmTP7MsBTWjzKqCOSeI9TQQ0jZ3e7Sae0mZgnwr+Bfh/MxeURmnf/adqG+wc2yy/92bMf7oPZr/tX9THme+O5k2VOZ5SM8piWF0EleIIz849eAgDt/e+z2U3XJZ/sqKkcK8InC2zlqIeTTVOGWdI833Y3SnT5yGYjJLUgksKEgHIdaQX+kLdGYZvbylLhgLwUEkEYDDM16Rr9g75We1NcQlXzuuACeNDqYt7b3ik2VQZzYnJQKsedI6dlvPfkhDxqPouKfX3PH9k7u2i0MECMFriWBCgan2I9csex3koqypzi7SgfvqSMMiKivIjWKex9+rNPmBASjE0F8Uqa0AByryjS0gstt3+Lop4vj1QjsHu/JRXbLy/78ui/wDcSpXOhvDNfnBSRaQ4DKQynIg1GuusV2ED5uzCpLyD2baindbGpvLXhqMY6hfvUjS456DpEICBuz9rBzccXJoxK515qfiHP5QSEaU99HI5MKsMTzhQwHrChAwoAOR6Q16HrDMYAI585VUliAoBJPD3wgVJlmc4mzBRQay0Oml5h9o6cBD2lu2m3P8ApSiL3B30XoK1POnCL4EZbrP6Udxjo4hQ8ULXbiWMuUKvheY+FAePEmhoPWMhQntVuSWO8c8gKlj0AxMAN4Jc+0SqLLChSHusauxWuFBgophjBmx7PVSSe87Zu2JPLLLlFu5AJrVh5fKt1xrwa6w8iIJbJ2K1pE2Y4PeS6hOBrmWz40EbadsqUzVaWpPQROkkAUGHvLpHKjJLN6MtfjKL1s8wE4o1G7jrmDgQeME9jNOn2hZqkG4DVmqQSRdC+lcRwjaWrZUuZi6K3UA/pE0qyqoooAHKEk118BHxuMt0qJta6aTlMs/arVD50w86QQBBxwIiOZKBz9+6mKBktJNZdWTMy8fVCfD0yMdmoIuPfzivbLGsxbreowI4EcCIms1oWYoZTUH1B1BGhGoiSkCedofspbMtzXjKnUMwYg0p2i8eAIxJHMHWC1YEbQsV9QVwdTeRqYhtMeBwBHOLWzLb2ssNQhgbrDUMMD14+ddY9CqfJEWsLsKG984pbTtxlr3RemObqLxb9hiT0ijeCIdo29r3ZSj/AFCKsdEBwqfvcB5x1Y7EstaLU1xJObHGpJ1OMc2Cx3BneYmrMc2JzJ/KmgAi3SMFtjk8KxjgwEPHE+0KilmIAGZMD6TJ5xLS5ed0YO3U/COQxiXo6JrVtZEN0Es/2U7x89F848O27PZrTOaYCGLtUGlRjgD0FI92s9lVBRQFHL188Yzm8m4Mq1NfqZczAEihrzI1POL0WKEtkYPN8eV8Mi+0zz+ZtztXsqyJYlTJZUXlzZqgeQ4jnEe/EyZ9ccTWvEAAGgHdpUUHmfSPQ92/o+lWVxMJMxx4SaUXoABj56xY3n3Kl2wAmqTFFAw4cCNRFfrw+pqXRn/8lsqHGT7Z5e+2Zf1RJKylWYrXjMyJNcMdNOMev7D2usyVLDNSaVW8rd1iboqQDnjGa2L9F8uVMDzXM2hBC0ur1NMT6xsJ9hVxRhX94nfZGf8AKi/h0WVp8y0RHLCBoaZJzJmS+fjUf+464wRlTg6hlIIOo4RnN5VttgEwDNWXFWXBlOhB/TKO9l7TJJlzcJq44Vo6/aX9RpFlhFK32IuAymkxcUbgeHRsiIvVZx9ikgxWEpinsy3dql6l1gSrrwYYEfkeYIi2RUY6xuJD48IaHZ6QoAOYqbVthlyyy4sSFQcXY3RhyONOUWifn7y8/wAoE2tr9oVdJa3v8mqq+i3z/kI4nLitGlpPYbKJaBQSaZk5k5knmSSfOLEMId2ABJwAjzW9elfRT2hayKIn9x8vugZsemnOO7FYxLWg51JzJ1J4kxW2WC9ZxzfEckHgH6nmYJAQDFSHpCgZNtbzSVld1AaNMz6hBxHEx0Iu2i2pL8bKvCpz6DMxW/1uXoJjDiJbn9I6s2ykQ1AqxzY95j1Y8YtXIWgVF25J1e5+MFP/ACAi6priMY4eSCKEAwPbZzSqtIN3UocUPHDNeoh6ATIjkrEVjtomA6MuDKc1P7HQ6xYpA0CBc9TJbtFrcP8AcHL7VOIw6jpBJWBAIxBxBzjmYvv37xijsxrjNJPw95PwHCnkaj/bxjldB6L5X3SB9extAYeCbRW/GPC3mKr6cIJGKO1LL2kthqcVPBgRdPqBHcJcZaJrQr7/AGgNZj2s1ppxUVSV+EeJh+JhToBD2vaN6yqy4NNCovEMxocOK4+YizZZIRVUZKAo6CNN88WHEVvZOIaZNCgsxoAKk8o6AgbbW7SYJfwrRn5n4V6fF5RjKDSZZnN2jigHgU6feI+0R6AwSCxzLWJISQDUh6RBbLcstampJwCjMnkP1ikJU6bi7GWv2U8VObcekd9IAmxAzhXucDRu/J1QMeLVY/OE278r4UunihZD8jBqF2E4VIFmXOleFu1UfC3iA1owGOHGLtjtqzBVT1BwZTwI0g9hpIUz98f3gbMUyDfXGWfGudNLw58eMFTHDrXCOWsOhI4IBGRhyIHbObs3Mo5YslTpXvKOhx6EQSgEgY47GeswDuzKS3zzJojf+vmIOJ75QMt9kExGU6qRWlaVy9M/KJdjWszJKlvEO6/4lN1vmKxtonqwnJYXhlhjChdIUaDkym8e9DS2aXJpeXxMRXE6AcaanDGBdj21OlFps4X5bkXmpQindqNDTHCK+8lnMq0uW8LteUnI1pUV618oHTLbMmIJCEtXBUzFTQVP3caxgsufJxf7GRzkrD0K3bTWVLMxsQKUpqTkAedRGStW37RPqi3VDYXQt7mak8sD1MGNv7Ob6oFWrGXcNMMQtB5xkbHtAoQ6NQj9jnGdyxlr7JRa+xuN39r9qGVlCTEoGUGo5EE6HHnBmMbudfedNnNUqwVamveIJJPMCsGNu7xCz0UC9MYVpWgA4t5j5R0mXhPYcpFnak4krKU0L+IjAqgzodCcBFyzyQqhVAAGAAwpGLsm8s0TGmzJashAUlL1VC1yrWoqa+cbWzTQ6KymqsAQRqDjDwcZqXokpDtC9/vCHv36RojXo2xqwisPT3794c4ascyrwEwXtKWZZE5BiniH2kzI8s4JI4IBGIIBB5GA+8e2RIUAKGdgaA5Aak8oAbL3jtEtQCqzJa50DAhccAca6UrziOr0ziVkYvDYW+2LKQu5oozOfSnGMlN3sJnI6yjdWoNWoxBGOAHIGkT712sTrLKmpjLvAnkCGAr0OflALZ1vMlywUNUUoRXPp1jhvvP1I33OLSX7aegbP2mk9L6HqNQRmDzilt/a4kS6gVdiQo551I4CBe5EwsZ7fCWFBkLwqWp/+fSOt9bGzIjqCQpN6mdDTEecDfWlubdfJAWx2u0sQZbXhLLOFui4L1ScsQO8eMbHY21VnS74FCCVYaqeGWX7x59ZtqGWDcel4UwIxHCNbulY2EhiwIMxiwB0BAUdCaVz1hqTlmsz+PNt4Z/eL6SnSYZdmCgKaFmFa9BX3SL+7W8c1ZwlWuX2bzquj5BjhgR0pTpHm217A8ic8twQQTmKVFTQjl0g5u1Nn2y2SSzM/ZGtSfCo08zQR6EqoKvejDDybnfxf39fGfJ7Isc2m0CWhZslFf4iG27QSTLMyYwVVFSf246Ribb9JUiY6LcmdmGvE0BrSpXDOl6h8hGOMZNaj17LYQxSeaa+wWYk9rM8bZfdWuCjhz5wRAirs62pNRXlsGUjAj3hFsQlHvDvfsICGMPn7HukKvv0p+cXVfQtGIgZbbOUbtU8Q8S6Muo4V1B4iCdccIjnMKGuA6gfnEZRw63R5M0MoYZMAR5x00CdhW+WTMlI6NdaqgMDg3eNANASRBSZkacIT9CT0xO9O/EqRNVUBeZLapoaAYUKk0xqPSCm72+0u1NcKmVMIqFY4H8JwrHj+0kZZ0wTAQwdq1zzPHyMaHZ+3ZtqttlN0KyEDuClVGLE0+6OEbH48VDkjx4+bN3OL++Yeq7W2olnltMmGgHzOgHMxgbH9J/ZzHpJrLdr2dCMADhSmNKwS+lSQxs6FQbqtVqY5gipPWMDu9arPLd/rEszFKkLTQ5gw/Fgscvk783yZwsUI9L74e47G2vLtMoTZRqp44EHUHPECFGS+iWQ31eYxBCNM7vkorTzwryhRZ/gbKpOUE2FN6dtotZPZrNY53vCtcBpUn+IB7v7TSQFDyVVSadooOBrSrDhlU10yiDeKUVtU0N8RvjgQRp+XkOMVLbtFmk9hQEGoUUxJNQBUY6x51licmn8EHbJTw9FtFsSWhdzRVFSRj7/AJjA2u1y5k4OtmSgBF1jiSaYmgpXA+saDeKzt9SUYm52d6mNQKVPlnhz4RmrBbTLcOoU8NQa+8Ik33ha+xxxG22BtKXNTuC4VorJqp/bgdaeUZne+SVtF5h3XVbp0quYJ0/XGLW57s9onTMgVUci1ScuVT6xq7XYZc5bsxQynj7wgfa6O8+rWeeJtZklGXUXTxGPQHPGNvuzZ2SyylbBguI4VN6nlWnlAyTu5IkWhaL4h3L2NGGJHmKU6GNMkOPQU1OHtjketPfrHQPz9/P945rjCBw+X5fzhG6EijQia+/195nhDFvfvrHZPuvL36xzX9/zjmctGjE77ySs5Jh8BULXQEMxoeFQflAiVtVpctkBAVs8BzGHrHoG13QSmLqGAGXE5AeZIEDtl7pSZaoxQF6AmuIqc8OuUYWny1ELKHKWpkO79lEuwgWgAKbzMGyAY1oegphxI4Rk7dLsve7L6xShu0HdrSgzxu1jU79ORJQDwlwG9KrXzjNbNtKS2JmKXFKa+R+fzhPOWM4umotRZudiLKEhOxp2dBSnLDHDOtYi3g21Ls0kvMyyCjMnhAncmaSbRhRLymmODEG8PS76wP8ApVsjtIluASqNVqaAigPqPnFYJSkkVla1U5xXeejP7P3pvTndLGjgm8QtaqKUONCNOHGPStjbUl2iUsyXka4GgIIzB4H+I8U2RtybZixlNS+t04AinHHhHo30b2R1sjlq992ZankBXlUgmNXkUxrWoweD5M7JZL/IL353ps7v2SyVmsjCrth4TiooK0zGesFdzd4pJIk9h9WciqjIMOIJAxzwMeYW6S0ua6uCHVjWvGvsxo9lbWn2222a9QmWV8IAAUUvE86R3KmKr0nDy5u9p/l6+DTfSvf7CXTw3+91um7+ZjCbA259WZ27NHvLQXtNRSPbrds5J8sy5gvKwxH7GMLa/ozky5qEzHMtmpTDA0qovUyJw8xHFN8YRySL+V4lllisgy/9FTObPMveHtDd9BeoNBX9Y2/D3jFTZuz0ky1SWLqqMBwi4P4iSlr031w4QUfsK7lXh5fxHR/X3+Zjmvv3n+sNXH3p7+UatWANw1y1jy/6UNtv2q2dSQiqGP3i2OPEAfrHp9f0jG7+bltayJsmnaqLpBwDCuGOhxiMZJTXL0R8qE5VNQ9mB2d2UuzGcs50tSuLiiuNCMcNKccI9f3f2l29mlTSKF1BPXI/OPKNjbgWme2K3JYJDMTwNCBStSP0j16y2MSZSolaIoUeQpB5Di3/AAmfwK7YJ81i/wC7MPvyNn9p/Wvdrh/azpxb4fXGJfo7Sx0PZH+vjevGj3a4U4ilK0jzfaU1jOmF63rzVB43jURo7JtwTbZZDZ5QklGVTdPiqRe8qV9Y7dDVe/7M8fLTv7S9567PVNqTJSymM4r2dDerlTD+I8pafs36wpCTuxxvZEHhRc7tecan6VHf6sgFbhfvZnQ0qeEYHd+TZmd/rTMq3SVu1xbnSF49Wrky3m3uNihi/NnueyXlPJQyLplU7tMVpw/jj0hRkPolLdhNzudobtfw4/mMOJhRozDXVPnBSw1u0tjS560mKGpkdRXOhzGMBNm7vSpNpcBakAMhJqQpqpAP4qxqdPfTnAvbAuGXO+ySr/gamPQED1MZ7alLvOyqzey2UqKHH3rGdt+5MlgxlgoSCQATdrnlkBX840iw8Ys0o4p+wbsOUglJ2a3RStOByIPEggjygmIFD+jNI/6c0kjgH1H+WJ614wUBhjXrCC32PtFpWhBBU8CMQffOIbBb69yZ3Zi+IfqvEReBivbLCswCtQR4WGBEdPsXosQ1YH3p0vMCao1FFb0yPyh/9XpnLmj/AB/mEpNDCFI5dqDHAc8vWKP+pO39uS/+dFHrDDZrTMZ5DD7A8Pn9r8uUDbYEUlTPmBz/AGkNVr8bY96mgGg44wWhAQxMHoEVdoWNZqFJgqpzH5U51jHLuaxnMizTcUAkkCoJOC11wEbHaNrEtampNaADUnAAc/yrWOdm2Monexdjec8WNCachkOUcNacThGftHOy9lJZ5YRMtTxJ16xJapSlWDgFaYgio84st74QN2qSyrKXOYbvQfEeXdBHnDS3o7xJGYsW5dmDyXeUCJodqHKt68uGFBcwp0jZyJQAAGAwHpEW2ZH9IMgxlEOoywWtR/tMTyGDCoOBANeVItanFrSdcYr0gPtnc6z2o3pid+niXunzoMfOId09hyZCG4oDhirn4iRh86V840YgZaP6M4P8EyitjgHGCnlUYekS15g+EeXLOwmsQ26yiYhU4VyOoIIII4EERKpjqGmdtaUNm2uoKPQTEwYZV4MBwP7xfirbLBfowJVxkwz6HQjkflFcbRaXhOUj76glT+3SD0IJe+ukPXh7yitL2hLbwup8xDTNpS1zdfUax39QMLMDtp2k4S5f9x8BrdGrHpw1MI295mElTT/uMCFHQHFosWKwCXU+J28THM/sBwie8gO7HZhLRUXJRT+YlMPWOXOBgYzC737iSp0wPLNyZMcKQBgTmW5UAJwghuzuDLsj9oWLzBkThd40AHPXhBixL2s5pp8KVSXzPxt8go6GCcdc5Zm9EvoV8+edlPaWzUnS2SYt5SMa/mDofnGGsf0WSpk2Z/UcS0agGFa3VJFaaXh1pG+tM0IpY5KCfIYw+xbMUlLeHeYl2/E5qfSvyilGt4n0c3VQs/mWney9mS5EtZUtbqLp889TCi2BDRuGIxFaJIdWRsQwII5UodecSDlDDL558B79YABWzZpFZTnvy8K18S/C2XD8oIAxW2nZCSHl/wBxa0BJoyki8p/fQ04x1Y7WsxQynA6HMHUHhjHn2w4MrFnVqsqupVsj6jmDodYpWW1GWwlTc8Ar6OOegflrBOIrTZVdbrCo94jgYmMkBh4FgzZOBrOl8f8AqAcx8XWI7ZvNKly79bxyCjBiaVoR8OGphJibWawzWGjHSd9JpNexQrhUBmqBrQ0oTpGhlbclGT21e5Q14gjAigOYNRHXI5jZGXoIVhRkG32ct3JSkaXmNaZ6YV/mDuzNtpOQsKqVJDKc1OePKlMdYWhGyMukEiYrWu1qi3mNB7y4+UVZu1QxKyh2jDhgo5s2VOmMdWbZpLCZNN5xkMkXTuj9TjC9nY1iszO/azRd+wn2QdW++fllBGHjm9AM5ZvQZxT2XLMxjOORF2XUfDWhNPvU9AscTv6z9ktbop2hGn3ep15DnBaUgAAApoPLD8o0UQ18mTkzorAiwf03aSdO9L5oTl5HDzEGIobVspZQyf3EJK1wB4qeTZehi9sOUTlPCdY5tEgOpVhUEUMQWK2CYoYdCNQRgQRXMHCLQMYC3sG2O0lG7Kbi3wN9taf+QyPrrBIGIbXZFmLRh5jMHiPekUktbye7OqV0mDh94Uw0xyxhehBSFEcucGFQQeYxHrHdY7TAhmWCW3iRT5CHl2FFyRR0AiasKsGoMFCho4mzgoqxoOJyhNgdkwMtc4zWMqWaf9xh8I+yPvH5QjPefhLqsvWYRiQfsA/mYvWazLLUKooP11PUxz7A7lSgqhVFABQDkMIdjhDkxWt1qCLxJNFXUk5AQxkFqXtZyytBR5nQHur5sB6QYuxT2ZYri1bF3N5zz4DkMh0i4PfyjfVDjEi3o2XTSFHYENFhDe/KFSHhU94wANAq3WNkYzZWP20r4qVxHBgD5wVEKnv8o4lFSWMChZLYsxbymvLUHUEaGLAirbdmVbtJZuTNT8LcmH65isRS9qUN2cOzfSp7rZ+FtemcYZ1uBVS0vxjd+7JRpU0KABeQnDM0pU/LzjYBoitMlXUq4BU5g+/nEmKceUWjznZ+1WkhrtO9mTjhjjj186x1Kss42Nnw7LtQ92hrQAAt+EnGlNI0crdSyX8DUj4b9aH1g+slQt0AXaUppw9IST9P0Zq/Ha9s842fbTKcOtCdK4g/xBbdWxCfOmzJgqlFFMQpbvMcMsmA9YIzd0LKXzu1+ENQGvKsHbFY0lKFQAKBgB791gjq6CqhxfbJ5csKKAADQDCOyY5J91rEU+1Kgq5Cgcf04nlHRsJa4/xFCbaGmMZcrP4npgvIcWOnClTCVHnaGVLzqfGw5fZEE7NZVRQqAADQD315xaupyffo4lIax2VZahV/k8yeJpn1ice/llDwo3JZ0iY1PfvrDw4H/MKkMATbbIyMZsupJ8aV8XMcx88omstoV1vKag+o5cjyMX6e8YGWvZjBu0lEBjS8p8LfLA84yW1fMTpPC3CZQcDFSy28Ngaq4zVsCP36iLNMYylCjM2QASZTGWTnTEH/ABJp+Uclp61qqzBxBun0pSCUKFgA7/U2GcqZ5UP6wv8AU2PhlTD1Cj9YIiFDwAaO3bJUljOp7x9MhHcrZAremEzGz72QPJcovwiIWAICFWGrFO1W4Kbqi85yVcScfkOcA/RLa7UEWrYacydAKZnpHGz7EWbtZoo1KKtPAuv+RrjD2TZpLdpNoXyAHhUVOXE8z5QSA6xrqp+ZEpS0eHrDZw4jWcjQockDlCgAaF7pDfz+8PXnAAqQtYVIQgAYxHOkhgQwBGoI90iWGhYAImbIZP7Mwp91++nzxUdDGe3p2jPULJYCXeqSyMTeAoKaFc8Y2pPuvHnAXejYBtCqUIExK3a5ENmDhyGMZ7KlmxFNvj0YrZtjluHvP2ZAJFMCfMa4ZRfXetvqhW//AFg/ZVrjdoDf0xu/OKY3btTNTsbv3mZSopmcMTTGNP8A/D1+p9hWj1v3/wD7K4+WNKcIywg5GaqNkTJbMsqTHAd7vFmrWulTnxjQbu7XcM8mkydcoUYY4EkULYUoQMzrygI+71qDXTIYmualbpzxqTUemsa/dTd42dGaZTtXu3qZKB4VHIY9awVQcnjHTGcX2WllWiZTwyh5u1PW6PnFiy7IRSGNXf7TYsONNAMdBF0j371hZe+kbY0xi9NWjke/fvCH9/zC9/tCiohLkIf374RyI69/8wwHEKFSFWABXYYiHr1hUgArWvZ6TPEKnjkR56RQNnnS8iJq/eNGAx1pQ+dMs4Lw0SnVGQ02Bpm2UQEzL0ulT3gRlzyPlHn9u+ki0TZwSzKACbqgipY5eh6R6TtywGdZ5stcC6lR1phHgM2VMkTKMCrodcKEYj9MYVXjx18jz/P8iytR4nsG7+88x5jSLSnZz1F4D7Q45Rn95fpLdJpl2cLRTQsRWvQVgduHsmba7Q06a0y6FIMy8wJbAAV1pGV2xs55E50cEEMceOOY4wQoj9T8CdvlWqhSXy/0PUNi72zRMWVbUEtpgqjZXqcRp/MaE7XQ4JVz9wV465U848r3Vkz7dbJPaF3WVQkkmgUY04YmnrHtMuUBgtAOQoOo8vyjiVC5dM2eLdKcNkCvq86Zn/SXgMZmtMaUXyrF+x7OSWKKKVzOZPU8YsgcoQ5RSFUYmjdFHUc0y5R0YqIUPSGMLzgAcCFCrCgA/9k=">
            <a:hlinkClick r:id="rId3"/>
          </p:cNvPr>
          <p:cNvSpPr>
            <a:spLocks noChangeAspect="1" noChangeArrowheads="1"/>
          </p:cNvSpPr>
          <p:nvPr/>
        </p:nvSpPr>
        <p:spPr bwMode="auto">
          <a:xfrm>
            <a:off x="53975" y="-914400"/>
            <a:ext cx="3514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solidFill>
                <a:prstClr val="black"/>
              </a:solidFill>
              <a:latin typeface="Arial" charset="0"/>
            </a:endParaRPr>
          </a:p>
        </p:txBody>
      </p:sp>
      <p:sp>
        <p:nvSpPr>
          <p:cNvPr id="28677" name="AutoShape 8" descr="data:image/jpeg;base64,/9j/4AAQSkZJRgABAQAAAQABAAD/2wCEAAkGBxQQEBQUDxQVFBQVFBQUFBQUFBQUFBQVFBQXFhQUFRQYHCggGBolHBQUITEhJSkrLi4uFx8zODMsNygtLiwBCgoKDg0OGhAQGiwkHCQsLCwsLCwsLCwsLCwsLCwsLCwsLCwsLCwsLCwsLCwsLCwsLCwsLCwsLCwsLCwsLCwsLP/AABEIALkBEAMBEQACEQEDEQH/xAAbAAEBAAIDAQAAAAAAAAAAAAAAAQUGAgMEB//EADkQAAIBAgQDBgUCBQMFAAAAAAABAgMRBBIhMQVBUQYiYXGBkROhscHwMuEUUpLR8SNCchYzgrLC/8QAGgEBAQADAQEAAAAAAAAAAAAAAAECAwQFBv/EADIRAQACAQMCBAQEBgMBAAAAAAABAhEDBCESMQVBUWEiMoGRExRxoQZCscHR8CPh8VL/2gAMAwEAAhEDEQA/AOB7TxgAAAAAAAAACKFAIEUAAAAAAUCCAAAAAAFLBAAAAAAoBGAAAUAAAAAAQCgRQoEAAAAAAAAAAAAsAIBQAAAAAAAIIUyBQAEAAAABbAAAAAAA9GDwM6ztTi31eyXmzRr7jT0a9WpOG3S0r6k4rDLR7L1MuZziuWib18XoeXbxvSjmtZmHZHht/O0PDLhFTOoRSk5Oyt977G/R8X22rE84n0n+zXqbDWp5Zj2ZtdmYUo3ryu7bJ2Xot2ebuvGtSvyRER793Xo+HU/mnMujEcMw+VZdHb+Z3T8mctfG9x3zE/Zvnw7S9JhgcVSySsnfp1Z7G38X09Ws9UYtHk1U8F1dXUiKT8PnM+X+WCx/EZwllvCPqm/U1X8R1JnjEPodH+HtlWvxdVvv/ZK/FJQbs6dSK5wkm0vGz09jKniGpE84lq1vANpePg6qz7/9th7OYKePjmw8bxTtKUtFB72b66ra56Nd3p2r1Z+j5fceH62hqfh2j6+WGYn2Sqp2UoOXS8ltrvYkbuno1ztL+sMPjcDOjK1SNuj3T8mjfTUrfs0X07U7vObGAQABQAEACAAAAoiCgRQAAAAAALAEjG1orGZ7M9PTtqWilIzM9oeevicrSayp6Z5aRT5b2+p5mt4jjikfd9Vtf4br09Wvbn/5r/nn+jGVONOL0lTmvBTj82rHNXxPUiecS7tT+G9ravwxas/rE/s+p8K4hD+Epfw0cqlFSblZyvtK/K909fDQ8Hf761rzn5v6R7POrs/wLfhz5fv7vLObbd34/wBzx+u0zzLoxGHkpVXCtBr+ZfPQ3V1Jjn0MRMYeviWacZKMrSadpb2vzNU2zbNuWNcQ1nF8FnUks1T9CSesrt738OXsdOnrVrE8d2+dTEcQxXaipOjThll3m8rlbW1tbPdbbnZtdTMzh2eHRFtSc9mnyOyHuWdcpWd1pbmZw578w+vdhcRKlh6FK9lJfFmlpd1k5K/y08Du0vR8nv8A4r2t9Ps2iVbK7p2fVG6XnPDiML/ENxdtd76JdXflbcyraazmGNqxaMS8f/TlBXXx5zkte7HKvTMtTp/N29HL+Ur5yxvFuAVKGt1JdNprzj/Y36e5rbieGnU21q8xzDDnQ5wAAAAABQAgAAAIBRQAAgJdANo4Z2LqVIqdeSop7RavO3irrL9fA5dTdVrxXl1ae1taM24dHF+znwIuVGXxLf7ZRy6c3e9n5aHDutxbUrh7vg1NLb6s2vnmMRPp/wCvl+Pxkq1Rzl5JclFbJI8W1s2y+909OKU6Y+rxSDGX03sLXvhcn8lnbop3fzalLykjyd7T44n1fPeJV/5ur1/3/r6PfjcXlacdUtH4+TOeKerjrXqiXnq4jN3orbXXfQy6MMYjEvRLHOW2nzfuWtISa4YzFVpQneLtda9G11Rt04icxLZiJhr/AGvruVODaWk9bXW8ZI7NrSItLr2Xw2n9GrOWmn7+534w9Sbzbu6nHPs9dvPoZYaptMcPrmDoOM4uElaDipLnaEVFR+V/U7KPldXUiazEx3ZipWcvTX0NmXLhypztTlN9bLySUn/8F9mLzwm/i0+t7P21+5Y7SxnyeqrH4m72stfHYxjhWs8VwuV3XW0l0fU79tq5+GXDudLHxQx52ONAKFQAAAAAIUUgFAgALAUDeewXA45f4iqru7VJPZJaOfne6XkcW51eeiHbttLjrn6NlxUrtPlt4a7HDnl3MNxmbhByteKac1a7ybSkvL9XiotGu/Dq21Yt8P2/X/eHxntNwr+GxU4LSD78HyyS5ejuvY8/Upiz7PY7v8XQi0/NHE/qwrnq/N6b+xcM7Zzwy/ZvHSWISbeWUfh9FprFPrzWvU5dzSJpMx5cuPeaedP927YhrJ7HkzMzZ49eJdVOdlqZpPdxwmI08izExJePN14+re35+bCkTlI7MHx3vUZJbpXXt+53aHF27Qvi7So1tD1Ol3RrOzATvWpq+9Smn6zRYq0aurM5/RvnCePJzWv/AHJvTq5J1b26KM6aNtJ5eTr6Xw59P/G00cZzTN+HnyyOKxCShB2/TGTtylLV6e3sY55RcKoOV0ryadnfnlaSXn9zLKPXwhZnfpJP+lP7tEkYfiUVUc7bNuz9dGbNO3TaJYXr1VmGt2PYeQWABAKAAAACAAAFAAAAH1zAw+Fh6UFypxXrlVzx9Sc2mXr6cYrEOuc/9NPwt6rQ1NjE1pXeeTtlUlfRJKVr3/pRJ9ZbK2tEdMebRe31JV4Sy6VaMc6jzlS2k49Ut30t4q/Nqxn9Xs+Gak6V4mfltxn0nyfM3UNOHuzqYevhFa1VX0V00/FbP6+5r1a/C06upNqy3V4i63PJ6MS8l2xq6bk6WuXVRqWlJepnavK2nNYdONq7eZlWrGOzw41t05pb5J/+rOnSiOqMpW2LQ0dI9V1xHDtwl1K6/wBqk/aLt87CTGYbj2bwivm3cVa7133S9FFehnpxmXnbu/GG0Qh+/wBzpeY7JVnJtv8AVJ3fgvz6GOFcViWnp+eIiElslWtOGHzXSc1eb2azaaeLW5iMDTxE87jbuWTT+t/kWox2IjaTXiexo26qRLydauLzDrNjUAAAUAAQAFAgAAoAAwPqVXiCjGlmTtUhF6WvHup3t01PFvGJl7FZzEOmtK2nJ6rlvv8AniYs2P4liIwpSc/027zs2rc7pcjC3Zs0ombREd3yrtBjfhyVNTUoR/1MHiIyUnFPSdCcuceWu3dvo9OWfT7PotGvVHVMYmeL19ff9WnzevTw6dUMOnqRN/O4YzGW0dna7lTabvZ6eCa/ZnBuqxFoly68cxLM0Zcjmik2nERmXLeYiMy7FTeZvrGPyPV0fB9bVxNvhj37/Z5+t4lpacYjmfb/ACVKCluetp+DbevzZmf1x/R5t/FNaflxBDCR+TW/VWNlvCttjiJ+7CviOvnnH2a/ieyabbpVLXu7Sjda8rrl6C3h0Y+G33ehpeN44vT7T/liq/B61GM3KN1ltmj3o6tPzW3Oxxau21NPmY+z1ttv9vrcVtz6TxLc+ztNfCjJf7u97/4Q0uzg3c/HMMw1p5/b8RtmXGNFHTTg278jHmeyvdiMTKtO9R91bRWy6JIYwjhWlbXYuBjq71/NfE9LbY6Hmbn53XY6GgAAAAEsAAgFCgQAAAFgPreFhCtQpySvF04tLR27q+n2PHvExaYl7FJiaxMMbxCo4u0tV1+6ZrZMJjKt4teZLRmGdZxL5R2n4N8CV4J/Ck725U5vl5P9uSOS1cS+j2m4/FjFp+KP3hgJR9/zUjqtDlRpyqPLCLlLold6GVdO15xWMsNTWpp16rzER7tm7PcLq08zqJRTS0unLR9Fpz68jfPhd9WY6+I/d4e78X0Mf8fM/aGehTS2369T2NvtdLQjFI+vn93zevudTWnN5+nk7JLby+7N8d5ap7QhWDlS/UvNfUk9lju4IsE93Nfp839P8knusdnGmsukdF0Whr/B057xDbOvqZ+aXf8AHa3Oe20iZzWW+u7mIxaHNVk7Lmzl1NK9OJh06erS8ZiXo0tpsjXHDZJF2/xf6E9xxxFVX+hnWtrdoY2tEd5eXEvVeR37T5Zlwbr5oh0nU5gAEAoAAAQABQAAAACPsGHnTp0YRTjGKhHLqlpZWPHvOZnL2axERGGH4vxCMk45YyfOXTysa85ZsDMZVh+M4anOnNVbKDXebaSS63e1tzXesS6NDUtW0dPdoXCeDQq1rOopQUssXF2c9kt14625GqtXp7jeXrWMRiWz0MHTpJxoxSjf1fRyb1bt1PoNLTrp1xEYfIbjcamvbqvOcO1M2S0wNFhjKvZeq+/3JHdZniHErFyg9V5ok9ljujWojsT3cpbL1fu/2RPNZ7FPr0+vL88BPoR6uLKOUVbX8S/PuQI1GtvY1amhTU5nu26evanEdnoWL021OX8pbqxE8Or81Xpzjl0xrNSvo348jr/Bjp6I7OT8eerq7y4Tld3ZnSkUjEML3m9syhmwAoEAoAAAQAAAAAAFAylTjEp0lBuUZRSSlG1mkrJPmuWqOX8vi/V3h0/mM06e0urBY+UdJXlHru4jV29bc14ldLcWrxbmGQrYyKi5J5vLf9jiro2tbpnh2TrVrXqjliK9f4m/ty1O7S28acT55cV9xa8xPbDXV2cUK6qU6koLNfJrouajJO6OedjWZ4nh6UeLzEfHSJtjiff1xhnIvXXbmd/d4vZJRsyxOYTGJWT29vb8QhZTl6/X/A8zyQrEA5T3fmSOyz3Wa2/NtP7iFk5W9X+fm5BIRvvstxMkRkk7jsTykvAqTMdoQqAFAAQKAAAAABAqhAAAAACAUUDkp/mz9yYXMq0nto+myfkycwcSX5S/dD3g9pcWrDOTstv28hlcIisfIWz9PuPM8kKgBzn+r2+iMY7Mp7kt/Lf7/MR2J7uL6erIuBmXux9oQBYqBAKAAihUAoQAAACFAABQAAgFABYAACOSfX90RS1vFAVPrtyfQxmPRlE+rnkyy18vdaP7jOYO0uGW110X3X9y57JjGXAyYgHal3tei+ljDyZ+aJXfnr77FTu4v/LEEoyoBAAUABAAAAoAAAAIFAAQAAAKAAAAAQAJhXJK+3t/Yiu1LNH/AI+9r/VP6sx7Sy7wrjfXrF3846/O1xkx/R57GxrLEHoUdP8AxXtrcwy2YcZaLx+nX7IQnk6jNigRQIAsBQAAAACgABYKgRAAFAAAAAAEAqhEAoEAAdlOrZp9OfPyfVEmuYZRbEvXGN722tJr+lp/X026GqZx3bojPZ4Tc50A9m0Ivrt6NmrvaYbv5Yl5Zv2/NTZENUyhUAAAAAAAAAUAAAAACAAAFAAAAAIAAAAAAAAcs0srUHZ2eu/catOy5vXTpqzC9ctmnbHLz4SbcO/+qPdl0uufk1Z+TRazmOe6Xrzx2ns7cJJVU3S7+XNmy65cv6rrlYk6tI81jR1J/ll5+HU5ZM8pSvJylleyzu6jbk0unMlY8/Vb2jt6PUbGoAAAAAAAABQAAAEAAUQAAAAAAAChAAAAAAAACw3VhJDVu0PFXKVsPCd4TpxcsuXMpuadOUlq+6rpePlbzda8Wtms4nD19CltOnxRmO3++7XeIcWqPE15YdyjGpaM4twcql8uaPdSTV4+F8q8jnisRzPk6vxbTHTHyzMTj3b5wvFznmjUjlcI076L9coZp2admv0teDPR2+pa+ery4eZvdCmlMdHaefo950uJAihQAAAACAVAKAABAAAcSgAAoAAAAAAgAAAUAAAAahxfhtX4tlONKlKtOqpuLllnKC70sqbiu7FeaulqeTfb2rqWvPnmI+r3I3FdaK1r5RGfbEYlpsItVE+/pKDWVJyvdfO1/WxOmJ4lMz5PrdGi1KTlLM5ZeWVJQioxSXp8zt2u1rt6TWs55y83c7mde0TMYw7jqcwAAACChUCAAKFQIoBQIAAhQAAAAACgAAAIAAAAAAA13t3Vy4Sy1nOpCEUt5XUnZeqj8jk3fMV/V37Kcdf6RH75/s13Gdkq2HoSlKcZpayjHMnDrJN7206c2ar7e1a5y2ae5ra3S3fgmL+Nh6U+coLN/wAlpJe6Z26duqsS4NWvTeYe4yawoEUCAUABAAAABQAAAAcSikAoEAAAAoAAVAgFAgAAAGB41gJ1sbhNGqcFOs5PZuE46LxzKHu+hzXjq1o9nXS3RoT7yzdakpxlF7STi/JqzOmeXLE4nLEdlOG1sNSnTrRaiqsnSk1ZVIuMW5RXNX5+Njn0PhzT0dO5+LF484Zo6HMoQAAAAUABAKAAAAAAA4lCxAAAUAAABAKBAChQIAAAFqNyy3ekFJRWyWZ3k/Fvx6IwjTiLTbzbJ1JmvR5IZtbur4mU4wjN3UE1HSN0nyzWvbTa5hGnWLdUNk6lpr0z2dJm1gACgAAVAKBAFgAAAAAAcQKAAAAAAIoUABAAAAoABYBYAAAALAAAUCAAKAAAAAAAgFA4gAKBAihQAEAKFQCgAAQAAAKFAgACgQABQAAAAAAEAAAAACAAAAIBQIoUAAkAAAKBEBQgFAAREBQogggoCQABQIQgKihUBAiAUlAKB//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solidFill>
                <a:prstClr val="black"/>
              </a:solidFill>
              <a:latin typeface="Arial" charset="0"/>
            </a:endParaRPr>
          </a:p>
        </p:txBody>
      </p:sp>
      <p:sp>
        <p:nvSpPr>
          <p:cNvPr id="2" name="1 CuadroTexto"/>
          <p:cNvSpPr txBox="1"/>
          <p:nvPr/>
        </p:nvSpPr>
        <p:spPr>
          <a:xfrm>
            <a:off x="1425476" y="1187460"/>
            <a:ext cx="6048672" cy="369332"/>
          </a:xfrm>
          <a:prstGeom prst="rect">
            <a:avLst/>
          </a:prstGeom>
          <a:noFill/>
        </p:spPr>
        <p:txBody>
          <a:bodyPr wrap="square" rtlCol="0">
            <a:spAutoFit/>
          </a:bodyPr>
          <a:lstStyle/>
          <a:p>
            <a:pPr algn="ctr"/>
            <a:r>
              <a:rPr lang="es-MX" b="1" dirty="0" smtClean="0">
                <a:solidFill>
                  <a:prstClr val="black"/>
                </a:solidFill>
                <a:latin typeface="Montserrat" panose="00000500000000000000" pitchFamily="2" charset="0"/>
              </a:rPr>
              <a:t>Riesgos químicos en el estado de Puebla</a:t>
            </a:r>
            <a:endParaRPr lang="es-MX" b="1" dirty="0">
              <a:solidFill>
                <a:prstClr val="black"/>
              </a:solidFill>
              <a:latin typeface="Montserrat" panose="00000500000000000000" pitchFamily="2" charset="0"/>
            </a:endParaRPr>
          </a:p>
        </p:txBody>
      </p:sp>
      <p:sp>
        <p:nvSpPr>
          <p:cNvPr id="3" name="2 CuadroTexto"/>
          <p:cNvSpPr txBox="1"/>
          <p:nvPr/>
        </p:nvSpPr>
        <p:spPr>
          <a:xfrm>
            <a:off x="156840" y="1844824"/>
            <a:ext cx="5563344" cy="4770537"/>
          </a:xfrm>
          <a:prstGeom prst="rect">
            <a:avLst/>
          </a:prstGeom>
          <a:noFill/>
        </p:spPr>
        <p:txBody>
          <a:bodyPr wrap="square" rtlCol="0">
            <a:spAutoFit/>
          </a:bodyPr>
          <a:lstStyle/>
          <a:p>
            <a:pPr algn="just"/>
            <a:r>
              <a:rPr lang="es-MX" sz="1600" dirty="0" smtClean="0">
                <a:solidFill>
                  <a:prstClr val="black"/>
                </a:solidFill>
                <a:latin typeface="Montserrat" panose="00000500000000000000" pitchFamily="2" charset="0"/>
              </a:rPr>
              <a:t>El estado de Puebla cuenta con actividad industrial y por el estado cruzan ductos de combustibles.</a:t>
            </a:r>
          </a:p>
          <a:p>
            <a:pPr algn="just"/>
            <a:r>
              <a:rPr lang="es-MX" sz="1600" dirty="0" smtClean="0">
                <a:solidFill>
                  <a:prstClr val="black"/>
                </a:solidFill>
                <a:latin typeface="Montserrat" panose="00000500000000000000" pitchFamily="2" charset="0"/>
              </a:rPr>
              <a:t> </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Se tienen registradas 50 instalaciones industriales que almacenan sustancias químicas peligrosas, tales como amoniaco, acetileno, alcohol etílico, gas LP, diésel, ácido clorhídrico, tolueno, xileno y acetona.</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La actividad minera es principalmente de </a:t>
            </a:r>
            <a:r>
              <a:rPr lang="es-MX" sz="1600" dirty="0">
                <a:solidFill>
                  <a:prstClr val="black"/>
                </a:solidFill>
                <a:latin typeface="Montserrat" panose="00000500000000000000" pitchFamily="2" charset="0"/>
              </a:rPr>
              <a:t>minerales no </a:t>
            </a:r>
            <a:r>
              <a:rPr lang="es-MX" sz="1600" dirty="0" smtClean="0">
                <a:solidFill>
                  <a:prstClr val="black"/>
                </a:solidFill>
                <a:latin typeface="Montserrat" panose="00000500000000000000" pitchFamily="2" charset="0"/>
              </a:rPr>
              <a:t>metálicos.</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Se encuentran dos Terminales de Almacenamiento y Reparto de Combustibles (TAR) ubicadas en Puebla y Tehuacán.</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Se encuentra ubicado el Complejo Petroquímico Independencia en San Martín Texmelucan.</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Están las estaciones de bombeo La </a:t>
            </a:r>
            <a:r>
              <a:rPr lang="es-MX" sz="1600" dirty="0">
                <a:solidFill>
                  <a:prstClr val="black"/>
                </a:solidFill>
                <a:latin typeface="Montserrat" panose="00000500000000000000" pitchFamily="2" charset="0"/>
              </a:rPr>
              <a:t>Ceiba, </a:t>
            </a:r>
            <a:r>
              <a:rPr lang="es-MX" sz="1600" dirty="0" err="1" smtClean="0">
                <a:solidFill>
                  <a:prstClr val="black"/>
                </a:solidFill>
                <a:latin typeface="Montserrat" panose="00000500000000000000" pitchFamily="2" charset="0"/>
              </a:rPr>
              <a:t>Zoquitlán</a:t>
            </a:r>
            <a:r>
              <a:rPr lang="es-MX" sz="1600" dirty="0" smtClean="0">
                <a:solidFill>
                  <a:prstClr val="black"/>
                </a:solidFill>
                <a:latin typeface="Montserrat" panose="00000500000000000000" pitchFamily="2" charset="0"/>
              </a:rPr>
              <a:t>; </a:t>
            </a:r>
            <a:r>
              <a:rPr lang="es-MX" sz="1600" dirty="0">
                <a:solidFill>
                  <a:prstClr val="black"/>
                </a:solidFill>
                <a:latin typeface="Montserrat" panose="00000500000000000000" pitchFamily="2" charset="0"/>
              </a:rPr>
              <a:t>Catalina, </a:t>
            </a:r>
            <a:r>
              <a:rPr lang="es-MX" sz="1600" dirty="0" err="1">
                <a:solidFill>
                  <a:prstClr val="black"/>
                </a:solidFill>
                <a:latin typeface="Montserrat" panose="00000500000000000000" pitchFamily="2" charset="0"/>
              </a:rPr>
              <a:t>Beristain</a:t>
            </a:r>
            <a:r>
              <a:rPr lang="es-MX" sz="1600" dirty="0">
                <a:solidFill>
                  <a:prstClr val="black"/>
                </a:solidFill>
                <a:latin typeface="Montserrat" panose="00000500000000000000" pitchFamily="2" charset="0"/>
              </a:rPr>
              <a:t>, San Martín y Cima de </a:t>
            </a:r>
            <a:r>
              <a:rPr lang="es-MX" sz="1600" dirty="0" smtClean="0">
                <a:solidFill>
                  <a:prstClr val="black"/>
                </a:solidFill>
                <a:latin typeface="Montserrat" panose="00000500000000000000" pitchFamily="2" charset="0"/>
              </a:rPr>
              <a:t>Togo, que manejan gasolina magna y </a:t>
            </a:r>
            <a:r>
              <a:rPr lang="es-MX" sz="1600" dirty="0" err="1" smtClean="0">
                <a:solidFill>
                  <a:prstClr val="black"/>
                </a:solidFill>
                <a:latin typeface="Montserrat" panose="00000500000000000000" pitchFamily="2" charset="0"/>
              </a:rPr>
              <a:t>premium</a:t>
            </a:r>
            <a:r>
              <a:rPr lang="es-MX" sz="1600" dirty="0" smtClean="0">
                <a:solidFill>
                  <a:prstClr val="black"/>
                </a:solidFill>
                <a:latin typeface="Montserrat" panose="00000500000000000000" pitchFamily="2" charset="0"/>
              </a:rPr>
              <a:t>.</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996" y="4365104"/>
            <a:ext cx="2884165" cy="1922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3534" y="2132856"/>
            <a:ext cx="273576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00835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2" descr="data:image/jpeg;base64,/9j/4AAQSkZJRgABAQAAAQABAAD/2wCEAAkGBhQSERUUEhQUFBQWGRgXGBgXGRUXGBoaGxcXFhgcGxgcHCYfGBokHBgYHy8gJCcpLCwsFx8xNTAqNScrLCkBCQoKDgwOGg8PGikkHCAqKSwsKSwpKSwtKSksKSksLCwsLCwtLCksLCksKSwpKSkpLCksLCkpLCwsLCwpLCwsLP/AABEIAKABJwMBIgACEQEDEQH/xAAbAAABBQEBAAAAAAAAAAAAAAAFAAEDBAYCB//EAEAQAAIAAwUFBgIJAwMEAwAAAAECAAMRBBIhMUEFBlFhcRMiMoGR8EKhBxRSYnKxwdHhIzOCFZLxQ1OywhZjov/EABkBAAMBAQEAAAAAAAAAAAAAAAABAwQCBf/EACsRAAIDAAICAQIEBwEAAAAAAAABAgMREiEEMUETUWFxobEiMkJSgcHwFP/aAAwDAQACEQMRAD8A9vrCMKsKsADQiYeFWABQwMLlC+cACrDFo5Y0FfU+/eMZze7bKrIKJMW+xVCA1SA2DZZYYVPGE2l2xN4tL07euzq10zASM6AsopzAghZrWsxQ6MGU6g19mPNLCUDjtK3NaUwz/WLuz9rtJmWgSELSzLMwCo7hW8oamvQZ0iEPIjIzwt5ezZ2zeGRKa68wAjTPPU0GEWbFtCXOW9LYMvEfrwPKPMZDAsCxOJqzZk44nrnjBaw7QlSbYhlm7LcFXqORIJpwNMeZhR8hSfSCFrbxnoP5w8QSLUjiqsrdDUeo0iavD31jSaR1MKvpC/SFWABDpHUcw8ADxzD0hQAKHrDQoAHhVhqwqwAK9DF45LdP+P0jxrfbe6bOtEyWrssqWxUBSRWmZPGuMdRjrM998aY8mez3xyhMfeseSbM2pM2f9XmfWBNlTiL8upN0EA14giJt/wDfh2mdjZ5hVAAWZSQSTjQHMAYa8YfHvCb8uKg5v4PVQ4hwY8Z2Xb59ms4ta2m8LwBksxa8LxwoamutRxzj1ywWwTZaTBk6hh5ivrHLWFKb1avRavQ4Mcgw9YRoFDiGh4AFChEQoAFChAQoAOB784eGPzxh2gAVYRhGIbVallqWYhVGJPy9SdIAJC3l6YYQLn7aLErIXtCDQscJYP4qd7oIgKvaD36y5WkvJm5uRkOC+sEJUoKAFAAGQAoPIRnsuS6R0o6URs9nNZ0wv9xe6noDj5kx3O2TLaWZd0BSKGgA64jXnyi8BFTalvEiUXYVyAA1JNAIySm5ezvEjITt0p6milWXChNQfMDA/KDuxN3RJVrxvO/iJ4ZAU4CpgHK21apz0V6MfhUCg45gkwc2TvBeExZwCvKFWA1XHECmeGUSjGPwZ63XuxQEt+581GPYkOugaoK8q6j94Jbv7tNKftZpBelAPhUY5VzJwx5wNnbzT5rjsyEB8KgAnHKpNcf3gzsfbMwzOxnqFciqnAXqaGgz/YwRS3oIfT5aghO2RLJrdut9pDdbPiM/OGSdPlZ/1050EynLRvOhghdjkpF42yiaHEewbSScDcOIzU+JTjmNItA+UB7Xs0OQykpMGTrn5/aHI8YksO1DeEucAsz4T8L/AIeB1KxshapE2sCsODDdIeKiG9/lWHMKnnCEACJhQ1YG2/ahB7OUL80jKtAtci50HLMwm8AuWq2LLW85CgDMn8q5mBr7VmTP7MsBTWjzKqCOSeI9TQQ0jZ3e7Sae0mZgnwr+Bfh/MxeURmnf/adqG+wc2yy/92bMf7oPZr/tX9THme+O5k2VOZ5SM8piWF0EleIIz849eAgDt/e+z2U3XJZ/sqKkcK8InC2zlqIeTTVOGWdI833Y3SnT5yGYjJLUgksKEgHIdaQX+kLdGYZvbylLhgLwUEkEYDDM16Rr9g75We1NcQlXzuuACeNDqYt7b3ik2VQZzYnJQKsedI6dlvPfkhDxqPouKfX3PH9k7u2i0MECMFriWBCgan2I9csex3koqypzi7SgfvqSMMiKivIjWKex9+rNPmBASjE0F8Uqa0AByryjS0gstt3+Lop4vj1QjsHu/JRXbLy/78ui/wDcSpXOhvDNfnBSRaQ4DKQynIg1GuusV2ED5uzCpLyD2baindbGpvLXhqMY6hfvUjS456DpEICBuz9rBzccXJoxK515qfiHP5QSEaU99HI5MKsMTzhQwHrChAwoAOR6Q16HrDMYAI585VUliAoBJPD3wgVJlmc4mzBRQay0Oml5h9o6cBD2lu2m3P8ApSiL3B30XoK1POnCL4EZbrP6Udxjo4hQ8ULXbiWMuUKvheY+FAePEmhoPWMhQntVuSWO8c8gKlj0AxMAN4Jc+0SqLLChSHusauxWuFBgophjBmx7PVSSe87Zu2JPLLLlFu5AJrVh5fKt1xrwa6w8iIJbJ2K1pE2Y4PeS6hOBrmWz40EbadsqUzVaWpPQROkkAUGHvLpHKjJLN6MtfjKL1s8wE4o1G7jrmDgQeME9jNOn2hZqkG4DVmqQSRdC+lcRwjaWrZUuZi6K3UA/pE0qyqoooAHKEk118BHxuMt0qJta6aTlMs/arVD50w86QQBBxwIiOZKBz9+6mKBktJNZdWTMy8fVCfD0yMdmoIuPfzivbLGsxbreowI4EcCIms1oWYoZTUH1B1BGhGoiSkCedofspbMtzXjKnUMwYg0p2i8eAIxJHMHWC1YEbQsV9QVwdTeRqYhtMeBwBHOLWzLb2ssNQhgbrDUMMD14+ddY9CqfJEWsLsKG984pbTtxlr3RemObqLxb9hiT0ijeCIdo29r3ZSj/AFCKsdEBwqfvcB5x1Y7EstaLU1xJObHGpJ1OMc2Cx3BneYmrMc2JzJ/KmgAi3SMFtjk8KxjgwEPHE+0KilmIAGZMD6TJ5xLS5ed0YO3U/COQxiXo6JrVtZEN0Es/2U7x89F848O27PZrTOaYCGLtUGlRjgD0FI92s9lVBRQFHL188Yzm8m4Mq1NfqZczAEihrzI1POL0WKEtkYPN8eV8Mi+0zz+ZtztXsqyJYlTJZUXlzZqgeQ4jnEe/EyZ9ccTWvEAAGgHdpUUHmfSPQ92/o+lWVxMJMxx4SaUXoABj56xY3n3Kl2wAmqTFFAw4cCNRFfrw+pqXRn/8lsqHGT7Z5e+2Zf1RJKylWYrXjMyJNcMdNOMev7D2usyVLDNSaVW8rd1iboqQDnjGa2L9F8uVMDzXM2hBC0ur1NMT6xsJ9hVxRhX94nfZGf8AKi/h0WVp8y0RHLCBoaZJzJmS+fjUf+464wRlTg6hlIIOo4RnN5VttgEwDNWXFWXBlOhB/TKO9l7TJJlzcJq44Vo6/aX9RpFlhFK32IuAymkxcUbgeHRsiIvVZx9ikgxWEpinsy3dql6l1gSrrwYYEfkeYIi2RUY6xuJD48IaHZ6QoAOYqbVthlyyy4sSFQcXY3RhyONOUWifn7y8/wAoE2tr9oVdJa3v8mqq+i3z/kI4nLitGlpPYbKJaBQSaZk5k5knmSSfOLEMId2ABJwAjzW9elfRT2hayKIn9x8vugZsemnOO7FYxLWg51JzJ1J4kxW2WC9ZxzfEckHgH6nmYJAQDFSHpCgZNtbzSVld1AaNMz6hBxHEx0Iu2i2pL8bKvCpz6DMxW/1uXoJjDiJbn9I6s2ykQ1AqxzY95j1Y8YtXIWgVF25J1e5+MFP/ACAi6priMY4eSCKEAwPbZzSqtIN3UocUPHDNeoh6ATIjkrEVjtomA6MuDKc1P7HQ6xYpA0CBc9TJbtFrcP8AcHL7VOIw6jpBJWBAIxBxBzjmYvv37xijsxrjNJPw95PwHCnkaj/bxjldB6L5X3SB9extAYeCbRW/GPC3mKr6cIJGKO1LL2kthqcVPBgRdPqBHcJcZaJrQr7/AGgNZj2s1ppxUVSV+EeJh+JhToBD2vaN6yqy4NNCovEMxocOK4+YizZZIRVUZKAo6CNN88WHEVvZOIaZNCgsxoAKk8o6AgbbW7SYJfwrRn5n4V6fF5RjKDSZZnN2jigHgU6feI+0R6AwSCxzLWJISQDUh6RBbLcstampJwCjMnkP1ikJU6bi7GWv2U8VObcekd9IAmxAzhXucDRu/J1QMeLVY/OE278r4UunihZD8jBqF2E4VIFmXOleFu1UfC3iA1owGOHGLtjtqzBVT1BwZTwI0g9hpIUz98f3gbMUyDfXGWfGudNLw58eMFTHDrXCOWsOhI4IBGRhyIHbObs3Mo5YslTpXvKOhx6EQSgEgY47GeswDuzKS3zzJojf+vmIOJ75QMt9kExGU6qRWlaVy9M/KJdjWszJKlvEO6/4lN1vmKxtonqwnJYXhlhjChdIUaDkym8e9DS2aXJpeXxMRXE6AcaanDGBdj21OlFps4X5bkXmpQindqNDTHCK+8lnMq0uW8LteUnI1pUV618oHTLbMmIJCEtXBUzFTQVP3caxgsufJxf7GRzkrD0K3bTWVLMxsQKUpqTkAedRGStW37RPqi3VDYXQt7mak8sD1MGNv7Ob6oFWrGXcNMMQtB5xkbHtAoQ6NQj9jnGdyxlr7JRa+xuN39r9qGVlCTEoGUGo5EE6HHnBmMbudfedNnNUqwVamveIJJPMCsGNu7xCz0UC9MYVpWgA4t5j5R0mXhPYcpFnak4krKU0L+IjAqgzodCcBFyzyQqhVAAGAAwpGLsm8s0TGmzJashAUlL1VC1yrWoqa+cbWzTQ6KymqsAQRqDjDwcZqXokpDtC9/vCHv36RojXo2xqwisPT3794c4ascyrwEwXtKWZZE5BiniH2kzI8s4JI4IBGIIBB5GA+8e2RIUAKGdgaA5Aak8oAbL3jtEtQCqzJa50DAhccAca6UrziOr0ziVkYvDYW+2LKQu5oozOfSnGMlN3sJnI6yjdWoNWoxBGOAHIGkT712sTrLKmpjLvAnkCGAr0OflALZ1vMlywUNUUoRXPp1jhvvP1I33OLSX7aegbP2mk9L6HqNQRmDzilt/a4kS6gVdiQo551I4CBe5EwsZ7fCWFBkLwqWp/+fSOt9bGzIjqCQpN6mdDTEecDfWlubdfJAWx2u0sQZbXhLLOFui4L1ScsQO8eMbHY21VnS74FCCVYaqeGWX7x59ZtqGWDcel4UwIxHCNbulY2EhiwIMxiwB0BAUdCaVz1hqTlmsz+PNt4Z/eL6SnSYZdmCgKaFmFa9BX3SL+7W8c1ZwlWuX2bzquj5BjhgR0pTpHm217A8ic8twQQTmKVFTQjl0g5u1Nn2y2SSzM/ZGtSfCo08zQR6EqoKvejDDybnfxf39fGfJ7Isc2m0CWhZslFf4iG27QSTLMyYwVVFSf246Ribb9JUiY6LcmdmGvE0BrSpXDOl6h8hGOMZNaj17LYQxSeaa+wWYk9rM8bZfdWuCjhz5wRAirs62pNRXlsGUjAj3hFsQlHvDvfsICGMPn7HukKvv0p+cXVfQtGIgZbbOUbtU8Q8S6Muo4V1B4iCdccIjnMKGuA6gfnEZRw63R5M0MoYZMAR5x00CdhW+WTMlI6NdaqgMDg3eNANASRBSZkacIT9CT0xO9O/EqRNVUBeZLapoaAYUKk0xqPSCm72+0u1NcKmVMIqFY4H8JwrHj+0kZZ0wTAQwdq1zzPHyMaHZ+3ZtqttlN0KyEDuClVGLE0+6OEbH48VDkjx4+bN3OL++Yeq7W2olnltMmGgHzOgHMxgbH9J/ZzHpJrLdr2dCMADhSmNKwS+lSQxs6FQbqtVqY5gipPWMDu9arPLd/rEszFKkLTQ5gw/Fgscvk783yZwsUI9L74e47G2vLtMoTZRqp44EHUHPECFGS+iWQ31eYxBCNM7vkorTzwryhRZ/gbKpOUE2FN6dtotZPZrNY53vCtcBpUn+IB7v7TSQFDyVVSadooOBrSrDhlU10yiDeKUVtU0N8RvjgQRp+XkOMVLbtFmk9hQEGoUUxJNQBUY6x51licmn8EHbJTw9FtFsSWhdzRVFSRj7/AJjA2u1y5k4OtmSgBF1jiSaYmgpXA+saDeKzt9SUYm52d6mNQKVPlnhz4RmrBbTLcOoU8NQa+8Ik33ha+xxxG22BtKXNTuC4VorJqp/bgdaeUZne+SVtF5h3XVbp0quYJ0/XGLW57s9onTMgVUci1ScuVT6xq7XYZc5bsxQynj7wgfa6O8+rWeeJtZklGXUXTxGPQHPGNvuzZ2SyylbBguI4VN6nlWnlAyTu5IkWhaL4h3L2NGGJHmKU6GNMkOPQU1OHtjketPfrHQPz9/P945rjCBw+X5fzhG6EijQia+/195nhDFvfvrHZPuvL36xzX9/zjmctGjE77ySs5Jh8BULXQEMxoeFQflAiVtVpctkBAVs8BzGHrHoG13QSmLqGAGXE5AeZIEDtl7pSZaoxQF6AmuIqc8OuUYWny1ELKHKWpkO79lEuwgWgAKbzMGyAY1oegphxI4Rk7dLsve7L6xShu0HdrSgzxu1jU79ORJQDwlwG9KrXzjNbNtKS2JmKXFKa+R+fzhPOWM4umotRZudiLKEhOxp2dBSnLDHDOtYi3g21Ls0kvMyyCjMnhAncmaSbRhRLymmODEG8PS76wP8ApVsjtIluASqNVqaAigPqPnFYJSkkVla1U5xXeejP7P3pvTndLGjgm8QtaqKUONCNOHGPStjbUl2iUsyXka4GgIIzB4H+I8U2RtybZixlNS+t04AinHHhHo30b2R1sjlq992ZankBXlUgmNXkUxrWoweD5M7JZL/IL353ps7v2SyVmsjCrth4TiooK0zGesFdzd4pJIk9h9WciqjIMOIJAxzwMeYW6S0ua6uCHVjWvGvsxo9lbWn2222a9QmWV8IAAUUvE86R3KmKr0nDy5u9p/l6+DTfSvf7CXTw3+91um7+ZjCbA259WZ27NHvLQXtNRSPbrds5J8sy5gvKwxH7GMLa/ozky5qEzHMtmpTDA0qovUyJw8xHFN8YRySL+V4lllisgy/9FTObPMveHtDd9BeoNBX9Y2/D3jFTZuz0ky1SWLqqMBwi4P4iSlr031w4QUfsK7lXh5fxHR/X3+Zjmvv3n+sNXH3p7+UatWANw1y1jy/6UNtv2q2dSQiqGP3i2OPEAfrHp9f0jG7+bltayJsmnaqLpBwDCuGOhxiMZJTXL0R8qE5VNQ9mB2d2UuzGcs50tSuLiiuNCMcNKccI9f3f2l29mlTSKF1BPXI/OPKNjbgWme2K3JYJDMTwNCBStSP0j16y2MSZSolaIoUeQpB5Di3/AAmfwK7YJ81i/wC7MPvyNn9p/Wvdrh/azpxb4fXGJfo7Sx0PZH+vjevGj3a4U4ilK0jzfaU1jOmF63rzVB43jURo7JtwTbZZDZ5QklGVTdPiqRe8qV9Y7dDVe/7M8fLTv7S9567PVNqTJSymM4r2dDerlTD+I8pafs36wpCTuxxvZEHhRc7tecan6VHf6sgFbhfvZnQ0qeEYHd+TZmd/rTMq3SVu1xbnSF49Wrky3m3uNihi/NnueyXlPJQyLplU7tMVpw/jj0hRkPolLdhNzudobtfw4/mMOJhRozDXVPnBSw1u0tjS560mKGpkdRXOhzGMBNm7vSpNpcBakAMhJqQpqpAP4qxqdPfTnAvbAuGXO+ySr/gamPQED1MZ7alLvOyqzey2UqKHH3rGdt+5MlgxlgoSCQATdrnlkBX840iw8Ys0o4p+wbsOUglJ2a3RStOByIPEggjygmIFD+jNI/6c0kjgH1H+WJ614wUBhjXrCC32PtFpWhBBU8CMQffOIbBb69yZ3Zi+IfqvEReBivbLCswCtQR4WGBEdPsXosQ1YH3p0vMCao1FFb0yPyh/9XpnLmj/AB/mEpNDCFI5dqDHAc8vWKP+pO39uS/+dFHrDDZrTMZ5DD7A8Pn9r8uUDbYEUlTPmBz/AGkNVr8bY96mgGg44wWhAQxMHoEVdoWNZqFJgqpzH5U51jHLuaxnMizTcUAkkCoJOC11wEbHaNrEtampNaADUnAAc/yrWOdm2Monexdjec8WNCachkOUcNacThGftHOy9lJZ5YRMtTxJ16xJapSlWDgFaYgio84st74QN2qSyrKXOYbvQfEeXdBHnDS3o7xJGYsW5dmDyXeUCJodqHKt68uGFBcwp0jZyJQAAGAwHpEW2ZH9IMgxlEOoywWtR/tMTyGDCoOBANeVItanFrSdcYr0gPtnc6z2o3pid+niXunzoMfOId09hyZCG4oDhirn4iRh86V840YgZaP6M4P8EyitjgHGCnlUYekS15g+EeXLOwmsQ26yiYhU4VyOoIIII4EERKpjqGmdtaUNm2uoKPQTEwYZV4MBwP7xfirbLBfowJVxkwz6HQjkflFcbRaXhOUj76glT+3SD0IJe+ukPXh7yitL2hLbwup8xDTNpS1zdfUax39QMLMDtp2k4S5f9x8BrdGrHpw1MI295mElTT/uMCFHQHFosWKwCXU+J28THM/sBwie8gO7HZhLRUXJRT+YlMPWOXOBgYzC737iSp0wPLNyZMcKQBgTmW5UAJwghuzuDLsj9oWLzBkThd40AHPXhBixL2s5pp8KVSXzPxt8go6GCcdc5Zm9EvoV8+edlPaWzUnS2SYt5SMa/mDofnGGsf0WSpk2Z/UcS0agGFa3VJFaaXh1pG+tM0IpY5KCfIYw+xbMUlLeHeYl2/E5qfSvyilGt4n0c3VQs/mWney9mS5EtZUtbqLp889TCi2BDRuGIxFaJIdWRsQwII5UodecSDlDDL558B79YABWzZpFZTnvy8K18S/C2XD8oIAxW2nZCSHl/wBxa0BJoyki8p/fQ04x1Y7WsxQynA6HMHUHhjHn2w4MrFnVqsqupVsj6jmDodYpWW1GWwlTc8Ar6OOegflrBOIrTZVdbrCo94jgYmMkBh4FgzZOBrOl8f8AqAcx8XWI7ZvNKly79bxyCjBiaVoR8OGphJibWawzWGjHSd9JpNexQrhUBmqBrQ0oTpGhlbclGT21e5Q14gjAigOYNRHXI5jZGXoIVhRkG32ct3JSkaXmNaZ6YV/mDuzNtpOQsKqVJDKc1OePKlMdYWhGyMukEiYrWu1qi3mNB7y4+UVZu1QxKyh2jDhgo5s2VOmMdWbZpLCZNN5xkMkXTuj9TjC9nY1iszO/azRd+wn2QdW++fllBGHjm9AM5ZvQZxT2XLMxjOORF2XUfDWhNPvU9AscTv6z9ktbop2hGn3ep15DnBaUgAAApoPLD8o0UQ18mTkzorAiwf03aSdO9L5oTl5HDzEGIobVspZQyf3EJK1wB4qeTZehi9sOUTlPCdY5tEgOpVhUEUMQWK2CYoYdCNQRgQRXMHCLQMYC3sG2O0lG7Kbi3wN9taf+QyPrrBIGIbXZFmLRh5jMHiPekUktbye7OqV0mDh94Uw0xyxhehBSFEcucGFQQeYxHrHdY7TAhmWCW3iRT5CHl2FFyRR0AiasKsGoMFCho4mzgoqxoOJyhNgdkwMtc4zWMqWaf9xh8I+yPvH5QjPefhLqsvWYRiQfsA/mYvWazLLUKooP11PUxz7A7lSgqhVFABQDkMIdjhDkxWt1qCLxJNFXUk5AQxkFqXtZyytBR5nQHur5sB6QYuxT2ZYri1bF3N5zz4DkMh0i4PfyjfVDjEi3o2XTSFHYENFhDe/KFSHhU94wANAq3WNkYzZWP20r4qVxHBgD5wVEKnv8o4lFSWMChZLYsxbymvLUHUEaGLAirbdmVbtJZuTNT8LcmH65isRS9qUN2cOzfSp7rZ+FtemcYZ1uBVS0vxjd+7JRpU0KABeQnDM0pU/LzjYBoitMlXUq4BU5g+/nEmKceUWjznZ+1WkhrtO9mTjhjjj186x1Kss42Nnw7LtQ92hrQAAt+EnGlNI0crdSyX8DUj4b9aH1g+slQt0AXaUppw9IST9P0Zq/Ha9s842fbTKcOtCdK4g/xBbdWxCfOmzJgqlFFMQpbvMcMsmA9YIzd0LKXzu1+ENQGvKsHbFY0lKFQAKBgB791gjq6CqhxfbJ5csKKAADQDCOyY5J91rEU+1Kgq5Cgcf04nlHRsJa4/xFCbaGmMZcrP4npgvIcWOnClTCVHnaGVLzqfGw5fZEE7NZVRQqAADQD315xaupyffo4lIax2VZahV/k8yeJpn1ice/llDwo3JZ0iY1PfvrDw4H/MKkMATbbIyMZsupJ8aV8XMcx88omstoV1vKag+o5cjyMX6e8YGWvZjBu0lEBjS8p8LfLA84yW1fMTpPC3CZQcDFSy28Ngaq4zVsCP36iLNMYylCjM2QASZTGWTnTEH/ABJp+Uclp61qqzBxBun0pSCUKFgA7/U2GcqZ5UP6wv8AU2PhlTD1Cj9YIiFDwAaO3bJUljOp7x9MhHcrZAremEzGz72QPJcovwiIWAICFWGrFO1W4Kbqi85yVcScfkOcA/RLa7UEWrYacydAKZnpHGz7EWbtZoo1KKtPAuv+RrjD2TZpLdpNoXyAHhUVOXE8z5QSA6xrqp+ZEpS0eHrDZw4jWcjQockDlCgAaF7pDfz+8PXnAAqQtYVIQgAYxHOkhgQwBGoI90iWGhYAImbIZP7Mwp91++nzxUdDGe3p2jPULJYCXeqSyMTeAoKaFc8Y2pPuvHnAXejYBtCqUIExK3a5ENmDhyGMZ7KlmxFNvj0YrZtjluHvP2ZAJFMCfMa4ZRfXetvqhW//AFg/ZVrjdoDf0xu/OKY3btTNTsbv3mZSopmcMTTGNP8A/D1+p9hWj1v3/wD7K4+WNKcIywg5GaqNkTJbMsqTHAd7vFmrWulTnxjQbu7XcM8mkydcoUYY4EkULYUoQMzrygI+71qDXTIYmualbpzxqTUemsa/dTd42dGaZTtXu3qZKB4VHIY9awVQcnjHTGcX2WllWiZTwyh5u1PW6PnFiy7IRSGNXf7TYsONNAMdBF0j371hZe+kbY0xi9NWjke/fvCH9/zC9/tCiohLkIf374RyI69/8wwHEKFSFWABXYYiHr1hUgArWvZ6TPEKnjkR56RQNnnS8iJq/eNGAx1pQ+dMs4Lw0SnVGQ02Bpm2UQEzL0ulT3gRlzyPlHn9u+ki0TZwSzKACbqgipY5eh6R6TtywGdZ5stcC6lR1phHgM2VMkTKMCrodcKEYj9MYVXjx18jz/P8iytR4nsG7+88x5jSLSnZz1F4D7Q45Rn95fpLdJpl2cLRTQsRWvQVgduHsmba7Q06a0y6FIMy8wJbAAV1pGV2xs55E50cEEMceOOY4wQoj9T8CdvlWqhSXy/0PUNi72zRMWVbUEtpgqjZXqcRp/MaE7XQ4JVz9wV465U848r3Vkz7dbJPaF3WVQkkmgUY04YmnrHtMuUBgtAOQoOo8vyjiVC5dM2eLdKcNkCvq86Zn/SXgMZmtMaUXyrF+x7OSWKKKVzOZPU8YsgcoQ5RSFUYmjdFHUc0y5R0YqIUPSGMLzgAcCFCrCgA/9k=">
            <a:hlinkClick r:id="rId3"/>
          </p:cNvPr>
          <p:cNvSpPr>
            <a:spLocks noChangeAspect="1" noChangeArrowheads="1"/>
          </p:cNvSpPr>
          <p:nvPr/>
        </p:nvSpPr>
        <p:spPr bwMode="auto">
          <a:xfrm>
            <a:off x="53975" y="-914400"/>
            <a:ext cx="3514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solidFill>
                <a:prstClr val="black"/>
              </a:solidFill>
              <a:latin typeface="Arial" charset="0"/>
            </a:endParaRPr>
          </a:p>
        </p:txBody>
      </p:sp>
      <p:sp>
        <p:nvSpPr>
          <p:cNvPr id="28677" name="AutoShape 8" descr="data:image/jpeg;base64,/9j/4AAQSkZJRgABAQAAAQABAAD/2wCEAAkGBxQQEBQUDxQVFBQVFBQUFBQUFBQUFBQVFBQXFhQUFRQYHCggGBolHBQUITEhJSkrLi4uFx8zODMsNygtLiwBCgoKDg0OGhAQGiwkHCQsLCwsLCwsLCwsLCwsLCwsLCwsLCwsLCwsLCwsLCwsLCwsLCwsLCwsLCwsLCwsLCwsLP/AABEIALkBEAMBEQACEQEDEQH/xAAbAAEBAAIDAQAAAAAAAAAAAAAAAQUGAgMEB//EADkQAAIBAgQDBgUCBQMFAAAAAAABAgMRBBIhMQVBUQYiYXGBkROhscHwMuEUUpLR8SNCchYzgrLC/8QAGgEBAQADAQEAAAAAAAAAAAAAAAECAwQFBv/EADIRAQACAQMCBAQEBgMBAAAAAAABAhEDBCESMQVBUWEiMoGRExRxoQZCscHR8CPh8VL/2gAMAwEAAhEDEQA/AOB7TxgAAAAAAAAACKFAIEUAAAAAAUCCAAAAAAFLBAAAAAAoBGAAAUAAAAAAQCgRQoEAAAAAAAAAAAAsAIBQAAAAAAAIIUyBQAEAAAABbAAAAAAA9GDwM6ztTi31eyXmzRr7jT0a9WpOG3S0r6k4rDLR7L1MuZziuWib18XoeXbxvSjmtZmHZHht/O0PDLhFTOoRSk5Oyt977G/R8X22rE84n0n+zXqbDWp5Zj2ZtdmYUo3ryu7bJ2Xot2ebuvGtSvyRER793Xo+HU/mnMujEcMw+VZdHb+Z3T8mctfG9x3zE/Zvnw7S9JhgcVSySsnfp1Z7G38X09Ws9UYtHk1U8F1dXUiKT8PnM+X+WCx/EZwllvCPqm/U1X8R1JnjEPodH+HtlWvxdVvv/ZK/FJQbs6dSK5wkm0vGz09jKniGpE84lq1vANpePg6qz7/9th7OYKePjmw8bxTtKUtFB72b66ra56Nd3p2r1Z+j5fceH62hqfh2j6+WGYn2Sqp2UoOXS8ltrvYkbuno1ztL+sMPjcDOjK1SNuj3T8mjfTUrfs0X07U7vObGAQABQAEACAAAAoiCgRQAAAAAALAEjG1orGZ7M9PTtqWilIzM9oeevicrSayp6Z5aRT5b2+p5mt4jjikfd9Vtf4br09Wvbn/5r/nn+jGVONOL0lTmvBTj82rHNXxPUiecS7tT+G9ravwxas/rE/s+p8K4hD+Epfw0cqlFSblZyvtK/K909fDQ8Hf761rzn5v6R7POrs/wLfhz5fv7vLObbd34/wBzx+u0zzLoxGHkpVXCtBr+ZfPQ3V1Jjn0MRMYeviWacZKMrSadpb2vzNU2zbNuWNcQ1nF8FnUks1T9CSesrt738OXsdOnrVrE8d2+dTEcQxXaipOjThll3m8rlbW1tbPdbbnZtdTMzh2eHRFtSc9mnyOyHuWdcpWd1pbmZw578w+vdhcRKlh6FK9lJfFmlpd1k5K/y08Du0vR8nv8A4r2t9Ps2iVbK7p2fVG6XnPDiML/ENxdtd76JdXflbcyraazmGNqxaMS8f/TlBXXx5zkte7HKvTMtTp/N29HL+Ur5yxvFuAVKGt1JdNprzj/Y36e5rbieGnU21q8xzDDnQ5wAAAAABQAgAAAIBRQAAgJdANo4Z2LqVIqdeSop7RavO3irrL9fA5dTdVrxXl1ae1taM24dHF+znwIuVGXxLf7ZRy6c3e9n5aHDutxbUrh7vg1NLb6s2vnmMRPp/wCvl+Pxkq1Rzl5JclFbJI8W1s2y+909OKU6Y+rxSDGX03sLXvhcn8lnbop3fzalLykjyd7T44n1fPeJV/5ur1/3/r6PfjcXlacdUtH4+TOeKerjrXqiXnq4jN3orbXXfQy6MMYjEvRLHOW2nzfuWtISa4YzFVpQneLtda9G11Rt04icxLZiJhr/AGvruVODaWk9bXW8ZI7NrSItLr2Xw2n9GrOWmn7+534w9Sbzbu6nHPs9dvPoZYaptMcPrmDoOM4uElaDipLnaEVFR+V/U7KPldXUiazEx3ZipWcvTX0NmXLhypztTlN9bLySUn/8F9mLzwm/i0+t7P21+5Y7SxnyeqrH4m72stfHYxjhWs8VwuV3XW0l0fU79tq5+GXDudLHxQx52ONAKFQAAAAAIUUgFAgALAUDeewXA45f4iqru7VJPZJaOfne6XkcW51eeiHbttLjrn6NlxUrtPlt4a7HDnl3MNxmbhByteKac1a7ybSkvL9XiotGu/Dq21Yt8P2/X/eHxntNwr+GxU4LSD78HyyS5ejuvY8/Upiz7PY7v8XQi0/NHE/qwrnq/N6b+xcM7Zzwy/ZvHSWISbeWUfh9FprFPrzWvU5dzSJpMx5cuPeaedP927YhrJ7HkzMzZ49eJdVOdlqZpPdxwmI08izExJePN14+re35+bCkTlI7MHx3vUZJbpXXt+53aHF27Qvi7So1tD1Ol3RrOzATvWpq+9Smn6zRYq0aurM5/RvnCePJzWv/AHJvTq5J1b26KM6aNtJ5eTr6Xw59P/G00cZzTN+HnyyOKxCShB2/TGTtylLV6e3sY55RcKoOV0ryadnfnlaSXn9zLKPXwhZnfpJP+lP7tEkYfiUVUc7bNuz9dGbNO3TaJYXr1VmGt2PYeQWABAKAAAACAAAFAAAAH1zAw+Fh6UFypxXrlVzx9Sc2mXr6cYrEOuc/9NPwt6rQ1NjE1pXeeTtlUlfRJKVr3/pRJ9ZbK2tEdMebRe31JV4Sy6VaMc6jzlS2k49Ut30t4q/Nqxn9Xs+Gak6V4mfltxn0nyfM3UNOHuzqYevhFa1VX0V00/FbP6+5r1a/C06upNqy3V4i63PJ6MS8l2xq6bk6WuXVRqWlJepnavK2nNYdONq7eZlWrGOzw41t05pb5J/+rOnSiOqMpW2LQ0dI9V1xHDtwl1K6/wBqk/aLt87CTGYbj2bwivm3cVa7133S9FFehnpxmXnbu/GG0Qh+/wBzpeY7JVnJtv8AVJ3fgvz6GOFcViWnp+eIiElslWtOGHzXSc1eb2azaaeLW5iMDTxE87jbuWTT+t/kWox2IjaTXiexo26qRLydauLzDrNjUAAAUAAQAFAgAAoAAwPqVXiCjGlmTtUhF6WvHup3t01PFvGJl7FZzEOmtK2nJ6rlvv8AniYs2P4liIwpSc/027zs2rc7pcjC3Zs0ombREd3yrtBjfhyVNTUoR/1MHiIyUnFPSdCcuceWu3dvo9OWfT7PotGvVHVMYmeL19ff9WnzevTw6dUMOnqRN/O4YzGW0dna7lTabvZ6eCa/ZnBuqxFoly68cxLM0Zcjmik2nERmXLeYiMy7FTeZvrGPyPV0fB9bVxNvhj37/Z5+t4lpacYjmfb/ACVKCluetp+DbevzZmf1x/R5t/FNaflxBDCR+TW/VWNlvCttjiJ+7CviOvnnH2a/ieyabbpVLXu7Sjda8rrl6C3h0Y+G33ehpeN44vT7T/liq/B61GM3KN1ltmj3o6tPzW3Oxxau21NPmY+z1ttv9vrcVtz6TxLc+ztNfCjJf7u97/4Q0uzg3c/HMMw1p5/b8RtmXGNFHTTg278jHmeyvdiMTKtO9R91bRWy6JIYwjhWlbXYuBjq71/NfE9LbY6Hmbn53XY6GgAAAAEsAAgFCgQAAAFgPreFhCtQpySvF04tLR27q+n2PHvExaYl7FJiaxMMbxCo4u0tV1+6ZrZMJjKt4teZLRmGdZxL5R2n4N8CV4J/Ck725U5vl5P9uSOS1cS+j2m4/FjFp+KP3hgJR9/zUjqtDlRpyqPLCLlLold6GVdO15xWMsNTWpp16rzER7tm7PcLq08zqJRTS0unLR9Fpz68jfPhd9WY6+I/d4e78X0Mf8fM/aGehTS2369T2NvtdLQjFI+vn93zevudTWnN5+nk7JLby+7N8d5ap7QhWDlS/UvNfUk9lju4IsE93Nfp839P8knusdnGmsukdF0Whr/B057xDbOvqZ+aXf8AHa3Oe20iZzWW+u7mIxaHNVk7Lmzl1NK9OJh06erS8ZiXo0tpsjXHDZJF2/xf6E9xxxFVX+hnWtrdoY2tEd5eXEvVeR37T5Zlwbr5oh0nU5gAEAoAAAQABQAAAACPsGHnTp0YRTjGKhHLqlpZWPHvOZnL2axERGGH4vxCMk45YyfOXTysa85ZsDMZVh+M4anOnNVbKDXebaSS63e1tzXesS6NDUtW0dPdoXCeDQq1rOopQUssXF2c9kt14625GqtXp7jeXrWMRiWz0MHTpJxoxSjf1fRyb1bt1PoNLTrp1xEYfIbjcamvbqvOcO1M2S0wNFhjKvZeq+/3JHdZniHErFyg9V5ok9ljujWojsT3cpbL1fu/2RPNZ7FPr0+vL88BPoR6uLKOUVbX8S/PuQI1GtvY1amhTU5nu26evanEdnoWL021OX8pbqxE8Or81Xpzjl0xrNSvo348jr/Bjp6I7OT8eerq7y4Tld3ZnSkUjEML3m9syhmwAoEAoAAAQAAAAAAFAylTjEp0lBuUZRSSlG1mkrJPmuWqOX8vi/V3h0/mM06e0urBY+UdJXlHru4jV29bc14ldLcWrxbmGQrYyKi5J5vLf9jiro2tbpnh2TrVrXqjliK9f4m/ty1O7S28acT55cV9xa8xPbDXV2cUK6qU6koLNfJrouajJO6OedjWZ4nh6UeLzEfHSJtjiff1xhnIvXXbmd/d4vZJRsyxOYTGJWT29vb8QhZTl6/X/A8zyQrEA5T3fmSOyz3Wa2/NtP7iFk5W9X+fm5BIRvvstxMkRkk7jsTykvAqTMdoQqAFAAQKAAAAABAqhAAAAACAUUDkp/mz9yYXMq0nto+myfkycwcSX5S/dD3g9pcWrDOTstv28hlcIisfIWz9PuPM8kKgBzn+r2+iMY7Mp7kt/Lf7/MR2J7uL6erIuBmXux9oQBYqBAKAAihUAoQAAACFAABQAAgFABYAACOSfX90RS1vFAVPrtyfQxmPRlE+rnkyy18vdaP7jOYO0uGW110X3X9y57JjGXAyYgHal3tei+ljDyZ+aJXfnr77FTu4v/LEEoyoBAAUABAAAAoAAAAIFAAQAAAKAAAAAQAJhXJK+3t/Yiu1LNH/AI+9r/VP6sx7Sy7wrjfXrF3846/O1xkx/R57GxrLEHoUdP8AxXtrcwy2YcZaLx+nX7IQnk6jNigRQIAsBQAAAACgABYKgRAAFAAAAAAEAqhEAoEAAdlOrZp9OfPyfVEmuYZRbEvXGN722tJr+lp/X026GqZx3bojPZ4Tc50A9m0Ivrt6NmrvaYbv5Yl5Zv2/NTZENUyhUAAAAAAAAAUAAAAACAAAFAAAAAIAAAAAAAAcs0srUHZ2eu/catOy5vXTpqzC9ctmnbHLz4SbcO/+qPdl0uufk1Z+TRazmOe6Xrzx2ns7cJJVU3S7+XNmy65cv6rrlYk6tI81jR1J/ll5+HU5ZM8pSvJylleyzu6jbk0unMlY8/Vb2jt6PUbGoAAAAAAAABQAAAEAAUQAAAAAAAChAAAAAAAACw3VhJDVu0PFXKVsPCd4TpxcsuXMpuadOUlq+6rpePlbzda8Wtms4nD19CltOnxRmO3++7XeIcWqPE15YdyjGpaM4twcql8uaPdSTV4+F8q8jnisRzPk6vxbTHTHyzMTj3b5wvFznmjUjlcI076L9coZp2admv0teDPR2+pa+ery4eZvdCmlMdHaefo950uJAihQAAAACAVAKAABAAAcSgAAoAAAAAAgAAAUAAAAahxfhtX4tlONKlKtOqpuLllnKC70sqbiu7FeaulqeTfb2rqWvPnmI+r3I3FdaK1r5RGfbEYlpsItVE+/pKDWVJyvdfO1/WxOmJ4lMz5PrdGi1KTlLM5ZeWVJQioxSXp8zt2u1rt6TWs55y83c7mde0TMYw7jqcwAAACChUCAAKFQIoBQIAAhQAAAAACgAAAIAAAAAAA13t3Vy4Sy1nOpCEUt5XUnZeqj8jk3fMV/V37Kcdf6RH75/s13Gdkq2HoSlKcZpayjHMnDrJN7206c2ar7e1a5y2ae5ra3S3fgmL+Nh6U+coLN/wAlpJe6Z26duqsS4NWvTeYe4yawoEUCAUABAAAABQAAAAcSikAoEAAAAoAAVAgFAgAAAGB41gJ1sbhNGqcFOs5PZuE46LxzKHu+hzXjq1o9nXS3RoT7yzdakpxlF7STi/JqzOmeXLE4nLEdlOG1sNSnTrRaiqsnSk1ZVIuMW5RXNX5+Njn0PhzT0dO5+LF484Zo6HMoQAAAAUABAKAAAAAAA4lCxAAAUAAABAKBAChQIAAAFqNyy3ekFJRWyWZ3k/Fvx6IwjTiLTbzbJ1JmvR5IZtbur4mU4wjN3UE1HSN0nyzWvbTa5hGnWLdUNk6lpr0z2dJm1gACgAAVAKBAFgAAAAAAcQKAAAAAAIoUABAAAAoABYBYAAAALAAAUCAAKAAAAAAAgFA4gAKBAihQAEAKFQCgAAQAAAKFAgACgQABQAAAAAAEAAAAACAAAAIBQIoUAAkAAAKBEBQgFAAREBQogggoCQABQIQgKihUBAiAUlAKB//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solidFill>
                <a:prstClr val="black"/>
              </a:solidFill>
              <a:latin typeface="Arial" charset="0"/>
            </a:endParaRPr>
          </a:p>
        </p:txBody>
      </p:sp>
      <p:sp>
        <p:nvSpPr>
          <p:cNvPr id="2" name="1 CuadroTexto"/>
          <p:cNvSpPr txBox="1"/>
          <p:nvPr/>
        </p:nvSpPr>
        <p:spPr>
          <a:xfrm>
            <a:off x="1425476" y="1259468"/>
            <a:ext cx="6048672" cy="369332"/>
          </a:xfrm>
          <a:prstGeom prst="rect">
            <a:avLst/>
          </a:prstGeom>
          <a:noFill/>
        </p:spPr>
        <p:txBody>
          <a:bodyPr wrap="square" rtlCol="0">
            <a:spAutoFit/>
          </a:bodyPr>
          <a:lstStyle/>
          <a:p>
            <a:pPr algn="ctr"/>
            <a:r>
              <a:rPr lang="es-MX" b="1" dirty="0" smtClean="0">
                <a:solidFill>
                  <a:prstClr val="black"/>
                </a:solidFill>
                <a:latin typeface="Montserrat" panose="00000500000000000000" pitchFamily="2" charset="0"/>
              </a:rPr>
              <a:t>Riesgos químicos en el estado de Puebla</a:t>
            </a:r>
            <a:endParaRPr lang="es-MX" b="1" dirty="0">
              <a:solidFill>
                <a:prstClr val="black"/>
              </a:solidFill>
              <a:latin typeface="Montserrat" panose="00000500000000000000" pitchFamily="2" charset="0"/>
            </a:endParaRPr>
          </a:p>
        </p:txBody>
      </p:sp>
      <p:sp>
        <p:nvSpPr>
          <p:cNvPr id="3" name="2 CuadroTexto"/>
          <p:cNvSpPr txBox="1"/>
          <p:nvPr/>
        </p:nvSpPr>
        <p:spPr>
          <a:xfrm>
            <a:off x="3582764" y="2184667"/>
            <a:ext cx="5184576" cy="4031873"/>
          </a:xfrm>
          <a:prstGeom prst="rect">
            <a:avLst/>
          </a:prstGeom>
          <a:noFill/>
        </p:spPr>
        <p:txBody>
          <a:bodyPr wrap="square" rtlCol="0">
            <a:spAutoFit/>
          </a:bodyPr>
          <a:lstStyle/>
          <a:p>
            <a:pPr algn="just"/>
            <a:endParaRPr lang="es-MX" sz="1600" dirty="0" smtClean="0">
              <a:solidFill>
                <a:prstClr val="black"/>
              </a:solidFill>
              <a:latin typeface="Montserrat" panose="00000500000000000000" pitchFamily="2" charset="0"/>
            </a:endParaRP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Tiene 75 plantas de almacenamiento y distribución de gas LP y estaciones de carburación.</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Cuenta con una planta generadora de energía de ciclo combinado en </a:t>
            </a:r>
            <a:r>
              <a:rPr lang="es-MX" sz="1600" dirty="0" err="1" smtClean="0">
                <a:solidFill>
                  <a:prstClr val="black"/>
                </a:solidFill>
                <a:latin typeface="Montserrat" panose="00000500000000000000" pitchFamily="2" charset="0"/>
              </a:rPr>
              <a:t>Cuautlancingo</a:t>
            </a:r>
            <a:r>
              <a:rPr lang="es-MX" sz="1600" dirty="0">
                <a:solidFill>
                  <a:prstClr val="black"/>
                </a:solidFill>
                <a:latin typeface="Montserrat" panose="00000500000000000000" pitchFamily="2" charset="0"/>
              </a:rPr>
              <a:t> </a:t>
            </a:r>
            <a:r>
              <a:rPr lang="es-MX" sz="1600" dirty="0" smtClean="0">
                <a:solidFill>
                  <a:prstClr val="black"/>
                </a:solidFill>
                <a:latin typeface="Montserrat" panose="00000500000000000000" pitchFamily="2" charset="0"/>
              </a:rPr>
              <a:t>y tres hidroeléctricas en Atlixco (2) y en </a:t>
            </a:r>
            <a:r>
              <a:rPr lang="es-MX" sz="1600" dirty="0" err="1" smtClean="0">
                <a:solidFill>
                  <a:prstClr val="black"/>
                </a:solidFill>
                <a:latin typeface="Montserrat" panose="00000500000000000000" pitchFamily="2" charset="0"/>
              </a:rPr>
              <a:t>Tlatlauquitepec</a:t>
            </a:r>
            <a:r>
              <a:rPr lang="es-MX" sz="1600" dirty="0" smtClean="0">
                <a:solidFill>
                  <a:prstClr val="black"/>
                </a:solidFill>
                <a:latin typeface="Montserrat" panose="00000500000000000000" pitchFamily="2" charset="0"/>
              </a:rPr>
              <a:t>.</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Por </a:t>
            </a:r>
            <a:r>
              <a:rPr lang="es-MX" sz="1600" dirty="0">
                <a:solidFill>
                  <a:prstClr val="black"/>
                </a:solidFill>
                <a:latin typeface="Montserrat" panose="00000500000000000000" pitchFamily="2" charset="0"/>
              </a:rPr>
              <a:t>el estado pasan 1,057 km de vías férreas a través de los municipios de Puebla, Tepeaca, Jesús de Nazareno, Las Ánimas y </a:t>
            </a:r>
            <a:r>
              <a:rPr lang="es-MX" sz="1600" dirty="0" err="1">
                <a:solidFill>
                  <a:prstClr val="black"/>
                </a:solidFill>
                <a:latin typeface="Montserrat" panose="00000500000000000000" pitchFamily="2" charset="0"/>
              </a:rPr>
              <a:t>Moyotzingo</a:t>
            </a:r>
            <a:r>
              <a:rPr lang="es-MX" sz="1600" dirty="0">
                <a:solidFill>
                  <a:prstClr val="black"/>
                </a:solidFill>
                <a:latin typeface="Montserrat" panose="00000500000000000000" pitchFamily="2" charset="0"/>
              </a:rPr>
              <a:t> por las cuales se transportan sustancias químicas peligrosas como anhídrido </a:t>
            </a:r>
            <a:r>
              <a:rPr lang="es-MX" sz="1600" dirty="0" err="1">
                <a:solidFill>
                  <a:prstClr val="black"/>
                </a:solidFill>
                <a:latin typeface="Montserrat" panose="00000500000000000000" pitchFamily="2" charset="0"/>
              </a:rPr>
              <a:t>maléico</a:t>
            </a:r>
            <a:r>
              <a:rPr lang="es-MX" sz="1600" dirty="0">
                <a:solidFill>
                  <a:prstClr val="black"/>
                </a:solidFill>
                <a:latin typeface="Montserrat" panose="00000500000000000000" pitchFamily="2" charset="0"/>
              </a:rPr>
              <a:t>, carbón mineral, coque de petróleo, </a:t>
            </a:r>
            <a:r>
              <a:rPr lang="es-MX" sz="1600" dirty="0" err="1">
                <a:solidFill>
                  <a:prstClr val="black"/>
                </a:solidFill>
                <a:latin typeface="Montserrat" panose="00000500000000000000" pitchFamily="2" charset="0"/>
              </a:rPr>
              <a:t>diesel</a:t>
            </a:r>
            <a:r>
              <a:rPr lang="es-MX" sz="1600" dirty="0">
                <a:solidFill>
                  <a:prstClr val="black"/>
                </a:solidFill>
                <a:latin typeface="Montserrat" panose="00000500000000000000" pitchFamily="2" charset="0"/>
              </a:rPr>
              <a:t> y fertilizantes principalmente.</a:t>
            </a:r>
          </a:p>
          <a:p>
            <a:pPr marL="285750" indent="-285750" algn="just">
              <a:buFont typeface="Wingdings" panose="05000000000000000000" pitchFamily="2" charset="2"/>
              <a:buChar char="§"/>
            </a:pPr>
            <a:endParaRPr lang="es-MX" sz="1600" dirty="0" smtClean="0">
              <a:solidFill>
                <a:prstClr val="black"/>
              </a:solidFill>
              <a:latin typeface="Montserrat" panose="00000500000000000000" pitchFamily="2"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189276"/>
            <a:ext cx="26289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909" y="440913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87101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AutoShape 2" descr="data:image/jpeg;base64,/9j/4AAQSkZJRgABAQAAAQABAAD/2wCEAAkGBhQSERUUEhQUFBQWGRgXGBgXGRUXGBoaGxcXFhgcGxgcHCYfGBokHBgYHy8gJCcpLCwsFx8xNTAqNScrLCkBCQoKDgwOGg8PGikkHCAqKSwsKSwpKSwtKSksKSksLCwsLCwtLCksLCksKSwpKSkpLCksLCkpLCwsLCwpLCwsLP/AABEIAKABJwMBIgACEQEDEQH/xAAbAAABBQEBAAAAAAAAAAAAAAAFAAEDBAYCB//EAEAQAAIAAwUFBgIJAwMEAwAAAAECAAMRBBIhMUEFBlFhcRMiMoGR8EKhBxRSYnKxwdHhIzOCFZLxQ1OywhZjov/EABkBAAMBAQEAAAAAAAAAAAAAAAABAwQCBf/EACsRAAIDAAICAQIEBwEAAAAAAAABAgMREiEEMUETUWFxobEiMkJSgcHwFP/aAAwDAQACEQMRAD8A9vrCMKsKsADQiYeFWABQwMLlC+cACrDFo5Y0FfU+/eMZze7bKrIKJMW+xVCA1SA2DZZYYVPGE2l2xN4tL07euzq10zASM6AsopzAghZrWsxQ6MGU6g19mPNLCUDjtK3NaUwz/WLuz9rtJmWgSELSzLMwCo7hW8oamvQZ0iEPIjIzwt5ezZ2zeGRKa68wAjTPPU0GEWbFtCXOW9LYMvEfrwPKPMZDAsCxOJqzZk44nrnjBaw7QlSbYhlm7LcFXqORIJpwNMeZhR8hSfSCFrbxnoP5w8QSLUjiqsrdDUeo0iavD31jSaR1MKvpC/SFWABDpHUcw8ADxzD0hQAKHrDQoAHhVhqwqwAK9DF45LdP+P0jxrfbe6bOtEyWrssqWxUBSRWmZPGuMdRjrM998aY8mez3xyhMfeseSbM2pM2f9XmfWBNlTiL8upN0EA14giJt/wDfh2mdjZ5hVAAWZSQSTjQHMAYa8YfHvCb8uKg5v4PVQ4hwY8Z2Xb59ms4ta2m8LwBksxa8LxwoamutRxzj1ywWwTZaTBk6hh5ivrHLWFKb1avRavQ4Mcgw9YRoFDiGh4AFChEQoAFChAQoAOB784eGPzxh2gAVYRhGIbVallqWYhVGJPy9SdIAJC3l6YYQLn7aLErIXtCDQscJYP4qd7oIgKvaD36y5WkvJm5uRkOC+sEJUoKAFAAGQAoPIRnsuS6R0o6URs9nNZ0wv9xe6noDj5kx3O2TLaWZd0BSKGgA64jXnyi8BFTalvEiUXYVyAA1JNAIySm5ezvEjITt0p6milWXChNQfMDA/KDuxN3RJVrxvO/iJ4ZAU4CpgHK21apz0V6MfhUCg45gkwc2TvBeExZwCvKFWA1XHECmeGUSjGPwZ63XuxQEt+581GPYkOugaoK8q6j94Jbv7tNKftZpBelAPhUY5VzJwx5wNnbzT5rjsyEB8KgAnHKpNcf3gzsfbMwzOxnqFciqnAXqaGgz/YwRS3oIfT5aghO2RLJrdut9pDdbPiM/OGSdPlZ/1050EynLRvOhghdjkpF42yiaHEewbSScDcOIzU+JTjmNItA+UB7Xs0OQykpMGTrn5/aHI8YksO1DeEucAsz4T8L/AIeB1KxshapE2sCsODDdIeKiG9/lWHMKnnCEACJhQ1YG2/ahB7OUL80jKtAtci50HLMwm8AuWq2LLW85CgDMn8q5mBr7VmTP7MsBTWjzKqCOSeI9TQQ0jZ3e7Sae0mZgnwr+Bfh/MxeURmnf/adqG+wc2yy/92bMf7oPZr/tX9THme+O5k2VOZ5SM8piWF0EleIIz849eAgDt/e+z2U3XJZ/sqKkcK8InC2zlqIeTTVOGWdI833Y3SnT5yGYjJLUgksKEgHIdaQX+kLdGYZvbylLhgLwUEkEYDDM16Rr9g75We1NcQlXzuuACeNDqYt7b3ik2VQZzYnJQKsedI6dlvPfkhDxqPouKfX3PH9k7u2i0MECMFriWBCgan2I9csex3koqypzi7SgfvqSMMiKivIjWKex9+rNPmBASjE0F8Uqa0AByryjS0gstt3+Lop4vj1QjsHu/JRXbLy/78ui/wDcSpXOhvDNfnBSRaQ4DKQynIg1GuusV2ED5uzCpLyD2baindbGpvLXhqMY6hfvUjS456DpEICBuz9rBzccXJoxK515qfiHP5QSEaU99HI5MKsMTzhQwHrChAwoAOR6Q16HrDMYAI585VUliAoBJPD3wgVJlmc4mzBRQay0Oml5h9o6cBD2lu2m3P8ApSiL3B30XoK1POnCL4EZbrP6Udxjo4hQ8ULXbiWMuUKvheY+FAePEmhoPWMhQntVuSWO8c8gKlj0AxMAN4Jc+0SqLLChSHusauxWuFBgophjBmx7PVSSe87Zu2JPLLLlFu5AJrVh5fKt1xrwa6w8iIJbJ2K1pE2Y4PeS6hOBrmWz40EbadsqUzVaWpPQROkkAUGHvLpHKjJLN6MtfjKL1s8wE4o1G7jrmDgQeME9jNOn2hZqkG4DVmqQSRdC+lcRwjaWrZUuZi6K3UA/pE0qyqoooAHKEk118BHxuMt0qJta6aTlMs/arVD50w86QQBBxwIiOZKBz9+6mKBktJNZdWTMy8fVCfD0yMdmoIuPfzivbLGsxbreowI4EcCIms1oWYoZTUH1B1BGhGoiSkCedofspbMtzXjKnUMwYg0p2i8eAIxJHMHWC1YEbQsV9QVwdTeRqYhtMeBwBHOLWzLb2ssNQhgbrDUMMD14+ddY9CqfJEWsLsKG984pbTtxlr3RemObqLxb9hiT0ijeCIdo29r3ZSj/AFCKsdEBwqfvcB5x1Y7EstaLU1xJObHGpJ1OMc2Cx3BneYmrMc2JzJ/KmgAi3SMFtjk8KxjgwEPHE+0KilmIAGZMD6TJ5xLS5ed0YO3U/COQxiXo6JrVtZEN0Es/2U7x89F848O27PZrTOaYCGLtUGlRjgD0FI92s9lVBRQFHL188Yzm8m4Mq1NfqZczAEihrzI1POL0WKEtkYPN8eV8Mi+0zz+ZtztXsqyJYlTJZUXlzZqgeQ4jnEe/EyZ9ccTWvEAAGgHdpUUHmfSPQ92/o+lWVxMJMxx4SaUXoABj56xY3n3Kl2wAmqTFFAw4cCNRFfrw+pqXRn/8lsqHGT7Z5e+2Zf1RJKylWYrXjMyJNcMdNOMev7D2usyVLDNSaVW8rd1iboqQDnjGa2L9F8uVMDzXM2hBC0ur1NMT6xsJ9hVxRhX94nfZGf8AKi/h0WVp8y0RHLCBoaZJzJmS+fjUf+464wRlTg6hlIIOo4RnN5VttgEwDNWXFWXBlOhB/TKO9l7TJJlzcJq44Vo6/aX9RpFlhFK32IuAymkxcUbgeHRsiIvVZx9ikgxWEpinsy3dql6l1gSrrwYYEfkeYIi2RUY6xuJD48IaHZ6QoAOYqbVthlyyy4sSFQcXY3RhyONOUWifn7y8/wAoE2tr9oVdJa3v8mqq+i3z/kI4nLitGlpPYbKJaBQSaZk5k5knmSSfOLEMId2ABJwAjzW9elfRT2hayKIn9x8vugZsemnOO7FYxLWg51JzJ1J4kxW2WC9ZxzfEckHgH6nmYJAQDFSHpCgZNtbzSVld1AaNMz6hBxHEx0Iu2i2pL8bKvCpz6DMxW/1uXoJjDiJbn9I6s2ykQ1AqxzY95j1Y8YtXIWgVF25J1e5+MFP/ACAi6priMY4eSCKEAwPbZzSqtIN3UocUPHDNeoh6ATIjkrEVjtomA6MuDKc1P7HQ6xYpA0CBc9TJbtFrcP8AcHL7VOIw6jpBJWBAIxBxBzjmYvv37xijsxrjNJPw95PwHCnkaj/bxjldB6L5X3SB9extAYeCbRW/GPC3mKr6cIJGKO1LL2kthqcVPBgRdPqBHcJcZaJrQr7/AGgNZj2s1ppxUVSV+EeJh+JhToBD2vaN6yqy4NNCovEMxocOK4+YizZZIRVUZKAo6CNN88WHEVvZOIaZNCgsxoAKk8o6AgbbW7SYJfwrRn5n4V6fF5RjKDSZZnN2jigHgU6feI+0R6AwSCxzLWJISQDUh6RBbLcstampJwCjMnkP1ikJU6bi7GWv2U8VObcekd9IAmxAzhXucDRu/J1QMeLVY/OE278r4UunihZD8jBqF2E4VIFmXOleFu1UfC3iA1owGOHGLtjtqzBVT1BwZTwI0g9hpIUz98f3gbMUyDfXGWfGudNLw58eMFTHDrXCOWsOhI4IBGRhyIHbObs3Mo5YslTpXvKOhx6EQSgEgY47GeswDuzKS3zzJojf+vmIOJ75QMt9kExGU6qRWlaVy9M/KJdjWszJKlvEO6/4lN1vmKxtonqwnJYXhlhjChdIUaDkym8e9DS2aXJpeXxMRXE6AcaanDGBdj21OlFps4X5bkXmpQindqNDTHCK+8lnMq0uW8LteUnI1pUV618oHTLbMmIJCEtXBUzFTQVP3caxgsufJxf7GRzkrD0K3bTWVLMxsQKUpqTkAedRGStW37RPqi3VDYXQt7mak8sD1MGNv7Ob6oFWrGXcNMMQtB5xkbHtAoQ6NQj9jnGdyxlr7JRa+xuN39r9qGVlCTEoGUGo5EE6HHnBmMbudfedNnNUqwVamveIJJPMCsGNu7xCz0UC9MYVpWgA4t5j5R0mXhPYcpFnak4krKU0L+IjAqgzodCcBFyzyQqhVAAGAAwpGLsm8s0TGmzJashAUlL1VC1yrWoqa+cbWzTQ6KymqsAQRqDjDwcZqXokpDtC9/vCHv36RojXo2xqwisPT3794c4ascyrwEwXtKWZZE5BiniH2kzI8s4JI4IBGIIBB5GA+8e2RIUAKGdgaA5Aak8oAbL3jtEtQCqzJa50DAhccAca6UrziOr0ziVkYvDYW+2LKQu5oozOfSnGMlN3sJnI6yjdWoNWoxBGOAHIGkT712sTrLKmpjLvAnkCGAr0OflALZ1vMlywUNUUoRXPp1jhvvP1I33OLSX7aegbP2mk9L6HqNQRmDzilt/a4kS6gVdiQo551I4CBe5EwsZ7fCWFBkLwqWp/+fSOt9bGzIjqCQpN6mdDTEecDfWlubdfJAWx2u0sQZbXhLLOFui4L1ScsQO8eMbHY21VnS74FCCVYaqeGWX7x59ZtqGWDcel4UwIxHCNbulY2EhiwIMxiwB0BAUdCaVz1hqTlmsz+PNt4Z/eL6SnSYZdmCgKaFmFa9BX3SL+7W8c1ZwlWuX2bzquj5BjhgR0pTpHm217A8ic8twQQTmKVFTQjl0g5u1Nn2y2SSzM/ZGtSfCo08zQR6EqoKvejDDybnfxf39fGfJ7Isc2m0CWhZslFf4iG27QSTLMyYwVVFSf246Ribb9JUiY6LcmdmGvE0BrSpXDOl6h8hGOMZNaj17LYQxSeaa+wWYk9rM8bZfdWuCjhz5wRAirs62pNRXlsGUjAj3hFsQlHvDvfsICGMPn7HukKvv0p+cXVfQtGIgZbbOUbtU8Q8S6Muo4V1B4iCdccIjnMKGuA6gfnEZRw63R5M0MoYZMAR5x00CdhW+WTMlI6NdaqgMDg3eNANASRBSZkacIT9CT0xO9O/EqRNVUBeZLapoaAYUKk0xqPSCm72+0u1NcKmVMIqFY4H8JwrHj+0kZZ0wTAQwdq1zzPHyMaHZ+3ZtqttlN0KyEDuClVGLE0+6OEbH48VDkjx4+bN3OL++Yeq7W2olnltMmGgHzOgHMxgbH9J/ZzHpJrLdr2dCMADhSmNKwS+lSQxs6FQbqtVqY5gipPWMDu9arPLd/rEszFKkLTQ5gw/Fgscvk783yZwsUI9L74e47G2vLtMoTZRqp44EHUHPECFGS+iWQ31eYxBCNM7vkorTzwryhRZ/gbKpOUE2FN6dtotZPZrNY53vCtcBpUn+IB7v7TSQFDyVVSadooOBrSrDhlU10yiDeKUVtU0N8RvjgQRp+XkOMVLbtFmk9hQEGoUUxJNQBUY6x51licmn8EHbJTw9FtFsSWhdzRVFSRj7/AJjA2u1y5k4OtmSgBF1jiSaYmgpXA+saDeKzt9SUYm52d6mNQKVPlnhz4RmrBbTLcOoU8NQa+8Ik33ha+xxxG22BtKXNTuC4VorJqp/bgdaeUZne+SVtF5h3XVbp0quYJ0/XGLW57s9onTMgVUci1ScuVT6xq7XYZc5bsxQynj7wgfa6O8+rWeeJtZklGXUXTxGPQHPGNvuzZ2SyylbBguI4VN6nlWnlAyTu5IkWhaL4h3L2NGGJHmKU6GNMkOPQU1OHtjketPfrHQPz9/P945rjCBw+X5fzhG6EijQia+/195nhDFvfvrHZPuvL36xzX9/zjmctGjE77ySs5Jh8BULXQEMxoeFQflAiVtVpctkBAVs8BzGHrHoG13QSmLqGAGXE5AeZIEDtl7pSZaoxQF6AmuIqc8OuUYWny1ELKHKWpkO79lEuwgWgAKbzMGyAY1oegphxI4Rk7dLsve7L6xShu0HdrSgzxu1jU79ORJQDwlwG9KrXzjNbNtKS2JmKXFKa+R+fzhPOWM4umotRZudiLKEhOxp2dBSnLDHDOtYi3g21Ls0kvMyyCjMnhAncmaSbRhRLymmODEG8PS76wP8ApVsjtIluASqNVqaAigPqPnFYJSkkVla1U5xXeejP7P3pvTndLGjgm8QtaqKUONCNOHGPStjbUl2iUsyXka4GgIIzB4H+I8U2RtybZixlNS+t04AinHHhHo30b2R1sjlq992ZankBXlUgmNXkUxrWoweD5M7JZL/IL353ps7v2SyVmsjCrth4TiooK0zGesFdzd4pJIk9h9WciqjIMOIJAxzwMeYW6S0ua6uCHVjWvGvsxo9lbWn2222a9QmWV8IAAUUvE86R3KmKr0nDy5u9p/l6+DTfSvf7CXTw3+91um7+ZjCbA259WZ27NHvLQXtNRSPbrds5J8sy5gvKwxH7GMLa/ozky5qEzHMtmpTDA0qovUyJw8xHFN8YRySL+V4lllisgy/9FTObPMveHtDd9BeoNBX9Y2/D3jFTZuz0ky1SWLqqMBwi4P4iSlr031w4QUfsK7lXh5fxHR/X3+Zjmvv3n+sNXH3p7+UatWANw1y1jy/6UNtv2q2dSQiqGP3i2OPEAfrHp9f0jG7+bltayJsmnaqLpBwDCuGOhxiMZJTXL0R8qE5VNQ9mB2d2UuzGcs50tSuLiiuNCMcNKccI9f3f2l29mlTSKF1BPXI/OPKNjbgWme2K3JYJDMTwNCBStSP0j16y2MSZSolaIoUeQpB5Di3/AAmfwK7YJ81i/wC7MPvyNn9p/Wvdrh/azpxb4fXGJfo7Sx0PZH+vjevGj3a4U4ilK0jzfaU1jOmF63rzVB43jURo7JtwTbZZDZ5QklGVTdPiqRe8qV9Y7dDVe/7M8fLTv7S9567PVNqTJSymM4r2dDerlTD+I8pafs36wpCTuxxvZEHhRc7tecan6VHf6sgFbhfvZnQ0qeEYHd+TZmd/rTMq3SVu1xbnSF49Wrky3m3uNihi/NnueyXlPJQyLplU7tMVpw/jj0hRkPolLdhNzudobtfw4/mMOJhRozDXVPnBSw1u0tjS560mKGpkdRXOhzGMBNm7vSpNpcBakAMhJqQpqpAP4qxqdPfTnAvbAuGXO+ySr/gamPQED1MZ7alLvOyqzey2UqKHH3rGdt+5MlgxlgoSCQATdrnlkBX840iw8Ys0o4p+wbsOUglJ2a3RStOByIPEggjygmIFD+jNI/6c0kjgH1H+WJ614wUBhjXrCC32PtFpWhBBU8CMQffOIbBb69yZ3Zi+IfqvEReBivbLCswCtQR4WGBEdPsXosQ1YH3p0vMCao1FFb0yPyh/9XpnLmj/AB/mEpNDCFI5dqDHAc8vWKP+pO39uS/+dFHrDDZrTMZ5DD7A8Pn9r8uUDbYEUlTPmBz/AGkNVr8bY96mgGg44wWhAQxMHoEVdoWNZqFJgqpzH5U51jHLuaxnMizTcUAkkCoJOC11wEbHaNrEtampNaADUnAAc/yrWOdm2Monexdjec8WNCachkOUcNacThGftHOy9lJZ5YRMtTxJ16xJapSlWDgFaYgio84st74QN2qSyrKXOYbvQfEeXdBHnDS3o7xJGYsW5dmDyXeUCJodqHKt68uGFBcwp0jZyJQAAGAwHpEW2ZH9IMgxlEOoywWtR/tMTyGDCoOBANeVItanFrSdcYr0gPtnc6z2o3pid+niXunzoMfOId09hyZCG4oDhirn4iRh86V840YgZaP6M4P8EyitjgHGCnlUYekS15g+EeXLOwmsQ26yiYhU4VyOoIIII4EERKpjqGmdtaUNm2uoKPQTEwYZV4MBwP7xfirbLBfowJVxkwz6HQjkflFcbRaXhOUj76glT+3SD0IJe+ukPXh7yitL2hLbwup8xDTNpS1zdfUax39QMLMDtp2k4S5f9x8BrdGrHpw1MI295mElTT/uMCFHQHFosWKwCXU+J28THM/sBwie8gO7HZhLRUXJRT+YlMPWOXOBgYzC737iSp0wPLNyZMcKQBgTmW5UAJwghuzuDLsj9oWLzBkThd40AHPXhBixL2s5pp8KVSXzPxt8go6GCcdc5Zm9EvoV8+edlPaWzUnS2SYt5SMa/mDofnGGsf0WSpk2Z/UcS0agGFa3VJFaaXh1pG+tM0IpY5KCfIYw+xbMUlLeHeYl2/E5qfSvyilGt4n0c3VQs/mWney9mS5EtZUtbqLp889TCi2BDRuGIxFaJIdWRsQwII5UodecSDlDDL558B79YABWzZpFZTnvy8K18S/C2XD8oIAxW2nZCSHl/wBxa0BJoyki8p/fQ04x1Y7WsxQynA6HMHUHhjHn2w4MrFnVqsqupVsj6jmDodYpWW1GWwlTc8Ar6OOegflrBOIrTZVdbrCo94jgYmMkBh4FgzZOBrOl8f8AqAcx8XWI7ZvNKly79bxyCjBiaVoR8OGphJibWawzWGjHSd9JpNexQrhUBmqBrQ0oTpGhlbclGT21e5Q14gjAigOYNRHXI5jZGXoIVhRkG32ct3JSkaXmNaZ6YV/mDuzNtpOQsKqVJDKc1OePKlMdYWhGyMukEiYrWu1qi3mNB7y4+UVZu1QxKyh2jDhgo5s2VOmMdWbZpLCZNN5xkMkXTuj9TjC9nY1iszO/azRd+wn2QdW++fllBGHjm9AM5ZvQZxT2XLMxjOORF2XUfDWhNPvU9AscTv6z9ktbop2hGn3ep15DnBaUgAAApoPLD8o0UQ18mTkzorAiwf03aSdO9L5oTl5HDzEGIobVspZQyf3EJK1wB4qeTZehi9sOUTlPCdY5tEgOpVhUEUMQWK2CYoYdCNQRgQRXMHCLQMYC3sG2O0lG7Kbi3wN9taf+QyPrrBIGIbXZFmLRh5jMHiPekUktbye7OqV0mDh94Uw0xyxhehBSFEcucGFQQeYxHrHdY7TAhmWCW3iRT5CHl2FFyRR0AiasKsGoMFCho4mzgoqxoOJyhNgdkwMtc4zWMqWaf9xh8I+yPvH5QjPefhLqsvWYRiQfsA/mYvWazLLUKooP11PUxz7A7lSgqhVFABQDkMIdjhDkxWt1qCLxJNFXUk5AQxkFqXtZyytBR5nQHur5sB6QYuxT2ZYri1bF3N5zz4DkMh0i4PfyjfVDjEi3o2XTSFHYENFhDe/KFSHhU94wANAq3WNkYzZWP20r4qVxHBgD5wVEKnv8o4lFSWMChZLYsxbymvLUHUEaGLAirbdmVbtJZuTNT8LcmH65isRS9qUN2cOzfSp7rZ+FtemcYZ1uBVS0vxjd+7JRpU0KABeQnDM0pU/LzjYBoitMlXUq4BU5g+/nEmKceUWjznZ+1WkhrtO9mTjhjjj186x1Kss42Nnw7LtQ92hrQAAt+EnGlNI0crdSyX8DUj4b9aH1g+slQt0AXaUppw9IST9P0Zq/Ha9s842fbTKcOtCdK4g/xBbdWxCfOmzJgqlFFMQpbvMcMsmA9YIzd0LKXzu1+ENQGvKsHbFY0lKFQAKBgB791gjq6CqhxfbJ5csKKAADQDCOyY5J91rEU+1Kgq5Cgcf04nlHRsJa4/xFCbaGmMZcrP4npgvIcWOnClTCVHnaGVLzqfGw5fZEE7NZVRQqAADQD315xaupyffo4lIax2VZahV/k8yeJpn1ice/llDwo3JZ0iY1PfvrDw4H/MKkMATbbIyMZsupJ8aV8XMcx88omstoV1vKag+o5cjyMX6e8YGWvZjBu0lEBjS8p8LfLA84yW1fMTpPC3CZQcDFSy28Ngaq4zVsCP36iLNMYylCjM2QASZTGWTnTEH/ABJp+Uclp61qqzBxBun0pSCUKFgA7/U2GcqZ5UP6wv8AU2PhlTD1Cj9YIiFDwAaO3bJUljOp7x9MhHcrZAremEzGz72QPJcovwiIWAICFWGrFO1W4Kbqi85yVcScfkOcA/RLa7UEWrYacydAKZnpHGz7EWbtZoo1KKtPAuv+RrjD2TZpLdpNoXyAHhUVOXE8z5QSA6xrqp+ZEpS0eHrDZw4jWcjQockDlCgAaF7pDfz+8PXnAAqQtYVIQgAYxHOkhgQwBGoI90iWGhYAImbIZP7Mwp91++nzxUdDGe3p2jPULJYCXeqSyMTeAoKaFc8Y2pPuvHnAXejYBtCqUIExK3a5ENmDhyGMZ7KlmxFNvj0YrZtjluHvP2ZAJFMCfMa4ZRfXetvqhW//AFg/ZVrjdoDf0xu/OKY3btTNTsbv3mZSopmcMTTGNP8A/D1+p9hWj1v3/wD7K4+WNKcIywg5GaqNkTJbMsqTHAd7vFmrWulTnxjQbu7XcM8mkydcoUYY4EkULYUoQMzrygI+71qDXTIYmualbpzxqTUemsa/dTd42dGaZTtXu3qZKB4VHIY9awVQcnjHTGcX2WllWiZTwyh5u1PW6PnFiy7IRSGNXf7TYsONNAMdBF0j371hZe+kbY0xi9NWjke/fvCH9/zC9/tCiohLkIf374RyI69/8wwHEKFSFWABXYYiHr1hUgArWvZ6TPEKnjkR56RQNnnS8iJq/eNGAx1pQ+dMs4Lw0SnVGQ02Bpm2UQEzL0ulT3gRlzyPlHn9u+ki0TZwSzKACbqgipY5eh6R6TtywGdZ5stcC6lR1phHgM2VMkTKMCrodcKEYj9MYVXjx18jz/P8iytR4nsG7+88x5jSLSnZz1F4D7Q45Rn95fpLdJpl2cLRTQsRWvQVgduHsmba7Q06a0y6FIMy8wJbAAV1pGV2xs55E50cEEMceOOY4wQoj9T8CdvlWqhSXy/0PUNi72zRMWVbUEtpgqjZXqcRp/MaE7XQ4JVz9wV465U848r3Vkz7dbJPaF3WVQkkmgUY04YmnrHtMuUBgtAOQoOo8vyjiVC5dM2eLdKcNkCvq86Zn/SXgMZmtMaUXyrF+x7OSWKKKVzOZPU8YsgcoQ5RSFUYmjdFHUc0y5R0YqIUPSGMLzgAcCFCrCgA/9k=">
            <a:hlinkClick r:id="rId3"/>
          </p:cNvPr>
          <p:cNvSpPr>
            <a:spLocks noChangeAspect="1" noChangeArrowheads="1"/>
          </p:cNvSpPr>
          <p:nvPr/>
        </p:nvSpPr>
        <p:spPr bwMode="auto">
          <a:xfrm>
            <a:off x="53975" y="-914400"/>
            <a:ext cx="35147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solidFill>
                <a:prstClr val="black"/>
              </a:solidFill>
              <a:latin typeface="Arial" charset="0"/>
            </a:endParaRPr>
          </a:p>
        </p:txBody>
      </p:sp>
      <p:sp>
        <p:nvSpPr>
          <p:cNvPr id="28677" name="AutoShape 8" descr="data:image/jpeg;base64,/9j/4AAQSkZJRgABAQAAAQABAAD/2wCEAAkGBxQQEBQUDxQVFBQVFBQUFBQUFBQUFBQVFBQXFhQUFRQYHCggGBolHBQUITEhJSkrLi4uFx8zODMsNygtLiwBCgoKDg0OGhAQGiwkHCQsLCwsLCwsLCwsLCwsLCwsLCwsLCwsLCwsLCwsLCwsLCwsLCwsLCwsLCwsLCwsLCwsLP/AABEIALkBEAMBEQACEQEDEQH/xAAbAAEBAAIDAQAAAAAAAAAAAAAAAQUGAgMEB//EADkQAAIBAgQDBgUCBQMFAAAAAAABAgMRBBIhMQVBUQYiYXGBkROhscHwMuEUUpLR8SNCchYzgrLC/8QAGgEBAQADAQEAAAAAAAAAAAAAAAECAwQFBv/EADIRAQACAQMCBAQEBgMBAAAAAAABAhEDBCESMQVBUWEiMoGRExRxoQZCscHR8CPh8VL/2gAMAwEAAhEDEQA/AOB7TxgAAAAAAAAACKFAIEUAAAAAAUCCAAAAAAFLBAAAAAAoBGAAAUAAAAAAQCgRQoEAAAAAAAAAAAAsAIBQAAAAAAAIIUyBQAEAAAABbAAAAAAA9GDwM6ztTi31eyXmzRr7jT0a9WpOG3S0r6k4rDLR7L1MuZziuWib18XoeXbxvSjmtZmHZHht/O0PDLhFTOoRSk5Oyt977G/R8X22rE84n0n+zXqbDWp5Zj2ZtdmYUo3ryu7bJ2Xot2ebuvGtSvyRER793Xo+HU/mnMujEcMw+VZdHb+Z3T8mctfG9x3zE/Zvnw7S9JhgcVSySsnfp1Z7G38X09Ws9UYtHk1U8F1dXUiKT8PnM+X+WCx/EZwllvCPqm/U1X8R1JnjEPodH+HtlWvxdVvv/ZK/FJQbs6dSK5wkm0vGz09jKniGpE84lq1vANpePg6qz7/9th7OYKePjmw8bxTtKUtFB72b66ra56Nd3p2r1Z+j5fceH62hqfh2j6+WGYn2Sqp2UoOXS8ltrvYkbuno1ztL+sMPjcDOjK1SNuj3T8mjfTUrfs0X07U7vObGAQABQAEACAAAAoiCgRQAAAAAALAEjG1orGZ7M9PTtqWilIzM9oeevicrSayp6Z5aRT5b2+p5mt4jjikfd9Vtf4br09Wvbn/5r/nn+jGVONOL0lTmvBTj82rHNXxPUiecS7tT+G9ravwxas/rE/s+p8K4hD+Epfw0cqlFSblZyvtK/K909fDQ8Hf761rzn5v6R7POrs/wLfhz5fv7vLObbd34/wBzx+u0zzLoxGHkpVXCtBr+ZfPQ3V1Jjn0MRMYeviWacZKMrSadpb2vzNU2zbNuWNcQ1nF8FnUks1T9CSesrt738OXsdOnrVrE8d2+dTEcQxXaipOjThll3m8rlbW1tbPdbbnZtdTMzh2eHRFtSc9mnyOyHuWdcpWd1pbmZw578w+vdhcRKlh6FK9lJfFmlpd1k5K/y08Du0vR8nv8A4r2t9Ps2iVbK7p2fVG6XnPDiML/ENxdtd76JdXflbcyraazmGNqxaMS8f/TlBXXx5zkte7HKvTMtTp/N29HL+Ur5yxvFuAVKGt1JdNprzj/Y36e5rbieGnU21q8xzDDnQ5wAAAAABQAgAAAIBRQAAgJdANo4Z2LqVIqdeSop7RavO3irrL9fA5dTdVrxXl1ae1taM24dHF+znwIuVGXxLf7ZRy6c3e9n5aHDutxbUrh7vg1NLb6s2vnmMRPp/wCvl+Pxkq1Rzl5JclFbJI8W1s2y+909OKU6Y+rxSDGX03sLXvhcn8lnbop3fzalLykjyd7T44n1fPeJV/5ur1/3/r6PfjcXlacdUtH4+TOeKerjrXqiXnq4jN3orbXXfQy6MMYjEvRLHOW2nzfuWtISa4YzFVpQneLtda9G11Rt04icxLZiJhr/AGvruVODaWk9bXW8ZI7NrSItLr2Xw2n9GrOWmn7+534w9Sbzbu6nHPs9dvPoZYaptMcPrmDoOM4uElaDipLnaEVFR+V/U7KPldXUiazEx3ZipWcvTX0NmXLhypztTlN9bLySUn/8F9mLzwm/i0+t7P21+5Y7SxnyeqrH4m72stfHYxjhWs8VwuV3XW0l0fU79tq5+GXDudLHxQx52ONAKFQAAAAAIUUgFAgALAUDeewXA45f4iqru7VJPZJaOfne6XkcW51eeiHbttLjrn6NlxUrtPlt4a7HDnl3MNxmbhByteKac1a7ybSkvL9XiotGu/Dq21Yt8P2/X/eHxntNwr+GxU4LSD78HyyS5ejuvY8/Upiz7PY7v8XQi0/NHE/qwrnq/N6b+xcM7Zzwy/ZvHSWISbeWUfh9FprFPrzWvU5dzSJpMx5cuPeaedP927YhrJ7HkzMzZ49eJdVOdlqZpPdxwmI08izExJePN14+re35+bCkTlI7MHx3vUZJbpXXt+53aHF27Qvi7So1tD1Ol3RrOzATvWpq+9Smn6zRYq0aurM5/RvnCePJzWv/AHJvTq5J1b26KM6aNtJ5eTr6Xw59P/G00cZzTN+HnyyOKxCShB2/TGTtylLV6e3sY55RcKoOV0ryadnfnlaSXn9zLKPXwhZnfpJP+lP7tEkYfiUVUc7bNuz9dGbNO3TaJYXr1VmGt2PYeQWABAKAAAACAAAFAAAAH1zAw+Fh6UFypxXrlVzx9Sc2mXr6cYrEOuc/9NPwt6rQ1NjE1pXeeTtlUlfRJKVr3/pRJ9ZbK2tEdMebRe31JV4Sy6VaMc6jzlS2k49Ut30t4q/Nqxn9Xs+Gak6V4mfltxn0nyfM3UNOHuzqYevhFa1VX0V00/FbP6+5r1a/C06upNqy3V4i63PJ6MS8l2xq6bk6WuXVRqWlJepnavK2nNYdONq7eZlWrGOzw41t05pb5J/+rOnSiOqMpW2LQ0dI9V1xHDtwl1K6/wBqk/aLt87CTGYbj2bwivm3cVa7133S9FFehnpxmXnbu/GG0Qh+/wBzpeY7JVnJtv8AVJ3fgvz6GOFcViWnp+eIiElslWtOGHzXSc1eb2azaaeLW5iMDTxE87jbuWTT+t/kWox2IjaTXiexo26qRLydauLzDrNjUAAAUAAQAFAgAAoAAwPqVXiCjGlmTtUhF6WvHup3t01PFvGJl7FZzEOmtK2nJ6rlvv8AniYs2P4liIwpSc/027zs2rc7pcjC3Zs0ombREd3yrtBjfhyVNTUoR/1MHiIyUnFPSdCcuceWu3dvo9OWfT7PotGvVHVMYmeL19ff9WnzevTw6dUMOnqRN/O4YzGW0dna7lTabvZ6eCa/ZnBuqxFoly68cxLM0Zcjmik2nERmXLeYiMy7FTeZvrGPyPV0fB9bVxNvhj37/Z5+t4lpacYjmfb/ACVKCluetp+DbevzZmf1x/R5t/FNaflxBDCR+TW/VWNlvCttjiJ+7CviOvnnH2a/ieyabbpVLXu7Sjda8rrl6C3h0Y+G33ehpeN44vT7T/liq/B61GM3KN1ltmj3o6tPzW3Oxxau21NPmY+z1ttv9vrcVtz6TxLc+ztNfCjJf7u97/4Q0uzg3c/HMMw1p5/b8RtmXGNFHTTg278jHmeyvdiMTKtO9R91bRWy6JIYwjhWlbXYuBjq71/NfE9LbY6Hmbn53XY6GgAAAAEsAAgFCgQAAAFgPreFhCtQpySvF04tLR27q+n2PHvExaYl7FJiaxMMbxCo4u0tV1+6ZrZMJjKt4teZLRmGdZxL5R2n4N8CV4J/Ck725U5vl5P9uSOS1cS+j2m4/FjFp+KP3hgJR9/zUjqtDlRpyqPLCLlLold6GVdO15xWMsNTWpp16rzER7tm7PcLq08zqJRTS0unLR9Fpz68jfPhd9WY6+I/d4e78X0Mf8fM/aGehTS2369T2NvtdLQjFI+vn93zevudTWnN5+nk7JLby+7N8d5ap7QhWDlS/UvNfUk9lju4IsE93Nfp839P8knusdnGmsukdF0Whr/B057xDbOvqZ+aXf8AHa3Oe20iZzWW+u7mIxaHNVk7Lmzl1NK9OJh06erS8ZiXo0tpsjXHDZJF2/xf6E9xxxFVX+hnWtrdoY2tEd5eXEvVeR37T5Zlwbr5oh0nU5gAEAoAAAQABQAAAACPsGHnTp0YRTjGKhHLqlpZWPHvOZnL2axERGGH4vxCMk45YyfOXTysa85ZsDMZVh+M4anOnNVbKDXebaSS63e1tzXesS6NDUtW0dPdoXCeDQq1rOopQUssXF2c9kt14625GqtXp7jeXrWMRiWz0MHTpJxoxSjf1fRyb1bt1PoNLTrp1xEYfIbjcamvbqvOcO1M2S0wNFhjKvZeq+/3JHdZniHErFyg9V5ok9ljujWojsT3cpbL1fu/2RPNZ7FPr0+vL88BPoR6uLKOUVbX8S/PuQI1GtvY1amhTU5nu26evanEdnoWL021OX8pbqxE8Or81Xpzjl0xrNSvo348jr/Bjp6I7OT8eerq7y4Tld3ZnSkUjEML3m9syhmwAoEAoAAAQAAAAAAFAylTjEp0lBuUZRSSlG1mkrJPmuWqOX8vi/V3h0/mM06e0urBY+UdJXlHru4jV29bc14ldLcWrxbmGQrYyKi5J5vLf9jiro2tbpnh2TrVrXqjliK9f4m/ty1O7S28acT55cV9xa8xPbDXV2cUK6qU6koLNfJrouajJO6OedjWZ4nh6UeLzEfHSJtjiff1xhnIvXXbmd/d4vZJRsyxOYTGJWT29vb8QhZTl6/X/A8zyQrEA5T3fmSOyz3Wa2/NtP7iFk5W9X+fm5BIRvvstxMkRkk7jsTykvAqTMdoQqAFAAQKAAAAABAqhAAAAACAUUDkp/mz9yYXMq0nto+myfkycwcSX5S/dD3g9pcWrDOTstv28hlcIisfIWz9PuPM8kKgBzn+r2+iMY7Mp7kt/Lf7/MR2J7uL6erIuBmXux9oQBYqBAKAAihUAoQAAACFAABQAAgFABYAACOSfX90RS1vFAVPrtyfQxmPRlE+rnkyy18vdaP7jOYO0uGW110X3X9y57JjGXAyYgHal3tei+ljDyZ+aJXfnr77FTu4v/LEEoyoBAAUABAAAAoAAAAIFAAQAAAKAAAAAQAJhXJK+3t/Yiu1LNH/AI+9r/VP6sx7Sy7wrjfXrF3846/O1xkx/R57GxrLEHoUdP8AxXtrcwy2YcZaLx+nX7IQnk6jNigRQIAsBQAAAACgABYKgRAAFAAAAAAEAqhEAoEAAdlOrZp9OfPyfVEmuYZRbEvXGN722tJr+lp/X026GqZx3bojPZ4Tc50A9m0Ivrt6NmrvaYbv5Yl5Zv2/NTZENUyhUAAAAAAAAAUAAAAACAAAFAAAAAIAAAAAAAAcs0srUHZ2eu/catOy5vXTpqzC9ctmnbHLz4SbcO/+qPdl0uufk1Z+TRazmOe6Xrzx2ns7cJJVU3S7+XNmy65cv6rrlYk6tI81jR1J/ll5+HU5ZM8pSvJylleyzu6jbk0unMlY8/Vb2jt6PUbGoAAAAAAAABQAAAEAAUQAAAAAAAChAAAAAAAACw3VhJDVu0PFXKVsPCd4TpxcsuXMpuadOUlq+6rpePlbzda8Wtms4nD19CltOnxRmO3++7XeIcWqPE15YdyjGpaM4twcql8uaPdSTV4+F8q8jnisRzPk6vxbTHTHyzMTj3b5wvFznmjUjlcI076L9coZp2admv0teDPR2+pa+ery4eZvdCmlMdHaefo950uJAihQAAAACAVAKAABAAAcSgAAoAAAAAAgAAAUAAAAahxfhtX4tlONKlKtOqpuLllnKC70sqbiu7FeaulqeTfb2rqWvPnmI+r3I3FdaK1r5RGfbEYlpsItVE+/pKDWVJyvdfO1/WxOmJ4lMz5PrdGi1KTlLM5ZeWVJQioxSXp8zt2u1rt6TWs55y83c7mde0TMYw7jqcwAAACChUCAAKFQIoBQIAAhQAAAAACgAAAIAAAAAAA13t3Vy4Sy1nOpCEUt5XUnZeqj8jk3fMV/V37Kcdf6RH75/s13Gdkq2HoSlKcZpayjHMnDrJN7206c2ar7e1a5y2ae5ra3S3fgmL+Nh6U+coLN/wAlpJe6Z26duqsS4NWvTeYe4yawoEUCAUABAAAABQAAAAcSikAoEAAAAoAAVAgFAgAAAGB41gJ1sbhNGqcFOs5PZuE46LxzKHu+hzXjq1o9nXS3RoT7yzdakpxlF7STi/JqzOmeXLE4nLEdlOG1sNSnTrRaiqsnSk1ZVIuMW5RXNX5+Njn0PhzT0dO5+LF484Zo6HMoQAAAAUABAKAAAAAAA4lCxAAAUAAABAKBAChQIAAAFqNyy3ekFJRWyWZ3k/Fvx6IwjTiLTbzbJ1JmvR5IZtbur4mU4wjN3UE1HSN0nyzWvbTa5hGnWLdUNk6lpr0z2dJm1gACgAAVAKBAFgAAAAAAcQKAAAAAAIoUABAAAAoABYBYAAAALAAAUCAAKAAAAAAAgFA4gAKBAihQAEAKFQCgAAQAAAKFAgACgQABQAAAAAAEAAAAACAAAAIBQIoUAAkAAAKBEBQgFAAREBQogggoCQABQIQgKihUBAiAUlAKB//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solidFill>
                <a:prstClr val="black"/>
              </a:solidFill>
              <a:latin typeface="Arial" charset="0"/>
            </a:endParaRPr>
          </a:p>
        </p:txBody>
      </p:sp>
      <p:sp>
        <p:nvSpPr>
          <p:cNvPr id="2" name="1 CuadroTexto"/>
          <p:cNvSpPr txBox="1"/>
          <p:nvPr/>
        </p:nvSpPr>
        <p:spPr>
          <a:xfrm>
            <a:off x="1811337" y="1259468"/>
            <a:ext cx="5640983" cy="369332"/>
          </a:xfrm>
          <a:prstGeom prst="rect">
            <a:avLst/>
          </a:prstGeom>
          <a:noFill/>
        </p:spPr>
        <p:txBody>
          <a:bodyPr wrap="square" rtlCol="0">
            <a:spAutoFit/>
          </a:bodyPr>
          <a:lstStyle/>
          <a:p>
            <a:pPr algn="ctr"/>
            <a:r>
              <a:rPr lang="es-MX" b="1" dirty="0" smtClean="0">
                <a:solidFill>
                  <a:prstClr val="black"/>
                </a:solidFill>
                <a:latin typeface="Montserrat" panose="00000500000000000000" pitchFamily="2" charset="0"/>
              </a:rPr>
              <a:t>Riesgos químicos en el estado de Puebla</a:t>
            </a:r>
            <a:endParaRPr lang="es-MX" b="1" dirty="0">
              <a:solidFill>
                <a:prstClr val="black"/>
              </a:solidFill>
              <a:latin typeface="Montserrat" panose="00000500000000000000" pitchFamily="2" charset="0"/>
            </a:endParaRPr>
          </a:p>
        </p:txBody>
      </p:sp>
      <p:sp>
        <p:nvSpPr>
          <p:cNvPr id="3" name="2 CuadroTexto"/>
          <p:cNvSpPr txBox="1"/>
          <p:nvPr/>
        </p:nvSpPr>
        <p:spPr>
          <a:xfrm>
            <a:off x="165101" y="2076679"/>
            <a:ext cx="5343004" cy="4031873"/>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a:solidFill>
                  <a:prstClr val="black"/>
                </a:solidFill>
                <a:latin typeface="Montserrat" panose="00000500000000000000" pitchFamily="2" charset="0"/>
              </a:rPr>
              <a:t>Cuenta con 1449 km de gasoductos y 934 km de poliductos con productos de refinación administrados por PEMEX.</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Cuenta con las carreteras federales </a:t>
            </a:r>
            <a:r>
              <a:rPr lang="es-MX" sz="1600" dirty="0">
                <a:solidFill>
                  <a:prstClr val="black"/>
                </a:solidFill>
                <a:latin typeface="Montserrat" panose="00000500000000000000" pitchFamily="2" charset="0"/>
              </a:rPr>
              <a:t>No. </a:t>
            </a:r>
            <a:r>
              <a:rPr lang="es-MX" sz="1600" dirty="0" smtClean="0">
                <a:solidFill>
                  <a:prstClr val="black"/>
                </a:solidFill>
                <a:latin typeface="Montserrat" panose="00000500000000000000" pitchFamily="2" charset="0"/>
              </a:rPr>
              <a:t>93 Puebla – México con ramal a Tulancingo del Valle, la No. 135 Puebla – México tramo Tehuacán – </a:t>
            </a:r>
            <a:r>
              <a:rPr lang="es-MX" sz="1600" dirty="0" err="1" smtClean="0">
                <a:solidFill>
                  <a:prstClr val="black"/>
                </a:solidFill>
                <a:latin typeface="Montserrat" panose="00000500000000000000" pitchFamily="2" charset="0"/>
              </a:rPr>
              <a:t>Huitzo</a:t>
            </a:r>
            <a:r>
              <a:rPr lang="es-MX" sz="1600" dirty="0" smtClean="0">
                <a:solidFill>
                  <a:prstClr val="black"/>
                </a:solidFill>
                <a:latin typeface="Montserrat" panose="00000500000000000000" pitchFamily="2" charset="0"/>
              </a:rPr>
              <a:t> y la No. 182 Oaxaca – Puebla – México tramo </a:t>
            </a:r>
            <a:r>
              <a:rPr lang="es-MX" sz="1600" dirty="0" err="1" smtClean="0">
                <a:solidFill>
                  <a:prstClr val="black"/>
                </a:solidFill>
                <a:latin typeface="Montserrat" panose="00000500000000000000" pitchFamily="2" charset="0"/>
              </a:rPr>
              <a:t>Teotitlán</a:t>
            </a:r>
            <a:r>
              <a:rPr lang="es-MX" sz="1600" dirty="0" smtClean="0">
                <a:solidFill>
                  <a:prstClr val="black"/>
                </a:solidFill>
                <a:latin typeface="Montserrat" panose="00000500000000000000" pitchFamily="2" charset="0"/>
              </a:rPr>
              <a:t> de Flores Magón - Tuxtepec, por las que pueden transitar sustancias químicas peligrosas para su distribución. </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Se tienen registrados 104 accidentes ocurridos durante el transporte de sustancias químicas peligrosas en el periodo 2010-2016, en los cuales estuvieron involucradas diésel, gasolina, gas LP, ácido sulfúrico, amoniaco y  principalmente.</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309" y="2373561"/>
            <a:ext cx="3078163" cy="148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277072"/>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871220"/>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AutoShape 8" descr="data:image/jpeg;base64,/9j/4AAQSkZJRgABAQAAAQABAAD/2wCEAAkGBxQQEBQUDxQVFBQVFBQUFBQUFBQUFBQVFBQXFhQUFRQYHCggGBolHBQUITEhJSkrLi4uFx8zODMsNygtLiwBCgoKDg0OGhAQGiwkHCQsLCwsLCwsLCwsLCwsLCwsLCwsLCwsLCwsLCwsLCwsLCwsLCwsLCwsLCwsLCwsLCwsLP/AABEIALkBEAMBEQACEQEDEQH/xAAbAAEBAAIDAQAAAAAAAAAAAAAAAQUGAgMEB//EADkQAAIBAgQDBgUCBQMFAAAAAAABAgMRBBIhMQVBUQYiYXGBkROhscHwMuEUUpLR8SNCchYzgrLC/8QAGgEBAQADAQEAAAAAAAAAAAAAAAECAwQFBv/EADIRAQACAQMCBAQEBgMBAAAAAAABAhEDBCESMQVBUWEiMoGRExRxoQZCscHR8CPh8VL/2gAMAwEAAhEDEQA/AOB7TxgAAAAAAAAACKFAIEUAAAAAAUCCAAAAAAFLBAAAAAAoBGAAAUAAAAAAQCgRQoEAAAAAAAAAAAAsAIBQAAAAAAAIIUyBQAEAAAABbAAAAAAA9GDwM6ztTi31eyXmzRr7jT0a9WpOG3S0r6k4rDLR7L1MuZziuWib18XoeXbxvSjmtZmHZHht/O0PDLhFTOoRSk5Oyt977G/R8X22rE84n0n+zXqbDWp5Zj2ZtdmYUo3ryu7bJ2Xot2ebuvGtSvyRER793Xo+HU/mnMujEcMw+VZdHb+Z3T8mctfG9x3zE/Zvnw7S9JhgcVSySsnfp1Z7G38X09Ws9UYtHk1U8F1dXUiKT8PnM+X+WCx/EZwllvCPqm/U1X8R1JnjEPodH+HtlWvxdVvv/ZK/FJQbs6dSK5wkm0vGz09jKniGpE84lq1vANpePg6qz7/9th7OYKePjmw8bxTtKUtFB72b66ra56Nd3p2r1Z+j5fceH62hqfh2j6+WGYn2Sqp2UoOXS8ltrvYkbuno1ztL+sMPjcDOjK1SNuj3T8mjfTUrfs0X07U7vObGAQABQAEACAAAAoiCgRQAAAAAALAEjG1orGZ7M9PTtqWilIzM9oeevicrSayp6Z5aRT5b2+p5mt4jjikfd9Vtf4br09Wvbn/5r/nn+jGVONOL0lTmvBTj82rHNXxPUiecS7tT+G9ravwxas/rE/s+p8K4hD+Epfw0cqlFSblZyvtK/K909fDQ8Hf761rzn5v6R7POrs/wLfhz5fv7vLObbd34/wBzx+u0zzLoxGHkpVXCtBr+ZfPQ3V1Jjn0MRMYeviWacZKMrSadpb2vzNU2zbNuWNcQ1nF8FnUks1T9CSesrt738OXsdOnrVrE8d2+dTEcQxXaipOjThll3m8rlbW1tbPdbbnZtdTMzh2eHRFtSc9mnyOyHuWdcpWd1pbmZw578w+vdhcRKlh6FK9lJfFmlpd1k5K/y08Du0vR8nv8A4r2t9Ps2iVbK7p2fVG6XnPDiML/ENxdtd76JdXflbcyraazmGNqxaMS8f/TlBXXx5zkte7HKvTMtTp/N29HL+Ur5yxvFuAVKGt1JdNprzj/Y36e5rbieGnU21q8xzDDnQ5wAAAAABQAgAAAIBRQAAgJdANo4Z2LqVIqdeSop7RavO3irrL9fA5dTdVrxXl1ae1taM24dHF+znwIuVGXxLf7ZRy6c3e9n5aHDutxbUrh7vg1NLb6s2vnmMRPp/wCvl+Pxkq1Rzl5JclFbJI8W1s2y+909OKU6Y+rxSDGX03sLXvhcn8lnbop3fzalLykjyd7T44n1fPeJV/5ur1/3/r6PfjcXlacdUtH4+TOeKerjrXqiXnq4jN3orbXXfQy6MMYjEvRLHOW2nzfuWtISa4YzFVpQneLtda9G11Rt04icxLZiJhr/AGvruVODaWk9bXW8ZI7NrSItLr2Xw2n9GrOWmn7+534w9Sbzbu6nHPs9dvPoZYaptMcPrmDoOM4uElaDipLnaEVFR+V/U7KPldXUiazEx3ZipWcvTX0NmXLhypztTlN9bLySUn/8F9mLzwm/i0+t7P21+5Y7SxnyeqrH4m72stfHYxjhWs8VwuV3XW0l0fU79tq5+GXDudLHxQx52ONAKFQAAAAAIUUgFAgALAUDeewXA45f4iqru7VJPZJaOfne6XkcW51eeiHbttLjrn6NlxUrtPlt4a7HDnl3MNxmbhByteKac1a7ybSkvL9XiotGu/Dq21Yt8P2/X/eHxntNwr+GxU4LSD78HyyS5ejuvY8/Upiz7PY7v8XQi0/NHE/qwrnq/N6b+xcM7Zzwy/ZvHSWISbeWUfh9FprFPrzWvU5dzSJpMx5cuPeaedP927YhrJ7HkzMzZ49eJdVOdlqZpPdxwmI08izExJePN14+re35+bCkTlI7MHx3vUZJbpXXt+53aHF27Qvi7So1tD1Ol3RrOzATvWpq+9Smn6zRYq0aurM5/RvnCePJzWv/AHJvTq5J1b26KM6aNtJ5eTr6Xw59P/G00cZzTN+HnyyOKxCShB2/TGTtylLV6e3sY55RcKoOV0ryadnfnlaSXn9zLKPXwhZnfpJP+lP7tEkYfiUVUc7bNuz9dGbNO3TaJYXr1VmGt2PYeQWABAKAAAACAAAFAAAAH1zAw+Fh6UFypxXrlVzx9Sc2mXr6cYrEOuc/9NPwt6rQ1NjE1pXeeTtlUlfRJKVr3/pRJ9ZbK2tEdMebRe31JV4Sy6VaMc6jzlS2k49Ut30t4q/Nqxn9Xs+Gak6V4mfltxn0nyfM3UNOHuzqYevhFa1VX0V00/FbP6+5r1a/C06upNqy3V4i63PJ6MS8l2xq6bk6WuXVRqWlJepnavK2nNYdONq7eZlWrGOzw41t05pb5J/+rOnSiOqMpW2LQ0dI9V1xHDtwl1K6/wBqk/aLt87CTGYbj2bwivm3cVa7133S9FFehnpxmXnbu/GG0Qh+/wBzpeY7JVnJtv8AVJ3fgvz6GOFcViWnp+eIiElslWtOGHzXSc1eb2azaaeLW5iMDTxE87jbuWTT+t/kWox2IjaTXiexo26qRLydauLzDrNjUAAAUAAQAFAgAAoAAwPqVXiCjGlmTtUhF6WvHup3t01PFvGJl7FZzEOmtK2nJ6rlvv8AniYs2P4liIwpSc/027zs2rc7pcjC3Zs0ombREd3yrtBjfhyVNTUoR/1MHiIyUnFPSdCcuceWu3dvo9OWfT7PotGvVHVMYmeL19ff9WnzevTw6dUMOnqRN/O4YzGW0dna7lTabvZ6eCa/ZnBuqxFoly68cxLM0Zcjmik2nERmXLeYiMy7FTeZvrGPyPV0fB9bVxNvhj37/Z5+t4lpacYjmfb/ACVKCluetp+DbevzZmf1x/R5t/FNaflxBDCR+TW/VWNlvCttjiJ+7CviOvnnH2a/ieyabbpVLXu7Sjda8rrl6C3h0Y+G33ehpeN44vT7T/liq/B61GM3KN1ltmj3o6tPzW3Oxxau21NPmY+z1ttv9vrcVtz6TxLc+ztNfCjJf7u97/4Q0uzg3c/HMMw1p5/b8RtmXGNFHTTg278jHmeyvdiMTKtO9R91bRWy6JIYwjhWlbXYuBjq71/NfE9LbY6Hmbn53XY6GgAAAAEsAAgFCgQAAAFgPreFhCtQpySvF04tLR27q+n2PHvExaYl7FJiaxMMbxCo4u0tV1+6ZrZMJjKt4teZLRmGdZxL5R2n4N8CV4J/Ck725U5vl5P9uSOS1cS+j2m4/FjFp+KP3hgJR9/zUjqtDlRpyqPLCLlLold6GVdO15xWMsNTWpp16rzER7tm7PcLq08zqJRTS0unLR9Fpz68jfPhd9WY6+I/d4e78X0Mf8fM/aGehTS2369T2NvtdLQjFI+vn93zevudTWnN5+nk7JLby+7N8d5ap7QhWDlS/UvNfUk9lju4IsE93Nfp839P8knusdnGmsukdF0Whr/B057xDbOvqZ+aXf8AHa3Oe20iZzWW+u7mIxaHNVk7Lmzl1NK9OJh06erS8ZiXo0tpsjXHDZJF2/xf6E9xxxFVX+hnWtrdoY2tEd5eXEvVeR37T5Zlwbr5oh0nU5gAEAoAAAQABQAAAACPsGHnTp0YRTjGKhHLqlpZWPHvOZnL2axERGGH4vxCMk45YyfOXTysa85ZsDMZVh+M4anOnNVbKDXebaSS63e1tzXesS6NDUtW0dPdoXCeDQq1rOopQUssXF2c9kt14625GqtXp7jeXrWMRiWz0MHTpJxoxSjf1fRyb1bt1PoNLTrp1xEYfIbjcamvbqvOcO1M2S0wNFhjKvZeq+/3JHdZniHErFyg9V5ok9ljujWojsT3cpbL1fu/2RPNZ7FPr0+vL88BPoR6uLKOUVbX8S/PuQI1GtvY1amhTU5nu26evanEdnoWL021OX8pbqxE8Or81Xpzjl0xrNSvo348jr/Bjp6I7OT8eerq7y4Tld3ZnSkUjEML3m9syhmwAoEAoAAAQAAAAAAFAylTjEp0lBuUZRSSlG1mkrJPmuWqOX8vi/V3h0/mM06e0urBY+UdJXlHru4jV29bc14ldLcWrxbmGQrYyKi5J5vLf9jiro2tbpnh2TrVrXqjliK9f4m/ty1O7S28acT55cV9xa8xPbDXV2cUK6qU6koLNfJrouajJO6OedjWZ4nh6UeLzEfHSJtjiff1xhnIvXXbmd/d4vZJRsyxOYTGJWT29vb8QhZTl6/X/A8zyQrEA5T3fmSOyz3Wa2/NtP7iFk5W9X+fm5BIRvvstxMkRkk7jsTykvAqTMdoQqAFAAQKAAAAABAqhAAAAACAUUDkp/mz9yYXMq0nto+myfkycwcSX5S/dD3g9pcWrDOTstv28hlcIisfIWz9PuPM8kKgBzn+r2+iMY7Mp7kt/Lf7/MR2J7uL6erIuBmXux9oQBYqBAKAAihUAoQAAACFAABQAAgFABYAACOSfX90RS1vFAVPrtyfQxmPRlE+rnkyy18vdaP7jOYO0uGW110X3X9y57JjGXAyYgHal3tei+ljDyZ+aJXfnr77FTu4v/LEEoyoBAAUABAAAAoAAAAIFAAQAAAKAAAAAQAJhXJK+3t/Yiu1LNH/AI+9r/VP6sx7Sy7wrjfXrF3846/O1xkx/R57GxrLEHoUdP8AxXtrcwy2YcZaLx+nX7IQnk6jNigRQIAsBQAAAACgABYKgRAAFAAAAAAEAqhEAoEAAdlOrZp9OfPyfVEmuYZRbEvXGN722tJr+lp/X026GqZx3bojPZ4Tc50A9m0Ivrt6NmrvaYbv5Yl5Zv2/NTZENUyhUAAAAAAAAAUAAAAACAAAFAAAAAIAAAAAAAAcs0srUHZ2eu/catOy5vXTpqzC9ctmnbHLz4SbcO/+qPdl0uufk1Z+TRazmOe6Xrzx2ns7cJJVU3S7+XNmy65cv6rrlYk6tI81jR1J/ll5+HU5ZM8pSvJylleyzu6jbk0unMlY8/Vb2jt6PUbGoAAAAAAAABQAAAEAAUQAAAAAAAChAAAAAAAACw3VhJDVu0PFXKVsPCd4TpxcsuXMpuadOUlq+6rpePlbzda8Wtms4nD19CltOnxRmO3++7XeIcWqPE15YdyjGpaM4twcql8uaPdSTV4+F8q8jnisRzPk6vxbTHTHyzMTj3b5wvFznmjUjlcI076L9coZp2admv0teDPR2+pa+ery4eZvdCmlMdHaefo950uJAihQAAAACAVAKAABAAAcSgAAoAAAAAAgAAAUAAAAahxfhtX4tlONKlKtOqpuLllnKC70sqbiu7FeaulqeTfb2rqWvPnmI+r3I3FdaK1r5RGfbEYlpsItVE+/pKDWVJyvdfO1/WxOmJ4lMz5PrdGi1KTlLM5ZeWVJQioxSXp8zt2u1rt6TWs55y83c7mde0TMYw7jqcwAAACChUCAAKFQIoBQIAAhQAAAAACgAAAIAAAAAAA13t3Vy4Sy1nOpCEUt5XUnZeqj8jk3fMV/V37Kcdf6RH75/s13Gdkq2HoSlKcZpayjHMnDrJN7206c2ar7e1a5y2ae5ra3S3fgmL+Nh6U+coLN/wAlpJe6Z26duqsS4NWvTeYe4yawoEUCAUABAAAABQAAAAcSikAoEAAAAoAAVAgFAgAAAGB41gJ1sbhNGqcFOs5PZuE46LxzKHu+hzXjq1o9nXS3RoT7yzdakpxlF7STi/JqzOmeXLE4nLEdlOG1sNSnTrRaiqsnSk1ZVIuMW5RXNX5+Njn0PhzT0dO5+LF484Zo6HMoQAAAAUABAKAAAAAAA4lCxAAAUAAABAKBAChQIAAAFqNyy3ekFJRWyWZ3k/Fvx6IwjTiLTbzbJ1JmvR5IZtbur4mU4wjN3UE1HSN0nyzWvbTa5hGnWLdUNk6lpr0z2dJm1gACgAAVAKBAFgAAAAAAcQKAAAAAAIoUABAAAAoABYBYAAAALAAAUCAAKAAAAAAAgFA4gAKBAihQAEAKFQCgAAQAAAKFAgACgQABQAAAAAAEAAAAACAAAAIBQIoUAAkAAAKBEBQgFAAREBQogggoCQABQIQgKihUBAiAUlAKB//Z"/>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ea typeface="ヒラギノ角ゴ Pro W3" pitchFamily="-106" charset="-128"/>
              </a:defRPr>
            </a:lvl1pPr>
            <a:lvl2pPr marL="742950" indent="-285750" eaLnBrk="0" hangingPunct="0">
              <a:spcBef>
                <a:spcPct val="20000"/>
              </a:spcBef>
              <a:buFont typeface="Arial" charset="0"/>
              <a:buChar char="–"/>
              <a:defRPr sz="2800">
                <a:solidFill>
                  <a:schemeClr val="tx1"/>
                </a:solidFill>
                <a:latin typeface="Calibri" pitchFamily="34" charset="0"/>
                <a:ea typeface="ヒラギノ角ゴ Pro W3" pitchFamily="-106" charset="-128"/>
              </a:defRPr>
            </a:lvl2pPr>
            <a:lvl3pPr marL="1143000" indent="-228600" eaLnBrk="0" hangingPunct="0">
              <a:spcBef>
                <a:spcPct val="20000"/>
              </a:spcBef>
              <a:buFont typeface="Arial" charset="0"/>
              <a:buChar char="•"/>
              <a:defRPr sz="2400">
                <a:solidFill>
                  <a:schemeClr val="tx1"/>
                </a:solidFill>
                <a:latin typeface="Calibri" pitchFamily="34" charset="0"/>
                <a:ea typeface="ヒラギノ角ゴ Pro W3" pitchFamily="-106" charset="-128"/>
              </a:defRPr>
            </a:lvl3pPr>
            <a:lvl4pPr marL="16002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4pPr>
            <a:lvl5pPr marL="2057400" indent="-228600" eaLnBrk="0" hangingPunct="0">
              <a:spcBef>
                <a:spcPct val="20000"/>
              </a:spcBef>
              <a:buFont typeface="Arial" charset="0"/>
              <a:buChar char="»"/>
              <a:defRPr sz="2000">
                <a:solidFill>
                  <a:schemeClr val="tx1"/>
                </a:solidFill>
                <a:latin typeface="Calibri" pitchFamily="34" charset="0"/>
                <a:ea typeface="ヒラギノ角ゴ Pro W3" pitchFamily="-106" charset="-128"/>
              </a:defRPr>
            </a:lvl5pPr>
            <a:lvl6pPr marL="25146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6pPr>
            <a:lvl7pPr marL="29718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7pPr>
            <a:lvl8pPr marL="34290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8pPr>
            <a:lvl9pPr marL="3886200" indent="-228600" defTabSz="455613" eaLnBrk="0" fontAlgn="base" hangingPunct="0">
              <a:spcBef>
                <a:spcPct val="20000"/>
              </a:spcBef>
              <a:spcAft>
                <a:spcPct val="0"/>
              </a:spcAft>
              <a:buFont typeface="Arial" charset="0"/>
              <a:buChar char="»"/>
              <a:defRPr sz="2000">
                <a:solidFill>
                  <a:schemeClr val="tx1"/>
                </a:solidFill>
                <a:latin typeface="Calibri" pitchFamily="34" charset="0"/>
                <a:ea typeface="ヒラギノ角ゴ Pro W3" pitchFamily="-106" charset="-128"/>
              </a:defRPr>
            </a:lvl9pPr>
          </a:lstStyle>
          <a:p>
            <a:pPr eaLnBrk="1" hangingPunct="1">
              <a:spcBef>
                <a:spcPct val="0"/>
              </a:spcBef>
              <a:buFontTx/>
              <a:buNone/>
            </a:pPr>
            <a:endParaRPr lang="es-MX" altLang="es-MX" sz="1800">
              <a:solidFill>
                <a:prstClr val="black"/>
              </a:solidFill>
              <a:latin typeface="Arial" charset="0"/>
            </a:endParaRPr>
          </a:p>
        </p:txBody>
      </p:sp>
      <p:sp>
        <p:nvSpPr>
          <p:cNvPr id="2" name="1 CuadroTexto"/>
          <p:cNvSpPr txBox="1"/>
          <p:nvPr/>
        </p:nvSpPr>
        <p:spPr>
          <a:xfrm>
            <a:off x="1043608" y="1115452"/>
            <a:ext cx="7416824" cy="369332"/>
          </a:xfrm>
          <a:prstGeom prst="rect">
            <a:avLst/>
          </a:prstGeom>
          <a:noFill/>
        </p:spPr>
        <p:txBody>
          <a:bodyPr wrap="square" rtlCol="0">
            <a:spAutoFit/>
          </a:bodyPr>
          <a:lstStyle/>
          <a:p>
            <a:pPr algn="ctr"/>
            <a:r>
              <a:rPr lang="es-MX" b="1" dirty="0" smtClean="0">
                <a:solidFill>
                  <a:prstClr val="black"/>
                </a:solidFill>
                <a:latin typeface="Montserrat" panose="00000500000000000000" pitchFamily="2" charset="0"/>
              </a:rPr>
              <a:t>Acciones de fortalecimiento para el estado de </a:t>
            </a:r>
            <a:r>
              <a:rPr lang="es-MX" b="1" dirty="0" smtClean="0">
                <a:solidFill>
                  <a:prstClr val="black"/>
                </a:solidFill>
                <a:latin typeface="Montserrat" panose="00000500000000000000" pitchFamily="2" charset="0"/>
              </a:rPr>
              <a:t>Puebla</a:t>
            </a:r>
            <a:endParaRPr lang="es-MX" b="1" dirty="0">
              <a:solidFill>
                <a:prstClr val="black"/>
              </a:solidFill>
              <a:latin typeface="Montserrat" panose="00000500000000000000" pitchFamily="2" charset="0"/>
            </a:endParaRPr>
          </a:p>
        </p:txBody>
      </p:sp>
      <p:sp>
        <p:nvSpPr>
          <p:cNvPr id="3" name="2 CuadroTexto"/>
          <p:cNvSpPr txBox="1"/>
          <p:nvPr/>
        </p:nvSpPr>
        <p:spPr>
          <a:xfrm>
            <a:off x="349207" y="1700808"/>
            <a:ext cx="8280920" cy="4770537"/>
          </a:xfrm>
          <a:prstGeom prst="rect">
            <a:avLst/>
          </a:prstGeom>
          <a:noFill/>
        </p:spPr>
        <p:txBody>
          <a:bodyPr wrap="square" rtlCol="0">
            <a:spAutoFit/>
          </a:bodyPr>
          <a:lstStyle/>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Adecuado ordenamiento territorial tomando en cuenta los aspectos de peligro y riesgo químico para su asignación.</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Respetar las franjas de desarrollo o derechos de vía de los ductos que conducen sustancias peligrosas </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Capacitación </a:t>
            </a:r>
            <a:r>
              <a:rPr lang="es-MX" sz="1600" dirty="0">
                <a:solidFill>
                  <a:prstClr val="black"/>
                </a:solidFill>
                <a:latin typeface="Montserrat" panose="00000500000000000000" pitchFamily="2" charset="0"/>
              </a:rPr>
              <a:t>del personal de protección civil para la correcta interpretación de los atlas municipales de </a:t>
            </a:r>
            <a:r>
              <a:rPr lang="es-MX" sz="1600" dirty="0" smtClean="0">
                <a:solidFill>
                  <a:prstClr val="black"/>
                </a:solidFill>
                <a:latin typeface="Montserrat" panose="00000500000000000000" pitchFamily="2" charset="0"/>
              </a:rPr>
              <a:t>peligro y riesgo </a:t>
            </a:r>
            <a:r>
              <a:rPr lang="es-MX" sz="1600" dirty="0">
                <a:solidFill>
                  <a:prstClr val="black"/>
                </a:solidFill>
                <a:latin typeface="Montserrat" panose="00000500000000000000" pitchFamily="2" charset="0"/>
              </a:rPr>
              <a:t>y continuar desarrollando los atlas de los municipios faltantes.</a:t>
            </a:r>
          </a:p>
          <a:p>
            <a:pPr marL="285750" indent="-285750" algn="just">
              <a:buFont typeface="Wingdings" panose="05000000000000000000" pitchFamily="2" charset="2"/>
              <a:buChar char="§"/>
            </a:pPr>
            <a:r>
              <a:rPr lang="es-MX" sz="1600" dirty="0">
                <a:solidFill>
                  <a:prstClr val="black"/>
                </a:solidFill>
                <a:latin typeface="Montserrat" panose="00000500000000000000" pitchFamily="2" charset="0"/>
              </a:rPr>
              <a:t>Elaboración de los planes de contingencia municipales para la atención de emergencias químicas.</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Trabajo coordinado en las actividades de perforación y excavación realizadas durante actividades de mantenimiento de tuberías de agua potable y drenaje, así como introducción de otros servicios.</a:t>
            </a:r>
          </a:p>
          <a:p>
            <a:pPr marL="285750" indent="-285750" algn="just">
              <a:buFont typeface="Wingdings" panose="05000000000000000000" pitchFamily="2" charset="2"/>
              <a:buChar char="§"/>
            </a:pPr>
            <a:r>
              <a:rPr lang="es-MX" sz="1600" dirty="0">
                <a:solidFill>
                  <a:prstClr val="black"/>
                </a:solidFill>
                <a:latin typeface="Montserrat" panose="00000500000000000000" pitchFamily="2" charset="0"/>
              </a:rPr>
              <a:t>Capacitación del personal de las unidades de protección civil en la atención de emergencias </a:t>
            </a:r>
            <a:r>
              <a:rPr lang="es-MX" sz="1600" dirty="0" smtClean="0">
                <a:solidFill>
                  <a:prstClr val="black"/>
                </a:solidFill>
                <a:latin typeface="Montserrat" panose="00000500000000000000" pitchFamily="2" charset="0"/>
              </a:rPr>
              <a:t>químicas. </a:t>
            </a:r>
            <a:endParaRPr lang="es-MX" sz="1600" dirty="0">
              <a:solidFill>
                <a:prstClr val="black"/>
              </a:solidFill>
              <a:latin typeface="Montserrat" panose="00000500000000000000" pitchFamily="2" charset="0"/>
            </a:endParaRPr>
          </a:p>
          <a:p>
            <a:pPr marL="285750" indent="-285750" algn="just">
              <a:buFont typeface="Wingdings" panose="05000000000000000000" pitchFamily="2" charset="2"/>
              <a:buChar char="§"/>
            </a:pPr>
            <a:r>
              <a:rPr lang="es-MX" sz="1600" dirty="0">
                <a:solidFill>
                  <a:prstClr val="black"/>
                </a:solidFill>
                <a:latin typeface="Montserrat" panose="00000500000000000000" pitchFamily="2" charset="0"/>
              </a:rPr>
              <a:t>Equipo de protección personal </a:t>
            </a:r>
            <a:r>
              <a:rPr lang="es-MX" sz="1600" dirty="0" smtClean="0">
                <a:solidFill>
                  <a:prstClr val="black"/>
                </a:solidFill>
                <a:latin typeface="Montserrat" panose="00000500000000000000" pitchFamily="2" charset="0"/>
              </a:rPr>
              <a:t>adecuado al tipo de emergencia que pueda presentarse.</a:t>
            </a:r>
          </a:p>
          <a:p>
            <a:pPr marL="285750" indent="-285750" algn="just">
              <a:buFont typeface="Wingdings" panose="05000000000000000000" pitchFamily="2" charset="2"/>
              <a:buChar char="§"/>
            </a:pPr>
            <a:r>
              <a:rPr lang="es-MX" sz="1600" dirty="0" smtClean="0">
                <a:solidFill>
                  <a:prstClr val="black"/>
                </a:solidFill>
                <a:latin typeface="Montserrat" panose="00000500000000000000" pitchFamily="2" charset="0"/>
              </a:rPr>
              <a:t>Fomentar la creación de más Grupos Locales de Ayuda Mutua Industrial para fortalecer la atención de emergencias y optimizar recursos materiales y humanos</a:t>
            </a:r>
          </a:p>
        </p:txBody>
      </p:sp>
    </p:spTree>
    <p:extLst>
      <p:ext uri="{BB962C8B-B14F-4D97-AF65-F5344CB8AC3E}">
        <p14:creationId xmlns:p14="http://schemas.microsoft.com/office/powerpoint/2010/main" val="269628579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786" t="15255" r="10315" b="12416"/>
          <a:stretch/>
        </p:blipFill>
        <p:spPr bwMode="auto">
          <a:xfrm>
            <a:off x="4587166" y="1340768"/>
            <a:ext cx="4253887" cy="482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4040" t="15732" r="10208" b="12286"/>
          <a:stretch/>
        </p:blipFill>
        <p:spPr bwMode="auto">
          <a:xfrm>
            <a:off x="270270" y="1340768"/>
            <a:ext cx="4256935" cy="4821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 xmlns:a16="http://schemas.microsoft.com/office/drawing/2014/main" id="{10DC2165-6ED2-AC47-9290-3D955273443E}"/>
              </a:ext>
            </a:extLst>
          </p:cNvPr>
          <p:cNvSpPr txBox="1"/>
          <p:nvPr/>
        </p:nvSpPr>
        <p:spPr>
          <a:xfrm>
            <a:off x="251520" y="116632"/>
            <a:ext cx="2125903" cy="461665"/>
          </a:xfrm>
          <a:prstGeom prst="rect">
            <a:avLst/>
          </a:prstGeom>
          <a:noFill/>
        </p:spPr>
        <p:txBody>
          <a:bodyPr wrap="none" rtlCol="0">
            <a:spAutoFit/>
          </a:bodyPr>
          <a:lstStyle/>
          <a:p>
            <a:r>
              <a:rPr lang="en-US" sz="2400" b="1" dirty="0" err="1">
                <a:solidFill>
                  <a:prstClr val="black"/>
                </a:solidFill>
                <a:latin typeface="Montserrat" pitchFamily="2" charset="77"/>
              </a:rPr>
              <a:t>Diagnóstico</a:t>
            </a:r>
            <a:endParaRPr lang="en-US" sz="2400" b="1" dirty="0">
              <a:solidFill>
                <a:prstClr val="black"/>
              </a:solidFill>
              <a:latin typeface="Montserrat" pitchFamily="2" charset="77"/>
            </a:endParaRPr>
          </a:p>
        </p:txBody>
      </p:sp>
      <p:sp>
        <p:nvSpPr>
          <p:cNvPr id="6" name="TextBox 5">
            <a:extLst>
              <a:ext uri="{FF2B5EF4-FFF2-40B4-BE49-F238E27FC236}">
                <a16:creationId xmlns="" xmlns:a16="http://schemas.microsoft.com/office/drawing/2014/main" id="{B6F2A2A7-FDC4-C24F-A502-33BD59466B99}"/>
              </a:ext>
            </a:extLst>
          </p:cNvPr>
          <p:cNvSpPr txBox="1"/>
          <p:nvPr/>
        </p:nvSpPr>
        <p:spPr>
          <a:xfrm>
            <a:off x="395536" y="1612757"/>
            <a:ext cx="1674002" cy="584775"/>
          </a:xfrm>
          <a:prstGeom prst="rect">
            <a:avLst/>
          </a:prstGeom>
          <a:noFill/>
        </p:spPr>
        <p:txBody>
          <a:bodyPr wrap="square" rtlCol="0">
            <a:spAutoFit/>
          </a:bodyPr>
          <a:lstStyle/>
          <a:p>
            <a:r>
              <a:rPr lang="en-US" sz="1600" b="1" dirty="0" err="1">
                <a:solidFill>
                  <a:prstClr val="black"/>
                </a:solidFill>
                <a:latin typeface="Montserrat" pitchFamily="2" charset="77"/>
              </a:rPr>
              <a:t>Declaratorias</a:t>
            </a:r>
            <a:r>
              <a:rPr lang="en-US" sz="1600" b="1" dirty="0">
                <a:solidFill>
                  <a:prstClr val="black"/>
                </a:solidFill>
                <a:latin typeface="Montserrat" pitchFamily="2" charset="77"/>
              </a:rPr>
              <a:t> de </a:t>
            </a:r>
            <a:r>
              <a:rPr lang="en-US" sz="1600" b="1" dirty="0" err="1">
                <a:solidFill>
                  <a:prstClr val="black"/>
                </a:solidFill>
                <a:latin typeface="Montserrat" pitchFamily="2" charset="77"/>
              </a:rPr>
              <a:t>Desastre</a:t>
            </a:r>
            <a:endParaRPr lang="en-US" sz="1600" b="1" dirty="0">
              <a:solidFill>
                <a:prstClr val="black"/>
              </a:solidFill>
              <a:latin typeface="Montserrat" pitchFamily="2" charset="77"/>
            </a:endParaRPr>
          </a:p>
        </p:txBody>
      </p:sp>
      <p:sp>
        <p:nvSpPr>
          <p:cNvPr id="7" name="TextBox 6">
            <a:extLst>
              <a:ext uri="{FF2B5EF4-FFF2-40B4-BE49-F238E27FC236}">
                <a16:creationId xmlns="" xmlns:a16="http://schemas.microsoft.com/office/drawing/2014/main" id="{35512E6E-DDA9-7440-AC7D-939EE8D2F549}"/>
              </a:ext>
            </a:extLst>
          </p:cNvPr>
          <p:cNvSpPr txBox="1"/>
          <p:nvPr/>
        </p:nvSpPr>
        <p:spPr>
          <a:xfrm>
            <a:off x="251520" y="749224"/>
            <a:ext cx="6260047" cy="307777"/>
          </a:xfrm>
          <a:prstGeom prst="rect">
            <a:avLst/>
          </a:prstGeom>
          <a:noFill/>
        </p:spPr>
        <p:txBody>
          <a:bodyPr wrap="none" rtlCol="0">
            <a:spAutoFit/>
          </a:bodyPr>
          <a:lstStyle/>
          <a:p>
            <a:r>
              <a:rPr lang="en-US" sz="1400" b="1" i="1" dirty="0">
                <a:solidFill>
                  <a:prstClr val="black"/>
                </a:solidFill>
                <a:latin typeface="Montserrat" pitchFamily="2" charset="77"/>
                <a:hlinkClick r:id="rId4"/>
              </a:rPr>
              <a:t>http://</a:t>
            </a:r>
            <a:r>
              <a:rPr lang="en-US" sz="1400" b="1" i="1" dirty="0" err="1">
                <a:solidFill>
                  <a:prstClr val="black"/>
                </a:solidFill>
                <a:latin typeface="Montserrat" pitchFamily="2" charset="77"/>
                <a:hlinkClick r:id="rId4"/>
              </a:rPr>
              <a:t>www.atlasnacionalderiesgos.gob.mx</a:t>
            </a:r>
            <a:r>
              <a:rPr lang="en-US" sz="1400" b="1" i="1" dirty="0">
                <a:solidFill>
                  <a:prstClr val="black"/>
                </a:solidFill>
                <a:latin typeface="Montserrat" pitchFamily="2" charset="77"/>
                <a:hlinkClick r:id="rId4"/>
              </a:rPr>
              <a:t>/apps/</a:t>
            </a:r>
            <a:r>
              <a:rPr lang="en-US" sz="1400" b="1" i="1" dirty="0" err="1">
                <a:solidFill>
                  <a:prstClr val="black"/>
                </a:solidFill>
                <a:latin typeface="Montserrat" pitchFamily="2" charset="77"/>
                <a:hlinkClick r:id="rId4"/>
              </a:rPr>
              <a:t>Declaratorias</a:t>
            </a:r>
            <a:r>
              <a:rPr lang="en-US" sz="1400" b="1" i="1" dirty="0">
                <a:solidFill>
                  <a:prstClr val="black"/>
                </a:solidFill>
                <a:latin typeface="Montserrat" pitchFamily="2" charset="77"/>
                <a:hlinkClick r:id="rId4"/>
              </a:rPr>
              <a:t>/</a:t>
            </a:r>
            <a:endParaRPr lang="en-US" sz="1400" b="1" i="1" dirty="0">
              <a:solidFill>
                <a:prstClr val="black"/>
              </a:solidFill>
              <a:latin typeface="Montserrat" pitchFamily="2" charset="77"/>
            </a:endParaRPr>
          </a:p>
        </p:txBody>
      </p:sp>
      <p:sp>
        <p:nvSpPr>
          <p:cNvPr id="11" name="TextBox 10">
            <a:extLst>
              <a:ext uri="{FF2B5EF4-FFF2-40B4-BE49-F238E27FC236}">
                <a16:creationId xmlns="" xmlns:a16="http://schemas.microsoft.com/office/drawing/2014/main" id="{348C9835-E4CF-4F42-8768-4246ED7325B6}"/>
              </a:ext>
            </a:extLst>
          </p:cNvPr>
          <p:cNvSpPr txBox="1"/>
          <p:nvPr/>
        </p:nvSpPr>
        <p:spPr>
          <a:xfrm>
            <a:off x="4716016" y="1671191"/>
            <a:ext cx="1868457" cy="584775"/>
          </a:xfrm>
          <a:prstGeom prst="rect">
            <a:avLst/>
          </a:prstGeom>
          <a:noFill/>
        </p:spPr>
        <p:txBody>
          <a:bodyPr wrap="square" rtlCol="0">
            <a:spAutoFit/>
          </a:bodyPr>
          <a:lstStyle/>
          <a:p>
            <a:r>
              <a:rPr lang="en-US" sz="1600" b="1" dirty="0" err="1">
                <a:solidFill>
                  <a:prstClr val="black"/>
                </a:solidFill>
                <a:latin typeface="Montserrat" pitchFamily="2" charset="77"/>
              </a:rPr>
              <a:t>Declaratorias</a:t>
            </a:r>
            <a:r>
              <a:rPr lang="en-US" sz="1600" b="1" dirty="0">
                <a:solidFill>
                  <a:prstClr val="black"/>
                </a:solidFill>
                <a:latin typeface="Montserrat" pitchFamily="2" charset="77"/>
              </a:rPr>
              <a:t> de </a:t>
            </a:r>
            <a:r>
              <a:rPr lang="en-US" sz="1600" b="1" dirty="0" err="1">
                <a:solidFill>
                  <a:prstClr val="black"/>
                </a:solidFill>
                <a:latin typeface="Montserrat" pitchFamily="2" charset="77"/>
              </a:rPr>
              <a:t>Emergencia</a:t>
            </a:r>
            <a:endParaRPr lang="en-US" sz="1600" b="1" dirty="0">
              <a:solidFill>
                <a:prstClr val="black"/>
              </a:solidFill>
              <a:latin typeface="Montserrat" pitchFamily="2" charset="77"/>
            </a:endParaRPr>
          </a:p>
        </p:txBody>
      </p:sp>
      <p:sp>
        <p:nvSpPr>
          <p:cNvPr id="12" name="TextBox 11">
            <a:extLst>
              <a:ext uri="{FF2B5EF4-FFF2-40B4-BE49-F238E27FC236}">
                <a16:creationId xmlns="" xmlns:a16="http://schemas.microsoft.com/office/drawing/2014/main" id="{3578C974-3201-6E4B-9244-BEA9E19E2B62}"/>
              </a:ext>
            </a:extLst>
          </p:cNvPr>
          <p:cNvSpPr txBox="1"/>
          <p:nvPr/>
        </p:nvSpPr>
        <p:spPr>
          <a:xfrm>
            <a:off x="3091676" y="1735868"/>
            <a:ext cx="1279517" cy="338554"/>
          </a:xfrm>
          <a:prstGeom prst="rect">
            <a:avLst/>
          </a:prstGeom>
          <a:noFill/>
        </p:spPr>
        <p:txBody>
          <a:bodyPr wrap="none" rtlCol="0">
            <a:spAutoFit/>
          </a:bodyPr>
          <a:lstStyle/>
          <a:p>
            <a:r>
              <a:rPr lang="en-US" sz="1600" b="1" dirty="0">
                <a:solidFill>
                  <a:prstClr val="black"/>
                </a:solidFill>
                <a:latin typeface="Montserrat" pitchFamily="2" charset="77"/>
              </a:rPr>
              <a:t>2000-2018</a:t>
            </a:r>
          </a:p>
        </p:txBody>
      </p:sp>
      <p:sp>
        <p:nvSpPr>
          <p:cNvPr id="13" name="TextBox 12">
            <a:extLst>
              <a:ext uri="{FF2B5EF4-FFF2-40B4-BE49-F238E27FC236}">
                <a16:creationId xmlns="" xmlns:a16="http://schemas.microsoft.com/office/drawing/2014/main" id="{A7093068-895F-9C42-938E-75E624A17DD2}"/>
              </a:ext>
            </a:extLst>
          </p:cNvPr>
          <p:cNvSpPr txBox="1"/>
          <p:nvPr/>
        </p:nvSpPr>
        <p:spPr>
          <a:xfrm>
            <a:off x="7417058" y="1794302"/>
            <a:ext cx="1279517" cy="338554"/>
          </a:xfrm>
          <a:prstGeom prst="rect">
            <a:avLst/>
          </a:prstGeom>
          <a:noFill/>
        </p:spPr>
        <p:txBody>
          <a:bodyPr wrap="none" rtlCol="0">
            <a:spAutoFit/>
          </a:bodyPr>
          <a:lstStyle/>
          <a:p>
            <a:r>
              <a:rPr lang="en-US" sz="1600" b="1" dirty="0">
                <a:solidFill>
                  <a:prstClr val="black"/>
                </a:solidFill>
                <a:latin typeface="Montserrat" pitchFamily="2" charset="77"/>
              </a:rPr>
              <a:t>2000-2018</a:t>
            </a:r>
          </a:p>
        </p:txBody>
      </p:sp>
    </p:spTree>
    <p:extLst>
      <p:ext uri="{BB962C8B-B14F-4D97-AF65-F5344CB8AC3E}">
        <p14:creationId xmlns:p14="http://schemas.microsoft.com/office/powerpoint/2010/main" val="36543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059832" y="1063850"/>
            <a:ext cx="2736304" cy="369332"/>
          </a:xfrm>
          <a:prstGeom prst="rect">
            <a:avLst/>
          </a:prstGeom>
          <a:noFill/>
        </p:spPr>
        <p:txBody>
          <a:bodyPr wrap="square" rtlCol="0">
            <a:spAutoFit/>
          </a:bodyPr>
          <a:lstStyle/>
          <a:p>
            <a:pPr algn="ctr"/>
            <a:r>
              <a:rPr lang="es-MX" dirty="0" smtClean="0">
                <a:solidFill>
                  <a:prstClr val="black"/>
                </a:solidFill>
              </a:rPr>
              <a:t>DESASTRE 2000-2018</a:t>
            </a:r>
            <a:endParaRPr lang="es-MX" dirty="0">
              <a:solidFill>
                <a:prstClr val="black"/>
              </a:solidFill>
            </a:endParaRPr>
          </a:p>
        </p:txBody>
      </p:sp>
      <p:sp>
        <p:nvSpPr>
          <p:cNvPr id="5" name="4 CuadroTexto"/>
          <p:cNvSpPr txBox="1"/>
          <p:nvPr/>
        </p:nvSpPr>
        <p:spPr>
          <a:xfrm>
            <a:off x="3352322" y="3847347"/>
            <a:ext cx="2736304" cy="369332"/>
          </a:xfrm>
          <a:prstGeom prst="rect">
            <a:avLst/>
          </a:prstGeom>
          <a:noFill/>
        </p:spPr>
        <p:txBody>
          <a:bodyPr wrap="square" rtlCol="0">
            <a:spAutoFit/>
          </a:bodyPr>
          <a:lstStyle/>
          <a:p>
            <a:pPr algn="ctr"/>
            <a:r>
              <a:rPr lang="es-MX" dirty="0" smtClean="0">
                <a:solidFill>
                  <a:prstClr val="black"/>
                </a:solidFill>
              </a:rPr>
              <a:t>EMERGENCIA 2000-2018</a:t>
            </a:r>
            <a:endParaRPr lang="es-MX" dirty="0">
              <a:solidFill>
                <a:prstClr val="black"/>
              </a:solidFill>
            </a:endParaRPr>
          </a:p>
        </p:txBody>
      </p:sp>
      <p:sp>
        <p:nvSpPr>
          <p:cNvPr id="8" name="TextBox 6">
            <a:extLst>
              <a:ext uri="{FF2B5EF4-FFF2-40B4-BE49-F238E27FC236}">
                <a16:creationId xmlns="" xmlns:a16="http://schemas.microsoft.com/office/drawing/2014/main" id="{FAC51DE9-1288-F248-AE93-5F5FBF45C7E8}"/>
              </a:ext>
            </a:extLst>
          </p:cNvPr>
          <p:cNvSpPr txBox="1"/>
          <p:nvPr/>
        </p:nvSpPr>
        <p:spPr>
          <a:xfrm>
            <a:off x="251520" y="116632"/>
            <a:ext cx="1428596" cy="461665"/>
          </a:xfrm>
          <a:prstGeom prst="rect">
            <a:avLst/>
          </a:prstGeom>
          <a:noFill/>
        </p:spPr>
        <p:txBody>
          <a:bodyPr wrap="none" rtlCol="0">
            <a:spAutoFit/>
          </a:bodyPr>
          <a:lstStyle/>
          <a:p>
            <a:r>
              <a:rPr lang="en-US" sz="2400" b="1" dirty="0" err="1">
                <a:solidFill>
                  <a:prstClr val="black"/>
                </a:solidFill>
                <a:latin typeface="Montserrat" pitchFamily="2" charset="77"/>
              </a:rPr>
              <a:t>Análisis</a:t>
            </a:r>
            <a:endParaRPr lang="en-US" sz="2400" b="1" dirty="0">
              <a:solidFill>
                <a:prstClr val="black"/>
              </a:solidFill>
              <a:latin typeface="Montserrat" pitchFamily="2" charset="77"/>
            </a:endParaRPr>
          </a:p>
        </p:txBody>
      </p:sp>
      <p:sp>
        <p:nvSpPr>
          <p:cNvPr id="9" name="TextBox 6">
            <a:extLst>
              <a:ext uri="{FF2B5EF4-FFF2-40B4-BE49-F238E27FC236}">
                <a16:creationId xmlns="" xmlns:a16="http://schemas.microsoft.com/office/drawing/2014/main" id="{35512E6E-DDA9-7440-AC7D-939EE8D2F549}"/>
              </a:ext>
            </a:extLst>
          </p:cNvPr>
          <p:cNvSpPr txBox="1"/>
          <p:nvPr/>
        </p:nvSpPr>
        <p:spPr>
          <a:xfrm>
            <a:off x="251520" y="749224"/>
            <a:ext cx="6260047" cy="307777"/>
          </a:xfrm>
          <a:prstGeom prst="rect">
            <a:avLst/>
          </a:prstGeom>
          <a:noFill/>
        </p:spPr>
        <p:txBody>
          <a:bodyPr wrap="none" rtlCol="0">
            <a:spAutoFit/>
          </a:bodyPr>
          <a:lstStyle/>
          <a:p>
            <a:r>
              <a:rPr lang="en-US" sz="1400" b="1" i="1" dirty="0">
                <a:solidFill>
                  <a:prstClr val="black"/>
                </a:solidFill>
                <a:latin typeface="Montserrat" pitchFamily="2" charset="77"/>
                <a:hlinkClick r:id="rId2"/>
              </a:rPr>
              <a:t>http://</a:t>
            </a:r>
            <a:r>
              <a:rPr lang="en-US" sz="1400" b="1" i="1" dirty="0" err="1">
                <a:solidFill>
                  <a:prstClr val="black"/>
                </a:solidFill>
                <a:latin typeface="Montserrat" pitchFamily="2" charset="77"/>
                <a:hlinkClick r:id="rId2"/>
              </a:rPr>
              <a:t>www.atlasnacionalderiesgos.gob.mx</a:t>
            </a:r>
            <a:r>
              <a:rPr lang="en-US" sz="1400" b="1" i="1" dirty="0">
                <a:solidFill>
                  <a:prstClr val="black"/>
                </a:solidFill>
                <a:latin typeface="Montserrat" pitchFamily="2" charset="77"/>
                <a:hlinkClick r:id="rId2"/>
              </a:rPr>
              <a:t>/apps/</a:t>
            </a:r>
            <a:r>
              <a:rPr lang="en-US" sz="1400" b="1" i="1" dirty="0" err="1">
                <a:solidFill>
                  <a:prstClr val="black"/>
                </a:solidFill>
                <a:latin typeface="Montserrat" pitchFamily="2" charset="77"/>
                <a:hlinkClick r:id="rId2"/>
              </a:rPr>
              <a:t>Declaratorias</a:t>
            </a:r>
            <a:r>
              <a:rPr lang="en-US" sz="1400" b="1" i="1" dirty="0">
                <a:solidFill>
                  <a:prstClr val="black"/>
                </a:solidFill>
                <a:latin typeface="Montserrat" pitchFamily="2" charset="77"/>
                <a:hlinkClick r:id="rId2"/>
              </a:rPr>
              <a:t>/</a:t>
            </a:r>
            <a:endParaRPr lang="en-US" sz="1400" b="1" i="1" dirty="0">
              <a:solidFill>
                <a:prstClr val="black"/>
              </a:solidFill>
              <a:latin typeface="Montserrat" pitchFamily="2" charset="77"/>
            </a:endParaRP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838" t="14395" r="5640" b="49092"/>
          <a:stretch/>
        </p:blipFill>
        <p:spPr bwMode="auto">
          <a:xfrm>
            <a:off x="464038" y="1622066"/>
            <a:ext cx="3963946" cy="222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837" t="48773" r="5598" b="7055"/>
          <a:stretch/>
        </p:blipFill>
        <p:spPr bwMode="auto">
          <a:xfrm>
            <a:off x="4932040" y="1416372"/>
            <a:ext cx="3638090" cy="2472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449" t="14517" r="7766" b="48982"/>
          <a:stretch/>
        </p:blipFill>
        <p:spPr bwMode="auto">
          <a:xfrm>
            <a:off x="547460" y="4207715"/>
            <a:ext cx="3880524" cy="2290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7449" t="50584" r="7766" b="6186"/>
          <a:stretch/>
        </p:blipFill>
        <p:spPr bwMode="auto">
          <a:xfrm>
            <a:off x="4720474" y="4145314"/>
            <a:ext cx="3849656" cy="2691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09359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Gráfico"/>
          <p:cNvGraphicFramePr>
            <a:graphicFrameLocks/>
          </p:cNvGraphicFramePr>
          <p:nvPr>
            <p:extLst>
              <p:ext uri="{D42A27DB-BD31-4B8C-83A1-F6EECF244321}">
                <p14:modId xmlns:p14="http://schemas.microsoft.com/office/powerpoint/2010/main" val="1585653732"/>
              </p:ext>
            </p:extLst>
          </p:nvPr>
        </p:nvGraphicFramePr>
        <p:xfrm>
          <a:off x="606570" y="949350"/>
          <a:ext cx="8069886" cy="499993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6">
            <a:extLst>
              <a:ext uri="{FF2B5EF4-FFF2-40B4-BE49-F238E27FC236}">
                <a16:creationId xmlns="" xmlns:a16="http://schemas.microsoft.com/office/drawing/2014/main" id="{FAC51DE9-1288-F248-AE93-5F5FBF45C7E8}"/>
              </a:ext>
            </a:extLst>
          </p:cNvPr>
          <p:cNvSpPr txBox="1"/>
          <p:nvPr/>
        </p:nvSpPr>
        <p:spPr>
          <a:xfrm>
            <a:off x="467544" y="348712"/>
            <a:ext cx="1526380" cy="461665"/>
          </a:xfrm>
          <a:prstGeom prst="rect">
            <a:avLst/>
          </a:prstGeom>
          <a:noFill/>
        </p:spPr>
        <p:txBody>
          <a:bodyPr wrap="none" rtlCol="0">
            <a:spAutoFit/>
          </a:bodyPr>
          <a:lstStyle/>
          <a:p>
            <a:r>
              <a:rPr lang="en-US" sz="2400" b="1" dirty="0" err="1" smtClean="0">
                <a:solidFill>
                  <a:prstClr val="black"/>
                </a:solidFill>
                <a:latin typeface="Montserrat" pitchFamily="2" charset="77"/>
              </a:rPr>
              <a:t>Impacto</a:t>
            </a:r>
            <a:endParaRPr lang="en-US" sz="2400" b="1" dirty="0">
              <a:solidFill>
                <a:prstClr val="black"/>
              </a:solidFill>
              <a:latin typeface="Montserrat" pitchFamily="2" charset="77"/>
            </a:endParaRPr>
          </a:p>
        </p:txBody>
      </p:sp>
      <p:sp>
        <p:nvSpPr>
          <p:cNvPr id="3" name="2 CuadroTexto"/>
          <p:cNvSpPr txBox="1"/>
          <p:nvPr/>
        </p:nvSpPr>
        <p:spPr>
          <a:xfrm>
            <a:off x="3275856" y="3057947"/>
            <a:ext cx="648072" cy="253916"/>
          </a:xfrm>
          <a:prstGeom prst="rect">
            <a:avLst/>
          </a:prstGeom>
          <a:noFill/>
        </p:spPr>
        <p:txBody>
          <a:bodyPr wrap="square" rtlCol="0">
            <a:spAutoFit/>
          </a:bodyPr>
          <a:lstStyle/>
          <a:p>
            <a:r>
              <a:rPr lang="es-MX" sz="1050" dirty="0" smtClean="0">
                <a:solidFill>
                  <a:prstClr val="black"/>
                </a:solidFill>
              </a:rPr>
              <a:t>CT </a:t>
            </a:r>
            <a:r>
              <a:rPr lang="es-MX" sz="1050" dirty="0" err="1" smtClean="0">
                <a:solidFill>
                  <a:prstClr val="black"/>
                </a:solidFill>
              </a:rPr>
              <a:t>Dean</a:t>
            </a:r>
            <a:endParaRPr lang="es-MX" sz="1050" dirty="0">
              <a:solidFill>
                <a:prstClr val="black"/>
              </a:solidFill>
            </a:endParaRPr>
          </a:p>
        </p:txBody>
      </p:sp>
      <p:sp>
        <p:nvSpPr>
          <p:cNvPr id="4" name="3 CuadroTexto"/>
          <p:cNvSpPr txBox="1"/>
          <p:nvPr/>
        </p:nvSpPr>
        <p:spPr>
          <a:xfrm>
            <a:off x="3995936" y="1393562"/>
            <a:ext cx="1080120" cy="461665"/>
          </a:xfrm>
          <a:prstGeom prst="rect">
            <a:avLst/>
          </a:prstGeom>
          <a:noFill/>
        </p:spPr>
        <p:txBody>
          <a:bodyPr wrap="square" rtlCol="0">
            <a:spAutoFit/>
          </a:bodyPr>
          <a:lstStyle/>
          <a:p>
            <a:r>
              <a:rPr lang="es-MX" sz="1200" dirty="0" smtClean="0">
                <a:solidFill>
                  <a:prstClr val="black"/>
                </a:solidFill>
              </a:rPr>
              <a:t>Deslizamiento </a:t>
            </a:r>
            <a:r>
              <a:rPr lang="es-MX" sz="1200" dirty="0" err="1" smtClean="0">
                <a:solidFill>
                  <a:prstClr val="black"/>
                </a:solidFill>
              </a:rPr>
              <a:t>Eloxochitlán</a:t>
            </a:r>
            <a:endParaRPr lang="es-MX" sz="1200" dirty="0">
              <a:solidFill>
                <a:prstClr val="black"/>
              </a:solidFill>
            </a:endParaRPr>
          </a:p>
        </p:txBody>
      </p:sp>
      <p:sp>
        <p:nvSpPr>
          <p:cNvPr id="6" name="5 CuadroTexto"/>
          <p:cNvSpPr txBox="1"/>
          <p:nvPr/>
        </p:nvSpPr>
        <p:spPr>
          <a:xfrm>
            <a:off x="7236296" y="1240619"/>
            <a:ext cx="648072" cy="276999"/>
          </a:xfrm>
          <a:prstGeom prst="rect">
            <a:avLst/>
          </a:prstGeom>
          <a:noFill/>
        </p:spPr>
        <p:txBody>
          <a:bodyPr wrap="square" rtlCol="0">
            <a:spAutoFit/>
          </a:bodyPr>
          <a:lstStyle/>
          <a:p>
            <a:r>
              <a:rPr lang="es-MX" sz="1200" dirty="0" smtClean="0">
                <a:solidFill>
                  <a:prstClr val="black"/>
                </a:solidFill>
              </a:rPr>
              <a:t>Sismo</a:t>
            </a:r>
            <a:endParaRPr lang="es-MX" sz="1200" dirty="0">
              <a:solidFill>
                <a:prstClr val="black"/>
              </a:solidFill>
            </a:endParaRPr>
          </a:p>
        </p:txBody>
      </p:sp>
    </p:spTree>
    <p:extLst>
      <p:ext uri="{BB962C8B-B14F-4D97-AF65-F5344CB8AC3E}">
        <p14:creationId xmlns:p14="http://schemas.microsoft.com/office/powerpoint/2010/main" val="14747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 xmlns:a16="http://schemas.microsoft.com/office/drawing/2014/main" id="{FAC51DE9-1288-F248-AE93-5F5FBF45C7E8}"/>
              </a:ext>
            </a:extLst>
          </p:cNvPr>
          <p:cNvSpPr txBox="1"/>
          <p:nvPr/>
        </p:nvSpPr>
        <p:spPr>
          <a:xfrm>
            <a:off x="467544" y="348712"/>
            <a:ext cx="1526380" cy="461665"/>
          </a:xfrm>
          <a:prstGeom prst="rect">
            <a:avLst/>
          </a:prstGeom>
          <a:noFill/>
        </p:spPr>
        <p:txBody>
          <a:bodyPr wrap="none" rtlCol="0">
            <a:spAutoFit/>
          </a:bodyPr>
          <a:lstStyle/>
          <a:p>
            <a:r>
              <a:rPr lang="en-US" sz="2400" b="1" dirty="0" err="1" smtClean="0">
                <a:solidFill>
                  <a:prstClr val="black"/>
                </a:solidFill>
                <a:latin typeface="Montserrat" pitchFamily="2" charset="77"/>
              </a:rPr>
              <a:t>Impacto</a:t>
            </a:r>
            <a:endParaRPr lang="en-US" sz="2400" b="1" dirty="0">
              <a:solidFill>
                <a:prstClr val="black"/>
              </a:solidFill>
              <a:latin typeface="Montserrat" pitchFamily="2" charset="77"/>
            </a:endParaRPr>
          </a:p>
        </p:txBody>
      </p:sp>
      <p:graphicFrame>
        <p:nvGraphicFramePr>
          <p:cNvPr id="3" name="2 Gráfico"/>
          <p:cNvGraphicFramePr>
            <a:graphicFrameLocks/>
          </p:cNvGraphicFramePr>
          <p:nvPr>
            <p:extLst>
              <p:ext uri="{D42A27DB-BD31-4B8C-83A1-F6EECF244321}">
                <p14:modId xmlns:p14="http://schemas.microsoft.com/office/powerpoint/2010/main" val="3631378026"/>
              </p:ext>
            </p:extLst>
          </p:nvPr>
        </p:nvGraphicFramePr>
        <p:xfrm>
          <a:off x="323528" y="980728"/>
          <a:ext cx="4047250"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3 Gráfico"/>
          <p:cNvGraphicFramePr>
            <a:graphicFrameLocks/>
          </p:cNvGraphicFramePr>
          <p:nvPr>
            <p:extLst>
              <p:ext uri="{D42A27DB-BD31-4B8C-83A1-F6EECF244321}">
                <p14:modId xmlns:p14="http://schemas.microsoft.com/office/powerpoint/2010/main" val="3193391830"/>
              </p:ext>
            </p:extLst>
          </p:nvPr>
        </p:nvGraphicFramePr>
        <p:xfrm>
          <a:off x="4716016" y="980728"/>
          <a:ext cx="3816424" cy="25202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4 Gráfico"/>
          <p:cNvGraphicFramePr>
            <a:graphicFrameLocks/>
          </p:cNvGraphicFramePr>
          <p:nvPr>
            <p:extLst>
              <p:ext uri="{D42A27DB-BD31-4B8C-83A1-F6EECF244321}">
                <p14:modId xmlns:p14="http://schemas.microsoft.com/office/powerpoint/2010/main" val="1954491533"/>
              </p:ext>
            </p:extLst>
          </p:nvPr>
        </p:nvGraphicFramePr>
        <p:xfrm>
          <a:off x="1331640" y="3573016"/>
          <a:ext cx="6808262" cy="31387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130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457" y="1146394"/>
            <a:ext cx="6575904" cy="4893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 xmlns:a16="http://schemas.microsoft.com/office/drawing/2014/main" id="{D428A856-8863-3B47-871D-0BD0F50BE444}"/>
              </a:ext>
            </a:extLst>
          </p:cNvPr>
          <p:cNvSpPr txBox="1"/>
          <p:nvPr/>
        </p:nvSpPr>
        <p:spPr>
          <a:xfrm>
            <a:off x="107504" y="116632"/>
            <a:ext cx="3510898" cy="646331"/>
          </a:xfrm>
          <a:prstGeom prst="rect">
            <a:avLst/>
          </a:prstGeom>
          <a:noFill/>
        </p:spPr>
        <p:txBody>
          <a:bodyPr wrap="none" rtlCol="0">
            <a:spAutoFit/>
          </a:bodyPr>
          <a:lstStyle/>
          <a:p>
            <a:r>
              <a:rPr lang="en-US" b="1" dirty="0" err="1">
                <a:solidFill>
                  <a:prstClr val="black"/>
                </a:solidFill>
                <a:latin typeface="Montserrat" pitchFamily="2" charset="77"/>
              </a:rPr>
              <a:t>Políticas</a:t>
            </a:r>
            <a:r>
              <a:rPr lang="en-US" b="1" dirty="0">
                <a:solidFill>
                  <a:prstClr val="black"/>
                </a:solidFill>
                <a:latin typeface="Montserrat" pitchFamily="2" charset="77"/>
              </a:rPr>
              <a:t> </a:t>
            </a:r>
            <a:r>
              <a:rPr lang="en-US" b="1" dirty="0" err="1">
                <a:solidFill>
                  <a:prstClr val="black"/>
                </a:solidFill>
                <a:latin typeface="Montserrat" pitchFamily="2" charset="77"/>
              </a:rPr>
              <a:t>Públicas</a:t>
            </a:r>
            <a:endParaRPr lang="en-US" b="1" dirty="0">
              <a:solidFill>
                <a:prstClr val="black"/>
              </a:solidFill>
              <a:latin typeface="Montserrat" pitchFamily="2" charset="77"/>
            </a:endParaRPr>
          </a:p>
          <a:p>
            <a:r>
              <a:rPr lang="en-US" b="1" dirty="0" err="1">
                <a:solidFill>
                  <a:prstClr val="black"/>
                </a:solidFill>
                <a:latin typeface="Montserrat" pitchFamily="2" charset="77"/>
              </a:rPr>
              <a:t>Gestión</a:t>
            </a:r>
            <a:r>
              <a:rPr lang="en-US" b="1" dirty="0">
                <a:solidFill>
                  <a:prstClr val="black"/>
                </a:solidFill>
                <a:latin typeface="Montserrat" pitchFamily="2" charset="77"/>
              </a:rPr>
              <a:t> Integral de </a:t>
            </a:r>
            <a:r>
              <a:rPr lang="en-US" b="1" dirty="0" err="1">
                <a:solidFill>
                  <a:prstClr val="black"/>
                </a:solidFill>
                <a:latin typeface="Montserrat" pitchFamily="2" charset="77"/>
              </a:rPr>
              <a:t>Riesgos</a:t>
            </a:r>
            <a:endParaRPr lang="en-US" b="1" dirty="0">
              <a:solidFill>
                <a:prstClr val="black"/>
              </a:solidFill>
              <a:latin typeface="Montserrat" pitchFamily="2" charset="77"/>
            </a:endParaRPr>
          </a:p>
        </p:txBody>
      </p:sp>
      <p:sp>
        <p:nvSpPr>
          <p:cNvPr id="3" name="TextBox 2">
            <a:hlinkClick r:id="rId3"/>
            <a:extLst>
              <a:ext uri="{FF2B5EF4-FFF2-40B4-BE49-F238E27FC236}">
                <a16:creationId xmlns="" xmlns:a16="http://schemas.microsoft.com/office/drawing/2014/main" id="{B274B974-E8DC-7947-9523-18BE6B675668}"/>
              </a:ext>
            </a:extLst>
          </p:cNvPr>
          <p:cNvSpPr txBox="1"/>
          <p:nvPr/>
        </p:nvSpPr>
        <p:spPr>
          <a:xfrm>
            <a:off x="179512" y="867807"/>
            <a:ext cx="4517583" cy="261610"/>
          </a:xfrm>
          <a:prstGeom prst="rect">
            <a:avLst/>
          </a:prstGeom>
          <a:noFill/>
        </p:spPr>
        <p:txBody>
          <a:bodyPr wrap="none" rtlCol="0">
            <a:spAutoFit/>
          </a:bodyPr>
          <a:lstStyle/>
          <a:p>
            <a:r>
              <a:rPr lang="en-US" sz="1100" b="1" i="1" dirty="0">
                <a:solidFill>
                  <a:prstClr val="black"/>
                </a:solidFill>
                <a:latin typeface="Montserrat" pitchFamily="2" charset="77"/>
                <a:hlinkClick r:id="rId4"/>
              </a:rPr>
              <a:t>http://</a:t>
            </a:r>
            <a:r>
              <a:rPr lang="en-US" sz="1100" b="1" i="1" dirty="0" err="1">
                <a:solidFill>
                  <a:prstClr val="black"/>
                </a:solidFill>
                <a:latin typeface="Montserrat" pitchFamily="2" charset="77"/>
                <a:hlinkClick r:id="rId4"/>
              </a:rPr>
              <a:t>www.atlasnacionalderiesgos.gob.mx</a:t>
            </a:r>
            <a:r>
              <a:rPr lang="en-US" sz="1100" b="1" i="1" dirty="0">
                <a:solidFill>
                  <a:prstClr val="black"/>
                </a:solidFill>
                <a:latin typeface="Montserrat" pitchFamily="2" charset="77"/>
                <a:hlinkClick r:id="rId4"/>
              </a:rPr>
              <a:t>/apps/IGOPP2/</a:t>
            </a:r>
            <a:endParaRPr lang="en-US" sz="1100" b="1" i="1" dirty="0">
              <a:solidFill>
                <a:prstClr val="black"/>
              </a:solidFill>
              <a:latin typeface="Montserrat" pitchFamily="2" charset="77"/>
            </a:endParaRPr>
          </a:p>
        </p:txBody>
      </p:sp>
      <p:sp>
        <p:nvSpPr>
          <p:cNvPr id="4" name="Rectangle 3">
            <a:extLst>
              <a:ext uri="{FF2B5EF4-FFF2-40B4-BE49-F238E27FC236}">
                <a16:creationId xmlns="" xmlns:a16="http://schemas.microsoft.com/office/drawing/2014/main" id="{0D428000-644A-454A-9ECB-D9808BA003E3}"/>
              </a:ext>
            </a:extLst>
          </p:cNvPr>
          <p:cNvSpPr/>
          <p:nvPr/>
        </p:nvSpPr>
        <p:spPr>
          <a:xfrm>
            <a:off x="107504" y="6628601"/>
            <a:ext cx="7704856" cy="246221"/>
          </a:xfrm>
          <a:prstGeom prst="rect">
            <a:avLst/>
          </a:prstGeom>
        </p:spPr>
        <p:txBody>
          <a:bodyPr wrap="square">
            <a:spAutoFit/>
          </a:bodyPr>
          <a:lstStyle/>
          <a:p>
            <a:r>
              <a:rPr lang="es-ES" sz="1000" b="1" i="1" dirty="0">
                <a:solidFill>
                  <a:srgbClr val="000000"/>
                </a:solidFill>
                <a:latin typeface="Montserrat" pitchFamily="2" charset="77"/>
              </a:rPr>
              <a:t>Informe Estatal de Gobernabilidad y Políticas Públicas en Gestión del Riesgo de Desastres, CENAPRED (2018).</a:t>
            </a:r>
            <a:endParaRPr lang="es-ES_tradnl" sz="1000" b="1" i="1" dirty="0">
              <a:solidFill>
                <a:prstClr val="black"/>
              </a:solidFill>
              <a:latin typeface="Montserrat" pitchFamily="2" charset="77"/>
            </a:endParaRPr>
          </a:p>
        </p:txBody>
      </p:sp>
      <p:sp>
        <p:nvSpPr>
          <p:cNvPr id="7" name="TextBox 6">
            <a:extLst>
              <a:ext uri="{FF2B5EF4-FFF2-40B4-BE49-F238E27FC236}">
                <a16:creationId xmlns="" xmlns:a16="http://schemas.microsoft.com/office/drawing/2014/main" id="{0FE08353-C43F-8A43-A108-679ADC0231F6}"/>
              </a:ext>
            </a:extLst>
          </p:cNvPr>
          <p:cNvSpPr txBox="1"/>
          <p:nvPr/>
        </p:nvSpPr>
        <p:spPr>
          <a:xfrm>
            <a:off x="339310" y="5716924"/>
            <a:ext cx="2545697" cy="646331"/>
          </a:xfrm>
          <a:prstGeom prst="rect">
            <a:avLst/>
          </a:prstGeom>
          <a:noFill/>
        </p:spPr>
        <p:txBody>
          <a:bodyPr wrap="none" rtlCol="0">
            <a:spAutoFit/>
          </a:bodyPr>
          <a:lstStyle/>
          <a:p>
            <a:r>
              <a:rPr lang="es-ES_tradnl" dirty="0" smtClean="0">
                <a:solidFill>
                  <a:prstClr val="black"/>
                </a:solidFill>
              </a:rPr>
              <a:t>Puebla </a:t>
            </a:r>
            <a:r>
              <a:rPr lang="es-ES_tradnl" b="1" dirty="0" smtClean="0">
                <a:solidFill>
                  <a:srgbClr val="860000"/>
                </a:solidFill>
              </a:rPr>
              <a:t>72.2 </a:t>
            </a:r>
            <a:r>
              <a:rPr lang="es-ES_tradnl" b="1" dirty="0">
                <a:solidFill>
                  <a:srgbClr val="860000"/>
                </a:solidFill>
              </a:rPr>
              <a:t>% - </a:t>
            </a:r>
            <a:r>
              <a:rPr lang="es-ES_tradnl" dirty="0" smtClean="0">
                <a:solidFill>
                  <a:srgbClr val="860000"/>
                </a:solidFill>
              </a:rPr>
              <a:t>NOTABLE</a:t>
            </a:r>
            <a:endParaRPr lang="es-ES_tradnl" dirty="0">
              <a:solidFill>
                <a:srgbClr val="860000"/>
              </a:solidFill>
            </a:endParaRPr>
          </a:p>
          <a:p>
            <a:r>
              <a:rPr lang="es-ES_tradnl" dirty="0">
                <a:solidFill>
                  <a:prstClr val="black"/>
                </a:solidFill>
              </a:rPr>
              <a:t>Nacional</a:t>
            </a:r>
          </a:p>
        </p:txBody>
      </p:sp>
      <p:sp>
        <p:nvSpPr>
          <p:cNvPr id="8" name="TextBox 6">
            <a:extLst>
              <a:ext uri="{FF2B5EF4-FFF2-40B4-BE49-F238E27FC236}">
                <a16:creationId xmlns="" xmlns:a16="http://schemas.microsoft.com/office/drawing/2014/main" id="{0FE08353-C43F-8A43-A108-679ADC0231F6}"/>
              </a:ext>
            </a:extLst>
          </p:cNvPr>
          <p:cNvSpPr txBox="1"/>
          <p:nvPr/>
        </p:nvSpPr>
        <p:spPr>
          <a:xfrm>
            <a:off x="3491880" y="6040089"/>
            <a:ext cx="4497129" cy="369332"/>
          </a:xfrm>
          <a:prstGeom prst="rect">
            <a:avLst/>
          </a:prstGeom>
          <a:noFill/>
        </p:spPr>
        <p:txBody>
          <a:bodyPr wrap="none" rtlCol="0">
            <a:spAutoFit/>
          </a:bodyPr>
          <a:lstStyle/>
          <a:p>
            <a:r>
              <a:rPr lang="es-ES_tradnl" b="1" dirty="0" smtClean="0">
                <a:solidFill>
                  <a:prstClr val="black"/>
                </a:solidFill>
              </a:rPr>
              <a:t>2do. Estado con mejor nivel de cumplimiento</a:t>
            </a:r>
            <a:endParaRPr lang="es-ES_tradnl" b="1" dirty="0">
              <a:solidFill>
                <a:prstClr val="black"/>
              </a:solidFill>
            </a:endParaRPr>
          </a:p>
        </p:txBody>
      </p:sp>
    </p:spTree>
    <p:extLst>
      <p:ext uri="{BB962C8B-B14F-4D97-AF65-F5344CB8AC3E}">
        <p14:creationId xmlns:p14="http://schemas.microsoft.com/office/powerpoint/2010/main" val="4078147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00" y="908720"/>
            <a:ext cx="8672599" cy="4045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 xmlns:a16="http://schemas.microsoft.com/office/drawing/2014/main" id="{0459FBD8-3D2B-294F-8E55-7A1A3FBD7F6E}"/>
              </a:ext>
            </a:extLst>
          </p:cNvPr>
          <p:cNvSpPr txBox="1"/>
          <p:nvPr/>
        </p:nvSpPr>
        <p:spPr>
          <a:xfrm>
            <a:off x="107504" y="116632"/>
            <a:ext cx="3510898" cy="646331"/>
          </a:xfrm>
          <a:prstGeom prst="rect">
            <a:avLst/>
          </a:prstGeom>
          <a:noFill/>
        </p:spPr>
        <p:txBody>
          <a:bodyPr wrap="none" rtlCol="0">
            <a:spAutoFit/>
          </a:bodyPr>
          <a:lstStyle/>
          <a:p>
            <a:r>
              <a:rPr lang="en-US" b="1" dirty="0" err="1">
                <a:solidFill>
                  <a:prstClr val="black"/>
                </a:solidFill>
                <a:latin typeface="Montserrat" pitchFamily="2" charset="77"/>
              </a:rPr>
              <a:t>Políticas</a:t>
            </a:r>
            <a:r>
              <a:rPr lang="en-US" b="1" dirty="0">
                <a:solidFill>
                  <a:prstClr val="black"/>
                </a:solidFill>
                <a:latin typeface="Montserrat" pitchFamily="2" charset="77"/>
              </a:rPr>
              <a:t> </a:t>
            </a:r>
            <a:r>
              <a:rPr lang="en-US" b="1" dirty="0" err="1">
                <a:solidFill>
                  <a:prstClr val="black"/>
                </a:solidFill>
                <a:latin typeface="Montserrat" pitchFamily="2" charset="77"/>
              </a:rPr>
              <a:t>Públicas</a:t>
            </a:r>
            <a:endParaRPr lang="en-US" b="1" dirty="0">
              <a:solidFill>
                <a:prstClr val="black"/>
              </a:solidFill>
              <a:latin typeface="Montserrat" pitchFamily="2" charset="77"/>
            </a:endParaRPr>
          </a:p>
          <a:p>
            <a:r>
              <a:rPr lang="en-US" b="1" dirty="0" err="1">
                <a:solidFill>
                  <a:prstClr val="black"/>
                </a:solidFill>
                <a:latin typeface="Montserrat" pitchFamily="2" charset="77"/>
              </a:rPr>
              <a:t>Gestión</a:t>
            </a:r>
            <a:r>
              <a:rPr lang="en-US" b="1" dirty="0">
                <a:solidFill>
                  <a:prstClr val="black"/>
                </a:solidFill>
                <a:latin typeface="Montserrat" pitchFamily="2" charset="77"/>
              </a:rPr>
              <a:t> Integral de </a:t>
            </a:r>
            <a:r>
              <a:rPr lang="en-US" b="1" dirty="0" err="1">
                <a:solidFill>
                  <a:prstClr val="black"/>
                </a:solidFill>
                <a:latin typeface="Montserrat" pitchFamily="2" charset="77"/>
              </a:rPr>
              <a:t>Riesgos</a:t>
            </a:r>
            <a:endParaRPr lang="en-US" b="1" dirty="0">
              <a:solidFill>
                <a:prstClr val="black"/>
              </a:solidFill>
              <a:latin typeface="Montserrat" pitchFamily="2" charset="77"/>
            </a:endParaRPr>
          </a:p>
        </p:txBody>
      </p:sp>
      <p:sp>
        <p:nvSpPr>
          <p:cNvPr id="8" name="Rectangle 7">
            <a:extLst>
              <a:ext uri="{FF2B5EF4-FFF2-40B4-BE49-F238E27FC236}">
                <a16:creationId xmlns="" xmlns:a16="http://schemas.microsoft.com/office/drawing/2014/main" id="{10869EAD-54F0-7043-991C-E6E4ADFE62D3}"/>
              </a:ext>
            </a:extLst>
          </p:cNvPr>
          <p:cNvSpPr/>
          <p:nvPr/>
        </p:nvSpPr>
        <p:spPr>
          <a:xfrm>
            <a:off x="3954996" y="4274705"/>
            <a:ext cx="1196639" cy="2948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9" name="Rectangle 8">
            <a:extLst>
              <a:ext uri="{FF2B5EF4-FFF2-40B4-BE49-F238E27FC236}">
                <a16:creationId xmlns="" xmlns:a16="http://schemas.microsoft.com/office/drawing/2014/main" id="{E03E77D6-28FA-3C4E-89B2-1F90CD63E656}"/>
              </a:ext>
            </a:extLst>
          </p:cNvPr>
          <p:cNvSpPr/>
          <p:nvPr/>
        </p:nvSpPr>
        <p:spPr>
          <a:xfrm>
            <a:off x="3952062" y="3933056"/>
            <a:ext cx="1196640" cy="3394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
        <p:nvSpPr>
          <p:cNvPr id="13" name="TextBox 12">
            <a:extLst>
              <a:ext uri="{FF2B5EF4-FFF2-40B4-BE49-F238E27FC236}">
                <a16:creationId xmlns="" xmlns:a16="http://schemas.microsoft.com/office/drawing/2014/main" id="{F9BC16CB-1175-1A47-AE3F-FEE291F9BBF9}"/>
              </a:ext>
            </a:extLst>
          </p:cNvPr>
          <p:cNvSpPr txBox="1"/>
          <p:nvPr/>
        </p:nvSpPr>
        <p:spPr>
          <a:xfrm>
            <a:off x="4067944" y="4010466"/>
            <a:ext cx="72008"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1</a:t>
            </a:r>
          </a:p>
        </p:txBody>
      </p:sp>
      <p:sp>
        <p:nvSpPr>
          <p:cNvPr id="14" name="TextBox 13">
            <a:extLst>
              <a:ext uri="{FF2B5EF4-FFF2-40B4-BE49-F238E27FC236}">
                <a16:creationId xmlns="" xmlns:a16="http://schemas.microsoft.com/office/drawing/2014/main" id="{D462C488-EBE2-1B47-8221-0A063607AE39}"/>
              </a:ext>
            </a:extLst>
          </p:cNvPr>
          <p:cNvSpPr txBox="1"/>
          <p:nvPr/>
        </p:nvSpPr>
        <p:spPr>
          <a:xfrm>
            <a:off x="4067944" y="4301665"/>
            <a:ext cx="72008" cy="184666"/>
          </a:xfrm>
          <a:prstGeom prst="rect">
            <a:avLst/>
          </a:prstGeom>
          <a:noFill/>
        </p:spPr>
        <p:txBody>
          <a:bodyPr wrap="square" lIns="0" tIns="0" rIns="0" bIns="0" rtlCol="0">
            <a:spAutoFit/>
          </a:bodyPr>
          <a:lstStyle/>
          <a:p>
            <a:r>
              <a:rPr lang="es-ES_tradnl" sz="1200" dirty="0">
                <a:solidFill>
                  <a:srgbClr val="FF0000"/>
                </a:solidFill>
                <a:latin typeface="Montserrat" pitchFamily="2" charset="77"/>
              </a:rPr>
              <a:t>2</a:t>
            </a:r>
          </a:p>
        </p:txBody>
      </p:sp>
      <p:sp>
        <p:nvSpPr>
          <p:cNvPr id="16" name="TextBox 15">
            <a:extLst>
              <a:ext uri="{FF2B5EF4-FFF2-40B4-BE49-F238E27FC236}">
                <a16:creationId xmlns="" xmlns:a16="http://schemas.microsoft.com/office/drawing/2014/main" id="{2B6C74DF-CB50-7F40-8DA2-7078C13C08D7}"/>
              </a:ext>
            </a:extLst>
          </p:cNvPr>
          <p:cNvSpPr txBox="1"/>
          <p:nvPr/>
        </p:nvSpPr>
        <p:spPr>
          <a:xfrm>
            <a:off x="228954" y="5366357"/>
            <a:ext cx="8550695" cy="507831"/>
          </a:xfrm>
          <a:prstGeom prst="rect">
            <a:avLst/>
          </a:prstGeom>
          <a:noFill/>
        </p:spPr>
        <p:txBody>
          <a:bodyPr wrap="square" lIns="0" tIns="0" rIns="0" bIns="0" rtlCol="0">
            <a:spAutoFit/>
          </a:bodyPr>
          <a:lstStyle/>
          <a:p>
            <a:pPr algn="just"/>
            <a:r>
              <a:rPr lang="es-ES_tradnl" sz="1100" b="1" dirty="0" smtClean="0">
                <a:solidFill>
                  <a:srgbClr val="FF0000"/>
                </a:solidFill>
                <a:latin typeface="Montserrat" pitchFamily="2" charset="77"/>
              </a:rPr>
              <a:t>1. </a:t>
            </a:r>
            <a:r>
              <a:rPr lang="es-ES_tradnl" sz="1100" dirty="0" smtClean="0">
                <a:solidFill>
                  <a:prstClr val="black"/>
                </a:solidFill>
                <a:latin typeface="Montserrat" pitchFamily="2" charset="77"/>
              </a:rPr>
              <a:t> Marco jurídico que establezca la </a:t>
            </a:r>
            <a:r>
              <a:rPr lang="es-ES_tradnl" sz="1100" b="1" dirty="0" smtClean="0">
                <a:solidFill>
                  <a:prstClr val="black"/>
                </a:solidFill>
                <a:latin typeface="Montserrat" pitchFamily="2" charset="77"/>
              </a:rPr>
              <a:t>actualización</a:t>
            </a:r>
            <a:r>
              <a:rPr lang="es-ES_tradnl" sz="1100" dirty="0" smtClean="0">
                <a:solidFill>
                  <a:prstClr val="black"/>
                </a:solidFill>
                <a:latin typeface="Montserrat" pitchFamily="2" charset="77"/>
              </a:rPr>
              <a:t> de los </a:t>
            </a:r>
            <a:r>
              <a:rPr lang="es-ES_tradnl" sz="1100" b="1" dirty="0" smtClean="0">
                <a:solidFill>
                  <a:prstClr val="black"/>
                </a:solidFill>
                <a:latin typeface="Montserrat" pitchFamily="2" charset="77"/>
              </a:rPr>
              <a:t>planes de desarrollo urbano</a:t>
            </a:r>
            <a:r>
              <a:rPr lang="es-ES_tradnl" sz="1100" dirty="0" smtClean="0">
                <a:solidFill>
                  <a:prstClr val="black"/>
                </a:solidFill>
                <a:latin typeface="Montserrat" pitchFamily="2" charset="77"/>
              </a:rPr>
              <a:t> y los </a:t>
            </a:r>
            <a:r>
              <a:rPr lang="es-ES_tradnl" sz="1100" b="1" dirty="0" smtClean="0">
                <a:solidFill>
                  <a:prstClr val="black"/>
                </a:solidFill>
                <a:latin typeface="Montserrat" pitchFamily="2" charset="77"/>
              </a:rPr>
              <a:t>planes de ordenamiento territorial</a:t>
            </a:r>
            <a:r>
              <a:rPr lang="es-ES_tradnl" sz="1100" dirty="0" smtClean="0">
                <a:solidFill>
                  <a:prstClr val="black"/>
                </a:solidFill>
                <a:latin typeface="Montserrat" pitchFamily="2" charset="77"/>
              </a:rPr>
              <a:t> </a:t>
            </a:r>
            <a:r>
              <a:rPr lang="es-ES_tradnl" sz="1100" b="1" dirty="0" smtClean="0">
                <a:solidFill>
                  <a:prstClr val="black"/>
                </a:solidFill>
                <a:latin typeface="Montserrat" pitchFamily="2" charset="77"/>
              </a:rPr>
              <a:t>después de ocurrido un desastre</a:t>
            </a:r>
            <a:r>
              <a:rPr lang="es-ES_tradnl" sz="1100" dirty="0" smtClean="0">
                <a:solidFill>
                  <a:prstClr val="black"/>
                </a:solidFill>
                <a:latin typeface="Montserrat" pitchFamily="2" charset="77"/>
              </a:rPr>
              <a:t>. Área de oportunidad para corregir los procesos de ocupación y uso del suelo que evidencien problemas o riesgos preexistentes.</a:t>
            </a:r>
            <a:endParaRPr lang="es-ES_tradnl" sz="1100" b="1" dirty="0">
              <a:solidFill>
                <a:srgbClr val="FF0000"/>
              </a:solidFill>
              <a:latin typeface="Montserrat" pitchFamily="2" charset="77"/>
            </a:endParaRPr>
          </a:p>
        </p:txBody>
      </p:sp>
      <p:sp>
        <p:nvSpPr>
          <p:cNvPr id="20" name="TextBox 19">
            <a:extLst>
              <a:ext uri="{FF2B5EF4-FFF2-40B4-BE49-F238E27FC236}">
                <a16:creationId xmlns="" xmlns:a16="http://schemas.microsoft.com/office/drawing/2014/main" id="{0C1318BB-A080-F44E-B4B2-86EB26F8AFCF}"/>
              </a:ext>
            </a:extLst>
          </p:cNvPr>
          <p:cNvSpPr txBox="1"/>
          <p:nvPr/>
        </p:nvSpPr>
        <p:spPr>
          <a:xfrm>
            <a:off x="205678" y="6003283"/>
            <a:ext cx="8573971" cy="338554"/>
          </a:xfrm>
          <a:prstGeom prst="rect">
            <a:avLst/>
          </a:prstGeom>
          <a:noFill/>
        </p:spPr>
        <p:txBody>
          <a:bodyPr wrap="square" lIns="0" tIns="0" rIns="0" bIns="0" rtlCol="0">
            <a:spAutoFit/>
          </a:bodyPr>
          <a:lstStyle/>
          <a:p>
            <a:r>
              <a:rPr lang="es-ES_tradnl" sz="1100" b="1" dirty="0" smtClean="0">
                <a:solidFill>
                  <a:srgbClr val="FF0000"/>
                </a:solidFill>
                <a:latin typeface="Montserrat" pitchFamily="2" charset="77"/>
              </a:rPr>
              <a:t>2. </a:t>
            </a:r>
            <a:r>
              <a:rPr lang="es-ES_tradnl" sz="1100" b="1" dirty="0" smtClean="0">
                <a:solidFill>
                  <a:prstClr val="black"/>
                </a:solidFill>
                <a:latin typeface="Montserrat" pitchFamily="2" charset="77"/>
              </a:rPr>
              <a:t>Implementación de estructuras de protección financiera y/o transferencia de riesgos</a:t>
            </a:r>
            <a:r>
              <a:rPr lang="es-ES_tradnl" sz="1100" dirty="0" smtClean="0">
                <a:solidFill>
                  <a:prstClr val="black"/>
                </a:solidFill>
                <a:latin typeface="Montserrat" pitchFamily="2" charset="77"/>
              </a:rPr>
              <a:t> a </a:t>
            </a:r>
            <a:r>
              <a:rPr lang="es-ES_tradnl" sz="1100" b="1" dirty="0" smtClean="0">
                <a:solidFill>
                  <a:prstClr val="black"/>
                </a:solidFill>
                <a:latin typeface="Montserrat" pitchFamily="2" charset="77"/>
              </a:rPr>
              <a:t>nivel municipal</a:t>
            </a:r>
            <a:r>
              <a:rPr lang="es-ES_tradnl" sz="1100" dirty="0" smtClean="0">
                <a:solidFill>
                  <a:prstClr val="black"/>
                </a:solidFill>
                <a:latin typeface="Montserrat" pitchFamily="2" charset="77"/>
              </a:rPr>
              <a:t>, como parte de la </a:t>
            </a:r>
            <a:r>
              <a:rPr lang="es-ES_tradnl" sz="1100" b="1" dirty="0" smtClean="0">
                <a:solidFill>
                  <a:prstClr val="black"/>
                </a:solidFill>
                <a:latin typeface="Montserrat" pitchFamily="2" charset="77"/>
              </a:rPr>
              <a:t>Estrategia para la Gestión Integral de Riesgos (EGIR).</a:t>
            </a:r>
            <a:endParaRPr lang="es-ES_tradnl" sz="1100" b="1" dirty="0">
              <a:solidFill>
                <a:srgbClr val="FF0000"/>
              </a:solidFill>
              <a:latin typeface="Montserrat" pitchFamily="2" charset="77"/>
            </a:endParaRPr>
          </a:p>
        </p:txBody>
      </p:sp>
    </p:spTree>
    <p:extLst>
      <p:ext uri="{BB962C8B-B14F-4D97-AF65-F5344CB8AC3E}">
        <p14:creationId xmlns:p14="http://schemas.microsoft.com/office/powerpoint/2010/main" val="162256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p:bldP spid="14" grpId="0"/>
      <p:bldP spid="16"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C8740838-4494-4A4F-911F-2B360E667D85}"/>
              </a:ext>
            </a:extLst>
          </p:cNvPr>
          <p:cNvSpPr txBox="1"/>
          <p:nvPr/>
        </p:nvSpPr>
        <p:spPr>
          <a:xfrm>
            <a:off x="107504" y="116632"/>
            <a:ext cx="3510898" cy="646331"/>
          </a:xfrm>
          <a:prstGeom prst="rect">
            <a:avLst/>
          </a:prstGeom>
          <a:noFill/>
        </p:spPr>
        <p:txBody>
          <a:bodyPr wrap="none" rtlCol="0">
            <a:spAutoFit/>
          </a:bodyPr>
          <a:lstStyle/>
          <a:p>
            <a:r>
              <a:rPr lang="en-US" b="1" dirty="0" err="1">
                <a:solidFill>
                  <a:prstClr val="black"/>
                </a:solidFill>
                <a:latin typeface="Montserrat" pitchFamily="2" charset="77"/>
              </a:rPr>
              <a:t>Políticas</a:t>
            </a:r>
            <a:r>
              <a:rPr lang="en-US" b="1" dirty="0">
                <a:solidFill>
                  <a:prstClr val="black"/>
                </a:solidFill>
                <a:latin typeface="Montserrat" pitchFamily="2" charset="77"/>
              </a:rPr>
              <a:t> </a:t>
            </a:r>
            <a:r>
              <a:rPr lang="en-US" b="1" dirty="0" err="1">
                <a:solidFill>
                  <a:prstClr val="black"/>
                </a:solidFill>
                <a:latin typeface="Montserrat" pitchFamily="2" charset="77"/>
              </a:rPr>
              <a:t>Públicas</a:t>
            </a:r>
            <a:endParaRPr lang="en-US" b="1" dirty="0">
              <a:solidFill>
                <a:prstClr val="black"/>
              </a:solidFill>
              <a:latin typeface="Montserrat" pitchFamily="2" charset="77"/>
            </a:endParaRPr>
          </a:p>
          <a:p>
            <a:r>
              <a:rPr lang="en-US" b="1" dirty="0" err="1">
                <a:solidFill>
                  <a:prstClr val="black"/>
                </a:solidFill>
                <a:latin typeface="Montserrat" pitchFamily="2" charset="77"/>
              </a:rPr>
              <a:t>Gestión</a:t>
            </a:r>
            <a:r>
              <a:rPr lang="en-US" b="1" dirty="0">
                <a:solidFill>
                  <a:prstClr val="black"/>
                </a:solidFill>
                <a:latin typeface="Montserrat" pitchFamily="2" charset="77"/>
              </a:rPr>
              <a:t> Integral de </a:t>
            </a:r>
            <a:r>
              <a:rPr lang="en-US" b="1" dirty="0" err="1">
                <a:solidFill>
                  <a:prstClr val="black"/>
                </a:solidFill>
                <a:latin typeface="Montserrat" pitchFamily="2" charset="77"/>
              </a:rPr>
              <a:t>Riesgos</a:t>
            </a:r>
            <a:endParaRPr lang="en-US" b="1" dirty="0">
              <a:solidFill>
                <a:prstClr val="black"/>
              </a:solidFill>
              <a:latin typeface="Montserrat" pitchFamily="2" charset="77"/>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908720"/>
            <a:ext cx="7525271" cy="2827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29" y="3789714"/>
            <a:ext cx="7817209" cy="2830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7269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24" y="1268760"/>
            <a:ext cx="9144001" cy="499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 xmlns:a16="http://schemas.microsoft.com/office/drawing/2014/main" id="{C334EBB8-FD13-5C4C-8FDC-AF0085A6340E}"/>
              </a:ext>
            </a:extLst>
          </p:cNvPr>
          <p:cNvSpPr txBox="1"/>
          <p:nvPr/>
        </p:nvSpPr>
        <p:spPr>
          <a:xfrm>
            <a:off x="179512" y="116632"/>
            <a:ext cx="4078361" cy="400110"/>
          </a:xfrm>
          <a:prstGeom prst="rect">
            <a:avLst/>
          </a:prstGeom>
          <a:noFill/>
        </p:spPr>
        <p:txBody>
          <a:bodyPr wrap="none" rtlCol="0">
            <a:spAutoFit/>
          </a:bodyPr>
          <a:lstStyle/>
          <a:p>
            <a:r>
              <a:rPr lang="en-US" sz="2000" b="1" dirty="0" err="1">
                <a:solidFill>
                  <a:prstClr val="black"/>
                </a:solidFill>
                <a:latin typeface="Montserrat" pitchFamily="2" charset="77"/>
              </a:rPr>
              <a:t>Perfil</a:t>
            </a:r>
            <a:r>
              <a:rPr lang="en-US" sz="2000" b="1" dirty="0">
                <a:solidFill>
                  <a:prstClr val="black"/>
                </a:solidFill>
                <a:latin typeface="Montserrat" pitchFamily="2" charset="77"/>
              </a:rPr>
              <a:t> de </a:t>
            </a:r>
            <a:r>
              <a:rPr lang="en-US" sz="2000" b="1" dirty="0" err="1" smtClean="0">
                <a:solidFill>
                  <a:prstClr val="black"/>
                </a:solidFill>
                <a:latin typeface="Montserrat" pitchFamily="2" charset="77"/>
              </a:rPr>
              <a:t>Peligro</a:t>
            </a:r>
            <a:r>
              <a:rPr lang="en-US" sz="2000" b="1" dirty="0" smtClean="0">
                <a:solidFill>
                  <a:prstClr val="black"/>
                </a:solidFill>
                <a:latin typeface="Montserrat" pitchFamily="2" charset="77"/>
              </a:rPr>
              <a:t>(x </a:t>
            </a:r>
            <a:r>
              <a:rPr lang="en-US" sz="2000" b="1" dirty="0">
                <a:solidFill>
                  <a:prstClr val="black"/>
                </a:solidFill>
                <a:latin typeface="Montserrat" pitchFamily="2" charset="77"/>
              </a:rPr>
              <a:t>Municipio)</a:t>
            </a:r>
          </a:p>
        </p:txBody>
      </p:sp>
      <p:sp>
        <p:nvSpPr>
          <p:cNvPr id="5" name="TextBox 4">
            <a:hlinkClick r:id="rId3"/>
            <a:extLst>
              <a:ext uri="{FF2B5EF4-FFF2-40B4-BE49-F238E27FC236}">
                <a16:creationId xmlns="" xmlns:a16="http://schemas.microsoft.com/office/drawing/2014/main" id="{E4DB2646-F610-2B47-8B3C-1CC419205B03}"/>
              </a:ext>
            </a:extLst>
          </p:cNvPr>
          <p:cNvSpPr txBox="1"/>
          <p:nvPr/>
        </p:nvSpPr>
        <p:spPr>
          <a:xfrm>
            <a:off x="179512" y="620688"/>
            <a:ext cx="5104282" cy="276999"/>
          </a:xfrm>
          <a:prstGeom prst="rect">
            <a:avLst/>
          </a:prstGeom>
          <a:noFill/>
        </p:spPr>
        <p:txBody>
          <a:bodyPr wrap="none" rtlCol="0">
            <a:spAutoFit/>
          </a:bodyPr>
          <a:lstStyle/>
          <a:p>
            <a:r>
              <a:rPr lang="en-US" sz="1200" b="1" i="1" dirty="0">
                <a:solidFill>
                  <a:prstClr val="black"/>
                </a:solidFill>
                <a:latin typeface="Montserrat" pitchFamily="2" charset="77"/>
                <a:hlinkClick r:id="rId3"/>
              </a:rPr>
              <a:t>http://</a:t>
            </a:r>
            <a:r>
              <a:rPr lang="en-US" sz="1200" b="1" i="1" dirty="0" err="1">
                <a:solidFill>
                  <a:prstClr val="black"/>
                </a:solidFill>
                <a:latin typeface="Montserrat" pitchFamily="2" charset="77"/>
                <a:hlinkClick r:id="rId3"/>
              </a:rPr>
              <a:t>www.atlasnacionalderiesgos.gob.mx</a:t>
            </a:r>
            <a:r>
              <a:rPr lang="en-US" sz="1200" b="1" i="1" dirty="0">
                <a:solidFill>
                  <a:prstClr val="black"/>
                </a:solidFill>
                <a:latin typeface="Montserrat" pitchFamily="2" charset="77"/>
                <a:hlinkClick r:id="rId3"/>
              </a:rPr>
              <a:t>/app/</a:t>
            </a:r>
            <a:r>
              <a:rPr lang="en-US" sz="1200" b="1" i="1" dirty="0" err="1">
                <a:solidFill>
                  <a:prstClr val="black"/>
                </a:solidFill>
                <a:latin typeface="Montserrat" pitchFamily="2" charset="77"/>
                <a:hlinkClick r:id="rId3"/>
              </a:rPr>
              <a:t>municipios</a:t>
            </a:r>
            <a:r>
              <a:rPr lang="en-US" sz="1200" b="1" i="1" dirty="0">
                <a:solidFill>
                  <a:prstClr val="black"/>
                </a:solidFill>
                <a:latin typeface="Montserrat" pitchFamily="2" charset="77"/>
                <a:hlinkClick r:id="rId3"/>
              </a:rPr>
              <a:t>/</a:t>
            </a:r>
            <a:endParaRPr lang="en-US" sz="1200" b="1" i="1" dirty="0">
              <a:solidFill>
                <a:prstClr val="black"/>
              </a:solidFill>
              <a:latin typeface="Montserrat" pitchFamily="2" charset="77"/>
            </a:endParaRPr>
          </a:p>
        </p:txBody>
      </p:sp>
      <p:sp>
        <p:nvSpPr>
          <p:cNvPr id="9" name="Down Arrow 8">
            <a:extLst>
              <a:ext uri="{FF2B5EF4-FFF2-40B4-BE49-F238E27FC236}">
                <a16:creationId xmlns="" xmlns:a16="http://schemas.microsoft.com/office/drawing/2014/main" id="{EB4B4F8E-2F1E-9040-8F21-5C792F02D6F8}"/>
              </a:ext>
            </a:extLst>
          </p:cNvPr>
          <p:cNvSpPr/>
          <p:nvPr/>
        </p:nvSpPr>
        <p:spPr>
          <a:xfrm rot="19247827">
            <a:off x="4088310" y="3532816"/>
            <a:ext cx="586662" cy="566638"/>
          </a:xfrm>
          <a:prstGeom prst="downArrow">
            <a:avLst/>
          </a:prstGeom>
          <a:noFill/>
          <a:ln w="57150">
            <a:solidFill>
              <a:srgbClr val="8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prstClr val="white"/>
              </a:solidFill>
            </a:endParaRPr>
          </a:p>
        </p:txBody>
      </p:sp>
    </p:spTree>
    <p:extLst>
      <p:ext uri="{BB962C8B-B14F-4D97-AF65-F5344CB8AC3E}">
        <p14:creationId xmlns:p14="http://schemas.microsoft.com/office/powerpoint/2010/main" val="165550155"/>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1073</Words>
  <Application>Microsoft Office PowerPoint</Application>
  <PresentationFormat>Presentación en pantalla (4:3)</PresentationFormat>
  <Paragraphs>152</Paragraphs>
  <Slides>17</Slides>
  <Notes>4</Notes>
  <HiddenSlides>0</HiddenSlides>
  <MMClips>0</MMClips>
  <ScaleCrop>false</ScaleCrop>
  <HeadingPairs>
    <vt:vector size="4" baseType="variant">
      <vt:variant>
        <vt:lpstr>Tema</vt:lpstr>
      </vt:variant>
      <vt:variant>
        <vt:i4>5</vt:i4>
      </vt:variant>
      <vt:variant>
        <vt:lpstr>Títulos de diapositiva</vt:lpstr>
      </vt:variant>
      <vt:variant>
        <vt:i4>17</vt:i4>
      </vt:variant>
    </vt:vector>
  </HeadingPairs>
  <TitlesOfParts>
    <vt:vector size="22" baseType="lpstr">
      <vt:lpstr>Tema de Office</vt:lpstr>
      <vt:lpstr>1_Tema de Office</vt:lpstr>
      <vt:lpstr>2_Tema de Office</vt:lpstr>
      <vt:lpstr>3_Tema de Office</vt:lpstr>
      <vt:lpstr>4_Tema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Méndez Estrada Karla Margarita</dc:creator>
  <cp:lastModifiedBy>Méndez Estrada Karla Margarita</cp:lastModifiedBy>
  <cp:revision>6</cp:revision>
  <dcterms:created xsi:type="dcterms:W3CDTF">2019-01-16T14:59:52Z</dcterms:created>
  <dcterms:modified xsi:type="dcterms:W3CDTF">2019-01-16T16:40:05Z</dcterms:modified>
</cp:coreProperties>
</file>