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07" r:id="rId4"/>
    <p:sldId id="305" r:id="rId5"/>
    <p:sldId id="324" r:id="rId6"/>
    <p:sldId id="325" r:id="rId7"/>
    <p:sldId id="326" r:id="rId8"/>
    <p:sldId id="327" r:id="rId9"/>
    <p:sldId id="328" r:id="rId10"/>
    <p:sldId id="329" r:id="rId11"/>
    <p:sldId id="312" r:id="rId12"/>
    <p:sldId id="295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30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7" autoAdjust="0"/>
  </p:normalViewPr>
  <p:slideViewPr>
    <p:cSldViewPr showGuides="1"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44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 Light" panose="00000400000000000000" pitchFamily="2" charset="0"/>
              </a:rPr>
              <a:t>En Puebla hay cinco presas que se monitorean diariamente: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Necaxa en Juan Galindo, </a:t>
            </a:r>
            <a:r>
              <a:rPr lang="es-MX" sz="1200" dirty="0" smtClean="0">
                <a:latin typeface="Montserrat Light" panose="00000400000000000000" pitchFamily="2" charset="0"/>
              </a:rPr>
              <a:t>Tenango en Huachinango (peligro medio de inundación), Manuel Ávila Camacho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en Puebla</a:t>
            </a:r>
            <a:r>
              <a:rPr lang="es-MX" sz="1200" dirty="0" smtClean="0">
                <a:latin typeface="Montserrat Light" panose="00000400000000000000" pitchFamily="2" charset="0"/>
              </a:rPr>
              <a:t>, </a:t>
            </a:r>
            <a:r>
              <a:rPr lang="es-MX" sz="1200" dirty="0" err="1" smtClean="0">
                <a:latin typeface="Montserrat Light" panose="00000400000000000000" pitchFamily="2" charset="0"/>
              </a:rPr>
              <a:t>Nexapa</a:t>
            </a:r>
            <a:r>
              <a:rPr lang="es-MX" sz="1200" dirty="0" smtClean="0">
                <a:latin typeface="Montserrat Light" panose="00000400000000000000" pitchFamily="2" charset="0"/>
              </a:rPr>
              <a:t> en </a:t>
            </a:r>
            <a:r>
              <a:rPr lang="es-MX" sz="1200" dirty="0" err="1" smtClean="0">
                <a:latin typeface="Montserrat Light" panose="00000400000000000000" pitchFamily="2" charset="0"/>
              </a:rPr>
              <a:t>Tlaola</a:t>
            </a:r>
            <a:r>
              <a:rPr lang="es-MX" sz="1200" dirty="0" smtClean="0">
                <a:latin typeface="Montserrat Light" panose="00000400000000000000" pitchFamily="2" charset="0"/>
              </a:rPr>
              <a:t> y La Soledad en </a:t>
            </a:r>
            <a:r>
              <a:rPr lang="es-MX" sz="1200" dirty="0" err="1" smtClean="0">
                <a:latin typeface="Montserrat Light" panose="00000400000000000000" pitchFamily="2" charset="0"/>
              </a:rPr>
              <a:t>Tlatlauquitepec</a:t>
            </a:r>
            <a:r>
              <a:rPr lang="es-MX" sz="1200" dirty="0" smtClean="0">
                <a:latin typeface="Montserrat Light" panose="00000400000000000000" pitchFamily="2" charset="0"/>
              </a:rPr>
              <a:t> (peligro medio de inundación).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46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719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332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80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 deseable que las estaciones sísmicas del estado,</a:t>
            </a:r>
            <a:r>
              <a:rPr lang="es-MX" baseline="0" dirty="0" smtClean="0"/>
              <a:t> compartan los registros en tiempo real a la Red Sísmica Mexicana. 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8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Puebla 1,553,451 viviendas de las cuales aproximadamente el 32% (503,111) presentan una vulnerabilidad de media a alta, principalmente por los temas de daño por sismo o viento,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194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16/01/2019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napred.gob.mx/es/Publicaciones/archivos/189-FASCCULOTORMENTASSEVER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cenapred.gob.mx/es/Publicaciones/archivos/8-FASCCULOSEQUA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cenapred.gob.mx/es/Publicaciones/archivos/5-FASCCULOCICLONESTROPICALE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1196752"/>
            <a:ext cx="87058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riesgos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(continuación):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Seguir las indicaciones del Sistema de Alerta Temprana de Ciclones Tropicales (SIAT-CT)., el cual consiste en: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Conocimiento del riesgo (atlas de riesgo).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Monitoreo del fenómeno (avisos y boletines del Servicio Meteorológico Nacional y de la Dirección General de Protección Civil y de estaciones meteorológicas de la propia unidad estatal de PC).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planes de emergencia por 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Difusión de los alertamientos a toda la población, especialmente la más vulnerable (niños y niñas, personas adultas mayores, con discapacidad, con enfermedades crónicas y en pobreza extrema), así como asegurar que la </a:t>
            </a:r>
            <a:r>
              <a:rPr lang="es-MX" sz="1400" dirty="0">
                <a:latin typeface="Montserrat" panose="00000500000000000000" pitchFamily="2" charset="0"/>
              </a:rPr>
              <a:t>población indígena </a:t>
            </a:r>
            <a:r>
              <a:rPr lang="es-MX" sz="1400" dirty="0" smtClean="0">
                <a:latin typeface="Montserrat" panose="00000500000000000000" pitchFamily="2" charset="0"/>
              </a:rPr>
              <a:t>esté informada de las acciones  que deba tomar. Para ello, existe material de difusión que ha elaborado el CENAPRED en varias lenguas indígenas.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951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98" y="4416316"/>
            <a:ext cx="2717803" cy="20376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088801" y="645391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29952" y="4708301"/>
            <a:ext cx="55941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dirty="0">
                <a:latin typeface="Montserrat" panose="00000500000000000000" pitchFamily="2" charset="0"/>
              </a:rPr>
              <a:t>se </a:t>
            </a:r>
            <a:r>
              <a:rPr lang="es-MX" sz="1400" dirty="0" smtClean="0">
                <a:latin typeface="Montserrat" panose="00000500000000000000" pitchFamily="2" charset="0"/>
              </a:rPr>
              <a:t>recomienda </a:t>
            </a:r>
            <a:r>
              <a:rPr lang="es-MX" sz="1400" b="1" dirty="0" smtClean="0">
                <a:latin typeface="Montserrat" panose="00000500000000000000" pitchFamily="2" charset="0"/>
              </a:rPr>
              <a:t>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entidad, </a:t>
            </a:r>
            <a:r>
              <a:rPr lang="es-MX" sz="1400" b="1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15 estaciones </a:t>
            </a:r>
            <a:r>
              <a:rPr lang="es-MX" sz="1400" b="1" dirty="0">
                <a:latin typeface="Montserrat" panose="00000500000000000000" pitchFamily="2" charset="0"/>
              </a:rPr>
              <a:t>adicionales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siete en río </a:t>
            </a:r>
            <a:r>
              <a:rPr lang="es-MX" sz="1400" dirty="0" smtClean="0">
                <a:latin typeface="Montserrat" panose="00000500000000000000" pitchFamily="2" charset="0"/>
              </a:rPr>
              <a:t>Atoyac-A</a:t>
            </a:r>
            <a:r>
              <a:rPr lang="es-MX" sz="1400" dirty="0">
                <a:latin typeface="Montserrat" panose="00000500000000000000" pitchFamily="2" charset="0"/>
              </a:rPr>
              <a:t>, cinco en río  Papaloapan, dos en río Tecolutla y una en río Tuxpan.</a:t>
            </a:r>
          </a:p>
        </p:txBody>
      </p:sp>
    </p:spTree>
    <p:extLst>
      <p:ext uri="{BB962C8B-B14F-4D97-AF65-F5344CB8AC3E}">
        <p14:creationId xmlns:p14="http://schemas.microsoft.com/office/powerpoint/2010/main" val="10263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107504" y="836712"/>
            <a:ext cx="590465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Muchas de las zonas montañosas que conforman el estado están constituidas de rocas calizas y son, por tanto, </a:t>
            </a:r>
            <a:r>
              <a:rPr lang="es-MX" sz="1400" b="1" dirty="0" smtClean="0">
                <a:latin typeface="Montserrat"/>
              </a:rPr>
              <a:t>muy vulnerables a los fenómenos kársticos</a:t>
            </a:r>
            <a:r>
              <a:rPr lang="es-MX" sz="1400" dirty="0" smtClean="0">
                <a:latin typeface="Montserrat"/>
              </a:rPr>
              <a:t>. En las sierras Norte y Negra existe una gran cantidad de sótanos, cuevas y grutas que conforman redes de drenaje subterráneo que tienen desniveles superiores a 1 e incluso 2 km. Algunos de los sistemas cavernarios en Puebla, como el Sistema </a:t>
            </a:r>
            <a:r>
              <a:rPr lang="es-MX" sz="1400" dirty="0" err="1" smtClean="0">
                <a:latin typeface="Montserrat"/>
              </a:rPr>
              <a:t>Akemati</a:t>
            </a:r>
            <a:r>
              <a:rPr lang="es-MX" sz="1400" dirty="0" smtClean="0">
                <a:latin typeface="Montserrat"/>
              </a:rPr>
              <a:t> (1,226 m de desnivel), y el sistema </a:t>
            </a:r>
            <a:r>
              <a:rPr lang="es-MX" sz="1400" dirty="0" err="1" smtClean="0">
                <a:latin typeface="Montserrat"/>
              </a:rPr>
              <a:t>Cuetzalan</a:t>
            </a:r>
            <a:r>
              <a:rPr lang="es-MX" sz="1400" dirty="0" smtClean="0">
                <a:latin typeface="Montserrat"/>
              </a:rPr>
              <a:t> (64 km de desarrollo) están considerados entre los mayores y más importantes del mundo. Cueva </a:t>
            </a:r>
            <a:r>
              <a:rPr lang="es-MX" sz="1400" dirty="0" err="1" smtClean="0">
                <a:latin typeface="Montserrat"/>
              </a:rPr>
              <a:t>Tlamanictli</a:t>
            </a:r>
            <a:r>
              <a:rPr lang="es-MX" sz="1400" dirty="0" smtClean="0">
                <a:latin typeface="Montserrat"/>
              </a:rPr>
              <a:t> incluye el Salón de la Muñeca Fea, que con un volumen de casi 6 millones de m</a:t>
            </a:r>
            <a:r>
              <a:rPr lang="es-MX" sz="1400" baseline="30000" dirty="0" smtClean="0">
                <a:latin typeface="Montserrat"/>
              </a:rPr>
              <a:t>3</a:t>
            </a:r>
            <a:r>
              <a:rPr lang="es-MX" sz="1400" dirty="0" smtClean="0">
                <a:latin typeface="Montserrat"/>
              </a:rPr>
              <a:t> es el cuarto mayor del mundo. Estas cavernas transportan el agua desde las partes altas de las sierras hacia manantiales en los cauces de los ríos y partes bajas de las montañas.</a:t>
            </a:r>
          </a:p>
          <a:p>
            <a:pPr algn="just"/>
            <a:endParaRPr lang="es-MX" sz="1400" dirty="0">
              <a:latin typeface="Montserrat"/>
            </a:endParaRP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</a:t>
            </a:r>
          </a:p>
          <a:p>
            <a:pPr algn="just"/>
            <a:r>
              <a:rPr lang="es-MX" sz="1400" dirty="0" smtClean="0">
                <a:latin typeface="Montserrat"/>
              </a:rPr>
              <a:t>En el Atlas Nacional de Riesgos se cuenta con una serie de capas de información sobre este fenómeno, lo que permite ubicar algunas de las manifestaciones (figura de la derecha)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t="21871" r="36514" b="10526"/>
          <a:stretch/>
        </p:blipFill>
        <p:spPr bwMode="auto">
          <a:xfrm>
            <a:off x="6084168" y="1844824"/>
            <a:ext cx="2961220" cy="3881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5" y="5087296"/>
            <a:ext cx="2594757" cy="1728000"/>
          </a:xfrm>
          <a:prstGeom prst="rect">
            <a:avLst/>
          </a:prstGeom>
        </p:spPr>
      </p:pic>
      <p:pic>
        <p:nvPicPr>
          <p:cNvPr id="8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0" y="5085184"/>
            <a:ext cx="2723226" cy="17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107504" y="1556792"/>
            <a:ext cx="482453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algn="just"/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/>
              </a:rPr>
              <a:t>Además del riesgo por hundimiento asociado a la formación de dolinas y sótanos, existe también un importante </a:t>
            </a:r>
            <a:r>
              <a:rPr lang="es-MX" sz="1400" b="1" dirty="0" smtClean="0">
                <a:latin typeface="Montserrat"/>
              </a:rPr>
              <a:t>riesgo de contaminación de los acuíferos</a:t>
            </a:r>
            <a:r>
              <a:rPr lang="es-MX" sz="1400" dirty="0" smtClean="0">
                <a:latin typeface="Montserrat"/>
              </a:rPr>
              <a:t>, ya que la presencia de esas cuevas facilita el </a:t>
            </a:r>
            <a:r>
              <a:rPr lang="es-MX" sz="1400" b="1" dirty="0" smtClean="0">
                <a:latin typeface="Montserrat"/>
              </a:rPr>
              <a:t>transporte subterráneo del agua de forma rápida y sin filtración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>
              <a:lnSpc>
                <a:spcPct val="125000"/>
              </a:lnSpc>
            </a:pPr>
            <a:endParaRPr lang="es-MX" sz="1400" dirty="0" smtClean="0">
              <a:latin typeface="Montserrat"/>
            </a:endParaRPr>
          </a:p>
          <a:p>
            <a:pPr algn="just">
              <a:lnSpc>
                <a:spcPct val="125000"/>
              </a:lnSpc>
            </a:pPr>
            <a:r>
              <a:rPr lang="es-MX" sz="1400" dirty="0">
                <a:latin typeface="Montserrat"/>
              </a:rPr>
              <a:t>Es necesario impulsar </a:t>
            </a:r>
            <a:r>
              <a:rPr lang="es-MX" sz="1400" b="1" dirty="0">
                <a:latin typeface="Montserrat"/>
              </a:rPr>
              <a:t>estudios </a:t>
            </a:r>
            <a:r>
              <a:rPr lang="es-MX" sz="1400" b="1" dirty="0" smtClean="0">
                <a:latin typeface="Montserrat"/>
              </a:rPr>
              <a:t>geológico-espeleológicos para determinar los patrones de drenaje subterráneo</a:t>
            </a:r>
            <a:r>
              <a:rPr lang="es-MX" sz="1400" dirty="0" smtClean="0">
                <a:latin typeface="Montserrat"/>
              </a:rPr>
              <a:t>, análisis de impacto ambiental para cualquier estructura que se construya en las regiones kársticas del estado, y </a:t>
            </a:r>
            <a:r>
              <a:rPr lang="es-MX" sz="1400" b="1" dirty="0" smtClean="0">
                <a:latin typeface="Montserrat"/>
              </a:rPr>
              <a:t>evitar la eliminación de basura en sótanos y sumideros.</a:t>
            </a:r>
            <a:endParaRPr lang="es-MX" sz="1400" b="1" dirty="0">
              <a:latin typeface="Montserrat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64904"/>
            <a:ext cx="4067708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72577" y="908720"/>
            <a:ext cx="3203279" cy="4248473"/>
            <a:chOff x="144585" y="764703"/>
            <a:chExt cx="2671011" cy="3545308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2" t="17018" r="36228" b="14054"/>
            <a:stretch/>
          </p:blipFill>
          <p:spPr>
            <a:xfrm>
              <a:off x="144585" y="764704"/>
              <a:ext cx="2671011" cy="3545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46" t="62086" r="4122" b="21384"/>
            <a:stretch/>
          </p:blipFill>
          <p:spPr>
            <a:xfrm>
              <a:off x="144585" y="764703"/>
              <a:ext cx="697833" cy="8502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6 Imagen" descr="Imagen 002.jp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t="11030" b="18"/>
          <a:stretch/>
        </p:blipFill>
        <p:spPr>
          <a:xfrm>
            <a:off x="6372200" y="5357446"/>
            <a:ext cx="2700000" cy="15279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C:\Users\respinasa\Documents\Presentaciones Powerpoint\Propuesta Página WEB\Sin título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-29" r="4251" b="29"/>
          <a:stretch/>
        </p:blipFill>
        <p:spPr bwMode="auto">
          <a:xfrm>
            <a:off x="6372199" y="809309"/>
            <a:ext cx="2715671" cy="30023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 descr="Malinche5.jpg"/>
          <p:cNvPicPr>
            <a:picLocks noGrp="1" noChangeAspect="1"/>
          </p:cNvPicPr>
          <p:nvPr isPhoto="1"/>
        </p:nvPicPr>
        <p:blipFill rotWithShape="1">
          <a:blip r:embed="rId5" cstate="print">
            <a:lum/>
          </a:blip>
          <a:srcRect t="13715"/>
          <a:stretch/>
        </p:blipFill>
        <p:spPr>
          <a:xfrm>
            <a:off x="6372199" y="3835473"/>
            <a:ext cx="2715672" cy="1537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10 CuadroTexto"/>
          <p:cNvSpPr txBox="1"/>
          <p:nvPr/>
        </p:nvSpPr>
        <p:spPr>
          <a:xfrm>
            <a:off x="7341880" y="809308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Popocatépetl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619558" y="5379026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Citlaltépetl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40413" y="387153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" panose="00000500000000000000" pitchFamily="2" charset="0"/>
              </a:rPr>
              <a:t>Malinche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43684" y="1187455"/>
            <a:ext cx="2284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Tres estratovolcanes activos; pueden afectar de manera importante al estado. </a:t>
            </a:r>
            <a:r>
              <a:rPr lang="es-MX" sz="1400" b="1" dirty="0" smtClean="0">
                <a:latin typeface="Montserrat" panose="00000500000000000000" pitchFamily="2" charset="0"/>
              </a:rPr>
              <a:t>Los tres están considerados entre los de mayor riesgo del país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Popocatépetl tiene una red de monitoreo muy completa operada por el CENAPRED. El </a:t>
            </a:r>
            <a:r>
              <a:rPr lang="es-MX" sz="1400" dirty="0" err="1" smtClean="0">
                <a:latin typeface="Montserrat" panose="00000500000000000000" pitchFamily="2" charset="0"/>
              </a:rPr>
              <a:t>Citlaltépetl</a:t>
            </a:r>
            <a:r>
              <a:rPr lang="es-MX" sz="1400" dirty="0" smtClean="0">
                <a:latin typeface="Montserrat" panose="00000500000000000000" pitchFamily="2" charset="0"/>
              </a:rPr>
              <a:t> sólo tiene </a:t>
            </a:r>
            <a:r>
              <a:rPr lang="es-MX" sz="1400" b="1" dirty="0" smtClean="0">
                <a:latin typeface="Montserrat" panose="00000500000000000000" pitchFamily="2" charset="0"/>
              </a:rPr>
              <a:t>dos estaciones </a:t>
            </a:r>
            <a:r>
              <a:rPr lang="es-MX" sz="1400" dirty="0" smtClean="0">
                <a:latin typeface="Montserrat" panose="00000500000000000000" pitchFamily="2" charset="0"/>
              </a:rPr>
              <a:t>en  operación, y la </a:t>
            </a:r>
            <a:r>
              <a:rPr lang="es-MX" sz="1400" b="1" dirty="0" smtClean="0">
                <a:latin typeface="Montserrat" panose="00000500000000000000" pitchFamily="2" charset="0"/>
              </a:rPr>
              <a:t>Malinche no es monitoreado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-180528" y="5133092"/>
            <a:ext cx="36724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>
                <a:latin typeface="Montserrat" panose="00000500000000000000" pitchFamily="2" charset="0"/>
              </a:rPr>
              <a:t>Peligro por caída de ceniza en el estado de Puebla por actividad de los volcanes </a:t>
            </a:r>
            <a:r>
              <a:rPr lang="es-MX" sz="1100" b="1" dirty="0" smtClean="0">
                <a:latin typeface="Montserrat" panose="00000500000000000000" pitchFamily="2" charset="0"/>
              </a:rPr>
              <a:t>Popocatépetl, Citlaltépetl y Malinche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16" name="2 CuadroTexto"/>
          <p:cNvSpPr txBox="1"/>
          <p:nvPr/>
        </p:nvSpPr>
        <p:spPr>
          <a:xfrm>
            <a:off x="323528" y="33265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VOLCANES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7" name="13 CuadroTexto"/>
          <p:cNvSpPr txBox="1"/>
          <p:nvPr/>
        </p:nvSpPr>
        <p:spPr>
          <a:xfrm>
            <a:off x="-19662" y="5733256"/>
            <a:ext cx="437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CENAPRED</a:t>
            </a: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el Atlas Nacional de Riesgos se puede identificar un mapa de peligro por caída de ceniza producto de la actividad de los tres volcanes. (figura superior)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496" y="714182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Montserrat" panose="00000500000000000000" pitchFamily="2" charset="0"/>
              </a:rPr>
              <a:t>Otros grandes </a:t>
            </a:r>
            <a:r>
              <a:rPr lang="es-MX" sz="1600" b="1" dirty="0">
                <a:latin typeface="Montserrat" panose="00000500000000000000" pitchFamily="2" charset="0"/>
              </a:rPr>
              <a:t>v</a:t>
            </a:r>
            <a:r>
              <a:rPr lang="es-MX" sz="1600" b="1" dirty="0" smtClean="0">
                <a:latin typeface="Montserrat" panose="00000500000000000000" pitchFamily="2" charset="0"/>
              </a:rPr>
              <a:t>olcanes activos de Puebla</a:t>
            </a:r>
            <a:endParaRPr lang="es-MX" sz="1600" b="1" dirty="0">
              <a:latin typeface="Montserrat" panose="00000500000000000000" pitchFamily="2" charset="0"/>
            </a:endParaRPr>
          </a:p>
        </p:txBody>
      </p:sp>
      <p:pic>
        <p:nvPicPr>
          <p:cNvPr id="16" name="15 Imagen" descr="Imagen 002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t="6914"/>
          <a:stretch/>
        </p:blipFill>
        <p:spPr>
          <a:xfrm>
            <a:off x="3314411" y="5132429"/>
            <a:ext cx="2769061" cy="1725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14 CuadroTexto"/>
          <p:cNvSpPr txBox="1"/>
          <p:nvPr/>
        </p:nvSpPr>
        <p:spPr>
          <a:xfrm>
            <a:off x="3347864" y="5133604"/>
            <a:ext cx="8883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Citlaltépetl</a:t>
            </a:r>
          </a:p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o Pico de</a:t>
            </a:r>
          </a:p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Orizaba</a:t>
            </a:r>
            <a:endParaRPr 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828"/>
            <a:ext cx="3278909" cy="5829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 b="11078"/>
          <a:stretch/>
        </p:blipFill>
        <p:spPr>
          <a:xfrm>
            <a:off x="3916962" y="1015881"/>
            <a:ext cx="2726069" cy="1390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2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7"/>
          <a:stretch/>
        </p:blipFill>
        <p:spPr>
          <a:xfrm>
            <a:off x="3442178" y="2471048"/>
            <a:ext cx="3128846" cy="1196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27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3" b="14513"/>
          <a:stretch/>
        </p:blipFill>
        <p:spPr>
          <a:xfrm>
            <a:off x="3351615" y="3739334"/>
            <a:ext cx="3128846" cy="1348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28 CuadroTexto"/>
          <p:cNvSpPr txBox="1"/>
          <p:nvPr/>
        </p:nvSpPr>
        <p:spPr>
          <a:xfrm>
            <a:off x="3998864" y="980728"/>
            <a:ext cx="760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Cofre de </a:t>
            </a:r>
          </a:p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Perote</a:t>
            </a:r>
            <a:endParaRPr 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523825" y="2447046"/>
            <a:ext cx="7457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 smtClean="0">
                <a:latin typeface="Montserrat" panose="00000500000000000000" pitchFamily="2" charset="0"/>
              </a:rPr>
              <a:t>La Gloria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419872" y="4752023"/>
            <a:ext cx="1024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Las Cumbres</a:t>
            </a:r>
            <a:endParaRPr 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643032" y="980728"/>
            <a:ext cx="25009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el límite entre los estados de Puebla y Veracruz está la alineación de volcanes que comprende al Pico de Orizaba, Las Cumbres, La Gloria y el Cofre de Perote.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Aunque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Cofre está extinto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ha generado colapsos de flanco o avalanchas de muy grandes dimensiones.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Gloria y Las Cumbres son centros volcánicos que han presentado erupciones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Holocénicas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importantes.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Pico de Orizaba o Citlaltépetl es el tercer volcán más activo del país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Tiene fumarolas activas y su actividad sismo-volcánica demuestra que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puede reactivarse en cualquier momento.</a:t>
            </a:r>
          </a:p>
        </p:txBody>
      </p:sp>
      <p:sp>
        <p:nvSpPr>
          <p:cNvPr id="13" name="2 CuadroTexto"/>
          <p:cNvSpPr txBox="1"/>
          <p:nvPr/>
        </p:nvSpPr>
        <p:spPr>
          <a:xfrm>
            <a:off x="323528" y="33265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VOLCANES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47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714182"/>
            <a:ext cx="414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Montserrat" panose="00000500000000000000" pitchFamily="2" charset="0"/>
              </a:rPr>
              <a:t>Otros volcanes activos en Puebla</a:t>
            </a:r>
            <a:endParaRPr lang="es-MX" sz="1600" b="1" dirty="0">
              <a:latin typeface="Montserrat" panose="00000500000000000000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5" b="28811"/>
          <a:stretch/>
        </p:blipFill>
        <p:spPr>
          <a:xfrm>
            <a:off x="5707913" y="820745"/>
            <a:ext cx="3256575" cy="1312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29447" y="1021747"/>
            <a:ext cx="54726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200" dirty="0">
                <a:latin typeface="Montserrat" panose="00000500000000000000" pitchFamily="2" charset="0"/>
              </a:rPr>
              <a:t>El domo de lava del </a:t>
            </a:r>
            <a:r>
              <a:rPr lang="es-MX" sz="1200" b="1" dirty="0">
                <a:latin typeface="Montserrat" panose="00000500000000000000" pitchFamily="2" charset="0"/>
              </a:rPr>
              <a:t>Papayo</a:t>
            </a:r>
            <a:r>
              <a:rPr lang="es-MX" sz="1200" dirty="0">
                <a:latin typeface="Montserrat" panose="00000500000000000000" pitchFamily="2" charset="0"/>
              </a:rPr>
              <a:t>, de 3,600 m de </a:t>
            </a:r>
            <a:r>
              <a:rPr lang="es-MX" sz="1200" dirty="0" smtClean="0">
                <a:latin typeface="Montserrat" panose="00000500000000000000" pitchFamily="2" charset="0"/>
              </a:rPr>
              <a:t>altitud, </a:t>
            </a:r>
            <a:r>
              <a:rPr lang="es-MX" sz="1200" dirty="0">
                <a:latin typeface="Montserrat" panose="00000500000000000000" pitchFamily="2" charset="0"/>
              </a:rPr>
              <a:t>fue construido sobre la cresta de la Sierra Nevada, 15 km al noroeste del Iztaccíhuatl. </a:t>
            </a:r>
            <a:r>
              <a:rPr lang="es-MX" sz="1200" dirty="0" smtClean="0">
                <a:latin typeface="Montserrat" panose="00000500000000000000" pitchFamily="2" charset="0"/>
              </a:rPr>
              <a:t>Generó derrames </a:t>
            </a:r>
            <a:r>
              <a:rPr lang="es-MX" sz="1200" dirty="0">
                <a:latin typeface="Montserrat" panose="00000500000000000000" pitchFamily="2" charset="0"/>
              </a:rPr>
              <a:t>de lava de más de 10 km de largo tanto hacia la cuenca de México como hacia el valle de Puebla. Estas lavas </a:t>
            </a:r>
            <a:r>
              <a:rPr lang="es-MX" sz="1200" b="1" dirty="0" err="1">
                <a:latin typeface="Montserrat" panose="00000500000000000000" pitchFamily="2" charset="0"/>
              </a:rPr>
              <a:t>sobreyacen</a:t>
            </a:r>
            <a:r>
              <a:rPr lang="es-MX" sz="1200" dirty="0">
                <a:latin typeface="Montserrat" panose="00000500000000000000" pitchFamily="2" charset="0"/>
              </a:rPr>
              <a:t> a morrenas glaciales de </a:t>
            </a:r>
            <a:r>
              <a:rPr lang="es-MX" sz="1200" b="1" dirty="0">
                <a:latin typeface="Montserrat" panose="00000500000000000000" pitchFamily="2" charset="0"/>
              </a:rPr>
              <a:t>12,000 años de edad. </a:t>
            </a:r>
            <a:endParaRPr lang="es-MX" sz="12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200" dirty="0">
                <a:latin typeface="Montserrat" panose="00000500000000000000" pitchFamily="2" charset="0"/>
              </a:rPr>
              <a:t>El </a:t>
            </a:r>
            <a:r>
              <a:rPr lang="es-MX" sz="1200" b="1" dirty="0">
                <a:latin typeface="Montserrat" panose="00000500000000000000" pitchFamily="2" charset="0"/>
              </a:rPr>
              <a:t>Iztaccíhuatl</a:t>
            </a:r>
            <a:r>
              <a:rPr lang="es-MX" sz="1200" dirty="0">
                <a:latin typeface="Montserrat" panose="00000500000000000000" pitchFamily="2" charset="0"/>
              </a:rPr>
              <a:t> es una alineación de varias bocas eruptivas: las más recientes forman el Pecho, la Barriga y las Rodillas, y han sido descubiertas recientemente gracias al deshielo. </a:t>
            </a:r>
            <a:r>
              <a:rPr lang="es-MX" sz="1200" b="1" dirty="0">
                <a:latin typeface="Montserrat" panose="00000500000000000000" pitchFamily="2" charset="0"/>
              </a:rPr>
              <a:t>Existen evidencias de actividad con edades menores a 10,000 años</a:t>
            </a:r>
            <a:r>
              <a:rPr lang="es-MX" sz="1200" dirty="0">
                <a:latin typeface="Montserrat" panose="00000500000000000000" pitchFamily="2" charset="0"/>
              </a:rPr>
              <a:t>, y en los “Anales de Huejotzingo” se menciona una </a:t>
            </a:r>
            <a:r>
              <a:rPr lang="es-MX" sz="1200" b="1" dirty="0">
                <a:latin typeface="Montserrat" panose="00000500000000000000" pitchFamily="2" charset="0"/>
              </a:rPr>
              <a:t>posible explosión y flujo de lodo generado, en el siglo XVI,</a:t>
            </a:r>
            <a:r>
              <a:rPr lang="es-MX" sz="1200" dirty="0">
                <a:latin typeface="Montserrat" panose="00000500000000000000" pitchFamily="2" charset="0"/>
              </a:rPr>
              <a:t> en la zona de la Torre de San Agustín (Volcán Rodillas</a:t>
            </a:r>
            <a:r>
              <a:rPr lang="es-MX" sz="1200" dirty="0" smtClean="0">
                <a:latin typeface="Montserrat" panose="00000500000000000000" pitchFamily="2" charset="0"/>
              </a:rPr>
              <a:t>).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200" dirty="0">
                <a:latin typeface="Montserrat" panose="00000500000000000000" pitchFamily="2" charset="0"/>
              </a:rPr>
              <a:t>El </a:t>
            </a:r>
            <a:r>
              <a:rPr lang="es-MX" sz="1200" b="1" dirty="0">
                <a:latin typeface="Montserrat" panose="00000500000000000000" pitchFamily="2" charset="0"/>
              </a:rPr>
              <a:t>Campo Volcánico Serdán-Oriental </a:t>
            </a:r>
            <a:r>
              <a:rPr lang="es-MX" sz="1200" dirty="0">
                <a:latin typeface="Montserrat" panose="00000500000000000000" pitchFamily="2" charset="0"/>
              </a:rPr>
              <a:t>está constituido por domos </a:t>
            </a:r>
            <a:r>
              <a:rPr lang="es-MX" sz="1200" dirty="0" err="1">
                <a:latin typeface="Montserrat" panose="00000500000000000000" pitchFamily="2" charset="0"/>
              </a:rPr>
              <a:t>riolíticos</a:t>
            </a:r>
            <a:r>
              <a:rPr lang="es-MX" sz="1200" dirty="0">
                <a:latin typeface="Montserrat" panose="00000500000000000000" pitchFamily="2" charset="0"/>
              </a:rPr>
              <a:t>, conos de tobas, anillos de tobas y conos de escoria con derrames de lava asociados, del Pleistoceno tardío y Holoceno. </a:t>
            </a:r>
            <a:endParaRPr lang="es-MX" sz="12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200" b="1" dirty="0">
                <a:solidFill>
                  <a:prstClr val="black"/>
                </a:solidFill>
                <a:latin typeface="Montserrat" panose="00000500000000000000" pitchFamily="2" charset="0"/>
              </a:rPr>
              <a:t>Los Humeros 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es un “</a:t>
            </a:r>
            <a:r>
              <a:rPr lang="es-MX" sz="12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supervolcán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” que tuvo una erupción gigantesca hace 164,000 años, la cual  produjo la </a:t>
            </a:r>
            <a:r>
              <a:rPr lang="es-MX" sz="1200" dirty="0" err="1">
                <a:solidFill>
                  <a:prstClr val="black"/>
                </a:solidFill>
                <a:latin typeface="Montserrat" panose="00000500000000000000" pitchFamily="2" charset="0"/>
              </a:rPr>
              <a:t>Ignimbrita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200" dirty="0" err="1">
                <a:solidFill>
                  <a:prstClr val="black"/>
                </a:solidFill>
                <a:latin typeface="Montserrat" panose="00000500000000000000" pitchFamily="2" charset="0"/>
              </a:rPr>
              <a:t>Xaltipan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, de 115 km</a:t>
            </a:r>
            <a:r>
              <a:rPr lang="es-MX" sz="1200" baseline="30000" dirty="0">
                <a:solidFill>
                  <a:prstClr val="black"/>
                </a:solidFill>
                <a:latin typeface="Montserrat" panose="00000500000000000000" pitchFamily="2" charset="0"/>
              </a:rPr>
              <a:t>3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, que cubrió 3,500 km</a:t>
            </a:r>
            <a:r>
              <a:rPr lang="es-MX" sz="1200" baseline="30000" dirty="0">
                <a:solidFill>
                  <a:prstClr val="black"/>
                </a:solidFill>
                <a:latin typeface="Montserrat" panose="00000500000000000000" pitchFamily="2" charset="0"/>
              </a:rPr>
              <a:t>2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 y generó una caldera de 15 x 21 km de diámetro. </a:t>
            </a:r>
            <a:r>
              <a:rPr lang="es-MX" sz="1200" b="1" dirty="0">
                <a:solidFill>
                  <a:prstClr val="black"/>
                </a:solidFill>
                <a:latin typeface="Montserrat" panose="00000500000000000000" pitchFamily="2" charset="0"/>
              </a:rPr>
              <a:t>En los últimos 10,000 años se han generado varios derrames de lava </a:t>
            </a:r>
            <a:r>
              <a:rPr lang="es-MX" sz="1200" dirty="0">
                <a:solidFill>
                  <a:prstClr val="black"/>
                </a:solidFill>
                <a:latin typeface="Montserrat" panose="00000500000000000000" pitchFamily="2" charset="0"/>
              </a:rPr>
              <a:t>por las fracturas de esta caldera. Existe una central geotérmica de CFE</a:t>
            </a:r>
            <a:r>
              <a:rPr lang="es-MX" sz="12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2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3" descr="D:\Popocatépetl\2013\Fotos Aéreas Popocatépetl 2013\131122\Facebook\DSC_0596-05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r="15732"/>
          <a:stretch/>
        </p:blipFill>
        <p:spPr bwMode="auto">
          <a:xfrm>
            <a:off x="5707913" y="2162483"/>
            <a:ext cx="3240000" cy="1466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61277"/>
            <a:ext cx="1800000" cy="1206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49" y="3672428"/>
            <a:ext cx="1800000" cy="1175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b="6034"/>
          <a:stretch/>
        </p:blipFill>
        <p:spPr>
          <a:xfrm>
            <a:off x="5718478" y="4934258"/>
            <a:ext cx="3347864" cy="1656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13 CuadroTexto"/>
          <p:cNvSpPr txBox="1"/>
          <p:nvPr/>
        </p:nvSpPr>
        <p:spPr>
          <a:xfrm>
            <a:off x="3536769" y="6457890"/>
            <a:ext cx="1034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Caldera</a:t>
            </a:r>
          </a:p>
          <a:p>
            <a:pPr algn="ctr"/>
            <a:r>
              <a:rPr lang="es-MX" sz="1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Los Humeros</a:t>
            </a:r>
            <a:endParaRPr 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2 CuadroTexto"/>
          <p:cNvSpPr txBox="1"/>
          <p:nvPr/>
        </p:nvSpPr>
        <p:spPr>
          <a:xfrm>
            <a:off x="323528" y="33265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VOLCANES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7" name="13 CuadroTexto"/>
          <p:cNvSpPr txBox="1"/>
          <p:nvPr/>
        </p:nvSpPr>
        <p:spPr>
          <a:xfrm>
            <a:off x="35496" y="5284946"/>
            <a:ext cx="55902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Es necesario impulsar estudios geológicos de los volcanes </a:t>
            </a:r>
            <a:r>
              <a:rPr lang="es-MX" sz="1400" dirty="0" err="1">
                <a:latin typeface="Montserrat" panose="00000500000000000000" pitchFamily="2" charset="0"/>
              </a:rPr>
              <a:t>Citlaltépetl</a:t>
            </a:r>
            <a:r>
              <a:rPr lang="es-MX" sz="1400" dirty="0">
                <a:latin typeface="Montserrat" panose="00000500000000000000" pitchFamily="2" charset="0"/>
              </a:rPr>
              <a:t> y Malinche para determinar su nivel de riesgo, e instalar una red de monitoreo en la Malinche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Citlaltépetl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tiene un monitoreo mínimo, ya que las estaciones instaladas han sufrido vandalismo.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 recomienda vigilancia.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4016" y="188640"/>
            <a:ext cx="889248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SISMOS 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  <a:p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Puebla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B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C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 base en la Regionalización Sísmica de la CFE.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y C,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territorio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Puebla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está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expuesto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como el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Xalapa de 1920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M~6.4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el cual generó la muerte de 650 personas, la mayoría de ellos por las avalanchas de lodo que se generaron en barrancas; así como a sismos registrados en la entidad como: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24 de octubre de 1980, en Acatlán de Osorio, M</a:t>
            </a:r>
            <a:r>
              <a:rPr lang="es-MX" sz="1400" b="1" baseline="-25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w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7.1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 el sismo del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15 de junio de 1999 en Tehuacán, M</a:t>
            </a:r>
            <a:r>
              <a:rPr lang="es-MX" sz="1400" b="1" baseline="-25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w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7.0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el del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19 de septiembre de 2017 en las inmediaciones de Puebla y Morelos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</a:t>
            </a:r>
            <a:r>
              <a:rPr lang="es-MX" sz="1400" b="1" baseline="-25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w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7.1,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los cuales dejaron daños en las viviendas e infraestructura y 65 decesos, derivado de los últimos dos sismos.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-6589240" y="1557085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600" dirty="0">
              <a:solidFill>
                <a:prstClr val="black"/>
              </a:solidFill>
            </a:endParaRPr>
          </a:p>
        </p:txBody>
      </p:sp>
      <p:pic>
        <p:nvPicPr>
          <p:cNvPr id="5" name="Picture 2" descr="F:\cfe\Puebl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5027"/>
          <a:stretch/>
        </p:blipFill>
        <p:spPr bwMode="auto">
          <a:xfrm>
            <a:off x="5188466" y="3927983"/>
            <a:ext cx="3992046" cy="28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f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2" t="9528" r="9354" b="57915"/>
          <a:stretch/>
        </p:blipFill>
        <p:spPr bwMode="auto">
          <a:xfrm>
            <a:off x="7596336" y="4365104"/>
            <a:ext cx="891500" cy="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8032" y="3933056"/>
            <a:ext cx="4716016" cy="230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SSN,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registrado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783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territorio de Puebla y cuenta con una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el sureste de la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posible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actividad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extracción de hidrocarburos no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convencionales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la zona norte del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estado, puede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daño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viviendas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infraestructura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sismicidad inducida.</a:t>
            </a:r>
            <a:endParaRPr lang="es-MX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8419" y="1103540"/>
            <a:ext cx="5543701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Atlas Nacional de Riesgos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(ANR)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pueden encontrar las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del terreno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para diferentes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Básica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de Microzonificación Sísmica”,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cual puede usarse como referencia,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para 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generación de estudios geofísicos.   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s-MX" sz="1400" b="1" dirty="0" smtClean="0">
              <a:solidFill>
                <a:srgbClr val="38806B"/>
              </a:solidFill>
              <a:latin typeface="Montserrat"/>
            </a:endParaRPr>
          </a:p>
          <a:p>
            <a:endParaRPr lang="es-MX" sz="1400" b="1" dirty="0" smtClean="0">
              <a:solidFill>
                <a:srgbClr val="38806B"/>
              </a:solidFill>
              <a:latin typeface="Montserrat"/>
            </a:endParaRPr>
          </a:p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Realizar estudios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microzonificación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peligro 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 en vivienda, infraestructura y líneas vitales.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Actualizar y aplicar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reglamento de construcción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estudios de ordenamiento territorial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ante la ocurrencia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sus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eventos concatenados,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tales como procesos de remoción en masa.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0355" y="262389"/>
            <a:ext cx="4017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4" name="Picture 2" descr="F:\puebla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07" y="1072414"/>
            <a:ext cx="3393097" cy="41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/>
          <p:nvPr/>
        </p:nvSpPr>
        <p:spPr>
          <a:xfrm>
            <a:off x="6685057" y="5714672"/>
            <a:ext cx="1832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5≤M&lt;6</a:t>
            </a:r>
          </a:p>
          <a:p>
            <a:r>
              <a:rPr lang="en-GB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6≤M&lt;7</a:t>
            </a:r>
          </a:p>
          <a:p>
            <a:r>
              <a:rPr lang="en-GB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7≤</a:t>
            </a:r>
            <a:r>
              <a:rPr lang="en-GB" sz="1400" dirty="0">
                <a:solidFill>
                  <a:prstClr val="black"/>
                </a:solidFill>
                <a:latin typeface="Montserrat" panose="00000500000000000000" pitchFamily="2" charset="0"/>
              </a:rPr>
              <a:t>M </a:t>
            </a:r>
            <a:r>
              <a:rPr lang="en-GB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≤7.1</a:t>
            </a:r>
            <a:endParaRPr lang="en-GB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Picture 6" descr="F:\2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6092589" y="5373216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3 CuadroTexto"/>
          <p:cNvSpPr txBox="1"/>
          <p:nvPr/>
        </p:nvSpPr>
        <p:spPr>
          <a:xfrm>
            <a:off x="6956208" y="5407332"/>
            <a:ext cx="21877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prstClr val="black"/>
                </a:solidFill>
                <a:latin typeface="Montserrat" panose="00000500000000000000" pitchFamily="2" charset="0"/>
              </a:rPr>
              <a:t>Fallas y </a:t>
            </a:r>
            <a:r>
              <a:rPr lang="es-MX" sz="105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Fracturas</a:t>
            </a:r>
            <a:endParaRPr lang="es-MX" sz="105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9312" r="45182" b="83059"/>
          <a:stretch/>
        </p:blipFill>
        <p:spPr>
          <a:xfrm>
            <a:off x="6531228" y="6140303"/>
            <a:ext cx="216025" cy="21602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2" t="33059" r="22536" b="61855"/>
          <a:stretch/>
        </p:blipFill>
        <p:spPr>
          <a:xfrm>
            <a:off x="6459220" y="5780263"/>
            <a:ext cx="216024" cy="144016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14111" r="80879" b="75717"/>
          <a:stretch/>
        </p:blipFill>
        <p:spPr>
          <a:xfrm>
            <a:off x="6531228" y="5924279"/>
            <a:ext cx="14401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2940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Dinámica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30034" y="6535087"/>
            <a:ext cx="4314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16%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89432" y="4566027"/>
            <a:ext cx="50470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Fortalecer el 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</a:t>
            </a:r>
            <a:r>
              <a:rPr lang="da-DK" sz="1400" dirty="0" smtClean="0">
                <a:latin typeface="Montserrat" panose="00000500000000000000" pitchFamily="2" charset="0"/>
              </a:rPr>
              <a:t>municipal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141" y="1180736"/>
            <a:ext cx="3042489" cy="40691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95936" y="980728"/>
            <a:ext cx="50470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datos del CENAPRED, </a:t>
            </a:r>
            <a:r>
              <a:rPr lang="da-DK" sz="1400" b="1" dirty="0" smtClean="0">
                <a:latin typeface="Montserrat" panose="00000500000000000000" pitchFamily="2" charset="0"/>
              </a:rPr>
              <a:t>Puebla</a:t>
            </a:r>
            <a:r>
              <a:rPr lang="da-DK" sz="1400" dirty="0" smtClean="0">
                <a:latin typeface="Montserrat" panose="00000500000000000000" pitchFamily="2" charset="0"/>
              </a:rPr>
              <a:t> es una entidad en la que se han presentado casos severos de </a:t>
            </a:r>
            <a:r>
              <a:rPr lang="da-DK" sz="1400" b="1" dirty="0" smtClean="0">
                <a:latin typeface="Montserrat" panose="00000500000000000000" pitchFamily="2" charset="0"/>
              </a:rPr>
              <a:t>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 y </a:t>
            </a:r>
            <a:r>
              <a:rPr lang="da-DK" sz="1400" b="1" dirty="0" smtClean="0">
                <a:latin typeface="Montserrat" panose="00000500000000000000" pitchFamily="2" charset="0"/>
              </a:rPr>
              <a:t>está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expuesta</a:t>
            </a:r>
            <a:r>
              <a:rPr lang="da-DK" sz="1400" dirty="0" smtClean="0">
                <a:latin typeface="Montserrat" panose="00000500000000000000" pitchFamily="2" charset="0"/>
              </a:rPr>
              <a:t> al embate de </a:t>
            </a:r>
            <a:r>
              <a:rPr lang="da-DK" sz="1400" b="1" dirty="0">
                <a:latin typeface="Montserrat" panose="00000500000000000000" pitchFamily="2" charset="0"/>
              </a:rPr>
              <a:t>sismos </a:t>
            </a:r>
            <a:r>
              <a:rPr lang="da-DK" sz="1400" b="1" dirty="0" smtClean="0">
                <a:latin typeface="Montserrat" panose="00000500000000000000" pitchFamily="2" charset="0"/>
              </a:rPr>
              <a:t>y lluvias</a:t>
            </a:r>
            <a:r>
              <a:rPr lang="da-DK" sz="1400" dirty="0" smtClean="0">
                <a:latin typeface="Montserrat" panose="00000500000000000000" pitchFamily="2" charset="0"/>
              </a:rPr>
              <a:t>, que son </a:t>
            </a:r>
            <a:r>
              <a:rPr lang="da-DK" sz="1400" b="1" dirty="0" smtClean="0">
                <a:latin typeface="Montserrat" panose="00000500000000000000" pitchFamily="2" charset="0"/>
              </a:rPr>
              <a:t>dos de los principales factores detonantes </a:t>
            </a:r>
            <a:r>
              <a:rPr lang="da-DK" sz="1400" dirty="0" smtClean="0">
                <a:latin typeface="Montserrat" panose="00000500000000000000" pitchFamily="2" charset="0"/>
              </a:rPr>
              <a:t>de inestabilidad; además de la deforestación y las modificaciones al entorno que la población realiza.</a:t>
            </a: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</a:t>
            </a:r>
            <a:r>
              <a:rPr lang="da-DK" sz="1400" dirty="0">
                <a:latin typeface="Montserrat" panose="00000500000000000000" pitchFamily="2" charset="0"/>
              </a:rPr>
              <a:t>fenomenos documentados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</a:t>
            </a:r>
            <a:r>
              <a:rPr lang="da-DK" sz="1400" b="1" dirty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y agrietamiento</a:t>
            </a:r>
            <a:r>
              <a:rPr lang="da-DK" sz="1400" dirty="0" smtClean="0">
                <a:latin typeface="Montserrat" panose="00000500000000000000" pitchFamily="2" charset="0"/>
              </a:rPr>
              <a:t>, </a:t>
            </a:r>
            <a:r>
              <a:rPr lang="da-DK" sz="1400" dirty="0">
                <a:latin typeface="Montserrat" panose="00000500000000000000" pitchFamily="2" charset="0"/>
              </a:rPr>
              <a:t>originados principalmente por </a:t>
            </a:r>
            <a:r>
              <a:rPr lang="da-DK" sz="1400" b="1" dirty="0">
                <a:latin typeface="Montserrat" panose="00000500000000000000" pitchFamily="2" charset="0"/>
              </a:rPr>
              <a:t>fallas y fracturas </a:t>
            </a:r>
            <a:r>
              <a:rPr lang="da-DK" sz="1400" b="1" dirty="0" smtClean="0">
                <a:latin typeface="Montserrat" panose="00000500000000000000" pitchFamily="2" charset="0"/>
              </a:rPr>
              <a:t>geologicas. </a:t>
            </a:r>
            <a:r>
              <a:rPr lang="da-DK" sz="1400" dirty="0" smtClean="0">
                <a:latin typeface="Montserrat" panose="00000500000000000000" pitchFamily="2" charset="0"/>
              </a:rPr>
              <a:t>De igual manera, se tiene registro de </a:t>
            </a:r>
            <a:r>
              <a:rPr lang="da-DK" sz="1400" b="1" dirty="0" smtClean="0">
                <a:latin typeface="Montserrat" panose="00000500000000000000" pitchFamily="2" charset="0"/>
              </a:rPr>
              <a:t>licuacion de suelos </a:t>
            </a:r>
            <a:r>
              <a:rPr lang="da-DK" sz="1400" dirty="0" smtClean="0">
                <a:latin typeface="Montserrat" panose="00000500000000000000" pitchFamily="2" charset="0"/>
              </a:rPr>
              <a:t>al norte del estado de Puebla y en los limites con Tlaxcala, sucedidos durante el sismo de magnitud 7, del 15 de junio de 1999.</a:t>
            </a:r>
            <a:endParaRPr lang="da-DK" sz="14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92521" y="4201343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627" r="2128" b="1451"/>
          <a:stretch/>
        </p:blipFill>
        <p:spPr>
          <a:xfrm>
            <a:off x="395536" y="1556760"/>
            <a:ext cx="3337109" cy="49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35496" y="6391167"/>
            <a:ext cx="4003847" cy="33168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 en la colonia La Aurora, Teziutlán, Puebla. Septiembre de 1999.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701" r="998" b="2750"/>
          <a:stretch/>
        </p:blipFill>
        <p:spPr>
          <a:xfrm>
            <a:off x="658826" y="1196752"/>
            <a:ext cx="2905061" cy="2517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1" y="3777887"/>
            <a:ext cx="1728192" cy="2597782"/>
          </a:xfrm>
          <a:prstGeom prst="rect">
            <a:avLst/>
          </a:prstGeom>
        </p:spPr>
      </p:pic>
      <p:sp>
        <p:nvSpPr>
          <p:cNvPr id="8" name="6 Rectángulo"/>
          <p:cNvSpPr/>
          <p:nvPr/>
        </p:nvSpPr>
        <p:spPr>
          <a:xfrm>
            <a:off x="3917424" y="1628938"/>
            <a:ext cx="5119072" cy="503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para </a:t>
            </a:r>
            <a:r>
              <a:rPr lang="da-DK" sz="1400" b="1" dirty="0" smtClean="0">
                <a:latin typeface="Montserrat" panose="00000500000000000000" pitchFamily="2" charset="0"/>
              </a:rPr>
              <a:t>corroborar</a:t>
            </a:r>
            <a:r>
              <a:rPr lang="da-DK" sz="1400" dirty="0" smtClean="0">
                <a:latin typeface="Montserrat" panose="00000500000000000000" pitchFamily="2" charset="0"/>
              </a:rPr>
              <a:t> las zonas propensas a licuación, especialmente en los municipios idenficados durante el sismo de 1999.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 y </a:t>
            </a:r>
            <a:r>
              <a:rPr lang="da-DK" sz="1400" b="1" dirty="0" smtClean="0">
                <a:latin typeface="Montserrat" panose="00000500000000000000" pitchFamily="2" charset="0"/>
              </a:rPr>
              <a:t>capacitando </a:t>
            </a:r>
            <a:r>
              <a:rPr lang="da-DK" sz="1400" b="1" dirty="0">
                <a:latin typeface="Montserrat" panose="00000500000000000000" pitchFamily="2" charset="0"/>
              </a:rPr>
              <a:t>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algn="just">
              <a:buSzPct val="150000"/>
            </a:pPr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 smtClean="0">
                <a:latin typeface="Montserrat" panose="00000500000000000000" pitchFamily="2" charset="0"/>
              </a:rPr>
              <a:t>zonas </a:t>
            </a:r>
            <a:r>
              <a:rPr lang="da-DK" sz="1400" dirty="0" smtClean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 smtClean="0">
                <a:latin typeface="Montserrat" panose="00000500000000000000" pitchFamily="2" charset="0"/>
              </a:rPr>
              <a:t>activiadades mineras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principalmente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 smtClean="0">
                <a:latin typeface="Montserrat" panose="00000500000000000000" pitchFamily="2" charset="0"/>
              </a:rPr>
              <a:t>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campo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7" name="1 CuadroTexto"/>
          <p:cNvSpPr txBox="1"/>
          <p:nvPr/>
        </p:nvSpPr>
        <p:spPr>
          <a:xfrm>
            <a:off x="107504" y="12940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 de Suelos y Procesos Gravitacionales</a:t>
            </a:r>
          </a:p>
        </p:txBody>
      </p:sp>
      <p:sp>
        <p:nvSpPr>
          <p:cNvPr id="10" name="8 Rectángulo"/>
          <p:cNvSpPr/>
          <p:nvPr/>
        </p:nvSpPr>
        <p:spPr>
          <a:xfrm>
            <a:off x="3917424" y="1268760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8225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16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333394"/>
            <a:ext cx="482453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Estado de Puebla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39952" y="1764680"/>
            <a:ext cx="48245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satélite </a:t>
            </a:r>
            <a:r>
              <a:rPr lang="da-DK" sz="1400" dirty="0">
                <a:latin typeface="Montserrat" panose="00000500000000000000" pitchFamily="2" charset="0"/>
              </a:rPr>
              <a:t>e implementar programas de reforestación.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Promover </a:t>
            </a:r>
            <a:r>
              <a:rPr lang="da-DK" sz="1400" b="1" dirty="0">
                <a:latin typeface="Montserrat" panose="00000500000000000000" pitchFamily="2" charset="0"/>
              </a:rPr>
              <a:t>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>
                <a:latin typeface="Montserrat" panose="00000500000000000000" pitchFamily="2" charset="0"/>
              </a:rPr>
              <a:t>monitoreo topográfico </a:t>
            </a:r>
            <a:r>
              <a:rPr lang="es-MX" sz="1400" dirty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>
                <a:latin typeface="Montserrat" panose="00000500000000000000" pitchFamily="2" charset="0"/>
              </a:rPr>
              <a:t>velocidades de hundimiento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de mayor afectación por hundimiento y </a:t>
            </a:r>
            <a:r>
              <a:rPr lang="es-MX" sz="1400" dirty="0" smtClean="0">
                <a:latin typeface="Montserrat" panose="00000500000000000000" pitchFamily="2" charset="0"/>
              </a:rPr>
              <a:t>agrietamiento.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38914" y="6449850"/>
            <a:ext cx="3419872" cy="36352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>
                <a:latin typeface="Montserrat" panose="00000500000000000000" pitchFamily="2" charset="0"/>
              </a:rPr>
              <a:t>Colapso de la planta baja de un edificio en la ciudad de Puebla durante el sismo de 1999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51519" y="3769936"/>
            <a:ext cx="3690785" cy="45115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>
                <a:latin typeface="Montserrat" panose="00000500000000000000" pitchFamily="2" charset="0"/>
              </a:rPr>
              <a:t>Suelos licuados y expulsados a la superficie en un terreno de cultivo </a:t>
            </a:r>
            <a:r>
              <a:rPr lang="es-MX" sz="1000" b="1" dirty="0" smtClean="0">
                <a:latin typeface="Montserrat" panose="00000500000000000000" pitchFamily="2" charset="0"/>
              </a:rPr>
              <a:t>en los límites con Tlaxcala, durante el sismo del 15 de junio de 1999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Edi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3" y="4323871"/>
            <a:ext cx="3207594" cy="21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1764977" cy="265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53" y="1052736"/>
            <a:ext cx="1755452" cy="265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CuadroTexto"/>
          <p:cNvSpPr txBox="1"/>
          <p:nvPr/>
        </p:nvSpPr>
        <p:spPr>
          <a:xfrm>
            <a:off x="107504" y="12940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 de Suelos y Procesos Gravitacionales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067944" y="1362254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37993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851920" y="1334953"/>
            <a:ext cx="52630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hundimeinto,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 se recomienda 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>
              <a:buSzPct val="150000"/>
            </a:pPr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procedimientos y experiencia</a:t>
            </a:r>
            <a:r>
              <a:rPr lang="da-DK" sz="1400" dirty="0" smtClean="0">
                <a:latin typeface="Montserrat" panose="00000500000000000000" pitchFamily="2" charset="0"/>
              </a:rPr>
              <a:t> para </a:t>
            </a:r>
            <a:r>
              <a:rPr lang="da-DK" sz="1400" dirty="0">
                <a:latin typeface="Montserrat" panose="00000500000000000000" pitchFamily="2" charset="0"/>
              </a:rPr>
              <a:t>realizar/implementar </a:t>
            </a:r>
            <a:r>
              <a:rPr lang="da-DK" sz="1400" dirty="0" smtClean="0">
                <a:latin typeface="Montserrat" panose="00000500000000000000" pitchFamily="2" charset="0"/>
              </a:rPr>
              <a:t>cursos y acciones </a:t>
            </a:r>
            <a:r>
              <a:rPr lang="da-DK" sz="1400" dirty="0">
                <a:latin typeface="Montserrat" panose="00000500000000000000" pitchFamily="2" charset="0"/>
              </a:rPr>
              <a:t>de comunicación del riesgo y difusión de medidas de prevención.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28497" y="3429000"/>
            <a:ext cx="3419872" cy="36352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Deslizamientos de tierra en Huachinango, Puebla. Agosto del 2016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6" y="1092420"/>
            <a:ext cx="3504869" cy="23365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6" y="3933056"/>
            <a:ext cx="3486874" cy="2459408"/>
          </a:xfrm>
          <a:prstGeom prst="rect">
            <a:avLst/>
          </a:prstGeom>
        </p:spPr>
      </p:pic>
      <p:sp>
        <p:nvSpPr>
          <p:cNvPr id="8" name="1 CuadroTexto"/>
          <p:cNvSpPr txBox="1"/>
          <p:nvPr/>
        </p:nvSpPr>
        <p:spPr>
          <a:xfrm>
            <a:off x="107504" y="12940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 de Suelos y Procesos Gravitacionales</a:t>
            </a:r>
          </a:p>
        </p:txBody>
      </p:sp>
      <p:sp>
        <p:nvSpPr>
          <p:cNvPr id="10" name="8 Rectángulo"/>
          <p:cNvSpPr/>
          <p:nvPr/>
        </p:nvSpPr>
        <p:spPr>
          <a:xfrm>
            <a:off x="4045528" y="995365"/>
            <a:ext cx="4414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Recursos disponibles en 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992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251520" y="337657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51720" y="4095070"/>
            <a:ext cx="6964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(viento y sismo).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Promover la participación de los Colegios de Ingenieros Civiles existentes en el Estado.</a:t>
            </a: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89005"/>
              </p:ext>
            </p:extLst>
          </p:nvPr>
        </p:nvGraphicFramePr>
        <p:xfrm>
          <a:off x="1007604" y="918021"/>
          <a:ext cx="7128792" cy="2294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512"/>
                <a:gridCol w="1016274"/>
                <a:gridCol w="1504006"/>
              </a:tblGrid>
              <a:tr h="41912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Puebla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72812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</a:t>
                      </a:r>
                      <a:r>
                        <a:rPr lang="es-MX" sz="1400" u="none" strike="noStrike" dirty="0" smtClean="0">
                          <a:effectLst/>
                          <a:latin typeface="Montserrat" panose="00000500000000000000" pitchFamily="2" charset="0"/>
                        </a:rPr>
                        <a:t>uros </a:t>
                      </a:r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1,050,340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353,956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42,298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14,254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23,340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3974"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s-MX" sz="1400" b="1" u="none" strike="noStrike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69,263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701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lnT w="12700" cmpd="sng">
                      <a:noFill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8100392" y="1680150"/>
            <a:ext cx="216024" cy="129614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301960" y="2143556"/>
            <a:ext cx="66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32 %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536" r="21282" b="4342"/>
          <a:stretch/>
        </p:blipFill>
        <p:spPr bwMode="auto">
          <a:xfrm rot="5400000">
            <a:off x="-145198" y="4688466"/>
            <a:ext cx="2521627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/>
          <p:nvPr/>
        </p:nvSpPr>
        <p:spPr>
          <a:xfrm>
            <a:off x="25961" y="3302114"/>
            <a:ext cx="9092079" cy="6309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bajo </a:t>
            </a:r>
            <a:r>
              <a:rPr lang="es-MX" sz="1400" dirty="0" smtClean="0">
                <a:latin typeface="Montserrat" panose="00000500000000000000" pitchFamily="2" charset="0"/>
              </a:rPr>
              <a:t>(nivel 2,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 (nivel 4) </a:t>
            </a:r>
            <a:r>
              <a:rPr lang="es-MX" sz="1400" b="1" dirty="0" smtClean="0">
                <a:latin typeface="Montserrat" panose="00000500000000000000" pitchFamily="2" charset="0"/>
              </a:rPr>
              <a:t>medio.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0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35496" y="33265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96921" y="1052736"/>
            <a:ext cx="574323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</a:t>
            </a:r>
            <a:r>
              <a:rPr lang="es-MX" sz="1400" smtClean="0">
                <a:latin typeface="Montserrat" panose="00000500000000000000" pitchFamily="2" charset="0"/>
              </a:rPr>
              <a:t>Estructural:</a:t>
            </a:r>
          </a:p>
          <a:p>
            <a:pPr>
              <a:lnSpc>
                <a:spcPct val="125000"/>
              </a:lnSpc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Existe un reglamento estatal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dos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217</a:t>
            </a:r>
            <a:r>
              <a:rPr lang="es-MX" sz="1400" dirty="0" smtClean="0">
                <a:latin typeface="Montserrat" panose="00000500000000000000" pitchFamily="2" charset="0"/>
              </a:rPr>
              <a:t> municipios del estado.</a:t>
            </a:r>
          </a:p>
          <a:p>
            <a:pPr marL="285750" indent="-285750" algn="just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Puebla.</a:t>
            </a:r>
          </a:p>
          <a:p>
            <a:pPr marL="285750" indent="-285750" algn="just">
              <a:lnSpc>
                <a:spcPct val="125000"/>
              </a:lnSpc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Tehuacán.</a:t>
            </a:r>
          </a:p>
        </p:txBody>
      </p:sp>
      <p:sp>
        <p:nvSpPr>
          <p:cNvPr id="9" name="4 CuadroTexto"/>
          <p:cNvSpPr txBox="1"/>
          <p:nvPr/>
        </p:nvSpPr>
        <p:spPr>
          <a:xfrm>
            <a:off x="196920" y="4812248"/>
            <a:ext cx="87377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el estado de </a:t>
            </a:r>
            <a:r>
              <a:rPr lang="es-MX" sz="1400" dirty="0" smtClean="0">
                <a:latin typeface="Montserrat" panose="00000500000000000000" pitchFamily="2" charset="0"/>
              </a:rPr>
              <a:t>Puebla.</a:t>
            </a:r>
          </a:p>
          <a:p>
            <a:pPr marL="357188" indent="-357188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</a:t>
            </a:r>
            <a:r>
              <a:rPr lang="es-MX" sz="1400" b="1" dirty="0" smtClean="0">
                <a:latin typeface="Montserrat" panose="00000500000000000000" pitchFamily="2" charset="0"/>
              </a:rPr>
              <a:t>además de contar con reglamentos, se tenga la posibilidad de aplicarlos de manera adecuada y supervisada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357188" indent="-357188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la participación 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el estado.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1273" y="4437112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6840" r="21153" b="4476"/>
          <a:stretch/>
        </p:blipFill>
        <p:spPr bwMode="auto">
          <a:xfrm rot="5400000">
            <a:off x="5590515" y="1546389"/>
            <a:ext cx="3646072" cy="25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88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para 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especialistas locales,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estatal</a:t>
            </a:r>
          </a:p>
        </p:txBody>
      </p:sp>
    </p:spTree>
    <p:extLst>
      <p:ext uri="{BB962C8B-B14F-4D97-AF65-F5344CB8AC3E}">
        <p14:creationId xmlns:p14="http://schemas.microsoft.com/office/powerpoint/2010/main" val="298812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323364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51689CC-36F7-4B67-9A19-D13446CDB1AD}"/>
              </a:ext>
            </a:extLst>
          </p:cNvPr>
          <p:cNvSpPr txBox="1"/>
          <p:nvPr/>
        </p:nvSpPr>
        <p:spPr>
          <a:xfrm>
            <a:off x="107504" y="2175843"/>
            <a:ext cx="51125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s-MX" sz="1400" b="1" dirty="0" smtClean="0">
                <a:latin typeface="Montserrat" panose="00000500000000000000" pitchFamily="2" charset="0"/>
              </a:rPr>
              <a:t>Disponibles </a:t>
            </a:r>
            <a:r>
              <a:rPr lang="es-MX" sz="1400" b="1" dirty="0">
                <a:latin typeface="Montserrat" panose="00000500000000000000" pitchFamily="2" charset="0"/>
              </a:rPr>
              <a:t>en el ANRI</a:t>
            </a: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Mapas </a:t>
            </a:r>
            <a:r>
              <a:rPr lang="es-MX" sz="1400" dirty="0">
                <a:latin typeface="Montserrat" panose="00000500000000000000" pitchFamily="2" charset="0"/>
              </a:rPr>
              <a:t>de peligro (profundidades, velocidades y severidad) para la ciudad de </a:t>
            </a:r>
            <a:r>
              <a:rPr lang="es-MX" sz="1400" dirty="0" err="1">
                <a:latin typeface="Montserrat" panose="00000500000000000000" pitchFamily="2" charset="0"/>
              </a:rPr>
              <a:t>Amozoc</a:t>
            </a:r>
            <a:r>
              <a:rPr lang="es-MX" sz="1400" dirty="0">
                <a:latin typeface="Montserrat" panose="00000500000000000000" pitchFamily="2" charset="0"/>
              </a:rPr>
              <a:t>, periodos de retorno 2, 5, 10,  20 y 100 años.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Sistema </a:t>
            </a:r>
            <a:r>
              <a:rPr lang="es-MX" sz="1400" dirty="0">
                <a:latin typeface="Montserrat" panose="00000500000000000000" pitchFamily="2" charset="0"/>
              </a:rPr>
              <a:t>de presas Necaxa-Tenango (profundidades máximas) y La Soledad (gastos </a:t>
            </a:r>
            <a:r>
              <a:rPr lang="es-MX" sz="1400" dirty="0" smtClean="0">
                <a:latin typeface="Montserrat" panose="00000500000000000000" pitchFamily="2" charset="0"/>
              </a:rPr>
              <a:t>máximos)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07504" y="4134559"/>
            <a:ext cx="511256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puntos críticos hidráulicos en el estado, ya que faltan sitios sobre los ríos </a:t>
            </a:r>
            <a:r>
              <a:rPr lang="es-MX" sz="1400" dirty="0" err="1">
                <a:latin typeface="Montserrat" panose="00000500000000000000" pitchFamily="2" charset="0"/>
              </a:rPr>
              <a:t>Pantepec</a:t>
            </a:r>
            <a:r>
              <a:rPr lang="es-MX" sz="1400" dirty="0">
                <a:latin typeface="Montserrat" panose="00000500000000000000" pitchFamily="2" charset="0"/>
              </a:rPr>
              <a:t>, San Marcos, Necaxa, Tehuacán, </a:t>
            </a:r>
            <a:r>
              <a:rPr lang="es-MX" sz="1400" dirty="0" err="1">
                <a:latin typeface="Montserrat" panose="00000500000000000000" pitchFamily="2" charset="0"/>
              </a:rPr>
              <a:t>Nexapa</a:t>
            </a:r>
            <a:r>
              <a:rPr lang="es-MX" sz="1400" dirty="0">
                <a:latin typeface="Montserrat" panose="00000500000000000000" pitchFamily="2" charset="0"/>
              </a:rPr>
              <a:t>, San Martín, entre otros.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Presas </a:t>
            </a:r>
            <a:r>
              <a:rPr lang="es-MX" sz="1400" b="1" dirty="0">
                <a:latin typeface="Montserrat" panose="00000500000000000000" pitchFamily="2" charset="0"/>
              </a:rPr>
              <a:t>Necaxa, Manuel Ávila Camacho y </a:t>
            </a:r>
            <a:r>
              <a:rPr lang="es-MX" sz="1400" b="1" dirty="0" err="1">
                <a:latin typeface="Montserrat" panose="00000500000000000000" pitchFamily="2" charset="0"/>
              </a:rPr>
              <a:t>Nexapa</a:t>
            </a:r>
            <a:r>
              <a:rPr lang="es-MX" sz="1400" b="1" dirty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se encuentran en municipios clasificados como de </a:t>
            </a:r>
            <a:r>
              <a:rPr lang="es-MX" sz="1400" b="1" dirty="0">
                <a:latin typeface="Montserrat" panose="00000500000000000000" pitchFamily="2" charset="0"/>
              </a:rPr>
              <a:t>peligro alto por inundación</a:t>
            </a:r>
            <a:r>
              <a:rPr lang="es-MX" sz="1400" dirty="0">
                <a:latin typeface="Montserrat" panose="00000500000000000000" pitchFamily="2" charset="0"/>
              </a:rPr>
              <a:t>, en los cuales hay </a:t>
            </a:r>
            <a:r>
              <a:rPr lang="es-MX" sz="1400" b="1" dirty="0">
                <a:latin typeface="Montserrat" panose="00000500000000000000" pitchFamily="2" charset="0"/>
              </a:rPr>
              <a:t>asentamientos humanos </a:t>
            </a:r>
            <a:r>
              <a:rPr lang="es-MX" sz="1400" dirty="0">
                <a:latin typeface="Montserrat" panose="00000500000000000000" pitchFamily="2" charset="0"/>
              </a:rPr>
              <a:t>aguas abajo de </a:t>
            </a:r>
            <a:r>
              <a:rPr lang="es-MX" sz="1400" dirty="0" smtClean="0">
                <a:latin typeface="Montserrat" panose="00000500000000000000" pitchFamily="2" charset="0"/>
              </a:rPr>
              <a:t>éstas.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40AAAE1D-70CB-4259-83C6-ECDA9813E4CE}"/>
              </a:ext>
            </a:extLst>
          </p:cNvPr>
          <p:cNvSpPr txBox="1"/>
          <p:nvPr/>
        </p:nvSpPr>
        <p:spPr>
          <a:xfrm>
            <a:off x="107504" y="1036402"/>
            <a:ext cx="5112567" cy="87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>
                <a:latin typeface="Montserrat" panose="00000500000000000000" pitchFamily="2" charset="0"/>
              </a:rPr>
              <a:t>ríos, lagunas y presas</a:t>
            </a:r>
            <a:r>
              <a:rPr lang="es-MX" sz="1400" dirty="0">
                <a:latin typeface="Montserrat" panose="00000500000000000000" pitchFamily="2" charset="0"/>
              </a:rPr>
              <a:t>, los cuales pueden provocar </a:t>
            </a:r>
            <a:r>
              <a:rPr lang="es-MX" sz="1400" b="1" dirty="0">
                <a:latin typeface="Montserrat" panose="00000500000000000000" pitchFamily="2" charset="0"/>
              </a:rPr>
              <a:t>inundaciones  </a:t>
            </a:r>
            <a:r>
              <a:rPr lang="es-MX" sz="1400" dirty="0">
                <a:latin typeface="Montserrat" panose="00000500000000000000" pitchFamily="2" charset="0"/>
              </a:rPr>
              <a:t>durante todo el año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pSp>
        <p:nvGrpSpPr>
          <p:cNvPr id="16" name="9 Grupo"/>
          <p:cNvGrpSpPr/>
          <p:nvPr/>
        </p:nvGrpSpPr>
        <p:grpSpPr>
          <a:xfrm>
            <a:off x="5506388" y="952965"/>
            <a:ext cx="3320090" cy="5603778"/>
            <a:chOff x="5506388" y="952965"/>
            <a:chExt cx="3320090" cy="5603778"/>
          </a:xfrm>
        </p:grpSpPr>
        <p:pic>
          <p:nvPicPr>
            <p:cNvPr id="18" name="Picture 9" descr="D:\Desktop\Amozo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546" y="5033664"/>
              <a:ext cx="3281415" cy="15230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D:\Desktop\presa Soleda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677" y="2801226"/>
              <a:ext cx="3264014" cy="22285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D:\Desktop\sistema Necax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388" y="952965"/>
              <a:ext cx="3320090" cy="19531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xmlns="" id="{8895AEE6-3896-41AA-8F65-7C481613AC3D}"/>
                </a:ext>
              </a:extLst>
            </p:cNvPr>
            <p:cNvSpPr txBox="1"/>
            <p:nvPr/>
          </p:nvSpPr>
          <p:spPr>
            <a:xfrm>
              <a:off x="5560041" y="2126592"/>
              <a:ext cx="907677" cy="577081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Sistemas Necaxa-Tenango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3" name="CuadroTexto 5">
              <a:extLst>
                <a:ext uri="{FF2B5EF4-FFF2-40B4-BE49-F238E27FC236}">
                  <a16:creationId xmlns:a16="http://schemas.microsoft.com/office/drawing/2014/main" xmlns="" id="{8895AEE6-3896-41AA-8F65-7C481613AC3D}"/>
                </a:ext>
              </a:extLst>
            </p:cNvPr>
            <p:cNvSpPr txBox="1"/>
            <p:nvPr/>
          </p:nvSpPr>
          <p:spPr>
            <a:xfrm>
              <a:off x="5560041" y="5157192"/>
              <a:ext cx="754893" cy="253916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Amozoc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5" name="Picture 7" descr="D:\Desktop\gast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016" y="4215849"/>
              <a:ext cx="723284" cy="697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D:\Desktop\tirantes Necax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41" y="2228687"/>
              <a:ext cx="599306" cy="5993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uadroTexto 5">
              <a:extLst>
                <a:ext uri="{FF2B5EF4-FFF2-40B4-BE49-F238E27FC236}">
                  <a16:creationId xmlns:a16="http://schemas.microsoft.com/office/drawing/2014/main" xmlns="" id="{8895AEE6-3896-41AA-8F65-7C481613AC3D}"/>
                </a:ext>
              </a:extLst>
            </p:cNvPr>
            <p:cNvSpPr txBox="1"/>
            <p:nvPr/>
          </p:nvSpPr>
          <p:spPr>
            <a:xfrm>
              <a:off x="5554426" y="4356693"/>
              <a:ext cx="1051694" cy="415498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Presa </a:t>
              </a:r>
            </a:p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La Soledad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8" name="Picture 3" descr="D:\Desktop\tr50años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5962344"/>
              <a:ext cx="532936" cy="5649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91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107503" y="1118929"/>
            <a:ext cx="621055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</a:t>
            </a:r>
            <a:endParaRPr lang="es-MX" sz="16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Cuenta </a:t>
            </a:r>
            <a:r>
              <a:rPr lang="es-MX" sz="1400" dirty="0">
                <a:latin typeface="Montserrat" panose="00000500000000000000" pitchFamily="2" charset="0"/>
              </a:rPr>
              <a:t>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ANR. Además del índice de </a:t>
            </a:r>
            <a:r>
              <a:rPr lang="es-MX" sz="1400" dirty="0" err="1">
                <a:latin typeface="Montserrat" panose="00000500000000000000" pitchFamily="2" charset="0"/>
              </a:rPr>
              <a:t>inundabilidad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600" dirty="0">
              <a:latin typeface="Montserrat" panose="000005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Actualizar </a:t>
            </a:r>
            <a:r>
              <a:rPr lang="es-MX" sz="1400" b="1" dirty="0">
                <a:latin typeface="Montserrat" panose="00000500000000000000" pitchFamily="2" charset="0"/>
              </a:rPr>
              <a:t>y elaborar mapas de inundación </a:t>
            </a:r>
            <a:r>
              <a:rPr lang="es-MX" sz="1400" dirty="0">
                <a:latin typeface="Montserrat" panose="00000500000000000000" pitchFamily="2" charset="0"/>
              </a:rPr>
              <a:t>para ríos y centros urbanos, con apoyo de las dependencias académicas del estado, para los municipios clasificados como de </a:t>
            </a:r>
            <a:r>
              <a:rPr lang="es-MX" sz="1400" b="1" dirty="0">
                <a:latin typeface="Montserrat" panose="00000500000000000000" pitchFamily="2" charset="0"/>
              </a:rPr>
              <a:t>peligro muy alto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Fortalecer el sistema de monitoreo y vigilancia </a:t>
            </a:r>
            <a:r>
              <a:rPr lang="es-MX" sz="1400" dirty="0" err="1">
                <a:latin typeface="Montserrat" panose="00000500000000000000" pitchFamily="2" charset="0"/>
              </a:rPr>
              <a:t>hidrometeorológico</a:t>
            </a:r>
            <a:r>
              <a:rPr lang="es-MX" sz="1400" dirty="0">
                <a:latin typeface="Montserrat" panose="00000500000000000000" pitchFamily="2" charset="0"/>
              </a:rPr>
              <a:t> en el estado, ya que se cuenta con 81 estaciones climatológicas  y sólo una hidrométrica, por ello se requiere instalar equipos de medición de </a:t>
            </a:r>
            <a:r>
              <a:rPr lang="es-MX" sz="1400" b="1" dirty="0">
                <a:latin typeface="Montserrat" panose="00000500000000000000" pitchFamily="2" charset="0"/>
              </a:rPr>
              <a:t>nivel de los ríos</a:t>
            </a:r>
            <a:r>
              <a:rPr lang="es-MX" sz="1400" dirty="0">
                <a:latin typeface="Montserrat" panose="00000500000000000000" pitchFamily="2" charset="0"/>
              </a:rPr>
              <a:t>, en los municipios con peligro de inundación muy alto y alto, así como incluir su </a:t>
            </a:r>
            <a:r>
              <a:rPr lang="es-MX" sz="1400" b="1" dirty="0">
                <a:latin typeface="Montserrat" panose="00000500000000000000" pitchFamily="2" charset="0"/>
              </a:rPr>
              <a:t>mantenimiento</a:t>
            </a:r>
            <a:r>
              <a:rPr lang="es-MX" sz="1400" dirty="0">
                <a:latin typeface="Montserrat" panose="00000500000000000000" pitchFamily="2" charset="0"/>
              </a:rPr>
              <a:t>. Además, reforzar la comunicación entre autoridades y población. 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Identificar </a:t>
            </a:r>
            <a:r>
              <a:rPr lang="es-MX" sz="1400" b="1" dirty="0">
                <a:latin typeface="Montserrat" panose="00000500000000000000" pitchFamily="2" charset="0"/>
              </a:rPr>
              <a:t>asentamientos humanos </a:t>
            </a:r>
            <a:r>
              <a:rPr lang="es-MX" sz="1400" dirty="0">
                <a:latin typeface="Montserrat" panose="00000500000000000000" pitchFamily="2" charset="0"/>
              </a:rPr>
              <a:t>en lugares inundables  aledañas a las localidades  ubicadas a las orillas de los ríos o arroyos, con el fin de evitar poblaciones en </a:t>
            </a:r>
            <a:r>
              <a:rPr lang="es-MX" sz="1400" b="1" dirty="0">
                <a:latin typeface="Montserrat" panose="00000500000000000000" pitchFamily="2" charset="0"/>
              </a:rPr>
              <a:t>zonas  federales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un programa de limpieza y desazolve de los </a:t>
            </a:r>
            <a:r>
              <a:rPr lang="es-MX" sz="1400" b="1" dirty="0">
                <a:latin typeface="Montserrat" panose="00000500000000000000" pitchFamily="2" charset="0"/>
              </a:rPr>
              <a:t>drenajes pluviales de las ciudades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y canales, </a:t>
            </a:r>
            <a:r>
              <a:rPr lang="es-MX" sz="1400" dirty="0">
                <a:latin typeface="Montserrat" panose="00000500000000000000" pitchFamily="2" charset="0"/>
              </a:rPr>
              <a:t>que cruzan las localidades que ante lluvias intensas producen </a:t>
            </a:r>
            <a:r>
              <a:rPr lang="es-MX" sz="1400" b="1" dirty="0">
                <a:latin typeface="Montserrat" panose="00000500000000000000" pitchFamily="2" charset="0"/>
              </a:rPr>
              <a:t>desbordamientos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600" dirty="0">
              <a:latin typeface="Montserrat" panose="00000500000000000000" pitchFamily="2" charset="0"/>
            </a:endParaRPr>
          </a:p>
        </p:txBody>
      </p:sp>
      <p:grpSp>
        <p:nvGrpSpPr>
          <p:cNvPr id="10" name="4 Grupo"/>
          <p:cNvGrpSpPr/>
          <p:nvPr/>
        </p:nvGrpSpPr>
        <p:grpSpPr>
          <a:xfrm>
            <a:off x="6474088" y="1017555"/>
            <a:ext cx="2418392" cy="5579797"/>
            <a:chOff x="6200896" y="967402"/>
            <a:chExt cx="2418392" cy="5579797"/>
          </a:xfrm>
        </p:grpSpPr>
        <p:pic>
          <p:nvPicPr>
            <p:cNvPr id="11" name="Picture 2" descr="D:\Servicio_social\Santiago\Inundabilidad\MAPAS INUNDABILIDAD\Puebl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" t="-1" r="2185" b="3110"/>
            <a:stretch/>
          </p:blipFill>
          <p:spPr bwMode="auto">
            <a:xfrm>
              <a:off x="6206182" y="2892485"/>
              <a:ext cx="2409986" cy="190277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D:\Servicio_social\Santiago\PELIGRO\MAPAS PELIGRO\PueblaIPI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0" t="2106" r="1793" b="3789"/>
            <a:stretch/>
          </p:blipFill>
          <p:spPr bwMode="auto">
            <a:xfrm>
              <a:off x="6200896" y="967402"/>
              <a:ext cx="2415272" cy="1925083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02" y="2589890"/>
              <a:ext cx="578718" cy="17482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:\Servicio_social\Santiago\HISTORICO\MAPAS HISTÓRICOS\PueblaHIST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" t="4006" r="2729" b="3118"/>
            <a:stretch/>
          </p:blipFill>
          <p:spPr bwMode="auto">
            <a:xfrm>
              <a:off x="6206182" y="4838164"/>
              <a:ext cx="2413106" cy="1709035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45" y="6206500"/>
              <a:ext cx="578718" cy="174829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323364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192613"/>
            <a:ext cx="87778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Implementar un programa de poda de ramas </a:t>
            </a:r>
            <a:r>
              <a:rPr lang="es-MX" sz="1300" dirty="0">
                <a:latin typeface="Montserrat" panose="00000500000000000000" pitchFamily="2" charset="0"/>
              </a:rPr>
              <a:t>o árboles muertos que puedan causar daño durante una tormenta.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Contar </a:t>
            </a:r>
            <a:r>
              <a:rPr lang="es-MX" sz="1300" dirty="0">
                <a:latin typeface="Montserrat" panose="00000500000000000000" pitchFamily="2" charset="0"/>
              </a:rPr>
              <a:t>con 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Recomendar a la población que asegure </a:t>
            </a:r>
            <a:r>
              <a:rPr lang="es-MX" sz="1300" dirty="0">
                <a:latin typeface="Montserrat" panose="00000500000000000000" pitchFamily="2" charset="0"/>
              </a:rPr>
              <a:t>los objetos del exterior de la vivienda que puedan desprenderse o causar daños, debido a los fuertes vientos que pueden acompañar a la tormenta de severa</a:t>
            </a:r>
            <a:r>
              <a:rPr lang="es-MX" sz="13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Instalar pararrayos en torres y antenas</a:t>
            </a:r>
            <a:r>
              <a:rPr lang="es-MX" sz="1300" dirty="0" smtClean="0">
                <a:latin typeface="Montserrat" panose="00000500000000000000" pitchFamily="2" charset="0"/>
              </a:rPr>
              <a:t>.</a:t>
            </a:r>
            <a:endParaRPr lang="es-MX" sz="13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y de granizo (forman parte de tormentas severas, las cuales comprenden, además vientos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04" y="2991003"/>
            <a:ext cx="2880000" cy="1897051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28504" y="4962654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Puebla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2208054"/>
            <a:ext cx="604867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300" dirty="0">
                <a:latin typeface="Montserrat" panose="00000500000000000000" pitchFamily="2" charset="0"/>
              </a:rPr>
              <a:t>tormentas </a:t>
            </a:r>
            <a:r>
              <a:rPr lang="es-MX" sz="1300" dirty="0" smtClean="0">
                <a:latin typeface="Montserrat" panose="00000500000000000000" pitchFamily="2" charset="0"/>
              </a:rPr>
              <a:t>eléctricas, así </a:t>
            </a:r>
            <a:r>
              <a:rPr lang="es-MX" sz="1300" dirty="0">
                <a:latin typeface="Montserrat" panose="00000500000000000000" pitchFamily="2" charset="0"/>
              </a:rPr>
              <a:t>como </a:t>
            </a:r>
            <a:r>
              <a:rPr lang="es-MX" sz="1300" dirty="0" smtClean="0">
                <a:latin typeface="Montserrat" panose="00000500000000000000" pitchFamily="2" charset="0"/>
              </a:rPr>
              <a:t>capas </a:t>
            </a:r>
            <a:r>
              <a:rPr lang="es-MX" sz="1300" dirty="0">
                <a:latin typeface="Montserrat" panose="00000500000000000000" pitchFamily="2" charset="0"/>
              </a:rPr>
              <a:t>de zonificación, de indicadores cuantitativos y de escenarios de riesgo por tormentas de </a:t>
            </a:r>
            <a:r>
              <a:rPr lang="es-MX" sz="1300" dirty="0" smtClean="0">
                <a:latin typeface="Montserrat" panose="00000500000000000000" pitchFamily="2" charset="0"/>
              </a:rPr>
              <a:t>granizo </a:t>
            </a:r>
            <a:r>
              <a:rPr lang="es-MX" sz="13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3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3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3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G</a:t>
            </a:r>
            <a:r>
              <a:rPr lang="es-MX" sz="13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3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3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3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3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Fascículo </a:t>
            </a:r>
            <a:r>
              <a:rPr lang="es-MX" sz="1300" dirty="0">
                <a:latin typeface="Montserrat" panose="00000500000000000000" pitchFamily="2" charset="0"/>
              </a:rPr>
              <a:t>de </a:t>
            </a:r>
            <a:r>
              <a:rPr lang="es-MX" sz="1300" i="1" dirty="0">
                <a:latin typeface="Montserrat" panose="00000500000000000000" pitchFamily="2" charset="0"/>
              </a:rPr>
              <a:t>Tormentas Severas</a:t>
            </a:r>
            <a:r>
              <a:rPr lang="es-MX" sz="1300" dirty="0">
                <a:latin typeface="Montserrat" panose="00000500000000000000" pitchFamily="2" charset="0"/>
              </a:rPr>
              <a:t> </a:t>
            </a:r>
            <a:r>
              <a:rPr lang="es-MX" sz="13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300" dirty="0" smtClean="0">
                <a:latin typeface="Montserrat" panose="00000500000000000000" pitchFamily="2" charset="0"/>
                <a:hlinkClick r:id="rId5"/>
              </a:rPr>
              <a:t>www.cenapred.gob.mx/es/Publicaciones/archivos/189-FASCCULOTORMENTASSEVERAS.PDF</a:t>
            </a:r>
            <a:endParaRPr lang="es-MX" sz="13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Capacitación </a:t>
            </a:r>
            <a:r>
              <a:rPr lang="es-MX" sz="13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3" y="1403186"/>
            <a:ext cx="89289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200 decesos por tormentas eléctricas de 1985 a 2006 (SS, 2007).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Cuatro declaratorias </a:t>
            </a:r>
            <a:r>
              <a:rPr lang="es-MX" sz="1300" dirty="0">
                <a:latin typeface="Montserrat" panose="00000500000000000000" pitchFamily="2" charset="0"/>
              </a:rPr>
              <a:t>de desastre por granizo </a:t>
            </a:r>
            <a:r>
              <a:rPr lang="es-MX" sz="1300" dirty="0" smtClean="0">
                <a:latin typeface="Montserrat" panose="00000500000000000000" pitchFamily="2" charset="0"/>
              </a:rPr>
              <a:t>(base </a:t>
            </a:r>
            <a:r>
              <a:rPr lang="es-MX" sz="1300" dirty="0">
                <a:latin typeface="Montserrat" panose="00000500000000000000" pitchFamily="2" charset="0"/>
              </a:rPr>
              <a:t>de datos de declaratorias de desastres y emergencias de 2000 a </a:t>
            </a:r>
            <a:r>
              <a:rPr lang="es-MX" sz="1300" dirty="0" smtClean="0">
                <a:latin typeface="Montserrat" panose="00000500000000000000" pitchFamily="2" charset="0"/>
              </a:rPr>
              <a:t>2018).</a:t>
            </a:r>
            <a:endParaRPr lang="es-MX" sz="1300" dirty="0"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408527" y="2298970"/>
            <a:ext cx="24773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Eje </a:t>
            </a:r>
            <a:r>
              <a:rPr lang="es-MX" sz="1300" dirty="0" err="1" smtClean="0">
                <a:latin typeface="Montserrat" panose="00000500000000000000" pitchFamily="2" charset="0"/>
              </a:rPr>
              <a:t>neovolcánico</a:t>
            </a:r>
            <a:r>
              <a:rPr lang="es-MX" sz="1300" dirty="0" smtClean="0">
                <a:latin typeface="Montserrat" panose="00000500000000000000" pitchFamily="2" charset="0"/>
              </a:rPr>
              <a:t>, y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Sierra Madre Oriental</a:t>
            </a:r>
            <a:endParaRPr lang="es-MX" sz="13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1" y="5157192"/>
            <a:ext cx="85480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Optimizar el uso del agua 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campañas de concientización 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1976060"/>
            <a:ext cx="58326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cuantitativos, de eventos históricos y de escenarios de riesgo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96752"/>
            <a:ext cx="56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dirty="0">
                <a:latin typeface="Montserrat" panose="00000500000000000000" pitchFamily="2" charset="0"/>
              </a:rPr>
              <a:t>de desastre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92" y="2193559"/>
            <a:ext cx="2773303" cy="193703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28184" y="4146881"/>
            <a:ext cx="254371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Puebla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228184" y="1349152"/>
            <a:ext cx="2543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1970 a 1978, y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1993 a 1996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1" y="4149080"/>
            <a:ext cx="854809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Identificar a los grupos de riesgo (indigentes, infantes, enfermos, personas adultas mayores y con discapacidad), así como personas en pobreza extrema, para brindarles albergue y alimentos calientes.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Para evitar accidentes carreteros y en aeropuertos debidos a bancos de niebla que se puedan formar, revisar los avisos de </a:t>
            </a:r>
            <a:r>
              <a:rPr lang="es-MX" sz="1300" i="1" dirty="0">
                <a:latin typeface="Montserrat" panose="00000500000000000000" pitchFamily="2" charset="0"/>
              </a:rPr>
              <a:t>Potencial de Tormentas</a:t>
            </a:r>
            <a:r>
              <a:rPr lang="es-MX" sz="1300" dirty="0">
                <a:latin typeface="Montserrat" panose="00000500000000000000" pitchFamily="2" charset="0"/>
              </a:rPr>
              <a:t> que emite el </a:t>
            </a:r>
            <a:r>
              <a:rPr lang="es-MX" sz="1300" dirty="0" err="1">
                <a:latin typeface="Montserrat" panose="00000500000000000000" pitchFamily="2" charset="0"/>
              </a:rPr>
              <a:t>SMN</a:t>
            </a:r>
            <a:r>
              <a:rPr lang="es-MX" sz="1300" dirty="0">
                <a:latin typeface="Montserrat" panose="00000500000000000000" pitchFamily="2" charset="0"/>
              </a:rPr>
              <a:t> cada tres horas.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Recomendar a la población: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La construcción de muros de las viviendas más gruesos o instalar aislamientos en ellos con el objetivo de ahorrar energía.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Instalar ventanas con doble vidrio y, tanto las puertas como las ventanas, deben estar bien selladas para evitar que por pequeñas ranuras se filtre el frío.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300" dirty="0">
                <a:latin typeface="Montserrat" panose="00000500000000000000" pitchFamily="2" charset="0"/>
              </a:rPr>
              <a:t>En la medida de lo posible instalar en las casas calefacción, de manera que no sea peligrosa para sus habitantes.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Bajas temperaturas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36" y="2216433"/>
            <a:ext cx="2521103" cy="1768139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63936" y="4005064"/>
            <a:ext cx="252110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gélidas en los municipios de Puebla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2060848"/>
            <a:ext cx="58326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300" dirty="0">
                <a:latin typeface="Montserrat" panose="00000500000000000000" pitchFamily="2" charset="0"/>
              </a:rPr>
              <a:t>por ondas </a:t>
            </a:r>
            <a:r>
              <a:rPr lang="es-MX" sz="1300" dirty="0" smtClean="0">
                <a:latin typeface="Montserrat" panose="00000500000000000000" pitchFamily="2" charset="0"/>
              </a:rPr>
              <a:t>gélidas </a:t>
            </a:r>
            <a:r>
              <a:rPr lang="es-MX" sz="1300" dirty="0">
                <a:latin typeface="Montserrat" panose="00000500000000000000" pitchFamily="2" charset="0"/>
                <a:hlinkClick r:id="rId4"/>
              </a:rPr>
              <a:t>http://www.atlasnacionalderiesgos.gob.mx/archivo/visor-capas.html</a:t>
            </a:r>
            <a:r>
              <a:rPr lang="es-MX" sz="13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G</a:t>
            </a:r>
            <a:r>
              <a:rPr lang="es-MX" sz="13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300" dirty="0" smtClean="0">
                <a:latin typeface="Montserrat" panose="00000500000000000000" pitchFamily="2" charset="0"/>
              </a:rPr>
              <a:t>. Anexo Único, Fracciones V.10 y V.11 </a:t>
            </a:r>
            <a:r>
              <a:rPr lang="es-MX" sz="1300" dirty="0" smtClean="0">
                <a:latin typeface="Montserrat" panose="00000500000000000000" pitchFamily="2" charset="0"/>
                <a:hlinkClick r:id="rId5"/>
              </a:rPr>
              <a:t>http</a:t>
            </a:r>
            <a:r>
              <a:rPr lang="es-MX" sz="1300" dirty="0">
                <a:latin typeface="Montserrat" panose="00000500000000000000" pitchFamily="2" charset="0"/>
                <a:hlinkClick r:id="rId5"/>
              </a:rPr>
              <a:t>://</a:t>
            </a:r>
            <a:r>
              <a:rPr lang="es-MX" sz="13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3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Capacitación </a:t>
            </a:r>
            <a:r>
              <a:rPr lang="es-MX" sz="13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24744"/>
            <a:ext cx="5760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3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Dos </a:t>
            </a:r>
            <a:r>
              <a:rPr lang="es-MX" sz="1300" dirty="0">
                <a:latin typeface="Montserrat" panose="00000500000000000000" pitchFamily="2" charset="0"/>
              </a:rPr>
              <a:t>declaratorias de emergencia (base de datos de declaratorias de desastres y emergencias </a:t>
            </a:r>
            <a:r>
              <a:rPr lang="es-MX" sz="1300" dirty="0" smtClean="0">
                <a:latin typeface="Montserrat" panose="00000500000000000000" pitchFamily="2" charset="0"/>
              </a:rPr>
              <a:t>de 2000 a 2018).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308 decesos de 1985 a 2005 (SS, 2007)</a:t>
            </a:r>
            <a:endParaRPr lang="es-MX" sz="1300" dirty="0"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390235" y="1614571"/>
            <a:ext cx="2268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3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00" dirty="0" smtClean="0">
                <a:latin typeface="Montserrat" panose="00000500000000000000" pitchFamily="2" charset="0"/>
              </a:rPr>
              <a:t>Valle de Oriental</a:t>
            </a:r>
            <a:endParaRPr lang="es-MX" sz="13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1" y="4351163"/>
            <a:ext cx="85480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Identificar a los grupos de riesgo (indigentes, infantes, enfermos, personas adultas mayores y con discapacidad), así como personas en pobreza extrema, para brindarles albergue con instalaciones adecuadas.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Recomendar a los habitantes: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acondicionadores de aire en las ventanas y aislamiento en sus muros y techos, si es necesario.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reflectores temporales, tales como cartón forrado con papel de aluminio, para reflejar el calor de regreso hacia el exterior.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Cubrir ventanas con cortinas, celosías, toldos o persianas. Los toldos o las persianas exteriores pueden reducir el calor que entra a la casa por más de un 80 por ciento.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calor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52" y="1988895"/>
            <a:ext cx="1800000" cy="210617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947944" y="4095069"/>
            <a:ext cx="2016544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Puebla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7504" y="2319838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dirty="0">
                <a:latin typeface="Montserrat" panose="00000500000000000000" pitchFamily="2" charset="0"/>
              </a:rPr>
              <a:t>por ondas de calor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Fracción </a:t>
            </a:r>
            <a:r>
              <a:rPr lang="es-MX" sz="1400" dirty="0" smtClean="0">
                <a:latin typeface="Montserrat" panose="00000500000000000000" pitchFamily="2" charset="0"/>
              </a:rPr>
              <a:t>V.12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79909"/>
            <a:ext cx="6625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Dos </a:t>
            </a:r>
            <a:r>
              <a:rPr lang="es-MX" sz="1400" dirty="0">
                <a:latin typeface="Montserrat" panose="00000500000000000000" pitchFamily="2" charset="0"/>
              </a:rPr>
              <a:t>declaratorias de emergencia (base de datos de declaratorias de desastres y emergencias </a:t>
            </a:r>
            <a:r>
              <a:rPr lang="es-MX" sz="1400" dirty="0" smtClean="0">
                <a:latin typeface="Montserrat" panose="00000500000000000000" pitchFamily="2" charset="0"/>
              </a:rPr>
              <a:t>de 2000 a 2018).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Municipios afectados: </a:t>
            </a:r>
            <a:r>
              <a:rPr lang="es-MX" sz="1400" dirty="0" err="1" smtClean="0">
                <a:latin typeface="Montserrat" panose="00000500000000000000" pitchFamily="2" charset="0"/>
              </a:rPr>
              <a:t>Cohetzala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 err="1" smtClean="0">
                <a:latin typeface="Montserrat" panose="00000500000000000000" pitchFamily="2" charset="0"/>
              </a:rPr>
              <a:t>Huauchinango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 err="1" smtClean="0">
                <a:latin typeface="Montserrat" panose="00000500000000000000" pitchFamily="2" charset="0"/>
              </a:rPr>
              <a:t>Ixcamilpa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latin typeface="Montserrat" panose="00000500000000000000" pitchFamily="2" charset="0"/>
              </a:rPr>
              <a:t>Guerrero, Juan Galindo y </a:t>
            </a:r>
            <a:r>
              <a:rPr lang="es-MX" sz="1400" dirty="0" err="1" smtClean="0">
                <a:latin typeface="Montserrat" panose="00000500000000000000" pitchFamily="2" charset="0"/>
              </a:rPr>
              <a:t>Naupan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53936" y="4572813"/>
            <a:ext cx="5282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</a:t>
            </a:r>
            <a:r>
              <a:rPr lang="es-MX" sz="1400" b="1" dirty="0" smtClean="0">
                <a:latin typeface="Montserrat" panose="00000500000000000000" pitchFamily="2" charset="0"/>
              </a:rPr>
              <a:t>técnica-investigación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o comité científico asesor de fenómenos hidrometeorológicos, 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mapas de peligro y riesgo 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504" y="2405787"/>
            <a:ext cx="8828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Capas de indicadores de peligro y riesgo, de eventos históricos, así como de escenarios de peligro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</a:t>
            </a:r>
            <a:r>
              <a:rPr lang="es-MX" sz="1400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Capacitación </a:t>
            </a:r>
            <a:r>
              <a:rPr lang="es-MX" sz="1400" dirty="0">
                <a:latin typeface="Montserrat" panose="00000500000000000000" pitchFamily="2" charset="0"/>
              </a:rPr>
              <a:t>(cursos, asesorías y estancias profesionales).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7504" y="1196752"/>
            <a:ext cx="8548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Cuatro declaratorias </a:t>
            </a:r>
            <a:r>
              <a:rPr lang="es-MX" sz="1400" dirty="0">
                <a:latin typeface="Montserrat" panose="00000500000000000000" pitchFamily="2" charset="0"/>
              </a:rPr>
              <a:t>de desastre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Depresión tropical núm. 11 en octubre de 1999 y la tormenta tropical </a:t>
            </a:r>
            <a:r>
              <a:rPr lang="es-MX" sz="1400" i="1" dirty="0" err="1" smtClean="0">
                <a:latin typeface="Montserrat" panose="00000500000000000000" pitchFamily="2" charset="0"/>
              </a:rPr>
              <a:t>Earl</a:t>
            </a:r>
            <a:r>
              <a:rPr lang="es-MX" sz="1400" dirty="0" smtClean="0">
                <a:latin typeface="Montserrat" panose="00000500000000000000" pitchFamily="2" charset="0"/>
              </a:rPr>
              <a:t>, de 2016. Ambos produjeron inestabilidad de laderas.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92" y="4353163"/>
            <a:ext cx="2880000" cy="225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8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4154</Words>
  <Application>Microsoft Office PowerPoint</Application>
  <PresentationFormat>Presentación en pantalla (4:3)</PresentationFormat>
  <Paragraphs>306</Paragraphs>
  <Slides>24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123</cp:revision>
  <dcterms:created xsi:type="dcterms:W3CDTF">2018-12-04T21:42:05Z</dcterms:created>
  <dcterms:modified xsi:type="dcterms:W3CDTF">2019-01-16T15:41:30Z</dcterms:modified>
</cp:coreProperties>
</file>