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58" r:id="rId4"/>
    <p:sldId id="359" r:id="rId5"/>
    <p:sldId id="353" r:id="rId6"/>
    <p:sldId id="354" r:id="rId7"/>
    <p:sldId id="355" r:id="rId8"/>
    <p:sldId id="356" r:id="rId9"/>
    <p:sldId id="357" r:id="rId10"/>
    <p:sldId id="366" r:id="rId11"/>
    <p:sldId id="367" r:id="rId12"/>
    <p:sldId id="364" r:id="rId13"/>
    <p:sldId id="365" r:id="rId14"/>
    <p:sldId id="360" r:id="rId15"/>
    <p:sldId id="361" r:id="rId16"/>
    <p:sldId id="362" r:id="rId17"/>
    <p:sldId id="363" r:id="rId18"/>
    <p:sldId id="351" r:id="rId19"/>
    <p:sldId id="369" r:id="rId20"/>
    <p:sldId id="370" r:id="rId21"/>
    <p:sldId id="352" r:id="rId22"/>
    <p:sldId id="368" r:id="rId2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7" autoAdjust="0"/>
  </p:normalViewPr>
  <p:slideViewPr>
    <p:cSldViewPr showGuides="1">
      <p:cViewPr varScale="1">
        <p:scale>
          <a:sx n="78" d="100"/>
          <a:sy n="78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04/02/2019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En Nuevo León semanalmente se monitorean cuatro presas:</a:t>
            </a:r>
            <a:r>
              <a:rPr lang="es-MX" baseline="0" dirty="0" smtClean="0"/>
              <a:t> Cuchillo Solidaridad en China (peligro muy alto), Salinillas en Anáhuac (peligro alto), Rodrigo Gómez en Santiago (peligro medio) y José López Portillo en Linares (peligro muy alto)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Para el caso de la red de estaciones meteorológicas,</a:t>
            </a:r>
            <a:r>
              <a:rPr lang="es-MX" baseline="0" dirty="0" smtClean="0"/>
              <a:t> a reserva de la mejor opinión de los colegas de RH, podría considerarse que al menos cada municipio tuviera una estación.</a:t>
            </a:r>
          </a:p>
          <a:p>
            <a:endParaRPr lang="es-MX" baseline="0" dirty="0" smtClean="0"/>
          </a:p>
          <a:p>
            <a:r>
              <a:rPr lang="es-MX" baseline="0" dirty="0" smtClean="0"/>
              <a:t>Para la revisión de Zonas Críticas es factible establecer criterios basados en población expuesta ciertos peligros u obras de infraestructura que pudieran resultar dañadas por algún fenómeno perturbador.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3613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Nuevo León 1,393,322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baseline="0" dirty="0" smtClean="0"/>
              <a:t>viviendas de las cuales aproximadamente el 10% (139,640) presentan una vulnerabilidad de media a alta </a:t>
            </a:r>
            <a:r>
              <a:rPr lang="es-MX" sz="1200" dirty="0" smtClean="0">
                <a:latin typeface="Montserrat" panose="00000500000000000000" pitchFamily="2" charset="0"/>
              </a:rPr>
              <a:t>ante la ocurrencia de un fenómeno intenso (principalmente</a:t>
            </a:r>
            <a:r>
              <a:rPr lang="es-MX" sz="1200" baseline="0" dirty="0" smtClean="0">
                <a:latin typeface="Montserrat" panose="00000500000000000000" pitchFamily="2" charset="0"/>
              </a:rPr>
              <a:t> </a:t>
            </a:r>
            <a:r>
              <a:rPr lang="es-MX" sz="1200" dirty="0" smtClean="0">
                <a:latin typeface="Montserrat" panose="00000500000000000000" pitchFamily="2" charset="0"/>
              </a:rPr>
              <a:t>vientos fuertes)</a:t>
            </a:r>
            <a:r>
              <a:rPr lang="es-MX" baseline="0" dirty="0" smtClean="0"/>
              <a:t>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VI. Río Bravo. Fuente: IMTA-CONAGUA, 2013.</a:t>
            </a:r>
            <a:endParaRPr lang="es-MX" strike="noStrik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934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NL</a:t>
            </a:r>
            <a:r>
              <a:rPr lang="es-MX" baseline="0" dirty="0" smtClean="0"/>
              <a:t> en general no sufre del impacto de huracanes, pero si de tormentas y depresiones tropicales, así como de remanentes, que pueden generar mucha lluvia.</a:t>
            </a:r>
          </a:p>
          <a:p>
            <a:r>
              <a:rPr lang="es-MX" baseline="0" dirty="0" smtClean="0"/>
              <a:t>Las intensidades de los </a:t>
            </a:r>
            <a:r>
              <a:rPr lang="es-MX" baseline="0" dirty="0" err="1" smtClean="0"/>
              <a:t>CT</a:t>
            </a:r>
            <a:r>
              <a:rPr lang="es-MX" baseline="0" dirty="0" smtClean="0"/>
              <a:t> históricos anotados son los del impacto en la entidad.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2273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Otras variables son:</a:t>
            </a:r>
            <a:endParaRPr lang="es-MX" dirty="0" smtClean="0"/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Temperatura Ambiental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Humedad Relativa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Velocidad del viento 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Dirección del viento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Presión barométrica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Precipitación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3506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</a:t>
            </a:r>
            <a:r>
              <a:rPr lang="es-MX" sz="1200" baseline="0" dirty="0" err="1" smtClean="0">
                <a:latin typeface="Montserrat" panose="00000500000000000000" pitchFamily="2" charset="0"/>
              </a:rPr>
              <a:t>ANR</a:t>
            </a:r>
            <a:r>
              <a:rPr lang="es-MX" sz="1200" baseline="0" dirty="0" smtClean="0">
                <a:latin typeface="Montserrat" panose="00000500000000000000" pitchFamily="2" charset="0"/>
              </a:rPr>
              <a:t>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87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12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13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De</a:t>
            </a:r>
            <a:r>
              <a:rPr lang="es-MX" baseline="0" dirty="0" smtClean="0"/>
              <a:t> acuerdo con información del Ing. Clemente Peláez, Coordinador de Prevención de la Dirección de Protección Civil, no existe un área de Investigación. Sólo existe un área de Inspección.</a:t>
            </a:r>
          </a:p>
          <a:p>
            <a:r>
              <a:rPr lang="es-MX" baseline="0" dirty="0" smtClean="0"/>
              <a:t>Se mantiene colaboración con la Facultad de Ciencias de la Tierra de la UANL, sin embargo, no existe o no se ha integrado un CCA.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381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04/02/2019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04/02/2019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BA37-DA2C-47D2-863A-AAA5024F6372}" type="datetime1">
              <a:rPr lang="es-ES_tradnl" altLang="es-MX"/>
              <a:pPr>
                <a:defRPr/>
              </a:pPr>
              <a:t>04/02/2019</a:t>
            </a:fld>
            <a:endParaRPr lang="es-ES_tradnl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4221F-E518-4534-9405-6BFBA716DF24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32394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04/02/2019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04/02/2019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04/02/2019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04/02/2019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04/02/2019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Htpipa" TargetMode="External"/><Relationship Id="rId2" Type="http://schemas.openxmlformats.org/officeDocument/2006/relationships/hyperlink" Target="https://www.cenapred.gob.mx/es/Publicaciones/archivos/300-INFOGRAFAKARSTICIDAD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www.gob.mx/cms/uploads/attachment/file/153083/CARACTERIZACI_N_FLUVIAL_E_HIDR_ULICA_DE_LAS_INUNDACIONES_EN_M_XICO__MONTERREY_INFORME_FINAL1de2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b.mx/conagua/acciones-y-programas/rio-bravo-77765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descargas/Guia_contenido_minimo2016.pdf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://www.atlasnacionalderiesgos.gob.mx/archivo/visor-capa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tlasnacionalderiesgos.gob.mx/descargas/anexos.zip" TargetMode="External"/><Relationship Id="rId5" Type="http://schemas.openxmlformats.org/officeDocument/2006/relationships/hyperlink" Target="https://smn.cna.gob.mx/es/climatologia/monitor-de-sequia/monitor-de-sequia-en-mexico" TargetMode="External"/><Relationship Id="rId4" Type="http://schemas.openxmlformats.org/officeDocument/2006/relationships/hyperlink" Target="https://www.cenapred.gob.mx/es/Publicaciones/archivos/8-FASCCULOSEQUAS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://wwlln.ne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189-FASCCULOTORMENTASSEVERAS.PDF" TargetMode="External"/><Relationship Id="rId5" Type="http://schemas.openxmlformats.org/officeDocument/2006/relationships/hyperlink" Target="http://www.atlasnacionalderiesgos.gob.mx/descargas/Guia_contenido_minimo2016.pdf" TargetMode="External"/><Relationship Id="rId4" Type="http://schemas.openxmlformats.org/officeDocument/2006/relationships/hyperlink" Target="http://www.atlasnacionalderiesgos.gob.mx/archivo/visor-capas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s://www.cenapred.gob.mx/es/Publicaciones/archivos/5-FASCCULOCICLONESTROPICALES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155.pdf" TargetMode="External"/><Relationship Id="rId5" Type="http://schemas.openxmlformats.org/officeDocument/2006/relationships/hyperlink" Target="https://www.cenapred.gob.mx/es/Publicaciones/archivos/63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cenapred.unam.mx/DIR_INVESTIGACION/Fraccion_XLI/RH/180301_RH_ondas_de_calor_mapas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://www.atlasnacionalderiesgos.gob.mx/descargas/Guia_contenido_minimo2016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23528" y="332656"/>
            <a:ext cx="3799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Karsticidad en Nuevo León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7504" y="764704"/>
            <a:ext cx="89204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Montserrat"/>
              </a:rPr>
              <a:t>En el estado de </a:t>
            </a:r>
            <a:r>
              <a:rPr lang="es-MX" sz="1400" dirty="0" smtClean="0">
                <a:latin typeface="Montserrat"/>
              </a:rPr>
              <a:t>Nuevo León </a:t>
            </a:r>
            <a:r>
              <a:rPr lang="es-MX" sz="1400" b="1" dirty="0" smtClean="0">
                <a:latin typeface="Montserrat"/>
              </a:rPr>
              <a:t>prácticamente todas las serranías están constituidas de calizas, dolomías y yesos</a:t>
            </a:r>
            <a:r>
              <a:rPr lang="es-MX" sz="1400" dirty="0" smtClean="0">
                <a:latin typeface="Montserrat"/>
              </a:rPr>
              <a:t>, que </a:t>
            </a:r>
            <a:r>
              <a:rPr lang="es-MX" sz="1400" dirty="0">
                <a:latin typeface="Montserrat"/>
              </a:rPr>
              <a:t>presentan evidencias de desarrollo kárstico </a:t>
            </a:r>
            <a:r>
              <a:rPr lang="es-MX" sz="1400" dirty="0" smtClean="0">
                <a:latin typeface="Montserrat"/>
              </a:rPr>
              <a:t>maduro a subdesarrollado fósil, </a:t>
            </a:r>
            <a:r>
              <a:rPr lang="es-MX" sz="1400" dirty="0">
                <a:latin typeface="Montserrat"/>
              </a:rPr>
              <a:t>con la presencia de dolinas, </a:t>
            </a:r>
            <a:r>
              <a:rPr lang="es-MX" sz="1400" dirty="0" smtClean="0">
                <a:latin typeface="Montserrat"/>
              </a:rPr>
              <a:t>cavernas y manantiales kársticos, </a:t>
            </a:r>
            <a:r>
              <a:rPr lang="es-MX" sz="1400" dirty="0">
                <a:latin typeface="Montserrat"/>
              </a:rPr>
              <a:t>incluyendo </a:t>
            </a:r>
            <a:r>
              <a:rPr lang="es-MX" sz="1400" dirty="0" smtClean="0">
                <a:latin typeface="Montserrat"/>
              </a:rPr>
              <a:t>las Grutas de García y las Grutas de Bustamante, ambas desarrolladas turísticamente. </a:t>
            </a:r>
            <a:r>
              <a:rPr lang="es-MX" sz="1400" dirty="0">
                <a:latin typeface="Montserrat"/>
              </a:rPr>
              <a:t>Por ello, es recomendable que, </a:t>
            </a:r>
            <a:r>
              <a:rPr lang="es-MX" sz="1400" b="1" dirty="0">
                <a:latin typeface="Montserrat"/>
              </a:rPr>
              <a:t>en obras de ingeniería desplantadas sobre estas rocas se realicen estudios geofísicos de detalle y perforaciones</a:t>
            </a:r>
            <a:r>
              <a:rPr lang="es-MX" sz="1400" dirty="0">
                <a:latin typeface="Montserrat"/>
              </a:rPr>
              <a:t>, para </a:t>
            </a:r>
            <a:r>
              <a:rPr lang="es-MX" sz="1400" b="1" dirty="0">
                <a:latin typeface="Montserrat"/>
              </a:rPr>
              <a:t>garantizar que no existen huecos o cavernas que puedan afectar la obra</a:t>
            </a:r>
            <a:r>
              <a:rPr lang="es-MX" sz="1400" b="1" dirty="0" smtClean="0">
                <a:latin typeface="Montserrat"/>
              </a:rPr>
              <a:t>.</a:t>
            </a:r>
            <a:endParaRPr lang="es-MX" sz="800" b="1" dirty="0" smtClean="0">
              <a:latin typeface="Montserra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1072" y="2406074"/>
            <a:ext cx="2690727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Montserrat"/>
              </a:rPr>
              <a:t>En el Atlas Nacional de Riesgos se encuentran las áreas susceptibles de ser afectadas (imagen derecha, abajo).</a:t>
            </a:r>
          </a:p>
          <a:p>
            <a:endParaRPr lang="es-MX" sz="800" dirty="0" smtClean="0">
              <a:latin typeface="Montserrat"/>
            </a:endParaRPr>
          </a:p>
          <a:p>
            <a:r>
              <a:rPr lang="es-MX" sz="1400" dirty="0" smtClean="0">
                <a:latin typeface="Montserrat"/>
              </a:rPr>
              <a:t>El </a:t>
            </a:r>
            <a:r>
              <a:rPr lang="es-MX" sz="1400" dirty="0">
                <a:latin typeface="Montserrat"/>
              </a:rPr>
              <a:t>CENAPRED cuenta con una Infografía sobre el tema:</a:t>
            </a:r>
          </a:p>
          <a:p>
            <a:r>
              <a:rPr lang="es-MX" sz="1100" dirty="0" smtClean="0">
                <a:solidFill>
                  <a:schemeClr val="tx2"/>
                </a:solidFill>
                <a:hlinkClick r:id="rId2"/>
              </a:rPr>
              <a:t>https</a:t>
            </a:r>
            <a:r>
              <a:rPr lang="es-MX" sz="1100" dirty="0">
                <a:solidFill>
                  <a:schemeClr val="tx2"/>
                </a:solidFill>
                <a:hlinkClick r:id="rId2"/>
              </a:rPr>
              <a:t>://www.cenapred.gob.mx/es/Publicaciones/archivos/300-INFOGRAFAKARSTICIDAD.PDF</a:t>
            </a:r>
            <a:endParaRPr lang="es-MX" sz="1100" dirty="0">
              <a:solidFill>
                <a:schemeClr val="tx2"/>
              </a:solidFill>
            </a:endParaRPr>
          </a:p>
          <a:p>
            <a:endParaRPr lang="es-MX" sz="800" dirty="0">
              <a:solidFill>
                <a:schemeClr val="tx2"/>
              </a:solidFill>
            </a:endParaRPr>
          </a:p>
          <a:p>
            <a:r>
              <a:rPr lang="es-MX" sz="1400" dirty="0">
                <a:latin typeface="Montserrat"/>
              </a:rPr>
              <a:t>Se sugiere consultar también el Informe </a:t>
            </a:r>
            <a:r>
              <a:rPr lang="es-MX" sz="1400" b="1" dirty="0">
                <a:latin typeface="Montserrat"/>
              </a:rPr>
              <a:t>Análisis de la vulnerabilidad a fenómenos </a:t>
            </a:r>
            <a:r>
              <a:rPr lang="es-MX" sz="1400" b="1" dirty="0" smtClean="0">
                <a:latin typeface="Montserrat"/>
              </a:rPr>
              <a:t>kársticos</a:t>
            </a:r>
            <a:r>
              <a:rPr lang="es-MX" sz="1400" dirty="0" smtClean="0">
                <a:latin typeface="Montserrat"/>
              </a:rPr>
              <a:t>,</a:t>
            </a:r>
            <a:r>
              <a:rPr lang="es-MX" sz="1400" b="1" dirty="0" smtClean="0">
                <a:latin typeface="Montserrat"/>
              </a:rPr>
              <a:t> </a:t>
            </a:r>
            <a:r>
              <a:rPr lang="es-MX" sz="1400" dirty="0">
                <a:latin typeface="Montserrat"/>
              </a:rPr>
              <a:t>realizado en el CENAPRED:</a:t>
            </a:r>
          </a:p>
          <a:p>
            <a:r>
              <a:rPr lang="es-MX" sz="1200" dirty="0">
                <a:solidFill>
                  <a:schemeClr val="tx2"/>
                </a:solidFill>
                <a:hlinkClick r:id="rId3"/>
              </a:rPr>
              <a:t>https://bit.ly/2Htpipa</a:t>
            </a:r>
            <a:endParaRPr lang="es-MX" sz="1200" dirty="0">
              <a:solidFill>
                <a:schemeClr val="tx2"/>
              </a:solidFill>
            </a:endParaRPr>
          </a:p>
          <a:p>
            <a:pPr algn="just"/>
            <a:endParaRPr lang="es-MX" sz="1400" dirty="0">
              <a:latin typeface="Montserra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401" y="2149699"/>
            <a:ext cx="6295299" cy="470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7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87"/>
          <a:stretch/>
        </p:blipFill>
        <p:spPr bwMode="auto">
          <a:xfrm>
            <a:off x="5203211" y="907803"/>
            <a:ext cx="3808504" cy="2207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3322" y="3116960"/>
            <a:ext cx="4333314" cy="1464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18" y="4437112"/>
            <a:ext cx="3217698" cy="23001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5 CuadroTexto"/>
          <p:cNvSpPr txBox="1"/>
          <p:nvPr/>
        </p:nvSpPr>
        <p:spPr>
          <a:xfrm>
            <a:off x="94269" y="764704"/>
            <a:ext cx="45437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 panose="00000500000000000000"/>
              </a:rPr>
              <a:t>El campo </a:t>
            </a:r>
            <a:r>
              <a:rPr lang="es-MX" sz="1400" dirty="0">
                <a:latin typeface="Montserrat" panose="00000500000000000000"/>
              </a:rPr>
              <a:t>volcánico </a:t>
            </a:r>
            <a:r>
              <a:rPr lang="es-MX" sz="1400" dirty="0" smtClean="0">
                <a:latin typeface="Montserrat" panose="00000500000000000000"/>
              </a:rPr>
              <a:t>Las Flores-Ocampo está ubicado </a:t>
            </a:r>
            <a:r>
              <a:rPr lang="es-MX" sz="1400" dirty="0">
                <a:latin typeface="Montserrat" panose="00000500000000000000"/>
              </a:rPr>
              <a:t>entre los estados de Tamaulipas, Nuevo León y San Luis Potosí, en la base de la Sierra Madre Oriental. Es un campo volcánico </a:t>
            </a:r>
            <a:r>
              <a:rPr lang="es-MX" sz="1400" dirty="0" smtClean="0">
                <a:latin typeface="Montserrat" panose="00000500000000000000"/>
              </a:rPr>
              <a:t>Terciario-Cuaternario</a:t>
            </a:r>
            <a:r>
              <a:rPr lang="es-MX" sz="1400" dirty="0">
                <a:latin typeface="Montserrat" panose="00000500000000000000"/>
              </a:rPr>
              <a:t>, en el que se encuentran muchos conos piroclásticos. Presenta flujos de lava de baja viscosidad, que se extienden por decenas de kilómetros, y que fueron emplazados mediante tubos de lava. </a:t>
            </a:r>
            <a:r>
              <a:rPr lang="es-MX" sz="1400" dirty="0" smtClean="0">
                <a:latin typeface="Montserrat" panose="00000500000000000000"/>
              </a:rPr>
              <a:t>El </a:t>
            </a:r>
            <a:r>
              <a:rPr lang="es-MX" sz="1400" dirty="0">
                <a:latin typeface="Montserrat" panose="00000500000000000000"/>
              </a:rPr>
              <a:t>derrame del volcán Las Flores, de 80 km de longitud, llega hasta las cercanías de Ciudad Valles, y es posiblemente el mayor derrame de lava conocido en México.</a:t>
            </a:r>
          </a:p>
        </p:txBody>
      </p:sp>
      <p:sp>
        <p:nvSpPr>
          <p:cNvPr id="7" name="6 Forma libre"/>
          <p:cNvSpPr/>
          <p:nvPr/>
        </p:nvSpPr>
        <p:spPr bwMode="auto">
          <a:xfrm rot="14460869">
            <a:off x="7200516" y="288118"/>
            <a:ext cx="408548" cy="151208"/>
          </a:xfrm>
          <a:custGeom>
            <a:avLst/>
            <a:gdLst>
              <a:gd name="connsiteX0" fmla="*/ 1027 w 220102"/>
              <a:gd name="connsiteY0" fmla="*/ 19176 h 114426"/>
              <a:gd name="connsiteX1" fmla="*/ 10552 w 220102"/>
              <a:gd name="connsiteY1" fmla="*/ 42988 h 114426"/>
              <a:gd name="connsiteX2" fmla="*/ 53415 w 220102"/>
              <a:gd name="connsiteY2" fmla="*/ 81088 h 114426"/>
              <a:gd name="connsiteX3" fmla="*/ 67702 w 220102"/>
              <a:gd name="connsiteY3" fmla="*/ 95376 h 114426"/>
              <a:gd name="connsiteX4" fmla="*/ 77227 w 220102"/>
              <a:gd name="connsiteY4" fmla="*/ 109663 h 114426"/>
              <a:gd name="connsiteX5" fmla="*/ 91515 w 220102"/>
              <a:gd name="connsiteY5" fmla="*/ 114426 h 114426"/>
              <a:gd name="connsiteX6" fmla="*/ 120090 w 220102"/>
              <a:gd name="connsiteY6" fmla="*/ 109663 h 114426"/>
              <a:gd name="connsiteX7" fmla="*/ 134377 w 220102"/>
              <a:gd name="connsiteY7" fmla="*/ 104901 h 114426"/>
              <a:gd name="connsiteX8" fmla="*/ 172477 w 220102"/>
              <a:gd name="connsiteY8" fmla="*/ 100138 h 114426"/>
              <a:gd name="connsiteX9" fmla="*/ 215340 w 220102"/>
              <a:gd name="connsiteY9" fmla="*/ 81088 h 114426"/>
              <a:gd name="connsiteX10" fmla="*/ 220102 w 220102"/>
              <a:gd name="connsiteY10" fmla="*/ 66801 h 114426"/>
              <a:gd name="connsiteX11" fmla="*/ 215340 w 220102"/>
              <a:gd name="connsiteY11" fmla="*/ 33463 h 114426"/>
              <a:gd name="connsiteX12" fmla="*/ 201052 w 220102"/>
              <a:gd name="connsiteY12" fmla="*/ 23938 h 114426"/>
              <a:gd name="connsiteX13" fmla="*/ 139140 w 220102"/>
              <a:gd name="connsiteY13" fmla="*/ 9651 h 114426"/>
              <a:gd name="connsiteX14" fmla="*/ 124852 w 220102"/>
              <a:gd name="connsiteY14" fmla="*/ 126 h 114426"/>
              <a:gd name="connsiteX15" fmla="*/ 62940 w 220102"/>
              <a:gd name="connsiteY15" fmla="*/ 9651 h 114426"/>
              <a:gd name="connsiteX16" fmla="*/ 34365 w 220102"/>
              <a:gd name="connsiteY16" fmla="*/ 23938 h 114426"/>
              <a:gd name="connsiteX17" fmla="*/ 1027 w 220102"/>
              <a:gd name="connsiteY17" fmla="*/ 19176 h 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0102" h="114426">
                <a:moveTo>
                  <a:pt x="1027" y="19176"/>
                </a:moveTo>
                <a:cubicBezTo>
                  <a:pt x="-2942" y="22351"/>
                  <a:pt x="5524" y="36074"/>
                  <a:pt x="10552" y="42988"/>
                </a:cubicBezTo>
                <a:cubicBezTo>
                  <a:pt x="39057" y="82181"/>
                  <a:pt x="29669" y="61299"/>
                  <a:pt x="53415" y="81088"/>
                </a:cubicBezTo>
                <a:cubicBezTo>
                  <a:pt x="58589" y="85400"/>
                  <a:pt x="63390" y="90202"/>
                  <a:pt x="67702" y="95376"/>
                </a:cubicBezTo>
                <a:cubicBezTo>
                  <a:pt x="71366" y="99773"/>
                  <a:pt x="72758" y="106087"/>
                  <a:pt x="77227" y="109663"/>
                </a:cubicBezTo>
                <a:cubicBezTo>
                  <a:pt x="81147" y="112799"/>
                  <a:pt x="86752" y="112838"/>
                  <a:pt x="91515" y="114426"/>
                </a:cubicBezTo>
                <a:cubicBezTo>
                  <a:pt x="101040" y="112838"/>
                  <a:pt x="110664" y="111758"/>
                  <a:pt x="120090" y="109663"/>
                </a:cubicBezTo>
                <a:cubicBezTo>
                  <a:pt x="124990" y="108574"/>
                  <a:pt x="129438" y="105799"/>
                  <a:pt x="134377" y="104901"/>
                </a:cubicBezTo>
                <a:cubicBezTo>
                  <a:pt x="146969" y="102611"/>
                  <a:pt x="159777" y="101726"/>
                  <a:pt x="172477" y="100138"/>
                </a:cubicBezTo>
                <a:cubicBezTo>
                  <a:pt x="206482" y="88803"/>
                  <a:pt x="192698" y="96182"/>
                  <a:pt x="215340" y="81088"/>
                </a:cubicBezTo>
                <a:cubicBezTo>
                  <a:pt x="216927" y="76326"/>
                  <a:pt x="220102" y="71821"/>
                  <a:pt x="220102" y="66801"/>
                </a:cubicBezTo>
                <a:cubicBezTo>
                  <a:pt x="220102" y="55576"/>
                  <a:pt x="219899" y="43721"/>
                  <a:pt x="215340" y="33463"/>
                </a:cubicBezTo>
                <a:cubicBezTo>
                  <a:pt x="213015" y="28232"/>
                  <a:pt x="206283" y="26263"/>
                  <a:pt x="201052" y="23938"/>
                </a:cubicBezTo>
                <a:cubicBezTo>
                  <a:pt x="176278" y="12927"/>
                  <a:pt x="166261" y="13525"/>
                  <a:pt x="139140" y="9651"/>
                </a:cubicBezTo>
                <a:cubicBezTo>
                  <a:pt x="134377" y="6476"/>
                  <a:pt x="130559" y="565"/>
                  <a:pt x="124852" y="126"/>
                </a:cubicBezTo>
                <a:cubicBezTo>
                  <a:pt x="115375" y="-603"/>
                  <a:pt x="78787" y="1727"/>
                  <a:pt x="62940" y="9651"/>
                </a:cubicBezTo>
                <a:cubicBezTo>
                  <a:pt x="49410" y="16416"/>
                  <a:pt x="49755" y="22228"/>
                  <a:pt x="34365" y="23938"/>
                </a:cubicBezTo>
                <a:cubicBezTo>
                  <a:pt x="24898" y="24990"/>
                  <a:pt x="4996" y="16001"/>
                  <a:pt x="1027" y="19176"/>
                </a:cubicBezTo>
                <a:close/>
              </a:path>
            </a:pathLst>
          </a:custGeom>
          <a:solidFill>
            <a:srgbClr val="00B050">
              <a:alpha val="6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7504" y="202027"/>
            <a:ext cx="3855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Vulcanismo en Nuevo León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1 CuadroTexto"/>
          <p:cNvSpPr txBox="1"/>
          <p:nvPr/>
        </p:nvSpPr>
        <p:spPr>
          <a:xfrm>
            <a:off x="107504" y="4365104"/>
            <a:ext cx="541383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CENAPRED</a:t>
            </a:r>
          </a:p>
          <a:p>
            <a:pPr algn="just"/>
            <a:r>
              <a:rPr lang="es-MX" sz="1400" dirty="0">
                <a:latin typeface="Montserrat" panose="00000500000000000000" pitchFamily="2" charset="0"/>
              </a:rPr>
              <a:t>El CENAPRED tiene numerosas publicaciones (folletos e infografías) acerca de los peligros volcánicos y en particular la ceniza, que pueden ser consultados en :</a:t>
            </a:r>
          </a:p>
          <a:p>
            <a:pPr algn="just"/>
            <a:endParaRPr lang="es-MX" sz="800" dirty="0">
              <a:latin typeface="Montserrat" panose="00000500000000000000" pitchFamily="2" charset="0"/>
            </a:endParaRPr>
          </a:p>
          <a:p>
            <a:pPr algn="ctr"/>
            <a:r>
              <a:rPr lang="es-MX" sz="1200" dirty="0">
                <a:solidFill>
                  <a:schemeClr val="tx2"/>
                </a:solidFill>
                <a:latin typeface="Montserrat" panose="00000500000000000000" pitchFamily="2" charset="0"/>
              </a:rPr>
              <a:t>http://www.cenapred.gob.mx/PublicacionesWebGobMX/buscaindex</a:t>
            </a:r>
            <a:endParaRPr lang="es-MX" sz="1600" dirty="0">
              <a:latin typeface="Montserrat"/>
            </a:endParaRPr>
          </a:p>
        </p:txBody>
      </p:sp>
      <p:sp>
        <p:nvSpPr>
          <p:cNvPr id="10" name="1 CuadroTexto"/>
          <p:cNvSpPr txBox="1"/>
          <p:nvPr/>
        </p:nvSpPr>
        <p:spPr>
          <a:xfrm>
            <a:off x="94269" y="6093296"/>
            <a:ext cx="541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"/>
              </a:rPr>
              <a:t>Estar atentos a comportamientos anómalos</a:t>
            </a:r>
          </a:p>
        </p:txBody>
      </p:sp>
    </p:spTree>
    <p:extLst>
      <p:ext uri="{BB962C8B-B14F-4D97-AF65-F5344CB8AC3E}">
        <p14:creationId xmlns:p14="http://schemas.microsoft.com/office/powerpoint/2010/main" val="284608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355886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Acciones de prevención por sismos </a:t>
            </a:r>
          </a:p>
          <a:p>
            <a:pPr algn="just">
              <a:spcAft>
                <a:spcPts val="600"/>
              </a:spcAft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Nuevo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L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se encuentra en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zona A,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con base en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Regionalización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S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ísmica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CFE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E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 zona no se han registrado ningún sismo de magnitud considerable en los últimos 80 años.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Ante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ocurrencia de un sismo en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zona A,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baja intensidad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las aceleraciones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no sobrepasarían el 10%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la aceleración de la gravedad. </a:t>
            </a:r>
          </a:p>
          <a:p>
            <a:pPr algn="just">
              <a:spcAft>
                <a:spcPts val="600"/>
              </a:spcAft>
            </a:pP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E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SSN,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1900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fecha,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ha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registrado 341  sismos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el territorio de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Nuevo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L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 cuenta con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dos estaciones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la entidad.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 con mayor magnitud fue registrado 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26 de febrero de 1986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con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M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4.5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54 km al suroeste de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Cd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de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Allende,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 una profundidad de 33 km.</a:t>
            </a:r>
          </a:p>
          <a:p>
            <a:pPr algn="just"/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E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18 de marzo de 2014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se registró un sismo 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M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4.2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;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derivado del evento, se</a:t>
            </a:r>
          </a:p>
        </p:txBody>
      </p:sp>
      <p:pic>
        <p:nvPicPr>
          <p:cNvPr id="6" name="Picture 4" descr="F:\f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2" t="9528" r="9354" b="57915"/>
          <a:stretch/>
        </p:blipFill>
        <p:spPr bwMode="auto">
          <a:xfrm>
            <a:off x="7524328" y="4690139"/>
            <a:ext cx="891500" cy="92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cfe\Nuevo_Leon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5446"/>
          <a:stretch/>
        </p:blipFill>
        <p:spPr bwMode="auto">
          <a:xfrm>
            <a:off x="5100034" y="3760631"/>
            <a:ext cx="4082114" cy="295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0" y="3068960"/>
            <a:ext cx="49112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hizo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un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análisis de la sismicidad de la zona 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Citrícola del estado, con información del CENAPRED, la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UANL y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CFE. </a:t>
            </a: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posible actividad 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extracción de hidrocarburos no convencionales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en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estado, puede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 daño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en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 viviendas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infraestructura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por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inducida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Adicionalmente,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 la entidad existe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actividad minera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y de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extracción de agua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para uso agrícola, la cual también puede generar este tipo de sismicidad.</a:t>
            </a:r>
            <a:endParaRPr lang="es-MX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0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-60332" y="4299480"/>
            <a:ext cx="907300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b="1" dirty="0" smtClean="0">
              <a:solidFill>
                <a:srgbClr val="38806B"/>
              </a:solidFill>
              <a:latin typeface="Mont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necesario generar estudios 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6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Mapa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vulnerabilidad y riesgo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por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Generar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reglamento de construcción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y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los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municipales restantes.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Supervisión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por parte de PC estatal, de los proceso de extracción de hidrocarburos convencionales y no convencionales de ser el caso.</a:t>
            </a: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-36512" y="825674"/>
            <a:ext cx="51480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Después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un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sismo se pueden presentar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réplicas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que llegan a generar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daño mayor o el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colapso de edificaciones dañadas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o precarias por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el sismo principal. </a:t>
            </a: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En 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el Atlas Nacional de Riesgos se pueden encontrar </a:t>
            </a:r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las </a:t>
            </a:r>
            <a:r>
              <a:rPr lang="es-MX" sz="1600" b="1" dirty="0" smtClean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 del terreno para diferentes </a:t>
            </a:r>
            <a:r>
              <a:rPr lang="es-MX" sz="1600" b="1" dirty="0" smtClean="0">
                <a:solidFill>
                  <a:prstClr val="black"/>
                </a:solidFill>
                <a:latin typeface="Montserrat"/>
              </a:rPr>
              <a:t>periodos de retorno </a:t>
            </a:r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600" b="1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600" b="1" dirty="0" smtClean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/>
            <a:endParaRPr lang="es-MX" sz="1600" dirty="0" smtClean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600" dirty="0" smtClean="0">
                <a:solidFill>
                  <a:prstClr val="black"/>
                </a:solidFill>
                <a:latin typeface="Montserrat"/>
              </a:rPr>
              <a:t>La 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DI del CENAPRED cuenta con una </a:t>
            </a:r>
            <a:r>
              <a:rPr lang="es-MX" sz="1600" b="1" dirty="0">
                <a:solidFill>
                  <a:prstClr val="black"/>
                </a:solidFill>
                <a:latin typeface="Montserrat"/>
              </a:rPr>
              <a:t>”Guía </a:t>
            </a:r>
          </a:p>
          <a:p>
            <a:pPr algn="just"/>
            <a:r>
              <a:rPr lang="es-MX" sz="1600" b="1" dirty="0">
                <a:solidFill>
                  <a:prstClr val="black"/>
                </a:solidFill>
                <a:latin typeface="Montserrat"/>
              </a:rPr>
              <a:t>Básica de Microzonificación Sísmica”,</a:t>
            </a:r>
            <a:r>
              <a:rPr lang="es-MX" sz="1600" dirty="0">
                <a:solidFill>
                  <a:prstClr val="black"/>
                </a:solidFill>
                <a:latin typeface="Montserrat"/>
              </a:rPr>
              <a:t> </a:t>
            </a:r>
          </a:p>
          <a:p>
            <a:pPr algn="just"/>
            <a:r>
              <a:rPr lang="es-MX" sz="1600" dirty="0">
                <a:solidFill>
                  <a:prstClr val="black"/>
                </a:solidFill>
                <a:latin typeface="Montserrat"/>
              </a:rPr>
              <a:t>la cual puede usarse como referencia, para</a:t>
            </a:r>
          </a:p>
          <a:p>
            <a:pPr algn="just"/>
            <a:r>
              <a:rPr lang="es-MX" sz="1600" dirty="0">
                <a:solidFill>
                  <a:prstClr val="black"/>
                </a:solidFill>
                <a:latin typeface="Montserrat"/>
              </a:rPr>
              <a:t>la generación de estudios geofísicos. </a:t>
            </a: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7947" y="40466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Acciones de prevención por sismos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2050" name="Picture 2" descr="F:\estados_gif\NuevoLeon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4"/>
            <a:ext cx="2412776" cy="387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2.pn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29796" r="80502" b="65571"/>
          <a:stretch/>
        </p:blipFill>
        <p:spPr bwMode="auto">
          <a:xfrm>
            <a:off x="8273224" y="2247806"/>
            <a:ext cx="350227" cy="2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7 CuadroTexto"/>
          <p:cNvSpPr txBox="1"/>
          <p:nvPr/>
        </p:nvSpPr>
        <p:spPr>
          <a:xfrm>
            <a:off x="7740352" y="2001585"/>
            <a:ext cx="2187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>
                <a:solidFill>
                  <a:prstClr val="black"/>
                </a:solidFill>
                <a:latin typeface="Montserrat" panose="00000500000000000000" pitchFamily="2" charset="0"/>
              </a:rPr>
              <a:t>Fallas y Fracturas</a:t>
            </a:r>
          </a:p>
        </p:txBody>
      </p:sp>
      <p:grpSp>
        <p:nvGrpSpPr>
          <p:cNvPr id="21" name="20 Grupo"/>
          <p:cNvGrpSpPr/>
          <p:nvPr/>
        </p:nvGrpSpPr>
        <p:grpSpPr>
          <a:xfrm>
            <a:off x="7753462" y="2934519"/>
            <a:ext cx="2291146" cy="599847"/>
            <a:chOff x="2228309" y="3881953"/>
            <a:chExt cx="2291146" cy="599847"/>
          </a:xfrm>
        </p:grpSpPr>
        <p:grpSp>
          <p:nvGrpSpPr>
            <p:cNvPr id="22" name="21 Grupo"/>
            <p:cNvGrpSpPr/>
            <p:nvPr/>
          </p:nvGrpSpPr>
          <p:grpSpPr>
            <a:xfrm>
              <a:off x="2228309" y="3881953"/>
              <a:ext cx="2291146" cy="599847"/>
              <a:chOff x="2228309" y="3881953"/>
              <a:chExt cx="2291146" cy="599847"/>
            </a:xfrm>
          </p:grpSpPr>
          <p:pic>
            <p:nvPicPr>
              <p:cNvPr id="24" name="Picture 3" descr="F:\3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006147"/>
                  </a:clrFrom>
                  <a:clrTo>
                    <a:srgbClr val="00614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160" t="43083" r="13716" b="53363"/>
              <a:stretch/>
            </p:blipFill>
            <p:spPr bwMode="auto">
              <a:xfrm>
                <a:off x="2228309" y="4078240"/>
                <a:ext cx="919222" cy="403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9 CuadroTexto"/>
              <p:cNvSpPr txBox="1"/>
              <p:nvPr/>
            </p:nvSpPr>
            <p:spPr>
              <a:xfrm>
                <a:off x="2331663" y="4156910"/>
                <a:ext cx="21877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4≤M    &lt;4.5</a:t>
                </a:r>
                <a:endParaRPr lang="es-MX" sz="1000" dirty="0">
                  <a:solidFill>
                    <a:prstClr val="black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26" name="9 CuadroTexto"/>
              <p:cNvSpPr txBox="1"/>
              <p:nvPr/>
            </p:nvSpPr>
            <p:spPr>
              <a:xfrm>
                <a:off x="2370499" y="3881953"/>
                <a:ext cx="7920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3</a:t>
                </a:r>
                <a:r>
                  <a: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≤</a:t>
                </a:r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M    &lt;4</a:t>
                </a:r>
                <a:endParaRPr lang="es-MX" sz="1000" dirty="0">
                  <a:solidFill>
                    <a:prstClr val="black"/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23" name="Oval 2"/>
            <p:cNvSpPr/>
            <p:nvPr/>
          </p:nvSpPr>
          <p:spPr>
            <a:xfrm>
              <a:off x="2779110" y="3944386"/>
              <a:ext cx="76982" cy="72008"/>
            </a:xfrm>
            <a:prstGeom prst="ellipse">
              <a:avLst/>
            </a:prstGeom>
            <a:solidFill>
              <a:srgbClr val="16F6F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27" name="7 CuadroTexto"/>
          <p:cNvSpPr txBox="1"/>
          <p:nvPr/>
        </p:nvSpPr>
        <p:spPr>
          <a:xfrm>
            <a:off x="7853355" y="2606715"/>
            <a:ext cx="2187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Magnitudes</a:t>
            </a:r>
            <a:endParaRPr lang="es-MX" sz="10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5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08520" y="2606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-23621" y="6479758"/>
            <a:ext cx="4307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100" b="1" dirty="0" smtClean="0">
                <a:latin typeface="Montserrat" panose="00000500000000000000" pitchFamily="2" charset="0"/>
              </a:rPr>
              <a:t>15% del estado es propenso a la inestabilidad de laderas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923928" y="4581128"/>
            <a:ext cx="50470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Contar con </a:t>
            </a:r>
            <a:r>
              <a:rPr lang="es-MX" sz="1400" dirty="0" smtClean="0">
                <a:latin typeface="Montserrat" panose="00000500000000000000" pitchFamily="2" charset="0"/>
              </a:rPr>
              <a:t>un </a:t>
            </a:r>
            <a:r>
              <a:rPr lang="es-MX" sz="1400" b="1" dirty="0">
                <a:latin typeface="Montserrat" panose="00000500000000000000" pitchFamily="2" charset="0"/>
              </a:rPr>
              <a:t>área de investigación</a:t>
            </a:r>
            <a:r>
              <a:rPr lang="es-MX" sz="1400" dirty="0">
                <a:latin typeface="Montserrat" panose="00000500000000000000" pitchFamily="2" charset="0"/>
              </a:rPr>
              <a:t> de </a:t>
            </a:r>
            <a:r>
              <a:rPr lang="es-MX" sz="1400" b="1" dirty="0">
                <a:latin typeface="Montserrat" panose="00000500000000000000" pitchFamily="2" charset="0"/>
              </a:rPr>
              <a:t>fenómenos </a:t>
            </a:r>
            <a:r>
              <a:rPr lang="es-MX" sz="1400" b="1" dirty="0" smtClean="0">
                <a:latin typeface="Montserrat" panose="00000500000000000000" pitchFamily="2" charset="0"/>
              </a:rPr>
              <a:t>geológicos </a:t>
            </a:r>
            <a:r>
              <a:rPr lang="es-MX" sz="1400" dirty="0" smtClean="0">
                <a:latin typeface="Montserrat" panose="00000500000000000000" pitchFamily="2" charset="0"/>
              </a:rPr>
              <a:t>y </a:t>
            </a:r>
            <a:r>
              <a:rPr lang="es-MX" sz="1400" b="1" dirty="0" smtClean="0">
                <a:latin typeface="Montserrat" panose="00000500000000000000" pitchFamily="2" charset="0"/>
              </a:rPr>
              <a:t>geotécnicos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en el organigrama de </a:t>
            </a:r>
            <a:r>
              <a:rPr lang="es-MX" sz="1400" dirty="0" smtClean="0">
                <a:latin typeface="Montserrat" panose="00000500000000000000" pitchFamily="2" charset="0"/>
              </a:rPr>
              <a:t>PC, </a:t>
            </a:r>
            <a:r>
              <a:rPr lang="da-DK" sz="1400" dirty="0" smtClean="0">
                <a:latin typeface="Montserrat" panose="00000500000000000000" pitchFamily="2" charset="0"/>
              </a:rPr>
              <a:t>con una </a:t>
            </a:r>
            <a:r>
              <a:rPr lang="da-DK" sz="1400" b="1" dirty="0" smtClean="0">
                <a:latin typeface="Montserrat" panose="00000500000000000000" pitchFamily="2" charset="0"/>
              </a:rPr>
              <a:t>visión</a:t>
            </a:r>
            <a:r>
              <a:rPr lang="da-DK" sz="1400" dirty="0" smtClean="0">
                <a:latin typeface="Montserrat" panose="00000500000000000000" pitchFamily="2" charset="0"/>
              </a:rPr>
              <a:t> claramente </a:t>
            </a:r>
            <a:r>
              <a:rPr lang="da-DK" sz="1400" b="1" dirty="0" smtClean="0">
                <a:latin typeface="Montserrat" panose="00000500000000000000" pitchFamily="2" charset="0"/>
              </a:rPr>
              <a:t>preventiva</a:t>
            </a:r>
            <a:r>
              <a:rPr lang="da-DK" sz="1400" dirty="0" smtClean="0">
                <a:latin typeface="Montserrat" panose="00000500000000000000" pitchFamily="2" charset="0"/>
              </a:rPr>
              <a:t>, similar a la estructura del área de investigación del CENAPRED.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Integración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de un </a:t>
            </a:r>
            <a:r>
              <a:rPr lang="da-DK" sz="1400" b="1" dirty="0" smtClean="0">
                <a:latin typeface="Montserrat" panose="00000500000000000000" pitchFamily="2" charset="0"/>
              </a:rPr>
              <a:t>comité científico asesor</a:t>
            </a:r>
            <a:r>
              <a:rPr lang="da-DK" sz="1400" dirty="0" smtClean="0">
                <a:latin typeface="Montserrat" panose="00000500000000000000" pitchFamily="2" charset="0"/>
              </a:rPr>
              <a:t> de fenómenos geológicos con apoyo de académicos, cuerpos </a:t>
            </a:r>
            <a:r>
              <a:rPr lang="da-DK" sz="1400" dirty="0">
                <a:latin typeface="Montserrat" panose="00000500000000000000" pitchFamily="2" charset="0"/>
              </a:rPr>
              <a:t>colegiados, </a:t>
            </a:r>
            <a:r>
              <a:rPr lang="da-DK" sz="1400" dirty="0" smtClean="0">
                <a:latin typeface="Montserrat" panose="00000500000000000000" pitchFamily="2" charset="0"/>
              </a:rPr>
              <a:t>autoridades del gobierno y sociedades técnicas estatales.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00840" y="1052736"/>
            <a:ext cx="2891040" cy="27627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779912" y="908720"/>
            <a:ext cx="5335096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En los últimos años se han registrado </a:t>
            </a:r>
            <a:r>
              <a:rPr lang="da-DK" sz="1400" b="1" dirty="0" smtClean="0">
                <a:latin typeface="Montserrat" panose="00000500000000000000" pitchFamily="2" charset="0"/>
              </a:rPr>
              <a:t>deslizamientos, caídos y derrumbes </a:t>
            </a:r>
            <a:r>
              <a:rPr lang="da-DK" sz="1400" dirty="0" smtClean="0">
                <a:latin typeface="Montserrat" panose="00000500000000000000" pitchFamily="2" charset="0"/>
              </a:rPr>
              <a:t>en este estado,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los cuales han causado </a:t>
            </a:r>
            <a:r>
              <a:rPr lang="da-DK" sz="1400" b="1" dirty="0" smtClean="0">
                <a:latin typeface="Montserrat" panose="00000500000000000000" pitchFamily="2" charset="0"/>
              </a:rPr>
              <a:t>daños severos </a:t>
            </a:r>
            <a:r>
              <a:rPr lang="da-DK" sz="1400" dirty="0" smtClean="0">
                <a:latin typeface="Montserrat" panose="00000500000000000000" pitchFamily="2" charset="0"/>
              </a:rPr>
              <a:t>a la población y </a:t>
            </a:r>
            <a:r>
              <a:rPr lang="da-DK" sz="1400" b="1" dirty="0" smtClean="0">
                <a:latin typeface="Montserrat" panose="00000500000000000000" pitchFamily="2" charset="0"/>
              </a:rPr>
              <a:t>pérdida de vidas</a:t>
            </a:r>
            <a:r>
              <a:rPr lang="da-DK" sz="1400" dirty="0" smtClean="0">
                <a:latin typeface="Montserrat" panose="00000500000000000000" pitchFamily="2" charset="0"/>
              </a:rPr>
              <a:t>, principalmente en municipios de la Sierra Madre Oriental (SMO), donde las </a:t>
            </a:r>
            <a:r>
              <a:rPr lang="da-DK" sz="1400" b="1" dirty="0" smtClean="0">
                <a:latin typeface="Montserrat" panose="00000500000000000000" pitchFamily="2" charset="0"/>
              </a:rPr>
              <a:t>lluvias </a:t>
            </a:r>
            <a:r>
              <a:rPr lang="da-DK" sz="1400" dirty="0" smtClean="0">
                <a:latin typeface="Montserrat" panose="00000500000000000000" pitchFamily="2" charset="0"/>
              </a:rPr>
              <a:t>son recurrentes y es el principal factor detonante de dichos fenómenos, además de la deforestación y las modificaciones al entorno que realiza la población.</a:t>
            </a:r>
          </a:p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Otros fenómenos documentados en dicho estado son el </a:t>
            </a:r>
            <a:r>
              <a:rPr lang="da-DK" sz="1400" b="1" dirty="0" smtClean="0">
                <a:latin typeface="Montserrat" panose="00000500000000000000" pitchFamily="2" charset="0"/>
              </a:rPr>
              <a:t>hundimiento </a:t>
            </a:r>
            <a:r>
              <a:rPr lang="da-DK" sz="1400" dirty="0" smtClean="0">
                <a:latin typeface="Montserrat" panose="00000500000000000000" pitchFamily="2" charset="0"/>
              </a:rPr>
              <a:t>y el </a:t>
            </a:r>
            <a:r>
              <a:rPr lang="da-DK" sz="1400" b="1" dirty="0" smtClean="0">
                <a:latin typeface="Montserrat" panose="00000500000000000000" pitchFamily="2" charset="0"/>
              </a:rPr>
              <a:t>agrietamiento del terreno </a:t>
            </a:r>
            <a:r>
              <a:rPr lang="da-DK" sz="1400" dirty="0" smtClean="0">
                <a:latin typeface="Montserrat" panose="00000500000000000000" pitchFamily="2" charset="0"/>
              </a:rPr>
              <a:t>debido a karstificación, principalmente en municipios de la SMO, donde han ocasionado </a:t>
            </a:r>
            <a:r>
              <a:rPr lang="da-DK" sz="1400" b="1" dirty="0" smtClean="0">
                <a:latin typeface="Montserrat" panose="00000500000000000000" pitchFamily="2" charset="0"/>
              </a:rPr>
              <a:t>daños en viviendas </a:t>
            </a:r>
            <a:r>
              <a:rPr lang="da-DK" sz="1400" dirty="0" smtClean="0">
                <a:latin typeface="Montserrat" panose="00000500000000000000" pitchFamily="2" charset="0"/>
              </a:rPr>
              <a:t>y en </a:t>
            </a:r>
            <a:r>
              <a:rPr lang="da-DK" sz="1400" b="1" dirty="0" smtClean="0">
                <a:latin typeface="Montserrat" panose="00000500000000000000" pitchFamily="2" charset="0"/>
              </a:rPr>
              <a:t>obras de infraestructura</a:t>
            </a:r>
            <a:r>
              <a:rPr lang="da-DK" sz="1400" dirty="0" smtClean="0">
                <a:latin typeface="Montserrat" panose="00000500000000000000" pitchFamily="2" charset="0"/>
              </a:rPr>
              <a:t>. </a:t>
            </a:r>
            <a:r>
              <a:rPr lang="da-DK" sz="1400" dirty="0">
                <a:latin typeface="Montserrat" panose="00000500000000000000" pitchFamily="2" charset="0"/>
              </a:rPr>
              <a:t>N</a:t>
            </a:r>
            <a:r>
              <a:rPr lang="da-DK" sz="1400" dirty="0" smtClean="0">
                <a:latin typeface="Montserrat" panose="00000500000000000000" pitchFamily="2" charset="0"/>
              </a:rPr>
              <a:t>o se tienen antecedentes de la ocurrencia de </a:t>
            </a:r>
            <a:r>
              <a:rPr lang="da-DK" sz="1400" b="1" dirty="0" smtClean="0">
                <a:latin typeface="Montserrat" panose="00000500000000000000" pitchFamily="2" charset="0"/>
              </a:rPr>
              <a:t>licuación de suelos </a:t>
            </a:r>
            <a:r>
              <a:rPr lang="da-DK" sz="1400" dirty="0" smtClean="0">
                <a:latin typeface="Montserrat" panose="00000500000000000000" pitchFamily="2" charset="0"/>
              </a:rPr>
              <a:t>dado que la sismicidad es baja en el estado. </a:t>
            </a:r>
          </a:p>
          <a:p>
            <a:pPr algn="just">
              <a:buClr>
                <a:srgbClr val="CBB487"/>
              </a:buClr>
            </a:pPr>
            <a:endParaRPr lang="da-DK" sz="1400" dirty="0" smtClean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923928" y="4293096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latin typeface="Montserrat" panose="00000500000000000000" pitchFamily="2" charset="0"/>
              </a:rPr>
              <a:t>RECOMENDACIONES</a:t>
            </a:r>
          </a:p>
        </p:txBody>
      </p:sp>
      <p:pic>
        <p:nvPicPr>
          <p:cNvPr id="1026" name="Picture 2" descr="Z:\ApoyoSINAPROC\Apy Sinap 2018\140.- Acciones de Prevención de Desastres - ESTADOS\15 Nuevo León\MAPAS\Nuevo Leó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2380"/>
            <a:ext cx="3024336" cy="488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3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14811" y="2606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067944" y="1052736"/>
            <a:ext cx="50470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Evitar</a:t>
            </a:r>
            <a:r>
              <a:rPr lang="da-DK" sz="1400" dirty="0">
                <a:latin typeface="Montserrat" panose="00000500000000000000" pitchFamily="2" charset="0"/>
              </a:rPr>
              <a:t>, en lo posible, la </a:t>
            </a:r>
            <a:r>
              <a:rPr lang="da-DK" sz="1400" b="1" dirty="0">
                <a:latin typeface="Montserrat" panose="00000500000000000000" pitchFamily="2" charset="0"/>
              </a:rPr>
              <a:t>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municipal.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Fortalecer </a:t>
            </a:r>
            <a:r>
              <a:rPr lang="da-DK" sz="1400" dirty="0">
                <a:latin typeface="Montserrat" panose="00000500000000000000" pitchFamily="2" charset="0"/>
              </a:rPr>
              <a:t>las </a:t>
            </a:r>
            <a:r>
              <a:rPr lang="da-DK" sz="1400" b="1" dirty="0">
                <a:latin typeface="Montserrat" panose="00000500000000000000" pitchFamily="2" charset="0"/>
              </a:rPr>
              <a:t>capacidades técnicas de los municipios</a:t>
            </a:r>
            <a:r>
              <a:rPr lang="da-DK" sz="1400" dirty="0">
                <a:latin typeface="Montserrat" panose="00000500000000000000" pitchFamily="2" charset="0"/>
              </a:rPr>
              <a:t> sobre el análisis y estudio de fenómenos, generando </a:t>
            </a:r>
            <a:r>
              <a:rPr lang="da-DK" sz="1400" b="1" dirty="0">
                <a:latin typeface="Montserrat" panose="00000500000000000000" pitchFamily="2" charset="0"/>
              </a:rPr>
              <a:t>comités locales de </a:t>
            </a:r>
            <a:r>
              <a:rPr lang="da-DK" sz="1400" b="1" dirty="0" smtClean="0">
                <a:latin typeface="Montserrat" panose="00000500000000000000" pitchFamily="2" charset="0"/>
              </a:rPr>
              <a:t>prevención </a:t>
            </a:r>
            <a:r>
              <a:rPr lang="da-DK" sz="1400" dirty="0" smtClean="0">
                <a:latin typeface="Montserrat" panose="00000500000000000000" pitchFamily="2" charset="0"/>
              </a:rPr>
              <a:t>de desastres.</a:t>
            </a:r>
            <a:endParaRPr lang="da-DK" sz="14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Monitorear</a:t>
            </a:r>
            <a:r>
              <a:rPr lang="da-DK" sz="1400" dirty="0" smtClean="0">
                <a:latin typeface="Montserrat" panose="00000500000000000000" pitchFamily="2" charset="0"/>
              </a:rPr>
              <a:t> permanentemente los </a:t>
            </a:r>
            <a:r>
              <a:rPr lang="da-DK" sz="1400" b="1" dirty="0" smtClean="0">
                <a:latin typeface="Montserrat" panose="00000500000000000000" pitchFamily="2" charset="0"/>
              </a:rPr>
              <a:t>sistemas de abastecimiento</a:t>
            </a:r>
            <a:r>
              <a:rPr lang="da-DK" sz="1400" dirty="0" smtClean="0">
                <a:latin typeface="Montserrat" panose="00000500000000000000" pitchFamily="2" charset="0"/>
              </a:rPr>
              <a:t> de agua y las </a:t>
            </a:r>
            <a:r>
              <a:rPr lang="da-DK" sz="1400" b="1" dirty="0" smtClean="0">
                <a:latin typeface="Montserrat" panose="00000500000000000000" pitchFamily="2" charset="0"/>
              </a:rPr>
              <a:t>tuberías de drenaje</a:t>
            </a:r>
            <a:r>
              <a:rPr lang="da-DK" sz="1400" dirty="0" smtClean="0">
                <a:latin typeface="Montserrat" panose="00000500000000000000" pitchFamily="2" charset="0"/>
              </a:rPr>
              <a:t> para detectar y </a:t>
            </a:r>
            <a:r>
              <a:rPr lang="da-DK" sz="1400" b="1" dirty="0" smtClean="0">
                <a:latin typeface="Montserrat" panose="00000500000000000000" pitchFamily="2" charset="0"/>
              </a:rPr>
              <a:t>reparar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b="1" dirty="0" smtClean="0">
                <a:latin typeface="Montserrat" panose="00000500000000000000" pitchFamily="2" charset="0"/>
              </a:rPr>
              <a:t>oportunamente</a:t>
            </a:r>
            <a:r>
              <a:rPr lang="da-DK" sz="1400" dirty="0" smtClean="0">
                <a:latin typeface="Montserrat" panose="00000500000000000000" pitchFamily="2" charset="0"/>
              </a:rPr>
              <a:t> fugas.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Reforzar </a:t>
            </a:r>
            <a:r>
              <a:rPr lang="da-DK" sz="1400" b="1" dirty="0">
                <a:latin typeface="Montserrat" panose="00000500000000000000" pitchFamily="2" charset="0"/>
              </a:rPr>
              <a:t>la red</a:t>
            </a:r>
            <a:r>
              <a:rPr lang="da-DK" sz="1400" dirty="0">
                <a:latin typeface="Montserrat" panose="00000500000000000000" pitchFamily="2" charset="0"/>
              </a:rPr>
              <a:t> de estaciones </a:t>
            </a:r>
            <a:r>
              <a:rPr lang="da-DK" sz="1400" b="1" dirty="0" smtClean="0">
                <a:latin typeface="Montserrat" panose="00000500000000000000" pitchFamily="2" charset="0"/>
              </a:rPr>
              <a:t>meteorológicas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(principalmente </a:t>
            </a:r>
            <a:r>
              <a:rPr lang="da-DK" sz="1400" dirty="0">
                <a:latin typeface="Montserrat" panose="00000500000000000000" pitchFamily="2" charset="0"/>
              </a:rPr>
              <a:t>en </a:t>
            </a:r>
            <a:r>
              <a:rPr lang="da-DK" sz="1400" dirty="0" smtClean="0">
                <a:latin typeface="Montserrat" panose="00000500000000000000" pitchFamily="2" charset="0"/>
              </a:rPr>
              <a:t>la porción de la Sierra </a:t>
            </a:r>
            <a:r>
              <a:rPr lang="da-DK" sz="1400" dirty="0">
                <a:latin typeface="Montserrat" panose="00000500000000000000" pitchFamily="2" charset="0"/>
              </a:rPr>
              <a:t>Madre </a:t>
            </a:r>
            <a:r>
              <a:rPr lang="da-DK" sz="1400" dirty="0" smtClean="0">
                <a:latin typeface="Montserrat" panose="00000500000000000000" pitchFamily="2" charset="0"/>
              </a:rPr>
              <a:t>Oriental), así como gestionar </a:t>
            </a:r>
            <a:r>
              <a:rPr lang="da-DK" sz="1400" dirty="0">
                <a:latin typeface="Montserrat" panose="00000500000000000000" pitchFamily="2" charset="0"/>
              </a:rPr>
              <a:t>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geotécnico</a:t>
            </a:r>
            <a:r>
              <a:rPr lang="da-DK" sz="1400" dirty="0">
                <a:latin typeface="Montserrat" panose="00000500000000000000" pitchFamily="2" charset="0"/>
              </a:rPr>
              <a:t> para trabajo de </a:t>
            </a:r>
            <a:r>
              <a:rPr lang="da-DK" sz="1400" dirty="0" smtClean="0">
                <a:latin typeface="Montserrat" panose="00000500000000000000" pitchFamily="2" charset="0"/>
              </a:rPr>
              <a:t>campo como GPS, brújulas, distanciómetros, mapa móvil, penetrómetros, etc.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Generar fortalezas en cartografía y análisis de imágenes de </a:t>
            </a:r>
            <a:r>
              <a:rPr lang="da-DK" sz="1400" b="1" dirty="0" smtClean="0">
                <a:latin typeface="Montserrat" panose="00000500000000000000" pitchFamily="2" charset="0"/>
              </a:rPr>
              <a:t>satélite</a:t>
            </a:r>
            <a:r>
              <a:rPr lang="da-DK" sz="1400" dirty="0" smtClean="0">
                <a:latin typeface="Montserrat" panose="00000500000000000000" pitchFamily="2" charset="0"/>
              </a:rPr>
              <a:t>, ya que permitirán analizar e identificar </a:t>
            </a:r>
            <a:r>
              <a:rPr lang="da-DK" sz="1400" dirty="0">
                <a:latin typeface="Montserrat" panose="00000500000000000000" pitchFamily="2" charset="0"/>
              </a:rPr>
              <a:t>las zonas de mayor afectación.</a:t>
            </a:r>
            <a:endParaRPr lang="da-DK" sz="1400" dirty="0">
              <a:solidFill>
                <a:srgbClr val="FF0000"/>
              </a:solidFill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Instalar </a:t>
            </a:r>
            <a:r>
              <a:rPr lang="da-DK" sz="1400" b="1" dirty="0">
                <a:latin typeface="Montserrat" panose="00000500000000000000" pitchFamily="2" charset="0"/>
              </a:rPr>
              <a:t>pluviómetros caseros </a:t>
            </a:r>
            <a:r>
              <a:rPr lang="da-DK" sz="1400" dirty="0">
                <a:latin typeface="Montserrat" panose="00000500000000000000" pitchFamily="2" charset="0"/>
              </a:rPr>
              <a:t>en </a:t>
            </a:r>
            <a:r>
              <a:rPr lang="da-DK" sz="1400" b="1" dirty="0">
                <a:latin typeface="Montserrat" panose="00000500000000000000" pitchFamily="2" charset="0"/>
              </a:rPr>
              <a:t>zonas rurales </a:t>
            </a:r>
            <a:r>
              <a:rPr lang="da-DK" sz="1400" dirty="0">
                <a:latin typeface="Montserrat" panose="00000500000000000000" pitchFamily="2" charset="0"/>
              </a:rPr>
              <a:t>o donde haya escasez de estaciones meteorológicas automáticas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72009" y="6496419"/>
            <a:ext cx="4067943" cy="180020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Deslizamiento en el fraccionamiento La Antigua, 2017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1026" name="Picture 2" descr="Z:\ApoyoSINAPROC\Apy Sinap 2018\140.- Acciones de Prevención de Desastres - ESTADOS\15 Nuevo León\MAPAS\Regionalizació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1" y="980727"/>
            <a:ext cx="3321471" cy="291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ApoyoSINAPROC\Apy Sinap 2018\140.- Acciones de Prevención de Desastres - ESTADOS\15 Nuevo León\Fotos\Fraccionamiento La Antigua 2017\Av. Lazara Cardenas Monterrey 2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3991050" cy="22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0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08520" y="2606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067944" y="908720"/>
            <a:ext cx="504706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Realizar </a:t>
            </a:r>
            <a:r>
              <a:rPr lang="es-MX" sz="1400" dirty="0">
                <a:latin typeface="Montserrat" panose="00000500000000000000" pitchFamily="2" charset="0"/>
              </a:rPr>
              <a:t>acciones de </a:t>
            </a:r>
            <a:r>
              <a:rPr lang="es-MX" sz="1400" b="1" dirty="0">
                <a:latin typeface="Montserrat" panose="00000500000000000000" pitchFamily="2" charset="0"/>
              </a:rPr>
              <a:t>comunicación del riesgo</a:t>
            </a:r>
            <a:r>
              <a:rPr lang="es-MX" sz="1400" dirty="0">
                <a:latin typeface="Montserrat" panose="00000500000000000000" pitchFamily="2" charset="0"/>
              </a:rPr>
              <a:t> y difusión de </a:t>
            </a:r>
            <a:r>
              <a:rPr lang="es-MX" sz="1400" b="1" dirty="0">
                <a:latin typeface="Montserrat" panose="00000500000000000000" pitchFamily="2" charset="0"/>
              </a:rPr>
              <a:t>medidas de prevención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Para los fenómenos de </a:t>
            </a:r>
            <a:r>
              <a:rPr lang="es-MX" sz="1400" b="1" dirty="0" smtClean="0">
                <a:latin typeface="Montserrat" panose="00000500000000000000" pitchFamily="2" charset="0"/>
              </a:rPr>
              <a:t>hundimiento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b="1" dirty="0" smtClean="0">
                <a:latin typeface="Montserrat" panose="00000500000000000000" pitchFamily="2" charset="0"/>
              </a:rPr>
              <a:t>agrietamiento</a:t>
            </a:r>
            <a:r>
              <a:rPr lang="es-MX" sz="1400" dirty="0" smtClean="0">
                <a:latin typeface="Montserrat" panose="00000500000000000000" pitchFamily="2" charset="0"/>
              </a:rPr>
              <a:t> del terreno, particularmente en la región de la Sierra Madre Oriental (SMO), recopilar </a:t>
            </a:r>
            <a:r>
              <a:rPr lang="es-MX" sz="1400" b="1" dirty="0" smtClean="0">
                <a:latin typeface="Montserrat" panose="00000500000000000000" pitchFamily="2" charset="0"/>
              </a:rPr>
              <a:t>información geológica, catastral, de explotación de pozos de agua</a:t>
            </a:r>
            <a:r>
              <a:rPr lang="es-MX" sz="1400" dirty="0" smtClean="0">
                <a:latin typeface="Montserrat" panose="00000500000000000000" pitchFamily="2" charset="0"/>
              </a:rPr>
              <a:t>, etc., valiéndose de datos recabados por instancias como </a:t>
            </a:r>
            <a:r>
              <a:rPr lang="es-MX" sz="1400" b="1" dirty="0" smtClean="0">
                <a:latin typeface="Montserrat" panose="00000500000000000000" pitchFamily="2" charset="0"/>
              </a:rPr>
              <a:t>la CONAGUA, INEGI, IMTA, SGM</a:t>
            </a:r>
            <a:r>
              <a:rPr lang="es-MX" sz="1400" dirty="0" smtClean="0">
                <a:latin typeface="Montserrat" panose="00000500000000000000" pitchFamily="2" charset="0"/>
              </a:rPr>
              <a:t>, entre otras.</a:t>
            </a: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Para la misma región de la SMO, considerar la creación de un </a:t>
            </a:r>
            <a:r>
              <a:rPr lang="es-MX" sz="1400" b="1" dirty="0" smtClean="0">
                <a:latin typeface="Montserrat" panose="00000500000000000000" pitchFamily="2" charset="0"/>
              </a:rPr>
              <a:t>comité especial </a:t>
            </a:r>
            <a:r>
              <a:rPr lang="es-MX" sz="1400" dirty="0" smtClean="0">
                <a:latin typeface="Montserrat" panose="00000500000000000000" pitchFamily="2" charset="0"/>
              </a:rPr>
              <a:t>en el que participen las instituciones mencionadas, para </a:t>
            </a:r>
            <a:r>
              <a:rPr lang="es-MX" sz="1400" b="1" dirty="0" smtClean="0">
                <a:latin typeface="Montserrat" panose="00000500000000000000" pitchFamily="2" charset="0"/>
              </a:rPr>
              <a:t>definir, realizar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b="1" dirty="0" smtClean="0">
                <a:latin typeface="Montserrat" panose="00000500000000000000" pitchFamily="2" charset="0"/>
              </a:rPr>
              <a:t>supervisar</a:t>
            </a:r>
            <a:r>
              <a:rPr lang="es-MX" sz="1400" dirty="0" smtClean="0">
                <a:latin typeface="Montserrat" panose="00000500000000000000" pitchFamily="2" charset="0"/>
              </a:rPr>
              <a:t> los estudios y análisis geológicos, </a:t>
            </a:r>
            <a:r>
              <a:rPr lang="es-MX" sz="1400" dirty="0" err="1" smtClean="0">
                <a:latin typeface="Montserrat" panose="00000500000000000000" pitchFamily="2" charset="0"/>
              </a:rPr>
              <a:t>geohidrológicos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 err="1" smtClean="0">
                <a:latin typeface="Montserrat" panose="00000500000000000000" pitchFamily="2" charset="0"/>
              </a:rPr>
              <a:t>geoeléctricos</a:t>
            </a:r>
            <a:r>
              <a:rPr lang="es-MX" sz="1400" dirty="0" smtClean="0">
                <a:latin typeface="Montserrat" panose="00000500000000000000" pitchFamily="2" charset="0"/>
              </a:rPr>
              <a:t>, de </a:t>
            </a:r>
            <a:r>
              <a:rPr lang="es-MX" sz="1400" dirty="0" err="1" smtClean="0">
                <a:latin typeface="Montserrat" panose="00000500000000000000" pitchFamily="2" charset="0"/>
              </a:rPr>
              <a:t>georradar</a:t>
            </a:r>
            <a:r>
              <a:rPr lang="es-MX" sz="1400" dirty="0" smtClean="0">
                <a:latin typeface="Montserrat" panose="00000500000000000000" pitchFamily="2" charset="0"/>
              </a:rPr>
              <a:t>, perforación de pozos de exploración y todos aquellos que se consideren necesarios.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Capacitar</a:t>
            </a:r>
            <a:r>
              <a:rPr lang="da-DK" sz="1400" dirty="0">
                <a:latin typeface="Montserrat" panose="00000500000000000000" pitchFamily="2" charset="0"/>
              </a:rPr>
              <a:t> a la población mediante campañas de concientización e </a:t>
            </a:r>
            <a:r>
              <a:rPr lang="da-DK" sz="1400" b="1" dirty="0">
                <a:latin typeface="Montserrat" panose="00000500000000000000" pitchFamily="2" charset="0"/>
              </a:rPr>
              <a:t>identificación de rasgos</a:t>
            </a:r>
            <a:r>
              <a:rPr lang="da-DK" sz="1400" dirty="0">
                <a:latin typeface="Montserrat" panose="00000500000000000000" pitchFamily="2" charset="0"/>
              </a:rPr>
              <a:t> que indiquen la </a:t>
            </a:r>
            <a:r>
              <a:rPr lang="da-DK" sz="1400" b="1" dirty="0">
                <a:latin typeface="Montserrat" panose="00000500000000000000" pitchFamily="2" charset="0"/>
              </a:rPr>
              <a:t>inminencia </a:t>
            </a:r>
            <a:r>
              <a:rPr lang="da-DK" sz="1400" dirty="0">
                <a:latin typeface="Montserrat" panose="00000500000000000000" pitchFamily="2" charset="0"/>
              </a:rPr>
              <a:t>de un </a:t>
            </a:r>
            <a:r>
              <a:rPr lang="da-DK" sz="1400" b="1" dirty="0">
                <a:latin typeface="Montserrat" panose="00000500000000000000" pitchFamily="2" charset="0"/>
              </a:rPr>
              <a:t>fenómeno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Implementar acciones de </a:t>
            </a:r>
            <a:r>
              <a:rPr lang="da-DK" sz="1400" b="1" dirty="0">
                <a:latin typeface="Montserrat" panose="00000500000000000000" pitchFamily="2" charset="0"/>
              </a:rPr>
              <a:t>revisión de zonas críticas</a:t>
            </a:r>
            <a:r>
              <a:rPr lang="da-DK" sz="1400" dirty="0">
                <a:latin typeface="Montserrat" panose="00000500000000000000" pitchFamily="2" charset="0"/>
              </a:rPr>
              <a:t> para reubicación de viviendas y ordenamiento del territorio que permitan establecer programas y fondos de ayuda a viviendas afectadas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07504" y="6496419"/>
            <a:ext cx="4067943" cy="180020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Hundimientos en Monterrey, 2016 y 2017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1026" name="Picture 2" descr="Z:\ApoyoSINAPROC\Apy Sinap 2018\140.- Acciones de Prevención de Desastres - ESTADOS\15 Nuevo León\Fotos\Oquedades Terreno\29 Sep 2017 un falleci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ApoyoSINAPROC\Apy Sinap 2018\140.- Acciones de Prevención de Desastres - ESTADOS\15 Nuevo León\Fotos\Oquedades Terreno\oct 2016 Monterre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2" y="1052736"/>
            <a:ext cx="3664294" cy="244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22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14811" y="2606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23394" y="6416207"/>
            <a:ext cx="33285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>
                <a:latin typeface="Montserrat" panose="00000500000000000000" pitchFamily="2" charset="0"/>
              </a:rPr>
              <a:t>Derrumbes en tramos carreteros, 2018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045528" y="908720"/>
            <a:ext cx="4054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latin typeface="Montserrat" panose="00000500000000000000" pitchFamily="2" charset="0"/>
              </a:rPr>
              <a:t>Recursos disponibles en CENAPRED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851920" y="1192098"/>
            <a:ext cx="52630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 smtClean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del Atlas de Riesgos Estatal, se recomienda </a:t>
            </a:r>
            <a:r>
              <a:rPr lang="da-DK" sz="1400" b="1" dirty="0" smtClean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Para los fenómenos de </a:t>
            </a:r>
            <a:r>
              <a:rPr lang="da-DK" sz="1400" b="1" dirty="0" smtClean="0">
                <a:latin typeface="Montserrat" panose="00000500000000000000" pitchFamily="2" charset="0"/>
              </a:rPr>
              <a:t>hundimiento, agrietamiento y licuación </a:t>
            </a:r>
            <a:r>
              <a:rPr lang="da-DK" sz="1400" b="1" dirty="0">
                <a:latin typeface="Montserrat" panose="00000500000000000000" pitchFamily="2" charset="0"/>
              </a:rPr>
              <a:t>de suelos</a:t>
            </a:r>
            <a:r>
              <a:rPr lang="da-DK" sz="1400" dirty="0">
                <a:latin typeface="Montserrat" panose="00000500000000000000" pitchFamily="2" charset="0"/>
              </a:rPr>
              <a:t> se recomienda seguir los lineamientos de la </a:t>
            </a:r>
            <a:r>
              <a:rPr lang="da-DK" sz="1400" b="1" dirty="0">
                <a:latin typeface="Montserrat" panose="00000500000000000000" pitchFamily="2" charset="0"/>
              </a:rPr>
              <a:t>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7800" algn="just"/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://www.atlasnacionalderiesgos.gob.mx/archivo/descargas.html</a:t>
            </a: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El CENAPRED cuenta con un curso especializado para la construcción de pluviómetros caseros y un tutorial </a:t>
            </a:r>
            <a:r>
              <a:rPr lang="da-DK" sz="1400" dirty="0" smtClean="0">
                <a:latin typeface="Montserrat" panose="00000500000000000000" pitchFamily="2" charset="0"/>
              </a:rPr>
              <a:t>que está disponible en: https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drive.google.com/file/d/ 1Mlym3nK-RDGNimt3wnwvBIgwaBOSieXq/ view?usp=sharing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Consultar el informe: </a:t>
            </a:r>
            <a:r>
              <a:rPr lang="da-DK" sz="1400" b="1" dirty="0" smtClean="0">
                <a:latin typeface="Montserrat" panose="00000500000000000000" pitchFamily="2" charset="0"/>
              </a:rPr>
              <a:t>Análisis de Umbrales de Lluvia que detonan deslizamientos y sus posibles aplicaciones en un Sistema de Alerta Temprana por Inestabilidad de Laderas</a:t>
            </a:r>
            <a:r>
              <a:rPr lang="da-DK" sz="1400" dirty="0">
                <a:latin typeface="Montserrat" panose="00000500000000000000" pitchFamily="2" charset="0"/>
              </a:rPr>
              <a:t>,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disponible en la sección de Transparencia de la página del CENAPRED.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pic>
        <p:nvPicPr>
          <p:cNvPr id="1026" name="Picture 2" descr="Z:\ApoyoSINAPROC\Apy Sinap 2018\140.- Acciones de Prevención de Desastres - ESTADOS\15 Nuevo León\Fotos\Deslizamientos y Caídos Cortes Carretros\deslave_monterrey_27 DE AGOSTO 2018 la silla ro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3707682" cy="24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ApoyoSINAPROC\Apy Sinap 2018\140.- Acciones de Prevención de Desastres - ESTADOS\15 Nuevo León\Fotos\Deslizamientos y Caídos Cortes Carretros\27.09.2018 avenida Gómez Morín, camino a Chipinq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1315"/>
            <a:ext cx="3744416" cy="232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18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82943" y="332656"/>
            <a:ext cx="342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823936"/>
              </p:ext>
            </p:extLst>
          </p:nvPr>
        </p:nvGraphicFramePr>
        <p:xfrm>
          <a:off x="539552" y="869297"/>
          <a:ext cx="7440678" cy="2127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032"/>
                <a:gridCol w="974375"/>
                <a:gridCol w="1417271"/>
              </a:tblGrid>
              <a:tr h="35866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el estado de </a:t>
                      </a:r>
                      <a:r>
                        <a:rPr lang="es-MX" sz="12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Nuevo León</a:t>
                      </a:r>
                      <a:endParaRPr lang="es-MX" sz="12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2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2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43685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1,253,682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2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0705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93,932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2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4564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20,348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4564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1,525 </a:t>
                      </a:r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4564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1,661 </a:t>
                      </a:r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2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4564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2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22,174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2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12273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22" name="21 Cerrar llave"/>
          <p:cNvSpPr/>
          <p:nvPr/>
        </p:nvSpPr>
        <p:spPr>
          <a:xfrm>
            <a:off x="7668344" y="1630699"/>
            <a:ext cx="216024" cy="1179688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7969439" y="187095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10%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2483768" y="5446529"/>
            <a:ext cx="6660232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Uso de un </a:t>
            </a:r>
            <a:r>
              <a:rPr lang="es-MX" sz="1400" b="1" dirty="0" smtClean="0">
                <a:latin typeface="Montserrat" panose="00000500000000000000" pitchFamily="2" charset="0"/>
              </a:rPr>
              <a:t>formato </a:t>
            </a:r>
            <a:r>
              <a:rPr lang="es-MX" sz="1400" dirty="0" smtClean="0">
                <a:latin typeface="Montserrat" panose="00000500000000000000" pitchFamily="2" charset="0"/>
              </a:rPr>
              <a:t>y un manual para </a:t>
            </a:r>
            <a:r>
              <a:rPr lang="es-MX" sz="1400" b="1" dirty="0" smtClean="0">
                <a:latin typeface="Montserrat" panose="00000500000000000000" pitchFamily="2" charset="0"/>
              </a:rPr>
              <a:t>valorar cuantitativamente la vulnerabilidad estructural,</a:t>
            </a:r>
            <a:r>
              <a:rPr lang="es-MX" sz="1400" dirty="0" smtClean="0">
                <a:latin typeface="Montserrat" panose="00000500000000000000" pitchFamily="2" charset="0"/>
              </a:rPr>
              <a:t> previo a la ocurrencia de un fenómeno ,principalmente  sismo.</a:t>
            </a:r>
          </a:p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Curso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latin typeface="Montserrat" panose="00000500000000000000" pitchFamily="2" charset="0"/>
              </a:rPr>
              <a:t>formación de instructores </a:t>
            </a:r>
            <a:r>
              <a:rPr lang="es-MX" sz="1400" dirty="0" smtClean="0">
                <a:latin typeface="Montserrat" panose="00000500000000000000" pitchFamily="2" charset="0"/>
              </a:rPr>
              <a:t>para que la metodología sea </a:t>
            </a:r>
            <a:r>
              <a:rPr lang="es-MX" sz="1400" b="1" dirty="0" smtClean="0">
                <a:latin typeface="Montserrat" panose="00000500000000000000" pitchFamily="2" charset="0"/>
              </a:rPr>
              <a:t>replicada en todo el estado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483768" y="4616986"/>
            <a:ext cx="666023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2982135"/>
            <a:ext cx="2232248" cy="387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Rectángulo"/>
          <p:cNvSpPr/>
          <p:nvPr/>
        </p:nvSpPr>
        <p:spPr>
          <a:xfrm>
            <a:off x="2483768" y="3087323"/>
            <a:ext cx="6660232" cy="15658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s-MX" sz="1400" dirty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>
                <a:latin typeface="Montserrat" panose="00000500000000000000" pitchFamily="2" charset="0"/>
              </a:rPr>
              <a:t>nivel </a:t>
            </a:r>
            <a:r>
              <a:rPr lang="es-MX" sz="1400" b="1" dirty="0" smtClean="0">
                <a:latin typeface="Montserrat" panose="00000500000000000000" pitchFamily="2" charset="0"/>
              </a:rPr>
              <a:t>muy bajo </a:t>
            </a:r>
            <a:r>
              <a:rPr lang="es-MX" sz="1400" dirty="0" smtClean="0">
                <a:latin typeface="Montserrat" panose="00000500000000000000" pitchFamily="2" charset="0"/>
              </a:rPr>
              <a:t>(nivel 1, </a:t>
            </a:r>
            <a:r>
              <a:rPr lang="es-MX" sz="1400" dirty="0">
                <a:latin typeface="Montserrat" panose="00000500000000000000" pitchFamily="2" charset="0"/>
              </a:rPr>
              <a:t>en una escala de 1, muy bajo, y 7, muy alto) de </a:t>
            </a:r>
            <a:r>
              <a:rPr lang="es-MX" sz="1400" b="1" dirty="0">
                <a:latin typeface="Montserrat" panose="00000500000000000000" pitchFamily="2" charset="0"/>
              </a:rPr>
              <a:t>susceptibilidad de daño por </a:t>
            </a:r>
            <a:r>
              <a:rPr lang="es-MX" sz="1400" b="1" dirty="0" smtClean="0">
                <a:latin typeface="Montserrat" panose="00000500000000000000" pitchFamily="2" charset="0"/>
              </a:rPr>
              <a:t>sismo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Para el caso de vientos fuertes,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muy bajo </a:t>
            </a:r>
            <a:r>
              <a:rPr lang="es-MX" sz="1400" dirty="0" smtClean="0">
                <a:latin typeface="Montserrat" panose="00000500000000000000" pitchFamily="2" charset="0"/>
              </a:rPr>
              <a:t>(nivel 1,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3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689272"/>
              </p:ext>
            </p:extLst>
          </p:nvPr>
        </p:nvGraphicFramePr>
        <p:xfrm>
          <a:off x="1974316" y="0"/>
          <a:ext cx="5283518" cy="681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02" r="28802"/>
                      <a:stretch>
                        <a:fillRect/>
                      </a:stretch>
                    </p:blipFill>
                    <p:spPr bwMode="auto">
                      <a:xfrm>
                        <a:off x="1974316" y="0"/>
                        <a:ext cx="5283518" cy="68144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846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-4188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>
                <a:solidFill>
                  <a:srgbClr val="D4C19C"/>
                </a:solidFill>
                <a:latin typeface="Montserrat" panose="00000500000000000000" pitchFamily="2" charset="0"/>
              </a:rPr>
              <a:t>5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Nuevo León</a:t>
            </a:r>
            <a:endParaRPr lang="es-MX" alt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58554"/>
              </p:ext>
            </p:extLst>
          </p:nvPr>
        </p:nvGraphicFramePr>
        <p:xfrm>
          <a:off x="-10649" y="786045"/>
          <a:ext cx="8341849" cy="55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22" r="7422"/>
                      <a:stretch>
                        <a:fillRect/>
                      </a:stretch>
                    </p:blipFill>
                    <p:spPr bwMode="auto">
                      <a:xfrm>
                        <a:off x="-10649" y="786045"/>
                        <a:ext cx="8341849" cy="55051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694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74968" y="345639"/>
            <a:ext cx="384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4 CuadroTexto"/>
          <p:cNvSpPr txBox="1"/>
          <p:nvPr/>
        </p:nvSpPr>
        <p:spPr>
          <a:xfrm>
            <a:off x="179512" y="1052736"/>
            <a:ext cx="5328592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No</a:t>
            </a:r>
            <a:r>
              <a:rPr lang="es-MX" sz="1400" dirty="0" smtClean="0">
                <a:latin typeface="Montserrat" panose="00000500000000000000" pitchFamily="2" charset="0"/>
              </a:rPr>
              <a:t> existe un reglamento estatal.</a:t>
            </a:r>
          </a:p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del Atlas Nacional de Riesgos, se reporta la existencia de </a:t>
            </a:r>
            <a:r>
              <a:rPr lang="es-MX" sz="1400" b="1" dirty="0" smtClean="0">
                <a:latin typeface="Montserrat" panose="00000500000000000000" pitchFamily="2" charset="0"/>
              </a:rPr>
              <a:t>documentos normativos </a:t>
            </a:r>
            <a:r>
              <a:rPr lang="es-MX" sz="1400" dirty="0" smtClean="0">
                <a:latin typeface="Montserrat" panose="00000500000000000000" pitchFamily="2" charset="0"/>
              </a:rPr>
              <a:t>relativos a construcción y/o desarrollo urbano para </a:t>
            </a:r>
            <a:r>
              <a:rPr lang="es-MX" sz="1400" b="1" dirty="0" smtClean="0">
                <a:latin typeface="Montserrat" panose="00000500000000000000" pitchFamily="2" charset="0"/>
              </a:rPr>
              <a:t>17</a:t>
            </a:r>
            <a:r>
              <a:rPr lang="es-MX" sz="1400" dirty="0" smtClean="0">
                <a:latin typeface="Montserrat" panose="00000500000000000000" pitchFamily="2" charset="0"/>
              </a:rPr>
              <a:t> de los </a:t>
            </a:r>
            <a:r>
              <a:rPr lang="es-MX" sz="1400" b="1" dirty="0" smtClean="0">
                <a:latin typeface="Montserrat" panose="00000500000000000000" pitchFamily="2" charset="0"/>
              </a:rPr>
              <a:t>51</a:t>
            </a:r>
            <a:r>
              <a:rPr lang="es-MX" sz="1400" dirty="0" smtClean="0">
                <a:latin typeface="Montserrat" panose="00000500000000000000" pitchFamily="2" charset="0"/>
              </a:rPr>
              <a:t> municipios de Nuevo león.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Monterrey (2010)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Guadalupe (2015)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79512" y="3717032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79512" y="4143414"/>
            <a:ext cx="5328592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</a:t>
            </a:r>
            <a:r>
              <a:rPr lang="es-MX" sz="14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400" dirty="0" smtClean="0">
                <a:latin typeface="Montserrat" panose="00000500000000000000" pitchFamily="2" charset="0"/>
              </a:rPr>
              <a:t>Nuevo León.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</a:t>
            </a:r>
            <a:r>
              <a:rPr lang="es-MX" sz="1400" dirty="0" smtClean="0">
                <a:latin typeface="Montserrat" panose="00000500000000000000" pitchFamily="2" charset="0"/>
              </a:rPr>
              <a:t>la participación </a:t>
            </a:r>
            <a:r>
              <a:rPr lang="es-MX" sz="1400" dirty="0">
                <a:latin typeface="Montserrat" panose="00000500000000000000" pitchFamily="2" charset="0"/>
              </a:rPr>
              <a:t>de los Colegios de Ingenieros Civiles existentes </a:t>
            </a:r>
            <a:r>
              <a:rPr lang="es-MX" sz="1400" dirty="0" smtClean="0">
                <a:latin typeface="Montserrat" panose="00000500000000000000" pitchFamily="2" charset="0"/>
              </a:rPr>
              <a:t>en Nuevo León.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3702" y="973021"/>
            <a:ext cx="3196770" cy="564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69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836712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para 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•   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Comité Científico, integrado por especialistas locales, que asesore a las autoridades de gobierno y/o de Protección Civil 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•   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protocolos de comunicación y de trabajo 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•  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subcomité para la elaboración / actualización del reglamento de construcción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•  Participación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vía remota, de un enlace estatal, con perfil técnico-científico, en las reuniones de CCA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96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0">
            <a:extLst>
              <a:ext uri="{FF2B5EF4-FFF2-40B4-BE49-F238E27FC236}">
                <a16:creationId xmlns:a16="http://schemas.microsoft.com/office/drawing/2014/main" xmlns="" id="{5764E41A-638A-41F4-8891-65D83EA98CAE}"/>
              </a:ext>
            </a:extLst>
          </p:cNvPr>
          <p:cNvSpPr txBox="1"/>
          <p:nvPr/>
        </p:nvSpPr>
        <p:spPr>
          <a:xfrm>
            <a:off x="409744" y="4149080"/>
            <a:ext cx="53109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Temas a desarrollar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r>
              <a:rPr lang="es-MX" sz="1400" dirty="0" smtClean="0">
                <a:latin typeface="Montserrat" panose="00000500000000000000" pitchFamily="2" charset="0"/>
              </a:rPr>
              <a:t>Actualizar </a:t>
            </a:r>
            <a:r>
              <a:rPr lang="es-MX" sz="1400" dirty="0">
                <a:latin typeface="Montserrat" panose="00000500000000000000" pitchFamily="2" charset="0"/>
              </a:rPr>
              <a:t>los </a:t>
            </a:r>
            <a:r>
              <a:rPr lang="es-MX" sz="1400" b="1" dirty="0">
                <a:latin typeface="Montserrat" panose="00000500000000000000" pitchFamily="2" charset="0"/>
              </a:rPr>
              <a:t>puntos críticos </a:t>
            </a:r>
            <a:r>
              <a:rPr lang="es-MX" sz="1400" dirty="0" smtClean="0">
                <a:latin typeface="Montserrat" panose="00000500000000000000" pitchFamily="2" charset="0"/>
              </a:rPr>
              <a:t>de inundación </a:t>
            </a:r>
            <a:r>
              <a:rPr lang="es-MX" sz="1400" dirty="0">
                <a:latin typeface="Montserrat" panose="00000500000000000000" pitchFamily="2" charset="0"/>
              </a:rPr>
              <a:t>en el estado, </a:t>
            </a:r>
            <a:r>
              <a:rPr lang="es-MX" sz="1400" dirty="0" smtClean="0">
                <a:latin typeface="Montserrat" panose="00000500000000000000" pitchFamily="2" charset="0"/>
              </a:rPr>
              <a:t>sobre todo los que se ubican en cercanías de poblaciones asentadas en zonas de peligro, así como </a:t>
            </a:r>
            <a:r>
              <a:rPr lang="es-MX" sz="1400" b="1" dirty="0" smtClean="0">
                <a:latin typeface="Montserrat" panose="00000500000000000000" pitchFamily="2" charset="0"/>
              </a:rPr>
              <a:t>aguas abajo de la presa Salinillas </a:t>
            </a:r>
            <a:r>
              <a:rPr lang="es-MX" sz="1400" dirty="0" smtClean="0">
                <a:latin typeface="Montserrat" panose="00000500000000000000" pitchFamily="2" charset="0"/>
              </a:rPr>
              <a:t>en el municipio de Anáhuac (</a:t>
            </a:r>
            <a:r>
              <a:rPr lang="es-MX" sz="1400" b="1" dirty="0" smtClean="0">
                <a:latin typeface="Montserrat" panose="00000500000000000000" pitchFamily="2" charset="0"/>
              </a:rPr>
              <a:t>peligro alto y con 88 años operando</a:t>
            </a:r>
            <a:r>
              <a:rPr lang="es-MX" sz="1400" dirty="0" smtClean="0">
                <a:latin typeface="Montserrat" panose="00000500000000000000" pitchFamily="2" charset="0"/>
              </a:rPr>
              <a:t>), ya que </a:t>
            </a:r>
            <a:r>
              <a:rPr lang="es-MX" sz="1400" u="sng" dirty="0" smtClean="0">
                <a:latin typeface="Montserrat" panose="00000500000000000000" pitchFamily="2" charset="0"/>
              </a:rPr>
              <a:t>posee vertedor libre, es decir, carece de una política para el control de avenidas extraordinarias.</a:t>
            </a:r>
            <a:r>
              <a:rPr lang="es-MX" sz="1400" dirty="0" smtClean="0">
                <a:latin typeface="Montserrat" panose="00000500000000000000" pitchFamily="2" charset="0"/>
              </a:rPr>
              <a:t> Cabe mencionar que en NL </a:t>
            </a:r>
            <a:r>
              <a:rPr lang="es-MX" sz="1400" b="1" dirty="0" smtClean="0">
                <a:latin typeface="Montserrat" panose="00000500000000000000" pitchFamily="2" charset="0"/>
              </a:rPr>
              <a:t>se monitorea </a:t>
            </a:r>
            <a:r>
              <a:rPr lang="es-MX" sz="1400" dirty="0" smtClean="0">
                <a:latin typeface="Montserrat" panose="00000500000000000000" pitchFamily="2" charset="0"/>
              </a:rPr>
              <a:t>semanalmente </a:t>
            </a:r>
            <a:r>
              <a:rPr lang="es-MX" sz="1400" b="1" dirty="0" smtClean="0">
                <a:latin typeface="Montserrat" panose="00000500000000000000" pitchFamily="2" charset="0"/>
              </a:rPr>
              <a:t>cuatro presas</a:t>
            </a:r>
            <a:r>
              <a:rPr lang="es-MX" sz="1400" dirty="0" smtClean="0">
                <a:latin typeface="Montserrat" panose="00000500000000000000" pitchFamily="2" charset="0"/>
              </a:rPr>
              <a:t>, de las cuales tres poseen un protocolo para un buen manejo del embalse.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475407" y="506955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09744" y="908720"/>
            <a:ext cx="52423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El estado cuenta con </a:t>
            </a:r>
            <a:r>
              <a:rPr lang="es-MX" sz="1400" b="1" dirty="0" smtClean="0">
                <a:latin typeface="Montserrat" panose="00000500000000000000" pitchFamily="2" charset="0"/>
              </a:rPr>
              <a:t>arroyos,  ríos y presas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los cuales pueden provocar </a:t>
            </a:r>
            <a:r>
              <a:rPr lang="es-MX" sz="1400" b="1" dirty="0" smtClean="0">
                <a:latin typeface="Montserrat" panose="00000500000000000000" pitchFamily="2" charset="0"/>
              </a:rPr>
              <a:t>inundaciones, </a:t>
            </a:r>
            <a:r>
              <a:rPr lang="es-MX" sz="1400" dirty="0" smtClean="0">
                <a:latin typeface="Montserrat" panose="00000500000000000000" pitchFamily="2" charset="0"/>
              </a:rPr>
              <a:t>principalmente en la temporada de lluvias, de </a:t>
            </a:r>
            <a:r>
              <a:rPr lang="es-MX" sz="1400" b="1" dirty="0" smtClean="0">
                <a:latin typeface="Montserrat" panose="00000500000000000000" pitchFamily="2" charset="0"/>
              </a:rPr>
              <a:t>mayo a octubre.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latin typeface="Montserrat" panose="00000500000000000000" pitchFamily="2" charset="0"/>
              </a:rPr>
              <a:t>1970 </a:t>
            </a:r>
            <a:r>
              <a:rPr lang="es-MX" sz="1400" b="1" dirty="0" smtClean="0">
                <a:latin typeface="Montserrat" panose="00000500000000000000" pitchFamily="2" charset="0"/>
              </a:rPr>
              <a:t>a </a:t>
            </a:r>
            <a:r>
              <a:rPr lang="es-MX" sz="1400" b="1" dirty="0" smtClean="0">
                <a:latin typeface="Montserrat" panose="00000500000000000000" pitchFamily="2" charset="0"/>
              </a:rPr>
              <a:t>2010</a:t>
            </a:r>
            <a:r>
              <a:rPr lang="es-MX" sz="1400" dirty="0" smtClean="0">
                <a:latin typeface="Montserrat" panose="00000500000000000000" pitchFamily="2" charset="0"/>
              </a:rPr>
              <a:t> se registraron </a:t>
            </a:r>
            <a:r>
              <a:rPr lang="es-MX" sz="1400" b="1" dirty="0" smtClean="0">
                <a:latin typeface="Montserrat" panose="00000500000000000000" pitchFamily="2" charset="0"/>
              </a:rPr>
              <a:t>ocho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inundaciones </a:t>
            </a:r>
            <a:r>
              <a:rPr lang="es-MX" sz="1400" dirty="0" smtClean="0">
                <a:latin typeface="Montserrat" panose="00000500000000000000" pitchFamily="2" charset="0"/>
              </a:rPr>
              <a:t>que ocasionaron daños importantes, particularmente en </a:t>
            </a:r>
            <a:r>
              <a:rPr lang="es-MX" sz="1400" b="1" dirty="0" smtClean="0">
                <a:latin typeface="Montserrat" panose="00000500000000000000" pitchFamily="2" charset="0"/>
              </a:rPr>
              <a:t>Monterrey (peligro medio)</a:t>
            </a:r>
            <a:r>
              <a:rPr lang="es-MX" sz="1400" dirty="0" smtClean="0">
                <a:latin typeface="Montserrat" panose="00000500000000000000" pitchFamily="2" charset="0"/>
              </a:rPr>
              <a:t>, mientras que en los </a:t>
            </a:r>
            <a:r>
              <a:rPr lang="es-MX" sz="1400" b="1" dirty="0" smtClean="0">
                <a:latin typeface="Montserrat" panose="00000500000000000000" pitchFamily="2" charset="0"/>
              </a:rPr>
              <a:t>últimos cuatro años </a:t>
            </a:r>
            <a:r>
              <a:rPr lang="es-MX" sz="1400" dirty="0" smtClean="0">
                <a:latin typeface="Montserrat" panose="00000500000000000000" pitchFamily="2" charset="0"/>
              </a:rPr>
              <a:t>han ocurrido </a:t>
            </a:r>
            <a:r>
              <a:rPr lang="es-MX" sz="1400" b="1" dirty="0" smtClean="0">
                <a:latin typeface="Montserrat" panose="00000500000000000000" pitchFamily="2" charset="0"/>
              </a:rPr>
              <a:t>19 eventos </a:t>
            </a:r>
            <a:r>
              <a:rPr lang="es-MX" sz="1400" dirty="0" smtClean="0">
                <a:latin typeface="Montserrat" panose="00000500000000000000" pitchFamily="2" charset="0"/>
              </a:rPr>
              <a:t>en los municipios de </a:t>
            </a:r>
            <a:r>
              <a:rPr lang="es-MX" sz="1400" b="1" dirty="0" smtClean="0">
                <a:latin typeface="Montserrat" panose="00000500000000000000" pitchFamily="2" charset="0"/>
              </a:rPr>
              <a:t>General Bravo </a:t>
            </a:r>
            <a:r>
              <a:rPr lang="es-MX" sz="1400" dirty="0" smtClean="0">
                <a:latin typeface="Montserrat" panose="00000500000000000000" pitchFamily="2" charset="0"/>
              </a:rPr>
              <a:t>(peligro alto), </a:t>
            </a:r>
            <a:r>
              <a:rPr lang="es-MX" sz="1400" b="1" dirty="0" smtClean="0">
                <a:latin typeface="Montserrat" panose="00000500000000000000" pitchFamily="2" charset="0"/>
              </a:rPr>
              <a:t>Linares</a:t>
            </a:r>
            <a:r>
              <a:rPr lang="es-MX" sz="1400" dirty="0" smtClean="0">
                <a:latin typeface="Montserrat" panose="00000500000000000000" pitchFamily="2" charset="0"/>
              </a:rPr>
              <a:t> (peligro muy alto), </a:t>
            </a:r>
            <a:r>
              <a:rPr lang="es-MX" sz="1400" b="1" dirty="0" smtClean="0">
                <a:latin typeface="Montserrat" panose="00000500000000000000" pitchFamily="2" charset="0"/>
              </a:rPr>
              <a:t>China</a:t>
            </a:r>
            <a:r>
              <a:rPr lang="es-MX" sz="1400" dirty="0" smtClean="0">
                <a:latin typeface="Montserrat" panose="00000500000000000000" pitchFamily="2" charset="0"/>
              </a:rPr>
              <a:t> (peligro muy alto), </a:t>
            </a:r>
            <a:r>
              <a:rPr lang="es-MX" sz="1400" b="1" dirty="0" smtClean="0">
                <a:latin typeface="Montserrat" panose="00000500000000000000" pitchFamily="2" charset="0"/>
              </a:rPr>
              <a:t>Guadalupe</a:t>
            </a:r>
            <a:r>
              <a:rPr lang="es-MX" sz="1400" dirty="0" smtClean="0">
                <a:latin typeface="Montserrat" panose="00000500000000000000" pitchFamily="2" charset="0"/>
              </a:rPr>
              <a:t> (peligro alto), </a:t>
            </a:r>
            <a:r>
              <a:rPr lang="es-MX" sz="1400" b="1" dirty="0" smtClean="0">
                <a:latin typeface="Montserrat" panose="00000500000000000000" pitchFamily="2" charset="0"/>
              </a:rPr>
              <a:t>San Nicolás de los Garza </a:t>
            </a:r>
            <a:r>
              <a:rPr lang="es-MX" sz="1400" dirty="0" smtClean="0">
                <a:latin typeface="Montserrat" panose="00000500000000000000" pitchFamily="2" charset="0"/>
              </a:rPr>
              <a:t>(peligro alto), Escobedo General, Juárez, </a:t>
            </a:r>
            <a:r>
              <a:rPr lang="es-MX" sz="1400" b="1" dirty="0" smtClean="0">
                <a:latin typeface="Montserrat" panose="00000500000000000000" pitchFamily="2" charset="0"/>
              </a:rPr>
              <a:t>Apodaca</a:t>
            </a:r>
            <a:r>
              <a:rPr lang="es-MX" sz="1400" dirty="0" smtClean="0">
                <a:latin typeface="Montserrat" panose="00000500000000000000" pitchFamily="2" charset="0"/>
              </a:rPr>
              <a:t> (peligro alto), </a:t>
            </a:r>
            <a:r>
              <a:rPr lang="es-MX" sz="1400" b="1" dirty="0" smtClean="0">
                <a:latin typeface="Montserrat" panose="00000500000000000000" pitchFamily="2" charset="0"/>
              </a:rPr>
              <a:t>Cadereyta Jiménez </a:t>
            </a:r>
            <a:r>
              <a:rPr lang="es-MX" sz="1400" dirty="0" smtClean="0">
                <a:latin typeface="Montserrat" panose="00000500000000000000" pitchFamily="2" charset="0"/>
              </a:rPr>
              <a:t>(peligro alto), </a:t>
            </a:r>
            <a:r>
              <a:rPr lang="es-MX" sz="1400" b="1" dirty="0" smtClean="0">
                <a:latin typeface="Montserrat" panose="00000500000000000000" pitchFamily="2" charset="0"/>
              </a:rPr>
              <a:t>Galena</a:t>
            </a:r>
            <a:r>
              <a:rPr lang="es-MX" sz="1400" dirty="0" smtClean="0">
                <a:latin typeface="Montserrat" panose="00000500000000000000" pitchFamily="2" charset="0"/>
              </a:rPr>
              <a:t> (peligro muy alto) y Monterrey.</a:t>
            </a:r>
            <a:r>
              <a:rPr lang="es-MX" sz="1400" strike="sngStrike" dirty="0" smtClean="0">
                <a:latin typeface="Montserrat" panose="00000500000000000000" pitchFamily="2" charset="0"/>
              </a:rPr>
              <a:t>   </a:t>
            </a:r>
            <a:endParaRPr lang="es-MX" sz="1400" strike="sngStrike" dirty="0">
              <a:latin typeface="Montserrat" panose="00000500000000000000" pitchFamily="2" charset="0"/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5962048" y="1038234"/>
            <a:ext cx="3078890" cy="1670686"/>
            <a:chOff x="5962048" y="1038234"/>
            <a:chExt cx="3078890" cy="1670686"/>
          </a:xfrm>
        </p:grpSpPr>
        <p:pic>
          <p:nvPicPr>
            <p:cNvPr id="6" name="Picture 2" descr="D:\Desktop\santa catarin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2048" y="1038234"/>
              <a:ext cx="3078890" cy="1670686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uadroTexto 5">
              <a:extLst>
                <a:ext uri="{FF2B5EF4-FFF2-40B4-BE49-F238E27FC236}">
                  <a16:creationId xmlns="" xmlns:a16="http://schemas.microsoft.com/office/drawing/2014/main" id="{8895AEE6-3896-41AA-8F65-7C481613AC3D}"/>
                </a:ext>
              </a:extLst>
            </p:cNvPr>
            <p:cNvSpPr txBox="1"/>
            <p:nvPr/>
          </p:nvSpPr>
          <p:spPr>
            <a:xfrm>
              <a:off x="5993323" y="2339881"/>
              <a:ext cx="1294044" cy="230832"/>
            </a:xfrm>
            <a:prstGeom prst="rect">
              <a:avLst/>
            </a:prstGeom>
            <a:solidFill>
              <a:srgbClr val="E8DECA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900" b="1" dirty="0" smtClean="0">
                  <a:solidFill>
                    <a:srgbClr val="6A1831"/>
                  </a:solidFill>
                  <a:latin typeface="Montserrat" panose="00000500000000000000" pitchFamily="2" charset="0"/>
                </a:rPr>
                <a:t>Río Santa Catarina</a:t>
              </a:r>
              <a:endParaRPr lang="es-MX" sz="900" b="1" dirty="0">
                <a:solidFill>
                  <a:srgbClr val="6A183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8" name="Picture 3" descr="D:\Desktop\simbología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530" y="2060848"/>
              <a:ext cx="613347" cy="627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13 Grupo"/>
          <p:cNvGrpSpPr/>
          <p:nvPr/>
        </p:nvGrpSpPr>
        <p:grpSpPr>
          <a:xfrm>
            <a:off x="5940152" y="2985707"/>
            <a:ext cx="3113225" cy="1680002"/>
            <a:chOff x="5927713" y="2897682"/>
            <a:chExt cx="3113225" cy="1680002"/>
          </a:xfrm>
        </p:grpSpPr>
        <p:pic>
          <p:nvPicPr>
            <p:cNvPr id="11" name="Picture 4" descr="D:\Desktop\presaN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7713" y="2897682"/>
              <a:ext cx="3113225" cy="1680002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D:\Desktop\simboLABOC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834" y="3737683"/>
              <a:ext cx="652511" cy="68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uadroTexto 5">
              <a:extLst>
                <a:ext uri="{FF2B5EF4-FFF2-40B4-BE49-F238E27FC236}">
                  <a16:creationId xmlns="" xmlns:a16="http://schemas.microsoft.com/office/drawing/2014/main" id="{8895AEE6-3896-41AA-8F65-7C481613AC3D}"/>
                </a:ext>
              </a:extLst>
            </p:cNvPr>
            <p:cNvSpPr txBox="1"/>
            <p:nvPr/>
          </p:nvSpPr>
          <p:spPr>
            <a:xfrm>
              <a:off x="5940152" y="3250470"/>
              <a:ext cx="1080120" cy="230832"/>
            </a:xfrm>
            <a:prstGeom prst="rect">
              <a:avLst/>
            </a:prstGeom>
            <a:solidFill>
              <a:srgbClr val="E8DECA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900" b="1" dirty="0" smtClean="0">
                  <a:solidFill>
                    <a:srgbClr val="6A1831"/>
                  </a:solidFill>
                  <a:latin typeface="Montserrat" panose="00000500000000000000" pitchFamily="2" charset="0"/>
                </a:rPr>
                <a:t>Presa La Boca</a:t>
              </a:r>
              <a:endParaRPr lang="es-MX" sz="900" b="1" dirty="0">
                <a:solidFill>
                  <a:srgbClr val="6A1831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5" name="14 Rectángulo"/>
          <p:cNvSpPr/>
          <p:nvPr/>
        </p:nvSpPr>
        <p:spPr>
          <a:xfrm>
            <a:off x="5923271" y="4797152"/>
            <a:ext cx="318523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Las presas son </a:t>
            </a:r>
            <a:r>
              <a:rPr lang="es-MX" sz="1400" b="1" dirty="0" smtClean="0">
                <a:latin typeface="Montserrat" panose="00000500000000000000" pitchFamily="2" charset="0"/>
              </a:rPr>
              <a:t>Cuchillo </a:t>
            </a:r>
            <a:r>
              <a:rPr lang="es-MX" sz="1400" b="1" dirty="0">
                <a:latin typeface="Montserrat" panose="00000500000000000000" pitchFamily="2" charset="0"/>
              </a:rPr>
              <a:t>Solidaridad</a:t>
            </a:r>
            <a:r>
              <a:rPr lang="es-MX" sz="1400" dirty="0">
                <a:latin typeface="Montserrat" panose="00000500000000000000" pitchFamily="2" charset="0"/>
              </a:rPr>
              <a:t> en China (peligro muy alto), </a:t>
            </a:r>
            <a:r>
              <a:rPr lang="es-MX" sz="1400" b="1" dirty="0">
                <a:latin typeface="Montserrat" panose="00000500000000000000" pitchFamily="2" charset="0"/>
              </a:rPr>
              <a:t>Salinillas</a:t>
            </a:r>
            <a:r>
              <a:rPr lang="es-MX" sz="1400" dirty="0">
                <a:latin typeface="Montserrat" panose="00000500000000000000" pitchFamily="2" charset="0"/>
              </a:rPr>
              <a:t> en Anáhuac (peligro alto), </a:t>
            </a:r>
            <a:r>
              <a:rPr lang="es-MX" sz="1400" b="1" dirty="0">
                <a:latin typeface="Montserrat" panose="00000500000000000000" pitchFamily="2" charset="0"/>
              </a:rPr>
              <a:t>Rodrigo Gómez </a:t>
            </a:r>
            <a:r>
              <a:rPr lang="es-MX" sz="1400" dirty="0">
                <a:latin typeface="Montserrat" panose="00000500000000000000" pitchFamily="2" charset="0"/>
              </a:rPr>
              <a:t>en Santiago (peligro medio) y </a:t>
            </a:r>
            <a:r>
              <a:rPr lang="es-MX" sz="1400" b="1" dirty="0">
                <a:latin typeface="Montserrat" panose="00000500000000000000" pitchFamily="2" charset="0"/>
              </a:rPr>
              <a:t>José López Portillo</a:t>
            </a:r>
            <a:r>
              <a:rPr lang="es-MX" sz="1400" dirty="0">
                <a:latin typeface="Montserrat" panose="00000500000000000000" pitchFamily="2" charset="0"/>
              </a:rPr>
              <a:t> en Linares (peligro muy alto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6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C72EED67-8814-42EC-AC9E-531C75A9F126}"/>
              </a:ext>
            </a:extLst>
          </p:cNvPr>
          <p:cNvSpPr txBox="1"/>
          <p:nvPr/>
        </p:nvSpPr>
        <p:spPr>
          <a:xfrm>
            <a:off x="251520" y="1057323"/>
            <a:ext cx="53274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Se cuenta con los siguientes materiales: mapas de </a:t>
            </a:r>
            <a:r>
              <a:rPr lang="es-MX" sz="1400" b="1" dirty="0">
                <a:latin typeface="Montserrat" panose="00000500000000000000" pitchFamily="2" charset="0"/>
              </a:rPr>
              <a:t>peligro</a:t>
            </a:r>
            <a:r>
              <a:rPr lang="es-MX" sz="1400" dirty="0">
                <a:latin typeface="Montserrat" panose="00000500000000000000" pitchFamily="2" charset="0"/>
              </a:rPr>
              <a:t> a escala municipal, </a:t>
            </a:r>
            <a:r>
              <a:rPr lang="es-MX" sz="1400" b="1" dirty="0">
                <a:latin typeface="Montserrat" panose="00000500000000000000" pitchFamily="2" charset="0"/>
              </a:rPr>
              <a:t>inundaciones históricas</a:t>
            </a:r>
            <a:r>
              <a:rPr lang="es-MX" sz="1400" dirty="0">
                <a:latin typeface="Montserrat" panose="00000500000000000000" pitchFamily="2" charset="0"/>
              </a:rPr>
              <a:t>  y de </a:t>
            </a:r>
            <a:r>
              <a:rPr lang="es-MX" sz="1400" b="1" dirty="0">
                <a:latin typeface="Montserrat" panose="00000500000000000000" pitchFamily="2" charset="0"/>
              </a:rPr>
              <a:t>vulnerabilidad</a:t>
            </a:r>
            <a:r>
              <a:rPr lang="es-MX" sz="1400" dirty="0">
                <a:latin typeface="Montserrat" panose="00000500000000000000" pitchFamily="2" charset="0"/>
              </a:rPr>
              <a:t>, ambos disponibles en el </a:t>
            </a:r>
            <a:r>
              <a:rPr lang="es-MX" sz="1400" dirty="0" smtClean="0">
                <a:latin typeface="Montserrat" panose="00000500000000000000" pitchFamily="2" charset="0"/>
              </a:rPr>
              <a:t>ANR, así como el </a:t>
            </a:r>
            <a:r>
              <a:rPr lang="es-MX" sz="1400" b="1" dirty="0" smtClean="0">
                <a:latin typeface="Montserrat" panose="00000500000000000000" pitchFamily="2" charset="0"/>
              </a:rPr>
              <a:t>índice de inundabilidad</a:t>
            </a:r>
            <a:r>
              <a:rPr lang="es-MX" sz="1400" dirty="0" smtClean="0">
                <a:latin typeface="Montserrat" panose="00000500000000000000" pitchFamily="2" charset="0"/>
              </a:rPr>
              <a:t>, escenarios de inundación para los ríos </a:t>
            </a:r>
            <a:r>
              <a:rPr lang="es-MX" sz="1400" b="1" dirty="0" smtClean="0">
                <a:latin typeface="Montserrat" panose="00000500000000000000" pitchFamily="2" charset="0"/>
              </a:rPr>
              <a:t>Santa Catarina y Sabinas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latin typeface="Montserrat" panose="00000500000000000000" pitchFamily="2" charset="0"/>
              </a:rPr>
              <a:t>presa La Boca</a:t>
            </a:r>
            <a:r>
              <a:rPr lang="es-MX" sz="1400" dirty="0" smtClean="0">
                <a:latin typeface="Montserrat" panose="00000500000000000000" pitchFamily="2" charset="0"/>
              </a:rPr>
              <a:t>, elaborados por </a:t>
            </a:r>
            <a:r>
              <a:rPr lang="es-MX" sz="1400" dirty="0">
                <a:latin typeface="Montserrat" panose="00000500000000000000" pitchFamily="2" charset="0"/>
              </a:rPr>
              <a:t>la </a:t>
            </a:r>
            <a:r>
              <a:rPr lang="es-MX" sz="1400" dirty="0" smtClean="0">
                <a:latin typeface="Montserrat" panose="00000500000000000000" pitchFamily="2" charset="0"/>
              </a:rPr>
              <a:t>CONAGUA y la UNAM.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Actualizar</a:t>
            </a:r>
            <a:r>
              <a:rPr lang="es-MX" sz="1400" dirty="0">
                <a:latin typeface="Montserrat" panose="00000500000000000000" pitchFamily="2" charset="0"/>
              </a:rPr>
              <a:t>, elaborar y difundir mapas de inundación para </a:t>
            </a:r>
            <a:r>
              <a:rPr lang="es-MX" sz="1400" dirty="0" smtClean="0">
                <a:latin typeface="Montserrat" panose="00000500000000000000" pitchFamily="2" charset="0"/>
              </a:rPr>
              <a:t>ríos, </a:t>
            </a:r>
            <a:r>
              <a:rPr lang="es-MX" sz="1400" dirty="0">
                <a:latin typeface="Montserrat" panose="00000500000000000000" pitchFamily="2" charset="0"/>
              </a:rPr>
              <a:t>centros </a:t>
            </a:r>
            <a:r>
              <a:rPr lang="es-MX" sz="1400" dirty="0" smtClean="0">
                <a:latin typeface="Montserrat" panose="00000500000000000000" pitchFamily="2" charset="0"/>
              </a:rPr>
              <a:t>urbanos y presas, </a:t>
            </a:r>
            <a:r>
              <a:rPr lang="es-MX" sz="1400" dirty="0">
                <a:latin typeface="Montserrat" panose="00000500000000000000" pitchFamily="2" charset="0"/>
              </a:rPr>
              <a:t>con apoyo de las dependencias académicas del </a:t>
            </a:r>
            <a:r>
              <a:rPr lang="es-MX" sz="1400" dirty="0" smtClean="0">
                <a:latin typeface="Montserrat" panose="00000500000000000000" pitchFamily="2" charset="0"/>
              </a:rPr>
              <a:t>estado, para los municipios de </a:t>
            </a:r>
            <a:r>
              <a:rPr lang="es-MX" sz="1400" b="1" dirty="0" smtClean="0">
                <a:latin typeface="Montserrat" panose="00000500000000000000" pitchFamily="2" charset="0"/>
              </a:rPr>
              <a:t>peligro alto y muy alto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Fortalecer el monitoreo y vigilancia </a:t>
            </a:r>
            <a:r>
              <a:rPr lang="es-MX" sz="1400" dirty="0" err="1" smtClean="0">
                <a:latin typeface="Montserrat" panose="00000500000000000000" pitchFamily="2" charset="0"/>
              </a:rPr>
              <a:t>hidrometeorológica</a:t>
            </a:r>
            <a:r>
              <a:rPr lang="es-MX" sz="1400" dirty="0" smtClean="0">
                <a:latin typeface="Montserrat" panose="00000500000000000000" pitchFamily="2" charset="0"/>
              </a:rPr>
              <a:t>, principalmente en la cuenca del río </a:t>
            </a:r>
            <a:r>
              <a:rPr lang="es-MX" sz="1400" b="1" dirty="0" smtClean="0">
                <a:latin typeface="Montserrat" panose="00000500000000000000" pitchFamily="2" charset="0"/>
              </a:rPr>
              <a:t>Santa Catarina</a:t>
            </a:r>
            <a:r>
              <a:rPr lang="es-MX" sz="1400" dirty="0" smtClean="0">
                <a:latin typeface="Montserrat" panose="00000500000000000000" pitchFamily="2" charset="0"/>
              </a:rPr>
              <a:t>, ya que existe una red de estaciones climatológicas e hidrométricas, las cuales no todas operan de forma automática.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Delimitar las zonas federales</a:t>
            </a:r>
            <a:r>
              <a:rPr lang="es-MX" sz="1400" dirty="0" smtClean="0">
                <a:latin typeface="Montserrat" panose="00000500000000000000" pitchFamily="2" charset="0"/>
              </a:rPr>
              <a:t> para </a:t>
            </a:r>
            <a:r>
              <a:rPr lang="es-MX" sz="1400" b="1" dirty="0" smtClean="0">
                <a:latin typeface="Montserrat" panose="00000500000000000000" pitchFamily="2" charset="0"/>
              </a:rPr>
              <a:t>disminuir</a:t>
            </a:r>
            <a:r>
              <a:rPr lang="es-MX" sz="1400" dirty="0" smtClean="0">
                <a:latin typeface="Montserrat" panose="00000500000000000000" pitchFamily="2" charset="0"/>
              </a:rPr>
              <a:t> las </a:t>
            </a:r>
            <a:r>
              <a:rPr lang="es-MX" sz="1400" b="1" dirty="0" smtClean="0">
                <a:latin typeface="Montserrat" panose="00000500000000000000" pitchFamily="2" charset="0"/>
              </a:rPr>
              <a:t>invasiones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latin typeface="Montserrat" panose="00000500000000000000" pitchFamily="2" charset="0"/>
              </a:rPr>
              <a:t>en </a:t>
            </a:r>
            <a:r>
              <a:rPr lang="es-MX" sz="1400" b="1" dirty="0">
                <a:latin typeface="Montserrat" panose="00000500000000000000" pitchFamily="2" charset="0"/>
              </a:rPr>
              <a:t>l</a:t>
            </a:r>
            <a:r>
              <a:rPr lang="es-MX" sz="1400" b="1" dirty="0" smtClean="0">
                <a:latin typeface="Montserrat" panose="00000500000000000000" pitchFamily="2" charset="0"/>
              </a:rPr>
              <a:t>aguna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Salinas, </a:t>
            </a:r>
            <a:r>
              <a:rPr lang="es-MX" sz="1400" dirty="0" smtClean="0">
                <a:latin typeface="Montserrat" panose="00000500000000000000" pitchFamily="2" charset="0"/>
              </a:rPr>
              <a:t>Ciénega </a:t>
            </a:r>
            <a:r>
              <a:rPr lang="es-MX" sz="1400" dirty="0">
                <a:latin typeface="Montserrat" panose="00000500000000000000" pitchFamily="2" charset="0"/>
              </a:rPr>
              <a:t>Flores, </a:t>
            </a:r>
            <a:r>
              <a:rPr lang="es-MX" sz="1400" b="1" dirty="0" smtClean="0">
                <a:latin typeface="Montserrat" panose="00000500000000000000" pitchFamily="2" charset="0"/>
              </a:rPr>
              <a:t>arroyos</a:t>
            </a:r>
            <a:r>
              <a:rPr lang="es-MX" sz="1400" dirty="0" smtClean="0">
                <a:latin typeface="Montserrat" panose="00000500000000000000" pitchFamily="2" charset="0"/>
              </a:rPr>
              <a:t> El Puerco, </a:t>
            </a:r>
            <a:r>
              <a:rPr lang="es-MX" sz="1400" dirty="0">
                <a:latin typeface="Montserrat" panose="00000500000000000000" pitchFamily="2" charset="0"/>
              </a:rPr>
              <a:t>La </a:t>
            </a:r>
            <a:r>
              <a:rPr lang="es-MX" sz="1400" dirty="0" smtClean="0">
                <a:latin typeface="Montserrat" panose="00000500000000000000" pitchFamily="2" charset="0"/>
              </a:rPr>
              <a:t>Chueca y Escamilla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dirty="0" smtClean="0">
                <a:latin typeface="Montserrat" panose="00000500000000000000" pitchFamily="2" charset="0"/>
              </a:rPr>
              <a:t>así como en los ríos </a:t>
            </a:r>
            <a:r>
              <a:rPr lang="es-MX" sz="1400" dirty="0">
                <a:latin typeface="Montserrat" panose="00000500000000000000" pitchFamily="2" charset="0"/>
              </a:rPr>
              <a:t>Salinas, </a:t>
            </a:r>
            <a:r>
              <a:rPr lang="es-MX" sz="1400" dirty="0" smtClean="0">
                <a:latin typeface="Montserrat" panose="00000500000000000000" pitchFamily="2" charset="0"/>
              </a:rPr>
              <a:t>Casillas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dirty="0" err="1" smtClean="0">
                <a:latin typeface="Montserrat" panose="00000500000000000000" pitchFamily="2" charset="0"/>
              </a:rPr>
              <a:t>Hualahuises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dirty="0" smtClean="0">
                <a:latin typeface="Montserrat" panose="00000500000000000000" pitchFamily="2" charset="0"/>
              </a:rPr>
              <a:t>Ramos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dirty="0" smtClean="0">
                <a:latin typeface="Montserrat" panose="00000500000000000000" pitchFamily="2" charset="0"/>
              </a:rPr>
              <a:t>Blanquito y Tlaxcala; y en la </a:t>
            </a:r>
            <a:r>
              <a:rPr lang="es-MX" sz="1400" b="1" dirty="0" smtClean="0">
                <a:latin typeface="Montserrat" panose="00000500000000000000" pitchFamily="2" charset="0"/>
              </a:rPr>
              <a:t>presa</a:t>
            </a:r>
            <a:r>
              <a:rPr lang="es-MX" sz="1400" dirty="0" smtClean="0">
                <a:latin typeface="Montserrat" panose="00000500000000000000" pitchFamily="2" charset="0"/>
              </a:rPr>
              <a:t> Cuchillo Solidaridad.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Elaborar un inventario que integre las características de las obras de protección, para el control de avenidas en el estado.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251520" y="389107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5985332" y="1104308"/>
            <a:ext cx="2997396" cy="2570574"/>
            <a:chOff x="5985332" y="1104308"/>
            <a:chExt cx="2997396" cy="2570574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47" t="1901" r="3126" b="2515"/>
            <a:stretch/>
          </p:blipFill>
          <p:spPr bwMode="auto">
            <a:xfrm>
              <a:off x="5985332" y="1104308"/>
              <a:ext cx="2997396" cy="2570574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8065" y="3205051"/>
              <a:ext cx="632546" cy="19280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5975455" y="3789040"/>
            <a:ext cx="2997396" cy="243044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049704" y="6213212"/>
            <a:ext cx="498679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b="1" dirty="0">
                <a:latin typeface="Montserrat Light" panose="00000400000000000000" pitchFamily="2" charset="0"/>
              </a:rPr>
              <a:t>Fuente: PRONACCH, </a:t>
            </a:r>
            <a:r>
              <a:rPr lang="es-MX" sz="800" b="1" dirty="0" smtClean="0">
                <a:latin typeface="Montserrat Light" panose="00000400000000000000" pitchFamily="2" charset="0"/>
              </a:rPr>
              <a:t>2013</a:t>
            </a:r>
          </a:p>
          <a:p>
            <a:pPr algn="r"/>
            <a:r>
              <a:rPr lang="es-MX" sz="700" dirty="0">
                <a:latin typeface="Montserrat Light" panose="00000400000000000000" pitchFamily="2" charset="0"/>
                <a:hlinkClick r:id="rId6"/>
              </a:rPr>
              <a:t>https://</a:t>
            </a:r>
            <a:r>
              <a:rPr lang="es-MX" sz="700" dirty="0" smtClean="0">
                <a:latin typeface="Montserrat Light" panose="00000400000000000000" pitchFamily="2" charset="0"/>
                <a:hlinkClick r:id="rId6"/>
              </a:rPr>
              <a:t>www.gob.mx/conagua/acciones-y-programas/rio-bravo-77765</a:t>
            </a:r>
            <a:endParaRPr lang="es-MX" sz="700" dirty="0" smtClean="0">
              <a:latin typeface="Montserrat Light" panose="00000400000000000000" pitchFamily="2" charset="0"/>
            </a:endParaRPr>
          </a:p>
          <a:p>
            <a:pPr algn="r"/>
            <a:r>
              <a:rPr lang="es-MX" sz="700" dirty="0">
                <a:latin typeface="Montserrat Light" panose="00000400000000000000" pitchFamily="2" charset="0"/>
                <a:hlinkClick r:id="rId7"/>
              </a:rPr>
              <a:t>https://www.gob.mx/cms/uploads/attachment/file/153083/CARACTERIZACI_N_FLUVIAL_E_HIDR_ULICA_DE_LAS_INUNDACIONES_EN_M_XICO__</a:t>
            </a:r>
            <a:r>
              <a:rPr lang="es-MX" sz="700" dirty="0" smtClean="0">
                <a:latin typeface="Montserrat Light" panose="00000400000000000000" pitchFamily="2" charset="0"/>
                <a:hlinkClick r:id="rId7"/>
              </a:rPr>
              <a:t>MONTERREY_INFORME_FINAL1de2.pdf</a:t>
            </a:r>
            <a:endParaRPr lang="es-MX" sz="1000" dirty="0"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4610" y="5400519"/>
            <a:ext cx="89244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Optimizar el uso del agua </a:t>
            </a:r>
            <a:r>
              <a:rPr lang="es-MX" sz="1400" dirty="0">
                <a:latin typeface="Montserrat" panose="00000500000000000000" pitchFamily="2" charset="0"/>
              </a:rPr>
              <a:t>con la construcción o el buen manejo de infraestructura tal como: presas, tanques de almacenamiento, sistemas de abastecimiento de agua potable, plantas de tratamiento de aguas negras, perforación de pozos, canales revestidos y sistemas de irrigación.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Trabajar con la población en </a:t>
            </a:r>
            <a:r>
              <a:rPr lang="es-MX" sz="1400" b="1" dirty="0">
                <a:latin typeface="Montserrat" panose="00000500000000000000" pitchFamily="2" charset="0"/>
              </a:rPr>
              <a:t>campañas de concientización </a:t>
            </a:r>
            <a:r>
              <a:rPr lang="es-MX" sz="1400" dirty="0">
                <a:latin typeface="Montserrat" panose="00000500000000000000" pitchFamily="2" charset="0"/>
              </a:rPr>
              <a:t>sobre una cultura del cuidado del agua.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Sequía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34" y="1875016"/>
            <a:ext cx="625461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cuantitativos, de eventos históricos y de escenarios de riesgo por sequía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2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2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V.9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www.cenapred.gob.mx/es/Publicaciones/archivos/8-FASCCULOSEQUAS.PDF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i="1" dirty="0">
                <a:latin typeface="Montserrat" panose="00000500000000000000" pitchFamily="2" charset="0"/>
              </a:rPr>
              <a:t>Monitor de Sequía en México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smn.cna.gob.mx/es/climatologia/monitor-de-sequia/monitor-de-sequia-en-mexico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dirty="0">
                <a:latin typeface="Montserrat" panose="00000500000000000000" pitchFamily="2" charset="0"/>
              </a:rPr>
              <a:t>libro </a:t>
            </a:r>
            <a:r>
              <a:rPr lang="es-MX" sz="1400" b="1" i="1" dirty="0">
                <a:latin typeface="Montserrat" panose="00000500000000000000" pitchFamily="2" charset="0"/>
              </a:rPr>
              <a:t>Análisis de 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www.atlasnacionalderiesgos.gob.mx/descargas/anexos.zip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5497" y="1080013"/>
            <a:ext cx="576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Una declaratoria de desastre</a:t>
            </a:r>
            <a:r>
              <a:rPr lang="es-MX" sz="1400" dirty="0" smtClean="0">
                <a:latin typeface="Montserrat" panose="00000500000000000000" pitchFamily="2" charset="0"/>
              </a:rPr>
              <a:t> (base de datos de declaratorias de desastres y emergencias de 2000 a 2018).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78349"/>
            <a:ext cx="2779886" cy="2461332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333761" y="5036222"/>
            <a:ext cx="2666892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por sequía en los municipios de </a:t>
            </a:r>
            <a:r>
              <a:rPr lang="es-MX" sz="800" b="1" dirty="0">
                <a:latin typeface="Montserrat" panose="00000500000000000000" pitchFamily="2" charset="0"/>
              </a:rPr>
              <a:t>Nuevo León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6609762" y="1052736"/>
            <a:ext cx="2419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Eventos históricos: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940152" y="1340768"/>
            <a:ext cx="3528394" cy="116955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Agosto, 1950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Diciembre, 1951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Agosto, 1962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Julio, 1972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Abril, 1975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632848" y="1340768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Agosto, 1977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Mayo,  1993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Abril, 1998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Marzo, 1999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Abril, 2000</a:t>
            </a:r>
          </a:p>
        </p:txBody>
      </p:sp>
    </p:spTree>
    <p:extLst>
      <p:ext uri="{BB962C8B-B14F-4D97-AF65-F5344CB8AC3E}">
        <p14:creationId xmlns:p14="http://schemas.microsoft.com/office/powerpoint/2010/main" val="335421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-6513" y="5877272"/>
            <a:ext cx="5226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Instalar pararrayos </a:t>
            </a:r>
            <a:r>
              <a:rPr lang="es-MX" sz="1400" dirty="0">
                <a:latin typeface="Montserrat" panose="00000500000000000000" pitchFamily="2" charset="0"/>
              </a:rPr>
              <a:t>en torres y antenas.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equipo para la remoción de granizo</a:t>
            </a:r>
            <a:r>
              <a:rPr lang="es-MX" sz="1400" b="1" dirty="0" smtClean="0">
                <a:latin typeface="Montserrat" panose="00000500000000000000" pitchFamily="2" charset="0"/>
              </a:rPr>
              <a:t>.</a:t>
            </a:r>
            <a:endParaRPr lang="es-MX" sz="1400" b="1" dirty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922" y="836712"/>
            <a:ext cx="8756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Tormentas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eléctricas (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forman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parte de tormentas severas, las cuales comprenden además granizo,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vientos y lluvia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)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91526"/>
            <a:ext cx="3240000" cy="2883544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5868144" y="6165304"/>
            <a:ext cx="295196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Índice de peligro por tormentas eléctricas en los municipios de Nuevo </a:t>
            </a:r>
            <a:r>
              <a:rPr lang="es-MX" sz="800" b="1" dirty="0" smtClean="0">
                <a:latin typeface="Montserrat" panose="00000500000000000000" pitchFamily="2" charset="0"/>
              </a:rPr>
              <a:t>León</a:t>
            </a:r>
            <a:endParaRPr lang="es-MX" sz="800" b="1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36513" y="2163048"/>
            <a:ext cx="561662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CENAPRED: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por </a:t>
            </a:r>
            <a:r>
              <a:rPr lang="es-MX" sz="1400" b="1" dirty="0">
                <a:latin typeface="Montserrat" panose="00000500000000000000" pitchFamily="2" charset="0"/>
              </a:rPr>
              <a:t>tormentas </a:t>
            </a:r>
            <a:r>
              <a:rPr lang="es-MX" sz="1400" b="1" dirty="0" smtClean="0">
                <a:latin typeface="Montserrat" panose="00000500000000000000" pitchFamily="2" charset="0"/>
              </a:rPr>
              <a:t>eléctricas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V.7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Tormentas Severas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www.cenapred.gob.mx/es/Publicaciones/archivos/189-FASCCULOTORMENTASSEVERAS.PDF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Seminario de </a:t>
            </a:r>
            <a:r>
              <a:rPr lang="es-MX" sz="1400" b="1" i="1" dirty="0">
                <a:latin typeface="Montserrat" panose="00000500000000000000" pitchFamily="2" charset="0"/>
              </a:rPr>
              <a:t>Riesgos hidrometeorológicos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28 de marzo).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dirty="0" smtClean="0">
                <a:latin typeface="Montserrat" panose="00000500000000000000" pitchFamily="2" charset="0"/>
              </a:rPr>
              <a:t>Red </a:t>
            </a:r>
            <a:r>
              <a:rPr lang="es-MX" sz="1400" b="1" dirty="0">
                <a:latin typeface="Montserrat" panose="00000500000000000000" pitchFamily="2" charset="0"/>
              </a:rPr>
              <a:t>mundial de localización de rayos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n-US" sz="1400" dirty="0">
                <a:latin typeface="Montserrat" panose="00000500000000000000" pitchFamily="2" charset="0"/>
              </a:rPr>
              <a:t>World Wide Lightning Location </a:t>
            </a:r>
            <a:r>
              <a:rPr lang="en-US" sz="1400" dirty="0" smtClean="0">
                <a:latin typeface="Montserrat" panose="00000500000000000000" pitchFamily="2" charset="0"/>
              </a:rPr>
              <a:t>Network)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http://wwlln.net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/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-36512" y="1484784"/>
            <a:ext cx="6403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2</a:t>
            </a:r>
            <a:r>
              <a:rPr lang="es-MX" sz="1400" b="1" dirty="0" smtClean="0">
                <a:latin typeface="Montserrat" panose="00000500000000000000" pitchFamily="2" charset="0"/>
              </a:rPr>
              <a:t>0 decesos por tormentas eléctricas</a:t>
            </a:r>
            <a:r>
              <a:rPr lang="es-MX" sz="1400" dirty="0" smtClean="0">
                <a:latin typeface="Montserrat" panose="00000500000000000000" pitchFamily="2" charset="0"/>
              </a:rPr>
              <a:t> de 1998 a 2017 (SS, 2019).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6225915" y="2141342"/>
            <a:ext cx="2741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Principalmente </a:t>
            </a:r>
            <a:r>
              <a:rPr lang="es-MX" sz="1400" b="1" dirty="0" smtClean="0">
                <a:latin typeface="Montserrat" panose="00000500000000000000" pitchFamily="2" charset="0"/>
              </a:rPr>
              <a:t>Sierra Madre oriental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3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5496" y="4941168"/>
            <a:ext cx="59046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Crear un área de investigación </a:t>
            </a:r>
            <a:r>
              <a:rPr lang="es-MX" sz="1400" dirty="0">
                <a:latin typeface="Montserrat" panose="00000500000000000000" pitchFamily="2" charset="0"/>
              </a:rPr>
              <a:t>en el organigrama de PC </a:t>
            </a:r>
            <a:r>
              <a:rPr lang="es-MX" sz="1400" b="1" dirty="0">
                <a:latin typeface="Montserrat" panose="00000500000000000000" pitchFamily="2" charset="0"/>
              </a:rPr>
              <a:t>o comité científico asesor de fenómenos hidrometeorológicos, </a:t>
            </a:r>
            <a:r>
              <a:rPr lang="es-MX" sz="1400" dirty="0">
                <a:latin typeface="Montserrat" panose="00000500000000000000" pitchFamily="2" charset="0"/>
              </a:rPr>
              <a:t>con una visión claramente preventiva. El CENAPRED puede apoyar con su creación o fortalecimiento.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Elaborar mapas de peligro y riesgo </a:t>
            </a:r>
            <a:r>
              <a:rPr lang="es-MX" sz="1400" dirty="0" smtClean="0">
                <a:latin typeface="Montserrat" panose="00000500000000000000" pitchFamily="2" charset="0"/>
              </a:rPr>
              <a:t>por los </a:t>
            </a:r>
            <a:r>
              <a:rPr lang="es-MX" sz="1400" dirty="0">
                <a:latin typeface="Montserrat" panose="00000500000000000000" pitchFamily="2" charset="0"/>
              </a:rPr>
              <a:t>efectos de los ciclones </a:t>
            </a:r>
            <a:r>
              <a:rPr lang="es-MX" sz="1400" dirty="0" smtClean="0">
                <a:latin typeface="Montserrat" panose="00000500000000000000" pitchFamily="2" charset="0"/>
              </a:rPr>
              <a:t>tropicales.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3922" y="1988840"/>
            <a:ext cx="892329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de peligro y riesgo</a:t>
            </a:r>
            <a:r>
              <a:rPr lang="es-MX" sz="1400" dirty="0" smtClean="0">
                <a:latin typeface="Montserrat" panose="00000500000000000000" pitchFamily="2" charset="0"/>
              </a:rPr>
              <a:t>, de eventos históricos, así como de escenarios de peligro por </a:t>
            </a:r>
            <a:r>
              <a:rPr lang="es-MX" sz="1400" dirty="0" err="1" smtClean="0">
                <a:latin typeface="Montserrat" panose="00000500000000000000" pitchFamily="2" charset="0"/>
              </a:rPr>
              <a:t>CT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b="1" dirty="0" smtClean="0"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latin typeface="Montserrat" panose="00000500000000000000" pitchFamily="2" charset="0"/>
              </a:rPr>
              <a:t> Anexo Único, Fracción V.13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 smtClean="0">
                <a:latin typeface="Montserrat" panose="00000500000000000000" pitchFamily="2" charset="0"/>
              </a:rPr>
              <a:t>Guía Básica para la Elaboración de Atlas Estatales y Municipales de Peligros y Riesgos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dirty="0">
                <a:latin typeface="Montserrat" panose="00000500000000000000" pitchFamily="2" charset="0"/>
              </a:rPr>
              <a:t>Capítulos II y IV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www.cenapred.gob.mx/es/Publicaciones/archivos/63.pdf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>
                <a:latin typeface="Montserrat" panose="00000500000000000000" pitchFamily="2" charset="0"/>
              </a:rPr>
              <a:t>Aplicación de la metodología para la elaboración de mapas de riesgo por inundaciones costeras por marea de tormenta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www.cenapred.gob.mx/es/Publicaciones/archivos/155.pdf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Ciclones </a:t>
            </a:r>
            <a:r>
              <a:rPr lang="es-MX" sz="1400" i="1" dirty="0" smtClean="0">
                <a:latin typeface="Montserrat" panose="00000500000000000000" pitchFamily="2" charset="0"/>
              </a:rPr>
              <a:t>Tropicales 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www.cenapred.gob.mx/es/Publicaciones/archivos/5-FASCCULOCICLONESTROPICALES.PDF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7724" y="1052736"/>
            <a:ext cx="65405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Tres declaratorias </a:t>
            </a:r>
            <a:r>
              <a:rPr lang="es-MX" sz="1400" b="1" dirty="0"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latin typeface="Montserrat" panose="00000500000000000000" pitchFamily="2" charset="0"/>
              </a:rPr>
              <a:t>emergencia por ciclones tropicales </a:t>
            </a:r>
            <a:r>
              <a:rPr lang="es-MX" sz="1400" dirty="0" smtClean="0">
                <a:latin typeface="Montserrat" panose="00000500000000000000" pitchFamily="2" charset="0"/>
              </a:rPr>
              <a:t>(base </a:t>
            </a:r>
            <a:r>
              <a:rPr lang="es-MX" sz="1400" dirty="0">
                <a:latin typeface="Montserrat" panose="00000500000000000000" pitchFamily="2" charset="0"/>
              </a:rPr>
              <a:t>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Huracanes </a:t>
            </a:r>
            <a:r>
              <a:rPr lang="es-MX" sz="1400" i="1" dirty="0" smtClean="0">
                <a:latin typeface="Montserrat" panose="00000500000000000000" pitchFamily="2" charset="0"/>
              </a:rPr>
              <a:t>Gilbert</a:t>
            </a:r>
            <a:r>
              <a:rPr lang="es-MX" sz="1400" dirty="0">
                <a:latin typeface="Montserrat" panose="00000500000000000000" pitchFamily="2" charset="0"/>
              </a:rPr>
              <a:t>, 1988,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dirty="0" err="1" smtClean="0">
                <a:latin typeface="Montserrat" panose="00000500000000000000" pitchFamily="2" charset="0"/>
              </a:rPr>
              <a:t>TT</a:t>
            </a:r>
            <a:r>
              <a:rPr lang="es-MX" sz="1400" dirty="0" smtClean="0">
                <a:latin typeface="Montserrat" panose="00000500000000000000" pitchFamily="2" charset="0"/>
              </a:rPr>
              <a:t>); </a:t>
            </a:r>
            <a:r>
              <a:rPr lang="es-MX" sz="1400" i="1" dirty="0" smtClean="0">
                <a:latin typeface="Montserrat" panose="00000500000000000000" pitchFamily="2" charset="0"/>
              </a:rPr>
              <a:t>Emily</a:t>
            </a:r>
            <a:r>
              <a:rPr lang="es-MX" sz="1400" dirty="0">
                <a:latin typeface="Montserrat" panose="00000500000000000000" pitchFamily="2" charset="0"/>
              </a:rPr>
              <a:t>, 2005, </a:t>
            </a:r>
            <a:r>
              <a:rPr lang="es-MX" sz="1400" dirty="0" smtClean="0">
                <a:latin typeface="Montserrat" panose="00000500000000000000" pitchFamily="2" charset="0"/>
              </a:rPr>
              <a:t>(cat</a:t>
            </a:r>
            <a:r>
              <a:rPr lang="es-MX" sz="1400" dirty="0">
                <a:latin typeface="Montserrat" panose="00000500000000000000" pitchFamily="2" charset="0"/>
              </a:rPr>
              <a:t>. I); </a:t>
            </a:r>
            <a:r>
              <a:rPr lang="es-MX" sz="1400" i="1" dirty="0" smtClean="0">
                <a:latin typeface="Montserrat" panose="00000500000000000000" pitchFamily="2" charset="0"/>
              </a:rPr>
              <a:t>Alex</a:t>
            </a:r>
            <a:r>
              <a:rPr lang="es-MX" sz="1400" dirty="0" smtClean="0">
                <a:latin typeface="Montserrat" panose="00000500000000000000" pitchFamily="2" charset="0"/>
              </a:rPr>
              <a:t>, 2010, (</a:t>
            </a:r>
            <a:r>
              <a:rPr lang="es-MX" sz="1400" dirty="0" err="1">
                <a:latin typeface="Montserrat" panose="00000500000000000000" pitchFamily="2" charset="0"/>
              </a:rPr>
              <a:t>TT</a:t>
            </a:r>
            <a:r>
              <a:rPr lang="es-MX" sz="1400" dirty="0">
                <a:latin typeface="Montserrat" panose="00000500000000000000" pitchFamily="2" charset="0"/>
              </a:rPr>
              <a:t>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2833" y="4653136"/>
            <a:ext cx="2850701" cy="195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6660232" y="980728"/>
            <a:ext cx="2361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Presencia de ciclones tropicales hasta huracán cat. I en toda la entidad.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156176" y="6597352"/>
            <a:ext cx="2903052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Trayectorias de ciclones tropicales en </a:t>
            </a:r>
            <a:r>
              <a:rPr lang="es-MX" sz="800" b="1" dirty="0">
                <a:latin typeface="Montserrat" panose="00000500000000000000" pitchFamily="2" charset="0"/>
              </a:rPr>
              <a:t>Nuevo León</a:t>
            </a:r>
          </a:p>
        </p:txBody>
      </p:sp>
    </p:spTree>
    <p:extLst>
      <p:ext uri="{BB962C8B-B14F-4D97-AF65-F5344CB8AC3E}">
        <p14:creationId xmlns:p14="http://schemas.microsoft.com/office/powerpoint/2010/main" val="6900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4" y="1196752"/>
            <a:ext cx="88341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Seguir las indicaciones del Sistema de Alerta Temprana de Ciclones Tropicales (</a:t>
            </a:r>
            <a:r>
              <a:rPr lang="es-MX" sz="1600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SIAT-CT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), el cual consiste en: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Conocimiento del riesgo</a:t>
            </a:r>
            <a:r>
              <a:rPr lang="es-MX" sz="1400" dirty="0" smtClean="0">
                <a:latin typeface="Montserrat" panose="00000500000000000000" pitchFamily="2" charset="0"/>
              </a:rPr>
              <a:t> (atlas de riesgo).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Monitoreo del fenómeno</a:t>
            </a:r>
            <a:r>
              <a:rPr lang="es-MX" sz="1400" dirty="0" smtClean="0">
                <a:latin typeface="Montserrat" panose="00000500000000000000" pitchFamily="2" charset="0"/>
              </a:rPr>
              <a:t> (avisos y boletines del Servicio Meteorológico Nacional, de la Dirección General de Protección Civil y de estaciones meteorológicas de la propia unidad estatal de PC).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Difusión de </a:t>
            </a:r>
            <a:r>
              <a:rPr lang="es-MX" sz="1400" b="1" dirty="0" smtClean="0">
                <a:latin typeface="Montserrat" panose="00000500000000000000" pitchFamily="2" charset="0"/>
              </a:rPr>
              <a:t>alertas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a toda la población, especialmente la más </a:t>
            </a:r>
            <a:r>
              <a:rPr lang="es-MX" sz="1400" dirty="0" smtClean="0">
                <a:latin typeface="Montserrat" panose="00000500000000000000" pitchFamily="2" charset="0"/>
              </a:rPr>
              <a:t>vulnerable, </a:t>
            </a:r>
            <a:r>
              <a:rPr lang="es-MX" sz="1400" dirty="0">
                <a:latin typeface="Montserrat" panose="00000500000000000000" pitchFamily="2" charset="0"/>
              </a:rPr>
              <a:t>así como asegurar que la población indígena esté informada de las acciones </a:t>
            </a:r>
            <a:r>
              <a:rPr lang="es-MX" sz="1400" dirty="0" smtClean="0">
                <a:latin typeface="Montserrat" panose="00000500000000000000" pitchFamily="2" charset="0"/>
              </a:rPr>
              <a:t>que </a:t>
            </a:r>
            <a:r>
              <a:rPr lang="es-MX" sz="1400" dirty="0">
                <a:latin typeface="Montserrat" panose="00000500000000000000" pitchFamily="2" charset="0"/>
              </a:rPr>
              <a:t>deba tomar. Para ello, existe material de difusión que ha elaborado el CENAPRED en varias lenguas indígenas.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planes de </a:t>
            </a:r>
            <a:r>
              <a:rPr lang="es-MX" sz="1400" b="1" dirty="0" smtClean="0">
                <a:latin typeface="Montserrat" panose="00000500000000000000" pitchFamily="2" charset="0"/>
              </a:rPr>
              <a:t>respuesta</a:t>
            </a:r>
            <a:r>
              <a:rPr lang="es-MX" sz="1400" dirty="0" smtClean="0">
                <a:latin typeface="Montserrat" panose="00000500000000000000" pitchFamily="2" charset="0"/>
              </a:rPr>
              <a:t> por </a:t>
            </a:r>
            <a:r>
              <a:rPr lang="es-MX" sz="1400" dirty="0">
                <a:latin typeface="Montserrat" panose="00000500000000000000" pitchFamily="2" charset="0"/>
              </a:rPr>
              <a:t>los efectos de los ciclones tropicales (rutas de evacuación, albergues, simulacros, </a:t>
            </a:r>
            <a:r>
              <a:rPr lang="es-MX" sz="1400" dirty="0" smtClean="0">
                <a:latin typeface="Montserrat" panose="00000500000000000000" pitchFamily="2" charset="0"/>
              </a:rPr>
              <a:t>etc.)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152" y="3573016"/>
            <a:ext cx="2880000" cy="2879189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132129" y="6460985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323528" y="3959765"/>
            <a:ext cx="525658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 para mitigar los 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latin typeface="Montserrat" panose="00000500000000000000" pitchFamily="2" charset="0"/>
              </a:rPr>
              <a:t>Para mejorar el monitoreo de lluvias y temperaturas, entre otras variables, se recomienda </a:t>
            </a:r>
            <a:r>
              <a:rPr lang="es-MX" sz="1400" b="1" dirty="0">
                <a:latin typeface="Montserrat" panose="00000500000000000000" pitchFamily="2" charset="0"/>
              </a:rPr>
              <a:t>incrementar el número de estaciones meteorológicas en la entidad</a:t>
            </a:r>
            <a:r>
              <a:rPr lang="es-MX" sz="1400" dirty="0">
                <a:latin typeface="Montserrat" panose="00000500000000000000" pitchFamily="2" charset="0"/>
              </a:rPr>
              <a:t>, con </a:t>
            </a:r>
            <a:r>
              <a:rPr lang="es-MX" sz="1400" b="1" dirty="0" smtClean="0">
                <a:latin typeface="Montserrat" panose="00000500000000000000" pitchFamily="2" charset="0"/>
              </a:rPr>
              <a:t>20 </a:t>
            </a:r>
            <a:r>
              <a:rPr lang="es-MX" sz="1400" b="1" dirty="0">
                <a:latin typeface="Montserrat" panose="00000500000000000000" pitchFamily="2" charset="0"/>
              </a:rPr>
              <a:t>estaciones adicionales a las </a:t>
            </a:r>
            <a:r>
              <a:rPr lang="es-MX" sz="1400" b="1" dirty="0" smtClean="0">
                <a:latin typeface="Montserrat" panose="00000500000000000000" pitchFamily="2" charset="0"/>
              </a:rPr>
              <a:t>20 que </a:t>
            </a:r>
            <a:r>
              <a:rPr lang="es-MX" sz="1400" b="1" dirty="0">
                <a:latin typeface="Montserrat" panose="00000500000000000000" pitchFamily="2" charset="0"/>
              </a:rPr>
              <a:t>actualmente transmiten</a:t>
            </a:r>
            <a:r>
              <a:rPr lang="es-MX" sz="1400" dirty="0">
                <a:latin typeface="Montserrat" panose="00000500000000000000" pitchFamily="2" charset="0"/>
              </a:rPr>
              <a:t>, ubicándolas en las siguientes cuencas hidrológicas: una en La Tula, cuatro en San Pablo y otras, una en Soto La Marina, dos en río San Fernando, cuatro en río Bravo-San Juan, siete en río Bravo-Sosa y una en presa Falcón-río Salado.</a:t>
            </a:r>
          </a:p>
        </p:txBody>
      </p:sp>
    </p:spTree>
    <p:extLst>
      <p:ext uri="{BB962C8B-B14F-4D97-AF65-F5344CB8AC3E}">
        <p14:creationId xmlns:p14="http://schemas.microsoft.com/office/powerpoint/2010/main" val="412122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07504" y="2420888"/>
            <a:ext cx="60486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400" b="1" dirty="0">
                <a:latin typeface="Montserrat" panose="00000500000000000000" pitchFamily="2" charset="0"/>
              </a:rPr>
              <a:t>por ondas de calor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(nuevos, próximamente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Mapas de riesgo por temperaturas máximas (3ª etapa ondas de calor) 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http://www1.cenapred.unam.mx/DIR_INVESTIGACION/Fraccion_XLI/RH/180301_RH_ondas_de_calor_mapas.pdf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V.12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Cursos </a:t>
            </a:r>
            <a:r>
              <a:rPr lang="es-MX" sz="1400" b="1" dirty="0">
                <a:latin typeface="Montserrat" panose="00000500000000000000" pitchFamily="2" charset="0"/>
              </a:rPr>
              <a:t>de sistemas de información geográfica </a:t>
            </a:r>
            <a:r>
              <a:rPr lang="es-MX" sz="1400" dirty="0">
                <a:latin typeface="Montserrat" panose="00000500000000000000" pitchFamily="2" charset="0"/>
              </a:rPr>
              <a:t>(</a:t>
            </a:r>
            <a:r>
              <a:rPr lang="es-MX" sz="1400" i="1" dirty="0" err="1">
                <a:latin typeface="Montserrat" panose="00000500000000000000" pitchFamily="2" charset="0"/>
              </a:rPr>
              <a:t>Qgis</a:t>
            </a:r>
            <a:r>
              <a:rPr lang="es-MX" sz="1400" dirty="0" smtClean="0">
                <a:latin typeface="Montserrat" panose="00000500000000000000" pitchFamily="2" charset="0"/>
              </a:rPr>
              <a:t>)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922" y="827420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calor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07504" y="1155516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14 </a:t>
            </a:r>
            <a:r>
              <a:rPr lang="es-MX" sz="1400" b="1" dirty="0">
                <a:latin typeface="Montserrat" panose="00000500000000000000" pitchFamily="2" charset="0"/>
              </a:rPr>
              <a:t>decesos por </a:t>
            </a:r>
            <a:r>
              <a:rPr lang="es-MX" sz="1400" b="1" dirty="0" smtClean="0">
                <a:latin typeface="Montserrat" panose="00000500000000000000" pitchFamily="2" charset="0"/>
              </a:rPr>
              <a:t>calor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1998 a 2017 (SS, 2019).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Dos declaratorias </a:t>
            </a:r>
            <a:r>
              <a:rPr lang="es-MX" sz="1400" b="1" dirty="0">
                <a:latin typeface="Montserrat" panose="00000500000000000000" pitchFamily="2" charset="0"/>
              </a:rPr>
              <a:t>de emergencia por ondas cálidas</a:t>
            </a:r>
            <a:r>
              <a:rPr lang="es-MX" sz="1400" dirty="0">
                <a:latin typeface="Montserrat" panose="00000500000000000000" pitchFamily="2" charset="0"/>
              </a:rPr>
              <a:t> (base 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20888"/>
            <a:ext cx="1980080" cy="2872134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500413" y="5445224"/>
            <a:ext cx="2333396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de </a:t>
            </a:r>
            <a:r>
              <a:rPr lang="es-MX" sz="800" b="1" dirty="0">
                <a:latin typeface="Montserrat" panose="00000500000000000000" pitchFamily="2" charset="0"/>
              </a:rPr>
              <a:t>calor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Nuevo León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4" y="5212938"/>
            <a:ext cx="58326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Identificar a </a:t>
            </a:r>
            <a:r>
              <a:rPr lang="es-MX" sz="1400" b="1" dirty="0">
                <a:latin typeface="Montserrat" panose="00000500000000000000" pitchFamily="2" charset="0"/>
              </a:rPr>
              <a:t>población y </a:t>
            </a:r>
            <a:r>
              <a:rPr lang="es-MX" sz="1400" b="1" dirty="0" smtClean="0">
                <a:latin typeface="Montserrat" panose="00000500000000000000" pitchFamily="2" charset="0"/>
              </a:rPr>
              <a:t>vivienda vulnerable </a:t>
            </a:r>
            <a:r>
              <a:rPr lang="es-MX" sz="1400" dirty="0" smtClean="0">
                <a:latin typeface="Montserrat" panose="00000500000000000000" pitchFamily="2" charset="0"/>
              </a:rPr>
              <a:t>(indigentes</a:t>
            </a:r>
            <a:r>
              <a:rPr lang="es-MX" sz="1400" dirty="0">
                <a:latin typeface="Montserrat" panose="00000500000000000000" pitchFamily="2" charset="0"/>
              </a:rPr>
              <a:t>, infantes, enfermos, personas adultas mayores y con discapacidad), así como personas en pobreza </a:t>
            </a:r>
            <a:r>
              <a:rPr lang="es-MX" sz="1400" dirty="0" smtClean="0">
                <a:latin typeface="Montserrat" panose="00000500000000000000" pitchFamily="2" charset="0"/>
              </a:rPr>
              <a:t>extrema.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Promover </a:t>
            </a:r>
            <a:r>
              <a:rPr lang="es-MX" sz="1400" b="1" dirty="0" smtClean="0">
                <a:latin typeface="Montserrat" panose="00000500000000000000" pitchFamily="2" charset="0"/>
              </a:rPr>
              <a:t>mejoras a la vivienda</a:t>
            </a:r>
            <a:r>
              <a:rPr lang="es-MX" sz="1400" dirty="0" smtClean="0">
                <a:latin typeface="Montserrat" panose="00000500000000000000" pitchFamily="2" charset="0"/>
              </a:rPr>
              <a:t> para tener aislamiento térmico y el uso correcto de sistemas de aire acondicionado.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Brindar </a:t>
            </a:r>
            <a:r>
              <a:rPr lang="es-MX" sz="1400" b="1" dirty="0">
                <a:latin typeface="Montserrat" panose="00000500000000000000" pitchFamily="2" charset="0"/>
              </a:rPr>
              <a:t>albergue </a:t>
            </a:r>
            <a:r>
              <a:rPr lang="es-MX" sz="1400" dirty="0">
                <a:latin typeface="Montserrat" panose="00000500000000000000" pitchFamily="2" charset="0"/>
              </a:rPr>
              <a:t>con instalaciones adecuadas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6876256" y="1268760"/>
            <a:ext cx="217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Centro y norte de la entidad.</a:t>
            </a:r>
          </a:p>
        </p:txBody>
      </p:sp>
    </p:spTree>
    <p:extLst>
      <p:ext uri="{BB962C8B-B14F-4D97-AF65-F5344CB8AC3E}">
        <p14:creationId xmlns:p14="http://schemas.microsoft.com/office/powerpoint/2010/main" val="423990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2454</TotalTime>
  <Words>3841</Words>
  <Application>Microsoft Office PowerPoint</Application>
  <PresentationFormat>Presentación en pantalla (4:3)</PresentationFormat>
  <Paragraphs>278</Paragraphs>
  <Slides>22</Slides>
  <Notes>12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 de Office</vt:lpstr>
      <vt:lpstr>AutoCAD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Gutiérrez Martínez Carlos Antonio</cp:lastModifiedBy>
  <cp:revision>150</cp:revision>
  <dcterms:created xsi:type="dcterms:W3CDTF">2018-12-04T21:42:05Z</dcterms:created>
  <dcterms:modified xsi:type="dcterms:W3CDTF">2019-02-04T20:39:16Z</dcterms:modified>
</cp:coreProperties>
</file>