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58" r:id="rId4"/>
    <p:sldId id="261" r:id="rId5"/>
    <p:sldId id="259" r:id="rId6"/>
    <p:sldId id="260" r:id="rId7"/>
    <p:sldId id="264" r:id="rId8"/>
    <p:sldId id="265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19C"/>
    <a:srgbClr val="E8DECA"/>
    <a:srgbClr val="FFFFFF"/>
    <a:srgbClr val="860000"/>
    <a:srgbClr val="6A1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92" autoAdjust="0"/>
  </p:normalViewPr>
  <p:slideViewPr>
    <p:cSldViewPr showGuides="1">
      <p:cViewPr>
        <p:scale>
          <a:sx n="80" d="100"/>
          <a:sy n="80" d="100"/>
        </p:scale>
        <p:origin x="-167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-31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16674-6323-449B-89C6-3A204ABD4289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3C76-74CF-4C18-AC18-838D005D5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28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3C76-74CF-4C18-AC18-838D005D52D2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00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3C76-74CF-4C18-AC18-838D005D52D2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8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Nota: Las presas </a:t>
            </a:r>
            <a:r>
              <a:rPr lang="es-MX" dirty="0" err="1" smtClean="0"/>
              <a:t>Aguamilpa</a:t>
            </a:r>
            <a:r>
              <a:rPr lang="es-MX" baseline="0" dirty="0" smtClean="0"/>
              <a:t> es de riego y generación de energía y Leonardo Rodríguez </a:t>
            </a:r>
            <a:r>
              <a:rPr lang="es-MX" baseline="0" dirty="0" err="1" smtClean="0"/>
              <a:t>Alcaine</a:t>
            </a:r>
            <a:r>
              <a:rPr lang="es-MX" baseline="0" dirty="0" smtClean="0"/>
              <a:t> sólo generación de energía.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3C76-74CF-4C18-AC18-838D005D52D2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1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De acuerdo a los datos proporcionados por la</a:t>
            </a:r>
            <a:r>
              <a:rPr lang="es-MX" baseline="0" dirty="0" smtClean="0"/>
              <a:t> Encuesta </a:t>
            </a:r>
            <a:r>
              <a:rPr lang="es-MX" baseline="0" dirty="0" err="1" smtClean="0"/>
              <a:t>Intercensal</a:t>
            </a:r>
            <a:r>
              <a:rPr lang="es-MX" baseline="0" dirty="0" smtClean="0"/>
              <a:t> 2015 realizada por el INEGI, existen en el estado 332,279  viviendas de las cuales aproximadamente el 26.8% presentan una vulnerabilidad de media a alta, por lo que es necesario realizar el levantamiento de viviendas vulnerables en el estado para identificar la zonas que requieren de mejoras estructurales.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3C76-74CF-4C18-AC18-838D005D52D2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3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EL CENAPRED, en el marco de los trabajos del ONNCCE, están desarrollando una</a:t>
            </a:r>
            <a:r>
              <a:rPr lang="es-MX" baseline="0" dirty="0" smtClean="0"/>
              <a:t> NMX de Seguridad Estructural de las edificaciones, la cual puede ser adecuada a las necesidades del estado y/o los municipios.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3C76-74CF-4C18-AC18-838D005D52D2}" type="slidenum">
              <a:rPr lang="es-MX" smtClean="0">
                <a:solidFill>
                  <a:prstClr val="black"/>
                </a:solidFill>
              </a:rPr>
              <a:pPr/>
              <a:t>11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6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9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02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75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1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80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32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0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88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12/12/2018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5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064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88" y="351565"/>
            <a:ext cx="1819118" cy="44288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29" y="351564"/>
            <a:ext cx="2068095" cy="387207"/>
          </a:xfrm>
          <a:prstGeom prst="rect">
            <a:avLst/>
          </a:prstGeom>
        </p:spPr>
      </p:pic>
      <p:cxnSp>
        <p:nvCxnSpPr>
          <p:cNvPr id="12" name="11 Conector recto"/>
          <p:cNvCxnSpPr/>
          <p:nvPr userDrawn="1"/>
        </p:nvCxnSpPr>
        <p:spPr>
          <a:xfrm>
            <a:off x="6755807" y="351565"/>
            <a:ext cx="0" cy="387206"/>
          </a:xfrm>
          <a:prstGeom prst="line">
            <a:avLst/>
          </a:prstGeom>
          <a:ln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9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905"/>
          <a:stretch/>
        </p:blipFill>
        <p:spPr>
          <a:xfrm>
            <a:off x="0" y="0"/>
            <a:ext cx="9144000" cy="68722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17" y="980728"/>
            <a:ext cx="352156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4" t="7160" r="27847" b="6049"/>
          <a:stretch/>
        </p:blipFill>
        <p:spPr bwMode="auto">
          <a:xfrm>
            <a:off x="179512" y="3645024"/>
            <a:ext cx="2347801" cy="30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79664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Vulnerabilidad de vivienda en el Estado de Nayarit</a:t>
            </a:r>
            <a:endParaRPr lang="es-MX" sz="2000" b="1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43808" y="3618905"/>
            <a:ext cx="6048672" cy="276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s-MX" sz="14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Fortalecimiento de capacidades para la evaluación de la seguridad de las construcciones e infraestructura</a:t>
            </a:r>
          </a:p>
          <a:p>
            <a:pPr>
              <a:lnSpc>
                <a:spcPct val="125000"/>
              </a:lnSpc>
            </a:pPr>
            <a:endParaRPr lang="es-MX" sz="14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Uso de un formato y un manual para valorar cuantitativamente la vulnerabilidad estructural, previo a la ocurrencia de un fenómeno (sismo y viento).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Curso de formación de instructores para que la metodología sea replicada en todo el estado.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Promover la participación del Colegio de Ingenieros Civiles en el Estado de Nayarit, A.C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96397"/>
              </p:ext>
            </p:extLst>
          </p:nvPr>
        </p:nvGraphicFramePr>
        <p:xfrm>
          <a:off x="755576" y="1412776"/>
          <a:ext cx="7488832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1708"/>
                <a:gridCol w="980681"/>
                <a:gridCol w="1426443"/>
              </a:tblGrid>
              <a:tr h="2430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Tipología de vivienda en el estado de Nayarit</a:t>
                      </a:r>
                      <a:endParaRPr lang="es-MX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No. viviendas</a:t>
                      </a:r>
                      <a:endParaRPr lang="es-MX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Vulnerabilidad</a:t>
                      </a:r>
                      <a:endParaRPr lang="es-MX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+mj-lt"/>
                        </a:rPr>
                        <a:t>Muros de mampostería con techos rígidos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</a:rPr>
                        <a:t>243,286.0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Baja</a:t>
                      </a:r>
                      <a:endParaRPr lang="es-MX" sz="12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+mj-lt"/>
                        </a:rPr>
                        <a:t>Muros de mampostería con techos flexibles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  <a:latin typeface="+mj-lt"/>
                        </a:rPr>
                        <a:t>60,832.0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Media</a:t>
                      </a:r>
                      <a:endParaRPr lang="es-MX" sz="1200" b="1" i="0" u="none" strike="noStrike" dirty="0" smtClean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+mj-lt"/>
                        </a:rPr>
                        <a:t>Muros de adobe con techos rígidos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</a:rPr>
                        <a:t>17,317.0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Muros de adobe con techos flexibles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4,330.0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Muros de materiales débiles con techos flexibles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1,303.0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Alta</a:t>
                      </a:r>
                      <a:endParaRPr lang="es-MX" sz="1200" b="1" i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Vivienda no clasificada</a:t>
                      </a:r>
                      <a:endParaRPr lang="es-MX" sz="12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5,211.0</a:t>
                      </a:r>
                      <a:endParaRPr lang="es-MX" sz="12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Muy Alta</a:t>
                      </a:r>
                      <a:endParaRPr lang="es-MX" sz="12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Fuente: </a:t>
                      </a:r>
                      <a:r>
                        <a:rPr lang="es-MX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Encuenta</a:t>
                      </a: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MX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intercensal</a:t>
                      </a:r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INEGI 2015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5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858084"/>
            <a:ext cx="7956376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Reglamento de construcción en el estado de Nayarit</a:t>
            </a:r>
            <a:endParaRPr lang="es-MX" sz="2000" b="1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1412776"/>
            <a:ext cx="889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/>
            <a:r>
              <a:rPr lang="es-MX" sz="14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1.	Impulsar el desarrollo de la normatividad técnica en materia de construcción en el estado</a:t>
            </a: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3"/>
          <a:srcRect l="18500" t="19201" r="28738" b="9401"/>
          <a:stretch/>
        </p:blipFill>
        <p:spPr>
          <a:xfrm>
            <a:off x="4874150" y="2348880"/>
            <a:ext cx="4162345" cy="3168352"/>
          </a:xfrm>
          <a:prstGeom prst="rect">
            <a:avLst/>
          </a:prstGeom>
        </p:spPr>
      </p:pic>
      <p:sp>
        <p:nvSpPr>
          <p:cNvPr id="10" name="4 CuadroTexto"/>
          <p:cNvSpPr txBox="1"/>
          <p:nvPr/>
        </p:nvSpPr>
        <p:spPr>
          <a:xfrm>
            <a:off x="169392" y="2069559"/>
            <a:ext cx="3898552" cy="222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No existe un reglamento estatal.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Sólo existen cuatro reglamentos municipales de construcción en el estado.</a:t>
            </a:r>
          </a:p>
          <a:p>
            <a:pPr marL="719138" lvl="1" indent="-360363">
              <a:lnSpc>
                <a:spcPct val="125000"/>
              </a:lnSpc>
              <a:buFont typeface="+mj-lt"/>
              <a:buAutoNum type="arabicPeriod"/>
            </a:pPr>
            <a:r>
              <a:rPr lang="es-MX" sz="1400" dirty="0" err="1" smtClean="0">
                <a:solidFill>
                  <a:prstClr val="black"/>
                </a:solidFill>
                <a:latin typeface="Montserrat" panose="00000500000000000000" pitchFamily="2" charset="0"/>
              </a:rPr>
              <a:t>Xalisco</a:t>
            </a: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 (2006)</a:t>
            </a:r>
          </a:p>
          <a:p>
            <a:pPr marL="719138" lvl="1" indent="-360363">
              <a:lnSpc>
                <a:spcPct val="125000"/>
              </a:lnSpc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Tepic (1995)</a:t>
            </a:r>
          </a:p>
          <a:p>
            <a:pPr marL="719138" lvl="1" indent="-360363">
              <a:lnSpc>
                <a:spcPct val="125000"/>
              </a:lnSpc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San Blas (2002)</a:t>
            </a:r>
          </a:p>
          <a:p>
            <a:pPr marL="719138" lvl="1" indent="-360363">
              <a:lnSpc>
                <a:spcPct val="125000"/>
              </a:lnSpc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Nuevo Vallarta (1997)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74055" y="4293372"/>
            <a:ext cx="4785977" cy="138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/>
            <a:r>
              <a:rPr lang="es-MX" sz="14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2.	Impulsar la creación y existencia de entes coadyuvantes de la autoridad local y/o estatal, para que, además de contar con reglamentos, se tenga la posibilidad de aplicarlos de manera adecuada y supervisada.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11561" y="5786680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Montserrat" panose="00000500000000000000" pitchFamily="2" charset="0"/>
              </a:rPr>
              <a:t>EL CENAPRED, en el marco de los trabajos del ONNCCE, están desarrollando una NMX de Seguridad Estructural de las edificaciones, la cual puede ser adecuada a las necesidades del estado y/o los municipios</a:t>
            </a:r>
          </a:p>
        </p:txBody>
      </p:sp>
    </p:spTree>
    <p:extLst>
      <p:ext uri="{BB962C8B-B14F-4D97-AF65-F5344CB8AC3E}">
        <p14:creationId xmlns:p14="http://schemas.microsoft.com/office/powerpoint/2010/main" val="87100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836712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1)  </a:t>
            </a:r>
            <a:r>
              <a:rPr lang="es-MX" sz="14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Fortalecimiento </a:t>
            </a:r>
            <a:r>
              <a:rPr lang="es-MX" sz="1400" b="1" dirty="0">
                <a:solidFill>
                  <a:prstClr val="black"/>
                </a:solidFill>
                <a:latin typeface="Montserrat" panose="00000500000000000000" pitchFamily="2" charset="0"/>
              </a:rPr>
              <a:t>de capacidades para la evaluación de la seguridad de las construcciones y la infraestructura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• Uso </a:t>
            </a: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de un formato y un manual para valorar la vulnerabilidad, previo a la ocurrencia de un fenómeno, así como el grado de impacto producido por éste</a:t>
            </a: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• Formación </a:t>
            </a: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de instructores para que la capacitación y metodologías sean replicadas en todo el estado</a:t>
            </a: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2</a:t>
            </a: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) </a:t>
            </a:r>
            <a:r>
              <a:rPr lang="es-MX" sz="14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Fortalecimiento </a:t>
            </a:r>
            <a:r>
              <a:rPr lang="es-MX" sz="1400" b="1" dirty="0">
                <a:solidFill>
                  <a:prstClr val="black"/>
                </a:solidFill>
                <a:latin typeface="Montserrat" panose="00000500000000000000" pitchFamily="2" charset="0"/>
              </a:rPr>
              <a:t>de capacidades de las autoridades estatales para la prevención y mitigación del riesgo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•   Formar </a:t>
            </a: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u optimizar un Comité Científico, integrado por especialistas locales, que asesore a las autoridades de gobierno y/o de Protección Civil respecto de todos los fenómenos que afecten a la </a:t>
            </a: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entidad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•   Establecimiento </a:t>
            </a: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de protocolos de comunicación y de trabajo para la integración de dicho Comité a las actividades y estrategias de las direcciones generales de la Coordinación Nacional de Protección Civil y los comités científicos asesores del </a:t>
            </a: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SINAPROC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•  Creación </a:t>
            </a: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de un subcomité para la elaboración / actualización del reglamento de construcción </a:t>
            </a: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estatal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•  Participación</a:t>
            </a: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, vía remota, de un enlace estatal, con perfil técnico-científico, en las reuniones de CCA del </a:t>
            </a:r>
            <a:r>
              <a:rPr lang="es-MX" sz="14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SINAPROC</a:t>
            </a:r>
            <a:endParaRPr lang="es-MX" sz="14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9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5553306" y="4129137"/>
            <a:ext cx="303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400" dirty="0" smtClean="0">
                <a:solidFill>
                  <a:srgbClr val="D4C19C"/>
                </a:solidFill>
                <a:latin typeface="Montserrat" panose="00000500000000000000" pitchFamily="2" charset="0"/>
              </a:rPr>
              <a:t>12 de diciembre, 2018</a:t>
            </a:r>
            <a:endParaRPr lang="es-MX" altLang="es-MX" sz="1400" dirty="0">
              <a:solidFill>
                <a:srgbClr val="D4C19C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2413657"/>
            <a:ext cx="8449217" cy="1512168"/>
          </a:xfrm>
          <a:prstGeom prst="rect">
            <a:avLst/>
          </a:prstGeom>
          <a:gradFill flip="none" rotWithShape="1">
            <a:gsLst>
              <a:gs pos="0">
                <a:srgbClr val="9D2449">
                  <a:alpha val="0"/>
                </a:srgbClr>
              </a:gs>
              <a:gs pos="100000">
                <a:srgbClr val="9D244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3779912" y="2378032"/>
            <a:ext cx="482453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30163" indent="-301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rgbClr val="E8DECA"/>
                </a:solidFill>
                <a:latin typeface="Montserrat" panose="00000500000000000000" pitchFamily="2" charset="0"/>
              </a:rPr>
              <a:t>Estado de </a:t>
            </a:r>
            <a:r>
              <a:rPr lang="es-MX" altLang="es-MX" sz="2000" b="1" dirty="0" smtClean="0">
                <a:solidFill>
                  <a:srgbClr val="E8DECA"/>
                </a:solidFill>
                <a:latin typeface="Montserrat" panose="00000500000000000000" pitchFamily="2" charset="0"/>
              </a:rPr>
              <a:t>Nayarit</a:t>
            </a:r>
          </a:p>
          <a:p>
            <a:pPr lvl="1" algn="r" eaLnBrk="1" hangingPunct="1">
              <a:spcBef>
                <a:spcPct val="0"/>
              </a:spcBef>
              <a:buFontTx/>
              <a:buNone/>
            </a:pPr>
            <a:endParaRPr lang="es-MX" altLang="es-MX" sz="2000" b="1" dirty="0" smtClean="0">
              <a:solidFill>
                <a:srgbClr val="E8DECA"/>
              </a:solidFill>
              <a:latin typeface="Montserrat" panose="00000500000000000000" pitchFamily="2" charset="0"/>
            </a:endParaRPr>
          </a:p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 smtClean="0">
                <a:solidFill>
                  <a:srgbClr val="E8DECA"/>
                </a:solidFill>
                <a:latin typeface="Montserrat" panose="00000500000000000000" pitchFamily="2" charset="0"/>
              </a:rPr>
              <a:t>Fortalecimiento de capacidades</a:t>
            </a:r>
          </a:p>
          <a:p>
            <a:pPr lvl="1" algn="r" eaLnBrk="1" hangingPunct="1">
              <a:spcBef>
                <a:spcPct val="0"/>
              </a:spcBef>
              <a:buFontTx/>
              <a:buNone/>
            </a:pPr>
            <a:endParaRPr lang="es-MX" altLang="es-MX" sz="2000" b="1" dirty="0">
              <a:solidFill>
                <a:srgbClr val="E8DECA"/>
              </a:solidFill>
              <a:latin typeface="Montserrat" panose="00000500000000000000" pitchFamily="2" charset="0"/>
            </a:endParaRPr>
          </a:p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 smtClean="0">
                <a:solidFill>
                  <a:srgbClr val="E8DECA"/>
                </a:solidFill>
                <a:latin typeface="Montserrat" panose="00000500000000000000" pitchFamily="2" charset="0"/>
              </a:rPr>
              <a:t>Dirección de Investigación</a:t>
            </a:r>
            <a:endParaRPr lang="es-MX" altLang="es-MX" sz="2000" b="1" dirty="0" smtClean="0">
              <a:solidFill>
                <a:srgbClr val="E8DECA"/>
              </a:solidFill>
              <a:latin typeface="Montserrat" panose="00000500000000000000" pitchFamily="2" charset="0"/>
            </a:endParaRPr>
          </a:p>
          <a:p>
            <a:pPr lvl="1" algn="r" eaLnBrk="1" hangingPunct="1">
              <a:spcBef>
                <a:spcPct val="0"/>
              </a:spcBef>
              <a:buFontTx/>
              <a:buNone/>
            </a:pPr>
            <a:endParaRPr lang="es-MX" altLang="es-MX" sz="1400" dirty="0">
              <a:solidFill>
                <a:srgbClr val="E8DECA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8"/>
            <a:ext cx="2548142" cy="15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332656"/>
            <a:ext cx="3900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Montserrat" panose="00000500000000000000" pitchFamily="2" charset="0"/>
              </a:rPr>
              <a:t>Volcanes activos de Nayarit</a:t>
            </a:r>
            <a:endParaRPr lang="es-MX" sz="2000" b="1" dirty="0">
              <a:latin typeface="Montserrat" panose="00000500000000000000" pitchFamily="2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355976" y="1216496"/>
            <a:ext cx="4640599" cy="5425479"/>
            <a:chOff x="-3276872" y="1765135"/>
            <a:chExt cx="5144655" cy="5733256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40" b="27295"/>
            <a:stretch/>
          </p:blipFill>
          <p:spPr>
            <a:xfrm>
              <a:off x="-3276872" y="4069391"/>
              <a:ext cx="5144655" cy="16655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3 CuadroTexto"/>
            <p:cNvSpPr txBox="1"/>
            <p:nvPr/>
          </p:nvSpPr>
          <p:spPr>
            <a:xfrm>
              <a:off x="-3094811" y="4069898"/>
              <a:ext cx="13612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 smtClean="0"/>
                <a:t>Sangangüey</a:t>
              </a:r>
              <a:endParaRPr lang="es-MX" sz="1400" b="1" dirty="0"/>
            </a:p>
          </p:txBody>
        </p:sp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78"/>
            <a:stretch/>
          </p:blipFill>
          <p:spPr>
            <a:xfrm>
              <a:off x="-3276872" y="1772816"/>
              <a:ext cx="5144655" cy="2080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5 CuadroTexto"/>
            <p:cNvSpPr txBox="1"/>
            <p:nvPr/>
          </p:nvSpPr>
          <p:spPr>
            <a:xfrm>
              <a:off x="-3094811" y="1765135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 smtClean="0"/>
                <a:t>San Juan</a:t>
              </a:r>
              <a:endParaRPr lang="es-MX" sz="1400" b="1" dirty="0"/>
            </a:p>
          </p:txBody>
        </p:sp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47" b="18841"/>
            <a:stretch/>
          </p:blipFill>
          <p:spPr>
            <a:xfrm>
              <a:off x="-3276872" y="6013607"/>
              <a:ext cx="5139637" cy="14847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-3079360" y="6013607"/>
              <a:ext cx="10935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 smtClean="0"/>
                <a:t>Ceboruco</a:t>
              </a:r>
              <a:endParaRPr lang="es-MX" sz="1400" b="1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337228" y="903486"/>
            <a:ext cx="3600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Montserrat" panose="00000500000000000000" pitchFamily="2" charset="0"/>
              </a:rPr>
              <a:t>Estos  tres volcanes han tenido erupciones en los últimos 10,000 años. La erupción más reciente del Ceboruco fue en el siglo XIX.</a:t>
            </a:r>
          </a:p>
          <a:p>
            <a:pPr algn="just"/>
            <a:endParaRPr lang="es-MX" sz="1400" dirty="0" smtClean="0">
              <a:latin typeface="Montserrat" panose="00000500000000000000" pitchFamily="2" charset="0"/>
            </a:endParaRPr>
          </a:p>
          <a:p>
            <a:pPr algn="just"/>
            <a:r>
              <a:rPr lang="es-MX" sz="1400" dirty="0">
                <a:latin typeface="Montserrat" panose="00000500000000000000" pitchFamily="2" charset="0"/>
              </a:rPr>
              <a:t>El </a:t>
            </a:r>
            <a:r>
              <a:rPr lang="es-MX" sz="1400" b="1" dirty="0">
                <a:latin typeface="Montserrat" panose="00000500000000000000" pitchFamily="2" charset="0"/>
              </a:rPr>
              <a:t>San Juan y el </a:t>
            </a:r>
            <a:r>
              <a:rPr lang="es-MX" sz="1400" b="1" dirty="0" err="1" smtClean="0">
                <a:latin typeface="Montserrat" panose="00000500000000000000" pitchFamily="2" charset="0"/>
              </a:rPr>
              <a:t>Sangangüey</a:t>
            </a:r>
            <a:r>
              <a:rPr lang="es-MX" sz="1400" b="1" dirty="0" smtClean="0">
                <a:latin typeface="Montserrat" panose="00000500000000000000" pitchFamily="2" charset="0"/>
              </a:rPr>
              <a:t>, </a:t>
            </a:r>
            <a:r>
              <a:rPr lang="es-MX" sz="1400" dirty="0" smtClean="0">
                <a:latin typeface="Montserrat" panose="00000500000000000000" pitchFamily="2" charset="0"/>
              </a:rPr>
              <a:t>directamente </a:t>
            </a:r>
            <a:r>
              <a:rPr lang="es-MX" sz="1400" dirty="0">
                <a:latin typeface="Montserrat" panose="00000500000000000000" pitchFamily="2" charset="0"/>
              </a:rPr>
              <a:t>sobre </a:t>
            </a:r>
            <a:r>
              <a:rPr lang="es-MX" sz="1400" dirty="0" smtClean="0">
                <a:latin typeface="Montserrat" panose="00000500000000000000" pitchFamily="2" charset="0"/>
              </a:rPr>
              <a:t>Tepic. Podrían </a:t>
            </a:r>
            <a:r>
              <a:rPr lang="es-MX" sz="1400" dirty="0">
                <a:latin typeface="Montserrat" panose="00000500000000000000" pitchFamily="2" charset="0"/>
              </a:rPr>
              <a:t>afectar severamente a la capital del estado. </a:t>
            </a:r>
            <a:r>
              <a:rPr lang="es-MX" sz="1400" b="1" dirty="0">
                <a:latin typeface="Montserrat" panose="00000500000000000000" pitchFamily="2" charset="0"/>
              </a:rPr>
              <a:t>Ninguno de ellos es monitoreado</a:t>
            </a:r>
            <a:r>
              <a:rPr lang="es-MX" sz="1400" b="1" dirty="0" smtClean="0">
                <a:latin typeface="Montserrat" panose="00000500000000000000" pitchFamily="2" charset="0"/>
              </a:rPr>
              <a:t>.</a:t>
            </a:r>
          </a:p>
          <a:p>
            <a:pPr algn="just"/>
            <a:endParaRPr lang="es-MX" sz="1400" dirty="0" smtClean="0">
              <a:latin typeface="Montserrat" panose="00000500000000000000" pitchFamily="2" charset="0"/>
            </a:endParaRPr>
          </a:p>
          <a:p>
            <a:pPr algn="just"/>
            <a:r>
              <a:rPr lang="es-MX" sz="1400" dirty="0">
                <a:latin typeface="Montserrat" panose="00000500000000000000" pitchFamily="2" charset="0"/>
              </a:rPr>
              <a:t>El </a:t>
            </a:r>
            <a:r>
              <a:rPr lang="es-MX" sz="1400" b="1" dirty="0">
                <a:latin typeface="Montserrat" panose="00000500000000000000" pitchFamily="2" charset="0"/>
              </a:rPr>
              <a:t>Ceboruco</a:t>
            </a:r>
            <a:r>
              <a:rPr lang="es-MX" sz="1400" dirty="0">
                <a:latin typeface="Montserrat" panose="00000500000000000000" pitchFamily="2" charset="0"/>
              </a:rPr>
              <a:t> podría afectar </a:t>
            </a:r>
            <a:r>
              <a:rPr lang="es-MX" sz="1400" dirty="0" smtClean="0">
                <a:latin typeface="Montserrat" panose="00000500000000000000" pitchFamily="2" charset="0"/>
              </a:rPr>
              <a:t>vías </a:t>
            </a:r>
            <a:r>
              <a:rPr lang="es-MX" sz="1400" dirty="0">
                <a:latin typeface="Montserrat" panose="00000500000000000000" pitchFamily="2" charset="0"/>
              </a:rPr>
              <a:t>de comunicación entre Tepic y el resto del país, así como la infraestructura del </a:t>
            </a:r>
            <a:r>
              <a:rPr lang="es-MX" sz="1400" dirty="0" smtClean="0">
                <a:latin typeface="Montserrat" panose="00000500000000000000" pitchFamily="2" charset="0"/>
              </a:rPr>
              <a:t>P.H. </a:t>
            </a:r>
            <a:r>
              <a:rPr lang="es-MX" sz="1400" dirty="0">
                <a:latin typeface="Montserrat" panose="00000500000000000000" pitchFamily="2" charset="0"/>
              </a:rPr>
              <a:t>El Cajón de la CFE. </a:t>
            </a:r>
            <a:endParaRPr lang="es-MX" sz="1400" dirty="0" smtClean="0">
              <a:latin typeface="Montserrat" panose="00000500000000000000" pitchFamily="2" charset="0"/>
            </a:endParaRPr>
          </a:p>
          <a:p>
            <a:pPr algn="just"/>
            <a:r>
              <a:rPr lang="es-MX" sz="1400" dirty="0" smtClean="0">
                <a:latin typeface="Montserrat" panose="00000500000000000000" pitchFamily="2" charset="0"/>
              </a:rPr>
              <a:t>Es </a:t>
            </a:r>
            <a:r>
              <a:rPr lang="es-MX" sz="1400" dirty="0">
                <a:latin typeface="Montserrat" panose="00000500000000000000" pitchFamily="2" charset="0"/>
              </a:rPr>
              <a:t>considerado entre los de </a:t>
            </a:r>
            <a:r>
              <a:rPr lang="es-MX" sz="1400" b="1" dirty="0">
                <a:latin typeface="Montserrat" panose="00000500000000000000" pitchFamily="2" charset="0"/>
              </a:rPr>
              <a:t>mayor riesgo </a:t>
            </a:r>
            <a:r>
              <a:rPr lang="es-MX" sz="1400" dirty="0">
                <a:latin typeface="Montserrat" panose="00000500000000000000" pitchFamily="2" charset="0"/>
              </a:rPr>
              <a:t>en el país y </a:t>
            </a:r>
            <a:r>
              <a:rPr lang="es-MX" sz="1400" b="1" dirty="0">
                <a:latin typeface="Montserrat" panose="00000500000000000000" pitchFamily="2" charset="0"/>
              </a:rPr>
              <a:t>el monitoreo es mínimo</a:t>
            </a:r>
            <a:r>
              <a:rPr lang="es-MX" sz="1400" dirty="0" smtClean="0">
                <a:latin typeface="Montserrat" panose="00000500000000000000" pitchFamily="2" charset="0"/>
              </a:rPr>
              <a:t>.</a:t>
            </a:r>
          </a:p>
          <a:p>
            <a:pPr algn="just"/>
            <a:endParaRPr lang="es-MX" sz="1400" dirty="0" smtClean="0">
              <a:latin typeface="Montserrat" panose="00000500000000000000" pitchFamily="2" charset="0"/>
            </a:endParaRPr>
          </a:p>
          <a:p>
            <a:pPr algn="just"/>
            <a:r>
              <a:rPr lang="es-MX" sz="1400" dirty="0">
                <a:latin typeface="Montserrat" panose="00000500000000000000" pitchFamily="2" charset="0"/>
              </a:rPr>
              <a:t>Es </a:t>
            </a:r>
            <a:r>
              <a:rPr lang="es-MX" sz="1400" dirty="0" smtClean="0">
                <a:latin typeface="Montserrat" panose="00000500000000000000" pitchFamily="2" charset="0"/>
              </a:rPr>
              <a:t>necesario: </a:t>
            </a:r>
            <a:r>
              <a:rPr lang="es-MX" sz="1400" dirty="0">
                <a:latin typeface="Montserrat" panose="00000500000000000000" pitchFamily="2" charset="0"/>
              </a:rPr>
              <a:t>impulsar </a:t>
            </a:r>
            <a:r>
              <a:rPr lang="es-MX" sz="1400" b="1" dirty="0">
                <a:latin typeface="Montserrat" panose="00000500000000000000" pitchFamily="2" charset="0"/>
              </a:rPr>
              <a:t>estudios geológicos </a:t>
            </a:r>
            <a:r>
              <a:rPr lang="es-MX" sz="1400" dirty="0">
                <a:latin typeface="Montserrat" panose="00000500000000000000" pitchFamily="2" charset="0"/>
              </a:rPr>
              <a:t>de los volcanes </a:t>
            </a:r>
            <a:r>
              <a:rPr lang="es-MX" sz="1400" b="1" dirty="0">
                <a:latin typeface="Montserrat" panose="00000500000000000000" pitchFamily="2" charset="0"/>
              </a:rPr>
              <a:t>San Juan y Sangangüey</a:t>
            </a:r>
            <a:r>
              <a:rPr lang="es-MX" sz="1400" dirty="0">
                <a:latin typeface="Montserrat" panose="00000500000000000000" pitchFamily="2" charset="0"/>
              </a:rPr>
              <a:t> para determinar su nivel de riesgo, e </a:t>
            </a:r>
            <a:r>
              <a:rPr lang="es-MX" sz="1400" b="1" dirty="0">
                <a:latin typeface="Montserrat" panose="00000500000000000000" pitchFamily="2" charset="0"/>
              </a:rPr>
              <a:t>instalar una red de monitoreo permanente en el </a:t>
            </a:r>
            <a:r>
              <a:rPr lang="es-MX" sz="1400" b="1" dirty="0" smtClean="0">
                <a:latin typeface="Montserrat" panose="00000500000000000000" pitchFamily="2" charset="0"/>
              </a:rPr>
              <a:t>Ceboruco</a:t>
            </a:r>
            <a:r>
              <a:rPr lang="es-MX" sz="1400" dirty="0" smtClean="0">
                <a:latin typeface="Montserrat" panose="00000500000000000000" pitchFamily="2" charset="0"/>
              </a:rPr>
              <a:t>.</a:t>
            </a:r>
            <a:endParaRPr lang="es-MX" sz="1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57245" y="1448298"/>
            <a:ext cx="3638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De acuerdo con el Atlas de riesgos y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vulnerabilidad 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del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estado 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de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Nayarit y del ANR, los principales fenómenos hidrometeorológicos son:</a:t>
            </a:r>
            <a:endParaRPr lang="es-MX" sz="16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prstClr val="black"/>
                </a:solidFill>
                <a:latin typeface="Montserrat" panose="00000500000000000000" pitchFamily="2" charset="0"/>
              </a:rPr>
              <a:t>Ciclones tropicales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Ondas </a:t>
            </a:r>
            <a:r>
              <a:rPr lang="es-MX" sz="1600" b="1" dirty="0">
                <a:solidFill>
                  <a:prstClr val="black"/>
                </a:solidFill>
                <a:latin typeface="Montserrat" panose="00000500000000000000" pitchFamily="2" charset="0"/>
              </a:rPr>
              <a:t>cálidas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prstClr val="black"/>
                </a:solidFill>
                <a:latin typeface="Montserrat" panose="00000500000000000000" pitchFamily="2" charset="0"/>
              </a:rPr>
              <a:t>Tormentas eléctricas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prstClr val="black"/>
                </a:solidFill>
                <a:latin typeface="Montserrat" panose="00000500000000000000" pitchFamily="2" charset="0"/>
              </a:rPr>
              <a:t>Ondas gélidas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3717032"/>
            <a:ext cx="90319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Instalación de estaciones meteorológicas automáticas (EMA) Viento-temperatura-precipitación (Partes altas de cuencas y costa)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Diseminar información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sobre 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los efectos de las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tormentas eléctricas, ondas de calor y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gélidas- Dar a 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conocer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recomendaciones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básicas 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de autoprotección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Implementar métodos constructivos adecuados para las zonas de ondas de calor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y gélidas.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Para las localidades más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vulnerables, 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construir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albergues 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con instalaciones adecuadas para mitigar los efectos de las ondas de calor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y gélidas.</a:t>
            </a:r>
            <a:endParaRPr lang="es-MX" sz="16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4571293" y="1239963"/>
            <a:ext cx="3780619" cy="2516659"/>
            <a:chOff x="4581213" y="1352078"/>
            <a:chExt cx="4462975" cy="2899458"/>
          </a:xfrm>
        </p:grpSpPr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213" y="1352078"/>
              <a:ext cx="4462975" cy="2899458"/>
            </a:xfrm>
            <a:prstGeom prst="rect">
              <a:avLst/>
            </a:prstGeom>
          </p:spPr>
        </p:pic>
        <p:sp>
          <p:nvSpPr>
            <p:cNvPr id="14" name="13 CuadroTexto"/>
            <p:cNvSpPr txBox="1"/>
            <p:nvPr/>
          </p:nvSpPr>
          <p:spPr>
            <a:xfrm>
              <a:off x="7308304" y="2380785"/>
              <a:ext cx="1678903" cy="1200329"/>
            </a:xfrm>
            <a:prstGeom prst="rect">
              <a:avLst/>
            </a:prstGeom>
            <a:solidFill>
              <a:schemeClr val="bg1">
                <a:alpha val="27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200" dirty="0" smtClean="0">
                  <a:solidFill>
                    <a:prstClr val="black"/>
                  </a:solidFill>
                </a:rPr>
                <a:t>11 ciclones tropicales que han impactado Nayarit, de 1949 a 2017.</a:t>
              </a:r>
            </a:p>
            <a:p>
              <a:pPr algn="r"/>
              <a:r>
                <a:rPr lang="es-MX" sz="1200" dirty="0" smtClean="0">
                  <a:solidFill>
                    <a:prstClr val="black"/>
                  </a:solidFill>
                </a:rPr>
                <a:t>Destaca </a:t>
              </a:r>
              <a:r>
                <a:rPr lang="es-MX" sz="1200" b="1" i="1" dirty="0" err="1" smtClean="0">
                  <a:solidFill>
                    <a:prstClr val="black"/>
                  </a:solidFill>
                </a:rPr>
                <a:t>Kenna</a:t>
              </a:r>
              <a:r>
                <a:rPr lang="es-MX" sz="1200" dirty="0" smtClean="0">
                  <a:solidFill>
                    <a:prstClr val="black"/>
                  </a:solidFill>
                </a:rPr>
                <a:t>, categoría 5, de 2002</a:t>
              </a:r>
              <a:endParaRPr lang="es-MX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1 Título"/>
          <p:cNvSpPr>
            <a:spLocks noGrp="1"/>
          </p:cNvSpPr>
          <p:nvPr/>
        </p:nvSpPr>
        <p:spPr>
          <a:xfrm>
            <a:off x="395536" y="692696"/>
            <a:ext cx="7956376" cy="504056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216000" bIns="36000" anchor="ctr" anchorCtr="0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/>
            <a:r>
              <a:rPr lang="es-MX" sz="2000" dirty="0" smtClean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Fenómenos hidrometeorológicos</a:t>
            </a:r>
            <a:endParaRPr lang="es-MX" sz="2000" dirty="0"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83704" y="844620"/>
            <a:ext cx="4692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Inundaciones fluviales y pluviales</a:t>
            </a:r>
            <a:endParaRPr lang="es-MX" sz="2000" b="1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D:\Desktop\CapaPuntosCriticos_Na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11054" r="4595" b="4153"/>
          <a:stretch/>
        </p:blipFill>
        <p:spPr bwMode="auto">
          <a:xfrm>
            <a:off x="391318" y="4153396"/>
            <a:ext cx="2949629" cy="20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348586" y="4720410"/>
            <a:ext cx="4471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</a:rPr>
              <a:t>Monitorear y vigilar 44 puntos hidráulicos, principalmente  sobre los ríos </a:t>
            </a:r>
            <a:r>
              <a:rPr lang="es-MX" b="1" dirty="0" smtClean="0">
                <a:solidFill>
                  <a:prstClr val="black"/>
                </a:solidFill>
              </a:rPr>
              <a:t>Acaponeta</a:t>
            </a:r>
            <a:r>
              <a:rPr lang="es-MX" dirty="0" smtClean="0">
                <a:solidFill>
                  <a:prstClr val="black"/>
                </a:solidFill>
              </a:rPr>
              <a:t>, </a:t>
            </a:r>
            <a:r>
              <a:rPr lang="es-MX" b="1" dirty="0" smtClean="0">
                <a:solidFill>
                  <a:prstClr val="black"/>
                </a:solidFill>
              </a:rPr>
              <a:t>Santiago</a:t>
            </a:r>
            <a:r>
              <a:rPr lang="es-MX" dirty="0" smtClean="0">
                <a:solidFill>
                  <a:prstClr val="black"/>
                </a:solidFill>
              </a:rPr>
              <a:t>, </a:t>
            </a:r>
            <a:r>
              <a:rPr lang="es-MX" b="1" dirty="0" smtClean="0">
                <a:solidFill>
                  <a:prstClr val="black"/>
                </a:solidFill>
              </a:rPr>
              <a:t>San Pedro</a:t>
            </a:r>
            <a:r>
              <a:rPr lang="es-MX" dirty="0" smtClean="0">
                <a:solidFill>
                  <a:prstClr val="black"/>
                </a:solidFill>
              </a:rPr>
              <a:t>,  Grande, Chico, </a:t>
            </a:r>
            <a:r>
              <a:rPr lang="es-MX" dirty="0" err="1" smtClean="0">
                <a:solidFill>
                  <a:prstClr val="black"/>
                </a:solidFill>
              </a:rPr>
              <a:t>Ahuacatlán</a:t>
            </a:r>
            <a:r>
              <a:rPr lang="es-MX" dirty="0" smtClean="0">
                <a:solidFill>
                  <a:prstClr val="black"/>
                </a:solidFill>
              </a:rPr>
              <a:t>, Chiquito, </a:t>
            </a:r>
            <a:r>
              <a:rPr lang="es-MX" b="1" i="1" dirty="0" smtClean="0">
                <a:solidFill>
                  <a:prstClr val="black"/>
                </a:solidFill>
              </a:rPr>
              <a:t>Ameca</a:t>
            </a:r>
            <a:r>
              <a:rPr lang="es-MX" dirty="0" smtClean="0">
                <a:solidFill>
                  <a:prstClr val="black"/>
                </a:solidFill>
              </a:rPr>
              <a:t>, Cañas, así como arroyos </a:t>
            </a:r>
            <a:r>
              <a:rPr lang="es-MX" b="1" dirty="0" smtClean="0">
                <a:solidFill>
                  <a:prstClr val="black"/>
                </a:solidFill>
              </a:rPr>
              <a:t>El Indio, Sabino</a:t>
            </a:r>
            <a:r>
              <a:rPr lang="es-MX" b="1" dirty="0">
                <a:solidFill>
                  <a:prstClr val="black"/>
                </a:solidFill>
              </a:rPr>
              <a:t> </a:t>
            </a:r>
            <a:r>
              <a:rPr lang="es-MX" b="1" dirty="0" smtClean="0">
                <a:solidFill>
                  <a:prstClr val="black"/>
                </a:solidFill>
              </a:rPr>
              <a:t>y Mololoa.</a:t>
            </a:r>
            <a:endParaRPr lang="es-MX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86" y="2495240"/>
            <a:ext cx="4471886" cy="201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322968" y="1484784"/>
            <a:ext cx="4209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</a:rPr>
              <a:t>De los 20 municipios de Nayarit, 12 de </a:t>
            </a:r>
            <a:r>
              <a:rPr lang="es-MX" dirty="0" smtClean="0">
                <a:solidFill>
                  <a:prstClr val="black"/>
                </a:solidFill>
              </a:rPr>
              <a:t> tienen un </a:t>
            </a:r>
            <a:r>
              <a:rPr lang="es-MX" dirty="0" smtClean="0">
                <a:solidFill>
                  <a:prstClr val="black"/>
                </a:solidFill>
              </a:rPr>
              <a:t>grado de peligro alto y muy alto. 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3" y="1514406"/>
            <a:ext cx="2943154" cy="226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7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9165" y="1303893"/>
            <a:ext cx="50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</a:rPr>
              <a:t>Escenario de inundación del río ACAPONETA,</a:t>
            </a:r>
            <a:r>
              <a:rPr lang="es-MX" dirty="0" smtClean="0">
                <a:solidFill>
                  <a:prstClr val="black"/>
                </a:solidFill>
              </a:rPr>
              <a:t> huracán </a:t>
            </a:r>
            <a:r>
              <a:rPr lang="es-MX" dirty="0" err="1" smtClean="0">
                <a:solidFill>
                  <a:prstClr val="black"/>
                </a:solidFill>
              </a:rPr>
              <a:t>Willa</a:t>
            </a:r>
            <a:r>
              <a:rPr lang="es-MX" dirty="0" smtClean="0">
                <a:solidFill>
                  <a:prstClr val="black"/>
                </a:solidFill>
              </a:rPr>
              <a:t>, 23 octubre de 2018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03168" y="1340768"/>
            <a:ext cx="27363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</a:rPr>
              <a:t>Mantener vigilancia en las comunidades cercanas a los ríos: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 smtClean="0">
              <a:solidFill>
                <a:prstClr val="black"/>
              </a:solidFill>
            </a:endParaRPr>
          </a:p>
          <a:p>
            <a:r>
              <a:rPr lang="es-MX" b="1" i="1" dirty="0" smtClean="0">
                <a:solidFill>
                  <a:prstClr val="black"/>
                </a:solidFill>
              </a:rPr>
              <a:t>Acaponeta</a:t>
            </a:r>
            <a:r>
              <a:rPr lang="es-MX" dirty="0" smtClean="0">
                <a:solidFill>
                  <a:prstClr val="black"/>
                </a:solidFill>
              </a:rPr>
              <a:t> (</a:t>
            </a:r>
            <a:r>
              <a:rPr lang="es-MX" dirty="0" err="1" smtClean="0">
                <a:solidFill>
                  <a:prstClr val="black"/>
                </a:solidFill>
              </a:rPr>
              <a:t>Tecuala</a:t>
            </a:r>
            <a:r>
              <a:rPr lang="es-MX" dirty="0" smtClean="0">
                <a:solidFill>
                  <a:prstClr val="black"/>
                </a:solidFill>
              </a:rPr>
              <a:t> </a:t>
            </a:r>
            <a:r>
              <a:rPr lang="es-MX" dirty="0" err="1" smtClean="0">
                <a:solidFill>
                  <a:prstClr val="black"/>
                </a:solidFill>
              </a:rPr>
              <a:t>Guajicori</a:t>
            </a:r>
            <a:r>
              <a:rPr lang="es-MX" dirty="0">
                <a:solidFill>
                  <a:prstClr val="black"/>
                </a:solidFill>
              </a:rPr>
              <a:t> </a:t>
            </a:r>
            <a:r>
              <a:rPr lang="es-MX" dirty="0" smtClean="0">
                <a:solidFill>
                  <a:prstClr val="black"/>
                </a:solidFill>
              </a:rPr>
              <a:t>y Acaponeta)</a:t>
            </a:r>
          </a:p>
          <a:p>
            <a:r>
              <a:rPr lang="es-MX" b="1" i="1" dirty="0" smtClean="0">
                <a:solidFill>
                  <a:prstClr val="black"/>
                </a:solidFill>
              </a:rPr>
              <a:t>Santiago</a:t>
            </a:r>
            <a:r>
              <a:rPr lang="es-MX" dirty="0" smtClean="0">
                <a:solidFill>
                  <a:prstClr val="black"/>
                </a:solidFill>
              </a:rPr>
              <a:t> (Villa Hidalgo, </a:t>
            </a:r>
            <a:r>
              <a:rPr lang="es-MX" dirty="0">
                <a:solidFill>
                  <a:prstClr val="black"/>
                </a:solidFill>
              </a:rPr>
              <a:t>S</a:t>
            </a:r>
            <a:r>
              <a:rPr lang="es-MX" dirty="0" smtClean="0">
                <a:solidFill>
                  <a:prstClr val="black"/>
                </a:solidFill>
              </a:rPr>
              <a:t>antiago </a:t>
            </a:r>
            <a:r>
              <a:rPr lang="es-MX" dirty="0" err="1">
                <a:solidFill>
                  <a:prstClr val="black"/>
                </a:solidFill>
              </a:rPr>
              <a:t>I</a:t>
            </a:r>
            <a:r>
              <a:rPr lang="es-MX" dirty="0" err="1" smtClean="0">
                <a:solidFill>
                  <a:prstClr val="black"/>
                </a:solidFill>
              </a:rPr>
              <a:t>xcuintla</a:t>
            </a:r>
            <a:r>
              <a:rPr lang="es-MX" dirty="0" smtClean="0">
                <a:solidFill>
                  <a:prstClr val="black"/>
                </a:solidFill>
              </a:rPr>
              <a:t>, Villa </a:t>
            </a:r>
            <a:r>
              <a:rPr lang="es-MX" dirty="0">
                <a:solidFill>
                  <a:prstClr val="black"/>
                </a:solidFill>
              </a:rPr>
              <a:t>J</a:t>
            </a:r>
            <a:r>
              <a:rPr lang="es-MX" dirty="0" smtClean="0">
                <a:solidFill>
                  <a:prstClr val="black"/>
                </a:solidFill>
              </a:rPr>
              <a:t>uárez)</a:t>
            </a:r>
          </a:p>
          <a:p>
            <a:r>
              <a:rPr lang="es-MX" b="1" i="1" dirty="0" smtClean="0">
                <a:solidFill>
                  <a:prstClr val="black"/>
                </a:solidFill>
              </a:rPr>
              <a:t>San Pedro </a:t>
            </a:r>
            <a:r>
              <a:rPr lang="es-MX" dirty="0" smtClean="0">
                <a:solidFill>
                  <a:prstClr val="black"/>
                </a:solidFill>
              </a:rPr>
              <a:t>(Ruiz y Tuxpan)</a:t>
            </a:r>
          </a:p>
          <a:p>
            <a:r>
              <a:rPr lang="es-MX" b="1" i="1" dirty="0" smtClean="0">
                <a:solidFill>
                  <a:prstClr val="black"/>
                </a:solidFill>
              </a:rPr>
              <a:t>Ameca</a:t>
            </a:r>
            <a:r>
              <a:rPr lang="es-MX" dirty="0" smtClean="0">
                <a:solidFill>
                  <a:prstClr val="black"/>
                </a:solidFill>
              </a:rPr>
              <a:t> (San Juan de Abajo y Ameca)</a:t>
            </a:r>
          </a:p>
          <a:p>
            <a:endParaRPr lang="es-MX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</a:rPr>
              <a:t>Instalar estaciones para medir niveles (gastos) y pluviómetros (lluvia) o EMA.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9165" y="5764614"/>
            <a:ext cx="5200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prstClr val="black"/>
                </a:solidFill>
              </a:rPr>
              <a:t>En el estado se encuentran dos presas que monitorea la CONAGUA: </a:t>
            </a:r>
            <a:r>
              <a:rPr lang="es-MX" b="1" i="1" dirty="0" err="1" smtClean="0">
                <a:solidFill>
                  <a:prstClr val="black"/>
                </a:solidFill>
              </a:rPr>
              <a:t>Aguamilpa</a:t>
            </a:r>
            <a:r>
              <a:rPr lang="es-MX" dirty="0" smtClean="0">
                <a:solidFill>
                  <a:prstClr val="black"/>
                </a:solidFill>
              </a:rPr>
              <a:t> y </a:t>
            </a:r>
            <a:r>
              <a:rPr lang="es-MX" b="1" i="1" dirty="0" smtClean="0">
                <a:solidFill>
                  <a:prstClr val="black"/>
                </a:solidFill>
              </a:rPr>
              <a:t>Leonardo Rodríguez </a:t>
            </a:r>
            <a:r>
              <a:rPr lang="es-MX" b="1" i="1" dirty="0" err="1" smtClean="0">
                <a:solidFill>
                  <a:prstClr val="black"/>
                </a:solidFill>
              </a:rPr>
              <a:t>Alcaine</a:t>
            </a:r>
            <a:r>
              <a:rPr lang="es-MX" dirty="0" smtClean="0">
                <a:solidFill>
                  <a:prstClr val="black"/>
                </a:solidFill>
              </a:rPr>
              <a:t> 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Desktop\acapone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55911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02089" y="6371381"/>
            <a:ext cx="3096344" cy="430887"/>
          </a:xfrm>
          <a:prstGeom prst="rect">
            <a:avLst/>
          </a:prstGeom>
          <a:solidFill>
            <a:srgbClr val="6A183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dirty="0" smtClean="0">
                <a:solidFill>
                  <a:prstClr val="white"/>
                </a:solidFill>
                <a:latin typeface="Montserrat" panose="00000500000000000000" pitchFamily="2" charset="0"/>
              </a:rPr>
              <a:t>30 % del estado es propenso a Inestabilidad de Laderas.</a:t>
            </a:r>
            <a:endParaRPr lang="es-MX" sz="14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07904" y="1772816"/>
            <a:ext cx="5256584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Crear un área de investigación de fenómenos geológicos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ligada a PC</a:t>
            </a:r>
            <a:endParaRPr lang="es-MX" sz="16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Evitar en lo posible, la rotación de personal capacitado, tanto a nivel estatal como municipal.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Fortalecer las capacidades técnicas de los municipios sobre el análisis y estudio del fenómeno y generar 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comités locales de prevención de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desastres.</a:t>
            </a:r>
            <a:endParaRPr lang="es-MX" sz="16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536" y="836712"/>
            <a:ext cx="8640960" cy="360040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000" b="1" dirty="0" smtClean="0">
                <a:latin typeface="Montserrat" panose="00000500000000000000" pitchFamily="2" charset="0"/>
              </a:rPr>
              <a:t>Acciones de prevención por inestabilidad de laderas</a:t>
            </a:r>
            <a:endParaRPr lang="es-MX" sz="2000" b="1" dirty="0">
              <a:latin typeface="Montserrat" panose="00000500000000000000" pitchFamily="2" charset="0"/>
            </a:endParaRPr>
          </a:p>
        </p:txBody>
      </p:sp>
      <p:pic>
        <p:nvPicPr>
          <p:cNvPr id="1027" name="Picture 3" descr="D:\G\ApoyoSINAPROC\Apy Sinap 2018\140.- Prevención de Desastres - NAYARIT\nAYARIT ma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3063"/>
            <a:ext cx="3290929" cy="48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40800" y="1346423"/>
            <a:ext cx="2891040" cy="4320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0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Extracto Mapa Nacional de Susceptibilidad a la Inestabilidad de Laderas</a:t>
            </a:r>
            <a:endParaRPr lang="es-MX" sz="1000" b="1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\ApoyoSINAPROC\Apy Sinap 2018\140.- Prevención de Desastres - NAYARIT\MAPA Regionalizació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" y="1440348"/>
            <a:ext cx="3447102" cy="322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02221" y="908720"/>
            <a:ext cx="8734275" cy="360040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000" b="1" dirty="0" smtClean="0">
                <a:latin typeface="Montserrat" panose="00000500000000000000" pitchFamily="2" charset="0"/>
              </a:rPr>
              <a:t>Acciones de equipamiento y difusión por inestabilidad de laderas</a:t>
            </a:r>
            <a:endParaRPr lang="es-MX" sz="2000" b="1" dirty="0">
              <a:latin typeface="Montserrat" panose="000005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79912" y="1550615"/>
            <a:ext cx="5112568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Reforzar la red de estaciones meteorológicas y sísmicas.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Gestionar la adquisición de equipo geotécnico para trabajo de campo y laboratorio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Generar fortalezas en cartografía y análisis de imágenes de satélite. Así como, identificación de rasgos geológicos en campo relacionados con el fenómeno.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Promover la instalación de pluviómetros caseros con fines de alertamiento.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Realizar acciones de comunicación del riesgo y difusión de medidas de prevención.</a:t>
            </a:r>
            <a:endParaRPr lang="es-MX" sz="16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Picture 2" descr="D:\G\ApoyoSINAPROC\Apy Sinap 2018\140.- Prevención de Desastres - NAYARIT\Nocitias\rs2228231_dig-2014-09-01-2193_crop1535763055898.jpg_19706387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4" r="26700" b="5146"/>
          <a:stretch/>
        </p:blipFill>
        <p:spPr bwMode="auto">
          <a:xfrm>
            <a:off x="251520" y="4618105"/>
            <a:ext cx="3023170" cy="177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302221" y="6420966"/>
            <a:ext cx="2972866" cy="432048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1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Deslizamiento en km 38 de la vía corta Nayarit-P. Vallarta</a:t>
            </a:r>
            <a:endParaRPr lang="es-MX" sz="1100" b="1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302221" y="1628800"/>
            <a:ext cx="2685604" cy="432048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1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Regionalización sísmica (CFE, 2015)</a:t>
            </a:r>
            <a:endParaRPr lang="es-MX" sz="1100" b="1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04350" y="764704"/>
            <a:ext cx="684797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r>
              <a:rPr lang="es-MX" sz="20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Acciones de prevención por sismos y tsunami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Integración de un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Comité 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C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ientífico Asesor para el estado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Red sísmica local combinada con las estaciones de monitoreo sísmico de los volcanes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Análisis de fallas activas superficiales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Zonificación sísmica del estado a detalle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" panose="00000500000000000000" pitchFamily="2" charset="0"/>
              </a:rPr>
              <a:t>Microzonificación sísmica de ciudades más importantes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(Tepic, Nuevo Vallarta,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Análisis de la geomorfología de las bahías y señalización de calles por peligro de tsunamis (Alto 0-12 m. Precaución </a:t>
            </a:r>
            <a:r>
              <a:rPr lang="es-MX" sz="1600" smtClean="0">
                <a:solidFill>
                  <a:prstClr val="black"/>
                </a:solidFill>
                <a:latin typeface="Montserrat" panose="00000500000000000000" pitchFamily="2" charset="0"/>
              </a:rPr>
              <a:t>12-20  m y </a:t>
            </a: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&gt;20 bajo)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Mapas de peligro, vulnerabilidad y riesgo por sismos y tsunamis</a:t>
            </a:r>
            <a:endParaRPr lang="es-MX" sz="1600" dirty="0">
              <a:solidFill>
                <a:prstClr val="black"/>
              </a:solidFill>
            </a:endParaRPr>
          </a:p>
        </p:txBody>
      </p:sp>
      <p:pic>
        <p:nvPicPr>
          <p:cNvPr id="6" name="Picture 2" descr="D:\G\ApoyoSINAPROC\Apy Sinap 2018\140.- Prevención de Desastres - NAYARIT\MAPA Regionalizació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62" y="4365104"/>
            <a:ext cx="2618338" cy="24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1242</Words>
  <Application>Microsoft Office PowerPoint</Application>
  <PresentationFormat>Presentación en pantalla (4:3)</PresentationFormat>
  <Paragraphs>136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Estrada Cabrera Cynthia Paola</dc:creator>
  <cp:lastModifiedBy>Gutiérrez Martínez Carlos Antonio</cp:lastModifiedBy>
  <cp:revision>30</cp:revision>
  <dcterms:created xsi:type="dcterms:W3CDTF">2018-12-04T21:42:05Z</dcterms:created>
  <dcterms:modified xsi:type="dcterms:W3CDTF">2018-12-12T15:46:04Z</dcterms:modified>
</cp:coreProperties>
</file>