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31" r:id="rId4"/>
    <p:sldId id="332" r:id="rId5"/>
    <p:sldId id="327" r:id="rId6"/>
    <p:sldId id="338" r:id="rId7"/>
    <p:sldId id="339" r:id="rId8"/>
    <p:sldId id="341" r:id="rId9"/>
    <p:sldId id="342" r:id="rId10"/>
    <p:sldId id="334" r:id="rId11"/>
    <p:sldId id="344" r:id="rId12"/>
    <p:sldId id="343" r:id="rId13"/>
    <p:sldId id="323" r:id="rId14"/>
    <p:sldId id="324" r:id="rId15"/>
    <p:sldId id="340" r:id="rId16"/>
    <p:sldId id="345" r:id="rId17"/>
    <p:sldId id="346" r:id="rId18"/>
    <p:sldId id="317" r:id="rId19"/>
    <p:sldId id="347" r:id="rId20"/>
    <p:sldId id="348" r:id="rId21"/>
    <p:sldId id="318" r:id="rId22"/>
    <p:sldId id="349" r:id="rId2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 varScale="1">
        <p:scale>
          <a:sx n="78" d="100"/>
          <a:sy n="78" d="100"/>
        </p:scale>
        <p:origin x="-17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40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0794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053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Morelos 523,231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27% (142,041)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IV Balsas. Fuente: IMTA-CONAGUA, 2013.</a:t>
            </a:r>
            <a:endParaRPr lang="es-MX" strike="sngStrike" dirty="0">
              <a:solidFill>
                <a:srgbClr val="FFC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Otros factores son:</a:t>
            </a:r>
            <a:r>
              <a:rPr lang="es-MX" baseline="0" dirty="0" smtClean="0"/>
              <a:t> sismos (ruptura de acueductos), aumento de fugas de agua en la red de abastecimiento, terrorismo y falta de mantenimiento.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3767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3147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ANR. 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8986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048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://www.cenapred.gob.mx/PublicacionesWebGobMX/buscainde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apred.gob.mx/es/Publicaciones/archivos/300-INFOGRAFAKARSTICIDAD.PDF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s://bit.ly/2Htpip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gob.mx/conagua/acciones-y-programas/balsas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www.gob.mx/cms/uploads/attachment/file/153093/Informe_final_PRONACCH2014_Cuernavaca.pdf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://www.atlasnacionalderiesgos.gob.mx/descargas/anexos.zi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mn.cna.gob.mx/es/climatologia/monitor-de-sequia/monitor-de-sequia-en-mexico" TargetMode="External"/><Relationship Id="rId5" Type="http://schemas.openxmlformats.org/officeDocument/2006/relationships/hyperlink" Target="https://www.cenapred.gob.mx/es/Publicaciones/archivos/8-FASCCULOSEQU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lln.net/" TargetMode="External"/><Relationship Id="rId5" Type="http://schemas.openxmlformats.org/officeDocument/2006/relationships/hyperlink" Target="https://www.cenapred.gob.mx/es/Publicaciones/archivos/189-FASCCULOTORMENTASSEVERAS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63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tlasnacionalderiesgos.gob.mx/descargas/Guia_contenido_minimo2016.pdf" TargetMode="External"/><Relationship Id="rId5" Type="http://schemas.openxmlformats.org/officeDocument/2006/relationships/hyperlink" Target="http://www1.cenapred.unam.mx/DIR_INVESTIGACION/Fraccion_XLI/RH/180301_RH_ondas_de_calor_mapas.pdf" TargetMode="External"/><Relationship Id="rId4" Type="http://schemas.openxmlformats.org/officeDocument/2006/relationships/hyperlink" Target="https://www.cenapred.gob.mx/es/Publicaciones/archivos/156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-1" y="1052736"/>
            <a:ext cx="370790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Morelos </a:t>
            </a:r>
            <a:r>
              <a:rPr lang="es-MX" sz="1400" dirty="0" smtClean="0">
                <a:latin typeface="Montserrat" panose="00000500000000000000" pitchFamily="2" charset="0"/>
              </a:rPr>
              <a:t>es vulnerable a los efectos de los estratovolcanes Popocatépetl, Nevado de Toluca e Iztaccíhuatl, así como el domo de lava </a:t>
            </a:r>
            <a:r>
              <a:rPr lang="es-MX" sz="1400" dirty="0" smtClean="0">
                <a:latin typeface="Montserrat" panose="00000500000000000000" pitchFamily="2" charset="0"/>
              </a:rPr>
              <a:t>El Papayo </a:t>
            </a:r>
            <a:r>
              <a:rPr lang="es-MX" sz="1400" dirty="0" smtClean="0">
                <a:latin typeface="Montserrat" panose="00000500000000000000" pitchFamily="2" charset="0"/>
              </a:rPr>
              <a:t>y el Campo </a:t>
            </a:r>
            <a:r>
              <a:rPr lang="es-MX" sz="1400" dirty="0" err="1" smtClean="0">
                <a:latin typeface="Montserrat" panose="00000500000000000000" pitchFamily="2" charset="0"/>
              </a:rPr>
              <a:t>Monogenético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err="1" smtClean="0">
                <a:latin typeface="Montserrat" panose="00000500000000000000" pitchFamily="2" charset="0"/>
              </a:rPr>
              <a:t>Chichinautzin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</a:p>
          <a:p>
            <a:pPr algn="just">
              <a:spcAft>
                <a:spcPts val="600"/>
              </a:spcAft>
            </a:pPr>
            <a:r>
              <a:rPr lang="es-MX" sz="1400" dirty="0">
                <a:latin typeface="Montserrat" panose="00000500000000000000" pitchFamily="2" charset="0"/>
              </a:rPr>
              <a:t>El volcán </a:t>
            </a:r>
            <a:r>
              <a:rPr lang="es-MX" sz="1400" dirty="0" smtClean="0">
                <a:latin typeface="Montserrat" panose="00000500000000000000" pitchFamily="2" charset="0"/>
              </a:rPr>
              <a:t>Popocatépetl se </a:t>
            </a:r>
            <a:r>
              <a:rPr lang="es-MX" sz="1400" dirty="0">
                <a:latin typeface="Montserrat" panose="00000500000000000000" pitchFamily="2" charset="0"/>
              </a:rPr>
              <a:t>levanta hasta 5,450 msnm, se encuentra </a:t>
            </a:r>
            <a:r>
              <a:rPr lang="es-MX" sz="1400" dirty="0" smtClean="0">
                <a:latin typeface="Montserrat" panose="00000500000000000000" pitchFamily="2" charset="0"/>
              </a:rPr>
              <a:t>a 57 </a:t>
            </a:r>
            <a:r>
              <a:rPr lang="es-MX" sz="1400" dirty="0">
                <a:latin typeface="Montserrat" panose="00000500000000000000" pitchFamily="2" charset="0"/>
              </a:rPr>
              <a:t>km de la ciudad de Cuernavaca. El cono moderno se levanta sobre los restos del cono de El Fraile, destruido por una enorme erupción </a:t>
            </a:r>
            <a:r>
              <a:rPr lang="es-MX" sz="1400" dirty="0" err="1">
                <a:latin typeface="Montserrat" panose="00000500000000000000" pitchFamily="2" charset="0"/>
              </a:rPr>
              <a:t>pliniana</a:t>
            </a:r>
            <a:r>
              <a:rPr lang="es-MX" sz="1400" dirty="0">
                <a:latin typeface="Montserrat" panose="00000500000000000000" pitchFamily="2" charset="0"/>
              </a:rPr>
              <a:t> hace 14,500 años. Al menos cuatro erupciones </a:t>
            </a:r>
            <a:r>
              <a:rPr lang="es-MX" sz="1400" dirty="0" err="1">
                <a:latin typeface="Montserrat" panose="00000500000000000000" pitchFamily="2" charset="0"/>
              </a:rPr>
              <a:t>plinianas</a:t>
            </a:r>
            <a:r>
              <a:rPr lang="es-MX" sz="1400" dirty="0">
                <a:latin typeface="Montserrat" panose="00000500000000000000" pitchFamily="2" charset="0"/>
              </a:rPr>
              <a:t> han ocurrido desde mediados del Holoceno, la más reciente hacia 800 d.C.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actual periodo eruptivo inició el 21 de diciembre de 1994 y, con algunas interrupciones, continúa hasta ahora. En los </a:t>
            </a:r>
            <a:r>
              <a:rPr lang="es-MX" sz="1400" dirty="0" smtClean="0">
                <a:latin typeface="Montserrat" panose="00000500000000000000" pitchFamily="2" charset="0"/>
              </a:rPr>
              <a:t>casi 25 </a:t>
            </a:r>
            <a:r>
              <a:rPr lang="es-MX" sz="1400" dirty="0">
                <a:latin typeface="Montserrat" panose="00000500000000000000" pitchFamily="2" charset="0"/>
              </a:rPr>
              <a:t>años de actividad del Popocatépetl han sido repetitivos los episodios de formación y destrucción de domos en el interior del cráter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4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46" y="1052736"/>
            <a:ext cx="5146173" cy="2304256"/>
          </a:xfrm>
          <a:prstGeom prst="rect">
            <a:avLst/>
          </a:prstGeom>
        </p:spPr>
      </p:pic>
      <p:pic>
        <p:nvPicPr>
          <p:cNvPr id="15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30" y="3356992"/>
            <a:ext cx="3456384" cy="2592288"/>
          </a:xfrm>
          <a:prstGeom prst="rect">
            <a:avLst/>
          </a:prstGeom>
        </p:spPr>
      </p:pic>
      <p:pic>
        <p:nvPicPr>
          <p:cNvPr id="16" name="4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887162"/>
            <a:ext cx="2627784" cy="19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-1" y="764704"/>
            <a:ext cx="90364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El Nevado de </a:t>
            </a:r>
            <a:r>
              <a:rPr lang="es-MX" sz="1400" dirty="0" smtClean="0">
                <a:latin typeface="Montserrat"/>
              </a:rPr>
              <a:t>Toluca (</a:t>
            </a:r>
            <a:r>
              <a:rPr lang="es-MX" sz="1400" dirty="0" err="1" smtClean="0">
                <a:latin typeface="Montserrat"/>
              </a:rPr>
              <a:t>Xinantécatl</a:t>
            </a:r>
            <a:r>
              <a:rPr lang="es-MX" sz="1400" dirty="0" smtClean="0">
                <a:latin typeface="Montserrat"/>
              </a:rPr>
              <a:t>) </a:t>
            </a:r>
            <a:r>
              <a:rPr lang="es-MX" sz="1400" dirty="0">
                <a:latin typeface="Montserrat"/>
              </a:rPr>
              <a:t>es la cuarta cumbre más alta de México, </a:t>
            </a:r>
            <a:r>
              <a:rPr lang="es-MX" sz="1400" dirty="0" smtClean="0">
                <a:latin typeface="Montserrat"/>
              </a:rPr>
              <a:t>a </a:t>
            </a:r>
            <a:r>
              <a:rPr lang="es-MX" sz="1400" dirty="0" smtClean="0">
                <a:latin typeface="Montserrat"/>
              </a:rPr>
              <a:t>60 km de la ciudad de Cuernavaca. </a:t>
            </a:r>
            <a:r>
              <a:rPr lang="es-MX" sz="1400" dirty="0">
                <a:latin typeface="Montserrat"/>
              </a:rPr>
              <a:t>Actualmente el volcán se encuentra en un periodo de calma. </a:t>
            </a:r>
            <a:r>
              <a:rPr lang="es-MX" sz="1400" dirty="0" smtClean="0">
                <a:latin typeface="Montserrat"/>
              </a:rPr>
              <a:t>Sin </a:t>
            </a:r>
            <a:r>
              <a:rPr lang="es-MX" sz="1400" dirty="0">
                <a:latin typeface="Montserrat"/>
              </a:rPr>
              <a:t>embargo, </a:t>
            </a:r>
            <a:r>
              <a:rPr lang="es-MX" sz="1400" dirty="0" smtClean="0">
                <a:latin typeface="Montserrat"/>
              </a:rPr>
              <a:t>se ha reportado </a:t>
            </a:r>
            <a:r>
              <a:rPr lang="es-MX" sz="1400" dirty="0" smtClean="0">
                <a:latin typeface="Montserrat"/>
              </a:rPr>
              <a:t>actividad </a:t>
            </a:r>
            <a:r>
              <a:rPr lang="es-MX" sz="1400" dirty="0" err="1">
                <a:latin typeface="Montserrat"/>
              </a:rPr>
              <a:t>fumarólica</a:t>
            </a:r>
            <a:r>
              <a:rPr lang="es-MX" sz="1400" dirty="0">
                <a:latin typeface="Montserrat"/>
              </a:rPr>
              <a:t> menor durante el siglo </a:t>
            </a:r>
            <a:r>
              <a:rPr lang="es-MX" sz="1400" dirty="0" smtClean="0">
                <a:latin typeface="Montserrat"/>
              </a:rPr>
              <a:t>XIX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campo volcánico del </a:t>
            </a:r>
            <a:r>
              <a:rPr lang="es-MX" sz="1400" dirty="0" err="1">
                <a:latin typeface="Montserrat"/>
              </a:rPr>
              <a:t>Chichinautzin</a:t>
            </a:r>
            <a:r>
              <a:rPr lang="es-MX" sz="1400" dirty="0">
                <a:latin typeface="Montserrat"/>
              </a:rPr>
              <a:t> (</a:t>
            </a:r>
            <a:r>
              <a:rPr lang="es-MX" sz="1400" dirty="0" err="1">
                <a:latin typeface="Montserrat"/>
              </a:rPr>
              <a:t>CVCh</a:t>
            </a:r>
            <a:r>
              <a:rPr lang="es-MX" sz="1400" dirty="0" smtClean="0">
                <a:latin typeface="Montserrat"/>
              </a:rPr>
              <a:t>), en </a:t>
            </a:r>
            <a:r>
              <a:rPr lang="es-MX" sz="1400" dirty="0">
                <a:latin typeface="Montserrat"/>
              </a:rPr>
              <a:t>la porción frontal del Cinturón Volcánico </a:t>
            </a:r>
            <a:r>
              <a:rPr lang="es-MX" sz="1400" dirty="0" err="1">
                <a:latin typeface="Montserrat"/>
              </a:rPr>
              <a:t>Transmexicano</a:t>
            </a:r>
            <a:r>
              <a:rPr lang="es-MX" sz="1400" dirty="0">
                <a:latin typeface="Montserrat"/>
              </a:rPr>
              <a:t>, al norte y centro de Morelos. </a:t>
            </a:r>
            <a:r>
              <a:rPr lang="es-MX" sz="1400" dirty="0" smtClean="0">
                <a:latin typeface="Montserrat"/>
              </a:rPr>
              <a:t>Formado </a:t>
            </a:r>
            <a:r>
              <a:rPr lang="es-MX" sz="1400" dirty="0">
                <a:latin typeface="Montserrat"/>
              </a:rPr>
              <a:t>por más de 300 aparatos volcánicos. Uno de los volcanes más recientes, el </a:t>
            </a:r>
            <a:r>
              <a:rPr lang="es-MX" sz="1400" dirty="0" err="1">
                <a:latin typeface="Montserrat"/>
              </a:rPr>
              <a:t>Chichinautzin</a:t>
            </a:r>
            <a:r>
              <a:rPr lang="es-MX" sz="1400" dirty="0">
                <a:latin typeface="Montserrat"/>
              </a:rPr>
              <a:t>, que hizo erupción hacia 1,800 años </a:t>
            </a:r>
            <a:r>
              <a:rPr lang="es-MX" sz="1400" dirty="0" err="1" smtClean="0">
                <a:latin typeface="Montserrat"/>
              </a:rPr>
              <a:t>a.P</a:t>
            </a:r>
            <a:r>
              <a:rPr lang="es-MX" sz="1400" dirty="0" smtClean="0">
                <a:latin typeface="Montserrat"/>
              </a:rPr>
              <a:t>. </a:t>
            </a:r>
            <a:r>
              <a:rPr lang="es-MX" sz="1400" dirty="0">
                <a:latin typeface="Montserrat"/>
              </a:rPr>
              <a:t> </a:t>
            </a:r>
            <a:endParaRPr lang="es-MX" sz="1400" dirty="0" smtClean="0">
              <a:latin typeface="Montserrat"/>
            </a:endParaRP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r>
              <a:rPr lang="es-MX" sz="1400" dirty="0">
                <a:latin typeface="Montserrat"/>
              </a:rPr>
              <a:t>El </a:t>
            </a:r>
            <a:r>
              <a:rPr lang="es-MX" sz="1400" dirty="0" smtClean="0">
                <a:latin typeface="Montserrat"/>
              </a:rPr>
              <a:t>Iztaccíhuatl </a:t>
            </a:r>
            <a:r>
              <a:rPr lang="es-MX" sz="1400" dirty="0" err="1" smtClean="0">
                <a:latin typeface="Montserrat"/>
              </a:rPr>
              <a:t>formna</a:t>
            </a:r>
            <a:r>
              <a:rPr lang="es-MX" sz="1400" dirty="0" smtClean="0">
                <a:latin typeface="Montserrat"/>
              </a:rPr>
              <a:t> parte </a:t>
            </a:r>
            <a:r>
              <a:rPr lang="es-MX" sz="1400" dirty="0">
                <a:latin typeface="Montserrat"/>
              </a:rPr>
              <a:t>de la Sierra Nevada, al norte del Popocatépetl y a unos </a:t>
            </a:r>
            <a:r>
              <a:rPr lang="es-MX" sz="1400" dirty="0" smtClean="0">
                <a:latin typeface="Montserrat"/>
              </a:rPr>
              <a:t>68 </a:t>
            </a:r>
            <a:r>
              <a:rPr lang="es-MX" sz="1400" dirty="0">
                <a:latin typeface="Montserrat"/>
              </a:rPr>
              <a:t>km al </a:t>
            </a:r>
            <a:r>
              <a:rPr lang="es-MX" sz="1400" dirty="0" err="1">
                <a:latin typeface="Montserrat"/>
              </a:rPr>
              <a:t>nor</a:t>
            </a:r>
            <a:r>
              <a:rPr lang="es-MX" sz="1400" dirty="0">
                <a:latin typeface="Montserrat"/>
              </a:rPr>
              <a:t>-noreste de la Ciudad de Cuernavaca. El edificio volcánico presenta cuatro picos principales, de norte a sur: la Cabeza, </a:t>
            </a:r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Pecho, </a:t>
            </a:r>
            <a:r>
              <a:rPr lang="es-MX" sz="1400" dirty="0" smtClean="0">
                <a:latin typeface="Montserrat"/>
              </a:rPr>
              <a:t>las </a:t>
            </a:r>
            <a:r>
              <a:rPr lang="es-MX" sz="1400" dirty="0">
                <a:latin typeface="Montserrat"/>
              </a:rPr>
              <a:t>Rodillas </a:t>
            </a:r>
            <a:r>
              <a:rPr lang="es-MX" sz="1400" dirty="0" smtClean="0">
                <a:latin typeface="Montserrat"/>
              </a:rPr>
              <a:t>y </a:t>
            </a:r>
            <a:r>
              <a:rPr lang="es-MX" sz="1400" dirty="0">
                <a:latin typeface="Montserrat"/>
              </a:rPr>
              <a:t>los </a:t>
            </a:r>
            <a:r>
              <a:rPr lang="es-MX" sz="1400" dirty="0" smtClean="0">
                <a:latin typeface="Montserrat"/>
              </a:rPr>
              <a:t>Pies. Las </a:t>
            </a:r>
            <a:r>
              <a:rPr lang="es-MX" sz="1400" dirty="0">
                <a:latin typeface="Montserrat"/>
              </a:rPr>
              <a:t>bocas eruptivas más recientes forman el Pecho, la Barriga y las Rodillas, y han sido descubiertas recientemente gracias al </a:t>
            </a:r>
            <a:r>
              <a:rPr lang="es-MX" sz="1400" dirty="0" smtClean="0">
                <a:latin typeface="Montserrat"/>
              </a:rPr>
              <a:t>deshielo. </a:t>
            </a:r>
            <a:endParaRPr lang="es-MX" sz="1400" dirty="0" smtClean="0">
              <a:latin typeface="Montserrat"/>
            </a:endParaRPr>
          </a:p>
          <a:p>
            <a:pPr algn="just"/>
            <a:endParaRPr lang="es-MX" sz="14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Finalmente, el </a:t>
            </a:r>
            <a:r>
              <a:rPr lang="es-MX" sz="1400" dirty="0">
                <a:latin typeface="Montserrat"/>
              </a:rPr>
              <a:t>domo de lava post-glacial del Papayo, de 3,600 m de altitud y 230 m de altura sobre los campos de lava que lo </a:t>
            </a:r>
            <a:r>
              <a:rPr lang="es-MX" sz="1400" dirty="0" smtClean="0">
                <a:latin typeface="Montserrat"/>
              </a:rPr>
              <a:t>rodean, se </a:t>
            </a:r>
            <a:r>
              <a:rPr lang="es-MX" sz="1400" dirty="0">
                <a:latin typeface="Montserrat"/>
              </a:rPr>
              <a:t>encuentra localizado a 60 km de la ciudad de Cuernavaca. Su actividad reciente </a:t>
            </a:r>
            <a:r>
              <a:rPr lang="es-MX" sz="1400" dirty="0" smtClean="0">
                <a:latin typeface="Montserrat"/>
              </a:rPr>
              <a:t>se encuentra fechada entre 8000 y 10000 años.</a:t>
            </a:r>
            <a:endParaRPr lang="es-MX" sz="1400" dirty="0">
              <a:latin typeface="Montserrat"/>
            </a:endParaRPr>
          </a:p>
        </p:txBody>
      </p:sp>
      <p:sp>
        <p:nvSpPr>
          <p:cNvPr id="8" name="6 CuadroTexto"/>
          <p:cNvSpPr txBox="1"/>
          <p:nvPr/>
        </p:nvSpPr>
        <p:spPr>
          <a:xfrm>
            <a:off x="-1" y="4223117"/>
            <a:ext cx="3707905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ctr"/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http</a:t>
            </a:r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www.cenapred.gob.mx/PublicacionesWebGobMX/buscaindex</a:t>
            </a:r>
            <a:endParaRPr lang="es-MX" sz="800" dirty="0" smtClean="0">
              <a:latin typeface="Montserrat" panose="00000500000000000000" pitchFamily="2" charset="0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396" y="4365104"/>
            <a:ext cx="2857500" cy="1600200"/>
          </a:xfrm>
          <a:prstGeom prst="rect">
            <a:avLst/>
          </a:prstGeom>
        </p:spPr>
      </p:pic>
      <p:pic>
        <p:nvPicPr>
          <p:cNvPr id="10" name="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772301"/>
            <a:ext cx="3707904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3" name="Picture 2" descr="D:\Agenda de Fortalecimiento\Morelos Kar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27" y="2448272"/>
            <a:ext cx="590969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7 CuadroTexto"/>
          <p:cNvSpPr txBox="1"/>
          <p:nvPr/>
        </p:nvSpPr>
        <p:spPr>
          <a:xfrm>
            <a:off x="82104" y="864096"/>
            <a:ext cx="8920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</a:t>
            </a:r>
            <a:r>
              <a:rPr lang="es-MX" sz="1400" dirty="0" smtClean="0">
                <a:latin typeface="Montserrat"/>
              </a:rPr>
              <a:t>Morelos </a:t>
            </a:r>
            <a:r>
              <a:rPr lang="es-MX" sz="1400" dirty="0" smtClean="0">
                <a:latin typeface="Montserrat"/>
              </a:rPr>
              <a:t>se tiene presencia de Karst Maduro (K-III) propia de un clima cálido – subhúmedo. </a:t>
            </a:r>
            <a:r>
              <a:rPr lang="es-MX" sz="1400" dirty="0" smtClean="0">
                <a:latin typeface="Montserrat"/>
              </a:rPr>
              <a:t>Formado </a:t>
            </a:r>
            <a:r>
              <a:rPr lang="es-MX" sz="1400" dirty="0" smtClean="0">
                <a:latin typeface="Montserrat"/>
              </a:rPr>
              <a:t>en montañas plegadas y falladas. En los limites de Morelos con Guerrero se tienen la gruta de </a:t>
            </a:r>
            <a:r>
              <a:rPr lang="es-MX" sz="1400" b="1" dirty="0" smtClean="0">
                <a:latin typeface="Montserrat"/>
              </a:rPr>
              <a:t>Cacahuamilpa,</a:t>
            </a:r>
            <a:r>
              <a:rPr lang="es-MX" sz="1400" dirty="0" smtClean="0">
                <a:latin typeface="Montserrat"/>
              </a:rPr>
              <a:t> </a:t>
            </a:r>
            <a:r>
              <a:rPr lang="es-MX" sz="1400" dirty="0" smtClean="0">
                <a:latin typeface="Montserrat"/>
              </a:rPr>
              <a:t>uno de los fenómenos kársticos que más llaman la atención de la región. Un caso de hundimiento de </a:t>
            </a:r>
            <a:r>
              <a:rPr lang="es-MX" sz="1400" dirty="0" smtClean="0">
                <a:latin typeface="Montserrat"/>
              </a:rPr>
              <a:t>karts </a:t>
            </a:r>
            <a:r>
              <a:rPr lang="es-MX" sz="1400" dirty="0" smtClean="0">
                <a:latin typeface="Montserrat"/>
              </a:rPr>
              <a:t>sucedió en </a:t>
            </a:r>
            <a:r>
              <a:rPr lang="es-MX" sz="1400" dirty="0" err="1">
                <a:latin typeface="Montserrat"/>
              </a:rPr>
              <a:t>Coatlán</a:t>
            </a:r>
            <a:r>
              <a:rPr lang="es-MX" sz="1400" dirty="0">
                <a:latin typeface="Montserrat"/>
              </a:rPr>
              <a:t> del Río, </a:t>
            </a:r>
            <a:r>
              <a:rPr lang="es-MX" sz="1400" dirty="0" smtClean="0">
                <a:latin typeface="Montserrat"/>
              </a:rPr>
              <a:t>Morelos</a:t>
            </a:r>
            <a:r>
              <a:rPr lang="es-MX" sz="1400" dirty="0">
                <a:latin typeface="Montserrat"/>
              </a:rPr>
              <a:t> </a:t>
            </a:r>
            <a:r>
              <a:rPr lang="es-MX" sz="1400" dirty="0" smtClean="0">
                <a:latin typeface="Montserrat"/>
              </a:rPr>
              <a:t>en 1908. Por </a:t>
            </a:r>
            <a:r>
              <a:rPr lang="es-MX" sz="1400" dirty="0">
                <a:latin typeface="Montserrat"/>
              </a:rPr>
              <a:t>ello, es recomendable que, en obras de ingeniería desplantadas sobre estas rocas se realicen estudios geofísicos de detalle y perforaciones, para garantizar que no existen huecos o cavernas que puedan afectar la obra</a:t>
            </a:r>
            <a:r>
              <a:rPr lang="es-MX" sz="1400" dirty="0" smtClean="0">
                <a:latin typeface="Montserrat"/>
              </a:rPr>
              <a:t>.</a:t>
            </a:r>
            <a:endParaRPr lang="es-MX" sz="800" dirty="0" smtClean="0">
              <a:latin typeface="Montserrat"/>
            </a:endParaRPr>
          </a:p>
        </p:txBody>
      </p:sp>
      <p:sp>
        <p:nvSpPr>
          <p:cNvPr id="15" name="8 CuadroTexto"/>
          <p:cNvSpPr txBox="1"/>
          <p:nvPr/>
        </p:nvSpPr>
        <p:spPr>
          <a:xfrm>
            <a:off x="161599" y="2433458"/>
            <a:ext cx="269072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CENAPRED</a:t>
            </a:r>
          </a:p>
          <a:p>
            <a:r>
              <a:rPr lang="es-MX" sz="1400" dirty="0" smtClean="0">
                <a:latin typeface="Montserrat"/>
              </a:rPr>
              <a:t>En </a:t>
            </a:r>
            <a:r>
              <a:rPr lang="es-MX" sz="1400" dirty="0">
                <a:latin typeface="Montserrat"/>
              </a:rPr>
              <a:t>el Atlas Nacional de Riesgos se encuentran las áreas susceptibles de ser afectadas (imagen derecha, abajo).</a:t>
            </a:r>
          </a:p>
          <a:p>
            <a:endParaRPr lang="es-MX" sz="800" dirty="0" smtClean="0">
              <a:latin typeface="Montserrat"/>
            </a:endParaRPr>
          </a:p>
          <a:p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r>
              <a:rPr lang="es-MX" sz="1100" dirty="0" smtClean="0">
                <a:solidFill>
                  <a:schemeClr val="tx2"/>
                </a:solidFill>
                <a:hlinkClick r:id="rId3"/>
              </a:rPr>
              <a:t>https</a:t>
            </a:r>
            <a:r>
              <a:rPr lang="es-MX" sz="1100" dirty="0">
                <a:solidFill>
                  <a:schemeClr val="tx2"/>
                </a:solidFill>
                <a:hlinkClick r:id="rId3"/>
              </a:rPr>
              <a:t>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800" dirty="0">
              <a:solidFill>
                <a:schemeClr val="tx2"/>
              </a:solidFill>
            </a:endParaRPr>
          </a:p>
          <a:p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4"/>
              </a:rPr>
              <a:t>https://bit.ly/2Htpipa</a:t>
            </a:r>
            <a:endParaRPr lang="es-MX" sz="1200" dirty="0">
              <a:solidFill>
                <a:schemeClr val="tx2"/>
              </a:solidFill>
            </a:endParaRPr>
          </a:p>
          <a:p>
            <a:pPr algn="just"/>
            <a:endParaRPr lang="es-MX" sz="1400" dirty="0">
              <a:latin typeface="Montserrat"/>
            </a:endParaRPr>
          </a:p>
        </p:txBody>
      </p:sp>
      <p:pic>
        <p:nvPicPr>
          <p:cNvPr id="16" name="0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9" y="5206483"/>
            <a:ext cx="2181535" cy="16342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 Imag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67" y="5206483"/>
            <a:ext cx="1842394" cy="16275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5 CuadroTexto"/>
          <p:cNvSpPr txBox="1"/>
          <p:nvPr/>
        </p:nvSpPr>
        <p:spPr>
          <a:xfrm>
            <a:off x="2172520" y="6434172"/>
            <a:ext cx="2991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Montserrat" panose="00000500000000000000" pitchFamily="2" charset="0"/>
              </a:rPr>
              <a:t>El Hoyanco, </a:t>
            </a:r>
            <a:r>
              <a:rPr lang="es-MX" sz="1400" dirty="0" err="1" smtClean="0">
                <a:latin typeface="Montserrat" panose="00000500000000000000" pitchFamily="2" charset="0"/>
              </a:rPr>
              <a:t>Coatlán</a:t>
            </a:r>
            <a:r>
              <a:rPr lang="es-MX" sz="1400" dirty="0" smtClean="0">
                <a:latin typeface="Montserrat" panose="00000500000000000000" pitchFamily="2" charset="0"/>
              </a:rPr>
              <a:t> del Río, Morelos, 1908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8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2" name="1 CuadroTexto"/>
          <p:cNvSpPr txBox="1"/>
          <p:nvPr/>
        </p:nvSpPr>
        <p:spPr>
          <a:xfrm>
            <a:off x="88900" y="998146"/>
            <a:ext cx="88924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600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Morelos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se encuentra en las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Zonas C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 con base en la Regionalización Sísmica de la CFE.  Ante 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C, de alta intensidad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respectivamente, 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gravedad.  Se encuentra dentro de la región del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Eje Volcánico Mexicano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Transversal,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cual está compuesta de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sistemas de fallas. 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182  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cuenta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una estación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  <a:r>
              <a:rPr lang="es-MX" sz="1400" dirty="0" smtClean="0"/>
              <a:t>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21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j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unio de 2013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magnitud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2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Axochiapan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 km.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Cabe mencionar el sismo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Puebla-Morelos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19 de septiembre de 2017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magnitud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M7.1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localizado a 12 km de </a:t>
            </a:r>
            <a:r>
              <a:rPr lang="es-MX" sz="1400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Axochiapan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a una profundidad de 51 km. Este sismo produjo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afectaciones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20 de los 33 municipios; se reportaron 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20,000 casas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189 planteles con daños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en su mayoría de nivel básico, así como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muerte de 74 personas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</a:p>
        </p:txBody>
      </p:sp>
      <p:grpSp>
        <p:nvGrpSpPr>
          <p:cNvPr id="14" name="3 Grupo"/>
          <p:cNvGrpSpPr/>
          <p:nvPr/>
        </p:nvGrpSpPr>
        <p:grpSpPr>
          <a:xfrm>
            <a:off x="4572000" y="3526408"/>
            <a:ext cx="4571999" cy="3284985"/>
            <a:chOff x="5060730" y="3878317"/>
            <a:chExt cx="4083269" cy="2979683"/>
          </a:xfrm>
        </p:grpSpPr>
        <p:pic>
          <p:nvPicPr>
            <p:cNvPr id="15" name="Picture 2" descr="G:\cfe\Morelo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2" t="4529"/>
            <a:stretch/>
          </p:blipFill>
          <p:spPr bwMode="auto">
            <a:xfrm>
              <a:off x="5060730" y="3878317"/>
              <a:ext cx="4083269" cy="297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524328" y="469013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6 CuadroTexto"/>
          <p:cNvSpPr txBox="1"/>
          <p:nvPr/>
        </p:nvSpPr>
        <p:spPr>
          <a:xfrm>
            <a:off x="98996" y="3698736"/>
            <a:ext cx="4197672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Posteriormente al 19S-2017,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SSN, registró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un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incremento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del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52% (95 sismos) en la actividad sísmica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 la entidad para el periodo del 20 de septiembre 2017 al 20 de febrero de 2019. Esta sismicidad está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asociada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 la actividad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fallas locales activas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principalmente en la porción noroeste del estado.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minera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puede 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ser perceptible en viviendas construidas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entorno a los zonas mineras.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</a:t>
            </a:r>
          </a:p>
        </p:txBody>
      </p:sp>
      <p:sp>
        <p:nvSpPr>
          <p:cNvPr id="17" name="4 Rectángulo"/>
          <p:cNvSpPr/>
          <p:nvPr/>
        </p:nvSpPr>
        <p:spPr>
          <a:xfrm>
            <a:off x="179511" y="5301208"/>
            <a:ext cx="8712969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Estudios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Mapa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construcción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grpSp>
        <p:nvGrpSpPr>
          <p:cNvPr id="18" name="1 Grupo"/>
          <p:cNvGrpSpPr/>
          <p:nvPr/>
        </p:nvGrpSpPr>
        <p:grpSpPr>
          <a:xfrm>
            <a:off x="5517917" y="4758243"/>
            <a:ext cx="3590587" cy="830997"/>
            <a:chOff x="5301893" y="3501008"/>
            <a:chExt cx="3590587" cy="830997"/>
          </a:xfrm>
        </p:grpSpPr>
        <p:pic>
          <p:nvPicPr>
            <p:cNvPr id="19" name="Picture 4" descr="F:\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9" t="29796" r="80502" b="65571"/>
            <a:stretch/>
          </p:blipFill>
          <p:spPr bwMode="auto">
            <a:xfrm>
              <a:off x="5301893" y="3650927"/>
              <a:ext cx="350227" cy="28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3 CuadroTexto"/>
            <p:cNvSpPr txBox="1"/>
            <p:nvPr/>
          </p:nvSpPr>
          <p:spPr>
            <a:xfrm>
              <a:off x="5696576" y="3645024"/>
              <a:ext cx="2187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>
                <a:defRPr sz="1400">
                  <a:latin typeface="Montserrat" panose="00000500000000000000" pitchFamily="2" charset="0"/>
                </a:defRPr>
              </a:lvl1pPr>
            </a:lstStyle>
            <a:p>
              <a:r>
                <a:rPr lang="es-MX" dirty="0">
                  <a:solidFill>
                    <a:prstClr val="black"/>
                  </a:solidFill>
                </a:rPr>
                <a:t>Fallas y Fracturas</a:t>
              </a:r>
            </a:p>
          </p:txBody>
        </p:sp>
        <p:sp>
          <p:nvSpPr>
            <p:cNvPr id="28" name="TextBox 5"/>
            <p:cNvSpPr txBox="1"/>
            <p:nvPr/>
          </p:nvSpPr>
          <p:spPr>
            <a:xfrm>
              <a:off x="7812360" y="3501008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5≤M&lt;6</a:t>
              </a:r>
            </a:p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6≤M&lt;7</a:t>
              </a:r>
            </a:p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M7.1</a:t>
              </a:r>
            </a:p>
            <a:p>
              <a:endParaRPr lang="en-GB" sz="12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66" t="9312" r="45182" b="83059"/>
            <a:stretch/>
          </p:blipFill>
          <p:spPr>
            <a:xfrm>
              <a:off x="7668343" y="3861048"/>
              <a:ext cx="216025" cy="216024"/>
            </a:xfrm>
            <a:prstGeom prst="rect">
              <a:avLst/>
            </a:prstGeom>
          </p:spPr>
        </p:pic>
        <p:pic>
          <p:nvPicPr>
            <p:cNvPr id="30" name="Picture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2" t="33059" r="22536" b="61855"/>
            <a:stretch/>
          </p:blipFill>
          <p:spPr>
            <a:xfrm>
              <a:off x="7596335" y="3501008"/>
              <a:ext cx="216024" cy="144016"/>
            </a:xfrm>
            <a:prstGeom prst="rect">
              <a:avLst/>
            </a:prstGeom>
          </p:spPr>
        </p:pic>
        <p:pic>
          <p:nvPicPr>
            <p:cNvPr id="3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3" t="14111" r="80879" b="75717"/>
            <a:stretch/>
          </p:blipFill>
          <p:spPr>
            <a:xfrm>
              <a:off x="7668343" y="3645024"/>
              <a:ext cx="144016" cy="288032"/>
            </a:xfrm>
            <a:prstGeom prst="rect">
              <a:avLst/>
            </a:prstGeom>
          </p:spPr>
        </p:pic>
      </p:grpSp>
      <p:pic>
        <p:nvPicPr>
          <p:cNvPr id="32" name="Picture 2" descr="G:\estados_gif\Morelos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66" y="947629"/>
            <a:ext cx="4151330" cy="38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3 Rectángulo"/>
          <p:cNvSpPr/>
          <p:nvPr/>
        </p:nvSpPr>
        <p:spPr>
          <a:xfrm>
            <a:off x="251521" y="1185133"/>
            <a:ext cx="4608511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>
              <a:spcAft>
                <a:spcPts val="12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Las réplicas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también pueden generar el colapso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de edificaciones previamente dañadas, tal es el caso de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réplica del 20 de septiembre de 1985, M</a:t>
            </a:r>
            <a:r>
              <a:rPr lang="es-MX" sz="1400" b="1" baseline="-250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7.5.</a:t>
            </a:r>
          </a:p>
          <a:p>
            <a:pPr algn="just">
              <a:spcAft>
                <a:spcPts val="6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CENAPRED</a:t>
            </a:r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DI del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CENAPRED cuenta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con una “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Guía Básica de Microzonificación Sísmica”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, la cual puede ser útil para generar estudios en las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poblaciones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principales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6 Rectángulo"/>
          <p:cNvSpPr/>
          <p:nvPr/>
        </p:nvSpPr>
        <p:spPr>
          <a:xfrm>
            <a:off x="3995936" y="5661248"/>
            <a:ext cx="50470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de fenómenos geológicos </a:t>
            </a:r>
            <a:r>
              <a:rPr lang="es-MX" sz="1400" dirty="0" smtClean="0">
                <a:latin typeface="Montserrat" panose="00000500000000000000" pitchFamily="2" charset="0"/>
              </a:rPr>
              <a:t>en el organigrama de PC, con </a:t>
            </a:r>
            <a:r>
              <a:rPr lang="es-MX" sz="1400" dirty="0">
                <a:latin typeface="Montserrat" panose="00000500000000000000" pitchFamily="2" charset="0"/>
              </a:rPr>
              <a:t>una visión claramente </a:t>
            </a:r>
            <a:r>
              <a:rPr lang="es-MX" sz="1400" b="1" dirty="0">
                <a:latin typeface="Montserrat" panose="00000500000000000000" pitchFamily="2" charset="0"/>
              </a:rPr>
              <a:t>preventiva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665416" y="1221889"/>
            <a:ext cx="3042489" cy="40691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15" name="7 Rectángulo"/>
          <p:cNvSpPr/>
          <p:nvPr/>
        </p:nvSpPr>
        <p:spPr>
          <a:xfrm>
            <a:off x="3995936" y="908720"/>
            <a:ext cx="5047064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En los últimos años se han registrado </a:t>
            </a:r>
            <a:r>
              <a:rPr lang="da-DK" sz="1400" b="1" dirty="0" smtClean="0">
                <a:latin typeface="Montserrat" panose="00000500000000000000" pitchFamily="2" charset="0"/>
              </a:rPr>
              <a:t>deslizamientos, caídos y derrumbes </a:t>
            </a:r>
            <a:r>
              <a:rPr lang="da-DK" sz="1400" dirty="0" smtClean="0">
                <a:latin typeface="Montserrat" panose="00000500000000000000" pitchFamily="2" charset="0"/>
              </a:rPr>
              <a:t>en este estado, los cuales han causado </a:t>
            </a:r>
            <a:r>
              <a:rPr lang="da-DK" sz="1400" b="1" dirty="0" smtClean="0">
                <a:latin typeface="Montserrat" panose="00000500000000000000" pitchFamily="2" charset="0"/>
              </a:rPr>
              <a:t>daños severos </a:t>
            </a:r>
            <a:r>
              <a:rPr lang="da-DK" sz="1400" dirty="0" smtClean="0">
                <a:latin typeface="Montserrat" panose="00000500000000000000" pitchFamily="2" charset="0"/>
              </a:rPr>
              <a:t>a la población e incluso </a:t>
            </a:r>
            <a:r>
              <a:rPr lang="da-DK" sz="1400" b="1" dirty="0" smtClean="0">
                <a:latin typeface="Montserrat" panose="00000500000000000000" pitchFamily="2" charset="0"/>
              </a:rPr>
              <a:t>pérdida de vidas</a:t>
            </a:r>
            <a:r>
              <a:rPr lang="da-DK" sz="1400" dirty="0" smtClean="0">
                <a:latin typeface="Montserrat" panose="00000500000000000000" pitchFamily="2" charset="0"/>
              </a:rPr>
              <a:t>, principalmente en los municipios de </a:t>
            </a:r>
            <a:r>
              <a:rPr lang="da-DK" sz="1400" b="1" dirty="0" smtClean="0">
                <a:latin typeface="Montserrat" panose="00000500000000000000" pitchFamily="2" charset="0"/>
              </a:rPr>
              <a:t>Tetela del Volcán, Jiutepec, Cuernavaca</a:t>
            </a:r>
            <a:r>
              <a:rPr lang="da-DK" sz="1400" dirty="0" smtClean="0">
                <a:latin typeface="Montserrat" panose="00000500000000000000" pitchFamily="2" charset="0"/>
              </a:rPr>
              <a:t>, </a:t>
            </a:r>
            <a:r>
              <a:rPr lang="da-DK" sz="1400" b="1" dirty="0" smtClean="0">
                <a:latin typeface="Montserrat" panose="00000500000000000000" pitchFamily="2" charset="0"/>
              </a:rPr>
              <a:t>Tepalcingo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Tlaquiltenango</a:t>
            </a:r>
            <a:r>
              <a:rPr lang="da-DK" sz="1400" dirty="0" smtClean="0">
                <a:latin typeface="Montserrat" panose="00000500000000000000" pitchFamily="2" charset="0"/>
              </a:rPr>
              <a:t>, donde las </a:t>
            </a:r>
            <a:r>
              <a:rPr lang="da-DK" sz="1400" b="1" dirty="0" smtClean="0">
                <a:latin typeface="Montserrat" panose="00000500000000000000" pitchFamily="2" charset="0"/>
              </a:rPr>
              <a:t>lluvias </a:t>
            </a:r>
            <a:r>
              <a:rPr lang="da-DK" sz="1400" dirty="0" smtClean="0">
                <a:latin typeface="Montserrat" panose="00000500000000000000" pitchFamily="2" charset="0"/>
              </a:rPr>
              <a:t>son recurrentes y es el principal factor detonante de dichos fenómenos, además de la deforestación y las modificaciones al entorno que realiza la población.</a:t>
            </a:r>
          </a:p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fenómenos reportados son la presencia de </a:t>
            </a:r>
            <a:r>
              <a:rPr lang="da-DK" sz="1400" b="1" dirty="0" smtClean="0">
                <a:latin typeface="Montserrat" panose="00000500000000000000" pitchFamily="2" charset="0"/>
              </a:rPr>
              <a:t>fallas geológicas</a:t>
            </a:r>
            <a:r>
              <a:rPr lang="da-DK" sz="1400" dirty="0" smtClean="0">
                <a:latin typeface="Montserrat" panose="00000500000000000000" pitchFamily="2" charset="0"/>
              </a:rPr>
              <a:t> y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del terreno</a:t>
            </a:r>
            <a:r>
              <a:rPr lang="da-DK" sz="1400" dirty="0" smtClean="0">
                <a:latin typeface="Montserrat" panose="00000500000000000000" pitchFamily="2" charset="0"/>
              </a:rPr>
              <a:t>, este último como resultado del sismo de magnitud 7.1 del 19 de septiembre de 2017, cuyo epicentro se ubicó a 8 km al noroeste de Chiautla de Tapia, Puebla.</a:t>
            </a:r>
          </a:p>
          <a:p>
            <a:pPr algn="just">
              <a:spcAft>
                <a:spcPts val="600"/>
              </a:spcAft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Por </a:t>
            </a:r>
            <a:r>
              <a:rPr lang="da-DK" sz="1400" dirty="0">
                <a:latin typeface="Montserrat" panose="00000500000000000000" pitchFamily="2" charset="0"/>
              </a:rPr>
              <a:t>otra parte, </a:t>
            </a:r>
            <a:r>
              <a:rPr lang="da-DK" sz="1400" dirty="0" smtClean="0">
                <a:latin typeface="Montserrat" panose="00000500000000000000" pitchFamily="2" charset="0"/>
              </a:rPr>
              <a:t>aun </a:t>
            </a:r>
            <a:r>
              <a:rPr lang="da-DK" sz="1400" dirty="0">
                <a:latin typeface="Montserrat" panose="00000500000000000000" pitchFamily="2" charset="0"/>
              </a:rPr>
              <a:t>cuando se tienen depósitos de suelos propensos a </a:t>
            </a:r>
            <a:r>
              <a:rPr lang="da-DK" sz="1400" b="1" dirty="0">
                <a:latin typeface="Montserrat" panose="00000500000000000000" pitchFamily="2" charset="0"/>
              </a:rPr>
              <a:t>licuación</a:t>
            </a:r>
            <a:r>
              <a:rPr lang="da-DK" sz="1400" dirty="0">
                <a:latin typeface="Montserrat" panose="00000500000000000000" pitchFamily="2" charset="0"/>
              </a:rPr>
              <a:t>, </a:t>
            </a:r>
            <a:r>
              <a:rPr lang="da-DK" sz="1400" b="1" dirty="0">
                <a:latin typeface="Montserrat" panose="00000500000000000000" pitchFamily="2" charset="0"/>
              </a:rPr>
              <a:t>no se tiene conocimiento</a:t>
            </a:r>
            <a:r>
              <a:rPr lang="da-DK" sz="1400" dirty="0">
                <a:latin typeface="Montserrat" panose="00000500000000000000" pitchFamily="2" charset="0"/>
              </a:rPr>
              <a:t> de casos documentados de dicho fenómeno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16" name="8 Rectángulo"/>
          <p:cNvSpPr/>
          <p:nvPr/>
        </p:nvSpPr>
        <p:spPr>
          <a:xfrm>
            <a:off x="4020578" y="5229200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  <a:buSzPct val="150000"/>
            </a:pPr>
            <a:r>
              <a:rPr lang="es-MX" sz="1600" b="1" dirty="0">
                <a:solidFill>
                  <a:srgbClr val="38806B"/>
                </a:solidFill>
                <a:latin typeface="Montserrat"/>
              </a:rPr>
              <a:t>RECOMENDACIONES:</a:t>
            </a:r>
            <a:endParaRPr lang="da-DK" sz="1600" dirty="0">
              <a:latin typeface="Montserrat" panose="00000500000000000000" pitchFamily="2" charset="0"/>
            </a:endParaRPr>
          </a:p>
        </p:txBody>
      </p:sp>
      <p:pic>
        <p:nvPicPr>
          <p:cNvPr id="17" name="Picture 2" descr="\\Mx03899\g\ApoyoSINAPROC\Apy Sinap 2018\140.- Acciones de Prevención de Desastres - ESTADOS\31 Morelos\MAPAS\Morel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" y="1628801"/>
            <a:ext cx="3896233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2 CuadroTexto"/>
          <p:cNvSpPr txBox="1"/>
          <p:nvPr/>
        </p:nvSpPr>
        <p:spPr>
          <a:xfrm>
            <a:off x="783948" y="6309320"/>
            <a:ext cx="2563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42% del estado es propenso</a:t>
            </a:r>
          </a:p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 a la inestabilidad de laderas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5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-36512" y="6309060"/>
            <a:ext cx="4003847" cy="33168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Zona aledaña a </a:t>
            </a:r>
            <a:r>
              <a:rPr lang="es-MX" sz="1000" b="1" dirty="0" err="1" smtClean="0">
                <a:latin typeface="Montserrat" panose="00000500000000000000" pitchFamily="2" charset="0"/>
              </a:rPr>
              <a:t>Tetela</a:t>
            </a:r>
            <a:r>
              <a:rPr lang="es-MX" sz="1000" b="1" dirty="0" smtClean="0">
                <a:latin typeface="Montserrat" panose="00000500000000000000" pitchFamily="2" charset="0"/>
              </a:rPr>
              <a:t> del Volcán, donde regularmente ocurren fenómenos de inestabilidad de laderas 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10" name="6 Rectángulo"/>
          <p:cNvSpPr/>
          <p:nvPr/>
        </p:nvSpPr>
        <p:spPr>
          <a:xfrm>
            <a:off x="4061440" y="1268760"/>
            <a:ext cx="490304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Integración </a:t>
            </a:r>
            <a:r>
              <a:rPr lang="da-DK" sz="1400" dirty="0" smtClean="0">
                <a:latin typeface="Montserrat" panose="00000500000000000000" pitchFamily="2" charset="0"/>
              </a:rPr>
              <a:t>de un </a:t>
            </a:r>
            <a:r>
              <a:rPr lang="da-DK" sz="1400" b="1" dirty="0" smtClean="0">
                <a:latin typeface="Montserrat" panose="00000500000000000000" pitchFamily="2" charset="0"/>
              </a:rPr>
              <a:t>comité científico asesor </a:t>
            </a:r>
            <a:r>
              <a:rPr lang="da-DK" sz="1400" dirty="0" smtClean="0">
                <a:latin typeface="Montserrat" panose="00000500000000000000" pitchFamily="2" charset="0"/>
              </a:rPr>
              <a:t>de fenómenos geológicos con apoyo de académicos, cuerpos colegiados, autoridades del gobierno y sociedades técnicas estatales.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dirty="0" smtClean="0">
                <a:latin typeface="Montserrat" panose="00000500000000000000" pitchFamily="2" charset="0"/>
              </a:rPr>
              <a:t>, en lo posible, la </a:t>
            </a:r>
            <a:r>
              <a:rPr lang="da-DK" sz="1400" b="1" dirty="0" smtClean="0">
                <a:latin typeface="Montserrat" panose="00000500000000000000" pitchFamily="2" charset="0"/>
              </a:rPr>
              <a:t>rotación de personal capacitado</a:t>
            </a:r>
            <a:r>
              <a:rPr lang="da-DK" sz="1400" dirty="0" smtClean="0">
                <a:latin typeface="Montserrat" panose="00000500000000000000" pitchFamily="2" charset="0"/>
              </a:rPr>
              <a:t>, tanto a nivel estatal como municipal.</a:t>
            </a:r>
            <a:endParaRPr lang="da-DK" sz="1400" b="1" dirty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Fortalcer </a:t>
            </a:r>
            <a:r>
              <a:rPr lang="da-DK" sz="1400" dirty="0" smtClean="0">
                <a:latin typeface="Montserrat" panose="00000500000000000000" pitchFamily="2" charset="0"/>
              </a:rPr>
              <a:t>las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b="1" dirty="0">
                <a:latin typeface="Montserrat" panose="00000500000000000000" pitchFamily="2" charset="0"/>
              </a:rPr>
              <a:t>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</a:t>
            </a:r>
            <a:r>
              <a:rPr lang="da-DK" sz="1400" b="1" dirty="0">
                <a:latin typeface="Montserrat" panose="00000500000000000000" pitchFamily="2" charset="0"/>
              </a:rPr>
              <a:t>comités </a:t>
            </a:r>
            <a:r>
              <a:rPr lang="da-DK" sz="1400" b="1" dirty="0" smtClean="0">
                <a:latin typeface="Montserrat" panose="00000500000000000000" pitchFamily="2" charset="0"/>
              </a:rPr>
              <a:t>locales de prevención </a:t>
            </a:r>
            <a:r>
              <a:rPr lang="da-DK" sz="1400" dirty="0" smtClean="0">
                <a:latin typeface="Montserrat" panose="00000500000000000000" pitchFamily="2" charset="0"/>
              </a:rPr>
              <a:t>de 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Capacitar </a:t>
            </a:r>
            <a:r>
              <a:rPr lang="da-DK" sz="1400" dirty="0" smtClean="0">
                <a:latin typeface="Montserrat" panose="00000500000000000000" pitchFamily="2" charset="0"/>
              </a:rPr>
              <a:t>a la población mediante campañas de concientización e </a:t>
            </a:r>
            <a:r>
              <a:rPr lang="da-DK" sz="1400" b="1" dirty="0" smtClean="0">
                <a:latin typeface="Montserrat" panose="00000500000000000000" pitchFamily="2" charset="0"/>
              </a:rPr>
              <a:t>identificación de rasgos </a:t>
            </a:r>
            <a:r>
              <a:rPr lang="da-DK" sz="1400" dirty="0" smtClean="0">
                <a:latin typeface="Montserrat" panose="00000500000000000000" pitchFamily="2" charset="0"/>
              </a:rPr>
              <a:t>que indiquen la </a:t>
            </a:r>
            <a:r>
              <a:rPr lang="da-DK" sz="1400" b="1" dirty="0" smtClean="0">
                <a:latin typeface="Montserrat" panose="00000500000000000000" pitchFamily="2" charset="0"/>
              </a:rPr>
              <a:t>inminencia </a:t>
            </a:r>
            <a:r>
              <a:rPr lang="da-DK" sz="1400" dirty="0" smtClean="0">
                <a:latin typeface="Montserrat" panose="00000500000000000000" pitchFamily="2" charset="0"/>
              </a:rPr>
              <a:t>de un fenómeno.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 que permitan establecer programas y fondos de ayuda a viviendas afectadas.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pic>
        <p:nvPicPr>
          <p:cNvPr id="11" name="Picture 2" descr="\\Mx03899\g\ApoyoSINAPROC\Apy Sinap 2018\140.- Acciones de Prevención de Desastres - ESTADOS\31 Morelos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952328" cy="25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ApoyoSINAPROC\Apy Sinap 2018\140.- Acciones de Prevención de Desastres - ESTADOS\31 Morelos\Fotos\Tetela del Volcán\Tetela Volcán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32436"/>
            <a:ext cx="367240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158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964850" y="1124744"/>
            <a:ext cx="499963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>
                <a:latin typeface="Montserrat" panose="00000500000000000000" pitchFamily="2" charset="0"/>
              </a:rPr>
              <a:t>sísmicas</a:t>
            </a:r>
            <a:r>
              <a:rPr lang="da-DK" sz="1400" dirty="0">
                <a:latin typeface="Montserrat" panose="00000500000000000000" pitchFamily="2" charset="0"/>
              </a:rPr>
              <a:t>, principalmente</a:t>
            </a:r>
            <a:r>
              <a:rPr lang="da-DK" sz="1400" b="1" dirty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>
                <a:latin typeface="Montserrat" panose="00000500000000000000" pitchFamily="2" charset="0"/>
              </a:rPr>
              <a:t>,</a:t>
            </a:r>
            <a:r>
              <a:rPr lang="da-DK" sz="1400" dirty="0">
                <a:latin typeface="Montserrat" panose="00000500000000000000" pitchFamily="2" charset="0"/>
              </a:rPr>
              <a:t> 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como GPS, brújulas, distanciómetros, mapa mòvil, penetrómetros, etc.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Generar </a:t>
            </a:r>
            <a:r>
              <a:rPr lang="da-DK" sz="1400" b="1" dirty="0">
                <a:latin typeface="Montserrat" panose="00000500000000000000" pitchFamily="2" charset="0"/>
              </a:rPr>
              <a:t>fortalezas en cartografía y análisis de imágenes de satélite </a:t>
            </a:r>
            <a:r>
              <a:rPr lang="da-DK" sz="1400" dirty="0">
                <a:latin typeface="Montserrat" panose="00000500000000000000" pitchFamily="2" charset="0"/>
              </a:rPr>
              <a:t>e implementar programas de reforestación.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Promover </a:t>
            </a:r>
            <a:r>
              <a:rPr lang="da-DK" sz="1400" b="1" dirty="0">
                <a:latin typeface="Montserrat" panose="00000500000000000000" pitchFamily="2" charset="0"/>
              </a:rPr>
              <a:t>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sistemas de </a:t>
            </a:r>
            <a:r>
              <a:rPr lang="es-MX" sz="1400" b="1" dirty="0">
                <a:latin typeface="Montserrat" panose="00000500000000000000" pitchFamily="2" charset="0"/>
              </a:rPr>
              <a:t>monitoreo topográfico </a:t>
            </a:r>
            <a:r>
              <a:rPr lang="es-MX" sz="1400" dirty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>
                <a:latin typeface="Montserrat" panose="00000500000000000000" pitchFamily="2" charset="0"/>
              </a:rPr>
              <a:t>velocidades de </a:t>
            </a:r>
            <a:r>
              <a:rPr lang="es-MX" sz="1400" b="1" dirty="0" smtClean="0">
                <a:latin typeface="Montserrat" panose="00000500000000000000" pitchFamily="2" charset="0"/>
              </a:rPr>
              <a:t>desplazamiento de deslizamientos.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</a:t>
            </a:r>
            <a:r>
              <a:rPr lang="es-MX" sz="1400" dirty="0" smtClean="0">
                <a:latin typeface="Montserrat" panose="00000500000000000000" pitchFamily="2" charset="0"/>
              </a:rPr>
              <a:t>pozos para contrastarlos con posibles tendencias de hundimiento.</a:t>
            </a:r>
          </a:p>
          <a:p>
            <a:pPr marL="171450" indent="-1714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agua de lluvia, tratar aguas residuales </a:t>
            </a:r>
            <a:r>
              <a:rPr lang="es-MX" sz="1400" dirty="0" smtClean="0">
                <a:latin typeface="Montserrat" panose="00000500000000000000" pitchFamily="2" charset="0"/>
              </a:rPr>
              <a:t>y construir </a:t>
            </a:r>
            <a:r>
              <a:rPr lang="es-MX" sz="1400" b="1" dirty="0" smtClean="0">
                <a:latin typeface="Montserrat" panose="00000500000000000000" pitchFamily="2" charset="0"/>
              </a:rPr>
              <a:t>pozos de absorción.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438914" y="6521858"/>
            <a:ext cx="3419872" cy="36352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Caídos de roca, km 20 Carretera Federal Cuernavaca-</a:t>
            </a:r>
            <a:r>
              <a:rPr lang="es-MX" sz="1000" b="1" dirty="0" err="1" smtClean="0">
                <a:latin typeface="Montserrat" panose="00000500000000000000" pitchFamily="2" charset="0"/>
              </a:rPr>
              <a:t>Cuautlixco</a:t>
            </a:r>
            <a:r>
              <a:rPr lang="es-MX" sz="1000" b="1" dirty="0" smtClean="0">
                <a:latin typeface="Montserrat" panose="00000500000000000000" pitchFamily="2" charset="0"/>
              </a:rPr>
              <a:t>, 2016 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202057" y="3510639"/>
            <a:ext cx="3690785" cy="451151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Deslizamiento en el cerro El Sarnoso, Jiutepec, 2011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4" name="Picture 3" descr="\\Mx03899\g\ApoyoSINAPROC\Apy Sinap 2018\140.- Acciones de Prevención de Desastres - ESTADOS\31 Morelos\Fotos\Jiutepec Mor 2011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1181"/>
            <a:ext cx="3656729" cy="243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Z:\ApoyoSINAPROC\Apy Sinap 2018\140.- Acciones de Prevención de Desastres - ESTADOS\31 Morelos\Fotos\Cortes carreteros\km 20 Ctra. Fed.160 Cuernavaca-Cuautlixco 10 agosto 2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3" y="3752995"/>
            <a:ext cx="3343280" cy="27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2656"/>
            <a:ext cx="4068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23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97692"/>
              </p:ext>
            </p:extLst>
          </p:nvPr>
        </p:nvGraphicFramePr>
        <p:xfrm>
          <a:off x="74562" y="908720"/>
          <a:ext cx="6369646" cy="2599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21374"/>
                <a:gridCol w="936104"/>
                <a:gridCol w="1512168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Morelos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381,190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103,545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18,468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5,017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3,207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11,804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4" name="21 Cerrar llave"/>
          <p:cNvSpPr/>
          <p:nvPr/>
        </p:nvSpPr>
        <p:spPr>
          <a:xfrm>
            <a:off x="6109568" y="1876182"/>
            <a:ext cx="144016" cy="1336794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6228184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27%</a:t>
            </a:r>
            <a:endParaRPr lang="es-MX" dirty="0"/>
          </a:p>
        </p:txBody>
      </p:sp>
      <p:sp>
        <p:nvSpPr>
          <p:cNvPr id="26" name="9 CuadroTexto"/>
          <p:cNvSpPr txBox="1"/>
          <p:nvPr/>
        </p:nvSpPr>
        <p:spPr>
          <a:xfrm>
            <a:off x="107505" y="5843736"/>
            <a:ext cx="8784975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 y un manual para valorar cuantitativamente la vulnerabilidad estructural, previo a la ocurrencia de un fenómeno </a:t>
            </a:r>
            <a:r>
              <a:rPr lang="es-MX" sz="1400" dirty="0" smtClean="0">
                <a:latin typeface="Montserrat" panose="00000500000000000000" pitchFamily="2" charset="0"/>
              </a:rPr>
              <a:t>,principalmente  sismo.</a:t>
            </a:r>
          </a:p>
          <a:p>
            <a:pPr marL="171450" indent="-171450" algn="just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27" name="8 CuadroTexto"/>
          <p:cNvSpPr txBox="1"/>
          <p:nvPr/>
        </p:nvSpPr>
        <p:spPr>
          <a:xfrm>
            <a:off x="141906" y="4869160"/>
            <a:ext cx="8750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600" dirty="0" smtClean="0">
              <a:latin typeface="Montserrat" panose="00000500000000000000" pitchFamily="2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1" t="11246" r="24772" b="10145"/>
          <a:stretch/>
        </p:blipFill>
        <p:spPr bwMode="auto">
          <a:xfrm>
            <a:off x="6732240" y="980728"/>
            <a:ext cx="2414109" cy="23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6 Rectángulo"/>
          <p:cNvSpPr/>
          <p:nvPr/>
        </p:nvSpPr>
        <p:spPr>
          <a:xfrm>
            <a:off x="107504" y="3704332"/>
            <a:ext cx="8795736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medio alto </a:t>
            </a:r>
            <a:r>
              <a:rPr lang="es-MX" sz="1400" dirty="0" smtClean="0">
                <a:latin typeface="Montserrat" panose="00000500000000000000" pitchFamily="2" charset="0"/>
              </a:rPr>
              <a:t>(nivel 5,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bajo </a:t>
            </a:r>
            <a:r>
              <a:rPr lang="es-MX" sz="1400" dirty="0" smtClean="0">
                <a:latin typeface="Montserrat" panose="00000500000000000000" pitchFamily="2" charset="0"/>
              </a:rPr>
              <a:t>(nivel 2,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32443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768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21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Morelos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822179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20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332656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07504" y="1052736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533400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No existe un reglamento estatal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18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33</a:t>
            </a:r>
            <a:r>
              <a:rPr lang="es-MX" sz="1400" dirty="0" smtClean="0">
                <a:latin typeface="Montserrat" panose="00000500000000000000" pitchFamily="2" charset="0"/>
              </a:rPr>
              <a:t>  municipios de Morelos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el periódico oficial del estado “Tierra y Libertad”, el 28 de marzo de 2018 se emite:</a:t>
            </a:r>
          </a:p>
          <a:p>
            <a:pPr marL="266700" algn="just">
              <a:spcAft>
                <a:spcPts val="600"/>
              </a:spcAft>
              <a:buSzPct val="150000"/>
            </a:pPr>
            <a:r>
              <a:rPr lang="es-MX" sz="1400" dirty="0" smtClean="0">
                <a:latin typeface="Montserrat" panose="00000500000000000000" pitchFamily="2" charset="0"/>
              </a:rPr>
              <a:t>Norma Estatal y la Norma Técnica Complementaria para la construcción y reconstrucción derivada del sismo del 19 de septiembre de 2017. (Para el diseño y construcción de estructuras – requisitos).</a:t>
            </a:r>
          </a:p>
        </p:txBody>
      </p:sp>
      <p:sp>
        <p:nvSpPr>
          <p:cNvPr id="12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79512" y="4504928"/>
            <a:ext cx="2448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4 CuadroTexto"/>
          <p:cNvSpPr txBox="1"/>
          <p:nvPr/>
        </p:nvSpPr>
        <p:spPr>
          <a:xfrm>
            <a:off x="35496" y="4784392"/>
            <a:ext cx="9036496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Continuar impulsando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Morelos. Específicamente, complementar la Norma Estatal para contemplar todo tipo de edificación y obra civil.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 Promover la creación del ente Ingeniero de Oficio para cada municipio.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Morelos.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t="12174" r="25000" b="10145"/>
          <a:stretch/>
        </p:blipFill>
        <p:spPr bwMode="auto">
          <a:xfrm>
            <a:off x="5244252" y="1052736"/>
            <a:ext cx="3723969" cy="36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40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27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7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35496" y="5140349"/>
            <a:ext cx="566818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TEMAS A DESARROLLAR</a:t>
            </a:r>
            <a:r>
              <a:rPr lang="es-MX" sz="1400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b="1" dirty="0">
                <a:latin typeface="Montserrat" panose="00000500000000000000" pitchFamily="2" charset="0"/>
              </a:rPr>
              <a:t>aguas abajo de </a:t>
            </a:r>
            <a:r>
              <a:rPr lang="es-MX" sz="1400" b="1" dirty="0" smtClean="0">
                <a:latin typeface="Montserrat" panose="00000500000000000000" pitchFamily="2" charset="0"/>
              </a:rPr>
              <a:t>la presa </a:t>
            </a:r>
            <a:r>
              <a:rPr lang="es-MX" sz="1400" dirty="0" smtClean="0">
                <a:latin typeface="Montserrat" panose="00000500000000000000" pitchFamily="2" charset="0"/>
              </a:rPr>
              <a:t>(El Rodeo) </a:t>
            </a:r>
            <a:r>
              <a:rPr lang="es-MX" sz="1400" dirty="0">
                <a:latin typeface="Montserrat" panose="00000500000000000000" pitchFamily="2" charset="0"/>
              </a:rPr>
              <a:t>que </a:t>
            </a:r>
            <a:r>
              <a:rPr lang="es-MX" sz="1400" dirty="0" smtClean="0">
                <a:latin typeface="Montserrat" panose="00000500000000000000" pitchFamily="2" charset="0"/>
              </a:rPr>
              <a:t>posee </a:t>
            </a:r>
            <a:r>
              <a:rPr lang="es-MX" sz="1400" dirty="0">
                <a:latin typeface="Montserrat" panose="00000500000000000000" pitchFamily="2" charset="0"/>
              </a:rPr>
              <a:t>vertedor </a:t>
            </a:r>
            <a:r>
              <a:rPr lang="es-MX" sz="1400" dirty="0" smtClean="0">
                <a:latin typeface="Montserrat" panose="00000500000000000000" pitchFamily="2" charset="0"/>
              </a:rPr>
              <a:t>libre, </a:t>
            </a:r>
            <a:r>
              <a:rPr lang="es-MX" sz="1400" dirty="0">
                <a:latin typeface="Montserrat" panose="00000500000000000000" pitchFamily="2" charset="0"/>
              </a:rPr>
              <a:t>ya que no existe un protocolo para el control de avenidas extraordinarias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3083" y="1046341"/>
            <a:ext cx="5660599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b="1" dirty="0" smtClean="0">
                <a:latin typeface="Montserrat" panose="00000500000000000000" pitchFamily="2" charset="0"/>
              </a:rPr>
              <a:t>Morelos</a:t>
            </a:r>
            <a:r>
              <a:rPr lang="es-MX" sz="1400" dirty="0" smtClean="0">
                <a:latin typeface="Montserrat" panose="00000500000000000000" pitchFamily="2" charset="0"/>
              </a:rPr>
              <a:t> hay ríos, lagos y presas, </a:t>
            </a:r>
            <a:r>
              <a:rPr lang="es-MX" sz="1400" dirty="0">
                <a:latin typeface="Montserrat" panose="00000500000000000000" pitchFamily="2" charset="0"/>
              </a:rPr>
              <a:t>los cuales </a:t>
            </a:r>
            <a:r>
              <a:rPr lang="es-MX" sz="1400" dirty="0" smtClean="0">
                <a:latin typeface="Montserrat" panose="00000500000000000000" pitchFamily="2" charset="0"/>
              </a:rPr>
              <a:t>pueden </a:t>
            </a:r>
            <a:r>
              <a:rPr lang="es-MX" sz="1400" dirty="0">
                <a:latin typeface="Montserrat" panose="00000500000000000000" pitchFamily="2" charset="0"/>
              </a:rPr>
              <a:t>provocar inundaciones  durante todo el año.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38</a:t>
            </a:r>
            <a:r>
              <a:rPr lang="es-MX" sz="1400" dirty="0" smtClean="0">
                <a:latin typeface="Montserrat" panose="00000500000000000000" pitchFamily="2" charset="0"/>
              </a:rPr>
              <a:t>   inundaciones que ocasionaron daños importantes  en 13 de los </a:t>
            </a:r>
            <a:r>
              <a:rPr lang="es-MX" sz="1400" b="1" dirty="0" smtClean="0">
                <a:latin typeface="Montserrat" panose="00000500000000000000" pitchFamily="2" charset="0"/>
              </a:rPr>
              <a:t>33</a:t>
            </a:r>
            <a:r>
              <a:rPr lang="es-MX" sz="1400" dirty="0" smtClean="0">
                <a:latin typeface="Montserrat" panose="00000500000000000000" pitchFamily="2" charset="0"/>
              </a:rPr>
              <a:t> (sin incluir los cuatro de reciente creación) municipios del estado,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27 eventos </a:t>
            </a:r>
            <a:r>
              <a:rPr lang="es-MX" sz="1400" dirty="0" smtClean="0">
                <a:latin typeface="Montserrat" panose="00000500000000000000" pitchFamily="2" charset="0"/>
              </a:rPr>
              <a:t>en Zacatepec y </a:t>
            </a:r>
            <a:r>
              <a:rPr lang="es-MX" sz="1400" dirty="0" smtClean="0">
                <a:latin typeface="Montserrat" panose="00000500000000000000" pitchFamily="2" charset="0"/>
              </a:rPr>
              <a:t>Jojutla </a:t>
            </a:r>
            <a:r>
              <a:rPr lang="es-MX" sz="1400" dirty="0" smtClean="0">
                <a:latin typeface="Montserrat" panose="00000500000000000000" pitchFamily="2" charset="0"/>
              </a:rPr>
              <a:t>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</a:t>
            </a:r>
            <a:r>
              <a:rPr lang="es-MX" sz="1400" dirty="0" smtClean="0">
                <a:latin typeface="Montserrat" panose="00000500000000000000" pitchFamily="2" charset="0"/>
              </a:rPr>
              <a:t>); Cuernavaca, Emiliano </a:t>
            </a:r>
            <a:r>
              <a:rPr lang="es-MX" sz="1400" dirty="0">
                <a:latin typeface="Montserrat" panose="00000500000000000000" pitchFamily="2" charset="0"/>
              </a:rPr>
              <a:t>Zapata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Jiutepec, Yautepec, </a:t>
            </a:r>
            <a:r>
              <a:rPr lang="es-MX" sz="1400" dirty="0" smtClean="0">
                <a:latin typeface="Montserrat" panose="00000500000000000000" pitchFamily="2" charset="0"/>
              </a:rPr>
              <a:t>Xochitepec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dirty="0" err="1" smtClean="0">
                <a:latin typeface="Montserrat" panose="00000500000000000000" pitchFamily="2" charset="0"/>
              </a:rPr>
              <a:t>Mazatepec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</a:t>
            </a:r>
            <a:r>
              <a:rPr lang="es-MX" sz="1400" dirty="0">
                <a:latin typeface="Montserrat" panose="00000500000000000000" pitchFamily="2" charset="0"/>
              </a:rPr>
              <a:t>Puente de </a:t>
            </a:r>
            <a:r>
              <a:rPr lang="es-MX" sz="1400" dirty="0" err="1">
                <a:latin typeface="Montserrat" panose="00000500000000000000" pitchFamily="2" charset="0"/>
              </a:rPr>
              <a:t>Ixtla</a:t>
            </a:r>
            <a:r>
              <a:rPr lang="es-MX" sz="1400" dirty="0">
                <a:latin typeface="Montserrat" panose="00000500000000000000" pitchFamily="2" charset="0"/>
              </a:rPr>
              <a:t>, Tepoztlán</a:t>
            </a:r>
            <a:r>
              <a:rPr lang="es-MX" sz="1400" dirty="0" smtClean="0">
                <a:latin typeface="Montserrat" panose="00000500000000000000" pitchFamily="2" charset="0"/>
              </a:rPr>
              <a:t>,</a:t>
            </a:r>
            <a:r>
              <a:rPr lang="es-MX" sz="1400" dirty="0">
                <a:latin typeface="Montserrat" panose="00000500000000000000" pitchFamily="2" charset="0"/>
              </a:rPr>
              <a:t> Temixco,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err="1" smtClean="0">
                <a:latin typeface="Montserrat" panose="00000500000000000000" pitchFamily="2" charset="0"/>
              </a:rPr>
              <a:t>Tepalcingo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</a:t>
            </a:r>
            <a:r>
              <a:rPr lang="es-MX" sz="1400" dirty="0" err="1" smtClean="0">
                <a:latin typeface="Montserrat" panose="00000500000000000000" pitchFamily="2" charset="0"/>
              </a:rPr>
              <a:t>Tlaquiltenango</a:t>
            </a:r>
            <a:r>
              <a:rPr lang="es-MX" sz="1400" dirty="0" smtClean="0">
                <a:latin typeface="Montserrat" panose="00000500000000000000" pitchFamily="2" charset="0"/>
              </a:rPr>
              <a:t>  (</a:t>
            </a:r>
            <a:r>
              <a:rPr lang="es-MX" sz="1400" b="1" dirty="0" smtClean="0">
                <a:latin typeface="Montserrat" panose="00000500000000000000" pitchFamily="2" charset="0"/>
              </a:rPr>
              <a:t>peligro medio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 estado </a:t>
            </a:r>
            <a:r>
              <a:rPr lang="es-MX" sz="1400" dirty="0">
                <a:latin typeface="Montserrat" panose="00000500000000000000" pitchFamily="2" charset="0"/>
              </a:rPr>
              <a:t>posee </a:t>
            </a:r>
            <a:r>
              <a:rPr lang="es-MX" sz="1400" b="1" dirty="0" smtClean="0">
                <a:latin typeface="Montserrat" panose="00000500000000000000" pitchFamily="2" charset="0"/>
              </a:rPr>
              <a:t>147 </a:t>
            </a:r>
            <a:r>
              <a:rPr lang="es-MX" sz="1400" b="1" dirty="0">
                <a:latin typeface="Montserrat" panose="00000500000000000000" pitchFamily="2" charset="0"/>
              </a:rPr>
              <a:t>presas</a:t>
            </a:r>
            <a:r>
              <a:rPr lang="es-MX" sz="1400" dirty="0">
                <a:latin typeface="Montserrat" panose="00000500000000000000" pitchFamily="2" charset="0"/>
              </a:rPr>
              <a:t>, de las cuales </a:t>
            </a:r>
            <a:r>
              <a:rPr lang="es-MX" sz="1400" b="1" dirty="0" smtClean="0">
                <a:latin typeface="Montserrat" panose="00000500000000000000" pitchFamily="2" charset="0"/>
              </a:rPr>
              <a:t>dos</a:t>
            </a:r>
            <a:r>
              <a:rPr lang="es-MX" sz="1400" dirty="0" smtClean="0">
                <a:latin typeface="Montserrat" panose="00000500000000000000" pitchFamily="2" charset="0"/>
              </a:rPr>
              <a:t> son para el </a:t>
            </a:r>
            <a:r>
              <a:rPr lang="es-MX" sz="1400" b="1" dirty="0">
                <a:latin typeface="Montserrat" panose="00000500000000000000" pitchFamily="2" charset="0"/>
              </a:rPr>
              <a:t>control de </a:t>
            </a:r>
            <a:r>
              <a:rPr lang="es-MX" sz="1400" b="1" dirty="0" smtClean="0">
                <a:latin typeface="Montserrat" panose="00000500000000000000" pitchFamily="2" charset="0"/>
              </a:rPr>
              <a:t>avenidas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u="sng" dirty="0">
                <a:latin typeface="Montserrat" panose="00000500000000000000" pitchFamily="2" charset="0"/>
              </a:rPr>
              <a:t>Se requiere monitoreo y vigilancia en </a:t>
            </a:r>
            <a:r>
              <a:rPr lang="es-MX" sz="1400" u="sng" dirty="0" smtClean="0">
                <a:latin typeface="Montserrat" panose="00000500000000000000" pitchFamily="2" charset="0"/>
              </a:rPr>
              <a:t>TODAS, ya que hay asentamientos humanos cerca de éstas. </a:t>
            </a:r>
            <a:r>
              <a:rPr lang="es-MX" sz="1400" dirty="0" smtClean="0">
                <a:latin typeface="Montserrat" panose="00000500000000000000" pitchFamily="2" charset="0"/>
              </a:rPr>
              <a:t>Sólo </a:t>
            </a:r>
            <a:r>
              <a:rPr lang="es-MX" sz="1400" b="1" dirty="0" smtClean="0">
                <a:latin typeface="Montserrat" panose="00000500000000000000" pitchFamily="2" charset="0"/>
              </a:rPr>
              <a:t>una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El Rodeo</a:t>
            </a:r>
            <a:r>
              <a:rPr lang="es-MX" sz="1400" dirty="0" smtClean="0">
                <a:latin typeface="Montserrat" panose="00000500000000000000" pitchFamily="2" charset="0"/>
              </a:rPr>
              <a:t> con 44 años operando, se utiliza para riego y posee vertedor libre) está dentro de las 206 grandes presas que supervisa semanalmente la CONAGUA.  </a:t>
            </a:r>
          </a:p>
        </p:txBody>
      </p:sp>
      <p:grpSp>
        <p:nvGrpSpPr>
          <p:cNvPr id="19" name="4 Grupo"/>
          <p:cNvGrpSpPr/>
          <p:nvPr/>
        </p:nvGrpSpPr>
        <p:grpSpPr>
          <a:xfrm>
            <a:off x="5894022" y="1116024"/>
            <a:ext cx="3168478" cy="2384984"/>
            <a:chOff x="5894022" y="972008"/>
            <a:chExt cx="3168478" cy="2384984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022" y="972008"/>
              <a:ext cx="3168478" cy="2384984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16 Rectángulo"/>
            <p:cNvSpPr/>
            <p:nvPr/>
          </p:nvSpPr>
          <p:spPr>
            <a:xfrm>
              <a:off x="5917847" y="980728"/>
              <a:ext cx="898027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0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Yautepec</a:t>
              </a:r>
              <a:endParaRPr lang="es-MX" sz="10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055" y="2420888"/>
              <a:ext cx="765598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5 Grupo"/>
          <p:cNvGrpSpPr/>
          <p:nvPr/>
        </p:nvGrpSpPr>
        <p:grpSpPr>
          <a:xfrm>
            <a:off x="5870776" y="3705079"/>
            <a:ext cx="3191723" cy="2474499"/>
            <a:chOff x="5870776" y="3705079"/>
            <a:chExt cx="3191723" cy="2474499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76" y="3705079"/>
              <a:ext cx="3191723" cy="2474499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84"/>
            <a:stretch/>
          </p:blipFill>
          <p:spPr bwMode="auto">
            <a:xfrm>
              <a:off x="5917847" y="5345076"/>
              <a:ext cx="1030417" cy="51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19 Rectángulo"/>
            <p:cNvSpPr/>
            <p:nvPr/>
          </p:nvSpPr>
          <p:spPr>
            <a:xfrm>
              <a:off x="5933369" y="5263704"/>
              <a:ext cx="1014895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9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Zona Federal</a:t>
              </a:r>
              <a:endParaRPr lang="es-MX" sz="9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5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3386" y="364423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82104" y="908720"/>
            <a:ext cx="5760640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</a:t>
            </a:r>
            <a:r>
              <a:rPr lang="es-MX" sz="1400" b="1" dirty="0" err="1" smtClean="0">
                <a:latin typeface="Montserrat" panose="00000500000000000000" pitchFamily="2" charset="0"/>
              </a:rPr>
              <a:t>inundabilidad</a:t>
            </a:r>
            <a:r>
              <a:rPr lang="es-MX" sz="1400" b="1" dirty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y escenarios para los ríos</a:t>
            </a:r>
            <a:r>
              <a:rPr lang="es-MX" sz="1400" dirty="0" smtClean="0">
                <a:latin typeface="Montserrat" panose="00000500000000000000" pitchFamily="2" charset="0"/>
              </a:rPr>
              <a:t> Yautepec, </a:t>
            </a:r>
            <a:r>
              <a:rPr lang="es-MX" sz="1400" dirty="0" err="1" smtClean="0">
                <a:latin typeface="Montserrat" panose="00000500000000000000" pitchFamily="2" charset="0"/>
              </a:rPr>
              <a:t>Apatlaco</a:t>
            </a:r>
            <a:r>
              <a:rPr lang="es-MX" sz="1400" dirty="0" smtClean="0">
                <a:latin typeface="Montserrat" panose="00000500000000000000" pitchFamily="2" charset="0"/>
              </a:rPr>
              <a:t>, arroyo Puente Blanco y río Dulce, así como </a:t>
            </a:r>
            <a:r>
              <a:rPr lang="es-MX" sz="1400" b="1" dirty="0" smtClean="0">
                <a:latin typeface="Montserrat" panose="00000500000000000000" pitchFamily="2" charset="0"/>
              </a:rPr>
              <a:t>delimitación de zonas federales, </a:t>
            </a:r>
            <a:r>
              <a:rPr lang="es-MX" sz="1400" dirty="0" smtClean="0">
                <a:latin typeface="Montserrat" panose="00000500000000000000" pitchFamily="2" charset="0"/>
              </a:rPr>
              <a:t>los cuales fueron elaborados por la CONAGUA. 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</a:t>
            </a:r>
            <a:r>
              <a:rPr lang="es-MX" sz="1400" dirty="0" smtClean="0">
                <a:latin typeface="Montserrat" panose="00000500000000000000" pitchFamily="2" charset="0"/>
              </a:rPr>
              <a:t>del  estado, para los municipios con 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 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para atender emergencias por inundación, principalmente en la cuenca del río </a:t>
            </a:r>
            <a:r>
              <a:rPr lang="es-MX" sz="1400" dirty="0" err="1" smtClean="0">
                <a:latin typeface="Montserrat" panose="00000500000000000000" pitchFamily="2" charset="0"/>
              </a:rPr>
              <a:t>Amacuzac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 err="1" smtClean="0">
                <a:latin typeface="Montserrat" panose="00000500000000000000" pitchFamily="2" charset="0"/>
              </a:rPr>
              <a:t>Nexpa</a:t>
            </a:r>
            <a:r>
              <a:rPr lang="es-MX" sz="1400" dirty="0" smtClean="0">
                <a:latin typeface="Montserrat" panose="00000500000000000000" pitchFamily="2" charset="0"/>
              </a:rPr>
              <a:t>, ya que </a:t>
            </a:r>
            <a:r>
              <a:rPr lang="es-MX" sz="1400" b="1" dirty="0" smtClean="0">
                <a:latin typeface="Montserrat" panose="00000500000000000000" pitchFamily="2" charset="0"/>
              </a:rPr>
              <a:t>sólo hay 10 estaciones hidrométricas.</a:t>
            </a:r>
            <a:r>
              <a:rPr lang="es-MX" sz="1400" b="1" strike="sngStrike" dirty="0" smtClean="0">
                <a:latin typeface="Montserrat" panose="00000500000000000000" pitchFamily="2" charset="0"/>
              </a:rPr>
              <a:t> 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, así como en las </a:t>
            </a:r>
            <a:r>
              <a:rPr lang="es-MX" sz="1400" b="1" dirty="0" smtClean="0">
                <a:latin typeface="Montserrat" panose="00000500000000000000" pitchFamily="2" charset="0"/>
              </a:rPr>
              <a:t>márgenes de ríos y arroyos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y condiciones de las obras de protección, para el control de avenidas en Morelos.</a:t>
            </a:r>
          </a:p>
          <a:p>
            <a:pPr marL="285750" indent="-285750" algn="just"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Dar </a:t>
            </a:r>
            <a:r>
              <a:rPr lang="es-MX" sz="1400" b="1" dirty="0">
                <a:latin typeface="Montserrat" panose="00000500000000000000" pitchFamily="2" charset="0"/>
              </a:rPr>
              <a:t>mantenimiento </a:t>
            </a:r>
            <a:r>
              <a:rPr lang="es-MX" sz="1400" b="1" dirty="0" smtClean="0">
                <a:latin typeface="Montserrat" panose="00000500000000000000" pitchFamily="2" charset="0"/>
              </a:rPr>
              <a:t>preventivo a las obras de protección,</a:t>
            </a:r>
            <a:r>
              <a:rPr lang="es-MX" sz="1400" dirty="0" smtClean="0">
                <a:latin typeface="Montserrat" panose="00000500000000000000" pitchFamily="2" charset="0"/>
              </a:rPr>
              <a:t> con </a:t>
            </a:r>
            <a:r>
              <a:rPr lang="es-MX" sz="1400" dirty="0">
                <a:latin typeface="Montserrat" panose="00000500000000000000" pitchFamily="2" charset="0"/>
              </a:rPr>
              <a:t>el fin de proteger a los centros de población y zonas productivas.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5" name="8 CuadroTexto"/>
          <p:cNvSpPr txBox="1"/>
          <p:nvPr/>
        </p:nvSpPr>
        <p:spPr>
          <a:xfrm>
            <a:off x="2878205" y="6371753"/>
            <a:ext cx="6302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 Light" panose="00000400000000000000" pitchFamily="2" charset="0"/>
              </a:rPr>
              <a:t>Fuente: PRONACCH, </a:t>
            </a:r>
            <a:r>
              <a:rPr lang="es-MX" sz="800" b="1" dirty="0" smtClean="0">
                <a:latin typeface="Montserrat Light" panose="000004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3"/>
              </a:rPr>
              <a:t>www.gob.mx/conagua/acciones-y-programas/balsas</a:t>
            </a:r>
            <a:endParaRPr lang="es-MX" sz="800" b="1" dirty="0" smtClean="0">
              <a:latin typeface="Montserrat Light" panose="00000400000000000000" pitchFamily="2" charset="0"/>
            </a:endParaRPr>
          </a:p>
          <a:p>
            <a:pPr algn="r"/>
            <a:r>
              <a:rPr lang="es-MX" sz="800" b="1" dirty="0">
                <a:latin typeface="Montserrat Light" panose="00000400000000000000" pitchFamily="2" charset="0"/>
                <a:hlinkClick r:id="rId4"/>
              </a:rPr>
              <a:t>https://</a:t>
            </a:r>
            <a:r>
              <a:rPr lang="es-MX" sz="800" b="1" dirty="0" smtClean="0">
                <a:latin typeface="Montserrat Light" panose="00000400000000000000" pitchFamily="2" charset="0"/>
                <a:hlinkClick r:id="rId4"/>
              </a:rPr>
              <a:t>www.gob.mx/cms/uploads/attachment/file/153093/Informe_final_PRONACCH2014_Cuernavaca.pdf</a:t>
            </a:r>
            <a:endParaRPr lang="es-MX" sz="800" b="1" dirty="0" smtClean="0">
              <a:latin typeface="Montserrat Light" panose="00000400000000000000" pitchFamily="2" charset="0"/>
            </a:endParaRPr>
          </a:p>
        </p:txBody>
      </p:sp>
      <p:grpSp>
        <p:nvGrpSpPr>
          <p:cNvPr id="16" name="3 Grupo"/>
          <p:cNvGrpSpPr/>
          <p:nvPr/>
        </p:nvGrpSpPr>
        <p:grpSpPr>
          <a:xfrm>
            <a:off x="5940152" y="908720"/>
            <a:ext cx="3121882" cy="2636662"/>
            <a:chOff x="5929167" y="1008362"/>
            <a:chExt cx="3121882" cy="263666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3" t="2732" r="3455" b="2877"/>
            <a:stretch/>
          </p:blipFill>
          <p:spPr bwMode="auto">
            <a:xfrm>
              <a:off x="5929167" y="1008362"/>
              <a:ext cx="3121882" cy="263666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158926"/>
              <a:ext cx="655638" cy="19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4 Grupo"/>
          <p:cNvGrpSpPr/>
          <p:nvPr/>
        </p:nvGrpSpPr>
        <p:grpSpPr>
          <a:xfrm>
            <a:off x="6184413" y="3617225"/>
            <a:ext cx="2633271" cy="2739075"/>
            <a:chOff x="6173428" y="3689233"/>
            <a:chExt cx="2633271" cy="2739075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1" t="22783" r="7071" b="17046"/>
            <a:stretch/>
          </p:blipFill>
          <p:spPr bwMode="auto">
            <a:xfrm>
              <a:off x="6173516" y="3689233"/>
              <a:ext cx="2633183" cy="2739075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4" descr="D:\Desktop\simbologí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428" y="5895856"/>
              <a:ext cx="96202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32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-1363" y="5123363"/>
            <a:ext cx="9156429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en </a:t>
            </a:r>
            <a:r>
              <a:rPr lang="es-MX" sz="1350" b="1" dirty="0">
                <a:latin typeface="Montserrat" panose="00000500000000000000" pitchFamily="2" charset="0"/>
              </a:rPr>
              <a:t>un programa de detección y reparación de fugas </a:t>
            </a:r>
            <a:r>
              <a:rPr lang="es-MX" sz="1350" dirty="0">
                <a:latin typeface="Montserrat" panose="00000500000000000000" pitchFamily="2" charset="0"/>
              </a:rPr>
              <a:t>en la red primaria y secundaria de distribución de agua </a:t>
            </a:r>
            <a:r>
              <a:rPr lang="es-MX" sz="1350" dirty="0" smtClean="0">
                <a:latin typeface="Montserrat" panose="00000500000000000000" pitchFamily="2" charset="0"/>
              </a:rPr>
              <a:t>potable.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>
                <a:latin typeface="Montserrat" panose="00000500000000000000" pitchFamily="2" charset="0"/>
              </a:rPr>
              <a:t>Fortalecer el </a:t>
            </a:r>
            <a:r>
              <a:rPr lang="es-MX" sz="1350" b="1" dirty="0">
                <a:latin typeface="Montserrat" panose="00000500000000000000" pitchFamily="2" charset="0"/>
              </a:rPr>
              <a:t>mantenimiento preventivo y correctivo de las plantas de tratamiento</a:t>
            </a:r>
            <a:r>
              <a:rPr lang="es-MX" sz="1350" dirty="0">
                <a:latin typeface="Montserrat" panose="00000500000000000000" pitchFamily="2" charset="0"/>
              </a:rPr>
              <a:t> de aguas negras existentes para utilizar el agua tratada en el </a:t>
            </a:r>
            <a:r>
              <a:rPr lang="es-MX" sz="1350" dirty="0" smtClean="0">
                <a:latin typeface="Montserrat" panose="00000500000000000000" pitchFamily="2" charset="0"/>
              </a:rPr>
              <a:t>riego.</a:t>
            </a:r>
            <a:endParaRPr lang="es-MX" sz="13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b="1" dirty="0">
                <a:latin typeface="Montserrat" panose="00000500000000000000" pitchFamily="2" charset="0"/>
              </a:rPr>
              <a:t>Promover y fortalecer los </a:t>
            </a:r>
            <a:r>
              <a:rPr lang="es-MX" sz="1350" b="1" dirty="0" smtClean="0">
                <a:latin typeface="Montserrat" panose="00000500000000000000" pitchFamily="2" charset="0"/>
              </a:rPr>
              <a:t>programas de </a:t>
            </a:r>
            <a:r>
              <a:rPr lang="es-MX" sz="1350" b="1" dirty="0">
                <a:latin typeface="Montserrat" panose="00000500000000000000" pitchFamily="2" charset="0"/>
              </a:rPr>
              <a:t>recolección </a:t>
            </a:r>
            <a:r>
              <a:rPr lang="es-MX" sz="1350" dirty="0">
                <a:latin typeface="Montserrat" panose="00000500000000000000" pitchFamily="2" charset="0"/>
              </a:rPr>
              <a:t>de agua de lluvia para su utilización en el uso </a:t>
            </a:r>
            <a:r>
              <a:rPr lang="es-MX" sz="1350" dirty="0" smtClean="0">
                <a:latin typeface="Montserrat" panose="00000500000000000000" pitchFamily="2" charset="0"/>
              </a:rPr>
              <a:t>doméstico.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Trabajar </a:t>
            </a:r>
            <a:r>
              <a:rPr lang="es-MX" sz="1350" dirty="0">
                <a:latin typeface="Montserrat" panose="00000500000000000000" pitchFamily="2" charset="0"/>
              </a:rPr>
              <a:t>con la población en </a:t>
            </a:r>
            <a:r>
              <a:rPr lang="es-MX" sz="1350" b="1" dirty="0">
                <a:latin typeface="Montserrat" panose="00000500000000000000" pitchFamily="2" charset="0"/>
              </a:rPr>
              <a:t>campañas de concientización </a:t>
            </a:r>
            <a:r>
              <a:rPr lang="es-MX" sz="1350" dirty="0">
                <a:latin typeface="Montserrat" panose="00000500000000000000" pitchFamily="2" charset="0"/>
              </a:rPr>
              <a:t>sobre una cultura del cuidado del agua</a:t>
            </a:r>
            <a:r>
              <a:rPr lang="es-MX" sz="1350" dirty="0" smtClean="0">
                <a:latin typeface="Montserrat" panose="00000500000000000000" pitchFamily="2" charset="0"/>
              </a:rPr>
              <a:t>.</a:t>
            </a:r>
            <a:endParaRPr lang="es-MX" sz="1350" dirty="0">
              <a:latin typeface="Montserrat" panose="00000500000000000000" pitchFamily="2" charset="0"/>
            </a:endParaRPr>
          </a:p>
        </p:txBody>
      </p:sp>
      <p:sp>
        <p:nvSpPr>
          <p:cNvPr id="11" name="9 Rectángulo"/>
          <p:cNvSpPr/>
          <p:nvPr/>
        </p:nvSpPr>
        <p:spPr>
          <a:xfrm>
            <a:off x="179512" y="9087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Sequía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27611" y="1772816"/>
            <a:ext cx="642395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Capas de indicadores cuantitativos, de eventos históricos y de escenarios de riesgo por sequía</a:t>
            </a:r>
            <a:r>
              <a:rPr lang="es-MX" sz="1350" dirty="0" smtClean="0">
                <a:latin typeface="Montserrat" panose="00000500000000000000" pitchFamily="2" charset="0"/>
              </a:rPr>
              <a:t> 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b="1" dirty="0" smtClean="0">
                <a:latin typeface="Montserrat" panose="00000500000000000000" pitchFamily="2" charset="0"/>
              </a:rPr>
              <a:t>G</a:t>
            </a:r>
            <a:r>
              <a:rPr lang="es-MX" sz="135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350" dirty="0" smtClean="0">
                <a:latin typeface="Montserrat" panose="00000500000000000000" pitchFamily="2" charset="0"/>
              </a:rPr>
              <a:t>. Anexo Único, Fracción V.9 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35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35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Fascículo </a:t>
            </a:r>
            <a:r>
              <a:rPr lang="es-MX" sz="1350" dirty="0">
                <a:latin typeface="Montserrat" panose="00000500000000000000" pitchFamily="2" charset="0"/>
              </a:rPr>
              <a:t>de </a:t>
            </a:r>
            <a:r>
              <a:rPr lang="es-MX" sz="1350" i="1" dirty="0">
                <a:latin typeface="Montserrat" panose="00000500000000000000" pitchFamily="2" charset="0"/>
              </a:rPr>
              <a:t>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5"/>
              </a:rPr>
              <a:t>www.cenapred.gob.mx/es/Publicaciones/archivos/8-FASCCULOSEQUAS.PDF</a:t>
            </a:r>
            <a:endParaRPr lang="es-MX" sz="135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Otros: </a:t>
            </a:r>
            <a:r>
              <a:rPr lang="es-MX" sz="1350" b="1" i="1" dirty="0">
                <a:latin typeface="Montserrat" panose="00000500000000000000" pitchFamily="2" charset="0"/>
              </a:rPr>
              <a:t>Monitor de Sequía en México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350" dirty="0" smtClean="0">
                <a:latin typeface="Montserrat" panose="00000500000000000000" pitchFamily="2" charset="0"/>
                <a:hlinkClick r:id="rId6"/>
              </a:rPr>
              <a:t>smn.cna.gob.mx/es/climatologia/monitor-de-sequia/monitor-de-sequia-en-mexico</a:t>
            </a:r>
            <a:r>
              <a:rPr lang="es-MX" sz="1350" dirty="0" smtClean="0">
                <a:latin typeface="Montserrat" panose="00000500000000000000" pitchFamily="2" charset="0"/>
              </a:rPr>
              <a:t> y </a:t>
            </a:r>
            <a:r>
              <a:rPr lang="es-MX" sz="1350" dirty="0">
                <a:latin typeface="Montserrat" panose="00000500000000000000" pitchFamily="2" charset="0"/>
              </a:rPr>
              <a:t>libro </a:t>
            </a:r>
            <a:r>
              <a:rPr lang="es-MX" sz="1350" b="1" i="1" dirty="0">
                <a:latin typeface="Montserrat" panose="00000500000000000000" pitchFamily="2" charset="0"/>
              </a:rPr>
              <a:t>Análisis de Sequías</a:t>
            </a:r>
            <a:r>
              <a:rPr lang="es-MX" sz="1350" dirty="0">
                <a:latin typeface="Montserrat" panose="00000500000000000000" pitchFamily="2" charset="0"/>
              </a:rPr>
              <a:t> </a:t>
            </a:r>
            <a:r>
              <a:rPr lang="es-MX" sz="1350" dirty="0">
                <a:latin typeface="Montserrat" panose="00000500000000000000" pitchFamily="2" charset="0"/>
                <a:hlinkClick r:id="rId7"/>
              </a:rPr>
              <a:t>http://</a:t>
            </a:r>
            <a:r>
              <a:rPr lang="es-MX" sz="1350" dirty="0" smtClean="0">
                <a:latin typeface="Montserrat" panose="00000500000000000000" pitchFamily="2" charset="0"/>
                <a:hlinkClick r:id="rId7"/>
              </a:rPr>
              <a:t>www.atlasnacionalderiesgos.gob.mx/descargas/anexos.zip</a:t>
            </a:r>
            <a:endParaRPr lang="es-MX" sz="1350" dirty="0" smtClean="0">
              <a:latin typeface="Montserrat" panose="00000500000000000000" pitchFamily="2" charset="0"/>
            </a:endParaRPr>
          </a:p>
        </p:txBody>
      </p:sp>
      <p:sp>
        <p:nvSpPr>
          <p:cNvPr id="13" name="13 Rectángulo"/>
          <p:cNvSpPr/>
          <p:nvPr/>
        </p:nvSpPr>
        <p:spPr>
          <a:xfrm>
            <a:off x="35497" y="1250176"/>
            <a:ext cx="910850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350" dirty="0" smtClean="0">
                <a:latin typeface="Montserrat" panose="00000500000000000000" pitchFamily="2" charset="0"/>
              </a:rPr>
              <a:t>Morelos </a:t>
            </a:r>
            <a:r>
              <a:rPr lang="es-MX" sz="1350" b="1" dirty="0" smtClean="0">
                <a:latin typeface="Montserrat" panose="00000500000000000000" pitchFamily="2" charset="0"/>
              </a:rPr>
              <a:t>no tiene declaratorias por este fenómeno</a:t>
            </a:r>
            <a:r>
              <a:rPr lang="es-MX" sz="1350" dirty="0" smtClean="0">
                <a:latin typeface="Montserrat" panose="00000500000000000000" pitchFamily="2" charset="0"/>
              </a:rPr>
              <a:t>; sin embargo, tiene </a:t>
            </a:r>
            <a:r>
              <a:rPr lang="es-MX" sz="1350" b="1" dirty="0" smtClean="0">
                <a:latin typeface="Montserrat" panose="00000500000000000000" pitchFamily="2" charset="0"/>
              </a:rPr>
              <a:t>grado de peligro medio</a:t>
            </a:r>
            <a:r>
              <a:rPr lang="es-MX" sz="1350" dirty="0" smtClean="0">
                <a:latin typeface="Montserrat" panose="00000500000000000000" pitchFamily="2" charset="0"/>
              </a:rPr>
              <a:t>. </a:t>
            </a:r>
            <a:endParaRPr lang="es-MX" sz="1350" dirty="0">
              <a:latin typeface="Montserrat" panose="00000500000000000000" pitchFamily="2" charset="0"/>
            </a:endParaRPr>
          </a:p>
        </p:txBody>
      </p:sp>
      <p:pic>
        <p:nvPicPr>
          <p:cNvPr id="14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566" y="2712904"/>
            <a:ext cx="2634017" cy="1797177"/>
          </a:xfrm>
          <a:prstGeom prst="rect">
            <a:avLst/>
          </a:prstGeom>
        </p:spPr>
      </p:pic>
      <p:sp>
        <p:nvSpPr>
          <p:cNvPr id="15" name="11 CuadroTexto"/>
          <p:cNvSpPr txBox="1"/>
          <p:nvPr/>
        </p:nvSpPr>
        <p:spPr>
          <a:xfrm>
            <a:off x="6511878" y="4510081"/>
            <a:ext cx="2513392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sequía en municipios de Morelos</a:t>
            </a:r>
          </a:p>
        </p:txBody>
      </p:sp>
      <p:sp>
        <p:nvSpPr>
          <p:cNvPr id="23" name="14 Rectángulo"/>
          <p:cNvSpPr/>
          <p:nvPr/>
        </p:nvSpPr>
        <p:spPr>
          <a:xfrm>
            <a:off x="6566293" y="1836113"/>
            <a:ext cx="2419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Eventos históricos:</a:t>
            </a:r>
            <a:endParaRPr lang="es-MX" sz="1600" b="1" dirty="0" smtClean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1993-1996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9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9" name="9 Rectángulo"/>
          <p:cNvSpPr/>
          <p:nvPr/>
        </p:nvSpPr>
        <p:spPr>
          <a:xfrm>
            <a:off x="63922" y="908720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eléctricas y de granizo (</a:t>
            </a:r>
            <a:r>
              <a:rPr lang="es-MX" dirty="0" smtClean="0">
                <a:solidFill>
                  <a:srgbClr val="38806B"/>
                </a:solidFill>
                <a:latin typeface="Montserrat"/>
              </a:rPr>
              <a:t>forman parte de tormentas severas, las cuales comprenden, además vientos 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8 Rectángulo"/>
          <p:cNvSpPr/>
          <p:nvPr/>
        </p:nvSpPr>
        <p:spPr>
          <a:xfrm>
            <a:off x="15008" y="3530039"/>
            <a:ext cx="59971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5" name="13 Rectángulo"/>
          <p:cNvSpPr/>
          <p:nvPr/>
        </p:nvSpPr>
        <p:spPr>
          <a:xfrm>
            <a:off x="35496" y="1508591"/>
            <a:ext cx="59766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15 </a:t>
            </a:r>
            <a:r>
              <a:rPr lang="es-MX" sz="1400" b="1" dirty="0">
                <a:latin typeface="Montserrat" panose="00000500000000000000" pitchFamily="2" charset="0"/>
              </a:rPr>
              <a:t>decesos por tormentas eléctricas </a:t>
            </a:r>
            <a:r>
              <a:rPr lang="es-MX" sz="1400" dirty="0">
                <a:latin typeface="Montserrat" panose="00000500000000000000" pitchFamily="2" charset="0"/>
              </a:rPr>
              <a:t>de 1998 a 2017 (SS, 2019).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i="1" dirty="0">
                <a:latin typeface="Montserrat" panose="00000500000000000000" pitchFamily="2" charset="0"/>
              </a:rPr>
              <a:t>Cuantiosos daños dejó granizada en los Altos de </a:t>
            </a:r>
            <a:r>
              <a:rPr lang="es-MX" sz="1400" i="1" dirty="0" smtClean="0">
                <a:latin typeface="Montserrat" panose="00000500000000000000" pitchFamily="2" charset="0"/>
              </a:rPr>
              <a:t>Morelos</a:t>
            </a:r>
            <a:r>
              <a:rPr lang="es-MX" sz="1400" dirty="0" smtClean="0">
                <a:latin typeface="Montserrat" panose="00000500000000000000" pitchFamily="2" charset="0"/>
              </a:rPr>
              <a:t>,</a:t>
            </a:r>
            <a:r>
              <a:rPr lang="es-MX" sz="1400" dirty="0">
                <a:latin typeface="Montserrat" panose="00000500000000000000" pitchFamily="2" charset="0"/>
              </a:rPr>
              <a:t> 22 Agosto 2018 (https://</a:t>
            </a:r>
            <a:r>
              <a:rPr lang="es-MX" sz="1400" dirty="0" smtClean="0">
                <a:latin typeface="Montserrat" panose="00000500000000000000" pitchFamily="2" charset="0"/>
              </a:rPr>
              <a:t>www.launion.com.mx/morelos/cuautla/noticias/129375-cuantiosos-danos-dejo-granizada-en-los-altos-de-morelos.html).</a:t>
            </a: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00" y="2518606"/>
            <a:ext cx="2880000" cy="1964804"/>
          </a:xfrm>
          <a:prstGeom prst="rect">
            <a:avLst/>
          </a:prstGeom>
        </p:spPr>
      </p:pic>
      <p:sp>
        <p:nvSpPr>
          <p:cNvPr id="17" name="15 CuadroTexto"/>
          <p:cNvSpPr txBox="1"/>
          <p:nvPr/>
        </p:nvSpPr>
        <p:spPr>
          <a:xfrm>
            <a:off x="6100672" y="4473006"/>
            <a:ext cx="2879999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de granizo en municipios de Morelos</a:t>
            </a:r>
          </a:p>
        </p:txBody>
      </p:sp>
      <p:sp>
        <p:nvSpPr>
          <p:cNvPr id="18" name="7 CuadroTexto"/>
          <p:cNvSpPr txBox="1"/>
          <p:nvPr/>
        </p:nvSpPr>
        <p:spPr>
          <a:xfrm>
            <a:off x="6201930" y="6546830"/>
            <a:ext cx="24503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Índice de peligro por tormentas eléctricas en municipios de Morelos</a:t>
            </a:r>
          </a:p>
        </p:txBody>
      </p:sp>
      <p:pic>
        <p:nvPicPr>
          <p:cNvPr id="19" name="10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02" y="4780926"/>
            <a:ext cx="2880000" cy="1770389"/>
          </a:xfrm>
          <a:prstGeom prst="rect">
            <a:avLst/>
          </a:prstGeom>
        </p:spPr>
      </p:pic>
      <p:sp>
        <p:nvSpPr>
          <p:cNvPr id="20" name="11 Rectángulo"/>
          <p:cNvSpPr/>
          <p:nvPr/>
        </p:nvSpPr>
        <p:spPr>
          <a:xfrm>
            <a:off x="6660231" y="1555051"/>
            <a:ext cx="2320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Gran parte de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7 Rectángulo"/>
          <p:cNvSpPr/>
          <p:nvPr/>
        </p:nvSpPr>
        <p:spPr>
          <a:xfrm>
            <a:off x="16096" y="1612883"/>
            <a:ext cx="893754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planes de acción y protocolos para la prevención y atención de fenómenos relacionados con las tormentas severas como </a:t>
            </a:r>
            <a:r>
              <a:rPr lang="es-MX" sz="1400" b="1" dirty="0" smtClean="0">
                <a:latin typeface="Montserrat" panose="00000500000000000000" pitchFamily="2" charset="0"/>
              </a:rPr>
              <a:t>corrientes descendentes (</a:t>
            </a:r>
            <a:r>
              <a:rPr lang="es-MX" sz="1400" b="1" i="1" dirty="0" err="1" smtClean="0">
                <a:latin typeface="Montserrat" panose="00000500000000000000" pitchFamily="2" charset="0"/>
              </a:rPr>
              <a:t>downburst</a:t>
            </a:r>
            <a:r>
              <a:rPr lang="es-MX" sz="1400" b="1" i="1" dirty="0" smtClean="0">
                <a:latin typeface="Montserrat" panose="00000500000000000000" pitchFamily="2" charset="0"/>
              </a:rPr>
              <a:t>), caída de granizo </a:t>
            </a:r>
            <a:r>
              <a:rPr lang="es-MX" sz="1400" i="1" dirty="0" smtClean="0">
                <a:latin typeface="Montserrat" panose="00000500000000000000" pitchFamily="2" charset="0"/>
              </a:rPr>
              <a:t>y</a:t>
            </a:r>
            <a:r>
              <a:rPr lang="es-MX" sz="1400" b="1" i="1" dirty="0" smtClean="0">
                <a:latin typeface="Montserrat" panose="00000500000000000000" pitchFamily="2" charset="0"/>
              </a:rPr>
              <a:t> tornados.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1" name="9 Rectángulo"/>
          <p:cNvSpPr/>
          <p:nvPr/>
        </p:nvSpPr>
        <p:spPr>
          <a:xfrm>
            <a:off x="63922" y="1013241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y de granizo (</a:t>
            </a:r>
            <a:r>
              <a:rPr lang="es-MX" dirty="0" smtClean="0">
                <a:solidFill>
                  <a:srgbClr val="38806B"/>
                </a:solidFill>
                <a:latin typeface="Montserrat"/>
              </a:rPr>
              <a:t>forman parte de tormentas severas, las cuales comprenden, además vientos 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2" name="10 CuadroTexto"/>
          <p:cNvSpPr txBox="1"/>
          <p:nvPr/>
        </p:nvSpPr>
        <p:spPr>
          <a:xfrm>
            <a:off x="92548" y="3099732"/>
            <a:ext cx="5487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cinco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3</a:t>
            </a:r>
            <a:r>
              <a:rPr lang="es-MX" sz="1400" b="1" dirty="0" smtClean="0">
                <a:latin typeface="Montserrat" panose="00000500000000000000" pitchFamily="2" charset="0"/>
              </a:rPr>
              <a:t>5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cuatro en río Grande de </a:t>
            </a:r>
            <a:r>
              <a:rPr lang="es-MX" sz="1400" dirty="0" err="1">
                <a:latin typeface="Montserrat" panose="00000500000000000000" pitchFamily="2" charset="0"/>
              </a:rPr>
              <a:t>Amacuzac</a:t>
            </a:r>
            <a:r>
              <a:rPr lang="es-MX" sz="1400" dirty="0">
                <a:latin typeface="Montserrat" panose="00000500000000000000" pitchFamily="2" charset="0"/>
              </a:rPr>
              <a:t> y una en río </a:t>
            </a:r>
            <a:r>
              <a:rPr lang="es-MX" sz="1400" dirty="0" err="1">
                <a:latin typeface="Montserrat" panose="00000500000000000000" pitchFamily="2" charset="0"/>
              </a:rPr>
              <a:t>Atoyác</a:t>
            </a:r>
            <a:r>
              <a:rPr lang="es-MX" sz="1400" dirty="0">
                <a:latin typeface="Montserrat" panose="00000500000000000000" pitchFamily="2" charset="0"/>
              </a:rPr>
              <a:t>-A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endParaRPr lang="es-MX" sz="1400" dirty="0" smtClean="0"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Además: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Curso </a:t>
            </a:r>
            <a:r>
              <a:rPr lang="es-MX" sz="1400" b="1" i="1" dirty="0">
                <a:latin typeface="Montserrat" panose="00000500000000000000" pitchFamily="2" charset="0"/>
              </a:rPr>
              <a:t>¿Cómo me preparo ante la  presencia de ciclones tropicales, inundaciones, heladas y tormentas?</a:t>
            </a:r>
            <a:endParaRPr lang="es-MX" sz="1400" dirty="0">
              <a:latin typeface="Montserrat" panose="00000500000000000000" pitchFamily="2" charset="0"/>
            </a:endParaRP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22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Seminario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27 de marzo).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Cursos 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3" name="1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10500" b="3625"/>
          <a:stretch/>
        </p:blipFill>
        <p:spPr>
          <a:xfrm>
            <a:off x="5792316" y="3415370"/>
            <a:ext cx="3240000" cy="2490380"/>
          </a:xfrm>
          <a:prstGeom prst="rect">
            <a:avLst/>
          </a:prstGeom>
        </p:spPr>
      </p:pic>
      <p:sp>
        <p:nvSpPr>
          <p:cNvPr id="21" name="15 CuadroTexto"/>
          <p:cNvSpPr txBox="1"/>
          <p:nvPr/>
        </p:nvSpPr>
        <p:spPr>
          <a:xfrm>
            <a:off x="6200317" y="5908624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</p:spTree>
    <p:extLst>
      <p:ext uri="{BB962C8B-B14F-4D97-AF65-F5344CB8AC3E}">
        <p14:creationId xmlns:p14="http://schemas.microsoft.com/office/powerpoint/2010/main" val="345690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8 Rectángulo"/>
          <p:cNvSpPr/>
          <p:nvPr/>
        </p:nvSpPr>
        <p:spPr>
          <a:xfrm>
            <a:off x="107504" y="2780928"/>
            <a:ext cx="88206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Capas de indicadores cuantitativos y de escenarios de riesgo por ondas gélidas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http://www.atlasnacionalderiesgos.gob.mx/archivo/visor-capas.html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solidFill>
                  <a:srgbClr val="FF0000"/>
                </a:solidFill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Aplicación </a:t>
            </a:r>
            <a:r>
              <a:rPr lang="es-MX" sz="1400" i="1" dirty="0">
                <a:latin typeface="Montserrat" panose="00000500000000000000" pitchFamily="2" charset="0"/>
              </a:rPr>
              <a:t>de la Metodología para obtener Mapas de Riesgo por Bajas Temperaturas y Nevadas en la Comunidad de Raíces, Estado de México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https://www.cenapred.gob.mx/es/Publicaciones/archivos/156.pdf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solidFill>
                  <a:srgbClr val="FF0000"/>
                </a:solidFill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</a:t>
            </a:r>
            <a:r>
              <a:rPr lang="es-MX" sz="1400" dirty="0">
                <a:latin typeface="Montserrat" panose="00000500000000000000" pitchFamily="2" charset="0"/>
              </a:rPr>
              <a:t>Fracciones </a:t>
            </a:r>
            <a:r>
              <a:rPr lang="es-MX" sz="1400" dirty="0" smtClean="0">
                <a:latin typeface="Montserrat" panose="00000500000000000000" pitchFamily="2" charset="0"/>
              </a:rPr>
              <a:t>V.10, V.11 y V.12 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b="1" dirty="0">
                <a:latin typeface="Montserrat" panose="00000500000000000000" pitchFamily="2" charset="0"/>
              </a:rPr>
              <a:t>.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Capítulo III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9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292567"/>
            <a:ext cx="88206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Cinco decesos </a:t>
            </a:r>
            <a:r>
              <a:rPr lang="es-MX" sz="1400" b="1" dirty="0">
                <a:latin typeface="Montserrat" panose="00000500000000000000" pitchFamily="2" charset="0"/>
              </a:rPr>
              <a:t>por bajas temperaturas</a:t>
            </a:r>
            <a:r>
              <a:rPr lang="es-MX" sz="1400" dirty="0">
                <a:latin typeface="Montserrat" panose="00000500000000000000" pitchFamily="2" charset="0"/>
              </a:rPr>
              <a:t> de 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Un deceso por calor </a:t>
            </a:r>
            <a:r>
              <a:rPr lang="es-MX" sz="1400" dirty="0" smtClean="0">
                <a:latin typeface="Montserrat" panose="00000500000000000000" pitchFamily="2" charset="0"/>
              </a:rPr>
              <a:t>de 1998 a 2017 (SS, 2019).</a:t>
            </a:r>
          </a:p>
        </p:txBody>
      </p:sp>
    </p:spTree>
    <p:extLst>
      <p:ext uri="{BB962C8B-B14F-4D97-AF65-F5344CB8AC3E}">
        <p14:creationId xmlns:p14="http://schemas.microsoft.com/office/powerpoint/2010/main" val="16579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23528" y="190381"/>
            <a:ext cx="378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6" name="1 Rectángulo"/>
          <p:cNvSpPr/>
          <p:nvPr/>
        </p:nvSpPr>
        <p:spPr>
          <a:xfrm>
            <a:off x="179512" y="1294889"/>
            <a:ext cx="8640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calentadores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y hornos, así </a:t>
            </a:r>
            <a:r>
              <a:rPr lang="es-MX" sz="1400" dirty="0">
                <a:latin typeface="Montserrat" panose="00000500000000000000" pitchFamily="2" charset="0"/>
              </a:rPr>
              <a:t>como </a:t>
            </a:r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uso correcto de sistemas de aire acondicionado.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Para evitar accidentes carreteros y en aeropuertos debidos a </a:t>
            </a:r>
            <a:r>
              <a:rPr lang="es-MX" sz="1400" b="1" dirty="0">
                <a:latin typeface="Montserrat" panose="00000500000000000000" pitchFamily="2" charset="0"/>
              </a:rPr>
              <a:t>bancos de niebla </a:t>
            </a:r>
            <a:r>
              <a:rPr lang="es-MX" sz="1400" dirty="0">
                <a:latin typeface="Montserrat" panose="00000500000000000000" pitchFamily="2" charset="0"/>
              </a:rPr>
              <a:t>que se puedan formar, </a:t>
            </a:r>
            <a:r>
              <a:rPr lang="es-MX" sz="1400" b="1" dirty="0">
                <a:latin typeface="Montserrat" panose="00000500000000000000" pitchFamily="2" charset="0"/>
              </a:rPr>
              <a:t>revisar los avisos de </a:t>
            </a:r>
            <a:r>
              <a:rPr lang="es-MX" sz="1400" b="1" i="1" dirty="0">
                <a:latin typeface="Montserrat" panose="00000500000000000000" pitchFamily="2" charset="0"/>
              </a:rPr>
              <a:t>Potencial de Tormentas</a:t>
            </a:r>
            <a:r>
              <a:rPr lang="es-MX" sz="1400" dirty="0">
                <a:latin typeface="Montserrat" panose="00000500000000000000" pitchFamily="2" charset="0"/>
              </a:rPr>
              <a:t> que emite el </a:t>
            </a:r>
            <a:r>
              <a:rPr lang="es-MX" sz="1400" dirty="0" err="1">
                <a:latin typeface="Montserrat" panose="00000500000000000000" pitchFamily="2" charset="0"/>
              </a:rPr>
              <a:t>SMN</a:t>
            </a:r>
            <a:r>
              <a:rPr lang="es-MX" sz="1400" dirty="0">
                <a:latin typeface="Montserrat" panose="00000500000000000000" pitchFamily="2" charset="0"/>
              </a:rPr>
              <a:t> cada tres horas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pic>
        <p:nvPicPr>
          <p:cNvPr id="7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03" y="4063729"/>
            <a:ext cx="3118150" cy="2217053"/>
          </a:xfrm>
          <a:prstGeom prst="rect">
            <a:avLst/>
          </a:prstGeom>
        </p:spPr>
      </p:pic>
      <p:sp>
        <p:nvSpPr>
          <p:cNvPr id="10" name="6 CuadroTexto"/>
          <p:cNvSpPr txBox="1"/>
          <p:nvPr/>
        </p:nvSpPr>
        <p:spPr>
          <a:xfrm>
            <a:off x="2699952" y="6315497"/>
            <a:ext cx="2880000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bajas temperaturas </a:t>
            </a:r>
            <a:r>
              <a:rPr lang="es-MX" sz="800" b="1" dirty="0">
                <a:latin typeface="Montserrat" panose="00000500000000000000" pitchFamily="2" charset="0"/>
              </a:rPr>
              <a:t>en municipios de Morelos</a:t>
            </a:r>
          </a:p>
        </p:txBody>
      </p:sp>
      <p:sp>
        <p:nvSpPr>
          <p:cNvPr id="11" name="7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bajas temperaturas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178024" y="4187821"/>
            <a:ext cx="2253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Por </a:t>
            </a:r>
            <a:r>
              <a:rPr lang="es-MX" sz="1400" u="sng" dirty="0" smtClean="0">
                <a:latin typeface="Montserrat" panose="00000500000000000000" pitchFamily="2" charset="0"/>
              </a:rPr>
              <a:t>bajas temperaturas</a:t>
            </a:r>
            <a:r>
              <a:rPr lang="es-MX" sz="1400" dirty="0" smtClean="0">
                <a:latin typeface="Montserrat" panose="00000500000000000000" pitchFamily="2" charset="0"/>
              </a:rPr>
              <a:t>: </a:t>
            </a:r>
            <a:r>
              <a:rPr lang="es-MX" sz="1400" b="1" dirty="0" smtClean="0">
                <a:latin typeface="Montserrat" panose="00000500000000000000" pitchFamily="2" charset="0"/>
              </a:rPr>
              <a:t>parte alta </a:t>
            </a:r>
            <a:r>
              <a:rPr lang="es-MX" sz="1400" dirty="0" smtClean="0">
                <a:latin typeface="Montserrat" panose="00000500000000000000" pitchFamily="2" charset="0"/>
              </a:rPr>
              <a:t>de la entidad.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endParaRPr lang="es-MX" sz="1400" b="1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Por </a:t>
            </a:r>
            <a:r>
              <a:rPr lang="es-MX" sz="1400" u="sng" dirty="0" smtClean="0">
                <a:latin typeface="Montserrat" panose="00000500000000000000" pitchFamily="2" charset="0"/>
              </a:rPr>
              <a:t>ondas de calor</a:t>
            </a:r>
            <a:r>
              <a:rPr lang="es-MX" sz="1400" dirty="0" smtClean="0">
                <a:latin typeface="Montserrat" panose="00000500000000000000" pitchFamily="2" charset="0"/>
              </a:rPr>
              <a:t>: </a:t>
            </a:r>
            <a:r>
              <a:rPr lang="es-MX" sz="1400" b="1" dirty="0" smtClean="0">
                <a:latin typeface="Montserrat" panose="00000500000000000000" pitchFamily="2" charset="0"/>
              </a:rPr>
              <a:t>gran parte </a:t>
            </a:r>
            <a:r>
              <a:rPr lang="es-MX" sz="1400" dirty="0" smtClean="0">
                <a:latin typeface="Montserrat" panose="00000500000000000000" pitchFamily="2" charset="0"/>
              </a:rPr>
              <a:t>de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3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93" y="4039769"/>
            <a:ext cx="2447789" cy="2268810"/>
          </a:xfrm>
          <a:prstGeom prst="rect">
            <a:avLst/>
          </a:prstGeom>
        </p:spPr>
      </p:pic>
      <p:sp>
        <p:nvSpPr>
          <p:cNvPr id="15" name="11 CuadroTexto"/>
          <p:cNvSpPr txBox="1"/>
          <p:nvPr/>
        </p:nvSpPr>
        <p:spPr>
          <a:xfrm>
            <a:off x="6264099" y="6330806"/>
            <a:ext cx="2304576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en municipios de Morelos</a:t>
            </a:r>
          </a:p>
        </p:txBody>
      </p:sp>
    </p:spTree>
    <p:extLst>
      <p:ext uri="{BB962C8B-B14F-4D97-AF65-F5344CB8AC3E}">
        <p14:creationId xmlns:p14="http://schemas.microsoft.com/office/powerpoint/2010/main" val="3358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3509</Words>
  <Application>Microsoft Office PowerPoint</Application>
  <PresentationFormat>Presentación en pantalla (4:3)</PresentationFormat>
  <Paragraphs>238</Paragraphs>
  <Slides>22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164</cp:revision>
  <dcterms:created xsi:type="dcterms:W3CDTF">2018-12-04T21:42:05Z</dcterms:created>
  <dcterms:modified xsi:type="dcterms:W3CDTF">2019-02-21T01:07:27Z</dcterms:modified>
</cp:coreProperties>
</file>