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307" r:id="rId4"/>
    <p:sldId id="305" r:id="rId5"/>
    <p:sldId id="308" r:id="rId6"/>
    <p:sldId id="309" r:id="rId7"/>
    <p:sldId id="310" r:id="rId8"/>
    <p:sldId id="311" r:id="rId9"/>
    <p:sldId id="324" r:id="rId10"/>
    <p:sldId id="325" r:id="rId11"/>
    <p:sldId id="312" r:id="rId12"/>
    <p:sldId id="313" r:id="rId13"/>
    <p:sldId id="316" r:id="rId14"/>
    <p:sldId id="317" r:id="rId15"/>
    <p:sldId id="318" r:id="rId16"/>
    <p:sldId id="319" r:id="rId17"/>
    <p:sldId id="320" r:id="rId18"/>
    <p:sldId id="321" r:id="rId19"/>
    <p:sldId id="322" r:id="rId20"/>
    <p:sldId id="323" r:id="rId21"/>
    <p:sldId id="326" r:id="rId22"/>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806B"/>
    <a:srgbClr val="439B82"/>
    <a:srgbClr val="D4C19C"/>
    <a:srgbClr val="E8DECA"/>
    <a:srgbClr val="FFFFFF"/>
    <a:srgbClr val="860000"/>
    <a:srgbClr val="6A18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166" autoAdjust="0"/>
  </p:normalViewPr>
  <p:slideViewPr>
    <p:cSldViewPr showGuides="1">
      <p:cViewPr>
        <p:scale>
          <a:sx n="80" d="100"/>
          <a:sy n="80" d="100"/>
        </p:scale>
        <p:origin x="-1674" y="-14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71" d="100"/>
          <a:sy n="71" d="100"/>
        </p:scale>
        <p:origin x="-31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316674-6323-449B-89C6-3A204ABD4289}" type="datetimeFigureOut">
              <a:rPr lang="es-MX" smtClean="0"/>
              <a:t>21/01/2019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423C76-74CF-4C18-AC18-838D005D52D2}" type="slidenum">
              <a:rPr lang="es-MX" smtClean="0"/>
              <a:t>‹Nº›</a:t>
            </a:fld>
            <a:endParaRPr lang="es-MX"/>
          </a:p>
        </p:txBody>
      </p:sp>
    </p:spTree>
    <p:extLst>
      <p:ext uri="{BB962C8B-B14F-4D97-AF65-F5344CB8AC3E}">
        <p14:creationId xmlns:p14="http://schemas.microsoft.com/office/powerpoint/2010/main" val="3648289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dirty="0" smtClean="0">
                <a:latin typeface="Montserrat Light" panose="00000400000000000000" pitchFamily="2" charset="0"/>
              </a:rPr>
              <a:t>En Michoacán hay 20 presas que se monitorean diariamente: Aristeo</a:t>
            </a:r>
            <a:r>
              <a:rPr lang="es-MX" sz="1200" baseline="0" dirty="0" smtClean="0">
                <a:latin typeface="Montserrat Light" panose="00000400000000000000" pitchFamily="2" charset="0"/>
              </a:rPr>
              <a:t> Mercado en Jiménez (peligro muy alto), </a:t>
            </a:r>
            <a:r>
              <a:rPr lang="es-MX" sz="1200" baseline="0" dirty="0" err="1" smtClean="0">
                <a:latin typeface="Montserrat Light" panose="00000400000000000000" pitchFamily="2" charset="0"/>
              </a:rPr>
              <a:t>Merchor</a:t>
            </a:r>
            <a:r>
              <a:rPr lang="es-MX" sz="1200" baseline="0" dirty="0" smtClean="0">
                <a:latin typeface="Montserrat Light" panose="00000400000000000000" pitchFamily="2" charset="0"/>
              </a:rPr>
              <a:t> Ocampo en </a:t>
            </a:r>
            <a:r>
              <a:rPr lang="es-MX" sz="1200" baseline="0" dirty="0" err="1" smtClean="0">
                <a:latin typeface="Montserrat Light" panose="00000400000000000000" pitchFamily="2" charset="0"/>
              </a:rPr>
              <a:t>Angamacutiro</a:t>
            </a:r>
            <a:r>
              <a:rPr lang="es-MX" sz="1200" baseline="0" dirty="0" smtClean="0">
                <a:latin typeface="Montserrat Light" panose="00000400000000000000" pitchFamily="2" charset="0"/>
              </a:rPr>
              <a:t> (peligro muy alto), Los Olivos en Tepalcatepec (peligro alto), De Gonzalo en Vista Hermosa (muy alto), </a:t>
            </a:r>
            <a:r>
              <a:rPr lang="es-MX" sz="1200" baseline="0" dirty="0" err="1" smtClean="0">
                <a:latin typeface="Montserrat Light" panose="00000400000000000000" pitchFamily="2" charset="0"/>
              </a:rPr>
              <a:t>Urepetiro</a:t>
            </a:r>
            <a:r>
              <a:rPr lang="es-MX" sz="1200" baseline="0" dirty="0" smtClean="0">
                <a:latin typeface="Montserrat Light" panose="00000400000000000000" pitchFamily="2" charset="0"/>
              </a:rPr>
              <a:t> en </a:t>
            </a:r>
            <a:r>
              <a:rPr lang="es-MX" sz="1200" baseline="0" dirty="0" err="1" smtClean="0">
                <a:latin typeface="Montserrat Light" panose="00000400000000000000" pitchFamily="2" charset="0"/>
              </a:rPr>
              <a:t>Tlazazalca</a:t>
            </a:r>
            <a:r>
              <a:rPr lang="es-MX" sz="1200" baseline="0" dirty="0" smtClean="0">
                <a:latin typeface="Montserrat Light" panose="00000400000000000000" pitchFamily="2" charset="0"/>
              </a:rPr>
              <a:t> (peligro medio), </a:t>
            </a:r>
            <a:r>
              <a:rPr lang="es-MX" sz="1200" baseline="0" dirty="0" err="1" smtClean="0">
                <a:latin typeface="Montserrat Light" panose="00000400000000000000" pitchFamily="2" charset="0"/>
              </a:rPr>
              <a:t>Cointzio</a:t>
            </a:r>
            <a:r>
              <a:rPr lang="es-MX" sz="1200" baseline="0" dirty="0" smtClean="0">
                <a:latin typeface="Montserrat Light" panose="00000400000000000000" pitchFamily="2" charset="0"/>
              </a:rPr>
              <a:t> en Morelia (peligro alto), </a:t>
            </a:r>
            <a:r>
              <a:rPr lang="es-MX" sz="1200" baseline="0" dirty="0" err="1" smtClean="0">
                <a:latin typeface="Montserrat Light" panose="00000400000000000000" pitchFamily="2" charset="0"/>
              </a:rPr>
              <a:t>Agostitlán</a:t>
            </a:r>
            <a:r>
              <a:rPr lang="es-MX" sz="1200" baseline="0" dirty="0" smtClean="0">
                <a:latin typeface="Montserrat Light" panose="00000400000000000000" pitchFamily="2" charset="0"/>
              </a:rPr>
              <a:t> en Hidalgo (peligro bajo), Malpaís en </a:t>
            </a:r>
            <a:r>
              <a:rPr lang="es-MX" sz="1200" baseline="0" dirty="0" err="1" smtClean="0">
                <a:latin typeface="Montserrat Light" panose="00000400000000000000" pitchFamily="2" charset="0"/>
              </a:rPr>
              <a:t>Queréndaro</a:t>
            </a:r>
            <a:r>
              <a:rPr lang="es-MX" sz="1200" baseline="0" dirty="0" smtClean="0">
                <a:latin typeface="Montserrat Light" panose="00000400000000000000" pitchFamily="2" charset="0"/>
              </a:rPr>
              <a:t> (peligro alto), </a:t>
            </a:r>
            <a:r>
              <a:rPr lang="es-MX" sz="1200" baseline="0" dirty="0" err="1" smtClean="0">
                <a:latin typeface="Montserrat Light" panose="00000400000000000000" pitchFamily="2" charset="0"/>
              </a:rPr>
              <a:t>Pucuato</a:t>
            </a:r>
            <a:r>
              <a:rPr lang="es-MX" sz="1200" baseline="0" dirty="0" smtClean="0">
                <a:latin typeface="Montserrat Light" panose="00000400000000000000" pitchFamily="2" charset="0"/>
              </a:rPr>
              <a:t> en Hidalgo (peligro bajo), Sabaneta en Hidalgo (peligro bajo), El Bosque en Zitácuaro (peligro medio), </a:t>
            </a:r>
            <a:r>
              <a:rPr lang="es-MX" sz="1200" baseline="0" dirty="0" err="1" smtClean="0">
                <a:latin typeface="Montserrat Light" panose="00000400000000000000" pitchFamily="2" charset="0"/>
              </a:rPr>
              <a:t>Tepuxtepec</a:t>
            </a:r>
            <a:r>
              <a:rPr lang="es-MX" sz="1200" baseline="0" dirty="0" smtClean="0">
                <a:latin typeface="Montserrat Light" panose="00000400000000000000" pitchFamily="2" charset="0"/>
              </a:rPr>
              <a:t> en </a:t>
            </a:r>
            <a:r>
              <a:rPr lang="es-MX" sz="1200" baseline="0" dirty="0" err="1" smtClean="0">
                <a:latin typeface="Montserrat Light" panose="00000400000000000000" pitchFamily="2" charset="0"/>
              </a:rPr>
              <a:t>Contepec</a:t>
            </a:r>
            <a:r>
              <a:rPr lang="es-MX" sz="1200" baseline="0" dirty="0" smtClean="0">
                <a:latin typeface="Montserrat Light" panose="00000400000000000000" pitchFamily="2" charset="0"/>
              </a:rPr>
              <a:t> (peligro alto), </a:t>
            </a:r>
            <a:r>
              <a:rPr lang="es-MX" sz="1200" baseline="0" dirty="0" err="1" smtClean="0">
                <a:latin typeface="Montserrat Light" panose="00000400000000000000" pitchFamily="2" charset="0"/>
              </a:rPr>
              <a:t>Zicuirán</a:t>
            </a:r>
            <a:r>
              <a:rPr lang="es-MX" sz="1200" baseline="0" dirty="0" smtClean="0">
                <a:latin typeface="Montserrat Light" panose="00000400000000000000" pitchFamily="2" charset="0"/>
              </a:rPr>
              <a:t> en La </a:t>
            </a:r>
            <a:r>
              <a:rPr lang="es-MX" sz="1200" baseline="0" dirty="0" err="1" smtClean="0">
                <a:latin typeface="Montserrat Light" panose="00000400000000000000" pitchFamily="2" charset="0"/>
              </a:rPr>
              <a:t>Huacana</a:t>
            </a:r>
            <a:r>
              <a:rPr lang="es-MX" sz="1200" baseline="0" dirty="0" smtClean="0">
                <a:latin typeface="Montserrat Light" panose="00000400000000000000" pitchFamily="2" charset="0"/>
              </a:rPr>
              <a:t> (peligro alto), Guarache en Villamar (peligro muy alto), San Juanico en Cotija (peligro alto), </a:t>
            </a:r>
            <a:r>
              <a:rPr lang="es-MX" sz="1200" baseline="0" dirty="0" err="1" smtClean="0">
                <a:latin typeface="Montserrat Light" panose="00000400000000000000" pitchFamily="2" charset="0"/>
              </a:rPr>
              <a:t>Jaripo</a:t>
            </a:r>
            <a:r>
              <a:rPr lang="es-MX" sz="1200" baseline="0" dirty="0" smtClean="0">
                <a:latin typeface="Montserrat Light" panose="00000400000000000000" pitchFamily="2" charset="0"/>
              </a:rPr>
              <a:t> en Villamar (peligro muy alto), José maría Morelos y Pavón en Lázaro Cárdenas (peligro alto), Tercer Mundo en </a:t>
            </a:r>
            <a:r>
              <a:rPr lang="es-MX" sz="1200" baseline="0" dirty="0" err="1" smtClean="0">
                <a:latin typeface="Montserrat Light" panose="00000400000000000000" pitchFamily="2" charset="0"/>
              </a:rPr>
              <a:t>Senguio</a:t>
            </a:r>
            <a:r>
              <a:rPr lang="es-MX" sz="1200" baseline="0" dirty="0" smtClean="0">
                <a:latin typeface="Montserrat Light" panose="00000400000000000000" pitchFamily="2" charset="0"/>
              </a:rPr>
              <a:t> (peligro medio), Laguna del Fresno en </a:t>
            </a:r>
            <a:r>
              <a:rPr lang="es-MX" sz="1200" baseline="0" dirty="0" err="1" smtClean="0">
                <a:latin typeface="Montserrat Light" panose="00000400000000000000" pitchFamily="2" charset="0"/>
              </a:rPr>
              <a:t>Maravatío</a:t>
            </a:r>
            <a:r>
              <a:rPr lang="es-MX" sz="1200" baseline="0" dirty="0" smtClean="0">
                <a:latin typeface="Montserrat Light" panose="00000400000000000000" pitchFamily="2" charset="0"/>
              </a:rPr>
              <a:t> (peligro alto), </a:t>
            </a:r>
            <a:r>
              <a:rPr lang="es-MX" sz="1200" baseline="0" dirty="0" err="1" smtClean="0">
                <a:latin typeface="Montserrat Light" panose="00000400000000000000" pitchFamily="2" charset="0"/>
              </a:rPr>
              <a:t>Copándaro</a:t>
            </a:r>
            <a:r>
              <a:rPr lang="es-MX" sz="1200" baseline="0" dirty="0" smtClean="0">
                <a:latin typeface="Montserrat Light" panose="00000400000000000000" pitchFamily="2" charset="0"/>
              </a:rPr>
              <a:t> en Jiquilpan (peligro alto).</a:t>
            </a:r>
            <a:endParaRPr lang="es-MX" dirty="0"/>
          </a:p>
        </p:txBody>
      </p:sp>
      <p:sp>
        <p:nvSpPr>
          <p:cNvPr id="4" name="Marcador de número de diapositiva 3"/>
          <p:cNvSpPr>
            <a:spLocks noGrp="1"/>
          </p:cNvSpPr>
          <p:nvPr>
            <p:ph type="sldNum" sz="quarter" idx="5"/>
          </p:nvPr>
        </p:nvSpPr>
        <p:spPr/>
        <p:txBody>
          <a:bodyPr/>
          <a:lstStyle/>
          <a:p>
            <a:fld id="{20423C76-74CF-4C18-AC18-838D005D52D2}" type="slidenum">
              <a:rPr lang="es-MX" smtClean="0"/>
              <a:t>3</a:t>
            </a:fld>
            <a:endParaRPr lang="es-MX"/>
          </a:p>
        </p:txBody>
      </p:sp>
    </p:spTree>
    <p:extLst>
      <p:ext uri="{BB962C8B-B14F-4D97-AF65-F5344CB8AC3E}">
        <p14:creationId xmlns:p14="http://schemas.microsoft.com/office/powerpoint/2010/main" val="2704469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EL CENAPRED, en el marco de los trabajos del ONNCCE, están desarrollando una</a:t>
            </a:r>
            <a:r>
              <a:rPr lang="es-MX" baseline="0" dirty="0" smtClean="0"/>
              <a:t> NMX de Seguridad Estructural de las edificaciones, la cual puede ser adecuada a las necesidades del estado y/o los municipios.</a:t>
            </a:r>
          </a:p>
        </p:txBody>
      </p:sp>
      <p:sp>
        <p:nvSpPr>
          <p:cNvPr id="4" name="3 Marcador de número de diapositiva"/>
          <p:cNvSpPr>
            <a:spLocks noGrp="1"/>
          </p:cNvSpPr>
          <p:nvPr>
            <p:ph type="sldNum" sz="quarter" idx="10"/>
          </p:nvPr>
        </p:nvSpPr>
        <p:spPr/>
        <p:txBody>
          <a:bodyPr/>
          <a:lstStyle/>
          <a:p>
            <a:fld id="{20423C76-74CF-4C18-AC18-838D005D52D2}" type="slidenum">
              <a:rPr lang="es-MX" smtClean="0"/>
              <a:t>20</a:t>
            </a:fld>
            <a:endParaRPr lang="es-MX"/>
          </a:p>
        </p:txBody>
      </p:sp>
    </p:spTree>
    <p:extLst>
      <p:ext uri="{BB962C8B-B14F-4D97-AF65-F5344CB8AC3E}">
        <p14:creationId xmlns:p14="http://schemas.microsoft.com/office/powerpoint/2010/main" val="3327195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20423C76-74CF-4C18-AC18-838D005D52D2}" type="slidenum">
              <a:rPr lang="es-MX" smtClean="0"/>
              <a:t>4</a:t>
            </a:fld>
            <a:endParaRPr lang="es-MX"/>
          </a:p>
        </p:txBody>
      </p:sp>
    </p:spTree>
    <p:extLst>
      <p:ext uri="{BB962C8B-B14F-4D97-AF65-F5344CB8AC3E}">
        <p14:creationId xmlns:p14="http://schemas.microsoft.com/office/powerpoint/2010/main" val="3513327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dirty="0" smtClean="0">
                <a:latin typeface="Montserrat" panose="00000500000000000000" pitchFamily="2" charset="0"/>
              </a:rPr>
              <a:t>Las nuevas capas de indicadores cuantitativos y de escenarios de riesgo por ondas de calor se</a:t>
            </a:r>
            <a:r>
              <a:rPr lang="es-MX" sz="1200" baseline="0" dirty="0" smtClean="0">
                <a:latin typeface="Montserrat" panose="00000500000000000000" pitchFamily="2" charset="0"/>
              </a:rPr>
              <a:t> pueden entregar por correo electrónico, aún cuando no estén todavía en el ANR.</a:t>
            </a:r>
            <a:endParaRPr lang="es-MX" dirty="0"/>
          </a:p>
        </p:txBody>
      </p:sp>
      <p:sp>
        <p:nvSpPr>
          <p:cNvPr id="4" name="Marcador de número de diapositiva 3"/>
          <p:cNvSpPr>
            <a:spLocks noGrp="1"/>
          </p:cNvSpPr>
          <p:nvPr>
            <p:ph type="sldNum" sz="quarter" idx="10"/>
          </p:nvPr>
        </p:nvSpPr>
        <p:spPr/>
        <p:txBody>
          <a:bodyPr/>
          <a:lstStyle/>
          <a:p>
            <a:fld id="{20423C76-74CF-4C18-AC18-838D005D52D2}" type="slidenum">
              <a:rPr lang="es-MX" smtClean="0"/>
              <a:t>6</a:t>
            </a:fld>
            <a:endParaRPr lang="es-MX"/>
          </a:p>
        </p:txBody>
      </p:sp>
    </p:spTree>
    <p:extLst>
      <p:ext uri="{BB962C8B-B14F-4D97-AF65-F5344CB8AC3E}">
        <p14:creationId xmlns:p14="http://schemas.microsoft.com/office/powerpoint/2010/main" val="3655230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dirty="0" smtClean="0">
                <a:latin typeface="Montserrat" panose="00000500000000000000" pitchFamily="2" charset="0"/>
              </a:rPr>
              <a:t>Otras variables son:</a:t>
            </a:r>
            <a:endParaRPr lang="es-MX" dirty="0" smtClean="0"/>
          </a:p>
          <a:p>
            <a:r>
              <a:rPr lang="es-MX" sz="1200" kern="1200" dirty="0" smtClean="0">
                <a:solidFill>
                  <a:schemeClr val="tx1"/>
                </a:solidFill>
                <a:effectLst/>
                <a:latin typeface="+mn-lt"/>
                <a:ea typeface="+mn-ea"/>
                <a:cs typeface="+mn-cs"/>
              </a:rPr>
              <a:t>• Temperatura Ambiental</a:t>
            </a:r>
          </a:p>
          <a:p>
            <a:r>
              <a:rPr lang="es-MX" sz="1200" kern="1200" dirty="0" smtClean="0">
                <a:solidFill>
                  <a:schemeClr val="tx1"/>
                </a:solidFill>
                <a:effectLst/>
                <a:latin typeface="+mn-lt"/>
                <a:ea typeface="+mn-ea"/>
                <a:cs typeface="+mn-cs"/>
              </a:rPr>
              <a:t>• Humedad Relativa</a:t>
            </a:r>
          </a:p>
          <a:p>
            <a:r>
              <a:rPr lang="es-MX" sz="1200" kern="1200" dirty="0" smtClean="0">
                <a:solidFill>
                  <a:schemeClr val="tx1"/>
                </a:solidFill>
                <a:effectLst/>
                <a:latin typeface="+mn-lt"/>
                <a:ea typeface="+mn-ea"/>
                <a:cs typeface="+mn-cs"/>
              </a:rPr>
              <a:t>• Velocidad del viento </a:t>
            </a:r>
          </a:p>
          <a:p>
            <a:r>
              <a:rPr lang="es-MX" sz="1200" kern="1200" dirty="0" smtClean="0">
                <a:solidFill>
                  <a:schemeClr val="tx1"/>
                </a:solidFill>
                <a:effectLst/>
                <a:latin typeface="+mn-lt"/>
                <a:ea typeface="+mn-ea"/>
                <a:cs typeface="+mn-cs"/>
              </a:rPr>
              <a:t>• Dirección del viento</a:t>
            </a:r>
          </a:p>
          <a:p>
            <a:r>
              <a:rPr lang="es-MX" sz="1200" kern="1200" dirty="0" smtClean="0">
                <a:solidFill>
                  <a:schemeClr val="tx1"/>
                </a:solidFill>
                <a:effectLst/>
                <a:latin typeface="+mn-lt"/>
                <a:ea typeface="+mn-ea"/>
                <a:cs typeface="+mn-cs"/>
              </a:rPr>
              <a:t>• Presión barométrica</a:t>
            </a:r>
          </a:p>
          <a:p>
            <a:r>
              <a:rPr lang="es-MX" sz="1200" kern="1200" dirty="0" smtClean="0">
                <a:solidFill>
                  <a:schemeClr val="tx1"/>
                </a:solidFill>
                <a:effectLst/>
                <a:latin typeface="+mn-lt"/>
                <a:ea typeface="+mn-ea"/>
                <a:cs typeface="+mn-cs"/>
              </a:rPr>
              <a:t>• Precipitación</a:t>
            </a:r>
            <a:endParaRPr lang="es-MX" dirty="0"/>
          </a:p>
        </p:txBody>
      </p:sp>
      <p:sp>
        <p:nvSpPr>
          <p:cNvPr id="4" name="Marcador de número de diapositiva 3"/>
          <p:cNvSpPr>
            <a:spLocks noGrp="1"/>
          </p:cNvSpPr>
          <p:nvPr>
            <p:ph type="sldNum" sz="quarter" idx="10"/>
          </p:nvPr>
        </p:nvSpPr>
        <p:spPr/>
        <p:txBody>
          <a:bodyPr/>
          <a:lstStyle/>
          <a:p>
            <a:fld id="{20423C76-74CF-4C18-AC18-838D005D52D2}" type="slidenum">
              <a:rPr lang="es-MX" smtClean="0"/>
              <a:t>9</a:t>
            </a:fld>
            <a:endParaRPr lang="es-MX"/>
          </a:p>
        </p:txBody>
      </p:sp>
    </p:spTree>
    <p:extLst>
      <p:ext uri="{BB962C8B-B14F-4D97-AF65-F5344CB8AC3E}">
        <p14:creationId xmlns:p14="http://schemas.microsoft.com/office/powerpoint/2010/main" val="2791091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latin typeface="Montserrat" panose="00000500000000000000" pitchFamily="2" charset="0"/>
              </a:rPr>
              <a:t>El</a:t>
            </a:r>
            <a:r>
              <a:rPr lang="es-MX" baseline="0" dirty="0" smtClean="0">
                <a:latin typeface="Montserrat" panose="00000500000000000000" pitchFamily="2" charset="0"/>
              </a:rPr>
              <a:t> SSN en su catálogo, cuenta con 6620 sismos localizados en el territorio de Michoacán</a:t>
            </a:r>
          </a:p>
          <a:p>
            <a:endParaRPr lang="es-MX" baseline="0" dirty="0" smtClean="0">
              <a:latin typeface="Montserrat" panose="00000500000000000000" pitchFamily="2" charset="0"/>
            </a:endParaRPr>
          </a:p>
          <a:p>
            <a:r>
              <a:rPr lang="es-MX" baseline="0" dirty="0" smtClean="0">
                <a:latin typeface="Montserrat" panose="00000500000000000000" pitchFamily="2" charset="0"/>
              </a:rPr>
              <a:t>Los cuatro más grandes registrados son:   </a:t>
            </a:r>
            <a:endParaRPr lang="es-MX" dirty="0" smtClean="0">
              <a:latin typeface="Montserrat" panose="00000500000000000000" pitchFamily="2" charset="0"/>
            </a:endParaRPr>
          </a:p>
          <a:p>
            <a:r>
              <a:rPr lang="es-MX" sz="1200" b="0" i="0" u="none" strike="noStrike" kern="1200" dirty="0" smtClean="0">
                <a:solidFill>
                  <a:schemeClr val="tx1"/>
                </a:solidFill>
                <a:effectLst/>
                <a:latin typeface="+mn-lt"/>
                <a:ea typeface="+mn-ea"/>
                <a:cs typeface="+mn-cs"/>
              </a:rPr>
              <a:t>El 19</a:t>
            </a:r>
            <a:r>
              <a:rPr lang="es-MX" sz="1200" b="0" i="0" u="none" strike="noStrike" kern="1200" baseline="0" dirty="0" smtClean="0">
                <a:solidFill>
                  <a:schemeClr val="tx1"/>
                </a:solidFill>
                <a:effectLst/>
                <a:latin typeface="+mn-lt"/>
                <a:ea typeface="+mn-ea"/>
                <a:cs typeface="+mn-cs"/>
              </a:rPr>
              <a:t> de septiembre de 1</a:t>
            </a:r>
            <a:r>
              <a:rPr lang="es-MX" sz="1200" b="0" i="0" u="none" strike="noStrike" kern="1200" dirty="0" smtClean="0">
                <a:solidFill>
                  <a:schemeClr val="tx1"/>
                </a:solidFill>
                <a:effectLst/>
                <a:latin typeface="+mn-lt"/>
                <a:ea typeface="+mn-ea"/>
                <a:cs typeface="+mn-cs"/>
              </a:rPr>
              <a:t>985</a:t>
            </a:r>
            <a:r>
              <a:rPr lang="es-MX" dirty="0" smtClean="0"/>
              <a:t> a las </a:t>
            </a:r>
            <a:r>
              <a:rPr lang="es-MX" sz="1200" b="0" i="0" u="none" strike="noStrike" kern="1200" dirty="0" smtClean="0">
                <a:solidFill>
                  <a:schemeClr val="tx1"/>
                </a:solidFill>
                <a:effectLst/>
                <a:latin typeface="+mn-lt"/>
                <a:ea typeface="+mn-ea"/>
                <a:cs typeface="+mn-cs"/>
              </a:rPr>
              <a:t>07:17:49 h,</a:t>
            </a:r>
            <a:r>
              <a:rPr lang="es-MX" dirty="0" smtClean="0"/>
              <a:t> con magnitud M</a:t>
            </a:r>
            <a:r>
              <a:rPr lang="es-MX" sz="1200" b="0" i="0" u="none" strike="noStrike" kern="1200" dirty="0" smtClean="0">
                <a:solidFill>
                  <a:schemeClr val="tx1"/>
                </a:solidFill>
                <a:effectLst/>
                <a:latin typeface="+mn-lt"/>
                <a:ea typeface="+mn-ea"/>
                <a:cs typeface="+mn-cs"/>
              </a:rPr>
              <a:t>8.1</a:t>
            </a:r>
            <a:r>
              <a:rPr lang="es-MX" dirty="0" smtClean="0"/>
              <a:t> localizado en </a:t>
            </a:r>
            <a:r>
              <a:rPr lang="es-MX" sz="1200" b="0" i="0" u="none" strike="noStrike" kern="1200" dirty="0" smtClean="0">
                <a:solidFill>
                  <a:schemeClr val="tx1"/>
                </a:solidFill>
                <a:effectLst/>
                <a:latin typeface="+mn-lt"/>
                <a:ea typeface="+mn-ea"/>
                <a:cs typeface="+mn-cs"/>
              </a:rPr>
              <a:t>18.419N</a:t>
            </a:r>
            <a:r>
              <a:rPr lang="es-MX" dirty="0" smtClean="0"/>
              <a:t> </a:t>
            </a:r>
            <a:r>
              <a:rPr lang="es-MX" sz="1200" b="0" i="0" u="none" strike="noStrike" kern="1200" dirty="0" smtClean="0">
                <a:solidFill>
                  <a:schemeClr val="tx1"/>
                </a:solidFill>
                <a:effectLst/>
                <a:latin typeface="+mn-lt"/>
                <a:ea typeface="+mn-ea"/>
                <a:cs typeface="+mn-cs"/>
              </a:rPr>
              <a:t>102.468W</a:t>
            </a:r>
            <a:r>
              <a:rPr lang="es-MX" sz="1200" b="0" i="0" u="none" strike="noStrike" kern="1200" baseline="0" dirty="0" smtClean="0">
                <a:solidFill>
                  <a:schemeClr val="tx1"/>
                </a:solidFill>
                <a:effectLst/>
                <a:latin typeface="+mn-lt"/>
                <a:ea typeface="+mn-ea"/>
                <a:cs typeface="+mn-cs"/>
              </a:rPr>
              <a:t> y a profundidad de </a:t>
            </a:r>
            <a:r>
              <a:rPr lang="es-MX" dirty="0" smtClean="0"/>
              <a:t>1</a:t>
            </a:r>
            <a:r>
              <a:rPr lang="es-MX" sz="1200" b="0" i="0" u="none" strike="noStrike" kern="1200" dirty="0" smtClean="0">
                <a:solidFill>
                  <a:schemeClr val="tx1"/>
                </a:solidFill>
                <a:effectLst/>
                <a:latin typeface="+mn-lt"/>
                <a:ea typeface="+mn-ea"/>
                <a:cs typeface="+mn-cs"/>
              </a:rPr>
              <a:t>5 km a</a:t>
            </a:r>
            <a:r>
              <a:rPr lang="es-MX" dirty="0" smtClean="0"/>
              <a:t> </a:t>
            </a:r>
            <a:r>
              <a:rPr lang="es-MX" sz="1200" b="0" i="0" u="none" strike="noStrike" kern="1200" dirty="0" smtClean="0">
                <a:solidFill>
                  <a:schemeClr val="tx1"/>
                </a:solidFill>
                <a:effectLst/>
                <a:latin typeface="+mn-lt"/>
                <a:ea typeface="+mn-ea"/>
                <a:cs typeface="+mn-cs"/>
              </a:rPr>
              <a:t>45 km al NOROESTE de LA MIRA, MICH</a:t>
            </a:r>
            <a:r>
              <a:rPr lang="es-MX" dirty="0" smtClean="0"/>
              <a:t> </a:t>
            </a:r>
          </a:p>
          <a:p>
            <a:endParaRPr lang="es-MX" dirty="0" smtClean="0"/>
          </a:p>
          <a:p>
            <a:r>
              <a:rPr lang="es-MX" sz="1200" b="0" i="0" u="none" strike="noStrike" kern="1200" dirty="0" smtClean="0">
                <a:solidFill>
                  <a:schemeClr val="tx1"/>
                </a:solidFill>
                <a:effectLst/>
                <a:latin typeface="+mn-lt"/>
                <a:ea typeface="+mn-ea"/>
                <a:cs typeface="+mn-cs"/>
              </a:rPr>
              <a:t>El 07</a:t>
            </a:r>
            <a:r>
              <a:rPr lang="es-MX" sz="1200" b="0" i="0" u="none" strike="noStrike" kern="1200" baseline="0" dirty="0" smtClean="0">
                <a:solidFill>
                  <a:schemeClr val="tx1"/>
                </a:solidFill>
                <a:effectLst/>
                <a:latin typeface="+mn-lt"/>
                <a:ea typeface="+mn-ea"/>
                <a:cs typeface="+mn-cs"/>
              </a:rPr>
              <a:t> de junio de 1911 a las </a:t>
            </a:r>
            <a:r>
              <a:rPr lang="es-MX" sz="1200" b="0" i="0" u="none" strike="noStrike" kern="1200" dirty="0" smtClean="0">
                <a:solidFill>
                  <a:schemeClr val="tx1"/>
                </a:solidFill>
                <a:effectLst/>
                <a:latin typeface="+mn-lt"/>
                <a:ea typeface="+mn-ea"/>
                <a:cs typeface="+mn-cs"/>
              </a:rPr>
              <a:t>05:02:42</a:t>
            </a:r>
            <a:r>
              <a:rPr lang="es-MX" dirty="0" smtClean="0"/>
              <a:t> h, con magnitud M</a:t>
            </a:r>
            <a:r>
              <a:rPr lang="es-MX" sz="1200" b="0" i="0" u="none" strike="noStrike" kern="1200" dirty="0" smtClean="0">
                <a:solidFill>
                  <a:schemeClr val="tx1"/>
                </a:solidFill>
                <a:effectLst/>
                <a:latin typeface="+mn-lt"/>
                <a:ea typeface="+mn-ea"/>
                <a:cs typeface="+mn-cs"/>
              </a:rPr>
              <a:t>7.6</a:t>
            </a:r>
            <a:r>
              <a:rPr lang="es-MX" dirty="0" smtClean="0"/>
              <a:t> localizado en </a:t>
            </a:r>
            <a:r>
              <a:rPr lang="es-MX" sz="1200" b="0" i="0" u="none" strike="noStrike" kern="1200" dirty="0" smtClean="0">
                <a:solidFill>
                  <a:schemeClr val="tx1"/>
                </a:solidFill>
                <a:effectLst/>
                <a:latin typeface="+mn-lt"/>
                <a:ea typeface="+mn-ea"/>
                <a:cs typeface="+mn-cs"/>
              </a:rPr>
              <a:t>17.5N</a:t>
            </a:r>
            <a:r>
              <a:rPr lang="es-MX" dirty="0" smtClean="0"/>
              <a:t> </a:t>
            </a:r>
            <a:r>
              <a:rPr lang="es-MX" sz="1200" b="0" i="0" u="none" strike="noStrike" kern="1200" dirty="0" smtClean="0">
                <a:solidFill>
                  <a:schemeClr val="tx1"/>
                </a:solidFill>
                <a:effectLst/>
                <a:latin typeface="+mn-lt"/>
                <a:ea typeface="+mn-ea"/>
                <a:cs typeface="+mn-cs"/>
              </a:rPr>
              <a:t>102.5W y a una profundidad</a:t>
            </a:r>
            <a:r>
              <a:rPr lang="es-MX" sz="1200" b="0" i="0" u="none" strike="noStrike" kern="1200" baseline="0" dirty="0" smtClean="0">
                <a:solidFill>
                  <a:schemeClr val="tx1"/>
                </a:solidFill>
                <a:effectLst/>
                <a:latin typeface="+mn-lt"/>
                <a:ea typeface="+mn-ea"/>
                <a:cs typeface="+mn-cs"/>
              </a:rPr>
              <a:t> de </a:t>
            </a:r>
            <a:r>
              <a:rPr lang="es-MX" sz="1200" b="0" i="0" u="none" strike="noStrike" kern="1200" dirty="0" smtClean="0">
                <a:solidFill>
                  <a:schemeClr val="tx1"/>
                </a:solidFill>
                <a:effectLst/>
                <a:latin typeface="+mn-lt"/>
                <a:ea typeface="+mn-ea"/>
                <a:cs typeface="+mn-cs"/>
              </a:rPr>
              <a:t>33</a:t>
            </a:r>
            <a:r>
              <a:rPr lang="es-MX" dirty="0" smtClean="0"/>
              <a:t> km a </a:t>
            </a:r>
            <a:r>
              <a:rPr lang="es-MX" sz="1200" b="0" i="0" u="none" strike="noStrike" kern="1200" dirty="0" smtClean="0">
                <a:solidFill>
                  <a:schemeClr val="tx1"/>
                </a:solidFill>
                <a:effectLst/>
                <a:latin typeface="+mn-lt"/>
                <a:ea typeface="+mn-ea"/>
                <a:cs typeface="+mn-cs"/>
              </a:rPr>
              <a:t>59 km al SUROESTE de CD LAZARO CARDENAS, MICH</a:t>
            </a:r>
            <a:r>
              <a:rPr lang="es-MX" dirty="0" smtClean="0"/>
              <a:t> </a:t>
            </a:r>
          </a:p>
          <a:p>
            <a:endParaRPr lang="es-MX" sz="1200" b="0" i="0" u="none" strike="noStrike" kern="1200" dirty="0" smtClean="0">
              <a:solidFill>
                <a:schemeClr val="tx1"/>
              </a:solidFill>
              <a:effectLst/>
              <a:latin typeface="+mn-lt"/>
              <a:ea typeface="+mn-ea"/>
              <a:cs typeface="+mn-cs"/>
            </a:endParaRPr>
          </a:p>
          <a:p>
            <a:r>
              <a:rPr lang="es-MX" sz="1200" b="0" i="0" u="none" strike="noStrike" kern="1200" dirty="0" smtClean="0">
                <a:solidFill>
                  <a:schemeClr val="tx1"/>
                </a:solidFill>
                <a:effectLst/>
                <a:latin typeface="+mn-lt"/>
                <a:ea typeface="+mn-ea"/>
                <a:cs typeface="+mn-cs"/>
              </a:rPr>
              <a:t>El 15 de abril</a:t>
            </a:r>
            <a:r>
              <a:rPr lang="es-MX" sz="1200" b="0" i="0" u="none" strike="noStrike" kern="1200" baseline="0" dirty="0" smtClean="0">
                <a:solidFill>
                  <a:schemeClr val="tx1"/>
                </a:solidFill>
                <a:effectLst/>
                <a:latin typeface="+mn-lt"/>
                <a:ea typeface="+mn-ea"/>
                <a:cs typeface="+mn-cs"/>
              </a:rPr>
              <a:t> de </a:t>
            </a:r>
            <a:r>
              <a:rPr lang="es-MX" sz="1200" b="0" i="0" u="none" strike="noStrike" kern="1200" dirty="0" smtClean="0">
                <a:solidFill>
                  <a:schemeClr val="tx1"/>
                </a:solidFill>
                <a:effectLst/>
                <a:latin typeface="+mn-lt"/>
                <a:ea typeface="+mn-ea"/>
                <a:cs typeface="+mn-cs"/>
              </a:rPr>
              <a:t>1941</a:t>
            </a:r>
            <a:r>
              <a:rPr lang="es-MX" dirty="0" smtClean="0"/>
              <a:t> a las </a:t>
            </a:r>
            <a:r>
              <a:rPr lang="es-MX" sz="1200" b="0" i="0" u="none" strike="noStrike" kern="1200" dirty="0" smtClean="0">
                <a:solidFill>
                  <a:schemeClr val="tx1"/>
                </a:solidFill>
                <a:effectLst/>
                <a:latin typeface="+mn-lt"/>
                <a:ea typeface="+mn-ea"/>
                <a:cs typeface="+mn-cs"/>
              </a:rPr>
              <a:t>13:09:51</a:t>
            </a:r>
            <a:r>
              <a:rPr lang="es-MX" dirty="0" smtClean="0"/>
              <a:t> h, con magnitud M</a:t>
            </a:r>
            <a:r>
              <a:rPr lang="es-MX" sz="1200" b="0" i="0" u="none" strike="noStrike" kern="1200" dirty="0" smtClean="0">
                <a:solidFill>
                  <a:schemeClr val="tx1"/>
                </a:solidFill>
                <a:effectLst/>
                <a:latin typeface="+mn-lt"/>
                <a:ea typeface="+mn-ea"/>
                <a:cs typeface="+mn-cs"/>
              </a:rPr>
              <a:t>7.6</a:t>
            </a:r>
            <a:r>
              <a:rPr lang="es-MX" dirty="0" smtClean="0"/>
              <a:t> localizado en</a:t>
            </a:r>
            <a:r>
              <a:rPr lang="es-MX" sz="1200" b="0" i="0" u="none" strike="noStrike" kern="1200" dirty="0" smtClean="0">
                <a:solidFill>
                  <a:schemeClr val="tx1"/>
                </a:solidFill>
                <a:effectLst/>
                <a:latin typeface="+mn-lt"/>
                <a:ea typeface="+mn-ea"/>
                <a:cs typeface="+mn-cs"/>
              </a:rPr>
              <a:t>18.85N</a:t>
            </a:r>
            <a:r>
              <a:rPr lang="es-MX" dirty="0" smtClean="0"/>
              <a:t> </a:t>
            </a:r>
            <a:r>
              <a:rPr lang="es-MX" sz="1200" b="0" i="0" u="none" strike="noStrike" kern="1200" dirty="0" smtClean="0">
                <a:solidFill>
                  <a:schemeClr val="tx1"/>
                </a:solidFill>
                <a:effectLst/>
                <a:latin typeface="+mn-lt"/>
                <a:ea typeface="+mn-ea"/>
                <a:cs typeface="+mn-cs"/>
              </a:rPr>
              <a:t>102.94W</a:t>
            </a:r>
            <a:r>
              <a:rPr lang="es-MX" dirty="0" smtClean="0"/>
              <a:t> y</a:t>
            </a:r>
            <a:r>
              <a:rPr lang="es-MX" baseline="0" dirty="0" smtClean="0"/>
              <a:t> a profundidad de </a:t>
            </a:r>
            <a:r>
              <a:rPr lang="es-MX" sz="1200" b="0" i="0" u="none" strike="noStrike" kern="1200" dirty="0" smtClean="0">
                <a:solidFill>
                  <a:schemeClr val="tx1"/>
                </a:solidFill>
                <a:effectLst/>
                <a:latin typeface="+mn-lt"/>
                <a:ea typeface="+mn-ea"/>
                <a:cs typeface="+mn-cs"/>
              </a:rPr>
              <a:t>33 km a 25 km al NORESTE de COALCOMAN, MICH</a:t>
            </a:r>
          </a:p>
          <a:p>
            <a:endParaRPr lang="es-MX" dirty="0" smtClean="0"/>
          </a:p>
          <a:p>
            <a:r>
              <a:rPr lang="es-MX" sz="1200" b="0" i="0" u="none" strike="noStrike" kern="1200" dirty="0" smtClean="0">
                <a:solidFill>
                  <a:schemeClr val="tx1"/>
                </a:solidFill>
                <a:effectLst/>
                <a:latin typeface="+mn-lt"/>
                <a:ea typeface="+mn-ea"/>
                <a:cs typeface="+mn-cs"/>
              </a:rPr>
              <a:t>El 30 de enero de 1973</a:t>
            </a:r>
            <a:r>
              <a:rPr lang="es-MX" dirty="0" smtClean="0"/>
              <a:t> a las </a:t>
            </a:r>
            <a:r>
              <a:rPr lang="es-MX" sz="1200" b="0" i="0" u="none" strike="noStrike" kern="1200" dirty="0" smtClean="0">
                <a:solidFill>
                  <a:schemeClr val="tx1"/>
                </a:solidFill>
                <a:effectLst/>
                <a:latin typeface="+mn-lt"/>
                <a:ea typeface="+mn-ea"/>
                <a:cs typeface="+mn-cs"/>
              </a:rPr>
              <a:t>15:01:12</a:t>
            </a:r>
            <a:r>
              <a:rPr lang="es-MX" dirty="0" smtClean="0"/>
              <a:t> h, con magnitud M</a:t>
            </a:r>
            <a:r>
              <a:rPr lang="es-MX" sz="1200" b="0" i="0" u="none" strike="noStrike" kern="1200" dirty="0" smtClean="0">
                <a:solidFill>
                  <a:schemeClr val="tx1"/>
                </a:solidFill>
                <a:effectLst/>
                <a:latin typeface="+mn-lt"/>
                <a:ea typeface="+mn-ea"/>
                <a:cs typeface="+mn-cs"/>
              </a:rPr>
              <a:t>7.6</a:t>
            </a:r>
            <a:r>
              <a:rPr lang="es-MX" dirty="0" smtClean="0"/>
              <a:t> localizado en </a:t>
            </a:r>
            <a:r>
              <a:rPr lang="es-MX" sz="1200" b="0" i="0" u="none" strike="noStrike" kern="1200" dirty="0" smtClean="0">
                <a:solidFill>
                  <a:schemeClr val="tx1"/>
                </a:solidFill>
                <a:effectLst/>
                <a:latin typeface="+mn-lt"/>
                <a:ea typeface="+mn-ea"/>
                <a:cs typeface="+mn-cs"/>
              </a:rPr>
              <a:t>18.412N</a:t>
            </a:r>
            <a:r>
              <a:rPr lang="es-MX" dirty="0" smtClean="0"/>
              <a:t> </a:t>
            </a:r>
            <a:r>
              <a:rPr lang="es-MX" sz="1200" b="0" i="0" u="none" strike="noStrike" kern="1200" dirty="0" smtClean="0">
                <a:solidFill>
                  <a:schemeClr val="tx1"/>
                </a:solidFill>
                <a:effectLst/>
                <a:latin typeface="+mn-lt"/>
                <a:ea typeface="+mn-ea"/>
                <a:cs typeface="+mn-cs"/>
              </a:rPr>
              <a:t>103.019W y a profundidad de</a:t>
            </a:r>
            <a:r>
              <a:rPr lang="es-MX" dirty="0" smtClean="0"/>
              <a:t> </a:t>
            </a:r>
            <a:r>
              <a:rPr lang="es-MX" sz="1200" b="0" i="0" u="none" strike="noStrike" kern="1200" dirty="0" smtClean="0">
                <a:solidFill>
                  <a:schemeClr val="tx1"/>
                </a:solidFill>
                <a:effectLst/>
                <a:latin typeface="+mn-lt"/>
                <a:ea typeface="+mn-ea"/>
                <a:cs typeface="+mn-cs"/>
              </a:rPr>
              <a:t>24 km a 43 km al SURESTE de COALCOMAN, MICH</a:t>
            </a:r>
            <a:r>
              <a:rPr lang="es-MX" dirty="0" smtClean="0"/>
              <a:t> </a:t>
            </a:r>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solidFill>
                  <a:prstClr val="black"/>
                </a:solidFill>
              </a:rPr>
              <a:pPr/>
              <a:t>13</a:t>
            </a:fld>
            <a:endParaRPr lang="es-MX">
              <a:solidFill>
                <a:prstClr val="black"/>
              </a:solidFill>
            </a:endParaRPr>
          </a:p>
        </p:txBody>
      </p:sp>
    </p:spTree>
    <p:extLst>
      <p:ext uri="{BB962C8B-B14F-4D97-AF65-F5344CB8AC3E}">
        <p14:creationId xmlns:p14="http://schemas.microsoft.com/office/powerpoint/2010/main" val="3856580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Es deseable que las estaciones sísmicas del estado,</a:t>
            </a:r>
            <a:r>
              <a:rPr lang="es-MX" baseline="0" dirty="0" smtClean="0"/>
              <a:t> compartan los registros en tiempo real a la Red Sísmica Mexicana.  </a:t>
            </a:r>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solidFill>
                  <a:prstClr val="black"/>
                </a:solidFill>
              </a:rPr>
              <a:pPr/>
              <a:t>14</a:t>
            </a:fld>
            <a:endParaRPr lang="es-MX">
              <a:solidFill>
                <a:prstClr val="black"/>
              </a:solidFill>
            </a:endParaRPr>
          </a:p>
        </p:txBody>
      </p:sp>
    </p:spTree>
    <p:extLst>
      <p:ext uri="{BB962C8B-B14F-4D97-AF65-F5344CB8AC3E}">
        <p14:creationId xmlns:p14="http://schemas.microsoft.com/office/powerpoint/2010/main" val="3025780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De</a:t>
            </a:r>
            <a:r>
              <a:rPr lang="es-MX" baseline="0" dirty="0" smtClean="0"/>
              <a:t> acuerdo con información de la C. Mónica Viera de la Coordinación Estatal de Protección Civil, no existe un área de Investigación. En el organigrama de la CEPC existen varios departamentos operativos. Pero como tal no cuentan con un área de Investigación.</a:t>
            </a:r>
          </a:p>
          <a:p>
            <a:endParaRPr lang="es-MX" baseline="0" dirty="0" smtClean="0"/>
          </a:p>
          <a:p>
            <a:r>
              <a:rPr lang="es-MX" baseline="0" dirty="0" smtClean="0"/>
              <a:t>Hasta donde se sabe, la Universidad Michoacana de San Nicolás de Hidalgo y la UNAM,  mantienen una colaboración con la CEPC, sin embargo, no existe o no se ha integrado un CCA.</a:t>
            </a:r>
            <a:endParaRPr lang="es-MX" dirty="0" smtClean="0"/>
          </a:p>
          <a:p>
            <a:endParaRPr lang="es-MX" dirty="0"/>
          </a:p>
        </p:txBody>
      </p:sp>
      <p:sp>
        <p:nvSpPr>
          <p:cNvPr id="4" name="Marcador de número de diapositiva 3"/>
          <p:cNvSpPr>
            <a:spLocks noGrp="1"/>
          </p:cNvSpPr>
          <p:nvPr>
            <p:ph type="sldNum" sz="quarter" idx="10"/>
          </p:nvPr>
        </p:nvSpPr>
        <p:spPr/>
        <p:txBody>
          <a:bodyPr/>
          <a:lstStyle/>
          <a:p>
            <a:fld id="{20423C76-74CF-4C18-AC18-838D005D52D2}" type="slidenum">
              <a:rPr lang="es-MX" smtClean="0"/>
              <a:t>15</a:t>
            </a:fld>
            <a:endParaRPr lang="es-MX"/>
          </a:p>
        </p:txBody>
      </p:sp>
    </p:spTree>
    <p:extLst>
      <p:ext uri="{BB962C8B-B14F-4D97-AF65-F5344CB8AC3E}">
        <p14:creationId xmlns:p14="http://schemas.microsoft.com/office/powerpoint/2010/main" val="2738493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Para el caso de la red de estaciones Meteorológicas,</a:t>
            </a:r>
            <a:r>
              <a:rPr lang="es-MX" baseline="0" dirty="0" smtClean="0"/>
              <a:t> a reserva de la mejor opinión de los colegas de RH, podría considerarse que al menos cada municipio tuviera una estación.</a:t>
            </a:r>
          </a:p>
          <a:p>
            <a:endParaRPr lang="es-MX" baseline="0" dirty="0" smtClean="0"/>
          </a:p>
          <a:p>
            <a:r>
              <a:rPr lang="es-MX" baseline="0" dirty="0" smtClean="0"/>
              <a:t>Para la revisión de Zonas Críticas es factible establecer criterios basados en población expuesta ciertos peligros u obras de infraestructura que pudieran resultar dañadas por algún fenómeno perturbador.</a:t>
            </a:r>
            <a:endParaRPr lang="es-MX" dirty="0" smtClean="0"/>
          </a:p>
          <a:p>
            <a:endParaRPr lang="es-MX" dirty="0"/>
          </a:p>
        </p:txBody>
      </p:sp>
      <p:sp>
        <p:nvSpPr>
          <p:cNvPr id="4" name="Marcador de número de diapositiva 3"/>
          <p:cNvSpPr>
            <a:spLocks noGrp="1"/>
          </p:cNvSpPr>
          <p:nvPr>
            <p:ph type="sldNum" sz="quarter" idx="10"/>
          </p:nvPr>
        </p:nvSpPr>
        <p:spPr/>
        <p:txBody>
          <a:bodyPr/>
          <a:lstStyle/>
          <a:p>
            <a:fld id="{20423C76-74CF-4C18-AC18-838D005D52D2}" type="slidenum">
              <a:rPr lang="es-MX" smtClean="0"/>
              <a:t>16</a:t>
            </a:fld>
            <a:endParaRPr lang="es-MX"/>
          </a:p>
        </p:txBody>
      </p:sp>
    </p:spTree>
    <p:extLst>
      <p:ext uri="{BB962C8B-B14F-4D97-AF65-F5344CB8AC3E}">
        <p14:creationId xmlns:p14="http://schemas.microsoft.com/office/powerpoint/2010/main" val="4044727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De acuerdo a los datos proporcionados por la</a:t>
            </a:r>
            <a:r>
              <a:rPr lang="es-MX" baseline="0" dirty="0" smtClean="0"/>
              <a:t> Encuesta </a:t>
            </a:r>
            <a:r>
              <a:rPr lang="es-MX" baseline="0" dirty="0" err="1" smtClean="0"/>
              <a:t>Intercensal</a:t>
            </a:r>
            <a:r>
              <a:rPr lang="es-MX" baseline="0" dirty="0" smtClean="0"/>
              <a:t> 2015 realizada por el INEGI existen en el estado de Michoacán</a:t>
            </a:r>
            <a:r>
              <a:rPr lang="es-MX" sz="1200" b="0" i="0" u="none" strike="noStrike" kern="1200" dirty="0" smtClean="0">
                <a:solidFill>
                  <a:schemeClr val="tx1"/>
                </a:solidFill>
                <a:effectLst/>
                <a:latin typeface="+mn-lt"/>
                <a:ea typeface="+mn-ea"/>
                <a:cs typeface="+mn-cs"/>
              </a:rPr>
              <a:t> 1,191,405 </a:t>
            </a:r>
            <a:r>
              <a:rPr lang="es-MX" baseline="0" dirty="0" smtClean="0"/>
              <a:t>viviendas de las cuales aproximadamente el 42% (</a:t>
            </a:r>
            <a:r>
              <a:rPr lang="es-MX" sz="1200" b="0" i="0" u="none" strike="noStrike" kern="1200" dirty="0" smtClean="0">
                <a:solidFill>
                  <a:schemeClr val="tx1"/>
                </a:solidFill>
                <a:effectLst/>
                <a:latin typeface="+mn-lt"/>
                <a:ea typeface="+mn-ea"/>
                <a:cs typeface="+mn-cs"/>
              </a:rPr>
              <a:t>497,990</a:t>
            </a:r>
            <a:r>
              <a:rPr lang="es-MX" baseline="0" dirty="0" smtClean="0"/>
              <a:t>) presentan una vulnerabilidad de media a alta, principalmente por los temas de daño por sismo o viento, por lo que es necesario realizar el levantamiento de viviendas vulnerables en el estado para identificar la zonas que requieren de mejoras estructurales.</a:t>
            </a:r>
            <a:endParaRPr lang="es-MX" dirty="0" smtClean="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19</a:t>
            </a:fld>
            <a:endParaRPr lang="es-MX"/>
          </a:p>
        </p:txBody>
      </p:sp>
    </p:spTree>
    <p:extLst>
      <p:ext uri="{BB962C8B-B14F-4D97-AF65-F5344CB8AC3E}">
        <p14:creationId xmlns:p14="http://schemas.microsoft.com/office/powerpoint/2010/main" val="861945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76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21/01/2019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12009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21/01/2019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2613022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5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219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80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21/01/2019</a:t>
            </a:fld>
            <a:endParaRPr lang="es-MX"/>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79832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21/01/2019</a:t>
            </a:fld>
            <a:endParaRPr lang="es-MX"/>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7430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21/01/2019</a:t>
            </a:fld>
            <a:endParaRPr lang="es-MX"/>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31254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21/01/2019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63988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21/01/2019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9075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6392064" cy="6858000"/>
          </a:xfrm>
          <a:prstGeom prst="rect">
            <a:avLst/>
          </a:prstGeom>
        </p:spPr>
      </p:pic>
      <p:pic>
        <p:nvPicPr>
          <p:cNvPr id="10" name="9 Imagen"/>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92137" y="351564"/>
            <a:ext cx="2068095" cy="387207"/>
          </a:xfrm>
          <a:prstGeom prst="rect">
            <a:avLst/>
          </a:prstGeom>
        </p:spPr>
      </p:pic>
      <p:cxnSp>
        <p:nvCxnSpPr>
          <p:cNvPr id="12" name="11 Conector recto"/>
          <p:cNvCxnSpPr/>
          <p:nvPr userDrawn="1"/>
        </p:nvCxnSpPr>
        <p:spPr>
          <a:xfrm>
            <a:off x="6804248" y="351565"/>
            <a:ext cx="0" cy="387206"/>
          </a:xfrm>
          <a:prstGeom prst="line">
            <a:avLst/>
          </a:prstGeom>
          <a:ln>
            <a:solidFill>
              <a:srgbClr val="D4C19C"/>
            </a:solidFill>
          </a:ln>
        </p:spPr>
        <p:style>
          <a:lnRef idx="1">
            <a:schemeClr val="accent1"/>
          </a:lnRef>
          <a:fillRef idx="0">
            <a:schemeClr val="accent1"/>
          </a:fillRef>
          <a:effectRef idx="0">
            <a:schemeClr val="accent1"/>
          </a:effectRef>
          <a:fontRef idx="minor">
            <a:schemeClr val="tx1"/>
          </a:fontRef>
        </p:style>
      </p:cxnSp>
      <p:pic>
        <p:nvPicPr>
          <p:cNvPr id="2" name="1 Imagen"/>
          <p:cNvPicPr>
            <a:picLocks noChangeAspect="1"/>
          </p:cNvPicPr>
          <p:nvPr userDrawn="1"/>
        </p:nvPicPr>
        <p:blipFill rotWithShape="1">
          <a:blip r:embed="rId15" cstate="print">
            <a:extLst>
              <a:ext uri="{28A0092B-C50C-407E-A947-70E740481C1C}">
                <a14:useLocalDpi xmlns:a14="http://schemas.microsoft.com/office/drawing/2010/main" val="0"/>
              </a:ext>
            </a:extLst>
          </a:blip>
          <a:srcRect l="4842" t="4300" b="73121"/>
          <a:stretch/>
        </p:blipFill>
        <p:spPr>
          <a:xfrm>
            <a:off x="6948264" y="325980"/>
            <a:ext cx="1656184" cy="412791"/>
          </a:xfrm>
          <a:prstGeom prst="rect">
            <a:avLst/>
          </a:prstGeom>
        </p:spPr>
      </p:pic>
    </p:spTree>
    <p:extLst>
      <p:ext uri="{BB962C8B-B14F-4D97-AF65-F5344CB8AC3E}">
        <p14:creationId xmlns:p14="http://schemas.microsoft.com/office/powerpoint/2010/main" val="2248928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www.atlasnacionalderiesgos.gob.mx/archivo/visor-capas.html"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www.atlasnacionalderiesgos.gob.mx/descargas/Guia_contenido_minimo2016.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gif"/></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hyperlink" Target="http://www.atlasnacionalderiesgos.gob.mx/archivo/visor-capas.html" TargetMode="External"/><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s://www.cenapred.gob.mx/es/Publicaciones/archivos/189-FASCCULOTORMENTASSEVERAS.PDF" TargetMode="External"/><Relationship Id="rId4" Type="http://schemas.openxmlformats.org/officeDocument/2006/relationships/hyperlink" Target="http://www.atlasnacionalderiesgos.gob.mx/descargas/Guia_contenido_minimo2016.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atlasnacionalderiesgos.gob.mx/descargas/Guia_contenido_minimo2016.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atlasnacionalderiesgos.gob.mx/descargas/Guia_contenido_minimo2016.pdf" TargetMode="External"/><Relationship Id="rId2" Type="http://schemas.openxmlformats.org/officeDocument/2006/relationships/hyperlink" Target="http://www.atlasnacionalderiesgos.gob.mx/archivo/visor-capas.html"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cenapred.gob.mx/es/Publicaciones/archivos/8-FASCCULOSEQUAS.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atlasnacionalderiesgos.gob.mx/descargas/Guia_contenido_minimo2016.pdf" TargetMode="External"/><Relationship Id="rId2" Type="http://schemas.openxmlformats.org/officeDocument/2006/relationships/hyperlink" Target="http://www.atlasnacionalderiesgos.gob.mx/archivo/visor-capas.html" TargetMode="Externa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hyperlink" Target="https://www.cenapred.gob.mx/es/Publicaciones/archivos/5-FASCCULOCICLONESTROPICALES.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5 Grupo"/>
          <p:cNvGrpSpPr/>
          <p:nvPr/>
        </p:nvGrpSpPr>
        <p:grpSpPr>
          <a:xfrm>
            <a:off x="2811217" y="819837"/>
            <a:ext cx="3521566" cy="4237962"/>
            <a:chOff x="2811217" y="819837"/>
            <a:chExt cx="3521566" cy="4237962"/>
          </a:xfrm>
        </p:grpSpPr>
        <p:pic>
          <p:nvPicPr>
            <p:cNvPr id="9" name="8 Imagen"/>
            <p:cNvPicPr>
              <a:picLocks noChangeAspect="1"/>
            </p:cNvPicPr>
            <p:nvPr/>
          </p:nvPicPr>
          <p:blipFill rotWithShape="1">
            <a:blip r:embed="rId3" cstate="print">
              <a:extLst>
                <a:ext uri="{28A0092B-C50C-407E-A947-70E740481C1C}">
                  <a14:useLocalDpi xmlns:a14="http://schemas.microsoft.com/office/drawing/2010/main" val="0"/>
                </a:ext>
              </a:extLst>
            </a:blip>
            <a:srcRect t="41717"/>
            <a:stretch/>
          </p:blipFill>
          <p:spPr>
            <a:xfrm>
              <a:off x="2811217" y="2681554"/>
              <a:ext cx="3521566" cy="2376245"/>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6846" y="819837"/>
              <a:ext cx="3505937" cy="3090206"/>
            </a:xfrm>
            <a:prstGeom prst="rect">
              <a:avLst/>
            </a:prstGeom>
          </p:spPr>
        </p:pic>
      </p:grpSp>
    </p:spTree>
    <p:extLst>
      <p:ext uri="{BB962C8B-B14F-4D97-AF65-F5344CB8AC3E}">
        <p14:creationId xmlns:p14="http://schemas.microsoft.com/office/powerpoint/2010/main" val="14700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CuadroTexto"/>
          <p:cNvSpPr txBox="1"/>
          <p:nvPr/>
        </p:nvSpPr>
        <p:spPr>
          <a:xfrm>
            <a:off x="0" y="188640"/>
            <a:ext cx="4427984"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endParaRPr lang="es-MX" b="1" dirty="0">
              <a:solidFill>
                <a:srgbClr val="38806B"/>
              </a:solidFill>
              <a:latin typeface="Montserrat"/>
            </a:endParaRPr>
          </a:p>
        </p:txBody>
      </p:sp>
      <p:sp>
        <p:nvSpPr>
          <p:cNvPr id="8" name="7 Rectángulo"/>
          <p:cNvSpPr/>
          <p:nvPr/>
        </p:nvSpPr>
        <p:spPr>
          <a:xfrm>
            <a:off x="114611" y="4077072"/>
            <a:ext cx="8869880" cy="2693045"/>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Recomendaciones </a:t>
            </a:r>
            <a:r>
              <a:rPr lang="es-MX" sz="1400" b="1" dirty="0">
                <a:solidFill>
                  <a:srgbClr val="38806B"/>
                </a:solidFill>
                <a:latin typeface="Montserrat" panose="00000500000000000000" pitchFamily="2" charset="0"/>
              </a:rPr>
              <a:t>para mitigar los </a:t>
            </a:r>
            <a:r>
              <a:rPr lang="es-MX" sz="1400" b="1" dirty="0" smtClean="0">
                <a:solidFill>
                  <a:srgbClr val="38806B"/>
                </a:solidFill>
                <a:latin typeface="Montserrat" panose="00000500000000000000" pitchFamily="2" charset="0"/>
              </a:rPr>
              <a:t>riesgos:</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300" dirty="0">
                <a:latin typeface="Montserrat" panose="00000500000000000000" pitchFamily="2" charset="0"/>
              </a:rPr>
              <a:t>Identificar a los grupos de riesgo (indigentes, infantes, enfermos, personas adultas mayores y con discapacidad), así como personas en pobreza extrema, para brindarles albergue y alimentos calientes.</a:t>
            </a:r>
          </a:p>
          <a:p>
            <a:pPr marL="285750" indent="-285750" algn="just">
              <a:buFont typeface="Symbol" panose="05050102010706020507" pitchFamily="18" charset="2"/>
              <a:buChar char=""/>
            </a:pPr>
            <a:r>
              <a:rPr lang="es-MX" sz="1300" dirty="0">
                <a:latin typeface="Montserrat" panose="00000500000000000000" pitchFamily="2" charset="0"/>
              </a:rPr>
              <a:t>Para evitar accidentes carreteros y en aeropuertos debidos a bancos de niebla que se puedan formar, revisar los avisos de </a:t>
            </a:r>
            <a:r>
              <a:rPr lang="es-MX" sz="1300" i="1" dirty="0">
                <a:latin typeface="Montserrat" panose="00000500000000000000" pitchFamily="2" charset="0"/>
              </a:rPr>
              <a:t>Potencial de Tormentas</a:t>
            </a:r>
            <a:r>
              <a:rPr lang="es-MX" sz="1300" dirty="0">
                <a:latin typeface="Montserrat" panose="00000500000000000000" pitchFamily="2" charset="0"/>
              </a:rPr>
              <a:t> que emite el </a:t>
            </a:r>
            <a:r>
              <a:rPr lang="es-MX" sz="1300" dirty="0" err="1">
                <a:latin typeface="Montserrat" panose="00000500000000000000" pitchFamily="2" charset="0"/>
              </a:rPr>
              <a:t>SMN</a:t>
            </a:r>
            <a:r>
              <a:rPr lang="es-MX" sz="1300" dirty="0">
                <a:latin typeface="Montserrat" panose="00000500000000000000" pitchFamily="2" charset="0"/>
              </a:rPr>
              <a:t> cada tres horas.</a:t>
            </a:r>
          </a:p>
          <a:p>
            <a:pPr marL="285750" indent="-285750" algn="just">
              <a:buFont typeface="Symbol" panose="05050102010706020507" pitchFamily="18" charset="2"/>
              <a:buChar char=""/>
            </a:pPr>
            <a:r>
              <a:rPr lang="es-MX" sz="1300" dirty="0">
                <a:latin typeface="Montserrat" panose="00000500000000000000" pitchFamily="2" charset="0"/>
              </a:rPr>
              <a:t>Recomendar a la población:</a:t>
            </a:r>
          </a:p>
          <a:p>
            <a:pPr marL="742950" lvl="1" indent="-285750" algn="just">
              <a:buFont typeface="Arial" panose="020B0604020202020204" pitchFamily="34" charset="0"/>
              <a:buChar char="•"/>
            </a:pPr>
            <a:r>
              <a:rPr lang="es-MX" sz="1300" dirty="0">
                <a:latin typeface="Montserrat" panose="00000500000000000000" pitchFamily="2" charset="0"/>
              </a:rPr>
              <a:t>La construcción de muros de las viviendas más gruesos o instalar aislamientos en ellos con el objetivo de ahorrar energía.</a:t>
            </a:r>
          </a:p>
          <a:p>
            <a:pPr marL="742950" lvl="1" indent="-285750" algn="just">
              <a:buFont typeface="Arial" panose="020B0604020202020204" pitchFamily="34" charset="0"/>
              <a:buChar char="•"/>
            </a:pPr>
            <a:r>
              <a:rPr lang="es-MX" sz="1300" dirty="0">
                <a:latin typeface="Montserrat" panose="00000500000000000000" pitchFamily="2" charset="0"/>
              </a:rPr>
              <a:t>Instalar ventanas con doble vidrio y, tanto las puertas como las ventanas, deben estar bien selladas para evitar que por pequeñas ranuras se filtre el frío.</a:t>
            </a:r>
          </a:p>
          <a:p>
            <a:pPr marL="742950" lvl="1" indent="-285750" algn="just">
              <a:buFont typeface="Arial" panose="020B0604020202020204" pitchFamily="34" charset="0"/>
              <a:buChar char="•"/>
            </a:pPr>
            <a:r>
              <a:rPr lang="es-MX" sz="1300" dirty="0">
                <a:latin typeface="Montserrat" panose="00000500000000000000" pitchFamily="2" charset="0"/>
              </a:rPr>
              <a:t>En la medida de lo posible instalar en las casas calefacción, de manera que no sea peligrosa para sus habitantes.</a:t>
            </a:r>
          </a:p>
        </p:txBody>
      </p:sp>
      <p:sp>
        <p:nvSpPr>
          <p:cNvPr id="14" name="9 Rectángulo"/>
          <p:cNvSpPr/>
          <p:nvPr/>
        </p:nvSpPr>
        <p:spPr>
          <a:xfrm>
            <a:off x="63922" y="836712"/>
            <a:ext cx="8756550" cy="338554"/>
          </a:xfrm>
          <a:prstGeom prst="rect">
            <a:avLst/>
          </a:prstGeom>
        </p:spPr>
        <p:txBody>
          <a:bodyPr wrap="square">
            <a:spAutoFit/>
          </a:bodyPr>
          <a:lstStyle/>
          <a:p>
            <a:r>
              <a:rPr lang="es-MX" sz="1600" b="1" dirty="0">
                <a:solidFill>
                  <a:srgbClr val="38806B"/>
                </a:solidFill>
                <a:latin typeface="Montserrat"/>
              </a:rPr>
              <a:t>Bajas temperaturas</a:t>
            </a:r>
          </a:p>
        </p:txBody>
      </p:sp>
      <p:grpSp>
        <p:nvGrpSpPr>
          <p:cNvPr id="15" name="1 Grupo"/>
          <p:cNvGrpSpPr/>
          <p:nvPr/>
        </p:nvGrpSpPr>
        <p:grpSpPr>
          <a:xfrm>
            <a:off x="5868144" y="1772816"/>
            <a:ext cx="3168000" cy="2597606"/>
            <a:chOff x="6104491" y="1914799"/>
            <a:chExt cx="2880000" cy="2361460"/>
          </a:xfrm>
        </p:grpSpPr>
        <p:pic>
          <p:nvPicPr>
            <p:cNvPr id="16" name="10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4491" y="1914799"/>
              <a:ext cx="2880000" cy="2022906"/>
            </a:xfrm>
            <a:prstGeom prst="rect">
              <a:avLst/>
            </a:prstGeom>
          </p:spPr>
        </p:pic>
        <p:sp>
          <p:nvSpPr>
            <p:cNvPr id="17" name="11 CuadroTexto"/>
            <p:cNvSpPr txBox="1"/>
            <p:nvPr/>
          </p:nvSpPr>
          <p:spPr>
            <a:xfrm>
              <a:off x="6283939" y="3937705"/>
              <a:ext cx="2521104"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a:t>
              </a:r>
              <a:r>
                <a:rPr lang="es-MX" sz="800" b="1" dirty="0">
                  <a:latin typeface="Montserrat" panose="00000500000000000000" pitchFamily="2" charset="0"/>
                </a:rPr>
                <a:t>por </a:t>
              </a:r>
              <a:r>
                <a:rPr lang="es-MX" sz="800" b="1" dirty="0" smtClean="0">
                  <a:latin typeface="Montserrat" panose="00000500000000000000" pitchFamily="2" charset="0"/>
                </a:rPr>
                <a:t>ondas gélidas en los municipios de </a:t>
              </a:r>
              <a:r>
                <a:rPr lang="es-MX" sz="800" b="1" dirty="0">
                  <a:latin typeface="Montserrat" panose="00000500000000000000" pitchFamily="2" charset="0"/>
                </a:rPr>
                <a:t>Michoacán</a:t>
              </a:r>
            </a:p>
          </p:txBody>
        </p:sp>
      </p:grpSp>
      <p:sp>
        <p:nvSpPr>
          <p:cNvPr id="18" name="8 Rectángulo"/>
          <p:cNvSpPr/>
          <p:nvPr/>
        </p:nvSpPr>
        <p:spPr>
          <a:xfrm>
            <a:off x="107504" y="1844824"/>
            <a:ext cx="5832648" cy="2092881"/>
          </a:xfrm>
          <a:prstGeom prst="rect">
            <a:avLst/>
          </a:prstGeom>
          <a:noFill/>
        </p:spPr>
        <p:txBody>
          <a:bodyPr wrap="square" rtlCol="0">
            <a:spAutoFit/>
          </a:bodyPr>
          <a:lstStyle/>
          <a:p>
            <a:r>
              <a:rPr lang="es-MX" sz="1400" b="1" dirty="0">
                <a:solidFill>
                  <a:srgbClr val="38806B"/>
                </a:solidFill>
                <a:latin typeface="Montserrat" panose="00000500000000000000" pitchFamily="2" charset="0"/>
              </a:rPr>
              <a:t>Recursos disponibles en el </a:t>
            </a:r>
            <a:r>
              <a:rPr lang="es-MX" sz="1400" b="1" dirty="0" smtClean="0">
                <a:solidFill>
                  <a:srgbClr val="38806B"/>
                </a:solidFill>
                <a:latin typeface="Montserrat" panose="00000500000000000000" pitchFamily="2" charset="0"/>
              </a:rPr>
              <a:t>CENAPRED:</a:t>
            </a:r>
            <a:endParaRPr lang="es-MX" sz="14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300" dirty="0" smtClean="0">
                <a:latin typeface="Montserrat" panose="00000500000000000000" pitchFamily="2" charset="0"/>
              </a:rPr>
              <a:t>Capas de indicadores cuantitativos y de escenarios de riesgo </a:t>
            </a:r>
            <a:r>
              <a:rPr lang="es-MX" sz="1300" dirty="0">
                <a:latin typeface="Montserrat" panose="00000500000000000000" pitchFamily="2" charset="0"/>
              </a:rPr>
              <a:t>por ondas </a:t>
            </a:r>
            <a:r>
              <a:rPr lang="es-MX" sz="1300" dirty="0" smtClean="0">
                <a:latin typeface="Montserrat" panose="00000500000000000000" pitchFamily="2" charset="0"/>
              </a:rPr>
              <a:t>gélidas </a:t>
            </a:r>
            <a:r>
              <a:rPr lang="es-MX" sz="1300" dirty="0">
                <a:latin typeface="Montserrat" panose="00000500000000000000" pitchFamily="2" charset="0"/>
                <a:hlinkClick r:id="rId3"/>
              </a:rPr>
              <a:t>http://www.atlasnacionalderiesgos.gob.mx/archivo/visor-capas.html</a:t>
            </a:r>
            <a:r>
              <a:rPr lang="es-MX" sz="1300" dirty="0" smtClean="0">
                <a:latin typeface="Montserrat" panose="00000500000000000000" pitchFamily="2" charset="0"/>
              </a:rPr>
              <a:t>.</a:t>
            </a:r>
          </a:p>
          <a:p>
            <a:pPr marL="285750" indent="-285750">
              <a:buFont typeface="Symbol" panose="05050102010706020507" pitchFamily="18" charset="2"/>
              <a:buChar char=""/>
            </a:pPr>
            <a:r>
              <a:rPr lang="es-MX" sz="1300" dirty="0" smtClean="0">
                <a:latin typeface="Montserrat" panose="00000500000000000000" pitchFamily="2" charset="0"/>
              </a:rPr>
              <a:t>G</a:t>
            </a:r>
            <a:r>
              <a:rPr lang="es-MX" sz="1300" i="1" dirty="0" smtClean="0">
                <a:latin typeface="Montserrat" panose="00000500000000000000" pitchFamily="2" charset="0"/>
              </a:rPr>
              <a:t>uía de contenido mínimo para la elaboración del Atlas Nacional de Riesgos</a:t>
            </a:r>
            <a:r>
              <a:rPr lang="es-MX" sz="1300" dirty="0" smtClean="0">
                <a:latin typeface="Montserrat" panose="00000500000000000000" pitchFamily="2" charset="0"/>
              </a:rPr>
              <a:t>. Anexo Único, Fracciones V.10 y V.11 </a:t>
            </a:r>
            <a:r>
              <a:rPr lang="es-MX" sz="1300" dirty="0" smtClean="0">
                <a:latin typeface="Montserrat" panose="00000500000000000000" pitchFamily="2" charset="0"/>
                <a:hlinkClick r:id="rId4"/>
              </a:rPr>
              <a:t>http</a:t>
            </a:r>
            <a:r>
              <a:rPr lang="es-MX" sz="1300" dirty="0">
                <a:latin typeface="Montserrat" panose="00000500000000000000" pitchFamily="2" charset="0"/>
                <a:hlinkClick r:id="rId4"/>
              </a:rPr>
              <a:t>://</a:t>
            </a:r>
            <a:r>
              <a:rPr lang="es-MX" sz="1300" dirty="0" smtClean="0">
                <a:latin typeface="Montserrat" panose="00000500000000000000" pitchFamily="2" charset="0"/>
                <a:hlinkClick r:id="rId4"/>
              </a:rPr>
              <a:t>www.atlasnacionalderiesgos.gob.mx/descargas/Guia_contenido_minimo2016.pdf</a:t>
            </a:r>
            <a:endParaRPr lang="es-MX" sz="1300" dirty="0" smtClean="0">
              <a:latin typeface="Montserrat" panose="00000500000000000000" pitchFamily="2" charset="0"/>
            </a:endParaRPr>
          </a:p>
          <a:p>
            <a:pPr marL="285750" indent="-285750">
              <a:buFont typeface="Symbol" panose="05050102010706020507" pitchFamily="18" charset="2"/>
              <a:buChar char=""/>
            </a:pPr>
            <a:r>
              <a:rPr lang="es-MX" sz="1300" dirty="0" smtClean="0">
                <a:latin typeface="Montserrat" panose="00000500000000000000" pitchFamily="2" charset="0"/>
              </a:rPr>
              <a:t>Capacitación </a:t>
            </a:r>
            <a:r>
              <a:rPr lang="es-MX" sz="1300" dirty="0">
                <a:latin typeface="Montserrat" panose="00000500000000000000" pitchFamily="2" charset="0"/>
              </a:rPr>
              <a:t>(cursos, asesorías y estancias profesionales).</a:t>
            </a:r>
          </a:p>
        </p:txBody>
      </p:sp>
      <p:sp>
        <p:nvSpPr>
          <p:cNvPr id="19" name="13 Rectángulo"/>
          <p:cNvSpPr/>
          <p:nvPr/>
        </p:nvSpPr>
        <p:spPr>
          <a:xfrm>
            <a:off x="107504" y="1208365"/>
            <a:ext cx="5760640" cy="507831"/>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Impacto</a:t>
            </a:r>
            <a:r>
              <a:rPr lang="es-MX" sz="1400" b="1" dirty="0">
                <a:solidFill>
                  <a:srgbClr val="38806B"/>
                </a:solidFill>
                <a:latin typeface="Montserrat" panose="00000500000000000000" pitchFamily="2" charset="0"/>
              </a:rPr>
              <a:t>:</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300" dirty="0" smtClean="0">
                <a:latin typeface="Montserrat" panose="00000500000000000000" pitchFamily="2" charset="0"/>
              </a:rPr>
              <a:t>99 decesos de 1985 a 2005 (SS, 2007).</a:t>
            </a:r>
            <a:endParaRPr lang="es-MX" sz="1300" dirty="0">
              <a:latin typeface="Montserrat" panose="00000500000000000000" pitchFamily="2" charset="0"/>
            </a:endParaRPr>
          </a:p>
        </p:txBody>
      </p:sp>
      <p:sp>
        <p:nvSpPr>
          <p:cNvPr id="20" name="12 Rectángulo"/>
          <p:cNvSpPr/>
          <p:nvPr/>
        </p:nvSpPr>
        <p:spPr>
          <a:xfrm>
            <a:off x="5724128" y="1208365"/>
            <a:ext cx="3419871" cy="507831"/>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Zonas de impacto:</a:t>
            </a:r>
            <a:endParaRPr lang="es-MX" sz="14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300" dirty="0" smtClean="0">
                <a:latin typeface="Montserrat" panose="00000500000000000000" pitchFamily="2" charset="0"/>
              </a:rPr>
              <a:t>Zonas altas del noreste del estado</a:t>
            </a:r>
            <a:endParaRPr lang="es-MX" sz="1300" dirty="0">
              <a:latin typeface="Montserrat" panose="00000500000000000000" pitchFamily="2" charset="0"/>
            </a:endParaRPr>
          </a:p>
        </p:txBody>
      </p:sp>
    </p:spTree>
    <p:extLst>
      <p:ext uri="{BB962C8B-B14F-4D97-AF65-F5344CB8AC3E}">
        <p14:creationId xmlns:p14="http://schemas.microsoft.com/office/powerpoint/2010/main" val="363661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23528" y="332656"/>
            <a:ext cx="1871025" cy="369332"/>
          </a:xfrm>
          <a:prstGeom prst="rect">
            <a:avLst/>
          </a:prstGeom>
          <a:noFill/>
        </p:spPr>
        <p:txBody>
          <a:bodyPr wrap="none" rtlCol="0">
            <a:spAutoFit/>
          </a:bodyPr>
          <a:lstStyle/>
          <a:p>
            <a:r>
              <a:rPr lang="es-MX" b="1" dirty="0" smtClean="0">
                <a:solidFill>
                  <a:srgbClr val="38806B"/>
                </a:solidFill>
                <a:latin typeface="Montserrat"/>
              </a:rPr>
              <a:t>KARSTICIDAD</a:t>
            </a:r>
            <a:endParaRPr lang="es-MX" b="1" dirty="0">
              <a:solidFill>
                <a:srgbClr val="38806B"/>
              </a:solidFill>
              <a:latin typeface="Montserrat"/>
            </a:endParaRPr>
          </a:p>
        </p:txBody>
      </p:sp>
      <p:sp>
        <p:nvSpPr>
          <p:cNvPr id="9" name="8 CuadroTexto"/>
          <p:cNvSpPr txBox="1"/>
          <p:nvPr/>
        </p:nvSpPr>
        <p:spPr>
          <a:xfrm>
            <a:off x="-13342" y="5013176"/>
            <a:ext cx="5123928" cy="1923604"/>
          </a:xfrm>
          <a:prstGeom prst="rect">
            <a:avLst/>
          </a:prstGeom>
          <a:noFill/>
        </p:spPr>
        <p:txBody>
          <a:bodyPr wrap="square" rtlCol="0">
            <a:spAutoFit/>
          </a:bodyPr>
          <a:lstStyle/>
          <a:p>
            <a:pPr algn="just">
              <a:spcAft>
                <a:spcPts val="600"/>
              </a:spcAft>
            </a:pPr>
            <a:r>
              <a:rPr lang="es-MX" sz="1600" b="1" dirty="0" smtClean="0">
                <a:solidFill>
                  <a:srgbClr val="38806B"/>
                </a:solidFill>
                <a:latin typeface="Montserrat" panose="00000500000000000000" pitchFamily="2" charset="0"/>
              </a:rPr>
              <a:t>RECOMENDACIONES</a:t>
            </a:r>
            <a:endParaRPr lang="es-MX" sz="1600" b="1" dirty="0">
              <a:solidFill>
                <a:srgbClr val="38806B"/>
              </a:solidFill>
              <a:latin typeface="Montserrat" panose="00000500000000000000" pitchFamily="2" charset="0"/>
            </a:endParaRPr>
          </a:p>
          <a:p>
            <a:pPr algn="just"/>
            <a:r>
              <a:rPr lang="es-MX" sz="1400" dirty="0" smtClean="0">
                <a:latin typeface="Montserrat"/>
              </a:rPr>
              <a:t>Es </a:t>
            </a:r>
            <a:r>
              <a:rPr lang="es-MX" sz="1400" dirty="0">
                <a:latin typeface="Montserrat"/>
              </a:rPr>
              <a:t>necesario impulsar estudios </a:t>
            </a:r>
            <a:r>
              <a:rPr lang="es-MX" sz="1400" dirty="0" smtClean="0">
                <a:latin typeface="Montserrat"/>
              </a:rPr>
              <a:t>geológico-espeleológicos para determinar los patrones de drenaje subterráneo, así como análisis de impacto ambiental para cualquier tipo de estructura que se construya en las regiones kársticas del estado, así como evitar la eliminación de desechos y basura en sótanos y sumideros.</a:t>
            </a:r>
            <a:endParaRPr lang="es-MX" sz="1400" dirty="0">
              <a:latin typeface="Montserrat"/>
            </a:endParaRPr>
          </a:p>
        </p:txBody>
      </p:sp>
      <p:pic>
        <p:nvPicPr>
          <p:cNvPr id="10" name="6 Imagen"/>
          <p:cNvPicPr>
            <a:picLocks noChangeAspect="1"/>
          </p:cNvPicPr>
          <p:nvPr/>
        </p:nvPicPr>
        <p:blipFill rotWithShape="1">
          <a:blip r:embed="rId2" cstate="print">
            <a:extLst>
              <a:ext uri="{28A0092B-C50C-407E-A947-70E740481C1C}">
                <a14:useLocalDpi xmlns:a14="http://schemas.microsoft.com/office/drawing/2010/main" val="0"/>
              </a:ext>
            </a:extLst>
          </a:blip>
          <a:srcRect l="16323" t="15031" r="33585" b="11845"/>
          <a:stretch/>
        </p:blipFill>
        <p:spPr>
          <a:xfrm>
            <a:off x="5110586" y="3575060"/>
            <a:ext cx="3960000" cy="3251676"/>
          </a:xfrm>
          <a:prstGeom prst="rect">
            <a:avLst/>
          </a:prstGeom>
          <a:ln>
            <a:solidFill>
              <a:schemeClr val="tx1"/>
            </a:solidFill>
          </a:ln>
        </p:spPr>
      </p:pic>
      <p:pic>
        <p:nvPicPr>
          <p:cNvPr id="11" name="Picture 2" descr="F:\Espeleología\Oaxaca\San Agustín\Selección Expedición\101___03\IMG_052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06"/>
          <a:stretch/>
        </p:blipFill>
        <p:spPr bwMode="auto">
          <a:xfrm>
            <a:off x="6412309" y="1052736"/>
            <a:ext cx="2700000" cy="2182250"/>
          </a:xfrm>
          <a:prstGeom prst="rect">
            <a:avLst/>
          </a:prstGeom>
          <a:noFill/>
          <a:extLst>
            <a:ext uri="{909E8E84-426E-40DD-AFC4-6F175D3DCCD1}">
              <a14:hiddenFill xmlns:a14="http://schemas.microsoft.com/office/drawing/2010/main">
                <a:solidFill>
                  <a:srgbClr val="FFFFFF"/>
                </a:solidFill>
              </a14:hiddenFill>
            </a:ext>
          </a:extLst>
        </p:spPr>
      </p:pic>
      <p:sp>
        <p:nvSpPr>
          <p:cNvPr id="12" name="7 CuadroTexto"/>
          <p:cNvSpPr txBox="1"/>
          <p:nvPr/>
        </p:nvSpPr>
        <p:spPr>
          <a:xfrm>
            <a:off x="6372200" y="1063771"/>
            <a:ext cx="2121093" cy="276999"/>
          </a:xfrm>
          <a:prstGeom prst="rect">
            <a:avLst/>
          </a:prstGeom>
          <a:noFill/>
        </p:spPr>
        <p:txBody>
          <a:bodyPr wrap="none" rtlCol="0">
            <a:spAutoFit/>
          </a:bodyPr>
          <a:lstStyle/>
          <a:p>
            <a:r>
              <a:rPr lang="es-MX" sz="1200" dirty="0" smtClean="0">
                <a:solidFill>
                  <a:schemeClr val="bg1"/>
                </a:solidFill>
                <a:latin typeface="Montserrat" panose="00000500000000000000" pitchFamily="2" charset="0"/>
              </a:rPr>
              <a:t>Cueva La </a:t>
            </a:r>
            <a:r>
              <a:rPr lang="es-MX" sz="1200" dirty="0" err="1" smtClean="0">
                <a:solidFill>
                  <a:schemeClr val="bg1"/>
                </a:solidFill>
                <a:latin typeface="Montserrat" panose="00000500000000000000" pitchFamily="2" charset="0"/>
              </a:rPr>
              <a:t>Vinata</a:t>
            </a:r>
            <a:r>
              <a:rPr lang="es-MX" sz="1200" dirty="0" smtClean="0">
                <a:solidFill>
                  <a:schemeClr val="bg1"/>
                </a:solidFill>
                <a:latin typeface="Montserrat" panose="00000500000000000000" pitchFamily="2" charset="0"/>
              </a:rPr>
              <a:t>, Aguililla</a:t>
            </a:r>
            <a:endParaRPr lang="es-MX" sz="1200" dirty="0">
              <a:solidFill>
                <a:schemeClr val="bg1"/>
              </a:solidFill>
              <a:latin typeface="Montserrat" panose="00000500000000000000" pitchFamily="2" charset="0"/>
            </a:endParaRPr>
          </a:p>
        </p:txBody>
      </p:sp>
      <p:sp>
        <p:nvSpPr>
          <p:cNvPr id="13" name="8 CuadroTexto"/>
          <p:cNvSpPr txBox="1"/>
          <p:nvPr/>
        </p:nvSpPr>
        <p:spPr>
          <a:xfrm>
            <a:off x="-1" y="836710"/>
            <a:ext cx="6338109" cy="2677656"/>
          </a:xfrm>
          <a:prstGeom prst="rect">
            <a:avLst/>
          </a:prstGeom>
          <a:noFill/>
        </p:spPr>
        <p:txBody>
          <a:bodyPr wrap="square" rtlCol="0">
            <a:spAutoFit/>
          </a:bodyPr>
          <a:lstStyle/>
          <a:p>
            <a:pPr algn="just"/>
            <a:r>
              <a:rPr lang="es-MX" sz="1400" dirty="0" smtClean="0">
                <a:latin typeface="Montserrat"/>
              </a:rPr>
              <a:t>Las zonas montañosas que conforman el suroeste del estado de Michoacán están constituidas de rocas calizas y son, por tanto, </a:t>
            </a:r>
            <a:r>
              <a:rPr lang="es-MX" sz="1400" b="1" dirty="0" smtClean="0">
                <a:latin typeface="Montserrat"/>
              </a:rPr>
              <a:t>muy vulnerables a los fenómenos kársticos</a:t>
            </a:r>
            <a:r>
              <a:rPr lang="es-MX" sz="1400" dirty="0" smtClean="0">
                <a:latin typeface="Montserrat"/>
              </a:rPr>
              <a:t>. Existen muchos sótanos, cuevas y grutas que conforman redes de drenaje subterráneo que, por el alto relieve, tienen desniveles superiores a 1 km. Transportan el agua desde las partes altas de las sierras hacia manantiales en los cauces de los ríos y partes bajas de las montañas.</a:t>
            </a:r>
          </a:p>
          <a:p>
            <a:pPr algn="just"/>
            <a:r>
              <a:rPr lang="es-MX" sz="1400" dirty="0" smtClean="0">
                <a:latin typeface="Montserrat"/>
              </a:rPr>
              <a:t>Además del riesgo por hundimiento asociado a la formación de dolinas y sótanos, existe también un importante riesgo de contaminación de los acuíferos, ya que la presencia de esas cuevas facilita el </a:t>
            </a:r>
            <a:r>
              <a:rPr lang="es-MX" sz="1400" b="1" dirty="0" smtClean="0">
                <a:latin typeface="Montserrat"/>
              </a:rPr>
              <a:t>transporte subterráneo del agua de forma rápida y sin filtración.</a:t>
            </a:r>
            <a:endParaRPr lang="es-MX" sz="1400" b="1" dirty="0">
              <a:latin typeface="Montserrat"/>
            </a:endParaRPr>
          </a:p>
        </p:txBody>
      </p:sp>
      <p:sp>
        <p:nvSpPr>
          <p:cNvPr id="2" name="Rectángulo 1"/>
          <p:cNvSpPr/>
          <p:nvPr/>
        </p:nvSpPr>
        <p:spPr>
          <a:xfrm>
            <a:off x="18739" y="3573016"/>
            <a:ext cx="4841293" cy="1277273"/>
          </a:xfrm>
          <a:prstGeom prst="rect">
            <a:avLst/>
          </a:prstGeom>
        </p:spPr>
        <p:txBody>
          <a:bodyPr wrap="square">
            <a:spAutoFit/>
          </a:bodyPr>
          <a:lstStyle/>
          <a:p>
            <a:pPr algn="just">
              <a:spcAft>
                <a:spcPts val="600"/>
              </a:spcAft>
            </a:pPr>
            <a:r>
              <a:rPr lang="es-MX" sz="1600" b="1" dirty="0">
                <a:solidFill>
                  <a:srgbClr val="38806B"/>
                </a:solidFill>
                <a:latin typeface="Montserrat" panose="00000500000000000000" pitchFamily="2" charset="0"/>
              </a:rPr>
              <a:t>Recursos disponibles en el CENAPRED</a:t>
            </a:r>
          </a:p>
          <a:p>
            <a:pPr algn="just"/>
            <a:r>
              <a:rPr lang="es-MX" sz="1400" dirty="0">
                <a:latin typeface="Montserrat"/>
              </a:rPr>
              <a:t>En el Atlas Nacional de Riesgos se cuenta con una serie de capas de información sobre este fenómeno, lo que permite ubicar algunas de </a:t>
            </a:r>
            <a:r>
              <a:rPr lang="es-MX" sz="1400" dirty="0" smtClean="0">
                <a:latin typeface="Montserrat"/>
              </a:rPr>
              <a:t>sus </a:t>
            </a:r>
            <a:r>
              <a:rPr lang="es-MX" sz="1400" dirty="0">
                <a:latin typeface="Montserrat"/>
              </a:rPr>
              <a:t>manifestaciones (figura de la derecha)</a:t>
            </a:r>
          </a:p>
        </p:txBody>
      </p:sp>
    </p:spTree>
    <p:extLst>
      <p:ext uri="{BB962C8B-B14F-4D97-AF65-F5344CB8AC3E}">
        <p14:creationId xmlns:p14="http://schemas.microsoft.com/office/powerpoint/2010/main" val="130365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2 CuadroTexto"/>
          <p:cNvSpPr txBox="1"/>
          <p:nvPr/>
        </p:nvSpPr>
        <p:spPr>
          <a:xfrm>
            <a:off x="323528" y="332656"/>
            <a:ext cx="1526380" cy="369332"/>
          </a:xfrm>
          <a:prstGeom prst="rect">
            <a:avLst/>
          </a:prstGeom>
          <a:noFill/>
        </p:spPr>
        <p:txBody>
          <a:bodyPr wrap="none" rtlCol="0">
            <a:spAutoFit/>
          </a:bodyPr>
          <a:lstStyle/>
          <a:p>
            <a:r>
              <a:rPr lang="es-MX" b="1" dirty="0" smtClean="0">
                <a:solidFill>
                  <a:srgbClr val="38806B"/>
                </a:solidFill>
                <a:latin typeface="Montserrat"/>
              </a:rPr>
              <a:t>VOLCANES</a:t>
            </a:r>
            <a:endParaRPr lang="es-MX" b="1" dirty="0">
              <a:solidFill>
                <a:srgbClr val="38806B"/>
              </a:solidFill>
              <a:latin typeface="Montserrat"/>
            </a:endParaRPr>
          </a:p>
        </p:txBody>
      </p:sp>
      <p:sp>
        <p:nvSpPr>
          <p:cNvPr id="18" name="12 CuadroTexto"/>
          <p:cNvSpPr txBox="1"/>
          <p:nvPr/>
        </p:nvSpPr>
        <p:spPr>
          <a:xfrm>
            <a:off x="124489" y="836712"/>
            <a:ext cx="4891631" cy="3477875"/>
          </a:xfrm>
          <a:prstGeom prst="rect">
            <a:avLst/>
          </a:prstGeom>
          <a:noFill/>
        </p:spPr>
        <p:txBody>
          <a:bodyPr wrap="square" rtlCol="0">
            <a:spAutoFit/>
          </a:bodyPr>
          <a:lstStyle/>
          <a:p>
            <a:pPr algn="just"/>
            <a:r>
              <a:rPr lang="es-MX" sz="1400" dirty="0" smtClean="0">
                <a:latin typeface="Montserrat" panose="00000500000000000000" pitchFamily="2" charset="0"/>
              </a:rPr>
              <a:t>El campo </a:t>
            </a:r>
            <a:r>
              <a:rPr lang="es-MX" sz="1400" dirty="0">
                <a:latin typeface="Montserrat" panose="00000500000000000000" pitchFamily="2" charset="0"/>
              </a:rPr>
              <a:t>volcánico </a:t>
            </a:r>
            <a:r>
              <a:rPr lang="es-MX" sz="1400" dirty="0" smtClean="0">
                <a:latin typeface="Montserrat" panose="00000500000000000000" pitchFamily="2" charset="0"/>
              </a:rPr>
              <a:t>Michoacán-Guanajuato, situado en la porción norte del estado de Michoacán y partes adyacentes de los estados de Guanajuato y Jalisco, está constituido por más de 1000 edificios volcánicos distintos, en su mayoría conos </a:t>
            </a:r>
            <a:r>
              <a:rPr lang="es-MX" sz="1400" dirty="0" err="1" smtClean="0">
                <a:latin typeface="Montserrat" panose="00000500000000000000" pitchFamily="2" charset="0"/>
              </a:rPr>
              <a:t>cineríticos</a:t>
            </a:r>
            <a:r>
              <a:rPr lang="es-MX" sz="1400" dirty="0" smtClean="0">
                <a:latin typeface="Montserrat" panose="00000500000000000000" pitchFamily="2" charset="0"/>
              </a:rPr>
              <a:t>, escudos de lava y algunos estratovolcanes. </a:t>
            </a:r>
            <a:endParaRPr lang="es-MX" sz="1400" dirty="0">
              <a:latin typeface="Montserrat" panose="00000500000000000000" pitchFamily="2" charset="0"/>
            </a:endParaRPr>
          </a:p>
          <a:p>
            <a:pPr algn="just"/>
            <a:r>
              <a:rPr lang="es-MX" sz="1400" dirty="0" smtClean="0">
                <a:latin typeface="Montserrat" panose="00000500000000000000" pitchFamily="2" charset="0"/>
              </a:rPr>
              <a:t>Al menos dos volcanes  (</a:t>
            </a:r>
            <a:r>
              <a:rPr lang="es-MX" sz="1400" dirty="0" err="1" smtClean="0">
                <a:latin typeface="Montserrat" panose="00000500000000000000" pitchFamily="2" charset="0"/>
              </a:rPr>
              <a:t>Jorullo</a:t>
            </a:r>
            <a:r>
              <a:rPr lang="es-MX" sz="1400" dirty="0" smtClean="0">
                <a:latin typeface="Montserrat" panose="00000500000000000000" pitchFamily="2" charset="0"/>
              </a:rPr>
              <a:t> y Parícutin) se formaron en tiempos históricos, por lo que </a:t>
            </a:r>
            <a:r>
              <a:rPr lang="es-MX" sz="1400" b="1" dirty="0" smtClean="0">
                <a:latin typeface="Montserrat" panose="00000500000000000000" pitchFamily="2" charset="0"/>
              </a:rPr>
              <a:t>es muy probable la formación de un nuevo volcán en esta región.</a:t>
            </a:r>
          </a:p>
          <a:p>
            <a:pPr algn="just">
              <a:spcBef>
                <a:spcPts val="600"/>
              </a:spcBef>
              <a:spcAft>
                <a:spcPts val="600"/>
              </a:spcAft>
            </a:pPr>
            <a:r>
              <a:rPr lang="es-MX" sz="1600" b="1" dirty="0" smtClean="0">
                <a:solidFill>
                  <a:srgbClr val="38806B"/>
                </a:solidFill>
                <a:latin typeface="Montserrat" panose="00000500000000000000" pitchFamily="2" charset="0"/>
              </a:rPr>
              <a:t>CENAPRED</a:t>
            </a:r>
            <a:endParaRPr lang="es-MX" sz="1600" b="1" dirty="0">
              <a:solidFill>
                <a:srgbClr val="38806B"/>
              </a:solidFill>
              <a:latin typeface="Montserrat" panose="00000500000000000000" pitchFamily="2" charset="0"/>
            </a:endParaRPr>
          </a:p>
          <a:p>
            <a:pPr algn="just"/>
            <a:r>
              <a:rPr lang="es-MX" sz="1400" dirty="0" smtClean="0">
                <a:latin typeface="Montserrat" panose="00000500000000000000" pitchFamily="2" charset="0"/>
              </a:rPr>
              <a:t>En la Dirección de Investigación del Centro se está elaborando el mapa que permite identificar la ubicación de los edificios volcánicos en el estado (figura superior derecha).</a:t>
            </a:r>
            <a:endParaRPr lang="es-MX" sz="1400" dirty="0">
              <a:latin typeface="Montserrat" panose="00000500000000000000" pitchFamily="2" charset="0"/>
            </a:endParaRPr>
          </a:p>
        </p:txBody>
      </p:sp>
      <p:pic>
        <p:nvPicPr>
          <p:cNvPr id="19" name="Picture 3" descr="D:\Agenda de Fortalecimiento\Campo monogenético Michoacán.jpg"/>
          <p:cNvPicPr>
            <a:picLocks noChangeAspect="1" noChangeArrowheads="1"/>
          </p:cNvPicPr>
          <p:nvPr/>
        </p:nvPicPr>
        <p:blipFill rotWithShape="1">
          <a:blip r:embed="rId2">
            <a:extLst>
              <a:ext uri="{28A0092B-C50C-407E-A947-70E740481C1C}">
                <a14:useLocalDpi xmlns:a14="http://schemas.microsoft.com/office/drawing/2010/main" val="0"/>
              </a:ext>
            </a:extLst>
          </a:blip>
          <a:srcRect t="37354" b="20367"/>
          <a:stretch/>
        </p:blipFill>
        <p:spPr bwMode="auto">
          <a:xfrm>
            <a:off x="1403648" y="5354182"/>
            <a:ext cx="6178476" cy="15038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2" descr="F:\CVMG_MAPA.jpg"/>
          <p:cNvPicPr>
            <a:picLocks noChangeAspect="1" noChangeArrowheads="1"/>
          </p:cNvPicPr>
          <p:nvPr/>
        </p:nvPicPr>
        <p:blipFill rotWithShape="1">
          <a:blip r:embed="rId3">
            <a:extLst>
              <a:ext uri="{28A0092B-C50C-407E-A947-70E740481C1C}">
                <a14:useLocalDpi xmlns:a14="http://schemas.microsoft.com/office/drawing/2010/main" val="0"/>
              </a:ext>
            </a:extLst>
          </a:blip>
          <a:srcRect t="31217" r="6512"/>
          <a:stretch/>
        </p:blipFill>
        <p:spPr bwMode="auto">
          <a:xfrm>
            <a:off x="5076056" y="1227455"/>
            <a:ext cx="3972627" cy="28496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22" name="17 Grupo"/>
          <p:cNvGrpSpPr/>
          <p:nvPr/>
        </p:nvGrpSpPr>
        <p:grpSpPr>
          <a:xfrm>
            <a:off x="8421372" y="3675728"/>
            <a:ext cx="666976" cy="311147"/>
            <a:chOff x="9517911" y="3098512"/>
            <a:chExt cx="957753" cy="446794"/>
          </a:xfrm>
        </p:grpSpPr>
        <p:sp>
          <p:nvSpPr>
            <p:cNvPr id="23" name="15 Rectángulo"/>
            <p:cNvSpPr/>
            <p:nvPr/>
          </p:nvSpPr>
          <p:spPr>
            <a:xfrm>
              <a:off x="9517911" y="3151033"/>
              <a:ext cx="814729" cy="327348"/>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800"/>
            </a:p>
          </p:txBody>
        </p:sp>
        <p:pic>
          <p:nvPicPr>
            <p:cNvPr id="24" name="Picture 2" descr="F:\CVMG_MAPA.jpg"/>
            <p:cNvPicPr>
              <a:picLocks noChangeAspect="1" noChangeArrowheads="1"/>
            </p:cNvPicPr>
            <p:nvPr/>
          </p:nvPicPr>
          <p:blipFill rotWithShape="1">
            <a:blip r:embed="rId3">
              <a:extLst>
                <a:ext uri="{28A0092B-C50C-407E-A947-70E740481C1C}">
                  <a14:useLocalDpi xmlns:a14="http://schemas.microsoft.com/office/drawing/2010/main" val="0"/>
                </a:ext>
              </a:extLst>
            </a:blip>
            <a:srcRect l="60152" t="74802" r="39086" b="24381"/>
            <a:stretch/>
          </p:blipFill>
          <p:spPr bwMode="auto">
            <a:xfrm>
              <a:off x="9562260" y="3197679"/>
              <a:ext cx="83831" cy="8763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14 CuadroTexto"/>
            <p:cNvSpPr txBox="1"/>
            <p:nvPr/>
          </p:nvSpPr>
          <p:spPr>
            <a:xfrm>
              <a:off x="9684568" y="3098512"/>
              <a:ext cx="672601" cy="309369"/>
            </a:xfrm>
            <a:prstGeom prst="rect">
              <a:avLst/>
            </a:prstGeom>
            <a:noFill/>
          </p:spPr>
          <p:txBody>
            <a:bodyPr wrap="none" rtlCol="0">
              <a:spAutoFit/>
            </a:bodyPr>
            <a:lstStyle/>
            <a:p>
              <a:r>
                <a:rPr lang="es-MX" sz="800" dirty="0" smtClean="0"/>
                <a:t>Volcán</a:t>
              </a:r>
              <a:endParaRPr lang="es-MX" sz="800" dirty="0"/>
            </a:p>
          </p:txBody>
        </p:sp>
        <p:pic>
          <p:nvPicPr>
            <p:cNvPr id="26" name="Picture 2" descr="F:\CVMG_MAPA.jpg"/>
            <p:cNvPicPr>
              <a:picLocks noChangeAspect="1" noChangeArrowheads="1"/>
            </p:cNvPicPr>
            <p:nvPr/>
          </p:nvPicPr>
          <p:blipFill rotWithShape="1">
            <a:blip r:embed="rId3">
              <a:extLst>
                <a:ext uri="{28A0092B-C50C-407E-A947-70E740481C1C}">
                  <a14:useLocalDpi xmlns:a14="http://schemas.microsoft.com/office/drawing/2010/main" val="0"/>
                </a:ext>
              </a:extLst>
            </a:blip>
            <a:srcRect l="71100" t="31217" r="25662" b="65484"/>
            <a:stretch/>
          </p:blipFill>
          <p:spPr bwMode="auto">
            <a:xfrm>
              <a:off x="9540552" y="3307032"/>
              <a:ext cx="172529" cy="17134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19 CuadroTexto"/>
            <p:cNvSpPr txBox="1"/>
            <p:nvPr/>
          </p:nvSpPr>
          <p:spPr>
            <a:xfrm>
              <a:off x="9618915" y="3235936"/>
              <a:ext cx="856749" cy="309370"/>
            </a:xfrm>
            <a:prstGeom prst="rect">
              <a:avLst/>
            </a:prstGeom>
            <a:noFill/>
          </p:spPr>
          <p:txBody>
            <a:bodyPr wrap="none" rtlCol="0">
              <a:spAutoFit/>
            </a:bodyPr>
            <a:lstStyle/>
            <a:p>
              <a:r>
                <a:rPr lang="es-MX" sz="800" dirty="0" smtClean="0"/>
                <a:t>Población</a:t>
              </a:r>
              <a:endParaRPr lang="es-MX" sz="800" dirty="0"/>
            </a:p>
          </p:txBody>
        </p:sp>
      </p:grpSp>
      <p:sp>
        <p:nvSpPr>
          <p:cNvPr id="28" name="12 CuadroTexto"/>
          <p:cNvSpPr txBox="1"/>
          <p:nvPr/>
        </p:nvSpPr>
        <p:spPr>
          <a:xfrm>
            <a:off x="124489" y="4365104"/>
            <a:ext cx="8881339" cy="1061829"/>
          </a:xfrm>
          <a:prstGeom prst="rect">
            <a:avLst/>
          </a:prstGeom>
          <a:noFill/>
        </p:spPr>
        <p:txBody>
          <a:bodyPr wrap="square" rtlCol="0">
            <a:spAutoFit/>
          </a:bodyPr>
          <a:lstStyle/>
          <a:p>
            <a:pPr algn="just">
              <a:spcAft>
                <a:spcPts val="600"/>
              </a:spcAft>
            </a:pPr>
            <a:r>
              <a:rPr lang="es-MX" sz="1600" b="1" dirty="0" smtClean="0">
                <a:solidFill>
                  <a:srgbClr val="38806B"/>
                </a:solidFill>
                <a:latin typeface="Montserrat" panose="00000500000000000000" pitchFamily="2" charset="0"/>
              </a:rPr>
              <a:t>RECOMENDACIONES</a:t>
            </a:r>
            <a:endParaRPr lang="es-MX" sz="1600" b="1" dirty="0">
              <a:solidFill>
                <a:srgbClr val="38806B"/>
              </a:solidFill>
              <a:latin typeface="Montserrat" panose="00000500000000000000" pitchFamily="2" charset="0"/>
            </a:endParaRPr>
          </a:p>
          <a:p>
            <a:pPr algn="just"/>
            <a:r>
              <a:rPr lang="es-MX" sz="1400" dirty="0" smtClean="0">
                <a:latin typeface="Montserrat" panose="00000500000000000000" pitchFamily="2" charset="0"/>
              </a:rPr>
              <a:t>Es </a:t>
            </a:r>
            <a:r>
              <a:rPr lang="es-MX" sz="1400" dirty="0">
                <a:latin typeface="Montserrat" panose="00000500000000000000" pitchFamily="2" charset="0"/>
              </a:rPr>
              <a:t>necesario impulsar estudios geológicos de </a:t>
            </a:r>
            <a:r>
              <a:rPr lang="es-MX" sz="1400" dirty="0" smtClean="0">
                <a:latin typeface="Montserrat" panose="00000500000000000000" pitchFamily="2" charset="0"/>
              </a:rPr>
              <a:t>este campo volcánico, para </a:t>
            </a:r>
            <a:r>
              <a:rPr lang="es-MX" sz="1400" dirty="0">
                <a:latin typeface="Montserrat" panose="00000500000000000000" pitchFamily="2" charset="0"/>
              </a:rPr>
              <a:t>determinar su nivel de riesgo, e instalar una red de monitoreo </a:t>
            </a:r>
            <a:r>
              <a:rPr lang="es-MX" sz="1400" dirty="0" smtClean="0">
                <a:latin typeface="Montserrat" panose="00000500000000000000" pitchFamily="2" charset="0"/>
              </a:rPr>
              <a:t>permanente para identificar las zonas en que es más probable el nacimiento de un nuevo volcán.</a:t>
            </a:r>
            <a:endParaRPr lang="es-MX" sz="1400" dirty="0">
              <a:latin typeface="Montserrat" panose="00000500000000000000" pitchFamily="2" charset="0"/>
            </a:endParaRPr>
          </a:p>
        </p:txBody>
      </p:sp>
    </p:spTree>
    <p:extLst>
      <p:ext uri="{BB962C8B-B14F-4D97-AF65-F5344CB8AC3E}">
        <p14:creationId xmlns:p14="http://schemas.microsoft.com/office/powerpoint/2010/main" val="367258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6589240" y="1557085"/>
            <a:ext cx="5904656" cy="338554"/>
          </a:xfrm>
          <a:prstGeom prst="rect">
            <a:avLst/>
          </a:prstGeom>
          <a:noFill/>
        </p:spPr>
        <p:txBody>
          <a:bodyPr wrap="square" rtlCol="0">
            <a:spAutoFit/>
          </a:bodyPr>
          <a:lstStyle/>
          <a:p>
            <a:endParaRPr lang="es-MX" sz="1600" dirty="0">
              <a:solidFill>
                <a:prstClr val="black"/>
              </a:solidFill>
            </a:endParaRPr>
          </a:p>
        </p:txBody>
      </p:sp>
      <p:sp>
        <p:nvSpPr>
          <p:cNvPr id="7" name="2 Rectángulo"/>
          <p:cNvSpPr/>
          <p:nvPr/>
        </p:nvSpPr>
        <p:spPr>
          <a:xfrm>
            <a:off x="144016" y="4563705"/>
            <a:ext cx="4932040" cy="1169551"/>
          </a:xfrm>
          <a:prstGeom prst="rect">
            <a:avLst/>
          </a:prstGeom>
        </p:spPr>
        <p:txBody>
          <a:bodyPr wrap="square">
            <a:spAutoFit/>
          </a:bodyPr>
          <a:lstStyle/>
          <a:p>
            <a:pPr algn="just">
              <a:lnSpc>
                <a:spcPct val="125000"/>
              </a:lnSpc>
            </a:pPr>
            <a:r>
              <a:rPr lang="es-MX" sz="1400" dirty="0">
                <a:solidFill>
                  <a:prstClr val="black"/>
                </a:solidFill>
                <a:latin typeface="Montserrat" panose="00000500000000000000" pitchFamily="2" charset="0"/>
              </a:rPr>
              <a:t>El Pacífico Mexicano es </a:t>
            </a:r>
            <a:r>
              <a:rPr lang="es-MX" sz="1400" b="1" dirty="0">
                <a:solidFill>
                  <a:prstClr val="black"/>
                </a:solidFill>
                <a:latin typeface="Montserrat" panose="00000500000000000000" pitchFamily="2" charset="0"/>
              </a:rPr>
              <a:t>zona generadora y receptora de tsunamis. </a:t>
            </a:r>
            <a:r>
              <a:rPr lang="es-MX" sz="1400" dirty="0">
                <a:solidFill>
                  <a:prstClr val="black"/>
                </a:solidFill>
                <a:latin typeface="Montserrat" panose="00000500000000000000" pitchFamily="2" charset="0"/>
              </a:rPr>
              <a:t>En caso de que el sismo sea </a:t>
            </a:r>
            <a:r>
              <a:rPr lang="es-MX" sz="1400" dirty="0" err="1">
                <a:solidFill>
                  <a:prstClr val="black"/>
                </a:solidFill>
                <a:latin typeface="Montserrat" panose="00000500000000000000" pitchFamily="2" charset="0"/>
              </a:rPr>
              <a:t>tsunamigénico</a:t>
            </a:r>
            <a:r>
              <a:rPr lang="es-MX" sz="1400" dirty="0">
                <a:solidFill>
                  <a:prstClr val="black"/>
                </a:solidFill>
                <a:latin typeface="Montserrat" panose="00000500000000000000" pitchFamily="2" charset="0"/>
              </a:rPr>
              <a:t> se cuenta hasta con siete minutos antes de la llegada de la primera ola del tsunami</a:t>
            </a:r>
            <a:r>
              <a:rPr lang="es-MX" sz="1400" dirty="0" smtClean="0">
                <a:solidFill>
                  <a:prstClr val="black"/>
                </a:solidFill>
                <a:latin typeface="Montserrat" panose="00000500000000000000" pitchFamily="2" charset="0"/>
              </a:rPr>
              <a:t>.</a:t>
            </a:r>
            <a:endParaRPr lang="es-MX" sz="1400" dirty="0">
              <a:solidFill>
                <a:prstClr val="black"/>
              </a:solidFill>
              <a:latin typeface="Montserrat" panose="00000500000000000000" pitchFamily="2" charset="0"/>
            </a:endParaRPr>
          </a:p>
        </p:txBody>
      </p:sp>
      <p:pic>
        <p:nvPicPr>
          <p:cNvPr id="8" name="Picture 2" descr="F:\cfe\Michoacan_de_Ocampo.pn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697" t="5616"/>
          <a:stretch/>
        </p:blipFill>
        <p:spPr bwMode="auto">
          <a:xfrm>
            <a:off x="5344836" y="4293096"/>
            <a:ext cx="3475636" cy="25053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f.png"/>
          <p:cNvPicPr>
            <a:picLocks noChangeAspect="1" noChangeArrowheads="1"/>
          </p:cNvPicPr>
          <p:nvPr/>
        </p:nvPicPr>
        <p:blipFill rotWithShape="1">
          <a:blip r:embed="rId4" cstate="print">
            <a:clrChange>
              <a:clrFrom>
                <a:srgbClr val="006147"/>
              </a:clrFrom>
              <a:clrTo>
                <a:srgbClr val="006147">
                  <a:alpha val="0"/>
                </a:srgbClr>
              </a:clrTo>
            </a:clrChange>
            <a:extLst>
              <a:ext uri="{28A0092B-C50C-407E-A947-70E740481C1C}">
                <a14:useLocalDpi xmlns:a14="http://schemas.microsoft.com/office/drawing/2010/main" val="0"/>
              </a:ext>
            </a:extLst>
          </a:blip>
          <a:srcRect l="69802" t="9528" r="9354" b="57915"/>
          <a:stretch/>
        </p:blipFill>
        <p:spPr bwMode="auto">
          <a:xfrm>
            <a:off x="7524328" y="4690139"/>
            <a:ext cx="891500" cy="922040"/>
          </a:xfrm>
          <a:prstGeom prst="rect">
            <a:avLst/>
          </a:prstGeom>
          <a:noFill/>
          <a:extLst>
            <a:ext uri="{909E8E84-426E-40DD-AFC4-6F175D3DCCD1}">
              <a14:hiddenFill xmlns:a14="http://schemas.microsoft.com/office/drawing/2010/main">
                <a:solidFill>
                  <a:srgbClr val="FFFFFF"/>
                </a:solidFill>
              </a14:hiddenFill>
            </a:ext>
          </a:extLst>
        </p:spPr>
      </p:pic>
      <p:sp>
        <p:nvSpPr>
          <p:cNvPr id="11" name="1 CuadroTexto"/>
          <p:cNvSpPr txBox="1"/>
          <p:nvPr/>
        </p:nvSpPr>
        <p:spPr>
          <a:xfrm>
            <a:off x="144016" y="1141016"/>
            <a:ext cx="8748464" cy="3224088"/>
          </a:xfrm>
          <a:prstGeom prst="rect">
            <a:avLst/>
          </a:prstGeom>
          <a:noFill/>
        </p:spPr>
        <p:txBody>
          <a:bodyPr wrap="square" rtlCol="0">
            <a:spAutoFit/>
          </a:bodyPr>
          <a:lstStyle/>
          <a:p>
            <a:pPr algn="just">
              <a:lnSpc>
                <a:spcPct val="125000"/>
              </a:lnSpc>
              <a:spcAft>
                <a:spcPts val="600"/>
              </a:spcAft>
            </a:pPr>
            <a:r>
              <a:rPr lang="es-MX" sz="1600" b="1" dirty="0" smtClean="0">
                <a:solidFill>
                  <a:prstClr val="black"/>
                </a:solidFill>
                <a:latin typeface="Montserrat" panose="00000500000000000000" pitchFamily="2" charset="0"/>
              </a:rPr>
              <a:t>Peligro Sísmico</a:t>
            </a:r>
            <a:r>
              <a:rPr lang="es-MX" sz="1600" dirty="0" smtClean="0">
                <a:solidFill>
                  <a:prstClr val="black"/>
                </a:solidFill>
                <a:latin typeface="Montserrat" panose="00000500000000000000" pitchFamily="2" charset="0"/>
              </a:rPr>
              <a:t>: </a:t>
            </a:r>
            <a:r>
              <a:rPr lang="es-MX" sz="1400" dirty="0" smtClean="0">
                <a:solidFill>
                  <a:prstClr val="black"/>
                </a:solidFill>
                <a:latin typeface="Montserrat" panose="00000500000000000000" pitchFamily="2" charset="0"/>
              </a:rPr>
              <a:t>Michoacán se encuentra en las </a:t>
            </a:r>
            <a:r>
              <a:rPr lang="es-MX" sz="1400" b="1" dirty="0" smtClean="0">
                <a:solidFill>
                  <a:prstClr val="black"/>
                </a:solidFill>
                <a:latin typeface="Montserrat" panose="00000500000000000000" pitchFamily="2" charset="0"/>
              </a:rPr>
              <a:t>zonas B, C</a:t>
            </a:r>
            <a:r>
              <a:rPr lang="es-MX" sz="1400" dirty="0" smtClean="0">
                <a:solidFill>
                  <a:prstClr val="black"/>
                </a:solidFill>
                <a:latin typeface="Montserrat" panose="00000500000000000000" pitchFamily="2" charset="0"/>
              </a:rPr>
              <a:t> </a:t>
            </a:r>
            <a:r>
              <a:rPr lang="es-MX" sz="1400" b="1" dirty="0" smtClean="0">
                <a:solidFill>
                  <a:prstClr val="black"/>
                </a:solidFill>
                <a:latin typeface="Montserrat" panose="00000500000000000000" pitchFamily="2" charset="0"/>
              </a:rPr>
              <a:t>y D</a:t>
            </a:r>
            <a:r>
              <a:rPr lang="es-MX" sz="1400" dirty="0" smtClean="0">
                <a:solidFill>
                  <a:prstClr val="black"/>
                </a:solidFill>
                <a:latin typeface="Montserrat" panose="00000500000000000000" pitchFamily="2" charset="0"/>
              </a:rPr>
              <a:t> con base en la Regionalización Sísmica de la CFE.</a:t>
            </a:r>
          </a:p>
          <a:p>
            <a:pPr algn="just">
              <a:lnSpc>
                <a:spcPct val="125000"/>
              </a:lnSpc>
              <a:spcAft>
                <a:spcPts val="600"/>
              </a:spcAft>
            </a:pPr>
            <a:r>
              <a:rPr lang="es-MX" sz="1400" dirty="0" smtClean="0">
                <a:solidFill>
                  <a:prstClr val="black"/>
                </a:solidFill>
                <a:latin typeface="Montserrat" panose="00000500000000000000" pitchFamily="2" charset="0"/>
              </a:rPr>
              <a:t>Ante </a:t>
            </a:r>
            <a:r>
              <a:rPr lang="es-MX" sz="1400" dirty="0">
                <a:solidFill>
                  <a:prstClr val="black"/>
                </a:solidFill>
                <a:latin typeface="Montserrat" panose="00000500000000000000" pitchFamily="2" charset="0"/>
              </a:rPr>
              <a:t>la ocurrencia de un sismo en la </a:t>
            </a:r>
            <a:r>
              <a:rPr lang="es-MX" sz="1400" b="1" dirty="0">
                <a:solidFill>
                  <a:prstClr val="black"/>
                </a:solidFill>
                <a:latin typeface="Montserrat" panose="00000500000000000000" pitchFamily="2" charset="0"/>
              </a:rPr>
              <a:t>Zona </a:t>
            </a:r>
            <a:r>
              <a:rPr lang="es-MX" sz="1400" b="1" dirty="0" smtClean="0">
                <a:solidFill>
                  <a:prstClr val="black"/>
                </a:solidFill>
                <a:latin typeface="Montserrat" panose="00000500000000000000" pitchFamily="2" charset="0"/>
              </a:rPr>
              <a:t>B y C</a:t>
            </a:r>
            <a:r>
              <a:rPr lang="es-MX" sz="1400" b="1" dirty="0">
                <a:solidFill>
                  <a:prstClr val="black"/>
                </a:solidFill>
                <a:latin typeface="Montserrat" panose="00000500000000000000" pitchFamily="2" charset="0"/>
              </a:rPr>
              <a:t>, de </a:t>
            </a:r>
            <a:r>
              <a:rPr lang="es-MX" sz="1400" b="1" dirty="0" smtClean="0">
                <a:solidFill>
                  <a:prstClr val="black"/>
                </a:solidFill>
                <a:latin typeface="Montserrat" panose="00000500000000000000" pitchFamily="2" charset="0"/>
              </a:rPr>
              <a:t>media y alta intensidad</a:t>
            </a:r>
            <a:r>
              <a:rPr lang="es-MX" sz="1400" dirty="0" smtClean="0">
                <a:solidFill>
                  <a:prstClr val="black"/>
                </a:solidFill>
                <a:latin typeface="Montserrat" panose="00000500000000000000" pitchFamily="2" charset="0"/>
              </a:rPr>
              <a:t> respectivamente, </a:t>
            </a:r>
            <a:r>
              <a:rPr lang="es-MX" sz="1400" dirty="0">
                <a:solidFill>
                  <a:prstClr val="black"/>
                </a:solidFill>
                <a:latin typeface="Montserrat" panose="00000500000000000000" pitchFamily="2" charset="0"/>
              </a:rPr>
              <a:t>las aceleraciones </a:t>
            </a:r>
            <a:r>
              <a:rPr lang="es-MX" sz="1400" b="1" dirty="0">
                <a:solidFill>
                  <a:prstClr val="black"/>
                </a:solidFill>
                <a:latin typeface="Montserrat" panose="00000500000000000000" pitchFamily="2" charset="0"/>
              </a:rPr>
              <a:t>no sobrepasarían el 70% </a:t>
            </a:r>
            <a:r>
              <a:rPr lang="es-MX" sz="1400" dirty="0">
                <a:solidFill>
                  <a:prstClr val="black"/>
                </a:solidFill>
                <a:latin typeface="Montserrat" panose="00000500000000000000" pitchFamily="2" charset="0"/>
              </a:rPr>
              <a:t>de la aceleración de la gravedad</a:t>
            </a:r>
            <a:r>
              <a:rPr lang="es-MX" sz="1400" dirty="0" smtClean="0">
                <a:solidFill>
                  <a:prstClr val="black"/>
                </a:solidFill>
                <a:latin typeface="Montserrat" panose="00000500000000000000" pitchFamily="2" charset="0"/>
              </a:rPr>
              <a:t>. En </a:t>
            </a:r>
            <a:r>
              <a:rPr lang="es-MX" sz="1400" dirty="0">
                <a:solidFill>
                  <a:prstClr val="black"/>
                </a:solidFill>
                <a:latin typeface="Montserrat" panose="00000500000000000000" pitchFamily="2" charset="0"/>
              </a:rPr>
              <a:t>la </a:t>
            </a:r>
            <a:r>
              <a:rPr lang="es-MX" sz="1400" b="1" dirty="0">
                <a:solidFill>
                  <a:prstClr val="black"/>
                </a:solidFill>
                <a:latin typeface="Montserrat" panose="00000500000000000000" pitchFamily="2" charset="0"/>
              </a:rPr>
              <a:t>Zona D, de muy alta </a:t>
            </a:r>
            <a:r>
              <a:rPr lang="es-MX" sz="1400" b="1" dirty="0" smtClean="0">
                <a:solidFill>
                  <a:prstClr val="black"/>
                </a:solidFill>
                <a:latin typeface="Montserrat" panose="00000500000000000000" pitchFamily="2" charset="0"/>
              </a:rPr>
              <a:t>intensidad,</a:t>
            </a:r>
            <a:r>
              <a:rPr lang="es-MX" sz="1400" dirty="0">
                <a:solidFill>
                  <a:prstClr val="black"/>
                </a:solidFill>
                <a:latin typeface="Montserrat" panose="00000500000000000000" pitchFamily="2" charset="0"/>
              </a:rPr>
              <a:t> </a:t>
            </a:r>
            <a:r>
              <a:rPr lang="es-MX" sz="1400" dirty="0" smtClean="0">
                <a:solidFill>
                  <a:prstClr val="black"/>
                </a:solidFill>
                <a:latin typeface="Montserrat" panose="00000500000000000000" pitchFamily="2" charset="0"/>
              </a:rPr>
              <a:t>es </a:t>
            </a:r>
            <a:r>
              <a:rPr lang="es-MX" sz="1400" dirty="0">
                <a:solidFill>
                  <a:prstClr val="black"/>
                </a:solidFill>
                <a:latin typeface="Montserrat" panose="00000500000000000000" pitchFamily="2" charset="0"/>
              </a:rPr>
              <a:t>en donde se han generado los grandes sismos históricos. Las aceleraciones del suelo, ante la ocurrencia de un gran sismo, </a:t>
            </a:r>
            <a:r>
              <a:rPr lang="es-MX" sz="1400" b="1" dirty="0">
                <a:solidFill>
                  <a:prstClr val="black"/>
                </a:solidFill>
                <a:latin typeface="Montserrat" panose="00000500000000000000" pitchFamily="2" charset="0"/>
              </a:rPr>
              <a:t>sobrepasarían el 70 % de la aceleración </a:t>
            </a:r>
            <a:r>
              <a:rPr lang="es-MX" sz="1400" dirty="0">
                <a:solidFill>
                  <a:prstClr val="black"/>
                </a:solidFill>
                <a:latin typeface="Montserrat" panose="00000500000000000000" pitchFamily="2" charset="0"/>
              </a:rPr>
              <a:t>de la gravedad.  </a:t>
            </a:r>
          </a:p>
          <a:p>
            <a:pPr algn="just">
              <a:lnSpc>
                <a:spcPct val="125000"/>
              </a:lnSpc>
              <a:spcAft>
                <a:spcPts val="600"/>
              </a:spcAft>
            </a:pPr>
            <a:r>
              <a:rPr lang="es-MX" sz="1400" dirty="0" smtClean="0">
                <a:solidFill>
                  <a:prstClr val="black"/>
                </a:solidFill>
                <a:latin typeface="Montserrat" panose="00000500000000000000" pitchFamily="2" charset="0"/>
              </a:rPr>
              <a:t>El </a:t>
            </a:r>
            <a:r>
              <a:rPr lang="es-MX" sz="1400" b="1" dirty="0" smtClean="0">
                <a:solidFill>
                  <a:prstClr val="black"/>
                </a:solidFill>
                <a:latin typeface="Montserrat" panose="00000500000000000000" pitchFamily="2" charset="0"/>
              </a:rPr>
              <a:t>SSN </a:t>
            </a:r>
            <a:r>
              <a:rPr lang="es-MX" sz="1400" dirty="0" smtClean="0">
                <a:solidFill>
                  <a:prstClr val="black"/>
                </a:solidFill>
                <a:latin typeface="Montserrat" panose="00000500000000000000" pitchFamily="2" charset="0"/>
              </a:rPr>
              <a:t>de 1900 a la fecha ha </a:t>
            </a:r>
            <a:r>
              <a:rPr lang="es-MX" sz="1400" b="1" dirty="0">
                <a:solidFill>
                  <a:prstClr val="black"/>
                </a:solidFill>
                <a:latin typeface="Montserrat" panose="00000500000000000000" pitchFamily="2" charset="0"/>
              </a:rPr>
              <a:t>registrado </a:t>
            </a:r>
            <a:r>
              <a:rPr lang="es-MX" sz="1400" b="1" dirty="0" smtClean="0">
                <a:solidFill>
                  <a:prstClr val="black"/>
                </a:solidFill>
                <a:latin typeface="Montserrat" panose="00000500000000000000" pitchFamily="2" charset="0"/>
              </a:rPr>
              <a:t>6,620  </a:t>
            </a:r>
            <a:r>
              <a:rPr lang="es-MX" sz="1400" b="1" dirty="0">
                <a:solidFill>
                  <a:prstClr val="black"/>
                </a:solidFill>
                <a:latin typeface="Montserrat" panose="00000500000000000000" pitchFamily="2" charset="0"/>
              </a:rPr>
              <a:t>sismos</a:t>
            </a:r>
            <a:r>
              <a:rPr lang="es-MX" sz="1400" dirty="0">
                <a:solidFill>
                  <a:prstClr val="black"/>
                </a:solidFill>
                <a:latin typeface="Montserrat" panose="00000500000000000000" pitchFamily="2" charset="0"/>
              </a:rPr>
              <a:t> en el territorio de </a:t>
            </a:r>
            <a:r>
              <a:rPr lang="es-MX" sz="1400" dirty="0" smtClean="0">
                <a:solidFill>
                  <a:prstClr val="black"/>
                </a:solidFill>
                <a:latin typeface="Montserrat" panose="00000500000000000000" pitchFamily="2" charset="0"/>
              </a:rPr>
              <a:t>Michoacán y cuenta con </a:t>
            </a:r>
            <a:r>
              <a:rPr lang="es-MX" sz="1400" b="1" dirty="0" smtClean="0">
                <a:solidFill>
                  <a:prstClr val="black"/>
                </a:solidFill>
                <a:latin typeface="Montserrat" panose="00000500000000000000" pitchFamily="2" charset="0"/>
              </a:rPr>
              <a:t>dos estaciones</a:t>
            </a:r>
            <a:r>
              <a:rPr lang="es-MX" sz="1400" dirty="0" smtClean="0">
                <a:solidFill>
                  <a:prstClr val="black"/>
                </a:solidFill>
                <a:latin typeface="Montserrat" panose="00000500000000000000" pitchFamily="2" charset="0"/>
              </a:rPr>
              <a:t> en la entidad. El </a:t>
            </a:r>
            <a:r>
              <a:rPr lang="es-MX" sz="1400" dirty="0">
                <a:solidFill>
                  <a:prstClr val="black"/>
                </a:solidFill>
                <a:latin typeface="Montserrat" panose="00000500000000000000" pitchFamily="2" charset="0"/>
              </a:rPr>
              <a:t>sismo con mayor magnitud fue registrado el </a:t>
            </a:r>
            <a:r>
              <a:rPr lang="es-MX" sz="1400" b="1" dirty="0" smtClean="0">
                <a:solidFill>
                  <a:prstClr val="black"/>
                </a:solidFill>
                <a:latin typeface="Montserrat" panose="00000500000000000000" pitchFamily="2" charset="0"/>
              </a:rPr>
              <a:t>19 </a:t>
            </a:r>
            <a:r>
              <a:rPr lang="es-MX" sz="1400" b="1" dirty="0">
                <a:solidFill>
                  <a:prstClr val="black"/>
                </a:solidFill>
                <a:latin typeface="Montserrat" panose="00000500000000000000" pitchFamily="2" charset="0"/>
              </a:rPr>
              <a:t>de </a:t>
            </a:r>
            <a:r>
              <a:rPr lang="es-MX" sz="1400" b="1" dirty="0" smtClean="0">
                <a:solidFill>
                  <a:prstClr val="black"/>
                </a:solidFill>
                <a:latin typeface="Montserrat" panose="00000500000000000000" pitchFamily="2" charset="0"/>
              </a:rPr>
              <a:t>septiembre de 1985</a:t>
            </a:r>
            <a:r>
              <a:rPr lang="es-MX" sz="1400" dirty="0" smtClean="0">
                <a:solidFill>
                  <a:prstClr val="black"/>
                </a:solidFill>
                <a:latin typeface="Montserrat" panose="00000500000000000000" pitchFamily="2" charset="0"/>
              </a:rPr>
              <a:t> </a:t>
            </a:r>
            <a:r>
              <a:rPr lang="es-MX" sz="1400" dirty="0">
                <a:solidFill>
                  <a:prstClr val="black"/>
                </a:solidFill>
                <a:latin typeface="Montserrat" panose="00000500000000000000" pitchFamily="2" charset="0"/>
              </a:rPr>
              <a:t>con </a:t>
            </a:r>
            <a:r>
              <a:rPr lang="es-MX" sz="1400" b="1" dirty="0" smtClean="0">
                <a:solidFill>
                  <a:prstClr val="black"/>
                </a:solidFill>
                <a:latin typeface="Montserrat" panose="00000500000000000000" pitchFamily="2" charset="0"/>
              </a:rPr>
              <a:t>M8.1</a:t>
            </a:r>
            <a:r>
              <a:rPr lang="es-MX" sz="1400" dirty="0" smtClean="0">
                <a:solidFill>
                  <a:prstClr val="black"/>
                </a:solidFill>
                <a:latin typeface="Montserrat" panose="00000500000000000000" pitchFamily="2" charset="0"/>
              </a:rPr>
              <a:t>, 45 km </a:t>
            </a:r>
            <a:r>
              <a:rPr lang="es-MX" sz="1400" dirty="0">
                <a:solidFill>
                  <a:prstClr val="black"/>
                </a:solidFill>
                <a:latin typeface="Montserrat" panose="00000500000000000000" pitchFamily="2" charset="0"/>
              </a:rPr>
              <a:t>al </a:t>
            </a:r>
            <a:r>
              <a:rPr lang="es-MX" sz="1400" dirty="0" smtClean="0">
                <a:solidFill>
                  <a:prstClr val="black"/>
                </a:solidFill>
                <a:latin typeface="Montserrat" panose="00000500000000000000" pitchFamily="2" charset="0"/>
              </a:rPr>
              <a:t>noroeste </a:t>
            </a:r>
            <a:r>
              <a:rPr lang="es-MX" sz="1400" dirty="0">
                <a:solidFill>
                  <a:prstClr val="black"/>
                </a:solidFill>
                <a:latin typeface="Montserrat" panose="00000500000000000000" pitchFamily="2" charset="0"/>
              </a:rPr>
              <a:t>de </a:t>
            </a:r>
            <a:r>
              <a:rPr lang="es-MX" sz="1400" dirty="0" smtClean="0">
                <a:solidFill>
                  <a:prstClr val="black"/>
                </a:solidFill>
                <a:latin typeface="Montserrat" panose="00000500000000000000" pitchFamily="2" charset="0"/>
              </a:rPr>
              <a:t>La Mira </a:t>
            </a:r>
            <a:r>
              <a:rPr lang="es-MX" sz="1400" dirty="0">
                <a:solidFill>
                  <a:prstClr val="black"/>
                </a:solidFill>
                <a:latin typeface="Montserrat" panose="00000500000000000000" pitchFamily="2" charset="0"/>
              </a:rPr>
              <a:t>y a una profundidad de </a:t>
            </a:r>
            <a:r>
              <a:rPr lang="es-MX" sz="1400" dirty="0" smtClean="0">
                <a:solidFill>
                  <a:prstClr val="black"/>
                </a:solidFill>
                <a:latin typeface="Montserrat" panose="00000500000000000000" pitchFamily="2" charset="0"/>
              </a:rPr>
              <a:t>15 km, el sismo produjo un tsunami que genero olas que inundaron 1.5 km tierra adentro.</a:t>
            </a:r>
          </a:p>
        </p:txBody>
      </p:sp>
      <p:sp>
        <p:nvSpPr>
          <p:cNvPr id="12" name="12 Rectángulo"/>
          <p:cNvSpPr/>
          <p:nvPr/>
        </p:nvSpPr>
        <p:spPr>
          <a:xfrm>
            <a:off x="50355" y="262389"/>
            <a:ext cx="4017589" cy="646331"/>
          </a:xfrm>
          <a:prstGeom prst="rect">
            <a:avLst/>
          </a:prstGeom>
        </p:spPr>
        <p:txBody>
          <a:bodyPr wrap="square">
            <a:spAutoFit/>
          </a:bodyPr>
          <a:lstStyle/>
          <a:p>
            <a:r>
              <a:rPr lang="es-MX" b="1" dirty="0" smtClean="0">
                <a:solidFill>
                  <a:srgbClr val="38806B"/>
                </a:solidFill>
                <a:latin typeface="Montserrat"/>
              </a:rPr>
              <a:t>ACCIONES DE PREVENCIÓN POR SISMOS Y TSUNAMIS </a:t>
            </a:r>
            <a:endParaRPr lang="es-MX" b="1" dirty="0">
              <a:solidFill>
                <a:srgbClr val="38806B"/>
              </a:solidFill>
              <a:latin typeface="Montserrat"/>
            </a:endParaRPr>
          </a:p>
        </p:txBody>
      </p:sp>
    </p:spTree>
    <p:extLst>
      <p:ext uri="{BB962C8B-B14F-4D97-AF65-F5344CB8AC3E}">
        <p14:creationId xmlns:p14="http://schemas.microsoft.com/office/powerpoint/2010/main" val="140494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50355" y="262389"/>
            <a:ext cx="4017589" cy="646331"/>
          </a:xfrm>
          <a:prstGeom prst="rect">
            <a:avLst/>
          </a:prstGeom>
        </p:spPr>
        <p:txBody>
          <a:bodyPr wrap="square">
            <a:spAutoFit/>
          </a:bodyPr>
          <a:lstStyle/>
          <a:p>
            <a:r>
              <a:rPr lang="es-MX" b="1" dirty="0" smtClean="0">
                <a:solidFill>
                  <a:srgbClr val="38806B"/>
                </a:solidFill>
                <a:latin typeface="Montserrat"/>
              </a:rPr>
              <a:t>ACCIONES DE PREVENCIÓN POR SISMOS Y TSUNAMIS </a:t>
            </a:r>
            <a:endParaRPr lang="es-MX" b="1" dirty="0">
              <a:solidFill>
                <a:srgbClr val="38806B"/>
              </a:solidFill>
              <a:latin typeface="Montserrat"/>
            </a:endParaRPr>
          </a:p>
        </p:txBody>
      </p:sp>
      <p:sp>
        <p:nvSpPr>
          <p:cNvPr id="11" name="4 Rectángulo"/>
          <p:cNvSpPr/>
          <p:nvPr/>
        </p:nvSpPr>
        <p:spPr>
          <a:xfrm>
            <a:off x="35495" y="4797152"/>
            <a:ext cx="8784977" cy="2139047"/>
          </a:xfrm>
          <a:prstGeom prst="rect">
            <a:avLst/>
          </a:prstGeom>
        </p:spPr>
        <p:txBody>
          <a:bodyPr wrap="square">
            <a:spAutoFit/>
          </a:bodyPr>
          <a:lstStyle/>
          <a:p>
            <a:pPr algn="just">
              <a:spcAft>
                <a:spcPts val="600"/>
              </a:spcAft>
            </a:pPr>
            <a:r>
              <a:rPr lang="es-MX" sz="1600" b="1" dirty="0" smtClean="0">
                <a:solidFill>
                  <a:srgbClr val="38806B"/>
                </a:solidFill>
                <a:latin typeface="Montserrat"/>
              </a:rPr>
              <a:t>RECOMENDACIONES</a:t>
            </a:r>
          </a:p>
          <a:p>
            <a:pPr marL="285750" indent="-285750" algn="just">
              <a:buSzPct val="150000"/>
              <a:buFont typeface="Arial" panose="020B0604020202020204" pitchFamily="34" charset="0"/>
              <a:buChar char="•"/>
            </a:pPr>
            <a:r>
              <a:rPr lang="es-MX" sz="1400" dirty="0" smtClean="0">
                <a:solidFill>
                  <a:prstClr val="black"/>
                </a:solidFill>
                <a:latin typeface="Montserrat" panose="00000500000000000000" pitchFamily="2" charset="0"/>
              </a:rPr>
              <a:t>Es </a:t>
            </a:r>
            <a:r>
              <a:rPr lang="es-MX" sz="1400" dirty="0">
                <a:solidFill>
                  <a:prstClr val="black"/>
                </a:solidFill>
                <a:latin typeface="Montserrat" panose="00000500000000000000" pitchFamily="2" charset="0"/>
              </a:rPr>
              <a:t>necesario generar estudios de </a:t>
            </a:r>
            <a:r>
              <a:rPr lang="es-MX" sz="1400" b="1" dirty="0">
                <a:solidFill>
                  <a:prstClr val="black"/>
                </a:solidFill>
                <a:latin typeface="Montserrat" panose="00000500000000000000" pitchFamily="2" charset="0"/>
              </a:rPr>
              <a:t>microzonificación sísmica</a:t>
            </a:r>
            <a:r>
              <a:rPr lang="es-MX" sz="1400" dirty="0">
                <a:solidFill>
                  <a:prstClr val="black"/>
                </a:solidFill>
                <a:latin typeface="Montserrat" panose="00000500000000000000" pitchFamily="2" charset="0"/>
              </a:rPr>
              <a:t>, análisis de fallas activas y estudios de </a:t>
            </a:r>
            <a:r>
              <a:rPr lang="es-MX" sz="1400" b="1" dirty="0" err="1" smtClean="0">
                <a:solidFill>
                  <a:prstClr val="black"/>
                </a:solidFill>
                <a:latin typeface="Montserrat" panose="00000500000000000000" pitchFamily="2" charset="0"/>
              </a:rPr>
              <a:t>paleosismología</a:t>
            </a:r>
            <a:r>
              <a:rPr lang="es-MX" sz="1400" b="1" dirty="0" smtClean="0">
                <a:solidFill>
                  <a:prstClr val="black"/>
                </a:solidFill>
                <a:latin typeface="Montserrat" panose="00000500000000000000" pitchFamily="2" charset="0"/>
              </a:rPr>
              <a:t>.</a:t>
            </a:r>
            <a:r>
              <a:rPr lang="es-MX" sz="1400" dirty="0" smtClean="0">
                <a:solidFill>
                  <a:prstClr val="black"/>
                </a:solidFill>
                <a:latin typeface="Montserrat" panose="00000500000000000000" pitchFamily="2" charset="0"/>
              </a:rPr>
              <a:t> </a:t>
            </a:r>
            <a:endParaRPr lang="es-MX" sz="1400" dirty="0">
              <a:solidFill>
                <a:prstClr val="black"/>
              </a:solidFill>
              <a:latin typeface="Montserrat" panose="00000500000000000000" pitchFamily="2" charset="0"/>
            </a:endParaRPr>
          </a:p>
          <a:p>
            <a:pPr marL="285750" indent="-285750" algn="just">
              <a:buSzPct val="150000"/>
              <a:buFont typeface="Arial" panose="020B0604020202020204" pitchFamily="34" charset="0"/>
              <a:buChar char="•"/>
            </a:pPr>
            <a:r>
              <a:rPr lang="es-MX" sz="1400" dirty="0">
                <a:solidFill>
                  <a:prstClr val="black"/>
                </a:solidFill>
                <a:latin typeface="Montserrat" panose="00000500000000000000" pitchFamily="2" charset="0"/>
              </a:rPr>
              <a:t>Análisis de la </a:t>
            </a:r>
            <a:r>
              <a:rPr lang="es-MX" sz="1400" b="1" dirty="0">
                <a:solidFill>
                  <a:prstClr val="black"/>
                </a:solidFill>
                <a:latin typeface="Montserrat" panose="00000500000000000000" pitchFamily="2" charset="0"/>
              </a:rPr>
              <a:t>geomorfología de bahías</a:t>
            </a:r>
            <a:r>
              <a:rPr lang="es-MX" sz="1400" dirty="0">
                <a:solidFill>
                  <a:prstClr val="black"/>
                </a:solidFill>
                <a:latin typeface="Montserrat" panose="00000500000000000000" pitchFamily="2" charset="0"/>
              </a:rPr>
              <a:t> y </a:t>
            </a:r>
            <a:r>
              <a:rPr lang="es-MX" sz="1400" b="1" dirty="0">
                <a:solidFill>
                  <a:prstClr val="black"/>
                </a:solidFill>
                <a:latin typeface="Montserrat" panose="00000500000000000000" pitchFamily="2" charset="0"/>
              </a:rPr>
              <a:t>estudios de transgresión del mar</a:t>
            </a:r>
            <a:r>
              <a:rPr lang="es-MX" sz="1400" dirty="0">
                <a:solidFill>
                  <a:prstClr val="black"/>
                </a:solidFill>
                <a:latin typeface="Montserrat" panose="00000500000000000000" pitchFamily="2" charset="0"/>
              </a:rPr>
              <a:t> e impacto en </a:t>
            </a:r>
            <a:r>
              <a:rPr lang="es-MX" sz="1400" b="1" dirty="0" smtClean="0">
                <a:solidFill>
                  <a:prstClr val="black"/>
                </a:solidFill>
                <a:latin typeface="Montserrat" panose="00000500000000000000" pitchFamily="2" charset="0"/>
              </a:rPr>
              <a:t>vivienda</a:t>
            </a:r>
            <a:r>
              <a:rPr lang="es-MX" sz="1400" b="1" dirty="0">
                <a:solidFill>
                  <a:prstClr val="black"/>
                </a:solidFill>
                <a:latin typeface="Montserrat" panose="00000500000000000000" pitchFamily="2" charset="0"/>
              </a:rPr>
              <a:t>,</a:t>
            </a:r>
            <a:r>
              <a:rPr lang="es-MX" sz="1400" b="1" dirty="0" smtClean="0">
                <a:solidFill>
                  <a:prstClr val="black"/>
                </a:solidFill>
                <a:latin typeface="Montserrat" panose="00000500000000000000" pitchFamily="2" charset="0"/>
              </a:rPr>
              <a:t> infraestructura y líneas vitales.</a:t>
            </a:r>
            <a:r>
              <a:rPr lang="es-MX" sz="1400" dirty="0" smtClean="0">
                <a:solidFill>
                  <a:prstClr val="black"/>
                </a:solidFill>
                <a:latin typeface="Montserrat" panose="00000500000000000000" pitchFamily="2" charset="0"/>
              </a:rPr>
              <a:t>  </a:t>
            </a:r>
            <a:endParaRPr lang="es-MX" sz="1400" dirty="0">
              <a:solidFill>
                <a:prstClr val="black"/>
              </a:solidFill>
              <a:latin typeface="Montserrat" panose="00000500000000000000" pitchFamily="2" charset="0"/>
            </a:endParaRPr>
          </a:p>
          <a:p>
            <a:pPr marL="285750" indent="-285750" algn="just">
              <a:buSzPct val="150000"/>
              <a:buFont typeface="Arial" panose="020B0604020202020204" pitchFamily="34" charset="0"/>
              <a:buChar char="•"/>
            </a:pPr>
            <a:r>
              <a:rPr lang="es-MX" sz="1400" b="1" dirty="0">
                <a:solidFill>
                  <a:prstClr val="black"/>
                </a:solidFill>
                <a:latin typeface="Montserrat" panose="00000500000000000000" pitchFamily="2" charset="0"/>
              </a:rPr>
              <a:t>Mapa de </a:t>
            </a:r>
            <a:r>
              <a:rPr lang="es-MX" sz="1400" b="1" dirty="0" smtClean="0">
                <a:solidFill>
                  <a:prstClr val="black"/>
                </a:solidFill>
                <a:latin typeface="Montserrat" panose="00000500000000000000" pitchFamily="2" charset="0"/>
              </a:rPr>
              <a:t>peligro, </a:t>
            </a:r>
            <a:r>
              <a:rPr lang="es-MX" sz="1400" b="1" dirty="0">
                <a:solidFill>
                  <a:prstClr val="black"/>
                </a:solidFill>
                <a:latin typeface="Montserrat" panose="00000500000000000000" pitchFamily="2" charset="0"/>
              </a:rPr>
              <a:t>vulnerabilidad y riesgo</a:t>
            </a:r>
            <a:r>
              <a:rPr lang="es-MX" sz="1400" dirty="0">
                <a:solidFill>
                  <a:prstClr val="black"/>
                </a:solidFill>
                <a:latin typeface="Montserrat" panose="00000500000000000000" pitchFamily="2" charset="0"/>
              </a:rPr>
              <a:t> por sismos y </a:t>
            </a:r>
            <a:r>
              <a:rPr lang="es-MX" sz="1400" dirty="0" smtClean="0">
                <a:solidFill>
                  <a:prstClr val="black"/>
                </a:solidFill>
                <a:latin typeface="Montserrat" panose="00000500000000000000" pitchFamily="2" charset="0"/>
              </a:rPr>
              <a:t>tsunamis.</a:t>
            </a:r>
            <a:endParaRPr lang="es-MX" sz="1400" dirty="0">
              <a:solidFill>
                <a:prstClr val="black"/>
              </a:solidFill>
              <a:latin typeface="Montserrat" panose="00000500000000000000" pitchFamily="2" charset="0"/>
            </a:endParaRPr>
          </a:p>
          <a:p>
            <a:pPr marL="285750" indent="-285750" algn="just">
              <a:buSzPct val="150000"/>
              <a:buFont typeface="Arial" panose="020B0604020202020204" pitchFamily="34" charset="0"/>
              <a:buChar char="•"/>
            </a:pPr>
            <a:r>
              <a:rPr lang="es-MX" sz="1400" b="1" dirty="0" smtClean="0">
                <a:solidFill>
                  <a:prstClr val="black"/>
                </a:solidFill>
                <a:latin typeface="Montserrat" panose="00000500000000000000" pitchFamily="2" charset="0"/>
              </a:rPr>
              <a:t>Generar </a:t>
            </a:r>
            <a:r>
              <a:rPr lang="es-MX" sz="1400" dirty="0" smtClean="0">
                <a:solidFill>
                  <a:prstClr val="black"/>
                </a:solidFill>
                <a:latin typeface="Montserrat" panose="00000500000000000000" pitchFamily="2" charset="0"/>
              </a:rPr>
              <a:t>el </a:t>
            </a:r>
            <a:r>
              <a:rPr lang="es-MX" sz="1400" b="1" dirty="0">
                <a:solidFill>
                  <a:prstClr val="black"/>
                </a:solidFill>
                <a:latin typeface="Montserrat" panose="00000500000000000000" pitchFamily="2" charset="0"/>
              </a:rPr>
              <a:t>reglamento de construcción</a:t>
            </a:r>
            <a:r>
              <a:rPr lang="es-MX" sz="1400" dirty="0">
                <a:solidFill>
                  <a:prstClr val="black"/>
                </a:solidFill>
                <a:latin typeface="Montserrat" panose="00000500000000000000" pitchFamily="2" charset="0"/>
              </a:rPr>
              <a:t> vigente </a:t>
            </a:r>
            <a:r>
              <a:rPr lang="es-MX" sz="1400" b="1" dirty="0">
                <a:solidFill>
                  <a:prstClr val="black"/>
                </a:solidFill>
                <a:latin typeface="Montserrat" panose="00000500000000000000" pitchFamily="2" charset="0"/>
              </a:rPr>
              <a:t>estatal</a:t>
            </a:r>
            <a:r>
              <a:rPr lang="es-MX" sz="1400" dirty="0">
                <a:solidFill>
                  <a:prstClr val="black"/>
                </a:solidFill>
                <a:latin typeface="Montserrat" panose="00000500000000000000" pitchFamily="2" charset="0"/>
              </a:rPr>
              <a:t> y </a:t>
            </a:r>
            <a:r>
              <a:rPr lang="es-MX" sz="1400" b="1" dirty="0">
                <a:solidFill>
                  <a:prstClr val="black"/>
                </a:solidFill>
                <a:latin typeface="Montserrat" panose="00000500000000000000" pitchFamily="2" charset="0"/>
              </a:rPr>
              <a:t>generar</a:t>
            </a:r>
            <a:r>
              <a:rPr lang="es-MX" sz="1400" dirty="0">
                <a:solidFill>
                  <a:prstClr val="black"/>
                </a:solidFill>
                <a:latin typeface="Montserrat" panose="00000500000000000000" pitchFamily="2" charset="0"/>
              </a:rPr>
              <a:t> los </a:t>
            </a:r>
            <a:r>
              <a:rPr lang="es-MX" sz="1400" dirty="0" smtClean="0">
                <a:solidFill>
                  <a:prstClr val="black"/>
                </a:solidFill>
                <a:latin typeface="Montserrat" panose="00000500000000000000" pitchFamily="2" charset="0"/>
              </a:rPr>
              <a:t>municipales restantes.</a:t>
            </a:r>
            <a:endParaRPr lang="es-MX" sz="1400" dirty="0">
              <a:solidFill>
                <a:prstClr val="black"/>
              </a:solidFill>
              <a:latin typeface="Montserrat" panose="00000500000000000000" pitchFamily="2" charset="0"/>
            </a:endParaRPr>
          </a:p>
          <a:p>
            <a:pPr marL="285750" indent="-285750" algn="just">
              <a:buSzPct val="150000"/>
              <a:buFont typeface="Arial" panose="020B0604020202020204" pitchFamily="34" charset="0"/>
              <a:buChar char="•"/>
            </a:pPr>
            <a:r>
              <a:rPr lang="es-MX" sz="1400" dirty="0">
                <a:solidFill>
                  <a:prstClr val="black"/>
                </a:solidFill>
                <a:latin typeface="Montserrat" panose="00000500000000000000" pitchFamily="2" charset="0"/>
              </a:rPr>
              <a:t>Construcción de </a:t>
            </a:r>
            <a:r>
              <a:rPr lang="es-MX" sz="1400" b="1" dirty="0">
                <a:solidFill>
                  <a:prstClr val="black"/>
                </a:solidFill>
                <a:latin typeface="Montserrat" panose="00000500000000000000" pitchFamily="2" charset="0"/>
              </a:rPr>
              <a:t>refugios</a:t>
            </a:r>
            <a:r>
              <a:rPr lang="es-MX" sz="1400" dirty="0">
                <a:solidFill>
                  <a:prstClr val="black"/>
                </a:solidFill>
                <a:latin typeface="Montserrat" panose="00000500000000000000" pitchFamily="2" charset="0"/>
              </a:rPr>
              <a:t> </a:t>
            </a:r>
            <a:r>
              <a:rPr lang="es-MX" sz="1400" dirty="0" smtClean="0">
                <a:solidFill>
                  <a:prstClr val="black"/>
                </a:solidFill>
                <a:latin typeface="Montserrat" panose="00000500000000000000" pitchFamily="2" charset="0"/>
              </a:rPr>
              <a:t>y/o estructuras resistente por </a:t>
            </a:r>
            <a:r>
              <a:rPr lang="es-MX" sz="1400" dirty="0">
                <a:solidFill>
                  <a:prstClr val="black"/>
                </a:solidFill>
                <a:latin typeface="Montserrat" panose="00000500000000000000" pitchFamily="2" charset="0"/>
              </a:rPr>
              <a:t>sismo y tsunamis en zonas </a:t>
            </a:r>
            <a:r>
              <a:rPr lang="es-MX" sz="1400" dirty="0" smtClean="0">
                <a:solidFill>
                  <a:prstClr val="black"/>
                </a:solidFill>
                <a:latin typeface="Montserrat" panose="00000500000000000000" pitchFamily="2" charset="0"/>
              </a:rPr>
              <a:t>costeras.</a:t>
            </a:r>
            <a:endParaRPr lang="es-MX" sz="1400" dirty="0">
              <a:solidFill>
                <a:prstClr val="black"/>
              </a:solidFill>
              <a:latin typeface="Montserrat" panose="00000500000000000000" pitchFamily="2" charset="0"/>
            </a:endParaRPr>
          </a:p>
        </p:txBody>
      </p:sp>
      <p:pic>
        <p:nvPicPr>
          <p:cNvPr id="12" name="Picture 4" descr="F:\2.png"/>
          <p:cNvPicPr>
            <a:picLocks noChangeAspect="1" noChangeArrowheads="1"/>
          </p:cNvPicPr>
          <p:nvPr/>
        </p:nvPicPr>
        <p:blipFill rotWithShape="1">
          <a:blip r:embed="rId3">
            <a:clrChange>
              <a:clrFrom>
                <a:srgbClr val="006147"/>
              </a:clrFrom>
              <a:clrTo>
                <a:srgbClr val="006147">
                  <a:alpha val="0"/>
                </a:srgbClr>
              </a:clrTo>
            </a:clrChange>
            <a:extLst>
              <a:ext uri="{28A0092B-C50C-407E-A947-70E740481C1C}">
                <a14:useLocalDpi xmlns:a14="http://schemas.microsoft.com/office/drawing/2010/main" val="0"/>
              </a:ext>
            </a:extLst>
          </a:blip>
          <a:srcRect l="15489" t="29796" r="80502" b="65571"/>
          <a:stretch/>
        </p:blipFill>
        <p:spPr bwMode="auto">
          <a:xfrm>
            <a:off x="5301893" y="4244227"/>
            <a:ext cx="350227" cy="282129"/>
          </a:xfrm>
          <a:prstGeom prst="rect">
            <a:avLst/>
          </a:prstGeom>
          <a:noFill/>
          <a:extLst>
            <a:ext uri="{909E8E84-426E-40DD-AFC4-6F175D3DCCD1}">
              <a14:hiddenFill xmlns:a14="http://schemas.microsoft.com/office/drawing/2010/main">
                <a:solidFill>
                  <a:srgbClr val="FFFFFF"/>
                </a:solidFill>
              </a14:hiddenFill>
            </a:ext>
          </a:extLst>
        </p:spPr>
      </p:pic>
      <p:sp>
        <p:nvSpPr>
          <p:cNvPr id="21" name="3 CuadroTexto"/>
          <p:cNvSpPr txBox="1"/>
          <p:nvPr/>
        </p:nvSpPr>
        <p:spPr>
          <a:xfrm>
            <a:off x="5696576" y="4238324"/>
            <a:ext cx="2187792" cy="307777"/>
          </a:xfrm>
          <a:prstGeom prst="rect">
            <a:avLst/>
          </a:prstGeom>
          <a:noFill/>
        </p:spPr>
        <p:txBody>
          <a:bodyPr wrap="square" rtlCol="0">
            <a:spAutoFit/>
          </a:bodyPr>
          <a:lstStyle>
            <a:defPPr>
              <a:defRPr lang="es-MX"/>
            </a:defPPr>
            <a:lvl1pPr>
              <a:defRPr sz="1400">
                <a:latin typeface="Montserrat" panose="00000500000000000000" pitchFamily="2" charset="0"/>
              </a:defRPr>
            </a:lvl1pPr>
          </a:lstStyle>
          <a:p>
            <a:r>
              <a:rPr lang="es-MX" dirty="0">
                <a:solidFill>
                  <a:prstClr val="black"/>
                </a:solidFill>
              </a:rPr>
              <a:t>Fallas y Fracturas</a:t>
            </a:r>
          </a:p>
        </p:txBody>
      </p:sp>
      <p:sp>
        <p:nvSpPr>
          <p:cNvPr id="22" name="3 Rectángulo"/>
          <p:cNvSpPr/>
          <p:nvPr/>
        </p:nvSpPr>
        <p:spPr>
          <a:xfrm>
            <a:off x="-36512" y="936810"/>
            <a:ext cx="5148064" cy="3877985"/>
          </a:xfrm>
          <a:prstGeom prst="rect">
            <a:avLst/>
          </a:prstGeom>
        </p:spPr>
        <p:txBody>
          <a:bodyPr wrap="square">
            <a:spAutoFit/>
          </a:bodyPr>
          <a:lstStyle/>
          <a:p>
            <a:pPr algn="just"/>
            <a:r>
              <a:rPr lang="es-MX" sz="1400" dirty="0" smtClean="0">
                <a:solidFill>
                  <a:prstClr val="black"/>
                </a:solidFill>
                <a:latin typeface="Montserrat" panose="00000500000000000000" pitchFamily="2" charset="0"/>
              </a:rPr>
              <a:t>Después </a:t>
            </a:r>
            <a:r>
              <a:rPr lang="es-MX" sz="1400" dirty="0">
                <a:solidFill>
                  <a:prstClr val="black"/>
                </a:solidFill>
                <a:latin typeface="Montserrat" panose="00000500000000000000" pitchFamily="2" charset="0"/>
              </a:rPr>
              <a:t>de un gran sismo se pueden presentar </a:t>
            </a:r>
            <a:r>
              <a:rPr lang="es-MX" sz="1400" b="1" dirty="0">
                <a:solidFill>
                  <a:prstClr val="black"/>
                </a:solidFill>
                <a:latin typeface="Montserrat" panose="00000500000000000000" pitchFamily="2" charset="0"/>
              </a:rPr>
              <a:t>réplicas</a:t>
            </a:r>
            <a:r>
              <a:rPr lang="es-MX" sz="1400" dirty="0">
                <a:solidFill>
                  <a:prstClr val="black"/>
                </a:solidFill>
                <a:latin typeface="Montserrat" panose="00000500000000000000" pitchFamily="2" charset="0"/>
              </a:rPr>
              <a:t> que llegan a generar el colapso de edificaciones dañadas por el sismo principal. </a:t>
            </a:r>
            <a:endParaRPr lang="es-MX" sz="1400" dirty="0" smtClean="0">
              <a:solidFill>
                <a:prstClr val="black"/>
              </a:solidFill>
              <a:latin typeface="Montserrat" panose="00000500000000000000" pitchFamily="2" charset="0"/>
            </a:endParaRPr>
          </a:p>
          <a:p>
            <a:pPr algn="just">
              <a:spcBef>
                <a:spcPts val="600"/>
              </a:spcBef>
              <a:spcAft>
                <a:spcPts val="600"/>
              </a:spcAft>
            </a:pPr>
            <a:r>
              <a:rPr lang="es-MX" sz="1400" dirty="0" smtClean="0">
                <a:solidFill>
                  <a:prstClr val="black"/>
                </a:solidFill>
                <a:latin typeface="Montserrat" panose="00000500000000000000" pitchFamily="2" charset="0"/>
              </a:rPr>
              <a:t>Las réplicas </a:t>
            </a:r>
            <a:r>
              <a:rPr lang="es-MX" sz="1400" b="1" dirty="0" smtClean="0">
                <a:solidFill>
                  <a:prstClr val="black"/>
                </a:solidFill>
                <a:latin typeface="Montserrat" panose="00000500000000000000" pitchFamily="2" charset="0"/>
              </a:rPr>
              <a:t>también pueden generar tsunami</a:t>
            </a:r>
            <a:r>
              <a:rPr lang="es-MX" sz="1400" dirty="0" smtClean="0">
                <a:solidFill>
                  <a:prstClr val="black"/>
                </a:solidFill>
                <a:latin typeface="Montserrat" panose="00000500000000000000" pitchFamily="2" charset="0"/>
              </a:rPr>
              <a:t>, tal es el caso de la </a:t>
            </a:r>
            <a:r>
              <a:rPr lang="es-MX" sz="1400" b="1" dirty="0" smtClean="0">
                <a:solidFill>
                  <a:prstClr val="black"/>
                </a:solidFill>
                <a:latin typeface="Montserrat" panose="00000500000000000000" pitchFamily="2" charset="0"/>
              </a:rPr>
              <a:t>réplica del 20 de septiembre de 1985, M</a:t>
            </a:r>
            <a:r>
              <a:rPr lang="es-MX" sz="1400" b="1" baseline="-25000" dirty="0" smtClean="0">
                <a:solidFill>
                  <a:prstClr val="black"/>
                </a:solidFill>
                <a:latin typeface="Montserrat" panose="00000500000000000000" pitchFamily="2" charset="0"/>
              </a:rPr>
              <a:t>s</a:t>
            </a:r>
            <a:r>
              <a:rPr lang="es-MX" sz="1400" b="1" dirty="0" smtClean="0">
                <a:solidFill>
                  <a:prstClr val="black"/>
                </a:solidFill>
                <a:latin typeface="Montserrat" panose="00000500000000000000" pitchFamily="2" charset="0"/>
              </a:rPr>
              <a:t> 7.5, </a:t>
            </a:r>
            <a:r>
              <a:rPr lang="es-MX" sz="1400" dirty="0" smtClean="0">
                <a:solidFill>
                  <a:prstClr val="black"/>
                </a:solidFill>
                <a:latin typeface="Montserrat" panose="00000500000000000000" pitchFamily="2" charset="0"/>
              </a:rPr>
              <a:t>registrado en el mareógrafo de Acapulco, Gro. con una altura de 1.2 m.</a:t>
            </a:r>
            <a:endParaRPr lang="es-MX" sz="1400" b="1" dirty="0" smtClean="0">
              <a:solidFill>
                <a:prstClr val="black"/>
              </a:solidFill>
              <a:latin typeface="Montserrat" panose="00000500000000000000" pitchFamily="2" charset="0"/>
            </a:endParaRPr>
          </a:p>
          <a:p>
            <a:pPr algn="just">
              <a:spcBef>
                <a:spcPts val="600"/>
              </a:spcBef>
              <a:spcAft>
                <a:spcPts val="600"/>
              </a:spcAft>
            </a:pPr>
            <a:r>
              <a:rPr lang="es-MX" sz="1600" b="1" dirty="0" smtClean="0">
                <a:solidFill>
                  <a:srgbClr val="38806B"/>
                </a:solidFill>
                <a:latin typeface="Montserrat"/>
              </a:rPr>
              <a:t>CENAPRED</a:t>
            </a:r>
            <a:endParaRPr lang="es-MX" sz="1600" b="1" dirty="0">
              <a:solidFill>
                <a:srgbClr val="38806B"/>
              </a:solidFill>
              <a:latin typeface="Montserrat"/>
            </a:endParaRPr>
          </a:p>
          <a:p>
            <a:pPr algn="just"/>
            <a:r>
              <a:rPr lang="es-MX" sz="1400" dirty="0">
                <a:solidFill>
                  <a:prstClr val="black"/>
                </a:solidFill>
                <a:latin typeface="Montserrat"/>
              </a:rPr>
              <a:t>En el </a:t>
            </a:r>
            <a:r>
              <a:rPr lang="es-MX" sz="1400" b="1" dirty="0">
                <a:solidFill>
                  <a:prstClr val="black"/>
                </a:solidFill>
                <a:latin typeface="Montserrat"/>
              </a:rPr>
              <a:t>Atlas Nacional de Riesgos (ANR) </a:t>
            </a:r>
            <a:r>
              <a:rPr lang="es-MX" sz="1400" dirty="0">
                <a:solidFill>
                  <a:prstClr val="black"/>
                </a:solidFill>
                <a:latin typeface="Montserrat"/>
              </a:rPr>
              <a:t>se pueden encontrar las </a:t>
            </a:r>
            <a:r>
              <a:rPr lang="es-MX" sz="1400" b="1" dirty="0">
                <a:solidFill>
                  <a:prstClr val="black"/>
                </a:solidFill>
                <a:latin typeface="Montserrat"/>
              </a:rPr>
              <a:t>aceleraciones máximas</a:t>
            </a:r>
            <a:r>
              <a:rPr lang="es-MX" sz="1400" dirty="0">
                <a:solidFill>
                  <a:prstClr val="black"/>
                </a:solidFill>
                <a:latin typeface="Montserrat"/>
              </a:rPr>
              <a:t> del terreno para diferentes </a:t>
            </a:r>
            <a:r>
              <a:rPr lang="es-MX" sz="1400" b="1" dirty="0">
                <a:solidFill>
                  <a:prstClr val="black"/>
                </a:solidFill>
                <a:latin typeface="Montserrat"/>
              </a:rPr>
              <a:t>periodos de retorno </a:t>
            </a:r>
            <a:r>
              <a:rPr lang="es-MX" sz="1400" dirty="0">
                <a:solidFill>
                  <a:prstClr val="black"/>
                </a:solidFill>
                <a:latin typeface="Montserrat"/>
              </a:rPr>
              <a:t>y</a:t>
            </a:r>
            <a:r>
              <a:rPr lang="es-MX" sz="1400" b="1" dirty="0">
                <a:solidFill>
                  <a:prstClr val="black"/>
                </a:solidFill>
                <a:latin typeface="Montserrat"/>
              </a:rPr>
              <a:t> </a:t>
            </a:r>
            <a:r>
              <a:rPr lang="es-MX" sz="1400" dirty="0">
                <a:solidFill>
                  <a:prstClr val="black"/>
                </a:solidFill>
                <a:latin typeface="Montserrat"/>
              </a:rPr>
              <a:t>diferentes</a:t>
            </a:r>
            <a:r>
              <a:rPr lang="es-MX" sz="1400" b="1" dirty="0">
                <a:solidFill>
                  <a:prstClr val="black"/>
                </a:solidFill>
                <a:latin typeface="Montserrat"/>
              </a:rPr>
              <a:t> periodos estructurales</a:t>
            </a:r>
            <a:r>
              <a:rPr lang="es-MX" sz="1400" dirty="0">
                <a:solidFill>
                  <a:prstClr val="black"/>
                </a:solidFill>
                <a:latin typeface="Montserrat"/>
              </a:rPr>
              <a:t>. </a:t>
            </a:r>
          </a:p>
          <a:p>
            <a:pPr algn="just"/>
            <a:r>
              <a:rPr lang="es-MX" sz="1400" dirty="0" smtClean="0">
                <a:solidFill>
                  <a:prstClr val="black"/>
                </a:solidFill>
                <a:latin typeface="Montserrat"/>
              </a:rPr>
              <a:t>La </a:t>
            </a:r>
            <a:r>
              <a:rPr lang="es-MX" sz="1400" dirty="0">
                <a:solidFill>
                  <a:prstClr val="black"/>
                </a:solidFill>
                <a:latin typeface="Montserrat"/>
              </a:rPr>
              <a:t>DI del CENAPRED cuenta con una </a:t>
            </a:r>
            <a:r>
              <a:rPr lang="es-MX" sz="1400" b="1" dirty="0">
                <a:solidFill>
                  <a:prstClr val="black"/>
                </a:solidFill>
                <a:latin typeface="Montserrat"/>
              </a:rPr>
              <a:t>”Guía Básica de Microzonificación Sísmica”,</a:t>
            </a:r>
            <a:r>
              <a:rPr lang="es-MX" sz="1400" dirty="0">
                <a:solidFill>
                  <a:prstClr val="black"/>
                </a:solidFill>
                <a:latin typeface="Montserrat"/>
              </a:rPr>
              <a:t> la cual puede usarse como referencia, para la generación de estudios geofísicos.      </a:t>
            </a:r>
            <a:endParaRPr lang="es-MX" sz="1400" dirty="0">
              <a:solidFill>
                <a:prstClr val="black"/>
              </a:solidFill>
              <a:latin typeface="Montserrat" panose="00000500000000000000" pitchFamily="2" charset="0"/>
            </a:endParaRPr>
          </a:p>
        </p:txBody>
      </p:sp>
      <p:pic>
        <p:nvPicPr>
          <p:cNvPr id="23" name="Picture 2" descr="F:\michoacan.gif"/>
          <p:cNvPicPr>
            <a:picLocks noChangeAspect="1" noChangeArrowheads="1" noCrop="1"/>
          </p:cNvPicPr>
          <p:nvPr/>
        </p:nvPicPr>
        <p:blipFill>
          <a:blip r:embed="rId4" cstate="print">
            <a:clrChange>
              <a:clrFrom>
                <a:srgbClr val="006147"/>
              </a:clrFrom>
              <a:clrTo>
                <a:srgbClr val="006147">
                  <a:alpha val="0"/>
                </a:srgbClr>
              </a:clrTo>
            </a:clrChange>
            <a:extLst>
              <a:ext uri="{28A0092B-C50C-407E-A947-70E740481C1C}">
                <a14:useLocalDpi xmlns:a14="http://schemas.microsoft.com/office/drawing/2010/main" val="0"/>
              </a:ext>
            </a:extLst>
          </a:blip>
          <a:srcRect/>
          <a:stretch>
            <a:fillRect/>
          </a:stretch>
        </p:blipFill>
        <p:spPr bwMode="auto">
          <a:xfrm>
            <a:off x="5089236" y="1196752"/>
            <a:ext cx="3950120" cy="275354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5"/>
          <p:cNvSpPr txBox="1"/>
          <p:nvPr/>
        </p:nvSpPr>
        <p:spPr>
          <a:xfrm>
            <a:off x="8014161" y="4022300"/>
            <a:ext cx="1080120" cy="830997"/>
          </a:xfrm>
          <a:prstGeom prst="rect">
            <a:avLst/>
          </a:prstGeom>
          <a:noFill/>
        </p:spPr>
        <p:txBody>
          <a:bodyPr wrap="square" rtlCol="0">
            <a:spAutoFit/>
          </a:bodyPr>
          <a:lstStyle/>
          <a:p>
            <a:r>
              <a:rPr lang="en-GB" sz="1200" dirty="0" smtClean="0">
                <a:solidFill>
                  <a:prstClr val="black"/>
                </a:solidFill>
                <a:latin typeface="Montserrat" panose="00000500000000000000" pitchFamily="2" charset="0"/>
              </a:rPr>
              <a:t>5≤M&lt;6</a:t>
            </a:r>
          </a:p>
          <a:p>
            <a:r>
              <a:rPr lang="en-GB" sz="1200" dirty="0" smtClean="0">
                <a:solidFill>
                  <a:prstClr val="black"/>
                </a:solidFill>
                <a:latin typeface="Montserrat" panose="00000500000000000000" pitchFamily="2" charset="0"/>
              </a:rPr>
              <a:t>6≤M&lt;7</a:t>
            </a:r>
          </a:p>
          <a:p>
            <a:r>
              <a:rPr lang="en-GB" sz="1200" dirty="0">
                <a:solidFill>
                  <a:prstClr val="black"/>
                </a:solidFill>
                <a:latin typeface="Montserrat" panose="00000500000000000000" pitchFamily="2" charset="0"/>
              </a:rPr>
              <a:t>7≤M </a:t>
            </a:r>
            <a:r>
              <a:rPr lang="en-GB" sz="1200" dirty="0" smtClean="0">
                <a:solidFill>
                  <a:prstClr val="black"/>
                </a:solidFill>
                <a:latin typeface="Montserrat" panose="00000500000000000000" pitchFamily="2" charset="0"/>
              </a:rPr>
              <a:t>&lt;8</a:t>
            </a:r>
          </a:p>
          <a:p>
            <a:r>
              <a:rPr lang="en-GB" sz="1200" dirty="0" smtClean="0">
                <a:solidFill>
                  <a:prstClr val="black"/>
                </a:solidFill>
                <a:latin typeface="Montserrat" panose="00000500000000000000" pitchFamily="2" charset="0"/>
              </a:rPr>
              <a:t>M 8.1</a:t>
            </a:r>
            <a:endParaRPr lang="en-GB" sz="1200" dirty="0">
              <a:solidFill>
                <a:prstClr val="black"/>
              </a:solidFill>
              <a:latin typeface="Montserrat" panose="00000500000000000000" pitchFamily="2" charset="0"/>
            </a:endParaRPr>
          </a:p>
        </p:txBody>
      </p:sp>
      <p:pic>
        <p:nvPicPr>
          <p:cNvPr id="25" name="Picture 8"/>
          <p:cNvPicPr>
            <a:picLocks noChangeAspect="1"/>
          </p:cNvPicPr>
          <p:nvPr/>
        </p:nvPicPr>
        <p:blipFill rotWithShape="1">
          <a:blip r:embed="rId5" cstate="print">
            <a:clrChange>
              <a:clrFrom>
                <a:srgbClr val="006147"/>
              </a:clrFrom>
              <a:clrTo>
                <a:srgbClr val="006147">
                  <a:alpha val="0"/>
                </a:srgbClr>
              </a:clrTo>
            </a:clrChange>
            <a:extLst>
              <a:ext uri="{28A0092B-C50C-407E-A947-70E740481C1C}">
                <a14:useLocalDpi xmlns:a14="http://schemas.microsoft.com/office/drawing/2010/main" val="0"/>
              </a:ext>
            </a:extLst>
          </a:blip>
          <a:srcRect l="49766" t="9312" r="45182" b="83059"/>
          <a:stretch/>
        </p:blipFill>
        <p:spPr>
          <a:xfrm>
            <a:off x="7668343" y="4454348"/>
            <a:ext cx="216025" cy="216024"/>
          </a:xfrm>
          <a:prstGeom prst="rect">
            <a:avLst/>
          </a:prstGeom>
        </p:spPr>
      </p:pic>
      <p:pic>
        <p:nvPicPr>
          <p:cNvPr id="26" name="Picture 9"/>
          <p:cNvPicPr>
            <a:picLocks noChangeAspect="1"/>
          </p:cNvPicPr>
          <p:nvPr/>
        </p:nvPicPr>
        <p:blipFill rotWithShape="1">
          <a:blip r:embed="rId6" cstate="print">
            <a:clrChange>
              <a:clrFrom>
                <a:srgbClr val="006147"/>
              </a:clrFrom>
              <a:clrTo>
                <a:srgbClr val="006147">
                  <a:alpha val="0"/>
                </a:srgbClr>
              </a:clrTo>
            </a:clrChange>
            <a:extLst>
              <a:ext uri="{28A0092B-C50C-407E-A947-70E740481C1C}">
                <a14:useLocalDpi xmlns:a14="http://schemas.microsoft.com/office/drawing/2010/main" val="0"/>
              </a:ext>
            </a:extLst>
          </a:blip>
          <a:srcRect l="72412" t="33059" r="22536" b="61855"/>
          <a:stretch/>
        </p:blipFill>
        <p:spPr>
          <a:xfrm>
            <a:off x="7596335" y="4094308"/>
            <a:ext cx="216024" cy="144016"/>
          </a:xfrm>
          <a:prstGeom prst="rect">
            <a:avLst/>
          </a:prstGeom>
        </p:spPr>
      </p:pic>
      <p:pic>
        <p:nvPicPr>
          <p:cNvPr id="27" name="Picture 10"/>
          <p:cNvPicPr>
            <a:picLocks noChangeAspect="1"/>
          </p:cNvPicPr>
          <p:nvPr/>
        </p:nvPicPr>
        <p:blipFill rotWithShape="1">
          <a:blip r:embed="rId5" cstate="print">
            <a:clrChange>
              <a:clrFrom>
                <a:srgbClr val="006147"/>
              </a:clrFrom>
              <a:clrTo>
                <a:srgbClr val="006147">
                  <a:alpha val="0"/>
                </a:srgbClr>
              </a:clrTo>
            </a:clrChange>
            <a:extLst>
              <a:ext uri="{28A0092B-C50C-407E-A947-70E740481C1C}">
                <a14:useLocalDpi xmlns:a14="http://schemas.microsoft.com/office/drawing/2010/main" val="0"/>
              </a:ext>
            </a:extLst>
          </a:blip>
          <a:srcRect l="15753" t="14111" r="80879" b="75717"/>
          <a:stretch/>
        </p:blipFill>
        <p:spPr>
          <a:xfrm>
            <a:off x="7668343" y="4238324"/>
            <a:ext cx="144016" cy="288032"/>
          </a:xfrm>
          <a:prstGeom prst="rect">
            <a:avLst/>
          </a:prstGeom>
        </p:spPr>
      </p:pic>
      <p:sp>
        <p:nvSpPr>
          <p:cNvPr id="28" name="18 Elipse"/>
          <p:cNvSpPr/>
          <p:nvPr/>
        </p:nvSpPr>
        <p:spPr>
          <a:xfrm>
            <a:off x="7682119" y="4697114"/>
            <a:ext cx="202248" cy="144016"/>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solidFill>
                <a:prstClr val="white"/>
              </a:solidFill>
            </a:endParaRPr>
          </a:p>
        </p:txBody>
      </p:sp>
    </p:spTree>
    <p:extLst>
      <p:ext uri="{BB962C8B-B14F-4D97-AF65-F5344CB8AC3E}">
        <p14:creationId xmlns:p14="http://schemas.microsoft.com/office/powerpoint/2010/main" val="270795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7504" y="129406"/>
            <a:ext cx="4680520" cy="923330"/>
          </a:xfrm>
          <a:prstGeom prst="rect">
            <a:avLst/>
          </a:prstGeom>
          <a:noFill/>
        </p:spPr>
        <p:txBody>
          <a:bodyPr wrap="square" rtlCol="0">
            <a:spAutoFit/>
          </a:bodyPr>
          <a:lstStyle/>
          <a:p>
            <a:r>
              <a:rPr lang="es-MX" b="1" dirty="0" smtClean="0">
                <a:solidFill>
                  <a:srgbClr val="38806B"/>
                </a:solidFill>
                <a:latin typeface="Montserrat" panose="00000500000000000000" pitchFamily="2" charset="0"/>
              </a:rPr>
              <a:t>Acciones de prevención por Dinámica de Suelos y Procesos Gravitacionales</a:t>
            </a:r>
          </a:p>
        </p:txBody>
      </p:sp>
      <p:sp>
        <p:nvSpPr>
          <p:cNvPr id="10" name="2 CuadroTexto"/>
          <p:cNvSpPr txBox="1"/>
          <p:nvPr/>
        </p:nvSpPr>
        <p:spPr>
          <a:xfrm>
            <a:off x="-73315" y="6416207"/>
            <a:ext cx="4357283" cy="261610"/>
          </a:xfrm>
          <a:prstGeom prst="rect">
            <a:avLst/>
          </a:prstGeom>
          <a:noFill/>
        </p:spPr>
        <p:txBody>
          <a:bodyPr wrap="none" rtlCol="0">
            <a:spAutoFit/>
          </a:bodyPr>
          <a:lstStyle/>
          <a:p>
            <a:pPr algn="r"/>
            <a:r>
              <a:rPr lang="es-MX" sz="1100" b="1" dirty="0" smtClean="0">
                <a:latin typeface="Montserrat" panose="00000500000000000000" pitchFamily="2" charset="0"/>
              </a:rPr>
              <a:t>46% del estado es propenso a la inestabilidad de laderas</a:t>
            </a:r>
            <a:endParaRPr lang="es-MX" sz="1100" b="1" dirty="0">
              <a:latin typeface="Montserrat" panose="00000500000000000000" pitchFamily="2" charset="0"/>
            </a:endParaRPr>
          </a:p>
        </p:txBody>
      </p:sp>
      <p:sp>
        <p:nvSpPr>
          <p:cNvPr id="11" name="6 Rectángulo"/>
          <p:cNvSpPr/>
          <p:nvPr/>
        </p:nvSpPr>
        <p:spPr>
          <a:xfrm>
            <a:off x="4067944" y="4861935"/>
            <a:ext cx="5047064" cy="1677382"/>
          </a:xfrm>
          <a:prstGeom prst="rect">
            <a:avLst/>
          </a:prstGeom>
        </p:spPr>
        <p:txBody>
          <a:bodyPr wrap="square">
            <a:spAutoFit/>
          </a:bodyPr>
          <a:lstStyle/>
          <a:p>
            <a:pPr marL="171450" indent="-171450" algn="just">
              <a:spcAft>
                <a:spcPts val="600"/>
              </a:spcAft>
              <a:buSzPct val="150000"/>
              <a:buFont typeface="Arial" panose="020B0604020202020204" pitchFamily="34" charset="0"/>
              <a:buChar char="•"/>
            </a:pPr>
            <a:r>
              <a:rPr lang="es-MX" sz="1400" b="1" dirty="0">
                <a:latin typeface="Montserrat" panose="00000500000000000000" pitchFamily="2" charset="0"/>
              </a:rPr>
              <a:t>Crear</a:t>
            </a:r>
            <a:r>
              <a:rPr lang="es-MX" sz="1400" dirty="0">
                <a:latin typeface="Montserrat" panose="00000500000000000000" pitchFamily="2" charset="0"/>
              </a:rPr>
              <a:t> un </a:t>
            </a:r>
            <a:r>
              <a:rPr lang="es-MX" sz="1400" b="1" dirty="0">
                <a:latin typeface="Montserrat" panose="00000500000000000000" pitchFamily="2" charset="0"/>
              </a:rPr>
              <a:t>área de investigación</a:t>
            </a:r>
            <a:r>
              <a:rPr lang="es-MX" sz="1400" dirty="0">
                <a:latin typeface="Montserrat" panose="00000500000000000000" pitchFamily="2" charset="0"/>
              </a:rPr>
              <a:t> de </a:t>
            </a:r>
            <a:r>
              <a:rPr lang="es-MX" sz="1400" b="1" dirty="0">
                <a:latin typeface="Montserrat" panose="00000500000000000000" pitchFamily="2" charset="0"/>
              </a:rPr>
              <a:t>fenómenos geológicos</a:t>
            </a:r>
            <a:r>
              <a:rPr lang="es-MX" sz="1400" dirty="0">
                <a:latin typeface="Montserrat" panose="00000500000000000000" pitchFamily="2" charset="0"/>
              </a:rPr>
              <a:t> en el organigrama de </a:t>
            </a:r>
            <a:r>
              <a:rPr lang="es-MX" sz="1400" dirty="0" smtClean="0">
                <a:latin typeface="Montserrat" panose="00000500000000000000" pitchFamily="2" charset="0"/>
              </a:rPr>
              <a:t>PC, </a:t>
            </a:r>
            <a:r>
              <a:rPr lang="da-DK" sz="1400" dirty="0" smtClean="0">
                <a:latin typeface="Montserrat" panose="00000500000000000000" pitchFamily="2" charset="0"/>
              </a:rPr>
              <a:t>con una </a:t>
            </a:r>
            <a:r>
              <a:rPr lang="da-DK" sz="1400" b="1" dirty="0" smtClean="0">
                <a:latin typeface="Montserrat" panose="00000500000000000000" pitchFamily="2" charset="0"/>
              </a:rPr>
              <a:t>visión</a:t>
            </a:r>
            <a:r>
              <a:rPr lang="da-DK" sz="1400" dirty="0" smtClean="0">
                <a:latin typeface="Montserrat" panose="00000500000000000000" pitchFamily="2" charset="0"/>
              </a:rPr>
              <a:t> claramente </a:t>
            </a:r>
            <a:r>
              <a:rPr lang="da-DK" sz="1400" b="1" dirty="0" smtClean="0">
                <a:latin typeface="Montserrat" panose="00000500000000000000" pitchFamily="2" charset="0"/>
              </a:rPr>
              <a:t>preventiva</a:t>
            </a:r>
            <a:r>
              <a:rPr lang="da-DK" sz="1400" dirty="0" smtClean="0">
                <a:latin typeface="Montserrat" panose="00000500000000000000" pitchFamily="2" charset="0"/>
              </a:rPr>
              <a:t>.</a:t>
            </a:r>
          </a:p>
          <a:p>
            <a:pPr marL="171450" indent="-171450" algn="just">
              <a:spcAft>
                <a:spcPts val="600"/>
              </a:spcAft>
              <a:buSzPct val="150000"/>
              <a:buFont typeface="Arial" panose="020B0604020202020204" pitchFamily="34" charset="0"/>
              <a:buChar char="•"/>
            </a:pPr>
            <a:r>
              <a:rPr lang="da-DK" sz="1400" b="1" dirty="0" smtClean="0">
                <a:latin typeface="Montserrat" panose="00000500000000000000" pitchFamily="2" charset="0"/>
              </a:rPr>
              <a:t>Integrar</a:t>
            </a:r>
            <a:r>
              <a:rPr lang="da-DK" sz="1400" dirty="0" smtClean="0">
                <a:latin typeface="Montserrat" panose="00000500000000000000" pitchFamily="2" charset="0"/>
              </a:rPr>
              <a:t> un </a:t>
            </a:r>
            <a:r>
              <a:rPr lang="da-DK" sz="1400" b="1" dirty="0" smtClean="0">
                <a:latin typeface="Montserrat" panose="00000500000000000000" pitchFamily="2" charset="0"/>
              </a:rPr>
              <a:t>comité científico asesor</a:t>
            </a:r>
            <a:r>
              <a:rPr lang="da-DK" sz="1400" dirty="0" smtClean="0">
                <a:latin typeface="Montserrat" panose="00000500000000000000" pitchFamily="2" charset="0"/>
              </a:rPr>
              <a:t> de fenómenos geológicos con apoyo de académicos, cuerpos </a:t>
            </a:r>
            <a:r>
              <a:rPr lang="da-DK" sz="1400" dirty="0">
                <a:latin typeface="Montserrat" panose="00000500000000000000" pitchFamily="2" charset="0"/>
              </a:rPr>
              <a:t>colegiados, </a:t>
            </a:r>
            <a:r>
              <a:rPr lang="da-DK" sz="1400" dirty="0" smtClean="0">
                <a:latin typeface="Montserrat" panose="00000500000000000000" pitchFamily="2" charset="0"/>
              </a:rPr>
              <a:t>autoridades del gobierno y sociedades técnicas estatales.</a:t>
            </a:r>
          </a:p>
        </p:txBody>
      </p:sp>
      <p:sp>
        <p:nvSpPr>
          <p:cNvPr id="12" name="1 Título"/>
          <p:cNvSpPr txBox="1">
            <a:spLocks/>
          </p:cNvSpPr>
          <p:nvPr/>
        </p:nvSpPr>
        <p:spPr>
          <a:xfrm>
            <a:off x="600840" y="1052736"/>
            <a:ext cx="2891040" cy="276274"/>
          </a:xfrm>
          <a:prstGeom prst="rect">
            <a:avLst/>
          </a:prstGeom>
          <a:solidFill>
            <a:schemeClr val="bg1"/>
          </a:solid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smtClean="0">
                <a:latin typeface="Montserrat" panose="00000500000000000000" pitchFamily="2" charset="0"/>
              </a:rPr>
              <a:t>Extracto Mapa Nacional de Susceptibilidad a la Inestabilidad de Laderas</a:t>
            </a:r>
            <a:endParaRPr lang="es-MX" sz="1000" b="1" dirty="0">
              <a:latin typeface="Montserrat" panose="00000500000000000000" pitchFamily="2" charset="0"/>
            </a:endParaRPr>
          </a:p>
        </p:txBody>
      </p:sp>
      <p:sp>
        <p:nvSpPr>
          <p:cNvPr id="13" name="7 Rectángulo"/>
          <p:cNvSpPr/>
          <p:nvPr/>
        </p:nvSpPr>
        <p:spPr>
          <a:xfrm>
            <a:off x="4067944" y="930055"/>
            <a:ext cx="5047064" cy="3616375"/>
          </a:xfrm>
          <a:prstGeom prst="rect">
            <a:avLst/>
          </a:prstGeom>
        </p:spPr>
        <p:txBody>
          <a:bodyPr wrap="square">
            <a:spAutoFit/>
          </a:bodyPr>
          <a:lstStyle/>
          <a:p>
            <a:pPr algn="just">
              <a:spcAft>
                <a:spcPts val="600"/>
              </a:spcAft>
              <a:buClr>
                <a:srgbClr val="CBB487"/>
              </a:buClr>
            </a:pPr>
            <a:r>
              <a:rPr lang="da-DK" sz="1400" dirty="0" smtClean="0">
                <a:latin typeface="Montserrat" panose="00000500000000000000" pitchFamily="2" charset="0"/>
              </a:rPr>
              <a:t>En los últimos años se han registrado </a:t>
            </a:r>
            <a:r>
              <a:rPr lang="da-DK" sz="1400" b="1" dirty="0" smtClean="0">
                <a:latin typeface="Montserrat" panose="00000500000000000000" pitchFamily="2" charset="0"/>
              </a:rPr>
              <a:t>deslizamientos, caídos y derrumbes </a:t>
            </a:r>
            <a:r>
              <a:rPr lang="da-DK" sz="1400" dirty="0" smtClean="0">
                <a:latin typeface="Montserrat" panose="00000500000000000000" pitchFamily="2" charset="0"/>
              </a:rPr>
              <a:t>en el estado de </a:t>
            </a:r>
            <a:r>
              <a:rPr lang="da-DK" sz="1400" b="1" dirty="0" smtClean="0">
                <a:latin typeface="Montserrat" panose="00000500000000000000" pitchFamily="2" charset="0"/>
              </a:rPr>
              <a:t>Michoacán</a:t>
            </a:r>
            <a:r>
              <a:rPr lang="da-DK" sz="1400" dirty="0" smtClean="0">
                <a:latin typeface="Montserrat" panose="00000500000000000000" pitchFamily="2" charset="0"/>
              </a:rPr>
              <a:t>,</a:t>
            </a:r>
            <a:r>
              <a:rPr lang="da-DK" sz="1400" b="1" dirty="0" smtClean="0">
                <a:latin typeface="Montserrat" panose="00000500000000000000" pitchFamily="2" charset="0"/>
              </a:rPr>
              <a:t> </a:t>
            </a:r>
            <a:r>
              <a:rPr lang="da-DK" sz="1400" dirty="0" smtClean="0">
                <a:latin typeface="Montserrat" panose="00000500000000000000" pitchFamily="2" charset="0"/>
              </a:rPr>
              <a:t>los cuales han causado </a:t>
            </a:r>
            <a:r>
              <a:rPr lang="da-DK" sz="1400" b="1" dirty="0" smtClean="0">
                <a:latin typeface="Montserrat" panose="00000500000000000000" pitchFamily="2" charset="0"/>
              </a:rPr>
              <a:t>daños severos </a:t>
            </a:r>
            <a:r>
              <a:rPr lang="da-DK" sz="1400" dirty="0" smtClean="0">
                <a:latin typeface="Montserrat" panose="00000500000000000000" pitchFamily="2" charset="0"/>
              </a:rPr>
              <a:t>a la población y </a:t>
            </a:r>
            <a:r>
              <a:rPr lang="da-DK" sz="1400" b="1" dirty="0" smtClean="0">
                <a:latin typeface="Montserrat" panose="00000500000000000000" pitchFamily="2" charset="0"/>
              </a:rPr>
              <a:t>pérdida de vidas</a:t>
            </a:r>
            <a:r>
              <a:rPr lang="da-DK" sz="1400" dirty="0" smtClean="0">
                <a:latin typeface="Montserrat" panose="00000500000000000000" pitchFamily="2" charset="0"/>
              </a:rPr>
              <a:t>, principalmente en algunos municipios de la Faja Volcánica Transmexicana y de la Sierra Madre del Sur, donde las </a:t>
            </a:r>
            <a:r>
              <a:rPr lang="da-DK" sz="1400" b="1" dirty="0" smtClean="0">
                <a:latin typeface="Montserrat" panose="00000500000000000000" pitchFamily="2" charset="0"/>
              </a:rPr>
              <a:t>lluvias </a:t>
            </a:r>
            <a:r>
              <a:rPr lang="da-DK" sz="1400" dirty="0" smtClean="0">
                <a:latin typeface="Montserrat" panose="00000500000000000000" pitchFamily="2" charset="0"/>
              </a:rPr>
              <a:t>son recurrentes y es el principal factor detonante de dichos fenómenos, además de la </a:t>
            </a:r>
            <a:r>
              <a:rPr lang="da-DK" sz="1400" b="1" dirty="0" smtClean="0">
                <a:latin typeface="Montserrat" panose="00000500000000000000" pitchFamily="2" charset="0"/>
              </a:rPr>
              <a:t>actividad sísmica de la región </a:t>
            </a:r>
            <a:r>
              <a:rPr lang="da-DK" sz="1400" dirty="0" smtClean="0">
                <a:latin typeface="Montserrat" panose="00000500000000000000" pitchFamily="2" charset="0"/>
              </a:rPr>
              <a:t>y las </a:t>
            </a:r>
            <a:r>
              <a:rPr lang="da-DK" sz="1400" b="1" dirty="0" smtClean="0">
                <a:latin typeface="Montserrat" panose="00000500000000000000" pitchFamily="2" charset="0"/>
              </a:rPr>
              <a:t>modificaciones al entorno</a:t>
            </a:r>
            <a:r>
              <a:rPr lang="da-DK" sz="1400" dirty="0" smtClean="0">
                <a:latin typeface="Montserrat" panose="00000500000000000000" pitchFamily="2" charset="0"/>
              </a:rPr>
              <a:t> que </a:t>
            </a:r>
            <a:r>
              <a:rPr lang="da-DK" sz="1400" dirty="0">
                <a:latin typeface="Montserrat" panose="00000500000000000000" pitchFamily="2" charset="0"/>
              </a:rPr>
              <a:t>realiza la población</a:t>
            </a:r>
            <a:r>
              <a:rPr lang="da-DK" sz="1400" dirty="0" smtClean="0">
                <a:latin typeface="Montserrat" panose="00000500000000000000" pitchFamily="2" charset="0"/>
              </a:rPr>
              <a:t>.</a:t>
            </a:r>
          </a:p>
          <a:p>
            <a:pPr algn="just">
              <a:buClr>
                <a:srgbClr val="CBB487"/>
              </a:buClr>
            </a:pPr>
            <a:r>
              <a:rPr lang="da-DK" sz="1400" dirty="0" smtClean="0">
                <a:latin typeface="Montserrat" panose="00000500000000000000" pitchFamily="2" charset="0"/>
              </a:rPr>
              <a:t>Otros fenómenos recurrentes en dicho estado son el </a:t>
            </a:r>
            <a:r>
              <a:rPr lang="da-DK" sz="1400" b="1" dirty="0" smtClean="0">
                <a:latin typeface="Montserrat" panose="00000500000000000000" pitchFamily="2" charset="0"/>
              </a:rPr>
              <a:t>hundimiento</a:t>
            </a:r>
            <a:r>
              <a:rPr lang="da-DK" sz="1400" dirty="0" smtClean="0">
                <a:latin typeface="Montserrat" panose="00000500000000000000" pitchFamily="2" charset="0"/>
              </a:rPr>
              <a:t> y el </a:t>
            </a:r>
            <a:r>
              <a:rPr lang="da-DK" sz="1400" b="1" dirty="0" smtClean="0">
                <a:latin typeface="Montserrat" panose="00000500000000000000" pitchFamily="2" charset="0"/>
              </a:rPr>
              <a:t>agrietamiento del terreno </a:t>
            </a:r>
            <a:r>
              <a:rPr lang="da-DK" sz="1400" dirty="0" smtClean="0">
                <a:latin typeface="Montserrat" panose="00000500000000000000" pitchFamily="2" charset="0"/>
              </a:rPr>
              <a:t>y la </a:t>
            </a:r>
            <a:r>
              <a:rPr lang="da-DK" sz="1400" b="1" dirty="0" smtClean="0">
                <a:latin typeface="Montserrat" panose="00000500000000000000" pitchFamily="2" charset="0"/>
              </a:rPr>
              <a:t>licuación de suelos</a:t>
            </a:r>
            <a:r>
              <a:rPr lang="da-DK" sz="1400" dirty="0" smtClean="0">
                <a:latin typeface="Montserrat" panose="00000500000000000000" pitchFamily="2" charset="0"/>
              </a:rPr>
              <a:t>, los cuales tienen presencia en varios municipios del estado donde han ocasionado </a:t>
            </a:r>
            <a:r>
              <a:rPr lang="da-DK" sz="1400" b="1" dirty="0" smtClean="0">
                <a:latin typeface="Montserrat" panose="00000500000000000000" pitchFamily="2" charset="0"/>
              </a:rPr>
              <a:t>daños en viviendas</a:t>
            </a:r>
            <a:r>
              <a:rPr lang="da-DK" sz="1400" dirty="0" smtClean="0">
                <a:latin typeface="Montserrat" panose="00000500000000000000" pitchFamily="2" charset="0"/>
              </a:rPr>
              <a:t> y en </a:t>
            </a:r>
            <a:r>
              <a:rPr lang="da-DK" sz="1400" b="1" dirty="0" smtClean="0">
                <a:latin typeface="Montserrat" panose="00000500000000000000" pitchFamily="2" charset="0"/>
              </a:rPr>
              <a:t>obras de infraestructura</a:t>
            </a:r>
            <a:r>
              <a:rPr lang="da-DK" sz="1400" dirty="0" smtClean="0">
                <a:latin typeface="Montserrat" panose="00000500000000000000" pitchFamily="2" charset="0"/>
              </a:rPr>
              <a:t>.</a:t>
            </a:r>
          </a:p>
          <a:p>
            <a:pPr algn="just">
              <a:buClr>
                <a:srgbClr val="CBB487"/>
              </a:buClr>
            </a:pPr>
            <a:endParaRPr lang="da-DK" sz="1400" dirty="0" smtClean="0">
              <a:latin typeface="Montserrat" panose="00000500000000000000" pitchFamily="2" charset="0"/>
            </a:endParaRPr>
          </a:p>
        </p:txBody>
      </p:sp>
      <p:pic>
        <p:nvPicPr>
          <p:cNvPr id="15" name="Picture 2" descr="Z:\ApoyoSINAPROC\Apy Sinap 2018\140.- Acciones de Prevención de Desastres - ESTADOS\06 Michoacán\MAPAS\Michoacá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412775"/>
            <a:ext cx="3396383" cy="4944807"/>
          </a:xfrm>
          <a:prstGeom prst="rect">
            <a:avLst/>
          </a:prstGeom>
          <a:noFill/>
          <a:extLst>
            <a:ext uri="{909E8E84-426E-40DD-AFC4-6F175D3DCCD1}">
              <a14:hiddenFill xmlns:a14="http://schemas.microsoft.com/office/drawing/2010/main">
                <a:solidFill>
                  <a:srgbClr val="FFFFFF"/>
                </a:solidFill>
              </a14:hiddenFill>
            </a:ext>
          </a:extLst>
        </p:spPr>
      </p:pic>
      <p:sp>
        <p:nvSpPr>
          <p:cNvPr id="16" name="8 Rectángulo"/>
          <p:cNvSpPr/>
          <p:nvPr/>
        </p:nvSpPr>
        <p:spPr>
          <a:xfrm>
            <a:off x="4033430" y="4499595"/>
            <a:ext cx="2592288" cy="338554"/>
          </a:xfrm>
          <a:prstGeom prst="rect">
            <a:avLst/>
          </a:prstGeom>
        </p:spPr>
        <p:txBody>
          <a:bodyPr wrap="square">
            <a:spAutoFit/>
          </a:bodyPr>
          <a:lstStyle/>
          <a:p>
            <a:pPr>
              <a:spcAft>
                <a:spcPts val="600"/>
              </a:spcAft>
            </a:pPr>
            <a:r>
              <a:rPr lang="es-MX" sz="1600" b="1" dirty="0">
                <a:solidFill>
                  <a:srgbClr val="38806B"/>
                </a:solidFill>
                <a:latin typeface="Montserrat"/>
              </a:rPr>
              <a:t>RECOMENDACIONES</a:t>
            </a:r>
          </a:p>
        </p:txBody>
      </p:sp>
    </p:spTree>
    <p:extLst>
      <p:ext uri="{BB962C8B-B14F-4D97-AF65-F5344CB8AC3E}">
        <p14:creationId xmlns:p14="http://schemas.microsoft.com/office/powerpoint/2010/main" val="5599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CuadroTexto"/>
          <p:cNvSpPr txBox="1"/>
          <p:nvPr/>
        </p:nvSpPr>
        <p:spPr>
          <a:xfrm>
            <a:off x="107504" y="129406"/>
            <a:ext cx="4680520" cy="923330"/>
          </a:xfrm>
          <a:prstGeom prst="rect">
            <a:avLst/>
          </a:prstGeom>
          <a:noFill/>
        </p:spPr>
        <p:txBody>
          <a:bodyPr wrap="square" rtlCol="0">
            <a:spAutoFit/>
          </a:bodyPr>
          <a:lstStyle/>
          <a:p>
            <a:r>
              <a:rPr lang="es-MX" b="1" dirty="0" smtClean="0">
                <a:solidFill>
                  <a:srgbClr val="38806B"/>
                </a:solidFill>
                <a:latin typeface="Montserrat" panose="00000500000000000000" pitchFamily="2" charset="0"/>
              </a:rPr>
              <a:t>Acciones de prevención por Dinámica de Suelos y Procesos Gravitacionales</a:t>
            </a:r>
          </a:p>
        </p:txBody>
      </p:sp>
      <p:sp>
        <p:nvSpPr>
          <p:cNvPr id="9" name="6 Rectángulo"/>
          <p:cNvSpPr/>
          <p:nvPr/>
        </p:nvSpPr>
        <p:spPr>
          <a:xfrm>
            <a:off x="3995936" y="1595983"/>
            <a:ext cx="4896544" cy="5001369"/>
          </a:xfrm>
          <a:prstGeom prst="rect">
            <a:avLst/>
          </a:prstGeom>
        </p:spPr>
        <p:txBody>
          <a:bodyPr wrap="square">
            <a:spAutoFit/>
          </a:bodyPr>
          <a:lstStyle/>
          <a:p>
            <a:pPr marL="171450" indent="-171450" algn="just">
              <a:spcAft>
                <a:spcPts val="600"/>
              </a:spcAft>
              <a:buSzPct val="150000"/>
              <a:buFont typeface="Arial" panose="020B0604020202020204" pitchFamily="34" charset="0"/>
              <a:buChar char="•"/>
            </a:pPr>
            <a:r>
              <a:rPr lang="da-DK" sz="1400" b="1" dirty="0" smtClean="0">
                <a:latin typeface="Montserrat" panose="00000500000000000000" pitchFamily="2" charset="0"/>
              </a:rPr>
              <a:t>Evitar</a:t>
            </a:r>
            <a:r>
              <a:rPr lang="da-DK" sz="1400" dirty="0">
                <a:latin typeface="Montserrat" panose="00000500000000000000" pitchFamily="2" charset="0"/>
              </a:rPr>
              <a:t>, en lo posible, la </a:t>
            </a:r>
            <a:r>
              <a:rPr lang="da-DK" sz="1400" b="1" dirty="0">
                <a:latin typeface="Montserrat" panose="00000500000000000000" pitchFamily="2" charset="0"/>
              </a:rPr>
              <a:t>rotación de personal capacitado</a:t>
            </a:r>
            <a:r>
              <a:rPr lang="da-DK" sz="1400" dirty="0">
                <a:latin typeface="Montserrat" panose="00000500000000000000" pitchFamily="2" charset="0"/>
              </a:rPr>
              <a:t>, tanto a nivel estatal como municipal.</a:t>
            </a:r>
          </a:p>
          <a:p>
            <a:pPr marL="171450" indent="-171450" algn="just">
              <a:spcAft>
                <a:spcPts val="600"/>
              </a:spcAft>
              <a:buSzPct val="150000"/>
              <a:buFont typeface="Arial" panose="020B0604020202020204" pitchFamily="34" charset="0"/>
              <a:buChar char="•"/>
            </a:pPr>
            <a:r>
              <a:rPr lang="da-DK" sz="1400" b="1" dirty="0" smtClean="0">
                <a:latin typeface="Montserrat" panose="00000500000000000000" pitchFamily="2" charset="0"/>
              </a:rPr>
              <a:t>Fortalecer </a:t>
            </a:r>
            <a:r>
              <a:rPr lang="da-DK" sz="1400" dirty="0">
                <a:latin typeface="Montserrat" panose="00000500000000000000" pitchFamily="2" charset="0"/>
              </a:rPr>
              <a:t>las </a:t>
            </a:r>
            <a:r>
              <a:rPr lang="da-DK" sz="1400" b="1" dirty="0">
                <a:latin typeface="Montserrat" panose="00000500000000000000" pitchFamily="2" charset="0"/>
              </a:rPr>
              <a:t>capacidades técnicas </a:t>
            </a:r>
            <a:r>
              <a:rPr lang="da-DK" sz="1400" dirty="0">
                <a:latin typeface="Montserrat" panose="00000500000000000000" pitchFamily="2" charset="0"/>
              </a:rPr>
              <a:t>de los municipios sobre el análisis y estudio de fenómenos, generando </a:t>
            </a:r>
            <a:r>
              <a:rPr lang="da-DK" sz="1400" b="1" dirty="0">
                <a:latin typeface="Montserrat" panose="00000500000000000000" pitchFamily="2" charset="0"/>
              </a:rPr>
              <a:t>comités locales de prevención</a:t>
            </a:r>
            <a:r>
              <a:rPr lang="da-DK" sz="1400" dirty="0">
                <a:latin typeface="Montserrat" panose="00000500000000000000" pitchFamily="2" charset="0"/>
              </a:rPr>
              <a:t> de desastres</a:t>
            </a:r>
            <a:r>
              <a:rPr lang="da-DK" sz="1400" dirty="0" smtClean="0">
                <a:latin typeface="Montserrat" panose="00000500000000000000" pitchFamily="2" charset="0"/>
              </a:rPr>
              <a:t>.</a:t>
            </a:r>
          </a:p>
          <a:p>
            <a:pPr marL="171450" indent="-171450" algn="just">
              <a:spcAft>
                <a:spcPts val="600"/>
              </a:spcAft>
              <a:buSzPct val="150000"/>
              <a:buFont typeface="Arial" panose="020B0604020202020204" pitchFamily="34" charset="0"/>
              <a:buChar char="•"/>
            </a:pPr>
            <a:r>
              <a:rPr lang="da-DK" sz="1400" b="1" dirty="0" smtClean="0">
                <a:latin typeface="Montserrat" panose="00000500000000000000" pitchFamily="2" charset="0"/>
              </a:rPr>
              <a:t>Monitorear</a:t>
            </a:r>
            <a:r>
              <a:rPr lang="da-DK" sz="1400" dirty="0" smtClean="0">
                <a:latin typeface="Montserrat" panose="00000500000000000000" pitchFamily="2" charset="0"/>
              </a:rPr>
              <a:t> permanentemente los </a:t>
            </a:r>
            <a:r>
              <a:rPr lang="da-DK" sz="1400" b="1" dirty="0" smtClean="0">
                <a:latin typeface="Montserrat" panose="00000500000000000000" pitchFamily="2" charset="0"/>
              </a:rPr>
              <a:t>sistemas de abastecimiento</a:t>
            </a:r>
            <a:r>
              <a:rPr lang="da-DK" sz="1400" dirty="0" smtClean="0">
                <a:latin typeface="Montserrat" panose="00000500000000000000" pitchFamily="2" charset="0"/>
              </a:rPr>
              <a:t> de agua y las </a:t>
            </a:r>
            <a:r>
              <a:rPr lang="da-DK" sz="1400" b="1" dirty="0" smtClean="0">
                <a:latin typeface="Montserrat" panose="00000500000000000000" pitchFamily="2" charset="0"/>
              </a:rPr>
              <a:t>tuberías de drenaje</a:t>
            </a:r>
            <a:r>
              <a:rPr lang="da-DK" sz="1400" dirty="0" smtClean="0">
                <a:latin typeface="Montserrat" panose="00000500000000000000" pitchFamily="2" charset="0"/>
              </a:rPr>
              <a:t> para detectar y </a:t>
            </a:r>
            <a:r>
              <a:rPr lang="da-DK" sz="1400" b="1" dirty="0" smtClean="0">
                <a:latin typeface="Montserrat" panose="00000500000000000000" pitchFamily="2" charset="0"/>
              </a:rPr>
              <a:t>reparar</a:t>
            </a:r>
            <a:r>
              <a:rPr lang="da-DK" sz="1400" dirty="0" smtClean="0">
                <a:latin typeface="Montserrat" panose="00000500000000000000" pitchFamily="2" charset="0"/>
              </a:rPr>
              <a:t> </a:t>
            </a:r>
            <a:r>
              <a:rPr lang="da-DK" sz="1400" b="1" dirty="0" smtClean="0">
                <a:latin typeface="Montserrat" panose="00000500000000000000" pitchFamily="2" charset="0"/>
              </a:rPr>
              <a:t>oportunamente</a:t>
            </a:r>
            <a:r>
              <a:rPr lang="da-DK" sz="1400" dirty="0" smtClean="0">
                <a:latin typeface="Montserrat" panose="00000500000000000000" pitchFamily="2" charset="0"/>
              </a:rPr>
              <a:t> fugas.</a:t>
            </a:r>
          </a:p>
          <a:p>
            <a:pPr marL="171450" indent="-171450" algn="just">
              <a:spcAft>
                <a:spcPts val="600"/>
              </a:spcAft>
              <a:buSzPct val="150000"/>
              <a:buFont typeface="Arial" panose="020B0604020202020204" pitchFamily="34" charset="0"/>
              <a:buChar char="•"/>
            </a:pPr>
            <a:r>
              <a:rPr lang="da-DK" sz="1400" b="1" dirty="0" smtClean="0">
                <a:latin typeface="Montserrat" panose="00000500000000000000" pitchFamily="2" charset="0"/>
              </a:rPr>
              <a:t>Capacitar</a:t>
            </a:r>
            <a:r>
              <a:rPr lang="da-DK" sz="1400" dirty="0" smtClean="0">
                <a:latin typeface="Montserrat" panose="00000500000000000000" pitchFamily="2" charset="0"/>
              </a:rPr>
              <a:t> a la población mediante campañas de concientización e </a:t>
            </a:r>
            <a:r>
              <a:rPr lang="da-DK" sz="1400" b="1" dirty="0" smtClean="0">
                <a:latin typeface="Montserrat" panose="00000500000000000000" pitchFamily="2" charset="0"/>
              </a:rPr>
              <a:t>identificación de rasgos</a:t>
            </a:r>
            <a:r>
              <a:rPr lang="da-DK" sz="1400" dirty="0" smtClean="0">
                <a:latin typeface="Montserrat" panose="00000500000000000000" pitchFamily="2" charset="0"/>
              </a:rPr>
              <a:t> que indiquen la </a:t>
            </a:r>
            <a:r>
              <a:rPr lang="da-DK" sz="1400" b="1" dirty="0" smtClean="0">
                <a:latin typeface="Montserrat" panose="00000500000000000000" pitchFamily="2" charset="0"/>
              </a:rPr>
              <a:t>inminencia </a:t>
            </a:r>
            <a:r>
              <a:rPr lang="da-DK" sz="1400" dirty="0" smtClean="0">
                <a:latin typeface="Montserrat" panose="00000500000000000000" pitchFamily="2" charset="0"/>
              </a:rPr>
              <a:t>de un </a:t>
            </a:r>
            <a:r>
              <a:rPr lang="da-DK" sz="1400" b="1" dirty="0" smtClean="0">
                <a:latin typeface="Montserrat" panose="00000500000000000000" pitchFamily="2" charset="0"/>
              </a:rPr>
              <a:t>fenómeno</a:t>
            </a:r>
            <a:r>
              <a:rPr lang="da-DK" sz="1400" dirty="0" smtClean="0">
                <a:latin typeface="Montserrat" panose="00000500000000000000" pitchFamily="2" charset="0"/>
              </a:rPr>
              <a:t>.</a:t>
            </a:r>
          </a:p>
          <a:p>
            <a:pPr marL="171450" indent="-171450" algn="just">
              <a:spcAft>
                <a:spcPts val="600"/>
              </a:spcAft>
              <a:buSzPct val="150000"/>
              <a:buFont typeface="Arial" panose="020B0604020202020204" pitchFamily="34" charset="0"/>
              <a:buChar char="•"/>
            </a:pPr>
            <a:r>
              <a:rPr lang="da-DK" sz="1400" dirty="0" smtClean="0">
                <a:latin typeface="Montserrat" panose="00000500000000000000" pitchFamily="2" charset="0"/>
              </a:rPr>
              <a:t>Implementar acciones de </a:t>
            </a:r>
            <a:r>
              <a:rPr lang="da-DK" sz="1400" b="1" dirty="0" smtClean="0">
                <a:latin typeface="Montserrat" panose="00000500000000000000" pitchFamily="2" charset="0"/>
              </a:rPr>
              <a:t>revisión de zonas críticas</a:t>
            </a:r>
            <a:r>
              <a:rPr lang="da-DK" sz="1400" dirty="0" smtClean="0">
                <a:latin typeface="Montserrat" panose="00000500000000000000" pitchFamily="2" charset="0"/>
              </a:rPr>
              <a:t> para reubicación de viviendas y ordenamiento del territorio que permitan establecer </a:t>
            </a:r>
            <a:r>
              <a:rPr lang="da-DK" sz="1400" dirty="0">
                <a:latin typeface="Montserrat" panose="00000500000000000000" pitchFamily="2" charset="0"/>
              </a:rPr>
              <a:t>programas y fondos de ayuda a viviendas afectadas.</a:t>
            </a:r>
          </a:p>
          <a:p>
            <a:pPr marL="171450" indent="-171450" algn="just">
              <a:spcAft>
                <a:spcPts val="600"/>
              </a:spcAft>
              <a:buSzPct val="150000"/>
              <a:buFont typeface="Arial" panose="020B0604020202020204" pitchFamily="34" charset="0"/>
              <a:buChar char="•"/>
            </a:pPr>
            <a:r>
              <a:rPr lang="da-DK" sz="1400" b="1" dirty="0" smtClean="0">
                <a:latin typeface="Montserrat" panose="00000500000000000000" pitchFamily="2" charset="0"/>
              </a:rPr>
              <a:t>Reforzar </a:t>
            </a:r>
            <a:r>
              <a:rPr lang="da-DK" sz="1400" b="1" dirty="0">
                <a:latin typeface="Montserrat" panose="00000500000000000000" pitchFamily="2" charset="0"/>
              </a:rPr>
              <a:t>la red</a:t>
            </a:r>
            <a:r>
              <a:rPr lang="da-DK" sz="1400" dirty="0">
                <a:latin typeface="Montserrat" panose="00000500000000000000" pitchFamily="2" charset="0"/>
              </a:rPr>
              <a:t> de estaciones </a:t>
            </a:r>
            <a:r>
              <a:rPr lang="da-DK" sz="1400" b="1" dirty="0" smtClean="0">
                <a:latin typeface="Montserrat" panose="00000500000000000000" pitchFamily="2" charset="0"/>
              </a:rPr>
              <a:t>meteorológicas</a:t>
            </a:r>
            <a:r>
              <a:rPr lang="da-DK" sz="1400" dirty="0" smtClean="0">
                <a:latin typeface="Montserrat" panose="00000500000000000000" pitchFamily="2" charset="0"/>
              </a:rPr>
              <a:t> y </a:t>
            </a:r>
            <a:r>
              <a:rPr lang="da-DK" sz="1400" b="1" dirty="0" smtClean="0">
                <a:latin typeface="Montserrat" panose="00000500000000000000" pitchFamily="2" charset="0"/>
              </a:rPr>
              <a:t>sísmicas</a:t>
            </a:r>
            <a:r>
              <a:rPr lang="da-DK" sz="1400" dirty="0" smtClean="0">
                <a:latin typeface="Montserrat" panose="00000500000000000000" pitchFamily="2" charset="0"/>
              </a:rPr>
              <a:t>, así como gestionar </a:t>
            </a:r>
            <a:r>
              <a:rPr lang="da-DK" sz="1400" dirty="0">
                <a:latin typeface="Montserrat" panose="00000500000000000000" pitchFamily="2" charset="0"/>
              </a:rPr>
              <a:t>la </a:t>
            </a:r>
            <a:r>
              <a:rPr lang="da-DK" sz="1400" b="1" dirty="0">
                <a:latin typeface="Montserrat" panose="00000500000000000000" pitchFamily="2" charset="0"/>
              </a:rPr>
              <a:t>adquisición de equipo geotécnico</a:t>
            </a:r>
            <a:r>
              <a:rPr lang="da-DK" sz="1400" dirty="0">
                <a:latin typeface="Montserrat" panose="00000500000000000000" pitchFamily="2" charset="0"/>
              </a:rPr>
              <a:t> para trabajo de campo</a:t>
            </a:r>
            <a:r>
              <a:rPr lang="da-DK" sz="1400" dirty="0" smtClean="0">
                <a:latin typeface="Montserrat" panose="00000500000000000000" pitchFamily="2" charset="0"/>
              </a:rPr>
              <a:t>.</a:t>
            </a:r>
            <a:endParaRPr lang="da-DK" sz="1400" dirty="0">
              <a:latin typeface="Montserrat" panose="00000500000000000000" pitchFamily="2" charset="0"/>
            </a:endParaRPr>
          </a:p>
        </p:txBody>
      </p:sp>
      <p:sp>
        <p:nvSpPr>
          <p:cNvPr id="11" name="1 Título"/>
          <p:cNvSpPr txBox="1">
            <a:spLocks/>
          </p:cNvSpPr>
          <p:nvPr/>
        </p:nvSpPr>
        <p:spPr>
          <a:xfrm>
            <a:off x="-1" y="6633356"/>
            <a:ext cx="4067943" cy="180020"/>
          </a:xfrm>
          <a:prstGeom prst="rect">
            <a:avLst/>
          </a:prstGeom>
          <a:no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smtClean="0">
                <a:latin typeface="Montserrat" panose="00000500000000000000" pitchFamily="2" charset="0"/>
              </a:rPr>
              <a:t>Deslizamiento en </a:t>
            </a:r>
            <a:r>
              <a:rPr lang="es-MX" sz="1000" b="1" dirty="0" err="1" smtClean="0">
                <a:latin typeface="Montserrat" panose="00000500000000000000" pitchFamily="2" charset="0"/>
              </a:rPr>
              <a:t>Angangueo</a:t>
            </a:r>
            <a:r>
              <a:rPr lang="es-MX" sz="1000" b="1" dirty="0" smtClean="0">
                <a:latin typeface="Montserrat" panose="00000500000000000000" pitchFamily="2" charset="0"/>
              </a:rPr>
              <a:t>, febrero, 2010</a:t>
            </a:r>
            <a:endParaRPr lang="es-MX" sz="1000" b="1" dirty="0">
              <a:latin typeface="Montserrat" panose="00000500000000000000" pitchFamily="2" charset="0"/>
            </a:endParaRPr>
          </a:p>
        </p:txBody>
      </p:sp>
      <p:pic>
        <p:nvPicPr>
          <p:cNvPr id="12" name="Picture 2" descr="Z:\ApoyoSINAPROC\Apy Sinap 2018\140.- Acciones de Prevención de Desastres - ESTADOS\06 Michoacán\MAPAS\Regionalizació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251" y="1117666"/>
            <a:ext cx="3245653" cy="28112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36.-Auditoria 2014\Desktop\Deslizamiento Angangue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599" y="3997986"/>
            <a:ext cx="3242305" cy="2448271"/>
          </a:xfrm>
          <a:prstGeom prst="rect">
            <a:avLst/>
          </a:prstGeom>
          <a:noFill/>
          <a:extLst>
            <a:ext uri="{909E8E84-426E-40DD-AFC4-6F175D3DCCD1}">
              <a14:hiddenFill xmlns:a14="http://schemas.microsoft.com/office/drawing/2010/main">
                <a:solidFill>
                  <a:srgbClr val="FFFFFF"/>
                </a:solidFill>
              </a14:hiddenFill>
            </a:ext>
          </a:extLst>
        </p:spPr>
      </p:pic>
      <p:sp>
        <p:nvSpPr>
          <p:cNvPr id="14" name="8 Rectángulo"/>
          <p:cNvSpPr/>
          <p:nvPr/>
        </p:nvSpPr>
        <p:spPr>
          <a:xfrm>
            <a:off x="4062651" y="1139835"/>
            <a:ext cx="2592288" cy="338554"/>
          </a:xfrm>
          <a:prstGeom prst="rect">
            <a:avLst/>
          </a:prstGeom>
        </p:spPr>
        <p:txBody>
          <a:bodyPr wrap="square">
            <a:spAutoFit/>
          </a:bodyPr>
          <a:lstStyle/>
          <a:p>
            <a:pPr>
              <a:spcAft>
                <a:spcPts val="600"/>
              </a:spcAft>
            </a:pPr>
            <a:r>
              <a:rPr lang="es-MX" sz="1600" b="1" dirty="0">
                <a:solidFill>
                  <a:srgbClr val="38806B"/>
                </a:solidFill>
                <a:latin typeface="Montserrat"/>
              </a:rPr>
              <a:t>RECOMENDACIONES</a:t>
            </a:r>
          </a:p>
        </p:txBody>
      </p:sp>
    </p:spTree>
    <p:extLst>
      <p:ext uri="{BB962C8B-B14F-4D97-AF65-F5344CB8AC3E}">
        <p14:creationId xmlns:p14="http://schemas.microsoft.com/office/powerpoint/2010/main" val="82258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CuadroTexto"/>
          <p:cNvSpPr txBox="1"/>
          <p:nvPr/>
        </p:nvSpPr>
        <p:spPr>
          <a:xfrm>
            <a:off x="107504" y="129406"/>
            <a:ext cx="4680520" cy="923330"/>
          </a:xfrm>
          <a:prstGeom prst="rect">
            <a:avLst/>
          </a:prstGeom>
          <a:noFill/>
        </p:spPr>
        <p:txBody>
          <a:bodyPr wrap="square" rtlCol="0">
            <a:spAutoFit/>
          </a:bodyPr>
          <a:lstStyle/>
          <a:p>
            <a:r>
              <a:rPr lang="es-MX" b="1" dirty="0" smtClean="0">
                <a:solidFill>
                  <a:srgbClr val="38806B"/>
                </a:solidFill>
                <a:latin typeface="Montserrat" panose="00000500000000000000" pitchFamily="2" charset="0"/>
              </a:rPr>
              <a:t>Acciones de prevención por Dinámica de Suelos y Procesos Gravitacionales</a:t>
            </a:r>
          </a:p>
        </p:txBody>
      </p:sp>
      <p:sp>
        <p:nvSpPr>
          <p:cNvPr id="10" name="6 Rectángulo"/>
          <p:cNvSpPr/>
          <p:nvPr/>
        </p:nvSpPr>
        <p:spPr>
          <a:xfrm>
            <a:off x="4067944" y="1591047"/>
            <a:ext cx="4824536" cy="5078313"/>
          </a:xfrm>
          <a:prstGeom prst="rect">
            <a:avLst/>
          </a:prstGeom>
        </p:spPr>
        <p:txBody>
          <a:bodyPr wrap="square">
            <a:spAutoFit/>
          </a:bodyPr>
          <a:lstStyle/>
          <a:p>
            <a:pPr marL="171450" indent="-171450" algn="just">
              <a:spcAft>
                <a:spcPts val="600"/>
              </a:spcAft>
              <a:buSzPct val="150000"/>
              <a:buFont typeface="Arial" panose="020B0604020202020204" pitchFamily="34" charset="0"/>
              <a:buChar char="•"/>
            </a:pPr>
            <a:r>
              <a:rPr lang="da-DK" sz="1400" dirty="0" smtClean="0">
                <a:latin typeface="Montserrat" panose="00000500000000000000" pitchFamily="2" charset="0"/>
              </a:rPr>
              <a:t>Generar </a:t>
            </a:r>
            <a:r>
              <a:rPr lang="da-DK" sz="1400" dirty="0">
                <a:latin typeface="Montserrat" panose="00000500000000000000" pitchFamily="2" charset="0"/>
              </a:rPr>
              <a:t>fortalezas en </a:t>
            </a:r>
            <a:r>
              <a:rPr lang="da-DK" sz="1400" b="1" dirty="0">
                <a:latin typeface="Montserrat" panose="00000500000000000000" pitchFamily="2" charset="0"/>
              </a:rPr>
              <a:t>cartografía y análisis de imágenes de satélite</a:t>
            </a:r>
            <a:r>
              <a:rPr lang="da-DK" sz="1400" dirty="0">
                <a:latin typeface="Montserrat" panose="00000500000000000000" pitchFamily="2" charset="0"/>
              </a:rPr>
              <a:t> e implementar programas de </a:t>
            </a:r>
            <a:r>
              <a:rPr lang="da-DK" sz="1400" b="1" dirty="0">
                <a:latin typeface="Montserrat" panose="00000500000000000000" pitchFamily="2" charset="0"/>
              </a:rPr>
              <a:t>reforestación</a:t>
            </a:r>
            <a:r>
              <a:rPr lang="da-DK" sz="1400" dirty="0">
                <a:latin typeface="Montserrat" panose="00000500000000000000" pitchFamily="2" charset="0"/>
              </a:rPr>
              <a:t>.</a:t>
            </a:r>
          </a:p>
          <a:p>
            <a:pPr marL="171450" indent="-171450" algn="just">
              <a:spcAft>
                <a:spcPts val="600"/>
              </a:spcAft>
              <a:buSzPct val="150000"/>
              <a:buFont typeface="Arial" panose="020B0604020202020204" pitchFamily="34" charset="0"/>
              <a:buChar char="•"/>
            </a:pPr>
            <a:r>
              <a:rPr lang="es-MX" sz="1400" dirty="0" smtClean="0">
                <a:latin typeface="Montserrat" panose="00000500000000000000" pitchFamily="2" charset="0"/>
              </a:rPr>
              <a:t>Realizar </a:t>
            </a:r>
            <a:r>
              <a:rPr lang="es-MX" sz="1400" dirty="0">
                <a:latin typeface="Montserrat" panose="00000500000000000000" pitchFamily="2" charset="0"/>
              </a:rPr>
              <a:t>acciones de </a:t>
            </a:r>
            <a:r>
              <a:rPr lang="es-MX" sz="1400" b="1" dirty="0">
                <a:latin typeface="Montserrat" panose="00000500000000000000" pitchFamily="2" charset="0"/>
              </a:rPr>
              <a:t>comunicación del riesgo</a:t>
            </a:r>
            <a:r>
              <a:rPr lang="es-MX" sz="1400" dirty="0">
                <a:latin typeface="Montserrat" panose="00000500000000000000" pitchFamily="2" charset="0"/>
              </a:rPr>
              <a:t> y difusión de </a:t>
            </a:r>
            <a:r>
              <a:rPr lang="es-MX" sz="1400" b="1" dirty="0">
                <a:latin typeface="Montserrat" panose="00000500000000000000" pitchFamily="2" charset="0"/>
              </a:rPr>
              <a:t>medidas de prevención</a:t>
            </a:r>
            <a:r>
              <a:rPr lang="es-MX" sz="1400" dirty="0">
                <a:latin typeface="Montserrat" panose="00000500000000000000" pitchFamily="2" charset="0"/>
              </a:rPr>
              <a:t>.</a:t>
            </a:r>
          </a:p>
          <a:p>
            <a:pPr marL="171450" indent="-171450" algn="just">
              <a:spcAft>
                <a:spcPts val="600"/>
              </a:spcAft>
              <a:buSzPct val="150000"/>
              <a:buFont typeface="Arial" panose="020B0604020202020204" pitchFamily="34" charset="0"/>
              <a:buChar char="•"/>
            </a:pPr>
            <a:r>
              <a:rPr lang="da-DK" sz="1400" dirty="0" smtClean="0">
                <a:latin typeface="Montserrat" panose="00000500000000000000" pitchFamily="2" charset="0"/>
              </a:rPr>
              <a:t>Instalar </a:t>
            </a:r>
            <a:r>
              <a:rPr lang="da-DK" sz="1400" b="1" dirty="0">
                <a:latin typeface="Montserrat" panose="00000500000000000000" pitchFamily="2" charset="0"/>
              </a:rPr>
              <a:t>pluviómetros caseros </a:t>
            </a:r>
            <a:r>
              <a:rPr lang="da-DK" sz="1400" dirty="0" smtClean="0">
                <a:latin typeface="Montserrat" panose="00000500000000000000" pitchFamily="2" charset="0"/>
              </a:rPr>
              <a:t>en </a:t>
            </a:r>
            <a:r>
              <a:rPr lang="da-DK" sz="1400" b="1" dirty="0">
                <a:latin typeface="Montserrat" panose="00000500000000000000" pitchFamily="2" charset="0"/>
              </a:rPr>
              <a:t>zonas rurales </a:t>
            </a:r>
            <a:r>
              <a:rPr lang="da-DK" sz="1400" dirty="0">
                <a:latin typeface="Montserrat" panose="00000500000000000000" pitchFamily="2" charset="0"/>
              </a:rPr>
              <a:t>o donde haya escasez de estaciones meteorológicas automáticas</a:t>
            </a:r>
            <a:r>
              <a:rPr lang="da-DK" sz="1400" dirty="0" smtClean="0">
                <a:latin typeface="Montserrat" panose="00000500000000000000" pitchFamily="2" charset="0"/>
              </a:rPr>
              <a:t>.</a:t>
            </a:r>
          </a:p>
          <a:p>
            <a:pPr marL="171450" indent="-171450" algn="just">
              <a:spcAft>
                <a:spcPts val="600"/>
              </a:spcAft>
              <a:buSzPct val="150000"/>
              <a:buFont typeface="Arial" panose="020B0604020202020204" pitchFamily="34" charset="0"/>
              <a:buChar char="•"/>
            </a:pPr>
            <a:r>
              <a:rPr lang="es-MX" sz="1400" dirty="0" smtClean="0">
                <a:latin typeface="Montserrat" panose="00000500000000000000" pitchFamily="2" charset="0"/>
              </a:rPr>
              <a:t>Implementar sistemas de </a:t>
            </a:r>
            <a:r>
              <a:rPr lang="es-MX" sz="1400" b="1" dirty="0" smtClean="0">
                <a:latin typeface="Montserrat" panose="00000500000000000000" pitchFamily="2" charset="0"/>
              </a:rPr>
              <a:t>monitoreo topográfico </a:t>
            </a:r>
            <a:r>
              <a:rPr lang="es-MX" sz="1400" dirty="0" smtClean="0">
                <a:latin typeface="Montserrat" panose="00000500000000000000" pitchFamily="2" charset="0"/>
              </a:rPr>
              <a:t>y análisis de imágenes de satélite para estimar </a:t>
            </a:r>
            <a:r>
              <a:rPr lang="es-MX" sz="1400" b="1" dirty="0" smtClean="0">
                <a:latin typeface="Montserrat" panose="00000500000000000000" pitchFamily="2" charset="0"/>
              </a:rPr>
              <a:t>velocidades de hundimiento</a:t>
            </a:r>
            <a:r>
              <a:rPr lang="es-MX" sz="1400" dirty="0" smtClean="0">
                <a:latin typeface="Montserrat" panose="00000500000000000000" pitchFamily="2" charset="0"/>
              </a:rPr>
              <a:t>.</a:t>
            </a:r>
          </a:p>
          <a:p>
            <a:pPr marL="171450" indent="-171450" algn="just">
              <a:spcAft>
                <a:spcPts val="600"/>
              </a:spcAft>
              <a:buSzPct val="150000"/>
              <a:buFont typeface="Arial" panose="020B0604020202020204" pitchFamily="34" charset="0"/>
              <a:buChar char="•"/>
            </a:pPr>
            <a:r>
              <a:rPr lang="es-MX" sz="1400" b="1" dirty="0" smtClean="0">
                <a:latin typeface="Montserrat" panose="00000500000000000000" pitchFamily="2" charset="0"/>
              </a:rPr>
              <a:t>Elaborar cartografía </a:t>
            </a:r>
            <a:r>
              <a:rPr lang="es-MX" sz="1400" dirty="0">
                <a:latin typeface="Montserrat" panose="00000500000000000000" pitchFamily="2" charset="0"/>
              </a:rPr>
              <a:t>donde se identifiquen las zonas </a:t>
            </a:r>
            <a:r>
              <a:rPr lang="es-MX" sz="1400" dirty="0" smtClean="0">
                <a:latin typeface="Montserrat" panose="00000500000000000000" pitchFamily="2" charset="0"/>
              </a:rPr>
              <a:t>de </a:t>
            </a:r>
            <a:r>
              <a:rPr lang="es-MX" sz="1400" dirty="0">
                <a:latin typeface="Montserrat" panose="00000500000000000000" pitchFamily="2" charset="0"/>
              </a:rPr>
              <a:t>mayor </a:t>
            </a:r>
            <a:r>
              <a:rPr lang="es-MX" sz="1400" dirty="0" smtClean="0">
                <a:latin typeface="Montserrat" panose="00000500000000000000" pitchFamily="2" charset="0"/>
              </a:rPr>
              <a:t>afectación por hundimiento y agrietamiento.</a:t>
            </a:r>
          </a:p>
          <a:p>
            <a:pPr marL="171450" indent="-171450" algn="just">
              <a:spcAft>
                <a:spcPts val="600"/>
              </a:spcAft>
              <a:buSzPct val="150000"/>
              <a:buFont typeface="Arial" panose="020B0604020202020204" pitchFamily="34" charset="0"/>
              <a:buChar char="•"/>
            </a:pPr>
            <a:r>
              <a:rPr lang="es-MX" sz="1400" b="1" dirty="0" smtClean="0">
                <a:latin typeface="Montserrat" panose="00000500000000000000" pitchFamily="2" charset="0"/>
              </a:rPr>
              <a:t>Instalar </a:t>
            </a:r>
            <a:r>
              <a:rPr lang="es-MX" sz="1400" b="1" dirty="0">
                <a:latin typeface="Montserrat" panose="00000500000000000000" pitchFamily="2" charset="0"/>
              </a:rPr>
              <a:t>piezómetros y conocer gastos de extracción de agua</a:t>
            </a:r>
            <a:r>
              <a:rPr lang="es-MX" sz="1400" dirty="0">
                <a:latin typeface="Montserrat" panose="00000500000000000000" pitchFamily="2" charset="0"/>
              </a:rPr>
              <a:t> </a:t>
            </a:r>
            <a:r>
              <a:rPr lang="es-MX" sz="1400" dirty="0" smtClean="0">
                <a:latin typeface="Montserrat" panose="00000500000000000000" pitchFamily="2" charset="0"/>
              </a:rPr>
              <a:t>en </a:t>
            </a:r>
            <a:r>
              <a:rPr lang="es-MX" sz="1400" dirty="0">
                <a:latin typeface="Montserrat" panose="00000500000000000000" pitchFamily="2" charset="0"/>
              </a:rPr>
              <a:t>pozos </a:t>
            </a:r>
            <a:r>
              <a:rPr lang="es-MX" sz="1400" dirty="0" smtClean="0">
                <a:latin typeface="Montserrat" panose="00000500000000000000" pitchFamily="2" charset="0"/>
              </a:rPr>
              <a:t>para contrastarlos </a:t>
            </a:r>
            <a:r>
              <a:rPr lang="es-MX" sz="1400" dirty="0">
                <a:latin typeface="Montserrat" panose="00000500000000000000" pitchFamily="2" charset="0"/>
              </a:rPr>
              <a:t>con </a:t>
            </a:r>
            <a:r>
              <a:rPr lang="es-MX" sz="1400" dirty="0" smtClean="0">
                <a:latin typeface="Montserrat" panose="00000500000000000000" pitchFamily="2" charset="0"/>
              </a:rPr>
              <a:t>las tendencias de hundimiento y las </a:t>
            </a:r>
            <a:r>
              <a:rPr lang="es-MX" sz="1400" dirty="0">
                <a:latin typeface="Montserrat" panose="00000500000000000000" pitchFamily="2" charset="0"/>
              </a:rPr>
              <a:t>mediciones </a:t>
            </a:r>
            <a:r>
              <a:rPr lang="es-MX" sz="1400" dirty="0" err="1" smtClean="0">
                <a:latin typeface="Montserrat" panose="00000500000000000000" pitchFamily="2" charset="0"/>
              </a:rPr>
              <a:t>piezométricas</a:t>
            </a:r>
            <a:r>
              <a:rPr lang="es-MX" sz="1400" dirty="0" smtClean="0">
                <a:latin typeface="Montserrat" panose="00000500000000000000" pitchFamily="2" charset="0"/>
              </a:rPr>
              <a:t>.</a:t>
            </a:r>
          </a:p>
          <a:p>
            <a:pPr marL="171450" indent="-171450" algn="just">
              <a:spcAft>
                <a:spcPts val="600"/>
              </a:spcAft>
              <a:buSzPct val="150000"/>
              <a:buFont typeface="Arial" panose="020B0604020202020204" pitchFamily="34" charset="0"/>
              <a:buChar char="•"/>
            </a:pPr>
            <a:r>
              <a:rPr lang="es-MX" sz="1400" dirty="0" smtClean="0">
                <a:latin typeface="Montserrat" panose="00000500000000000000" pitchFamily="2" charset="0"/>
              </a:rPr>
              <a:t>Implementar </a:t>
            </a:r>
            <a:r>
              <a:rPr lang="es-MX" sz="1400" dirty="0">
                <a:latin typeface="Montserrat" panose="00000500000000000000" pitchFamily="2" charset="0"/>
              </a:rPr>
              <a:t>políticas públicas para </a:t>
            </a:r>
            <a:r>
              <a:rPr lang="es-MX" sz="1400" b="1" dirty="0" smtClean="0">
                <a:latin typeface="Montserrat" panose="00000500000000000000" pitchFamily="2" charset="0"/>
              </a:rPr>
              <a:t>captar </a:t>
            </a:r>
            <a:r>
              <a:rPr lang="es-MX" sz="1400" b="1" dirty="0">
                <a:latin typeface="Montserrat" panose="00000500000000000000" pitchFamily="2" charset="0"/>
              </a:rPr>
              <a:t>agua de lluvia</a:t>
            </a:r>
            <a:r>
              <a:rPr lang="es-MX" sz="1400" dirty="0">
                <a:latin typeface="Montserrat" panose="00000500000000000000" pitchFamily="2" charset="0"/>
              </a:rPr>
              <a:t>, </a:t>
            </a:r>
            <a:r>
              <a:rPr lang="es-MX" sz="1400" b="1" dirty="0" smtClean="0">
                <a:latin typeface="Montserrat" panose="00000500000000000000" pitchFamily="2" charset="0"/>
              </a:rPr>
              <a:t>tratar </a:t>
            </a:r>
            <a:r>
              <a:rPr lang="es-MX" sz="1400" b="1" dirty="0">
                <a:latin typeface="Montserrat" panose="00000500000000000000" pitchFamily="2" charset="0"/>
              </a:rPr>
              <a:t>aguas residuales</a:t>
            </a:r>
            <a:r>
              <a:rPr lang="es-MX" sz="1400" dirty="0">
                <a:latin typeface="Montserrat" panose="00000500000000000000" pitchFamily="2" charset="0"/>
              </a:rPr>
              <a:t> y </a:t>
            </a:r>
            <a:r>
              <a:rPr lang="es-MX" sz="1400" dirty="0" smtClean="0">
                <a:latin typeface="Montserrat" panose="00000500000000000000" pitchFamily="2" charset="0"/>
              </a:rPr>
              <a:t>construir </a:t>
            </a:r>
            <a:r>
              <a:rPr lang="es-MX" sz="1400" b="1" dirty="0">
                <a:latin typeface="Montserrat" panose="00000500000000000000" pitchFamily="2" charset="0"/>
              </a:rPr>
              <a:t>pozos de absorción</a:t>
            </a:r>
            <a:r>
              <a:rPr lang="es-MX" sz="1400" dirty="0" smtClean="0">
                <a:latin typeface="Montserrat" panose="00000500000000000000" pitchFamily="2" charset="0"/>
              </a:rPr>
              <a:t>.</a:t>
            </a:r>
            <a:endParaRPr lang="es-MX" sz="1400" dirty="0">
              <a:latin typeface="Montserrat" panose="00000500000000000000" pitchFamily="2" charset="0"/>
            </a:endParaRPr>
          </a:p>
        </p:txBody>
      </p:sp>
      <p:sp>
        <p:nvSpPr>
          <p:cNvPr id="11" name="1 Título"/>
          <p:cNvSpPr txBox="1">
            <a:spLocks/>
          </p:cNvSpPr>
          <p:nvPr/>
        </p:nvSpPr>
        <p:spPr>
          <a:xfrm>
            <a:off x="-1" y="6496419"/>
            <a:ext cx="4067943" cy="180020"/>
          </a:xfrm>
          <a:prstGeom prst="rect">
            <a:avLst/>
          </a:prstGeom>
          <a:no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smtClean="0">
                <a:latin typeface="Montserrat" panose="00000500000000000000" pitchFamily="2" charset="0"/>
              </a:rPr>
              <a:t>Hundimiento y agrietamiento del terreno en Morelia</a:t>
            </a:r>
            <a:endParaRPr lang="es-MX" sz="1000" b="1" dirty="0">
              <a:latin typeface="Montserrat" panose="00000500000000000000" pitchFamily="2" charset="0"/>
            </a:endParaRPr>
          </a:p>
        </p:txBody>
      </p:sp>
      <p:pic>
        <p:nvPicPr>
          <p:cNvPr id="12" name="Picture 2" descr="Z:\ApoyoSINAPROC\Apy Sinap 2018\140.- Acciones de Prevención de Desastres - ESTADOS\06 Michoacán\Fotos\Jul 2017 Calle Vicente Santa María-More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825" y="1104418"/>
            <a:ext cx="3572095"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Z:\ApoyoSINAPROC\Apy Sinap 2018\140.- Acciones de Prevención de Desastres - ESTADOS\06 Michoacán\Fotos\Agrietamien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359" y="3624698"/>
            <a:ext cx="3538596" cy="2684622"/>
          </a:xfrm>
          <a:prstGeom prst="rect">
            <a:avLst/>
          </a:prstGeom>
          <a:noFill/>
          <a:extLst>
            <a:ext uri="{909E8E84-426E-40DD-AFC4-6F175D3DCCD1}">
              <a14:hiddenFill xmlns:a14="http://schemas.microsoft.com/office/drawing/2010/main">
                <a:solidFill>
                  <a:srgbClr val="FFFFFF"/>
                </a:solidFill>
              </a14:hiddenFill>
            </a:ext>
          </a:extLst>
        </p:spPr>
      </p:pic>
      <p:sp>
        <p:nvSpPr>
          <p:cNvPr id="14" name="8 Rectángulo"/>
          <p:cNvSpPr/>
          <p:nvPr/>
        </p:nvSpPr>
        <p:spPr>
          <a:xfrm>
            <a:off x="4067944" y="1218238"/>
            <a:ext cx="2592288" cy="338554"/>
          </a:xfrm>
          <a:prstGeom prst="rect">
            <a:avLst/>
          </a:prstGeom>
        </p:spPr>
        <p:txBody>
          <a:bodyPr wrap="square">
            <a:spAutoFit/>
          </a:bodyPr>
          <a:lstStyle/>
          <a:p>
            <a:pPr>
              <a:spcAft>
                <a:spcPts val="600"/>
              </a:spcAft>
            </a:pPr>
            <a:r>
              <a:rPr lang="es-MX" sz="1600" b="1" dirty="0">
                <a:solidFill>
                  <a:srgbClr val="38806B"/>
                </a:solidFill>
                <a:latin typeface="Montserrat"/>
              </a:rPr>
              <a:t>RECOMENDACIONES</a:t>
            </a:r>
          </a:p>
        </p:txBody>
      </p:sp>
    </p:spTree>
    <p:extLst>
      <p:ext uri="{BB962C8B-B14F-4D97-AF65-F5344CB8AC3E}">
        <p14:creationId xmlns:p14="http://schemas.microsoft.com/office/powerpoint/2010/main" val="1379936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CuadroTexto"/>
          <p:cNvSpPr txBox="1"/>
          <p:nvPr/>
        </p:nvSpPr>
        <p:spPr>
          <a:xfrm>
            <a:off x="107504" y="129406"/>
            <a:ext cx="4680520" cy="923330"/>
          </a:xfrm>
          <a:prstGeom prst="rect">
            <a:avLst/>
          </a:prstGeom>
          <a:noFill/>
        </p:spPr>
        <p:txBody>
          <a:bodyPr wrap="square" rtlCol="0">
            <a:spAutoFit/>
          </a:bodyPr>
          <a:lstStyle/>
          <a:p>
            <a:r>
              <a:rPr lang="es-MX" b="1" dirty="0" smtClean="0">
                <a:solidFill>
                  <a:srgbClr val="38806B"/>
                </a:solidFill>
                <a:latin typeface="Montserrat" panose="00000500000000000000" pitchFamily="2" charset="0"/>
              </a:rPr>
              <a:t>Acciones de prevención por Dinámica de Suelos y Procesos Gravitacionales</a:t>
            </a:r>
          </a:p>
        </p:txBody>
      </p:sp>
      <p:sp>
        <p:nvSpPr>
          <p:cNvPr id="9" name="2 CuadroTexto"/>
          <p:cNvSpPr txBox="1"/>
          <p:nvPr/>
        </p:nvSpPr>
        <p:spPr>
          <a:xfrm>
            <a:off x="163354" y="6416207"/>
            <a:ext cx="4120614" cy="261610"/>
          </a:xfrm>
          <a:prstGeom prst="rect">
            <a:avLst/>
          </a:prstGeom>
          <a:noFill/>
        </p:spPr>
        <p:txBody>
          <a:bodyPr wrap="square" rtlCol="0">
            <a:spAutoFit/>
          </a:bodyPr>
          <a:lstStyle/>
          <a:p>
            <a:r>
              <a:rPr lang="es-MX" sz="1100" b="1" dirty="0" smtClean="0">
                <a:latin typeface="Montserrat" panose="00000500000000000000" pitchFamily="2" charset="0"/>
              </a:rPr>
              <a:t>Bloques de roca y daños en viviendas, </a:t>
            </a:r>
            <a:r>
              <a:rPr lang="es-MX" sz="1100" b="1" dirty="0" err="1" smtClean="0">
                <a:latin typeface="Montserrat" panose="00000500000000000000" pitchFamily="2" charset="0"/>
              </a:rPr>
              <a:t>Pajacuarán</a:t>
            </a:r>
            <a:endParaRPr lang="es-MX" sz="1100" b="1" dirty="0">
              <a:latin typeface="Montserrat" panose="00000500000000000000" pitchFamily="2" charset="0"/>
            </a:endParaRPr>
          </a:p>
        </p:txBody>
      </p:sp>
      <p:sp>
        <p:nvSpPr>
          <p:cNvPr id="12" name="9 Rectángulo"/>
          <p:cNvSpPr/>
          <p:nvPr/>
        </p:nvSpPr>
        <p:spPr>
          <a:xfrm>
            <a:off x="3851920" y="1556792"/>
            <a:ext cx="5112568" cy="5216813"/>
          </a:xfrm>
          <a:prstGeom prst="rect">
            <a:avLst/>
          </a:prstGeom>
        </p:spPr>
        <p:txBody>
          <a:bodyPr wrap="square">
            <a:spAutoFit/>
          </a:bodyPr>
          <a:lstStyle/>
          <a:p>
            <a:pPr marL="285750" indent="-285750" algn="just">
              <a:spcAft>
                <a:spcPts val="600"/>
              </a:spcAft>
              <a:buSzPct val="150000"/>
              <a:buFont typeface="Arial" panose="020B0604020202020204" pitchFamily="34" charset="0"/>
              <a:buChar char="•"/>
            </a:pPr>
            <a:r>
              <a:rPr lang="da-DK" sz="1400" dirty="0" smtClean="0">
                <a:latin typeface="Montserrat" panose="00000500000000000000" pitchFamily="2" charset="0"/>
              </a:rPr>
              <a:t>En la página del ANR está disponible para su </a:t>
            </a:r>
            <a:r>
              <a:rPr lang="da-DK" sz="1400" b="1" dirty="0" smtClean="0">
                <a:latin typeface="Montserrat" panose="00000500000000000000" pitchFamily="2" charset="0"/>
              </a:rPr>
              <a:t>consulta y descarga el Mapa Nacional de Susceptibilidad a la Inestabilidad de Laderas</a:t>
            </a:r>
            <a:r>
              <a:rPr lang="da-DK" sz="1400" dirty="0" smtClean="0">
                <a:latin typeface="Montserrat" panose="00000500000000000000" pitchFamily="2" charset="0"/>
              </a:rPr>
              <a:t>.</a:t>
            </a:r>
          </a:p>
          <a:p>
            <a:pPr marL="285750" indent="-285750" algn="just">
              <a:spcAft>
                <a:spcPts val="600"/>
              </a:spcAft>
              <a:buSzPct val="150000"/>
              <a:buFont typeface="Arial" panose="020B0604020202020204" pitchFamily="34" charset="0"/>
              <a:buChar char="•"/>
            </a:pPr>
            <a:r>
              <a:rPr lang="da-DK" sz="1400" dirty="0" smtClean="0">
                <a:latin typeface="Montserrat" panose="00000500000000000000" pitchFamily="2" charset="0"/>
              </a:rPr>
              <a:t>Además del Atlas de Riesgos Estatal, se recomienda </a:t>
            </a:r>
            <a:r>
              <a:rPr lang="da-DK" sz="1400" b="1" dirty="0" smtClean="0">
                <a:latin typeface="Montserrat" panose="00000500000000000000" pitchFamily="2" charset="0"/>
              </a:rPr>
              <a:t>considerar las metodologías de inestabilidad de laderas que se pueden consultar en la página del ANR</a:t>
            </a:r>
            <a:r>
              <a:rPr lang="da-DK" sz="1400" dirty="0" smtClean="0">
                <a:latin typeface="Montserrat" panose="00000500000000000000" pitchFamily="2" charset="0"/>
              </a:rPr>
              <a:t>.</a:t>
            </a:r>
          </a:p>
          <a:p>
            <a:pPr marL="285750" indent="-285750" algn="just">
              <a:spcAft>
                <a:spcPts val="600"/>
              </a:spcAft>
              <a:buSzPct val="150000"/>
              <a:buFont typeface="Arial" panose="020B0604020202020204" pitchFamily="34" charset="0"/>
              <a:buChar char="•"/>
            </a:pPr>
            <a:r>
              <a:rPr lang="da-DK" sz="1400" dirty="0" smtClean="0">
                <a:latin typeface="Montserrat" panose="00000500000000000000" pitchFamily="2" charset="0"/>
              </a:rPr>
              <a:t>Para los fenómenos de </a:t>
            </a:r>
            <a:r>
              <a:rPr lang="da-DK" sz="1400" b="1" dirty="0" smtClean="0">
                <a:latin typeface="Montserrat" panose="00000500000000000000" pitchFamily="2" charset="0"/>
              </a:rPr>
              <a:t>hundimiento, agrietamiento y licuación </a:t>
            </a:r>
            <a:r>
              <a:rPr lang="da-DK" sz="1400" b="1" dirty="0">
                <a:latin typeface="Montserrat" panose="00000500000000000000" pitchFamily="2" charset="0"/>
              </a:rPr>
              <a:t>de suelos</a:t>
            </a:r>
            <a:r>
              <a:rPr lang="da-DK" sz="1400" dirty="0">
                <a:latin typeface="Montserrat" panose="00000500000000000000" pitchFamily="2" charset="0"/>
              </a:rPr>
              <a:t> se recomienda seguir los lineamientos de la </a:t>
            </a:r>
            <a:r>
              <a:rPr lang="da-DK" sz="1400" b="1" dirty="0">
                <a:latin typeface="Montserrat" panose="00000500000000000000" pitchFamily="2" charset="0"/>
              </a:rPr>
              <a:t>Guía de Contenido </a:t>
            </a:r>
            <a:r>
              <a:rPr lang="da-DK" sz="1400" b="1" dirty="0" smtClean="0">
                <a:latin typeface="Montserrat" panose="00000500000000000000" pitchFamily="2" charset="0"/>
              </a:rPr>
              <a:t>Mínimo</a:t>
            </a:r>
            <a:r>
              <a:rPr lang="da-DK" sz="1400" dirty="0" smtClean="0">
                <a:latin typeface="Montserrat" panose="00000500000000000000" pitchFamily="2" charset="0"/>
              </a:rPr>
              <a:t>.</a:t>
            </a:r>
          </a:p>
          <a:p>
            <a:pPr marL="463550" indent="-285750" algn="just">
              <a:spcAft>
                <a:spcPts val="600"/>
              </a:spcAft>
              <a:buSzPct val="150000"/>
              <a:buFont typeface="Arial" panose="020B0604020202020204" pitchFamily="34" charset="0"/>
              <a:buChar char="•"/>
            </a:pPr>
            <a:r>
              <a:rPr lang="da-DK" sz="1400" dirty="0" smtClean="0">
                <a:latin typeface="Montserrat" panose="00000500000000000000" pitchFamily="2" charset="0"/>
              </a:rPr>
              <a:t>http</a:t>
            </a:r>
            <a:r>
              <a:rPr lang="da-DK" sz="1400" dirty="0">
                <a:latin typeface="Montserrat" panose="00000500000000000000" pitchFamily="2" charset="0"/>
              </a:rPr>
              <a:t>://www.atlasnacionalderiesgos.gob.mx/archivo/descargas.html</a:t>
            </a:r>
            <a:endParaRPr lang="da-DK" sz="1400" dirty="0" smtClean="0">
              <a:latin typeface="Montserrat" panose="00000500000000000000" pitchFamily="2" charset="0"/>
            </a:endParaRPr>
          </a:p>
          <a:p>
            <a:pPr marL="285750" indent="-285750" algn="just">
              <a:spcAft>
                <a:spcPts val="600"/>
              </a:spcAft>
              <a:buSzPct val="150000"/>
              <a:buFont typeface="Arial" panose="020B0604020202020204" pitchFamily="34" charset="0"/>
              <a:buChar char="•"/>
            </a:pPr>
            <a:r>
              <a:rPr lang="da-DK" sz="1400" b="1" dirty="0" smtClean="0">
                <a:latin typeface="Montserrat" panose="00000500000000000000" pitchFamily="2" charset="0"/>
              </a:rPr>
              <a:t>El CENAPRED cuenta con un curso especializado para la construcción de pluviómetros caseros y un tutorial </a:t>
            </a:r>
            <a:r>
              <a:rPr lang="da-DK" sz="1400" dirty="0" smtClean="0">
                <a:latin typeface="Montserrat" panose="00000500000000000000" pitchFamily="2" charset="0"/>
              </a:rPr>
              <a:t>que está disponible en: https</a:t>
            </a:r>
            <a:r>
              <a:rPr lang="da-DK" sz="1400" dirty="0">
                <a:latin typeface="Montserrat" panose="00000500000000000000" pitchFamily="2" charset="0"/>
              </a:rPr>
              <a:t>://</a:t>
            </a:r>
            <a:r>
              <a:rPr lang="da-DK" sz="1400" dirty="0" smtClean="0">
                <a:latin typeface="Montserrat" panose="00000500000000000000" pitchFamily="2" charset="0"/>
              </a:rPr>
              <a:t>drive.google.com/file/d/ 1Mlym3nK-RDGNimt3wnwvBIgwaBOSieXq/ view?usp=sharing</a:t>
            </a:r>
            <a:endParaRPr lang="da-DK" sz="1400" dirty="0">
              <a:latin typeface="Montserrat" panose="00000500000000000000" pitchFamily="2" charset="0"/>
            </a:endParaRPr>
          </a:p>
          <a:p>
            <a:pPr marL="285750" indent="-285750" algn="just">
              <a:spcAft>
                <a:spcPts val="600"/>
              </a:spcAft>
              <a:buSzPct val="150000"/>
              <a:buFont typeface="Arial" panose="020B0604020202020204" pitchFamily="34" charset="0"/>
              <a:buChar char="•"/>
            </a:pPr>
            <a:r>
              <a:rPr lang="da-DK" sz="1400" dirty="0" smtClean="0">
                <a:latin typeface="Montserrat" panose="00000500000000000000" pitchFamily="2" charset="0"/>
              </a:rPr>
              <a:t>El CENAPRED cuenta con </a:t>
            </a:r>
            <a:r>
              <a:rPr lang="da-DK" sz="1400" b="1" dirty="0" smtClean="0">
                <a:latin typeface="Montserrat" panose="00000500000000000000" pitchFamily="2" charset="0"/>
              </a:rPr>
              <a:t>procedimientos y experiencia</a:t>
            </a:r>
            <a:r>
              <a:rPr lang="da-DK" sz="1400" dirty="0" smtClean="0">
                <a:latin typeface="Montserrat" panose="00000500000000000000" pitchFamily="2" charset="0"/>
              </a:rPr>
              <a:t> para </a:t>
            </a:r>
            <a:r>
              <a:rPr lang="da-DK" sz="1400" dirty="0">
                <a:latin typeface="Montserrat" panose="00000500000000000000" pitchFamily="2" charset="0"/>
              </a:rPr>
              <a:t>realizar/implementar </a:t>
            </a:r>
            <a:r>
              <a:rPr lang="da-DK" sz="1400" dirty="0" smtClean="0">
                <a:latin typeface="Montserrat" panose="00000500000000000000" pitchFamily="2" charset="0"/>
              </a:rPr>
              <a:t>cursos y acciones </a:t>
            </a:r>
            <a:r>
              <a:rPr lang="da-DK" sz="1400" dirty="0">
                <a:latin typeface="Montserrat" panose="00000500000000000000" pitchFamily="2" charset="0"/>
              </a:rPr>
              <a:t>de comunicación del riesgo y difusión de medidas de prevención.</a:t>
            </a:r>
          </a:p>
        </p:txBody>
      </p:sp>
      <p:pic>
        <p:nvPicPr>
          <p:cNvPr id="13" name="Picture 2" descr="D:\36.-Auditoria 2014\Desktop\02.- Pajacuaran\FOTOS CHIDAS PAJACUARÁN\IMG_50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507" y="1412776"/>
            <a:ext cx="3780421"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36.-Auditoria 2014\Desktop\02.- Pajacuaran\FOTOS CHIDAS PAJACUARÁN\Viviendas detruídas por el bloque de ro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077072"/>
            <a:ext cx="3836636" cy="2160240"/>
          </a:xfrm>
          <a:prstGeom prst="rect">
            <a:avLst/>
          </a:prstGeom>
          <a:noFill/>
          <a:extLst>
            <a:ext uri="{909E8E84-426E-40DD-AFC4-6F175D3DCCD1}">
              <a14:hiddenFill xmlns:a14="http://schemas.microsoft.com/office/drawing/2010/main">
                <a:solidFill>
                  <a:srgbClr val="FFFFFF"/>
                </a:solidFill>
              </a14:hiddenFill>
            </a:ext>
          </a:extLst>
        </p:spPr>
      </p:pic>
      <p:sp>
        <p:nvSpPr>
          <p:cNvPr id="15" name="8 Rectángulo"/>
          <p:cNvSpPr/>
          <p:nvPr/>
        </p:nvSpPr>
        <p:spPr>
          <a:xfrm>
            <a:off x="4062650" y="1139835"/>
            <a:ext cx="5405893" cy="338554"/>
          </a:xfrm>
          <a:prstGeom prst="rect">
            <a:avLst/>
          </a:prstGeom>
        </p:spPr>
        <p:txBody>
          <a:bodyPr wrap="square">
            <a:spAutoFit/>
          </a:bodyPr>
          <a:lstStyle/>
          <a:p>
            <a:pPr>
              <a:spcAft>
                <a:spcPts val="600"/>
              </a:spcAft>
            </a:pPr>
            <a:r>
              <a:rPr lang="es-MX" sz="1600" b="1" dirty="0" smtClean="0">
                <a:solidFill>
                  <a:srgbClr val="38806B"/>
                </a:solidFill>
                <a:latin typeface="Montserrat"/>
              </a:rPr>
              <a:t>Recursos disponibles en CENAPRED</a:t>
            </a:r>
            <a:endParaRPr lang="es-MX" sz="1600" b="1" dirty="0">
              <a:solidFill>
                <a:srgbClr val="38806B"/>
              </a:solidFill>
              <a:latin typeface="Montserrat"/>
            </a:endParaRPr>
          </a:p>
        </p:txBody>
      </p:sp>
    </p:spTree>
    <p:extLst>
      <p:ext uri="{BB962C8B-B14F-4D97-AF65-F5344CB8AC3E}">
        <p14:creationId xmlns:p14="http://schemas.microsoft.com/office/powerpoint/2010/main" val="129927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a:extLst>
              <a:ext uri="{FF2B5EF4-FFF2-40B4-BE49-F238E27FC236}">
                <a16:creationId xmlns:a16="http://schemas.microsoft.com/office/drawing/2014/main" xmlns="" id="{8704289E-E0FC-492E-AA72-A14602583E7F}"/>
              </a:ext>
            </a:extLst>
          </p:cNvPr>
          <p:cNvSpPr txBox="1"/>
          <p:nvPr/>
        </p:nvSpPr>
        <p:spPr>
          <a:xfrm>
            <a:off x="251520" y="337657"/>
            <a:ext cx="4068743" cy="369332"/>
          </a:xfrm>
          <a:prstGeom prst="rect">
            <a:avLst/>
          </a:prstGeom>
          <a:noFill/>
        </p:spPr>
        <p:txBody>
          <a:bodyPr wrap="none" rtlCol="0">
            <a:spAutoFit/>
          </a:bodyPr>
          <a:lstStyle/>
          <a:p>
            <a:r>
              <a:rPr lang="es-MX" b="1" dirty="0" smtClean="0">
                <a:solidFill>
                  <a:srgbClr val="38806B"/>
                </a:solidFill>
                <a:latin typeface="Montserrat" panose="00000500000000000000" pitchFamily="2" charset="0"/>
              </a:rPr>
              <a:t>VULNERABILIDAD DE VIVIENDA</a:t>
            </a:r>
            <a:endParaRPr lang="es-MX" b="1" dirty="0">
              <a:solidFill>
                <a:srgbClr val="38806B"/>
              </a:solidFill>
              <a:latin typeface="Montserrat" panose="00000500000000000000" pitchFamily="2" charset="0"/>
            </a:endParaRPr>
          </a:p>
        </p:txBody>
      </p:sp>
      <p:graphicFrame>
        <p:nvGraphicFramePr>
          <p:cNvPr id="14" name="18 Tabla"/>
          <p:cNvGraphicFramePr>
            <a:graphicFrameLocks noGrp="1"/>
          </p:cNvGraphicFramePr>
          <p:nvPr>
            <p:extLst>
              <p:ext uri="{D42A27DB-BD31-4B8C-83A1-F6EECF244321}">
                <p14:modId xmlns:p14="http://schemas.microsoft.com/office/powerpoint/2010/main" val="4069136860"/>
              </p:ext>
            </p:extLst>
          </p:nvPr>
        </p:nvGraphicFramePr>
        <p:xfrm>
          <a:off x="926722" y="980728"/>
          <a:ext cx="7290556" cy="2358935"/>
        </p:xfrm>
        <a:graphic>
          <a:graphicData uri="http://schemas.openxmlformats.org/drawingml/2006/table">
            <a:tbl>
              <a:tblPr>
                <a:tableStyleId>{5C22544A-7EE6-4342-B048-85BDC9FD1C3A}</a:tableStyleId>
              </a:tblPr>
              <a:tblGrid>
                <a:gridCol w="4947164"/>
                <a:gridCol w="954716"/>
                <a:gridCol w="1388676"/>
              </a:tblGrid>
              <a:tr h="288032">
                <a:tc>
                  <a:txBody>
                    <a:bodyPr/>
                    <a:lstStyle/>
                    <a:p>
                      <a:pPr algn="ctr" fontAlgn="b"/>
                      <a:r>
                        <a:rPr lang="es-MX" sz="1400" b="1" u="none" strike="noStrike" baseline="0" dirty="0">
                          <a:solidFill>
                            <a:schemeClr val="bg1"/>
                          </a:solidFill>
                          <a:effectLst/>
                          <a:latin typeface="Montserrat" panose="00000500000000000000" pitchFamily="2" charset="0"/>
                        </a:rPr>
                        <a:t>Tipología de vivienda en el estado de </a:t>
                      </a:r>
                      <a:r>
                        <a:rPr lang="es-MX" sz="1400" b="1" u="none" strike="noStrike" baseline="0" dirty="0" smtClean="0">
                          <a:solidFill>
                            <a:schemeClr val="bg1"/>
                          </a:solidFill>
                          <a:effectLst/>
                          <a:latin typeface="Montserrat" panose="00000500000000000000" pitchFamily="2" charset="0"/>
                        </a:rPr>
                        <a:t>Michoacán</a:t>
                      </a:r>
                      <a:endParaRPr lang="es-MX" sz="14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c>
                  <a:txBody>
                    <a:bodyPr/>
                    <a:lstStyle/>
                    <a:p>
                      <a:pPr algn="ctr" fontAlgn="b"/>
                      <a:r>
                        <a:rPr lang="es-MX" sz="1400" b="1" u="none" strike="noStrike" baseline="0" dirty="0">
                          <a:solidFill>
                            <a:schemeClr val="bg1"/>
                          </a:solidFill>
                          <a:effectLst/>
                          <a:latin typeface="Montserrat" panose="00000500000000000000" pitchFamily="2" charset="0"/>
                        </a:rPr>
                        <a:t>No. viviendas</a:t>
                      </a:r>
                      <a:endParaRPr lang="es-MX" sz="14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c>
                  <a:txBody>
                    <a:bodyPr/>
                    <a:lstStyle/>
                    <a:p>
                      <a:pPr algn="ctr" fontAlgn="b"/>
                      <a:r>
                        <a:rPr lang="es-MX" sz="1400" b="1" u="none" strike="noStrike" baseline="0" dirty="0">
                          <a:solidFill>
                            <a:schemeClr val="bg1"/>
                          </a:solidFill>
                          <a:effectLst/>
                          <a:latin typeface="Montserrat" panose="00000500000000000000" pitchFamily="2" charset="0"/>
                        </a:rPr>
                        <a:t>Vulnerabilidad</a:t>
                      </a:r>
                      <a:endParaRPr lang="es-MX" sz="14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r>
              <a:tr h="263455">
                <a:tc>
                  <a:txBody>
                    <a:bodyPr/>
                    <a:lstStyle/>
                    <a:p>
                      <a:pPr algn="l" fontAlgn="b"/>
                      <a:r>
                        <a:rPr lang="es-MX" sz="1400" u="none" strike="noStrike" dirty="0">
                          <a:effectLst/>
                          <a:latin typeface="Montserrat" panose="00000500000000000000" pitchFamily="2" charset="0"/>
                        </a:rPr>
                        <a:t>Muros de mampostería con techos rígidos</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r" fontAlgn="b"/>
                      <a:r>
                        <a:rPr lang="es-MX" sz="1400" b="0" i="0" u="none" strike="noStrike" dirty="0" smtClean="0">
                          <a:solidFill>
                            <a:srgbClr val="000000"/>
                          </a:solidFill>
                          <a:effectLst/>
                          <a:latin typeface="Montserrat" panose="00000500000000000000" pitchFamily="2" charset="0"/>
                        </a:rPr>
                        <a:t>693,415.43 </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r>
                        <a:rPr lang="es-MX" sz="1400" b="1" u="none" strike="noStrike" dirty="0" smtClean="0">
                          <a:solidFill>
                            <a:srgbClr val="00B050"/>
                          </a:solidFill>
                          <a:effectLst/>
                          <a:latin typeface="Montserrat" panose="00000500000000000000" pitchFamily="2" charset="0"/>
                        </a:rPr>
                        <a:t>Baja</a:t>
                      </a:r>
                      <a:endParaRPr lang="es-MX" sz="1400" b="1" i="0" u="none" strike="noStrike" dirty="0">
                        <a:solidFill>
                          <a:srgbClr val="00B050"/>
                        </a:solidFill>
                        <a:effectLst/>
                        <a:latin typeface="Montserrat" panose="00000500000000000000" pitchFamily="2" charset="0"/>
                      </a:endParaRPr>
                    </a:p>
                  </a:txBody>
                  <a:tcPr marL="7620" marR="7620" marT="7620" marB="0" anchor="b">
                    <a:noFill/>
                  </a:tcPr>
                </a:tc>
              </a:tr>
              <a:tr h="288032">
                <a:tc>
                  <a:txBody>
                    <a:bodyPr/>
                    <a:lstStyle/>
                    <a:p>
                      <a:pPr algn="l" fontAlgn="b"/>
                      <a:r>
                        <a:rPr lang="es-MX" sz="1400" u="none" strike="noStrike" dirty="0">
                          <a:effectLst/>
                          <a:latin typeface="Montserrat" panose="00000500000000000000" pitchFamily="2" charset="0"/>
                        </a:rPr>
                        <a:t>Muros de mampostería con techos flexibles</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r" fontAlgn="b"/>
                      <a:r>
                        <a:rPr lang="es-MX" sz="1400" b="0" i="0" u="none" strike="noStrike" dirty="0" smtClean="0">
                          <a:solidFill>
                            <a:srgbClr val="000000"/>
                          </a:solidFill>
                          <a:effectLst/>
                          <a:latin typeface="Montserrat" panose="00000500000000000000" pitchFamily="2" charset="0"/>
                        </a:rPr>
                        <a:t>301,862.11 </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MX" sz="1400" b="1" u="none" strike="noStrike" dirty="0" smtClean="0">
                          <a:solidFill>
                            <a:srgbClr val="FFC000"/>
                          </a:solidFill>
                          <a:effectLst/>
                          <a:latin typeface="Montserrat" panose="00000500000000000000" pitchFamily="2" charset="0"/>
                        </a:rPr>
                        <a:t>Media</a:t>
                      </a:r>
                      <a:endParaRPr lang="es-MX" sz="1400" b="1" i="0" u="none" strike="noStrike" dirty="0" smtClean="0">
                        <a:solidFill>
                          <a:srgbClr val="FFC000"/>
                        </a:solidFill>
                        <a:effectLst/>
                        <a:latin typeface="Montserrat" panose="00000500000000000000" pitchFamily="2" charset="0"/>
                      </a:endParaRPr>
                    </a:p>
                  </a:txBody>
                  <a:tcPr marL="7620" marR="7620" marT="7620" marB="0" anchor="b">
                    <a:noFill/>
                  </a:tcPr>
                </a:tc>
              </a:tr>
              <a:tr h="288032">
                <a:tc>
                  <a:txBody>
                    <a:bodyPr/>
                    <a:lstStyle/>
                    <a:p>
                      <a:pPr algn="l" fontAlgn="b"/>
                      <a:r>
                        <a:rPr lang="es-MX" sz="1400" u="none" strike="noStrike" dirty="0">
                          <a:effectLst/>
                          <a:latin typeface="Montserrat" panose="00000500000000000000" pitchFamily="2" charset="0"/>
                        </a:rPr>
                        <a:t>Muros de adobe con techos rígidos</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r" fontAlgn="b"/>
                      <a:r>
                        <a:rPr lang="es-MX" sz="1400" b="0" i="0" u="none" strike="noStrike" dirty="0" smtClean="0">
                          <a:solidFill>
                            <a:srgbClr val="000000"/>
                          </a:solidFill>
                          <a:effectLst/>
                          <a:latin typeface="Montserrat" panose="00000500000000000000" pitchFamily="2" charset="0"/>
                        </a:rPr>
                        <a:t>75,977.83 </a:t>
                      </a:r>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ctr" fontAlgn="b"/>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r>
              <a:tr h="288032">
                <a:tc>
                  <a:txBody>
                    <a:bodyPr/>
                    <a:lstStyle/>
                    <a:p>
                      <a:pPr algn="l" fontAlgn="b"/>
                      <a:r>
                        <a:rPr lang="es-MX" sz="1400" b="1" u="none" strike="noStrike" dirty="0">
                          <a:solidFill>
                            <a:srgbClr val="FF0000"/>
                          </a:solidFill>
                          <a:effectLst/>
                          <a:latin typeface="Montserrat" panose="00000500000000000000" pitchFamily="2" charset="0"/>
                        </a:rPr>
                        <a:t>Muros de adobe con techos flexibles</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r" fontAlgn="b"/>
                      <a:r>
                        <a:rPr lang="es-MX" sz="1400" b="1" i="0" u="none" strike="noStrike" dirty="0" smtClean="0">
                          <a:solidFill>
                            <a:srgbClr val="FF0000"/>
                          </a:solidFill>
                          <a:effectLst/>
                          <a:latin typeface="Montserrat" panose="00000500000000000000" pitchFamily="2" charset="0"/>
                        </a:rPr>
                        <a:t>33,075.16 </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ctr" fontAlgn="b"/>
                      <a:endParaRPr lang="es-MX" sz="1400" b="0" i="0" u="none" strike="noStrike" dirty="0">
                        <a:solidFill>
                          <a:srgbClr val="000000"/>
                        </a:solidFill>
                        <a:effectLst/>
                        <a:latin typeface="Montserrat" panose="00000500000000000000" pitchFamily="2" charset="0"/>
                      </a:endParaRPr>
                    </a:p>
                  </a:txBody>
                  <a:tcPr marL="7620" marR="7620" marT="7620" marB="0" anchor="b">
                    <a:noFill/>
                  </a:tcPr>
                </a:tc>
              </a:tr>
              <a:tr h="288032">
                <a:tc>
                  <a:txBody>
                    <a:bodyPr/>
                    <a:lstStyle/>
                    <a:p>
                      <a:pPr algn="l" fontAlgn="b"/>
                      <a:r>
                        <a:rPr lang="es-MX" sz="1400" b="1" u="none" strike="noStrike" dirty="0">
                          <a:solidFill>
                            <a:srgbClr val="FF0000"/>
                          </a:solidFill>
                          <a:effectLst/>
                          <a:latin typeface="Montserrat" panose="00000500000000000000" pitchFamily="2" charset="0"/>
                        </a:rPr>
                        <a:t>Muros de materiales débiles con techos flexibles</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r" fontAlgn="b"/>
                      <a:r>
                        <a:rPr lang="es-MX" sz="1400" b="1" i="0" u="none" strike="noStrike" dirty="0" smtClean="0">
                          <a:solidFill>
                            <a:srgbClr val="FF0000"/>
                          </a:solidFill>
                          <a:effectLst/>
                          <a:latin typeface="Montserrat" panose="00000500000000000000" pitchFamily="2" charset="0"/>
                        </a:rPr>
                        <a:t>26,409.82 </a:t>
                      </a:r>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ctr" fontAlgn="b"/>
                      <a:r>
                        <a:rPr lang="es-MX" sz="1400" b="1" i="1" u="none" strike="noStrike" dirty="0" smtClean="0">
                          <a:solidFill>
                            <a:srgbClr val="FF0000"/>
                          </a:solidFill>
                          <a:effectLst/>
                          <a:latin typeface="Montserrat" panose="00000500000000000000" pitchFamily="2" charset="0"/>
                        </a:rPr>
                        <a:t>Alta</a:t>
                      </a:r>
                      <a:endParaRPr lang="es-MX" sz="1400" b="1" i="1" u="none" strike="noStrike" dirty="0">
                        <a:solidFill>
                          <a:srgbClr val="FF0000"/>
                        </a:solidFill>
                        <a:effectLst/>
                        <a:latin typeface="Montserrat" panose="00000500000000000000" pitchFamily="2" charset="0"/>
                      </a:endParaRPr>
                    </a:p>
                  </a:txBody>
                  <a:tcPr marL="7620" marR="7620" marT="7620" marB="0" anchor="b">
                    <a:noFill/>
                  </a:tcPr>
                </a:tc>
              </a:tr>
              <a:tr h="288032">
                <a:tc>
                  <a:txBody>
                    <a:bodyPr/>
                    <a:lstStyle/>
                    <a:p>
                      <a:pPr algn="l" fontAlgn="b"/>
                      <a:r>
                        <a:rPr lang="es-MX" sz="1400" b="1" u="none" strike="noStrike" dirty="0">
                          <a:solidFill>
                            <a:srgbClr val="C00000"/>
                          </a:solidFill>
                          <a:effectLst/>
                          <a:latin typeface="Montserrat" panose="00000500000000000000" pitchFamily="2" charset="0"/>
                        </a:rPr>
                        <a:t>Vivienda no clasificada</a:t>
                      </a:r>
                      <a:endParaRPr lang="es-MX" sz="1400" b="1" i="0" u="none" strike="noStrike" dirty="0">
                        <a:solidFill>
                          <a:srgbClr val="C00000"/>
                        </a:solidFill>
                        <a:effectLst/>
                        <a:latin typeface="Montserrat" panose="00000500000000000000" pitchFamily="2" charset="0"/>
                      </a:endParaRPr>
                    </a:p>
                  </a:txBody>
                  <a:tcPr marL="7620" marR="7620" marT="7620" marB="0" anchor="b">
                    <a:noFill/>
                  </a:tcPr>
                </a:tc>
                <a:tc>
                  <a:txBody>
                    <a:bodyPr/>
                    <a:lstStyle/>
                    <a:p>
                      <a:pPr algn="r" fontAlgn="b"/>
                      <a:r>
                        <a:rPr lang="es-MX" sz="1400" b="1" i="0" u="none" strike="noStrike" dirty="0" smtClean="0">
                          <a:solidFill>
                            <a:srgbClr val="860000"/>
                          </a:solidFill>
                          <a:effectLst/>
                          <a:latin typeface="Montserrat" panose="00000500000000000000" pitchFamily="2" charset="0"/>
                        </a:rPr>
                        <a:t>60,664.63 </a:t>
                      </a:r>
                      <a:endParaRPr lang="es-MX" sz="1400" b="1" i="0" u="none" strike="noStrike" dirty="0">
                        <a:solidFill>
                          <a:srgbClr val="860000"/>
                        </a:solidFill>
                        <a:effectLst/>
                        <a:latin typeface="Montserrat" panose="00000500000000000000" pitchFamily="2" charset="0"/>
                      </a:endParaRPr>
                    </a:p>
                  </a:txBody>
                  <a:tcPr marL="7620" marR="7620" marT="7620" marB="0" anchor="b">
                    <a:noFill/>
                  </a:tcPr>
                </a:tc>
                <a:tc>
                  <a:txBody>
                    <a:bodyPr/>
                    <a:lstStyle/>
                    <a:p>
                      <a:pPr algn="ctr" fontAlgn="b"/>
                      <a:r>
                        <a:rPr lang="es-MX" sz="1400" b="1" u="none" strike="noStrike" dirty="0" smtClean="0">
                          <a:solidFill>
                            <a:srgbClr val="C00000"/>
                          </a:solidFill>
                          <a:effectLst/>
                          <a:latin typeface="Montserrat" panose="00000500000000000000" pitchFamily="2" charset="0"/>
                        </a:rPr>
                        <a:t>Muy Alta</a:t>
                      </a:r>
                      <a:endParaRPr lang="es-MX" sz="1400" b="1" i="0" u="none" strike="noStrike" dirty="0">
                        <a:solidFill>
                          <a:srgbClr val="C00000"/>
                        </a:solidFill>
                        <a:effectLst/>
                        <a:latin typeface="Montserrat" panose="00000500000000000000" pitchFamily="2" charset="0"/>
                      </a:endParaRPr>
                    </a:p>
                  </a:txBody>
                  <a:tcPr marL="7620" marR="7620" marT="7620" marB="0" anchor="b">
                    <a:noFill/>
                  </a:tcPr>
                </a:tc>
              </a:tr>
              <a:tr h="182880">
                <a:tc>
                  <a:txBody>
                    <a:bodyPr/>
                    <a:lstStyle/>
                    <a:p>
                      <a:pPr algn="l" fontAlgn="b"/>
                      <a:r>
                        <a:rPr lang="es-MX" sz="1000" b="1" i="0" u="none" strike="noStrike" dirty="0" smtClean="0">
                          <a:solidFill>
                            <a:schemeClr val="tx1"/>
                          </a:solidFill>
                          <a:effectLst/>
                          <a:latin typeface="Montserrat" panose="00000500000000000000" pitchFamily="2" charset="0"/>
                        </a:rPr>
                        <a:t>Fuente: </a:t>
                      </a:r>
                      <a:r>
                        <a:rPr lang="es-MX" sz="1000" b="0" i="0" u="none" strike="noStrike" dirty="0" err="1" smtClean="0">
                          <a:solidFill>
                            <a:schemeClr val="tx1"/>
                          </a:solidFill>
                          <a:effectLst/>
                          <a:latin typeface="Montserrat" panose="00000500000000000000" pitchFamily="2" charset="0"/>
                        </a:rPr>
                        <a:t>Encuenta</a:t>
                      </a:r>
                      <a:r>
                        <a:rPr lang="es-MX" sz="1000" b="0" i="0" u="none" strike="noStrike" dirty="0" smtClean="0">
                          <a:solidFill>
                            <a:schemeClr val="tx1"/>
                          </a:solidFill>
                          <a:effectLst/>
                          <a:latin typeface="Montserrat" panose="00000500000000000000" pitchFamily="2" charset="0"/>
                        </a:rPr>
                        <a:t> </a:t>
                      </a:r>
                      <a:r>
                        <a:rPr lang="es-MX" sz="1000" b="0" i="0" u="none" strike="noStrike" dirty="0" err="1" smtClean="0">
                          <a:solidFill>
                            <a:schemeClr val="tx1"/>
                          </a:solidFill>
                          <a:effectLst/>
                          <a:latin typeface="Montserrat" panose="00000500000000000000" pitchFamily="2" charset="0"/>
                        </a:rPr>
                        <a:t>intercensal</a:t>
                      </a:r>
                      <a:r>
                        <a:rPr lang="es-MX" sz="1000" b="0" i="0" u="none" strike="noStrike" dirty="0" smtClean="0">
                          <a:solidFill>
                            <a:schemeClr val="tx1"/>
                          </a:solidFill>
                          <a:effectLst/>
                          <a:latin typeface="Montserrat" panose="00000500000000000000" pitchFamily="2" charset="0"/>
                        </a:rPr>
                        <a:t> INEGI 2015</a:t>
                      </a:r>
                      <a:endParaRPr lang="es-MX" sz="1000" b="0" i="0" u="none" strike="noStrike" dirty="0">
                        <a:solidFill>
                          <a:schemeClr val="tx1"/>
                        </a:solidFill>
                        <a:effectLst/>
                        <a:latin typeface="Montserrat" panose="00000500000000000000" pitchFamily="2" charset="0"/>
                      </a:endParaRPr>
                    </a:p>
                  </a:txBody>
                  <a:tcPr marL="7620" marR="7620" marT="7620" marB="0" anchor="b">
                    <a:noFill/>
                  </a:tcPr>
                </a:tc>
                <a:tc>
                  <a:txBody>
                    <a:bodyPr/>
                    <a:lstStyle/>
                    <a:p>
                      <a:pPr algn="r" fontAlgn="b"/>
                      <a:endParaRPr lang="es-MX" sz="1400" b="1" i="0" u="none" strike="noStrike" dirty="0">
                        <a:solidFill>
                          <a:srgbClr val="860000"/>
                        </a:solidFill>
                        <a:effectLst/>
                        <a:latin typeface="Montserrat" panose="00000500000000000000" pitchFamily="2" charset="0"/>
                      </a:endParaRPr>
                    </a:p>
                  </a:txBody>
                  <a:tcPr marL="7620" marR="7620" marT="7620" marB="0" anchor="b">
                    <a:noFill/>
                  </a:tcPr>
                </a:tc>
                <a:tc>
                  <a:txBody>
                    <a:bodyPr/>
                    <a:lstStyle/>
                    <a:p>
                      <a:pPr algn="ctr" fontAlgn="b"/>
                      <a:endParaRPr lang="es-MX" sz="1400" b="1" i="0" u="none" strike="noStrike" dirty="0">
                        <a:solidFill>
                          <a:srgbClr val="FF0000"/>
                        </a:solidFill>
                        <a:effectLst/>
                        <a:latin typeface="Montserrat" panose="00000500000000000000" pitchFamily="2" charset="0"/>
                      </a:endParaRPr>
                    </a:p>
                  </a:txBody>
                  <a:tcPr marL="7620" marR="7620" marT="7620" marB="0" anchor="b">
                    <a:noFill/>
                  </a:tcPr>
                </a:tc>
              </a:tr>
            </a:tbl>
          </a:graphicData>
        </a:graphic>
      </p:graphicFrame>
      <p:sp>
        <p:nvSpPr>
          <p:cNvPr id="15" name="21 Cerrar llave"/>
          <p:cNvSpPr/>
          <p:nvPr/>
        </p:nvSpPr>
        <p:spPr>
          <a:xfrm>
            <a:off x="8172400" y="1777462"/>
            <a:ext cx="216024" cy="1291498"/>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6" name="24 CuadroTexto"/>
          <p:cNvSpPr txBox="1"/>
          <p:nvPr/>
        </p:nvSpPr>
        <p:spPr>
          <a:xfrm>
            <a:off x="8445976" y="2238545"/>
            <a:ext cx="648072" cy="369332"/>
          </a:xfrm>
          <a:prstGeom prst="rect">
            <a:avLst/>
          </a:prstGeom>
          <a:noFill/>
        </p:spPr>
        <p:txBody>
          <a:bodyPr wrap="square" rtlCol="0">
            <a:spAutoFit/>
          </a:bodyPr>
          <a:lstStyle/>
          <a:p>
            <a:r>
              <a:rPr lang="es-MX" dirty="0" smtClean="0"/>
              <a:t>42 %</a:t>
            </a:r>
            <a:endParaRPr lang="es-MX" dirty="0"/>
          </a:p>
        </p:txBody>
      </p:sp>
      <p:sp>
        <p:nvSpPr>
          <p:cNvPr id="17" name="7 CuadroTexto"/>
          <p:cNvSpPr txBox="1"/>
          <p:nvPr/>
        </p:nvSpPr>
        <p:spPr>
          <a:xfrm>
            <a:off x="49952" y="4696832"/>
            <a:ext cx="8986544" cy="1900520"/>
          </a:xfrm>
          <a:prstGeom prst="rect">
            <a:avLst/>
          </a:prstGeom>
          <a:noFill/>
        </p:spPr>
        <p:txBody>
          <a:bodyPr wrap="square" rtlCol="0">
            <a:spAutoFit/>
          </a:bodyPr>
          <a:lstStyle/>
          <a:p>
            <a:pPr algn="just">
              <a:lnSpc>
                <a:spcPct val="125000"/>
              </a:lnSpc>
              <a:spcAft>
                <a:spcPts val="600"/>
              </a:spcAft>
            </a:pPr>
            <a:r>
              <a:rPr lang="es-MX" sz="1600" b="1" dirty="0">
                <a:solidFill>
                  <a:srgbClr val="38806B"/>
                </a:solidFill>
                <a:latin typeface="Montserrat" panose="00000500000000000000" pitchFamily="2" charset="0"/>
              </a:rPr>
              <a:t>Actividades con las que CENAPRED puede contribuir al fortalecimiento de capacidades para la evaluación de la seguridad de las construcciones e </a:t>
            </a:r>
            <a:r>
              <a:rPr lang="es-MX" sz="1600" b="1" dirty="0" smtClean="0">
                <a:solidFill>
                  <a:srgbClr val="38806B"/>
                </a:solidFill>
                <a:latin typeface="Montserrat" panose="00000500000000000000" pitchFamily="2" charset="0"/>
              </a:rPr>
              <a:t>infraestructura</a:t>
            </a:r>
            <a:endParaRPr lang="es-MX" sz="1600" b="1" dirty="0">
              <a:solidFill>
                <a:srgbClr val="38806B"/>
              </a:solidFill>
              <a:latin typeface="Montserrat" panose="00000500000000000000" pitchFamily="2" charset="0"/>
            </a:endParaRPr>
          </a:p>
          <a:p>
            <a:pPr marL="171450" indent="-171450">
              <a:lnSpc>
                <a:spcPct val="125000"/>
              </a:lnSpc>
              <a:buFont typeface="Arial" panose="020B0604020202020204" pitchFamily="34" charset="0"/>
              <a:buChar char="•"/>
            </a:pPr>
            <a:r>
              <a:rPr lang="es-MX" sz="1400" dirty="0" smtClean="0">
                <a:latin typeface="Montserrat" panose="00000500000000000000" pitchFamily="2" charset="0"/>
              </a:rPr>
              <a:t>Uso de un formato y un manual para valorar cuantitativamente la vulnerabilidad estructural, previo a la ocurrencia de un fenómeno (viento y sismo).</a:t>
            </a:r>
          </a:p>
          <a:p>
            <a:pPr marL="171450" indent="-171450">
              <a:lnSpc>
                <a:spcPct val="125000"/>
              </a:lnSpc>
              <a:buFont typeface="Arial" panose="020B0604020202020204" pitchFamily="34" charset="0"/>
              <a:buChar char="•"/>
            </a:pPr>
            <a:r>
              <a:rPr lang="es-MX" sz="1400" dirty="0" smtClean="0">
                <a:latin typeface="Montserrat" panose="00000500000000000000" pitchFamily="2" charset="0"/>
              </a:rPr>
              <a:t>Curso de formación de instructores para que la metodología sea replicada en todo el estado.</a:t>
            </a:r>
          </a:p>
        </p:txBody>
      </p:sp>
      <p:sp>
        <p:nvSpPr>
          <p:cNvPr id="20" name="6 Rectángulo"/>
          <p:cNvSpPr/>
          <p:nvPr/>
        </p:nvSpPr>
        <p:spPr>
          <a:xfrm>
            <a:off x="25961" y="3450266"/>
            <a:ext cx="9092079" cy="1169551"/>
          </a:xfrm>
          <a:prstGeom prst="rect">
            <a:avLst/>
          </a:prstGeom>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5000"/>
              </a:lnSpc>
            </a:pPr>
            <a:r>
              <a:rPr lang="es-MX" sz="1400" dirty="0">
                <a:latin typeface="Montserrat" panose="00000500000000000000" pitchFamily="2" charset="0"/>
              </a:rPr>
              <a:t>La edificación para vivienda, promedio estatal, presenta un </a:t>
            </a:r>
            <a:r>
              <a:rPr lang="es-MX" sz="1400" b="1" dirty="0">
                <a:latin typeface="Montserrat" panose="00000500000000000000" pitchFamily="2" charset="0"/>
              </a:rPr>
              <a:t>nivel </a:t>
            </a:r>
            <a:r>
              <a:rPr lang="es-MX" sz="1400" b="1" dirty="0" smtClean="0">
                <a:latin typeface="Montserrat" panose="00000500000000000000" pitchFamily="2" charset="0"/>
              </a:rPr>
              <a:t>alto </a:t>
            </a:r>
            <a:r>
              <a:rPr lang="es-MX" sz="1400" dirty="0">
                <a:latin typeface="Montserrat" panose="00000500000000000000" pitchFamily="2" charset="0"/>
              </a:rPr>
              <a:t>(nivel </a:t>
            </a:r>
            <a:r>
              <a:rPr lang="es-MX" sz="1400" dirty="0" smtClean="0">
                <a:latin typeface="Montserrat" panose="00000500000000000000" pitchFamily="2" charset="0"/>
              </a:rPr>
              <a:t>5.3, </a:t>
            </a:r>
            <a:r>
              <a:rPr lang="es-MX" sz="1400" dirty="0">
                <a:latin typeface="Montserrat" panose="00000500000000000000" pitchFamily="2" charset="0"/>
              </a:rPr>
              <a:t>en una escala de 1, muy bajo, y 7, muy alto) de </a:t>
            </a:r>
            <a:r>
              <a:rPr lang="es-MX" sz="1400" b="1" dirty="0">
                <a:latin typeface="Montserrat" panose="00000500000000000000" pitchFamily="2" charset="0"/>
              </a:rPr>
              <a:t>susceptibilidad de daño por </a:t>
            </a:r>
            <a:r>
              <a:rPr lang="es-MX" sz="1400" b="1" dirty="0" smtClean="0">
                <a:latin typeface="Montserrat" panose="00000500000000000000" pitchFamily="2" charset="0"/>
              </a:rPr>
              <a:t>sismo</a:t>
            </a:r>
            <a:r>
              <a:rPr lang="es-MX" sz="1400" dirty="0" smtClean="0">
                <a:latin typeface="Montserrat" panose="00000500000000000000" pitchFamily="2" charset="0"/>
              </a:rPr>
              <a:t>.</a:t>
            </a:r>
            <a:endParaRPr lang="es-MX" sz="1400" dirty="0">
              <a:latin typeface="Montserrat" panose="00000500000000000000" pitchFamily="2" charset="0"/>
            </a:endParaRPr>
          </a:p>
          <a:p>
            <a:pPr algn="just">
              <a:lnSpc>
                <a:spcPct val="125000"/>
              </a:lnSpc>
            </a:pPr>
            <a:r>
              <a:rPr lang="es-MX" sz="1400" dirty="0" smtClean="0">
                <a:latin typeface="Montserrat" panose="00000500000000000000" pitchFamily="2" charset="0"/>
              </a:rPr>
              <a:t>Para el caso de vientos fuertes, promedio estatal, presenta un </a:t>
            </a:r>
            <a:r>
              <a:rPr lang="es-MX" sz="1400" b="1" dirty="0" smtClean="0">
                <a:latin typeface="Montserrat" panose="00000500000000000000" pitchFamily="2" charset="0"/>
              </a:rPr>
              <a:t>nivel medio bajo </a:t>
            </a:r>
            <a:r>
              <a:rPr lang="es-MX" sz="1400" dirty="0" smtClean="0">
                <a:latin typeface="Montserrat" panose="00000500000000000000" pitchFamily="2" charset="0"/>
              </a:rPr>
              <a:t>(nivel 3, en una escala de 1, muy bajo, y 7, muy alto) de </a:t>
            </a:r>
            <a:r>
              <a:rPr lang="es-MX" sz="1400" b="1" dirty="0" smtClean="0">
                <a:latin typeface="Montserrat" panose="00000500000000000000" pitchFamily="2" charset="0"/>
              </a:rPr>
              <a:t>susceptibilidad de daño por viento</a:t>
            </a:r>
            <a:r>
              <a:rPr lang="es-MX" sz="1400" dirty="0" smtClean="0">
                <a:latin typeface="Montserrat" panose="00000500000000000000" pitchFamily="2" charset="0"/>
              </a:rPr>
              <a:t>.</a:t>
            </a:r>
            <a:endParaRPr lang="es-MX" sz="1400" dirty="0">
              <a:latin typeface="Montserrat" panose="00000500000000000000" pitchFamily="2" charset="0"/>
            </a:endParaRPr>
          </a:p>
        </p:txBody>
      </p:sp>
    </p:spTree>
    <p:extLst>
      <p:ext uri="{BB962C8B-B14F-4D97-AF65-F5344CB8AC3E}">
        <p14:creationId xmlns:p14="http://schemas.microsoft.com/office/powerpoint/2010/main" val="2513805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2" y="1"/>
            <a:ext cx="9144001" cy="6899880"/>
          </a:xfrm>
          <a:prstGeom prst="rect">
            <a:avLst/>
          </a:prstGeom>
        </p:spPr>
      </p:pic>
      <p:sp>
        <p:nvSpPr>
          <p:cNvPr id="8" name="Rectángulo 3"/>
          <p:cNvSpPr>
            <a:spLocks noChangeArrowheads="1"/>
          </p:cNvSpPr>
          <p:nvPr/>
        </p:nvSpPr>
        <p:spPr bwMode="auto">
          <a:xfrm>
            <a:off x="5553306" y="4129137"/>
            <a:ext cx="303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400" dirty="0" smtClean="0">
                <a:solidFill>
                  <a:srgbClr val="D4C19C"/>
                </a:solidFill>
                <a:latin typeface="Montserrat" panose="00000500000000000000" pitchFamily="2" charset="0"/>
              </a:rPr>
              <a:t>21 de enero, 2019</a:t>
            </a:r>
            <a:endParaRPr lang="es-MX" altLang="es-MX" sz="1400" dirty="0">
              <a:solidFill>
                <a:srgbClr val="D4C19C"/>
              </a:solidFill>
              <a:latin typeface="Montserrat" panose="00000500000000000000" pitchFamily="2" charset="0"/>
            </a:endParaRP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2"/>
          <p:cNvSpPr txBox="1">
            <a:spLocks noChangeArrowheads="1"/>
          </p:cNvSpPr>
          <p:nvPr/>
        </p:nvSpPr>
        <p:spPr bwMode="auto">
          <a:xfrm>
            <a:off x="3814192" y="2333394"/>
            <a:ext cx="4824536"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None/>
            </a:pPr>
            <a:r>
              <a:rPr lang="es-MX" sz="2000" b="1" dirty="0">
                <a:solidFill>
                  <a:schemeClr val="bg1"/>
                </a:solidFill>
                <a:latin typeface="Montserrat" panose="00000500000000000000" pitchFamily="2" charset="0"/>
              </a:rPr>
              <a:t>ACCIONES DE </a:t>
            </a:r>
            <a:r>
              <a:rPr lang="es-MX" sz="2000" b="1" dirty="0" smtClean="0">
                <a:solidFill>
                  <a:schemeClr val="bg1"/>
                </a:solidFill>
                <a:latin typeface="Montserrat" panose="00000500000000000000" pitchFamily="2" charset="0"/>
              </a:rPr>
              <a:t>FORTALECIMIENTO PARA LA PREVENCIÓN ANTE FENÓMENOS NATURALES</a:t>
            </a:r>
          </a:p>
          <a:p>
            <a:pPr lvl="1" algn="r" eaLnBrk="1" hangingPunct="1">
              <a:spcBef>
                <a:spcPct val="0"/>
              </a:spcBef>
              <a:buNone/>
            </a:pPr>
            <a:r>
              <a:rPr lang="es-MX" sz="2000" b="1" dirty="0" smtClean="0">
                <a:solidFill>
                  <a:schemeClr val="bg1"/>
                </a:solidFill>
                <a:latin typeface="Montserrat" panose="00000500000000000000" pitchFamily="2" charset="0"/>
              </a:rPr>
              <a:t>Estado de Michoacán</a:t>
            </a:r>
            <a:endParaRPr lang="es-MX" sz="2000" b="1" dirty="0">
              <a:solidFill>
                <a:schemeClr val="bg1"/>
              </a:solidFill>
              <a:latin typeface="Montserrat" panose="00000500000000000000" pitchFamily="2" charset="0"/>
            </a:endParaRPr>
          </a:p>
          <a:p>
            <a:pPr lvl="1" algn="r" eaLnBrk="1" hangingPunct="1">
              <a:spcBef>
                <a:spcPct val="0"/>
              </a:spcBef>
              <a:buFontTx/>
              <a:buNone/>
            </a:pPr>
            <a:endParaRPr lang="es-MX" altLang="es-MX" sz="1000" b="1" dirty="0">
              <a:solidFill>
                <a:schemeClr val="bg1"/>
              </a:solidFill>
              <a:latin typeface="Trajan Pro" pitchFamily="18" charset="0"/>
            </a:endParaRPr>
          </a:p>
          <a:p>
            <a:pPr lvl="1" algn="r" eaLnBrk="1" hangingPunct="1">
              <a:spcBef>
                <a:spcPct val="0"/>
              </a:spcBef>
              <a:buFontTx/>
              <a:buNone/>
            </a:pPr>
            <a:r>
              <a:rPr lang="es-MX" altLang="es-MX" sz="1400" dirty="0" smtClean="0">
                <a:solidFill>
                  <a:schemeClr val="bg1"/>
                </a:solidFill>
                <a:latin typeface="Montserrat" panose="00000500000000000000" pitchFamily="2" charset="0"/>
              </a:rPr>
              <a:t>Dirección de Investigación</a:t>
            </a:r>
            <a:endParaRPr lang="es-MX" altLang="es-MX" sz="1400" dirty="0">
              <a:solidFill>
                <a:schemeClr val="bg1"/>
              </a:solidFill>
              <a:latin typeface="Montserrat" panose="00000500000000000000" pitchFamily="2" charset="0"/>
            </a:endParaRPr>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186" y="495476"/>
            <a:ext cx="2088232" cy="1420358"/>
          </a:xfrm>
          <a:prstGeom prst="rect">
            <a:avLst/>
          </a:prstGeom>
        </p:spPr>
      </p:pic>
    </p:spTree>
    <p:extLst>
      <p:ext uri="{BB962C8B-B14F-4D97-AF65-F5344CB8AC3E}">
        <p14:creationId xmlns:p14="http://schemas.microsoft.com/office/powerpoint/2010/main" val="43533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a:extLst>
              <a:ext uri="{FF2B5EF4-FFF2-40B4-BE49-F238E27FC236}">
                <a16:creationId xmlns:a16="http://schemas.microsoft.com/office/drawing/2014/main" xmlns="" id="{8704289E-E0FC-492E-AA72-A14602583E7F}"/>
              </a:ext>
            </a:extLst>
          </p:cNvPr>
          <p:cNvSpPr txBox="1"/>
          <p:nvPr/>
        </p:nvSpPr>
        <p:spPr>
          <a:xfrm>
            <a:off x="35496" y="332656"/>
            <a:ext cx="4519186" cy="369332"/>
          </a:xfrm>
          <a:prstGeom prst="rect">
            <a:avLst/>
          </a:prstGeom>
          <a:noFill/>
        </p:spPr>
        <p:txBody>
          <a:bodyPr wrap="none" rtlCol="0">
            <a:spAutoFit/>
          </a:bodyPr>
          <a:lstStyle/>
          <a:p>
            <a:r>
              <a:rPr lang="es-MX" b="1" dirty="0" smtClean="0">
                <a:solidFill>
                  <a:srgbClr val="38806B"/>
                </a:solidFill>
                <a:latin typeface="Montserrat" panose="00000500000000000000" pitchFamily="2" charset="0"/>
              </a:rPr>
              <a:t>REGLAMENTOS DE CONSTRUCCIÓN</a:t>
            </a:r>
            <a:endParaRPr lang="es-MX" b="1" dirty="0">
              <a:solidFill>
                <a:srgbClr val="38806B"/>
              </a:solidFill>
              <a:latin typeface="Montserrat" panose="00000500000000000000" pitchFamily="2" charset="0"/>
            </a:endParaRPr>
          </a:p>
        </p:txBody>
      </p:sp>
      <p:sp>
        <p:nvSpPr>
          <p:cNvPr id="10" name="4 CuadroTexto"/>
          <p:cNvSpPr txBox="1"/>
          <p:nvPr/>
        </p:nvSpPr>
        <p:spPr>
          <a:xfrm>
            <a:off x="144016" y="1065798"/>
            <a:ext cx="5220072" cy="2669962"/>
          </a:xfrm>
          <a:prstGeom prst="rect">
            <a:avLst/>
          </a:prstGeom>
          <a:noFill/>
        </p:spPr>
        <p:txBody>
          <a:bodyPr wrap="square" rtlCol="0">
            <a:spAutoFit/>
          </a:bodyPr>
          <a:lstStyle/>
          <a:p>
            <a:pPr algn="just">
              <a:lnSpc>
                <a:spcPct val="125000"/>
              </a:lnSpc>
            </a:pPr>
            <a:r>
              <a:rPr lang="es-MX" sz="1400" dirty="0" smtClean="0">
                <a:latin typeface="Montserrat" panose="00000500000000000000" pitchFamily="2" charset="0"/>
              </a:rPr>
              <a:t>Según información de la Sociedad Mexicana de Ingeniería Estructural:</a:t>
            </a:r>
          </a:p>
          <a:p>
            <a:pPr marL="285750" indent="-285750" algn="just">
              <a:lnSpc>
                <a:spcPct val="125000"/>
              </a:lnSpc>
              <a:spcAft>
                <a:spcPts val="1200"/>
              </a:spcAft>
              <a:buFont typeface="Arial" panose="020B0604020202020204" pitchFamily="34" charset="0"/>
              <a:buChar char="•"/>
            </a:pPr>
            <a:r>
              <a:rPr lang="es-MX" sz="1400" b="1" dirty="0" smtClean="0">
                <a:latin typeface="Montserrat" panose="00000500000000000000" pitchFamily="2" charset="0"/>
              </a:rPr>
              <a:t>No</a:t>
            </a:r>
            <a:r>
              <a:rPr lang="es-MX" sz="1400" dirty="0" smtClean="0">
                <a:latin typeface="Montserrat" panose="00000500000000000000" pitchFamily="2" charset="0"/>
              </a:rPr>
              <a:t> existe un reglamento estatal.</a:t>
            </a:r>
          </a:p>
          <a:p>
            <a:pPr algn="just">
              <a:lnSpc>
                <a:spcPct val="125000"/>
              </a:lnSpc>
            </a:pPr>
            <a:r>
              <a:rPr lang="es-MX" sz="1400" dirty="0" smtClean="0">
                <a:latin typeface="Montserrat" panose="00000500000000000000" pitchFamily="2" charset="0"/>
              </a:rPr>
              <a:t>ANR: Se reporta la existencia de documentos normativos relativos a construcción y/o desarrollo urbano para </a:t>
            </a:r>
            <a:r>
              <a:rPr lang="es-MX" sz="1400" b="1" dirty="0" smtClean="0">
                <a:latin typeface="Montserrat" panose="00000500000000000000" pitchFamily="2" charset="0"/>
              </a:rPr>
              <a:t>31</a:t>
            </a:r>
            <a:r>
              <a:rPr lang="es-MX" sz="1400" dirty="0" smtClean="0">
                <a:latin typeface="Montserrat" panose="00000500000000000000" pitchFamily="2" charset="0"/>
              </a:rPr>
              <a:t> de los </a:t>
            </a:r>
            <a:r>
              <a:rPr lang="es-MX" sz="1400" b="1" dirty="0" smtClean="0">
                <a:latin typeface="Montserrat" panose="00000500000000000000" pitchFamily="2" charset="0"/>
              </a:rPr>
              <a:t>113 </a:t>
            </a:r>
            <a:r>
              <a:rPr lang="es-MX" sz="1400" dirty="0" smtClean="0">
                <a:latin typeface="Montserrat" panose="00000500000000000000" pitchFamily="2" charset="0"/>
              </a:rPr>
              <a:t>municipios del estado. Los más recientes, de 2013, corresponden a los municipios de </a:t>
            </a:r>
            <a:r>
              <a:rPr lang="es-MX" sz="1400" dirty="0" err="1" smtClean="0">
                <a:latin typeface="Montserrat" panose="00000500000000000000" pitchFamily="2" charset="0"/>
              </a:rPr>
              <a:t>Tancítaro</a:t>
            </a:r>
            <a:r>
              <a:rPr lang="es-MX" sz="1400" dirty="0" smtClean="0">
                <a:latin typeface="Montserrat" panose="00000500000000000000" pitchFamily="2" charset="0"/>
              </a:rPr>
              <a:t>, </a:t>
            </a:r>
            <a:r>
              <a:rPr lang="es-MX" sz="1400" dirty="0" err="1" smtClean="0">
                <a:latin typeface="Montserrat" panose="00000500000000000000" pitchFamily="2" charset="0"/>
              </a:rPr>
              <a:t>Tanhuato</a:t>
            </a:r>
            <a:r>
              <a:rPr lang="es-MX" sz="1400" dirty="0" smtClean="0">
                <a:latin typeface="Montserrat" panose="00000500000000000000" pitchFamily="2" charset="0"/>
              </a:rPr>
              <a:t> y Villamar; </a:t>
            </a:r>
            <a:r>
              <a:rPr lang="es-MX" sz="1400" dirty="0" smtClean="0">
                <a:solidFill>
                  <a:srgbClr val="FF0000"/>
                </a:solidFill>
                <a:latin typeface="Montserrat" panose="00000500000000000000" pitchFamily="2" charset="0"/>
              </a:rPr>
              <a:t>uno de los más antiguos es el del municipio de Morelia, de 1999</a:t>
            </a:r>
            <a:r>
              <a:rPr lang="es-MX" sz="1400" dirty="0" smtClean="0">
                <a:latin typeface="Montserrat" panose="00000500000000000000" pitchFamily="2" charset="0"/>
              </a:rPr>
              <a:t>.</a:t>
            </a:r>
          </a:p>
        </p:txBody>
      </p:sp>
      <p:sp>
        <p:nvSpPr>
          <p:cNvPr id="11" name="4 CuadroTexto"/>
          <p:cNvSpPr txBox="1"/>
          <p:nvPr/>
        </p:nvSpPr>
        <p:spPr>
          <a:xfrm>
            <a:off x="160648" y="4788584"/>
            <a:ext cx="8731832" cy="1592744"/>
          </a:xfrm>
          <a:prstGeom prst="rect">
            <a:avLst/>
          </a:prstGeom>
          <a:noFill/>
        </p:spPr>
        <p:txBody>
          <a:bodyPr wrap="square" rtlCol="0">
            <a:spAutoFit/>
          </a:bodyPr>
          <a:lstStyle/>
          <a:p>
            <a:pPr marL="285750" indent="-285750" algn="just">
              <a:lnSpc>
                <a:spcPct val="125000"/>
              </a:lnSpc>
              <a:spcAft>
                <a:spcPts val="600"/>
              </a:spcAft>
              <a:buFont typeface="Symbol" panose="05050102010706020507" pitchFamily="18" charset="2"/>
              <a:buChar char=""/>
            </a:pPr>
            <a:r>
              <a:rPr lang="es-MX" sz="1400" dirty="0" smtClean="0">
                <a:latin typeface="Montserrat" panose="00000500000000000000" pitchFamily="2" charset="0"/>
              </a:rPr>
              <a:t>Impulsar </a:t>
            </a:r>
            <a:r>
              <a:rPr lang="es-MX" sz="1400" dirty="0">
                <a:latin typeface="Montserrat" panose="00000500000000000000" pitchFamily="2" charset="0"/>
              </a:rPr>
              <a:t>el desarrollo de la normatividad técnica en materia de construcción en </a:t>
            </a:r>
            <a:r>
              <a:rPr lang="es-MX" sz="1400" dirty="0" smtClean="0">
                <a:latin typeface="Montserrat" panose="00000500000000000000" pitchFamily="2" charset="0"/>
              </a:rPr>
              <a:t>Michoacán.</a:t>
            </a:r>
            <a:endParaRPr lang="es-MX" sz="1400" dirty="0">
              <a:latin typeface="Montserrat" panose="00000500000000000000" pitchFamily="2" charset="0"/>
            </a:endParaRPr>
          </a:p>
          <a:p>
            <a:pPr marL="285750" indent="-285750" algn="just">
              <a:lnSpc>
                <a:spcPct val="125000"/>
              </a:lnSpc>
              <a:spcAft>
                <a:spcPts val="600"/>
              </a:spcAft>
              <a:buFont typeface="Symbol" panose="05050102010706020507" pitchFamily="18" charset="2"/>
              <a:buChar char=""/>
            </a:pPr>
            <a:r>
              <a:rPr lang="es-MX" sz="1400" dirty="0" smtClean="0">
                <a:latin typeface="Montserrat" panose="00000500000000000000" pitchFamily="2" charset="0"/>
              </a:rPr>
              <a:t>Impulsar la creación y existencia de entes coadyuvantes de la autoridad local y/o estatal, para que, además de contar con reglamentos, se tenga la posibilidad de aplicarlos de manera adecuada y supervisada.</a:t>
            </a:r>
          </a:p>
          <a:p>
            <a:pPr marL="285750" indent="-285750" algn="just">
              <a:lnSpc>
                <a:spcPct val="125000"/>
              </a:lnSpc>
              <a:spcAft>
                <a:spcPts val="600"/>
              </a:spcAft>
              <a:buFont typeface="Symbol" panose="05050102010706020507" pitchFamily="18" charset="2"/>
              <a:buChar char=""/>
            </a:pPr>
            <a:r>
              <a:rPr lang="es-MX" sz="1400" dirty="0">
                <a:latin typeface="Montserrat" panose="00000500000000000000" pitchFamily="2" charset="0"/>
              </a:rPr>
              <a:t>Promover la participación de los Colegios de Ingenieros Civiles existentes en </a:t>
            </a:r>
            <a:r>
              <a:rPr lang="es-MX" sz="1400" dirty="0" smtClean="0">
                <a:latin typeface="Montserrat" panose="00000500000000000000" pitchFamily="2" charset="0"/>
              </a:rPr>
              <a:t>Michoacán.</a:t>
            </a:r>
            <a:endParaRPr lang="es-MX" sz="1400" dirty="0">
              <a:latin typeface="Montserrat" panose="00000500000000000000" pitchFamily="2" charset="0"/>
            </a:endParaRPr>
          </a:p>
        </p:txBody>
      </p:sp>
      <p:sp>
        <p:nvSpPr>
          <p:cNvPr id="13" name="2 CuadroTexto">
            <a:extLst>
              <a:ext uri="{FF2B5EF4-FFF2-40B4-BE49-F238E27FC236}">
                <a16:creationId xmlns="" xmlns:a16="http://schemas.microsoft.com/office/drawing/2014/main" id="{8704289E-E0FC-492E-AA72-A14602583E7F}"/>
              </a:ext>
            </a:extLst>
          </p:cNvPr>
          <p:cNvSpPr txBox="1"/>
          <p:nvPr/>
        </p:nvSpPr>
        <p:spPr>
          <a:xfrm>
            <a:off x="35496" y="4386590"/>
            <a:ext cx="2448106" cy="338554"/>
          </a:xfrm>
          <a:prstGeom prst="rect">
            <a:avLst/>
          </a:prstGeom>
          <a:noFill/>
        </p:spPr>
        <p:txBody>
          <a:bodyPr wrap="none" rtlCol="0">
            <a:spAutoFit/>
          </a:bodyPr>
          <a:lstStyle/>
          <a:p>
            <a:pPr algn="r"/>
            <a:r>
              <a:rPr lang="es-MX" sz="1600" b="1" dirty="0" smtClean="0">
                <a:solidFill>
                  <a:srgbClr val="38806B"/>
                </a:solidFill>
                <a:latin typeface="Montserrat" panose="00000500000000000000" pitchFamily="2" charset="0"/>
              </a:rPr>
              <a:t>RECOMENDACIONES</a:t>
            </a:r>
            <a:endParaRPr lang="es-MX" sz="1600" b="1" dirty="0">
              <a:solidFill>
                <a:srgbClr val="38806B"/>
              </a:solidFill>
              <a:latin typeface="Montserrat" panose="00000500000000000000" pitchFamily="2" charset="0"/>
            </a:endParaRPr>
          </a:p>
        </p:txBody>
      </p:sp>
      <p:pic>
        <p:nvPicPr>
          <p:cNvPr id="3" name="Imagen 2"/>
          <p:cNvPicPr>
            <a:picLocks noChangeAspect="1"/>
          </p:cNvPicPr>
          <p:nvPr/>
        </p:nvPicPr>
        <p:blipFill rotWithShape="1">
          <a:blip r:embed="rId3"/>
          <a:srcRect l="27114" t="31358" r="43600" b="31800"/>
          <a:stretch/>
        </p:blipFill>
        <p:spPr>
          <a:xfrm>
            <a:off x="5508104" y="1340768"/>
            <a:ext cx="3528000" cy="2496498"/>
          </a:xfrm>
          <a:prstGeom prst="rect">
            <a:avLst/>
          </a:prstGeom>
        </p:spPr>
      </p:pic>
      <p:sp>
        <p:nvSpPr>
          <p:cNvPr id="15" name="2 CuadroTexto"/>
          <p:cNvSpPr txBox="1"/>
          <p:nvPr/>
        </p:nvSpPr>
        <p:spPr>
          <a:xfrm>
            <a:off x="5652120" y="3861048"/>
            <a:ext cx="3240360" cy="430887"/>
          </a:xfrm>
          <a:prstGeom prst="rect">
            <a:avLst/>
          </a:prstGeom>
          <a:noFill/>
        </p:spPr>
        <p:txBody>
          <a:bodyPr wrap="square" rtlCol="0">
            <a:spAutoFit/>
          </a:bodyPr>
          <a:lstStyle/>
          <a:p>
            <a:pPr algn="ctr"/>
            <a:r>
              <a:rPr lang="es-MX" sz="1100" b="1" dirty="0" smtClean="0">
                <a:latin typeface="Montserrat" panose="00000500000000000000" pitchFamily="2" charset="0"/>
              </a:rPr>
              <a:t>Distribución de municipios con reglamento de construcción (ANR, 2019)</a:t>
            </a:r>
            <a:endParaRPr lang="es-MX" sz="1100" b="1" dirty="0">
              <a:latin typeface="Montserrat" panose="00000500000000000000" pitchFamily="2" charset="0"/>
            </a:endParaRPr>
          </a:p>
        </p:txBody>
      </p:sp>
    </p:spTree>
    <p:extLst>
      <p:ext uri="{BB962C8B-B14F-4D97-AF65-F5344CB8AC3E}">
        <p14:creationId xmlns:p14="http://schemas.microsoft.com/office/powerpoint/2010/main" val="350488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836712"/>
            <a:ext cx="7920880" cy="4524315"/>
          </a:xfrm>
          <a:prstGeom prst="rect">
            <a:avLst/>
          </a:prstGeom>
        </p:spPr>
        <p:txBody>
          <a:bodyPr wrap="square">
            <a:spAutoFit/>
          </a:bodyPr>
          <a:lstStyle/>
          <a:p>
            <a:pPr marL="285750" indent="-285750" algn="just">
              <a:buFont typeface="Arial" panose="020B0604020202020204" pitchFamily="34" charset="0"/>
              <a:buChar char="•"/>
            </a:pPr>
            <a:endParaRPr lang="es-MX" sz="1600" dirty="0" smtClean="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b="1" dirty="0" smtClean="0">
                <a:solidFill>
                  <a:prstClr val="black"/>
                </a:solidFill>
                <a:latin typeface="Montserrat" panose="00000500000000000000" pitchFamily="2" charset="0"/>
              </a:rPr>
              <a:t>Fortalecimiento </a:t>
            </a:r>
            <a:r>
              <a:rPr lang="es-MX" sz="1600" b="1" dirty="0">
                <a:solidFill>
                  <a:prstClr val="black"/>
                </a:solidFill>
                <a:latin typeface="Montserrat" panose="00000500000000000000" pitchFamily="2" charset="0"/>
              </a:rPr>
              <a:t>de capacidades de las autoridades estatales para la prevención y mitigación del riesgo</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   Formar </a:t>
            </a:r>
            <a:r>
              <a:rPr lang="es-MX" sz="1600" dirty="0">
                <a:solidFill>
                  <a:prstClr val="black"/>
                </a:solidFill>
                <a:latin typeface="Montserrat" panose="00000500000000000000" pitchFamily="2" charset="0"/>
              </a:rPr>
              <a:t>u optimizar un </a:t>
            </a:r>
            <a:r>
              <a:rPr lang="es-MX" sz="1600" b="1" dirty="0">
                <a:solidFill>
                  <a:prstClr val="black"/>
                </a:solidFill>
                <a:latin typeface="Montserrat" panose="00000500000000000000" pitchFamily="2" charset="0"/>
              </a:rPr>
              <a:t>Comité Científico</a:t>
            </a:r>
            <a:r>
              <a:rPr lang="es-MX" sz="1600" dirty="0">
                <a:solidFill>
                  <a:prstClr val="black"/>
                </a:solidFill>
                <a:latin typeface="Montserrat" panose="00000500000000000000" pitchFamily="2" charset="0"/>
              </a:rPr>
              <a:t>, integrado por especialistas locales, </a:t>
            </a:r>
            <a:r>
              <a:rPr lang="es-MX" sz="1600" b="1" dirty="0">
                <a:solidFill>
                  <a:prstClr val="black"/>
                </a:solidFill>
                <a:latin typeface="Montserrat" panose="00000500000000000000" pitchFamily="2" charset="0"/>
              </a:rPr>
              <a:t>que asesore a las autoridades de gobierno y/o de Protección Civil </a:t>
            </a:r>
            <a:r>
              <a:rPr lang="es-MX" sz="1600" dirty="0">
                <a:solidFill>
                  <a:prstClr val="black"/>
                </a:solidFill>
                <a:latin typeface="Montserrat" panose="00000500000000000000" pitchFamily="2" charset="0"/>
              </a:rPr>
              <a:t>respecto de todos los fenómenos que afecten a la </a:t>
            </a:r>
            <a:r>
              <a:rPr lang="es-MX" sz="1600" dirty="0" smtClean="0">
                <a:solidFill>
                  <a:prstClr val="black"/>
                </a:solidFill>
                <a:latin typeface="Montserrat" panose="00000500000000000000" pitchFamily="2" charset="0"/>
              </a:rPr>
              <a:t>entidad</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   Establecimiento </a:t>
            </a:r>
            <a:r>
              <a:rPr lang="es-MX" sz="1600" dirty="0">
                <a:solidFill>
                  <a:prstClr val="black"/>
                </a:solidFill>
                <a:latin typeface="Montserrat" panose="00000500000000000000" pitchFamily="2" charset="0"/>
              </a:rPr>
              <a:t>de </a:t>
            </a:r>
            <a:r>
              <a:rPr lang="es-MX" sz="1600" b="1" dirty="0">
                <a:solidFill>
                  <a:prstClr val="black"/>
                </a:solidFill>
                <a:latin typeface="Montserrat" panose="00000500000000000000" pitchFamily="2" charset="0"/>
              </a:rPr>
              <a:t>protocolos de comunicación y de trabajo </a:t>
            </a:r>
            <a:r>
              <a:rPr lang="es-MX" sz="1600" dirty="0">
                <a:solidFill>
                  <a:prstClr val="black"/>
                </a:solidFill>
                <a:latin typeface="Montserrat" panose="00000500000000000000" pitchFamily="2" charset="0"/>
              </a:rPr>
              <a:t>para la integración de dicho Comité a las actividades y estrategias de las direcciones generales de la Coordinación Nacional de Protección Civil y los comités científicos asesores del </a:t>
            </a:r>
            <a:r>
              <a:rPr lang="es-MX" sz="1600" dirty="0" smtClean="0">
                <a:solidFill>
                  <a:prstClr val="black"/>
                </a:solidFill>
                <a:latin typeface="Montserrat" panose="00000500000000000000" pitchFamily="2" charset="0"/>
              </a:rPr>
              <a:t>SINAPROC</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  </a:t>
            </a:r>
            <a:r>
              <a:rPr lang="es-MX" sz="1600" b="1" dirty="0" smtClean="0">
                <a:solidFill>
                  <a:prstClr val="black"/>
                </a:solidFill>
                <a:latin typeface="Montserrat" panose="00000500000000000000" pitchFamily="2" charset="0"/>
              </a:rPr>
              <a:t>Participación</a:t>
            </a:r>
            <a:r>
              <a:rPr lang="es-MX" sz="1600" b="1" dirty="0">
                <a:solidFill>
                  <a:prstClr val="black"/>
                </a:solidFill>
                <a:latin typeface="Montserrat" panose="00000500000000000000" pitchFamily="2" charset="0"/>
              </a:rPr>
              <a:t>,</a:t>
            </a:r>
            <a:r>
              <a:rPr lang="es-MX" sz="1600" dirty="0">
                <a:solidFill>
                  <a:prstClr val="black"/>
                </a:solidFill>
                <a:latin typeface="Montserrat" panose="00000500000000000000" pitchFamily="2" charset="0"/>
              </a:rPr>
              <a:t> vía remota, de un enlace estatal, con perfil técnico-científico, </a:t>
            </a:r>
            <a:r>
              <a:rPr lang="es-MX" sz="1600" b="1" dirty="0">
                <a:solidFill>
                  <a:prstClr val="black"/>
                </a:solidFill>
                <a:latin typeface="Montserrat" panose="00000500000000000000" pitchFamily="2" charset="0"/>
              </a:rPr>
              <a:t>en las reuniones de CCA del </a:t>
            </a:r>
            <a:r>
              <a:rPr lang="es-MX" sz="1600" b="1" dirty="0" smtClean="0">
                <a:solidFill>
                  <a:prstClr val="black"/>
                </a:solidFill>
                <a:latin typeface="Montserrat" panose="00000500000000000000" pitchFamily="2" charset="0"/>
              </a:rPr>
              <a:t>SINAPROC</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Creación </a:t>
            </a:r>
            <a:r>
              <a:rPr lang="es-MX" sz="1600" dirty="0">
                <a:solidFill>
                  <a:prstClr val="black"/>
                </a:solidFill>
                <a:latin typeface="Montserrat" panose="00000500000000000000" pitchFamily="2" charset="0"/>
              </a:rPr>
              <a:t>de un </a:t>
            </a:r>
            <a:r>
              <a:rPr lang="es-MX" sz="1600" b="1" dirty="0">
                <a:solidFill>
                  <a:prstClr val="black"/>
                </a:solidFill>
                <a:latin typeface="Montserrat" panose="00000500000000000000" pitchFamily="2" charset="0"/>
              </a:rPr>
              <a:t>subcomité</a:t>
            </a:r>
            <a:r>
              <a:rPr lang="es-MX" sz="1600" dirty="0">
                <a:solidFill>
                  <a:prstClr val="black"/>
                </a:solidFill>
                <a:latin typeface="Montserrat" panose="00000500000000000000" pitchFamily="2" charset="0"/>
              </a:rPr>
              <a:t> para la elaboración / actualización del reglamento de construcción estatal</a:t>
            </a:r>
          </a:p>
        </p:txBody>
      </p:sp>
    </p:spTree>
    <p:extLst>
      <p:ext uri="{BB962C8B-B14F-4D97-AF65-F5344CB8AC3E}">
        <p14:creationId xmlns:p14="http://schemas.microsoft.com/office/powerpoint/2010/main" val="684809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a:extLst>
              <a:ext uri="{FF2B5EF4-FFF2-40B4-BE49-F238E27FC236}">
                <a16:creationId xmlns="" xmlns:a16="http://schemas.microsoft.com/office/drawing/2014/main" id="{8704289E-E0FC-492E-AA72-A14602583E7F}"/>
              </a:ext>
            </a:extLst>
          </p:cNvPr>
          <p:cNvSpPr txBox="1"/>
          <p:nvPr/>
        </p:nvSpPr>
        <p:spPr>
          <a:xfrm>
            <a:off x="179512" y="323364"/>
            <a:ext cx="2109873" cy="369332"/>
          </a:xfrm>
          <a:prstGeom prst="rect">
            <a:avLst/>
          </a:prstGeom>
          <a:noFill/>
        </p:spPr>
        <p:txBody>
          <a:bodyPr wrap="none" rtlCol="0">
            <a:spAutoFit/>
          </a:bodyPr>
          <a:lstStyle/>
          <a:p>
            <a:r>
              <a:rPr lang="es-MX" b="1" dirty="0" smtClean="0">
                <a:solidFill>
                  <a:srgbClr val="38806B"/>
                </a:solidFill>
                <a:latin typeface="Montserrat" panose="00000500000000000000" pitchFamily="2" charset="0"/>
              </a:rPr>
              <a:t>INUNDACIONES</a:t>
            </a:r>
            <a:endParaRPr lang="es-MX" b="1" dirty="0">
              <a:solidFill>
                <a:srgbClr val="38806B"/>
              </a:solidFill>
              <a:latin typeface="Montserrat" panose="00000500000000000000" pitchFamily="2" charset="0"/>
            </a:endParaRPr>
          </a:p>
        </p:txBody>
      </p:sp>
      <p:sp>
        <p:nvSpPr>
          <p:cNvPr id="17" name="CuadroTexto 16">
            <a:extLst>
              <a:ext uri="{FF2B5EF4-FFF2-40B4-BE49-F238E27FC236}">
                <a16:creationId xmlns="" xmlns:a16="http://schemas.microsoft.com/office/drawing/2014/main" id="{851689CC-36F7-4B67-9A19-D13446CDB1AD}"/>
              </a:ext>
            </a:extLst>
          </p:cNvPr>
          <p:cNvSpPr txBox="1"/>
          <p:nvPr/>
        </p:nvSpPr>
        <p:spPr>
          <a:xfrm>
            <a:off x="323528" y="2276872"/>
            <a:ext cx="4824536" cy="1708160"/>
          </a:xfrm>
          <a:prstGeom prst="rect">
            <a:avLst/>
          </a:prstGeom>
          <a:noFill/>
        </p:spPr>
        <p:txBody>
          <a:bodyPr wrap="square" rtlCol="0">
            <a:spAutoFit/>
          </a:bodyPr>
          <a:lstStyle/>
          <a:p>
            <a:pPr algn="just">
              <a:lnSpc>
                <a:spcPct val="125000"/>
              </a:lnSpc>
              <a:buSzPct val="150000"/>
            </a:pPr>
            <a:r>
              <a:rPr lang="es-MX" sz="1400" dirty="0" smtClean="0">
                <a:latin typeface="Montserrat" panose="00000500000000000000" pitchFamily="2" charset="0"/>
              </a:rPr>
              <a:t>Disponibles </a:t>
            </a:r>
            <a:r>
              <a:rPr lang="es-MX" sz="1400" dirty="0">
                <a:latin typeface="Montserrat" panose="00000500000000000000" pitchFamily="2" charset="0"/>
              </a:rPr>
              <a:t>en el </a:t>
            </a:r>
            <a:r>
              <a:rPr lang="es-MX" sz="1400" dirty="0" smtClean="0">
                <a:latin typeface="Montserrat" panose="00000500000000000000" pitchFamily="2" charset="0"/>
              </a:rPr>
              <a:t>ANR, mapas </a:t>
            </a:r>
            <a:r>
              <a:rPr lang="es-MX" sz="1400" dirty="0">
                <a:latin typeface="Montserrat" panose="00000500000000000000" pitchFamily="2" charset="0"/>
              </a:rPr>
              <a:t>de peligro (profundidades, velocidades y severidad</a:t>
            </a:r>
            <a:r>
              <a:rPr lang="es-MX" sz="1400" dirty="0" smtClean="0">
                <a:latin typeface="Montserrat" panose="00000500000000000000" pitchFamily="2" charset="0"/>
              </a:rPr>
              <a:t>):</a:t>
            </a:r>
          </a:p>
          <a:p>
            <a:pPr marL="285750" indent="-285750" algn="just">
              <a:lnSpc>
                <a:spcPct val="125000"/>
              </a:lnSpc>
              <a:buSzPct val="150000"/>
              <a:buFont typeface="Arial" panose="020B0604020202020204" pitchFamily="34" charset="0"/>
              <a:buChar char="•"/>
            </a:pPr>
            <a:r>
              <a:rPr lang="es-MX" sz="1400" dirty="0" smtClean="0">
                <a:latin typeface="Montserrat" panose="00000500000000000000" pitchFamily="2" charset="0"/>
              </a:rPr>
              <a:t>Ciudades de Morelia, La Piedad y Uruapan, periodos de retorno </a:t>
            </a:r>
            <a:r>
              <a:rPr lang="es-MX" sz="1400" dirty="0">
                <a:latin typeface="Montserrat" panose="00000500000000000000" pitchFamily="2" charset="0"/>
              </a:rPr>
              <a:t>2, 5, 10,  20 y 100 años</a:t>
            </a:r>
            <a:r>
              <a:rPr lang="es-MX" sz="1400" dirty="0" smtClean="0">
                <a:latin typeface="Montserrat" panose="00000500000000000000" pitchFamily="2" charset="0"/>
              </a:rPr>
              <a:t>. </a:t>
            </a:r>
          </a:p>
          <a:p>
            <a:pPr marL="285750" indent="-285750" algn="just">
              <a:lnSpc>
                <a:spcPct val="125000"/>
              </a:lnSpc>
              <a:buSzPct val="150000"/>
              <a:buFont typeface="Arial" panose="020B0604020202020204" pitchFamily="34" charset="0"/>
              <a:buChar char="•"/>
            </a:pPr>
            <a:r>
              <a:rPr lang="es-MX" sz="1400" dirty="0" smtClean="0">
                <a:latin typeface="Montserrat" panose="00000500000000000000" pitchFamily="2" charset="0"/>
              </a:rPr>
              <a:t> Presas Cointzio y </a:t>
            </a:r>
            <a:r>
              <a:rPr lang="es-MX" sz="1400" dirty="0" err="1" smtClean="0">
                <a:latin typeface="Montserrat" panose="00000500000000000000" pitchFamily="2" charset="0"/>
              </a:rPr>
              <a:t>Tepuxtepec</a:t>
            </a:r>
            <a:r>
              <a:rPr lang="es-MX" sz="1400" dirty="0">
                <a:latin typeface="Montserrat" panose="00000500000000000000" pitchFamily="2" charset="0"/>
              </a:rPr>
              <a:t> </a:t>
            </a:r>
            <a:r>
              <a:rPr lang="es-MX" sz="1400" dirty="0" smtClean="0">
                <a:latin typeface="Montserrat" panose="00000500000000000000" pitchFamily="2" charset="0"/>
              </a:rPr>
              <a:t>(profundidades </a:t>
            </a:r>
            <a:r>
              <a:rPr lang="es-MX" sz="1400" dirty="0">
                <a:latin typeface="Montserrat" panose="00000500000000000000" pitchFamily="2" charset="0"/>
              </a:rPr>
              <a:t>máximas</a:t>
            </a:r>
            <a:r>
              <a:rPr lang="es-MX" sz="1400" dirty="0" smtClean="0">
                <a:latin typeface="Montserrat" panose="00000500000000000000" pitchFamily="2" charset="0"/>
              </a:rPr>
              <a:t>) y la delimitación de zonas federales,.</a:t>
            </a:r>
            <a:r>
              <a:rPr lang="es-MX" sz="1400" strike="sngStrike" dirty="0" smtClean="0">
                <a:latin typeface="Montserrat" panose="00000500000000000000" pitchFamily="2" charset="0"/>
              </a:rPr>
              <a:t> </a:t>
            </a:r>
            <a:endParaRPr lang="es-MX" sz="1400" strike="sngStrike" dirty="0">
              <a:latin typeface="Montserrat" panose="00000500000000000000" pitchFamily="2" charset="0"/>
            </a:endParaRPr>
          </a:p>
        </p:txBody>
      </p:sp>
      <p:sp>
        <p:nvSpPr>
          <p:cNvPr id="29" name="CuadroTexto 28">
            <a:extLst>
              <a:ext uri="{FF2B5EF4-FFF2-40B4-BE49-F238E27FC236}">
                <a16:creationId xmlns="" xmlns:a16="http://schemas.microsoft.com/office/drawing/2014/main" id="{5764E41A-638A-41F4-8891-65D83EA98CAE}"/>
              </a:ext>
            </a:extLst>
          </p:cNvPr>
          <p:cNvSpPr txBox="1"/>
          <p:nvPr/>
        </p:nvSpPr>
        <p:spPr>
          <a:xfrm>
            <a:off x="347204" y="4350583"/>
            <a:ext cx="4807411" cy="2246769"/>
          </a:xfrm>
          <a:prstGeom prst="rect">
            <a:avLst/>
          </a:prstGeom>
          <a:noFill/>
        </p:spPr>
        <p:txBody>
          <a:bodyPr wrap="square" rtlCol="0">
            <a:spAutoFit/>
          </a:bodyPr>
          <a:lstStyle/>
          <a:p>
            <a:pPr marL="285750" indent="-285750" algn="just">
              <a:lnSpc>
                <a:spcPct val="125000"/>
              </a:lnSpc>
              <a:buSzPct val="150000"/>
              <a:buFont typeface="Arial" panose="020B0604020202020204" pitchFamily="34" charset="0"/>
              <a:buChar char="•"/>
            </a:pPr>
            <a:r>
              <a:rPr lang="es-MX" sz="1400" b="1" dirty="0">
                <a:latin typeface="Montserrat" panose="00000500000000000000" pitchFamily="2" charset="0"/>
              </a:rPr>
              <a:t>Temas a desarrollar</a:t>
            </a:r>
            <a:r>
              <a:rPr lang="es-MX" sz="1400" dirty="0">
                <a:latin typeface="Montserrat" panose="00000500000000000000" pitchFamily="2" charset="0"/>
              </a:rPr>
              <a:t>: Actualizar los puntos críticos hidráulicos en el estado, ya que </a:t>
            </a:r>
            <a:r>
              <a:rPr lang="es-MX" sz="1400" dirty="0" smtClean="0">
                <a:latin typeface="Montserrat" panose="00000500000000000000" pitchFamily="2" charset="0"/>
              </a:rPr>
              <a:t>faltan sitios </a:t>
            </a:r>
            <a:r>
              <a:rPr lang="es-MX" sz="1400" dirty="0">
                <a:latin typeface="Montserrat" panose="00000500000000000000" pitchFamily="2" charset="0"/>
              </a:rPr>
              <a:t>sobre </a:t>
            </a:r>
            <a:r>
              <a:rPr lang="es-MX" sz="1400" dirty="0" smtClean="0">
                <a:latin typeface="Montserrat" panose="00000500000000000000" pitchFamily="2" charset="0"/>
              </a:rPr>
              <a:t>los </a:t>
            </a:r>
            <a:r>
              <a:rPr lang="es-MX" sz="1400" b="1" dirty="0" smtClean="0">
                <a:latin typeface="Montserrat" panose="00000500000000000000" pitchFamily="2" charset="0"/>
              </a:rPr>
              <a:t>ríos Coahuayana, Cutzamala </a:t>
            </a:r>
            <a:r>
              <a:rPr lang="es-MX" sz="1400" dirty="0" smtClean="0">
                <a:latin typeface="Montserrat" panose="00000500000000000000" pitchFamily="2" charset="0"/>
              </a:rPr>
              <a:t>y Lerma, así como sus afluentes. Además,  la presa </a:t>
            </a:r>
            <a:r>
              <a:rPr lang="es-MX" sz="1400" b="1" dirty="0" smtClean="0">
                <a:latin typeface="Montserrat" panose="00000500000000000000" pitchFamily="2" charset="0"/>
              </a:rPr>
              <a:t>La Villita </a:t>
            </a:r>
            <a:r>
              <a:rPr lang="es-MX" sz="1400" dirty="0" smtClean="0">
                <a:latin typeface="Montserrat" panose="00000500000000000000" pitchFamily="2" charset="0"/>
              </a:rPr>
              <a:t>se encuentra en un municipio clasificado como de peligro </a:t>
            </a:r>
            <a:r>
              <a:rPr lang="es-MX" sz="1400" b="1" dirty="0" smtClean="0">
                <a:latin typeface="Montserrat" panose="00000500000000000000" pitchFamily="2" charset="0"/>
              </a:rPr>
              <a:t>alto</a:t>
            </a:r>
            <a:r>
              <a:rPr lang="es-MX" sz="1400" dirty="0" smtClean="0">
                <a:latin typeface="Montserrat" panose="00000500000000000000" pitchFamily="2" charset="0"/>
              </a:rPr>
              <a:t> por inundación, </a:t>
            </a:r>
            <a:r>
              <a:rPr lang="es-MX" sz="1400" b="1" dirty="0" smtClean="0">
                <a:latin typeface="Montserrat" panose="00000500000000000000" pitchFamily="2" charset="0"/>
              </a:rPr>
              <a:t>existen asentamientos humanos aguas abajo </a:t>
            </a:r>
            <a:r>
              <a:rPr lang="es-MX" sz="1400" dirty="0" smtClean="0">
                <a:latin typeface="Montserrat" panose="00000500000000000000" pitchFamily="2" charset="0"/>
              </a:rPr>
              <a:t>de ésta (Lázaro Cárdenas), entre otros embalses. </a:t>
            </a:r>
            <a:endParaRPr lang="es-MX" sz="1400" dirty="0">
              <a:latin typeface="Montserrat" panose="00000500000000000000" pitchFamily="2" charset="0"/>
            </a:endParaRPr>
          </a:p>
        </p:txBody>
      </p:sp>
      <p:sp>
        <p:nvSpPr>
          <p:cNvPr id="30" name="CuadroTexto 29">
            <a:extLst>
              <a:ext uri="{FF2B5EF4-FFF2-40B4-BE49-F238E27FC236}">
                <a16:creationId xmlns="" xmlns:a16="http://schemas.microsoft.com/office/drawing/2014/main" id="{40AAAE1D-70CB-4259-83C6-ECDA9813E4CE}"/>
              </a:ext>
            </a:extLst>
          </p:cNvPr>
          <p:cNvSpPr txBox="1"/>
          <p:nvPr/>
        </p:nvSpPr>
        <p:spPr>
          <a:xfrm>
            <a:off x="323528" y="1283583"/>
            <a:ext cx="4824536" cy="900246"/>
          </a:xfrm>
          <a:prstGeom prst="rect">
            <a:avLst/>
          </a:prstGeom>
          <a:noFill/>
        </p:spPr>
        <p:txBody>
          <a:bodyPr wrap="square" rtlCol="0">
            <a:spAutoFit/>
          </a:bodyPr>
          <a:lstStyle/>
          <a:p>
            <a:pPr marL="285750" indent="-285750" algn="just">
              <a:lnSpc>
                <a:spcPct val="125000"/>
              </a:lnSpc>
              <a:buSzPct val="150000"/>
              <a:buFont typeface="Arial" panose="020B0604020202020204" pitchFamily="34" charset="0"/>
              <a:buChar char="•"/>
            </a:pPr>
            <a:r>
              <a:rPr lang="es-MX" sz="1400" dirty="0">
                <a:latin typeface="Montserrat" panose="00000500000000000000" pitchFamily="2" charset="0"/>
              </a:rPr>
              <a:t>El estado cuenta con </a:t>
            </a:r>
            <a:r>
              <a:rPr lang="es-MX" sz="1400" b="1" dirty="0" smtClean="0">
                <a:latin typeface="Montserrat" panose="00000500000000000000" pitchFamily="2" charset="0"/>
              </a:rPr>
              <a:t>ríos, lagos y </a:t>
            </a:r>
            <a:r>
              <a:rPr lang="es-MX" sz="1400" b="1" dirty="0">
                <a:latin typeface="Montserrat" panose="00000500000000000000" pitchFamily="2" charset="0"/>
              </a:rPr>
              <a:t>presas</a:t>
            </a:r>
            <a:r>
              <a:rPr lang="es-MX" sz="1400" dirty="0">
                <a:latin typeface="Montserrat" panose="00000500000000000000" pitchFamily="2" charset="0"/>
              </a:rPr>
              <a:t>, los cuales pueden provocar </a:t>
            </a:r>
            <a:r>
              <a:rPr lang="es-MX" sz="1400" b="1" dirty="0">
                <a:latin typeface="Montserrat" panose="00000500000000000000" pitchFamily="2" charset="0"/>
              </a:rPr>
              <a:t>inundaciones </a:t>
            </a:r>
            <a:r>
              <a:rPr lang="es-MX" sz="1400" b="1" dirty="0" smtClean="0">
                <a:latin typeface="Montserrat" panose="00000500000000000000" pitchFamily="2" charset="0"/>
              </a:rPr>
              <a:t> </a:t>
            </a:r>
            <a:r>
              <a:rPr lang="es-MX" sz="1400" dirty="0" smtClean="0">
                <a:latin typeface="Montserrat" panose="00000500000000000000" pitchFamily="2" charset="0"/>
              </a:rPr>
              <a:t>durante </a:t>
            </a:r>
            <a:r>
              <a:rPr lang="es-MX" sz="1400" dirty="0">
                <a:latin typeface="Montserrat" panose="00000500000000000000" pitchFamily="2" charset="0"/>
              </a:rPr>
              <a:t>todo el año. </a:t>
            </a:r>
          </a:p>
        </p:txBody>
      </p:sp>
      <p:grpSp>
        <p:nvGrpSpPr>
          <p:cNvPr id="31" name="1 Grupo"/>
          <p:cNvGrpSpPr/>
          <p:nvPr/>
        </p:nvGrpSpPr>
        <p:grpSpPr>
          <a:xfrm>
            <a:off x="5860200" y="1193892"/>
            <a:ext cx="3134280" cy="5115293"/>
            <a:chOff x="5860200" y="1193892"/>
            <a:chExt cx="3134280" cy="5115293"/>
          </a:xfrm>
        </p:grpSpPr>
        <p:pic>
          <p:nvPicPr>
            <p:cNvPr id="32" name="Picture 4" descr="J:\presa Cointzi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0112" y="1193892"/>
              <a:ext cx="3078571" cy="1865399"/>
            </a:xfrm>
            <a:prstGeom prst="rect">
              <a:avLst/>
            </a:prstGeom>
            <a:noFill/>
            <a:ln w="28575">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33" name="Picture 2" descr="J:\zonas federales Michoacá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6079" y="3064725"/>
              <a:ext cx="3086872" cy="1625799"/>
            </a:xfrm>
            <a:prstGeom prst="rect">
              <a:avLst/>
            </a:prstGeom>
            <a:noFill/>
            <a:ln w="28575">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34" name="Picture 2" descr="D:\Desktop\moreli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0200" y="4690523"/>
              <a:ext cx="3134280" cy="1618662"/>
            </a:xfrm>
            <a:prstGeom prst="rect">
              <a:avLst/>
            </a:prstGeom>
            <a:noFill/>
            <a:extLst>
              <a:ext uri="{909E8E84-426E-40DD-AFC4-6F175D3DCCD1}">
                <a14:hiddenFill xmlns:a14="http://schemas.microsoft.com/office/drawing/2010/main">
                  <a:solidFill>
                    <a:srgbClr val="FFFFFF"/>
                  </a:solidFill>
                </a14:hiddenFill>
              </a:ext>
            </a:extLst>
          </p:spPr>
        </p:pic>
        <p:sp>
          <p:nvSpPr>
            <p:cNvPr id="35" name="CuadroTexto 34">
              <a:extLst>
                <a:ext uri="{FF2B5EF4-FFF2-40B4-BE49-F238E27FC236}">
                  <a16:creationId xmlns="" xmlns:a16="http://schemas.microsoft.com/office/drawing/2014/main" id="{8895AEE6-3896-41AA-8F65-7C481613AC3D}"/>
                </a:ext>
              </a:extLst>
            </p:cNvPr>
            <p:cNvSpPr txBox="1"/>
            <p:nvPr/>
          </p:nvSpPr>
          <p:spPr>
            <a:xfrm>
              <a:off x="5914880" y="2373773"/>
              <a:ext cx="794753" cy="415498"/>
            </a:xfrm>
            <a:prstGeom prst="rect">
              <a:avLst/>
            </a:prstGeom>
            <a:solidFill>
              <a:srgbClr val="E8DECA"/>
            </a:solidFill>
            <a:ln>
              <a:solidFill>
                <a:schemeClr val="tx1"/>
              </a:solidFill>
            </a:ln>
          </p:spPr>
          <p:txBody>
            <a:bodyPr wrap="square" rtlCol="0">
              <a:spAutoFit/>
            </a:bodyPr>
            <a:lstStyle/>
            <a:p>
              <a:r>
                <a:rPr lang="es-MX" sz="1050" b="1" dirty="0" smtClean="0">
                  <a:solidFill>
                    <a:srgbClr val="6A1831"/>
                  </a:solidFill>
                  <a:latin typeface="Montserrat" panose="00000500000000000000" pitchFamily="2" charset="0"/>
                </a:rPr>
                <a:t>Presa Cointzio</a:t>
              </a:r>
              <a:endParaRPr lang="es-MX" sz="1050" b="1" dirty="0">
                <a:solidFill>
                  <a:srgbClr val="6A1831"/>
                </a:solidFill>
                <a:latin typeface="Montserrat" panose="00000500000000000000" pitchFamily="2" charset="0"/>
              </a:endParaRPr>
            </a:p>
          </p:txBody>
        </p:sp>
        <p:sp>
          <p:nvSpPr>
            <p:cNvPr id="36" name="CuadroTexto 5">
              <a:extLst>
                <a:ext uri="{FF2B5EF4-FFF2-40B4-BE49-F238E27FC236}">
                  <a16:creationId xmlns="" xmlns:a16="http://schemas.microsoft.com/office/drawing/2014/main" id="{8895AEE6-3896-41AA-8F65-7C481613AC3D}"/>
                </a:ext>
              </a:extLst>
            </p:cNvPr>
            <p:cNvSpPr txBox="1"/>
            <p:nvPr/>
          </p:nvSpPr>
          <p:spPr>
            <a:xfrm>
              <a:off x="5916088" y="5846841"/>
              <a:ext cx="754893" cy="253916"/>
            </a:xfrm>
            <a:prstGeom prst="rect">
              <a:avLst/>
            </a:prstGeom>
            <a:solidFill>
              <a:srgbClr val="E8DECA"/>
            </a:solidFill>
            <a:ln>
              <a:solidFill>
                <a:schemeClr val="tx1"/>
              </a:solidFill>
            </a:ln>
          </p:spPr>
          <p:txBody>
            <a:bodyPr wrap="square" rtlCol="0">
              <a:spAutoFit/>
            </a:bodyPr>
            <a:lstStyle/>
            <a:p>
              <a:r>
                <a:rPr lang="es-MX" sz="1050" b="1" dirty="0" smtClean="0">
                  <a:solidFill>
                    <a:srgbClr val="6A1831"/>
                  </a:solidFill>
                  <a:latin typeface="Montserrat" panose="00000500000000000000" pitchFamily="2" charset="0"/>
                </a:rPr>
                <a:t>Morelia</a:t>
              </a:r>
              <a:endParaRPr lang="es-MX" sz="1050" b="1" dirty="0">
                <a:solidFill>
                  <a:srgbClr val="6A1831"/>
                </a:solidFill>
                <a:latin typeface="Montserrat" panose="00000500000000000000" pitchFamily="2" charset="0"/>
              </a:endParaRPr>
            </a:p>
          </p:txBody>
        </p:sp>
        <p:pic>
          <p:nvPicPr>
            <p:cNvPr id="37" name="Picture 8" descr="D:\Desktop\tirantes Necax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6416" y="2373773"/>
              <a:ext cx="599306" cy="5993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8" name="Picture 3" descr="D:\Desktop\tr50año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06946" y="5581428"/>
              <a:ext cx="532936" cy="5649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9" name="Picture 6" descr="D:\Desktop\leyend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00629" y="4079821"/>
              <a:ext cx="1123719" cy="512416"/>
            </a:xfrm>
            <a:prstGeom prst="rect">
              <a:avLst/>
            </a:prstGeom>
            <a:noFill/>
            <a:extLst>
              <a:ext uri="{909E8E84-426E-40DD-AFC4-6F175D3DCCD1}">
                <a14:hiddenFill xmlns:a14="http://schemas.microsoft.com/office/drawing/2010/main">
                  <a:solidFill>
                    <a:srgbClr val="FFFFFF"/>
                  </a:solidFill>
                </a14:hiddenFill>
              </a:ext>
            </a:extLst>
          </p:spPr>
        </p:pic>
        <p:sp>
          <p:nvSpPr>
            <p:cNvPr id="40" name="CuadroTexto 5">
              <a:extLst>
                <a:ext uri="{FF2B5EF4-FFF2-40B4-BE49-F238E27FC236}">
                  <a16:creationId xmlns:a16="http://schemas.microsoft.com/office/drawing/2014/main" xmlns="" id="{8895AEE6-3896-41AA-8F65-7C481613AC3D}"/>
                </a:ext>
              </a:extLst>
            </p:cNvPr>
            <p:cNvSpPr txBox="1"/>
            <p:nvPr/>
          </p:nvSpPr>
          <p:spPr>
            <a:xfrm>
              <a:off x="7630303" y="4042346"/>
              <a:ext cx="1332943" cy="253916"/>
            </a:xfrm>
            <a:prstGeom prst="rect">
              <a:avLst/>
            </a:prstGeom>
            <a:solidFill>
              <a:srgbClr val="E8DECA"/>
            </a:solidFill>
          </p:spPr>
          <p:txBody>
            <a:bodyPr wrap="square" rtlCol="0">
              <a:spAutoFit/>
            </a:bodyPr>
            <a:lstStyle/>
            <a:p>
              <a:r>
                <a:rPr lang="es-MX" sz="1050" b="1" dirty="0" smtClean="0">
                  <a:solidFill>
                    <a:srgbClr val="6A1831"/>
                  </a:solidFill>
                  <a:latin typeface="Montserrat" panose="00000500000000000000" pitchFamily="2" charset="0"/>
                </a:rPr>
                <a:t>Zonas federales</a:t>
              </a:r>
              <a:endParaRPr lang="es-MX" sz="1050" b="1" dirty="0">
                <a:solidFill>
                  <a:srgbClr val="6A1831"/>
                </a:solidFill>
                <a:latin typeface="Montserrat" panose="00000500000000000000" pitchFamily="2" charset="0"/>
              </a:endParaRPr>
            </a:p>
          </p:txBody>
        </p:sp>
      </p:grpSp>
    </p:spTree>
    <p:extLst>
      <p:ext uri="{BB962C8B-B14F-4D97-AF65-F5344CB8AC3E}">
        <p14:creationId xmlns:p14="http://schemas.microsoft.com/office/powerpoint/2010/main" val="36991212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2 CuadroTexto">
            <a:extLst>
              <a:ext uri="{FF2B5EF4-FFF2-40B4-BE49-F238E27FC236}">
                <a16:creationId xmlns="" xmlns:a16="http://schemas.microsoft.com/office/drawing/2014/main" id="{8704289E-E0FC-492E-AA72-A14602583E7F}"/>
              </a:ext>
            </a:extLst>
          </p:cNvPr>
          <p:cNvSpPr txBox="1"/>
          <p:nvPr/>
        </p:nvSpPr>
        <p:spPr>
          <a:xfrm>
            <a:off x="179512" y="323364"/>
            <a:ext cx="2109873" cy="369332"/>
          </a:xfrm>
          <a:prstGeom prst="rect">
            <a:avLst/>
          </a:prstGeom>
          <a:noFill/>
        </p:spPr>
        <p:txBody>
          <a:bodyPr wrap="none" rtlCol="0">
            <a:spAutoFit/>
          </a:bodyPr>
          <a:lstStyle/>
          <a:p>
            <a:r>
              <a:rPr lang="es-MX" b="1" dirty="0" smtClean="0">
                <a:solidFill>
                  <a:srgbClr val="38806B"/>
                </a:solidFill>
                <a:latin typeface="Montserrat" panose="00000500000000000000" pitchFamily="2" charset="0"/>
              </a:rPr>
              <a:t>INUNDACIONES</a:t>
            </a:r>
            <a:endParaRPr lang="es-MX" b="1" dirty="0">
              <a:solidFill>
                <a:srgbClr val="38806B"/>
              </a:solidFill>
              <a:latin typeface="Montserrat" panose="00000500000000000000" pitchFamily="2" charset="0"/>
            </a:endParaRPr>
          </a:p>
        </p:txBody>
      </p:sp>
      <p:sp>
        <p:nvSpPr>
          <p:cNvPr id="17" name="CuadroTexto 16">
            <a:extLst>
              <a:ext uri="{FF2B5EF4-FFF2-40B4-BE49-F238E27FC236}">
                <a16:creationId xmlns="" xmlns:a16="http://schemas.microsoft.com/office/drawing/2014/main" id="{C72EED67-8814-42EC-AC9E-531C75A9F126}"/>
              </a:ext>
            </a:extLst>
          </p:cNvPr>
          <p:cNvSpPr txBox="1"/>
          <p:nvPr/>
        </p:nvSpPr>
        <p:spPr>
          <a:xfrm>
            <a:off x="191404" y="926907"/>
            <a:ext cx="5964772" cy="5755422"/>
          </a:xfrm>
          <a:prstGeom prst="rect">
            <a:avLst/>
          </a:prstGeom>
          <a:noFill/>
        </p:spPr>
        <p:txBody>
          <a:bodyPr wrap="square" rtlCol="0">
            <a:spAutoFit/>
          </a:bodyPr>
          <a:lstStyle/>
          <a:p>
            <a:pPr algn="just">
              <a:spcAft>
                <a:spcPts val="600"/>
              </a:spcAft>
              <a:buSzPct val="150000"/>
            </a:pPr>
            <a:r>
              <a:rPr lang="es-MX" sz="1600" b="1" dirty="0" smtClean="0">
                <a:solidFill>
                  <a:srgbClr val="38806B"/>
                </a:solidFill>
                <a:latin typeface="Montserrat" panose="00000500000000000000" pitchFamily="2" charset="0"/>
              </a:rPr>
              <a:t>CENAPRED</a:t>
            </a:r>
            <a:endParaRPr lang="es-MX" sz="1600" dirty="0" smtClean="0">
              <a:latin typeface="Montserrat" panose="00000500000000000000" pitchFamily="2" charset="0"/>
            </a:endParaRPr>
          </a:p>
          <a:p>
            <a:pPr marL="285750" indent="-285750" algn="just">
              <a:buSzPct val="150000"/>
              <a:buFont typeface="Arial" panose="020B0604020202020204" pitchFamily="34" charset="0"/>
              <a:buChar char="•"/>
            </a:pPr>
            <a:r>
              <a:rPr lang="es-MX" sz="1400" dirty="0" smtClean="0">
                <a:latin typeface="Montserrat" panose="00000500000000000000" pitchFamily="2" charset="0"/>
              </a:rPr>
              <a:t>Se </a:t>
            </a:r>
            <a:r>
              <a:rPr lang="es-MX" sz="1400" dirty="0">
                <a:latin typeface="Montserrat" panose="00000500000000000000" pitchFamily="2" charset="0"/>
              </a:rPr>
              <a:t>cuenta con los siguientes materiales: mapas de </a:t>
            </a:r>
            <a:r>
              <a:rPr lang="es-MX" sz="1400" b="1" dirty="0">
                <a:latin typeface="Montserrat" panose="00000500000000000000" pitchFamily="2" charset="0"/>
              </a:rPr>
              <a:t>peligro</a:t>
            </a:r>
            <a:r>
              <a:rPr lang="es-MX" sz="1400" dirty="0">
                <a:latin typeface="Montserrat" panose="00000500000000000000" pitchFamily="2" charset="0"/>
              </a:rPr>
              <a:t> a escala municipal, </a:t>
            </a:r>
            <a:r>
              <a:rPr lang="es-MX" sz="1400" b="1" dirty="0">
                <a:latin typeface="Montserrat" panose="00000500000000000000" pitchFamily="2" charset="0"/>
              </a:rPr>
              <a:t>inundaciones históricas</a:t>
            </a:r>
            <a:r>
              <a:rPr lang="es-MX" sz="1400" dirty="0">
                <a:latin typeface="Montserrat" panose="00000500000000000000" pitchFamily="2" charset="0"/>
              </a:rPr>
              <a:t>  y de </a:t>
            </a:r>
            <a:r>
              <a:rPr lang="es-MX" sz="1400" b="1" dirty="0">
                <a:latin typeface="Montserrat" panose="00000500000000000000" pitchFamily="2" charset="0"/>
              </a:rPr>
              <a:t>vulnerabilidad</a:t>
            </a:r>
            <a:r>
              <a:rPr lang="es-MX" sz="1400" dirty="0">
                <a:latin typeface="Montserrat" panose="00000500000000000000" pitchFamily="2" charset="0"/>
              </a:rPr>
              <a:t>, ambos disponibles en el ANR. </a:t>
            </a:r>
            <a:r>
              <a:rPr lang="es-MX" sz="1400" dirty="0" smtClean="0">
                <a:latin typeface="Montserrat" panose="00000500000000000000" pitchFamily="2" charset="0"/>
              </a:rPr>
              <a:t>Además del índice de </a:t>
            </a:r>
            <a:r>
              <a:rPr lang="es-MX" sz="1400" dirty="0" err="1" smtClean="0">
                <a:latin typeface="Montserrat" panose="00000500000000000000" pitchFamily="2" charset="0"/>
              </a:rPr>
              <a:t>inundabilidad</a:t>
            </a:r>
            <a:r>
              <a:rPr lang="es-MX" sz="1400" dirty="0" smtClean="0">
                <a:latin typeface="Montserrat" panose="00000500000000000000" pitchFamily="2" charset="0"/>
              </a:rPr>
              <a:t>. </a:t>
            </a:r>
            <a:endParaRPr lang="es-MX" sz="1400" dirty="0">
              <a:latin typeface="Montserrat" panose="00000500000000000000" pitchFamily="2" charset="0"/>
            </a:endParaRPr>
          </a:p>
          <a:p>
            <a:pPr marL="285750" indent="-285750" algn="just">
              <a:buSzPct val="150000"/>
              <a:buFont typeface="Arial" panose="020B0604020202020204" pitchFamily="34" charset="0"/>
              <a:buChar char="•"/>
            </a:pPr>
            <a:endParaRPr lang="es-MX" sz="1400" dirty="0">
              <a:latin typeface="Montserrat" panose="00000500000000000000" pitchFamily="2" charset="0"/>
            </a:endParaRPr>
          </a:p>
          <a:p>
            <a:pPr algn="just">
              <a:spcAft>
                <a:spcPts val="600"/>
              </a:spcAft>
              <a:buSzPct val="150000"/>
            </a:pPr>
            <a:r>
              <a:rPr lang="es-MX" sz="1600" b="1" dirty="0">
                <a:solidFill>
                  <a:srgbClr val="38806B"/>
                </a:solidFill>
                <a:latin typeface="Montserrat" panose="00000500000000000000" pitchFamily="2" charset="0"/>
              </a:rPr>
              <a:t>RECOMENDACIONES</a:t>
            </a:r>
            <a:endParaRPr lang="es-MX" sz="1600" b="1" dirty="0" smtClean="0">
              <a:latin typeface="Montserrat" panose="00000500000000000000" pitchFamily="2" charset="0"/>
            </a:endParaRPr>
          </a:p>
          <a:p>
            <a:pPr marL="285750" indent="-285750" algn="just">
              <a:buSzPct val="150000"/>
              <a:buFont typeface="Arial" panose="020B0604020202020204" pitchFamily="34" charset="0"/>
              <a:buChar char="•"/>
            </a:pPr>
            <a:r>
              <a:rPr lang="es-MX" sz="1400" dirty="0" smtClean="0">
                <a:latin typeface="Montserrat" panose="00000500000000000000" pitchFamily="2" charset="0"/>
              </a:rPr>
              <a:t>Actualizar y elaborar mapas de inundación para ríos, centros urbanos y presas, con apoyo de las dependencias académicas del estado, para los municipios clasificados como de </a:t>
            </a:r>
            <a:r>
              <a:rPr lang="es-MX" sz="1400" b="1" dirty="0" smtClean="0">
                <a:latin typeface="Montserrat" panose="00000500000000000000" pitchFamily="2" charset="0"/>
              </a:rPr>
              <a:t>peligro muy alto y alto</a:t>
            </a:r>
            <a:r>
              <a:rPr lang="es-MX" sz="1400" dirty="0" smtClean="0">
                <a:latin typeface="Montserrat" panose="00000500000000000000" pitchFamily="2" charset="0"/>
              </a:rPr>
              <a:t>.</a:t>
            </a:r>
          </a:p>
          <a:p>
            <a:pPr marL="285750" indent="-285750" algn="just">
              <a:buSzPct val="150000"/>
              <a:buFont typeface="Arial" panose="020B0604020202020204" pitchFamily="34" charset="0"/>
              <a:buChar char="•"/>
            </a:pPr>
            <a:r>
              <a:rPr lang="es-MX" sz="1400" dirty="0" smtClean="0">
                <a:latin typeface="Montserrat" panose="00000500000000000000" pitchFamily="2" charset="0"/>
              </a:rPr>
              <a:t>Fortalecer la vigilancia </a:t>
            </a:r>
            <a:r>
              <a:rPr lang="es-MX" sz="1400" dirty="0">
                <a:latin typeface="Montserrat" panose="00000500000000000000" pitchFamily="2" charset="0"/>
              </a:rPr>
              <a:t>climatológica: </a:t>
            </a:r>
            <a:r>
              <a:rPr lang="es-MX" sz="1400" b="1" dirty="0" smtClean="0">
                <a:latin typeface="Montserrat" panose="00000500000000000000" pitchFamily="2" charset="0"/>
              </a:rPr>
              <a:t>rehabilitación </a:t>
            </a:r>
            <a:r>
              <a:rPr lang="es-MX" sz="1400" b="1" dirty="0">
                <a:latin typeface="Montserrat" panose="00000500000000000000" pitchFamily="2" charset="0"/>
              </a:rPr>
              <a:t>de 39 estaciones climatológicas e instalación de 42 estaciones climatológicas y 30 hidrométricas </a:t>
            </a:r>
            <a:r>
              <a:rPr lang="es-MX" sz="1400" dirty="0">
                <a:latin typeface="Montserrat" panose="00000500000000000000" pitchFamily="2" charset="0"/>
              </a:rPr>
              <a:t>nuevas (Costa de Michoacán y Lerma</a:t>
            </a:r>
            <a:r>
              <a:rPr lang="es-MX" sz="1400" dirty="0" smtClean="0">
                <a:latin typeface="Montserrat" panose="00000500000000000000" pitchFamily="2" charset="0"/>
              </a:rPr>
              <a:t>). Además, reforzar la comunicación entre autoridades y población. </a:t>
            </a:r>
          </a:p>
          <a:p>
            <a:pPr marL="285750" indent="-285750" algn="just">
              <a:buSzPct val="150000"/>
              <a:buFont typeface="Arial" panose="020B0604020202020204" pitchFamily="34" charset="0"/>
              <a:buChar char="•"/>
            </a:pPr>
            <a:r>
              <a:rPr lang="es-MX" sz="1400" dirty="0" smtClean="0">
                <a:latin typeface="Montserrat" panose="00000500000000000000" pitchFamily="2" charset="0"/>
              </a:rPr>
              <a:t>Identificar </a:t>
            </a:r>
            <a:r>
              <a:rPr lang="es-MX" sz="1400" b="1" dirty="0" smtClean="0">
                <a:latin typeface="Montserrat" panose="00000500000000000000" pitchFamily="2" charset="0"/>
              </a:rPr>
              <a:t>asentamientos humanos </a:t>
            </a:r>
            <a:r>
              <a:rPr lang="es-MX" sz="1400" dirty="0" smtClean="0">
                <a:latin typeface="Montserrat" panose="00000500000000000000" pitchFamily="2" charset="0"/>
              </a:rPr>
              <a:t>en </a:t>
            </a:r>
            <a:r>
              <a:rPr lang="es-MX" sz="1400" b="1" dirty="0" smtClean="0">
                <a:latin typeface="Montserrat" panose="00000500000000000000" pitchFamily="2" charset="0"/>
              </a:rPr>
              <a:t>lugares inundables  </a:t>
            </a:r>
            <a:r>
              <a:rPr lang="es-MX" sz="1400" dirty="0" smtClean="0">
                <a:latin typeface="Montserrat" panose="00000500000000000000" pitchFamily="2" charset="0"/>
              </a:rPr>
              <a:t>aledañas a las localidades  ubicadas a las orillas de los ríos o arroyos, con el fin de evitar poblaciones en </a:t>
            </a:r>
            <a:r>
              <a:rPr lang="es-MX" sz="1400" b="1" dirty="0" smtClean="0">
                <a:latin typeface="Montserrat" panose="00000500000000000000" pitchFamily="2" charset="0"/>
              </a:rPr>
              <a:t>zonas  federales</a:t>
            </a:r>
            <a:r>
              <a:rPr lang="es-MX" sz="1400" dirty="0" smtClean="0">
                <a:latin typeface="Montserrat" panose="00000500000000000000" pitchFamily="2" charset="0"/>
              </a:rPr>
              <a:t>. </a:t>
            </a:r>
          </a:p>
          <a:p>
            <a:pPr marL="285750" indent="-285750" algn="just">
              <a:buSzPct val="150000"/>
              <a:buFont typeface="Arial" panose="020B0604020202020204" pitchFamily="34" charset="0"/>
              <a:buChar char="•"/>
            </a:pPr>
            <a:r>
              <a:rPr lang="es-MX" sz="1400" dirty="0" smtClean="0">
                <a:latin typeface="Montserrat" panose="00000500000000000000" pitchFamily="2" charset="0"/>
              </a:rPr>
              <a:t>Habilitar el </a:t>
            </a:r>
            <a:r>
              <a:rPr lang="es-MX" sz="1400" b="1" dirty="0" smtClean="0">
                <a:latin typeface="Montserrat" panose="00000500000000000000" pitchFamily="2" charset="0"/>
              </a:rPr>
              <a:t>drenaje </a:t>
            </a:r>
            <a:r>
              <a:rPr lang="es-MX" sz="1400" b="1" dirty="0">
                <a:latin typeface="Montserrat" panose="00000500000000000000" pitchFamily="2" charset="0"/>
              </a:rPr>
              <a:t>y abastecimiento de agua potable </a:t>
            </a:r>
            <a:r>
              <a:rPr lang="es-MX" sz="1400" dirty="0">
                <a:latin typeface="Montserrat" panose="00000500000000000000" pitchFamily="2" charset="0"/>
              </a:rPr>
              <a:t>en los </a:t>
            </a:r>
            <a:r>
              <a:rPr lang="es-MX" sz="1400" dirty="0" smtClean="0">
                <a:latin typeface="Montserrat" panose="00000500000000000000" pitchFamily="2" charset="0"/>
              </a:rPr>
              <a:t>municipios </a:t>
            </a:r>
            <a:r>
              <a:rPr lang="es-MX" sz="1400" dirty="0">
                <a:latin typeface="Montserrat" panose="00000500000000000000" pitchFamily="2" charset="0"/>
              </a:rPr>
              <a:t>de Lázaro </a:t>
            </a:r>
            <a:r>
              <a:rPr lang="es-MX" sz="1400" dirty="0" smtClean="0">
                <a:latin typeface="Montserrat" panose="00000500000000000000" pitchFamily="2" charset="0"/>
              </a:rPr>
              <a:t>Cárdenas, Tancítaro</a:t>
            </a:r>
            <a:r>
              <a:rPr lang="es-MX" sz="1400" dirty="0">
                <a:latin typeface="Montserrat" panose="00000500000000000000" pitchFamily="2" charset="0"/>
              </a:rPr>
              <a:t>, Huetamo, San Lucas, Arteaga, Tepalcatepec y </a:t>
            </a:r>
            <a:r>
              <a:rPr lang="es-MX" sz="1400" dirty="0" smtClean="0">
                <a:latin typeface="Montserrat" panose="00000500000000000000" pitchFamily="2" charset="0"/>
              </a:rPr>
              <a:t>Arteaga.</a:t>
            </a:r>
          </a:p>
          <a:p>
            <a:pPr marL="285750" indent="-285750" algn="just">
              <a:buSzPct val="150000"/>
              <a:buFont typeface="Arial" panose="020B0604020202020204" pitchFamily="34" charset="0"/>
              <a:buChar char="•"/>
            </a:pPr>
            <a:r>
              <a:rPr lang="es-MX" sz="1400" dirty="0" smtClean="0">
                <a:latin typeface="Montserrat" panose="00000500000000000000" pitchFamily="2" charset="0"/>
              </a:rPr>
              <a:t>Implementar </a:t>
            </a:r>
            <a:r>
              <a:rPr lang="es-MX" sz="1400" b="1" dirty="0" smtClean="0">
                <a:latin typeface="Montserrat" panose="00000500000000000000" pitchFamily="2" charset="0"/>
              </a:rPr>
              <a:t>obras </a:t>
            </a:r>
            <a:r>
              <a:rPr lang="es-MX" sz="1400" b="1" dirty="0">
                <a:latin typeface="Montserrat" panose="00000500000000000000" pitchFamily="2" charset="0"/>
              </a:rPr>
              <a:t>de protección</a:t>
            </a:r>
            <a:r>
              <a:rPr lang="es-MX" sz="1400" dirty="0">
                <a:latin typeface="Montserrat" panose="00000500000000000000" pitchFamily="2" charset="0"/>
              </a:rPr>
              <a:t> </a:t>
            </a:r>
            <a:r>
              <a:rPr lang="es-MX" sz="1400" dirty="0" smtClean="0">
                <a:latin typeface="Montserrat" panose="00000500000000000000" pitchFamily="2" charset="0"/>
              </a:rPr>
              <a:t>contra </a:t>
            </a:r>
            <a:r>
              <a:rPr lang="es-MX" sz="1400" dirty="0">
                <a:latin typeface="Montserrat" panose="00000500000000000000" pitchFamily="2" charset="0"/>
              </a:rPr>
              <a:t>inundaciones en </a:t>
            </a:r>
            <a:r>
              <a:rPr lang="es-MX" sz="1400" dirty="0" smtClean="0">
                <a:latin typeface="Montserrat" panose="00000500000000000000" pitchFamily="2" charset="0"/>
              </a:rPr>
              <a:t>los ríos </a:t>
            </a:r>
            <a:r>
              <a:rPr lang="es-MX" sz="1400" dirty="0">
                <a:latin typeface="Montserrat" panose="00000500000000000000" pitchFamily="2" charset="0"/>
              </a:rPr>
              <a:t>Encinillas y </a:t>
            </a:r>
            <a:r>
              <a:rPr lang="es-MX" sz="1400" dirty="0" smtClean="0">
                <a:latin typeface="Montserrat" panose="00000500000000000000" pitchFamily="2" charset="0"/>
              </a:rPr>
              <a:t>Grande, </a:t>
            </a:r>
            <a:r>
              <a:rPr lang="es-MX" sz="1400" b="1" dirty="0" smtClean="0">
                <a:latin typeface="Montserrat" panose="00000500000000000000" pitchFamily="2" charset="0"/>
              </a:rPr>
              <a:t>para proteger asentamientos humanos.</a:t>
            </a:r>
            <a:endParaRPr lang="es-MX" sz="1400" b="1" dirty="0">
              <a:latin typeface="Montserrat" panose="00000500000000000000" pitchFamily="2" charset="0"/>
            </a:endParaRPr>
          </a:p>
        </p:txBody>
      </p:sp>
      <p:grpSp>
        <p:nvGrpSpPr>
          <p:cNvPr id="18" name="1 Grupo"/>
          <p:cNvGrpSpPr/>
          <p:nvPr/>
        </p:nvGrpSpPr>
        <p:grpSpPr>
          <a:xfrm>
            <a:off x="6422901" y="935533"/>
            <a:ext cx="2541587" cy="5830481"/>
            <a:chOff x="6269013" y="935533"/>
            <a:chExt cx="2541587" cy="5830481"/>
          </a:xfrm>
        </p:grpSpPr>
        <p:pic>
          <p:nvPicPr>
            <p:cNvPr id="19" name="Picture 2" descr="D:\CENAPRED\2018\Logos CENAPRED_nvos\logo CENAPRED_vertical y horizontal-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202" y="2589890"/>
              <a:ext cx="578718" cy="174829"/>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20" name="Picture 2" descr="D:\CENAPRED\2018\Logos CENAPRED_nvos\logo CENAPRED_vertical y horizontal-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545" y="6206500"/>
              <a:ext cx="578718" cy="174829"/>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9013" y="935533"/>
              <a:ext cx="2541587" cy="2134536"/>
            </a:xfrm>
            <a:prstGeom prst="rect">
              <a:avLst/>
            </a:prstGeom>
            <a:noFill/>
            <a:ln w="2857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9013" y="2991709"/>
              <a:ext cx="2541587" cy="1963737"/>
            </a:xfrm>
            <a:prstGeom prst="rect">
              <a:avLst/>
            </a:prstGeom>
            <a:noFill/>
            <a:ln w="2857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9013" y="4955445"/>
              <a:ext cx="2535968" cy="1810569"/>
            </a:xfrm>
            <a:prstGeom prst="rect">
              <a:avLst/>
            </a:prstGeom>
            <a:noFill/>
            <a:ln w="2857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descr="D:\CENAPRED\2018\Logos CENAPRED_nvos\logo CENAPRED_vertical y horizontal-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96202" y="2569779"/>
              <a:ext cx="801018" cy="2419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3129" y="6367850"/>
              <a:ext cx="804863"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4763678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0" y="188640"/>
            <a:ext cx="4427984"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endParaRPr lang="es-MX" b="1" dirty="0">
              <a:solidFill>
                <a:srgbClr val="38806B"/>
              </a:solidFill>
              <a:latin typeface="Montserrat"/>
            </a:endParaRPr>
          </a:p>
        </p:txBody>
      </p:sp>
      <p:sp>
        <p:nvSpPr>
          <p:cNvPr id="11" name="7 Rectángulo"/>
          <p:cNvSpPr/>
          <p:nvPr/>
        </p:nvSpPr>
        <p:spPr>
          <a:xfrm>
            <a:off x="-6513" y="5356373"/>
            <a:ext cx="9187025" cy="1508105"/>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Recomendaciones </a:t>
            </a:r>
            <a:r>
              <a:rPr lang="es-MX" sz="1400" b="1" dirty="0">
                <a:solidFill>
                  <a:srgbClr val="38806B"/>
                </a:solidFill>
                <a:latin typeface="Montserrat" panose="00000500000000000000" pitchFamily="2" charset="0"/>
              </a:rPr>
              <a:t>para mitigar los </a:t>
            </a:r>
            <a:r>
              <a:rPr lang="es-MX" sz="1400" b="1" dirty="0" smtClean="0">
                <a:solidFill>
                  <a:srgbClr val="38806B"/>
                </a:solidFill>
                <a:latin typeface="Montserrat" panose="00000500000000000000" pitchFamily="2" charset="0"/>
              </a:rPr>
              <a:t>riesgos:</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300" dirty="0" smtClean="0">
                <a:latin typeface="Montserrat" panose="00000500000000000000" pitchFamily="2" charset="0"/>
              </a:rPr>
              <a:t>Implementar un programa de poda de ramas </a:t>
            </a:r>
            <a:r>
              <a:rPr lang="es-MX" sz="1300" dirty="0">
                <a:latin typeface="Montserrat" panose="00000500000000000000" pitchFamily="2" charset="0"/>
              </a:rPr>
              <a:t>o árboles muertos que puedan causar daño durante una tormenta.</a:t>
            </a:r>
          </a:p>
          <a:p>
            <a:pPr marL="285750" indent="-285750" algn="just">
              <a:buFont typeface="Symbol" panose="05050102010706020507" pitchFamily="18" charset="2"/>
              <a:buChar char=""/>
            </a:pPr>
            <a:r>
              <a:rPr lang="es-MX" sz="1300" dirty="0" smtClean="0">
                <a:latin typeface="Montserrat" panose="00000500000000000000" pitchFamily="2" charset="0"/>
              </a:rPr>
              <a:t>Contar </a:t>
            </a:r>
            <a:r>
              <a:rPr lang="es-MX" sz="1300" dirty="0">
                <a:latin typeface="Montserrat" panose="00000500000000000000" pitchFamily="2" charset="0"/>
              </a:rPr>
              <a:t>con equipo para la remoción de granizo.</a:t>
            </a:r>
          </a:p>
          <a:p>
            <a:pPr marL="285750" indent="-285750" algn="just">
              <a:buFont typeface="Symbol" panose="05050102010706020507" pitchFamily="18" charset="2"/>
              <a:buChar char=""/>
            </a:pPr>
            <a:r>
              <a:rPr lang="es-MX" sz="1300" dirty="0" smtClean="0">
                <a:latin typeface="Montserrat" panose="00000500000000000000" pitchFamily="2" charset="0"/>
              </a:rPr>
              <a:t>Recomendar a la población que asegure </a:t>
            </a:r>
            <a:r>
              <a:rPr lang="es-MX" sz="1300" dirty="0">
                <a:latin typeface="Montserrat" panose="00000500000000000000" pitchFamily="2" charset="0"/>
              </a:rPr>
              <a:t>los objetos del exterior de la vivienda que puedan desprenderse o causar daños, debido a los fuertes vientos que pueden acompañar a la tormenta de severa</a:t>
            </a:r>
            <a:r>
              <a:rPr lang="es-MX" sz="1300" dirty="0" smtClean="0">
                <a:latin typeface="Montserrat" panose="00000500000000000000" pitchFamily="2" charset="0"/>
              </a:rPr>
              <a:t>.</a:t>
            </a:r>
          </a:p>
          <a:p>
            <a:pPr marL="285750" indent="-285750" algn="just">
              <a:buFont typeface="Symbol" panose="05050102010706020507" pitchFamily="18" charset="2"/>
              <a:buChar char=""/>
            </a:pPr>
            <a:r>
              <a:rPr lang="es-MX" sz="1300" dirty="0">
                <a:latin typeface="Montserrat" panose="00000500000000000000" pitchFamily="2" charset="0"/>
              </a:rPr>
              <a:t>Instalar pararrayos en torres y </a:t>
            </a:r>
            <a:r>
              <a:rPr lang="es-MX" sz="1300" dirty="0" smtClean="0">
                <a:latin typeface="Montserrat" panose="00000500000000000000" pitchFamily="2" charset="0"/>
              </a:rPr>
              <a:t>antenas</a:t>
            </a:r>
            <a:endParaRPr lang="es-MX" sz="1300" dirty="0">
              <a:latin typeface="Montserrat" panose="00000500000000000000" pitchFamily="2" charset="0"/>
            </a:endParaRPr>
          </a:p>
        </p:txBody>
      </p:sp>
      <p:sp>
        <p:nvSpPr>
          <p:cNvPr id="14" name="9 Rectángulo"/>
          <p:cNvSpPr/>
          <p:nvPr/>
        </p:nvSpPr>
        <p:spPr>
          <a:xfrm>
            <a:off x="63922" y="836712"/>
            <a:ext cx="8756550" cy="584775"/>
          </a:xfrm>
          <a:prstGeom prst="rect">
            <a:avLst/>
          </a:prstGeom>
        </p:spPr>
        <p:txBody>
          <a:bodyPr wrap="square">
            <a:spAutoFit/>
          </a:bodyPr>
          <a:lstStyle/>
          <a:p>
            <a:r>
              <a:rPr lang="es-MX" sz="1600" b="1" dirty="0">
                <a:solidFill>
                  <a:srgbClr val="38806B"/>
                </a:solidFill>
                <a:latin typeface="Montserrat"/>
              </a:rPr>
              <a:t>Tormentas </a:t>
            </a:r>
            <a:r>
              <a:rPr lang="es-MX" sz="1600" b="1" dirty="0" smtClean="0">
                <a:solidFill>
                  <a:srgbClr val="38806B"/>
                </a:solidFill>
                <a:latin typeface="Montserrat"/>
              </a:rPr>
              <a:t>eléctricas y de granizo (forman parte de tormentas severas, las cuales comprenden, además vientos </a:t>
            </a:r>
            <a:r>
              <a:rPr lang="es-MX" sz="1600" b="1" dirty="0">
                <a:solidFill>
                  <a:srgbClr val="38806B"/>
                </a:solidFill>
                <a:latin typeface="Montserrat"/>
              </a:rPr>
              <a:t>y lluvia</a:t>
            </a:r>
            <a:r>
              <a:rPr lang="es-MX" sz="1600" b="1" dirty="0" smtClean="0">
                <a:solidFill>
                  <a:srgbClr val="38806B"/>
                </a:solidFill>
                <a:latin typeface="Montserrat"/>
              </a:rPr>
              <a:t>)</a:t>
            </a:r>
            <a:endParaRPr lang="es-MX" sz="1600" b="1" dirty="0">
              <a:solidFill>
                <a:srgbClr val="38806B"/>
              </a:solidFill>
              <a:latin typeface="Montserrat"/>
            </a:endParaRPr>
          </a:p>
        </p:txBody>
      </p:sp>
      <p:pic>
        <p:nvPicPr>
          <p:cNvPr id="15" name="10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2663111"/>
            <a:ext cx="3012582" cy="2149987"/>
          </a:xfrm>
          <a:prstGeom prst="rect">
            <a:avLst/>
          </a:prstGeom>
        </p:spPr>
      </p:pic>
      <p:sp>
        <p:nvSpPr>
          <p:cNvPr id="16" name="11 CuadroTexto"/>
          <p:cNvSpPr txBox="1"/>
          <p:nvPr/>
        </p:nvSpPr>
        <p:spPr>
          <a:xfrm>
            <a:off x="6394909" y="4890646"/>
            <a:ext cx="2618182"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a:t>
            </a:r>
            <a:r>
              <a:rPr lang="es-MX" sz="800" b="1" dirty="0">
                <a:latin typeface="Montserrat" panose="00000500000000000000" pitchFamily="2" charset="0"/>
              </a:rPr>
              <a:t>por tormentas eléctricas </a:t>
            </a:r>
            <a:r>
              <a:rPr lang="es-MX" sz="800" b="1" dirty="0" smtClean="0">
                <a:latin typeface="Montserrat" panose="00000500000000000000" pitchFamily="2" charset="0"/>
              </a:rPr>
              <a:t>en los municipios de </a:t>
            </a:r>
            <a:r>
              <a:rPr lang="es-MX" sz="800" b="1" dirty="0">
                <a:latin typeface="Montserrat" panose="00000500000000000000" pitchFamily="2" charset="0"/>
              </a:rPr>
              <a:t>Michoacán </a:t>
            </a:r>
          </a:p>
        </p:txBody>
      </p:sp>
      <p:sp>
        <p:nvSpPr>
          <p:cNvPr id="17" name="8 Rectángulo"/>
          <p:cNvSpPr/>
          <p:nvPr/>
        </p:nvSpPr>
        <p:spPr>
          <a:xfrm>
            <a:off x="-12429" y="2829704"/>
            <a:ext cx="6312621" cy="2631490"/>
          </a:xfrm>
          <a:prstGeom prst="rect">
            <a:avLst/>
          </a:prstGeom>
          <a:noFill/>
        </p:spPr>
        <p:txBody>
          <a:bodyPr wrap="square" rtlCol="0">
            <a:spAutoFit/>
          </a:bodyPr>
          <a:lstStyle/>
          <a:p>
            <a:r>
              <a:rPr lang="es-MX" sz="1400" b="1" dirty="0">
                <a:solidFill>
                  <a:srgbClr val="38806B"/>
                </a:solidFill>
                <a:latin typeface="Montserrat" panose="00000500000000000000" pitchFamily="2" charset="0"/>
              </a:rPr>
              <a:t>Recursos disponibles en el CENAPRED:</a:t>
            </a:r>
          </a:p>
          <a:p>
            <a:pPr marL="285750" indent="-285750">
              <a:buFont typeface="Symbol" panose="05050102010706020507" pitchFamily="18" charset="2"/>
              <a:buChar char=""/>
            </a:pPr>
            <a:r>
              <a:rPr lang="es-MX" sz="1300" dirty="0" smtClean="0">
                <a:latin typeface="Montserrat" panose="00000500000000000000" pitchFamily="2" charset="0"/>
              </a:rPr>
              <a:t>Capas de indicadores cuantitativos y de escenarios de riesgo por </a:t>
            </a:r>
            <a:r>
              <a:rPr lang="es-MX" sz="1300" dirty="0">
                <a:latin typeface="Montserrat" panose="00000500000000000000" pitchFamily="2" charset="0"/>
              </a:rPr>
              <a:t>tormentas </a:t>
            </a:r>
            <a:r>
              <a:rPr lang="es-MX" sz="1300" dirty="0" smtClean="0">
                <a:latin typeface="Montserrat" panose="00000500000000000000" pitchFamily="2" charset="0"/>
              </a:rPr>
              <a:t>eléctricas, así </a:t>
            </a:r>
            <a:r>
              <a:rPr lang="es-MX" sz="1300" dirty="0">
                <a:latin typeface="Montserrat" panose="00000500000000000000" pitchFamily="2" charset="0"/>
              </a:rPr>
              <a:t>como </a:t>
            </a:r>
            <a:r>
              <a:rPr lang="es-MX" sz="1300" dirty="0" smtClean="0">
                <a:latin typeface="Montserrat" panose="00000500000000000000" pitchFamily="2" charset="0"/>
              </a:rPr>
              <a:t>capas </a:t>
            </a:r>
            <a:r>
              <a:rPr lang="es-MX" sz="1300" dirty="0">
                <a:latin typeface="Montserrat" panose="00000500000000000000" pitchFamily="2" charset="0"/>
              </a:rPr>
              <a:t>de zonificación, de indicadores cuantitativos y de escenarios de riesgo por tormentas de </a:t>
            </a:r>
            <a:r>
              <a:rPr lang="es-MX" sz="1300" dirty="0" smtClean="0">
                <a:latin typeface="Montserrat" panose="00000500000000000000" pitchFamily="2" charset="0"/>
              </a:rPr>
              <a:t>granizo </a:t>
            </a:r>
            <a:r>
              <a:rPr lang="es-MX" sz="1200" dirty="0" smtClean="0">
                <a:latin typeface="Montserrat" panose="00000500000000000000" pitchFamily="2" charset="0"/>
                <a:hlinkClick r:id="rId3"/>
              </a:rPr>
              <a:t>http</a:t>
            </a:r>
            <a:r>
              <a:rPr lang="es-MX" sz="1200" dirty="0">
                <a:latin typeface="Montserrat" panose="00000500000000000000" pitchFamily="2" charset="0"/>
                <a:hlinkClick r:id="rId3"/>
              </a:rPr>
              <a:t>://</a:t>
            </a:r>
            <a:r>
              <a:rPr lang="es-MX" sz="1200" dirty="0" smtClean="0">
                <a:latin typeface="Montserrat" panose="00000500000000000000" pitchFamily="2" charset="0"/>
                <a:hlinkClick r:id="rId3"/>
              </a:rPr>
              <a:t>www.atlasnacionalderiesgos.gob.mx/archivo/visor-capas.html</a:t>
            </a:r>
            <a:endParaRPr lang="es-MX" sz="1200" dirty="0" smtClean="0">
              <a:latin typeface="Montserrat" panose="00000500000000000000" pitchFamily="2" charset="0"/>
            </a:endParaRPr>
          </a:p>
          <a:p>
            <a:pPr marL="285750" indent="-285750">
              <a:buFont typeface="Symbol" panose="05050102010706020507" pitchFamily="18" charset="2"/>
              <a:buChar char=""/>
            </a:pPr>
            <a:r>
              <a:rPr lang="es-MX" sz="1300" dirty="0" smtClean="0">
                <a:latin typeface="Montserrat" panose="00000500000000000000" pitchFamily="2" charset="0"/>
              </a:rPr>
              <a:t>G</a:t>
            </a:r>
            <a:r>
              <a:rPr lang="es-MX" sz="1300" i="1" dirty="0" smtClean="0">
                <a:latin typeface="Montserrat" panose="00000500000000000000" pitchFamily="2" charset="0"/>
              </a:rPr>
              <a:t>uía de contenido mínimo para la elaboración del Atlas Nacional de Riesgos</a:t>
            </a:r>
            <a:r>
              <a:rPr lang="es-MX" sz="1300" dirty="0" smtClean="0">
                <a:latin typeface="Montserrat" panose="00000500000000000000" pitchFamily="2" charset="0"/>
              </a:rPr>
              <a:t>. Anexo Único, Fracciones V.6 y V.7 </a:t>
            </a:r>
            <a:r>
              <a:rPr lang="es-MX" sz="1200" dirty="0">
                <a:latin typeface="Montserrat" panose="00000500000000000000" pitchFamily="2" charset="0"/>
                <a:hlinkClick r:id="rId4"/>
              </a:rPr>
              <a:t>http://</a:t>
            </a:r>
            <a:r>
              <a:rPr lang="es-MX" sz="1200" dirty="0" smtClean="0">
                <a:latin typeface="Montserrat" panose="00000500000000000000" pitchFamily="2" charset="0"/>
                <a:hlinkClick r:id="rId4"/>
              </a:rPr>
              <a:t>www.atlasnacionalderiesgos.gob.mx/descargas/Guia_contenido_minimo2016.pdf</a:t>
            </a:r>
            <a:endParaRPr lang="es-MX" sz="1200" dirty="0" smtClean="0">
              <a:latin typeface="Montserrat" panose="00000500000000000000" pitchFamily="2" charset="0"/>
            </a:endParaRPr>
          </a:p>
          <a:p>
            <a:pPr marL="285750" indent="-285750">
              <a:buFont typeface="Symbol" panose="05050102010706020507" pitchFamily="18" charset="2"/>
              <a:buChar char=""/>
            </a:pPr>
            <a:r>
              <a:rPr lang="es-MX" sz="1300" dirty="0" smtClean="0">
                <a:latin typeface="Montserrat" panose="00000500000000000000" pitchFamily="2" charset="0"/>
              </a:rPr>
              <a:t>Fascículo </a:t>
            </a:r>
            <a:r>
              <a:rPr lang="es-MX" sz="1300" dirty="0">
                <a:latin typeface="Montserrat" panose="00000500000000000000" pitchFamily="2" charset="0"/>
              </a:rPr>
              <a:t>de </a:t>
            </a:r>
            <a:r>
              <a:rPr lang="es-MX" sz="1300" i="1" dirty="0">
                <a:latin typeface="Montserrat" panose="00000500000000000000" pitchFamily="2" charset="0"/>
              </a:rPr>
              <a:t>Tormentas Severas</a:t>
            </a:r>
            <a:r>
              <a:rPr lang="es-MX" sz="1300" dirty="0">
                <a:latin typeface="Montserrat" panose="00000500000000000000" pitchFamily="2" charset="0"/>
              </a:rPr>
              <a:t> </a:t>
            </a:r>
            <a:r>
              <a:rPr lang="es-MX" sz="1200" dirty="0">
                <a:latin typeface="Montserrat" panose="00000500000000000000" pitchFamily="2" charset="0"/>
                <a:hlinkClick r:id="rId5"/>
              </a:rPr>
              <a:t>https://</a:t>
            </a:r>
            <a:r>
              <a:rPr lang="es-MX" sz="1200" dirty="0" smtClean="0">
                <a:latin typeface="Montserrat" panose="00000500000000000000" pitchFamily="2" charset="0"/>
                <a:hlinkClick r:id="rId5"/>
              </a:rPr>
              <a:t>www.cenapred.gob.mx/es/Publicaciones/archivos/189-FASCCULOTORMENTASSEVERAS.PDF</a:t>
            </a:r>
            <a:endParaRPr lang="es-MX" sz="1200" dirty="0" smtClean="0">
              <a:latin typeface="Montserrat" panose="00000500000000000000" pitchFamily="2" charset="0"/>
            </a:endParaRPr>
          </a:p>
          <a:p>
            <a:pPr marL="285750" indent="-285750">
              <a:buFont typeface="Symbol" panose="05050102010706020507" pitchFamily="18" charset="2"/>
              <a:buChar char=""/>
            </a:pPr>
            <a:r>
              <a:rPr lang="es-MX" sz="1300" dirty="0" smtClean="0">
                <a:latin typeface="Montserrat" panose="00000500000000000000" pitchFamily="2" charset="0"/>
              </a:rPr>
              <a:t>Capacitación </a:t>
            </a:r>
            <a:r>
              <a:rPr lang="es-MX" sz="1300" dirty="0">
                <a:latin typeface="Montserrat" panose="00000500000000000000" pitchFamily="2" charset="0"/>
              </a:rPr>
              <a:t>(cursos, asesorías y estancias profesionales).</a:t>
            </a:r>
          </a:p>
        </p:txBody>
      </p:sp>
      <p:sp>
        <p:nvSpPr>
          <p:cNvPr id="18" name="13 Rectángulo"/>
          <p:cNvSpPr/>
          <p:nvPr/>
        </p:nvSpPr>
        <p:spPr>
          <a:xfrm>
            <a:off x="3597" y="1412776"/>
            <a:ext cx="5904656" cy="1107996"/>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Impacto</a:t>
            </a:r>
            <a:r>
              <a:rPr lang="es-MX" sz="1200" b="1" dirty="0">
                <a:solidFill>
                  <a:srgbClr val="38806B"/>
                </a:solidFill>
                <a:latin typeface="Montserrat" panose="00000500000000000000" pitchFamily="2" charset="0"/>
              </a:rPr>
              <a:t>:</a:t>
            </a:r>
            <a:endParaRPr lang="es-MX" sz="12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300" dirty="0">
                <a:latin typeface="Montserrat" panose="00000500000000000000" pitchFamily="2" charset="0"/>
              </a:rPr>
              <a:t>4</a:t>
            </a:r>
            <a:r>
              <a:rPr lang="es-MX" sz="1300" dirty="0" smtClean="0">
                <a:latin typeface="Montserrat" panose="00000500000000000000" pitchFamily="2" charset="0"/>
              </a:rPr>
              <a:t>00 decesos por tormentas eléctricas de 1985 a 2006 (SS, 2007).</a:t>
            </a:r>
          </a:p>
          <a:p>
            <a:pPr marL="285750" indent="-285750" algn="just">
              <a:buFont typeface="Symbol" panose="05050102010706020507" pitchFamily="18" charset="2"/>
              <a:buChar char=""/>
            </a:pPr>
            <a:r>
              <a:rPr lang="es-MX" sz="1300" dirty="0" smtClean="0">
                <a:latin typeface="Montserrat" panose="00000500000000000000" pitchFamily="2" charset="0"/>
              </a:rPr>
              <a:t>Una declaratoria </a:t>
            </a:r>
            <a:r>
              <a:rPr lang="es-MX" sz="1300" dirty="0">
                <a:latin typeface="Montserrat" panose="00000500000000000000" pitchFamily="2" charset="0"/>
              </a:rPr>
              <a:t>de </a:t>
            </a:r>
            <a:r>
              <a:rPr lang="es-MX" sz="1300" dirty="0" smtClean="0">
                <a:latin typeface="Montserrat" panose="00000500000000000000" pitchFamily="2" charset="0"/>
              </a:rPr>
              <a:t>emergencia por helada, nevada o granizo </a:t>
            </a:r>
          </a:p>
          <a:p>
            <a:pPr marL="285750" indent="-285750" algn="just">
              <a:buFont typeface="Symbol" panose="05050102010706020507" pitchFamily="18" charset="2"/>
              <a:buChar char=""/>
            </a:pPr>
            <a:r>
              <a:rPr lang="es-MX" sz="1300" dirty="0" smtClean="0">
                <a:latin typeface="Montserrat" panose="00000500000000000000" pitchFamily="2" charset="0"/>
              </a:rPr>
              <a:t>En </a:t>
            </a:r>
            <a:r>
              <a:rPr lang="es-MX" sz="1300" dirty="0">
                <a:latin typeface="Montserrat" panose="00000500000000000000" pitchFamily="2" charset="0"/>
              </a:rPr>
              <a:t>julio del 2000, en </a:t>
            </a:r>
            <a:r>
              <a:rPr lang="es-MX" sz="1300" dirty="0" smtClean="0">
                <a:latin typeface="Montserrat" panose="00000500000000000000" pitchFamily="2" charset="0"/>
              </a:rPr>
              <a:t>Zamora, quedaron </a:t>
            </a:r>
            <a:r>
              <a:rPr lang="es-MX" sz="1300" dirty="0">
                <a:latin typeface="Montserrat" panose="00000500000000000000" pitchFamily="2" charset="0"/>
              </a:rPr>
              <a:t>destruidas 60 viviendas debido a una tormenta de </a:t>
            </a:r>
            <a:r>
              <a:rPr lang="es-MX" sz="1300" dirty="0" smtClean="0">
                <a:latin typeface="Montserrat" panose="00000500000000000000" pitchFamily="2" charset="0"/>
              </a:rPr>
              <a:t>granizo.</a:t>
            </a:r>
            <a:endParaRPr lang="es-MX" sz="1300" dirty="0">
              <a:latin typeface="Montserrat" panose="00000500000000000000" pitchFamily="2" charset="0"/>
            </a:endParaRPr>
          </a:p>
        </p:txBody>
      </p:sp>
      <p:sp>
        <p:nvSpPr>
          <p:cNvPr id="19" name="12 Rectángulo"/>
          <p:cNvSpPr/>
          <p:nvPr/>
        </p:nvSpPr>
        <p:spPr>
          <a:xfrm>
            <a:off x="6228184" y="1568986"/>
            <a:ext cx="2741162" cy="707886"/>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Zonas de impacto:</a:t>
            </a:r>
            <a:endParaRPr lang="es-MX" sz="14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300" dirty="0">
                <a:latin typeface="Montserrat" panose="00000500000000000000" pitchFamily="2" charset="0"/>
              </a:rPr>
              <a:t>Eje Volcánico Transversal, </a:t>
            </a:r>
            <a:r>
              <a:rPr lang="es-MX" sz="1300" dirty="0" smtClean="0">
                <a:latin typeface="Montserrat" panose="00000500000000000000" pitchFamily="2" charset="0"/>
              </a:rPr>
              <a:t>y</a:t>
            </a:r>
          </a:p>
          <a:p>
            <a:pPr marL="285750" indent="-285750">
              <a:buFont typeface="Symbol" panose="05050102010706020507" pitchFamily="18" charset="2"/>
              <a:buChar char=""/>
            </a:pPr>
            <a:r>
              <a:rPr lang="es-MX" sz="1300" dirty="0" smtClean="0">
                <a:latin typeface="Montserrat" panose="00000500000000000000" pitchFamily="2" charset="0"/>
              </a:rPr>
              <a:t>Sierra Madre del Sur</a:t>
            </a:r>
            <a:endParaRPr lang="es-MX" sz="1300" dirty="0">
              <a:latin typeface="Montserrat" panose="00000500000000000000" pitchFamily="2" charset="0"/>
            </a:endParaRPr>
          </a:p>
        </p:txBody>
      </p:sp>
    </p:spTree>
    <p:extLst>
      <p:ext uri="{BB962C8B-B14F-4D97-AF65-F5344CB8AC3E}">
        <p14:creationId xmlns:p14="http://schemas.microsoft.com/office/powerpoint/2010/main" val="32295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0" y="188640"/>
            <a:ext cx="4427984"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endParaRPr lang="es-MX" b="1" dirty="0">
              <a:solidFill>
                <a:srgbClr val="38806B"/>
              </a:solidFill>
              <a:latin typeface="Montserrat"/>
            </a:endParaRPr>
          </a:p>
        </p:txBody>
      </p:sp>
      <p:sp>
        <p:nvSpPr>
          <p:cNvPr id="9" name="7 Rectángulo"/>
          <p:cNvSpPr/>
          <p:nvPr/>
        </p:nvSpPr>
        <p:spPr>
          <a:xfrm>
            <a:off x="114611" y="4351163"/>
            <a:ext cx="8548096" cy="2462213"/>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Recomendaciones </a:t>
            </a:r>
            <a:r>
              <a:rPr lang="es-MX" sz="1400" b="1" dirty="0">
                <a:solidFill>
                  <a:srgbClr val="38806B"/>
                </a:solidFill>
                <a:latin typeface="Montserrat" panose="00000500000000000000" pitchFamily="2" charset="0"/>
              </a:rPr>
              <a:t>para mitigar los </a:t>
            </a:r>
            <a:r>
              <a:rPr lang="es-MX" sz="1400" b="1" dirty="0" smtClean="0">
                <a:solidFill>
                  <a:srgbClr val="38806B"/>
                </a:solidFill>
                <a:latin typeface="Montserrat" panose="00000500000000000000" pitchFamily="2" charset="0"/>
              </a:rPr>
              <a:t>riesgos:</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dirty="0">
                <a:latin typeface="Montserrat" panose="00000500000000000000" pitchFamily="2" charset="0"/>
              </a:rPr>
              <a:t>Identificar a los grupos de riesgo (indigentes, infantes, enfermos, personas adultas mayores y con discapacidad), así como personas en pobreza extrema, para brindarles albergue con instalaciones adecuadas.</a:t>
            </a:r>
          </a:p>
          <a:p>
            <a:pPr marL="285750" indent="-285750" algn="just">
              <a:buFont typeface="Symbol" panose="05050102010706020507" pitchFamily="18" charset="2"/>
              <a:buChar char=""/>
            </a:pPr>
            <a:r>
              <a:rPr lang="es-MX" sz="1400" dirty="0">
                <a:latin typeface="Montserrat" panose="00000500000000000000" pitchFamily="2" charset="0"/>
              </a:rPr>
              <a:t>Recomendar a los habitantes:</a:t>
            </a:r>
          </a:p>
          <a:p>
            <a:pPr marL="742950" lvl="1" indent="-285750" algn="just">
              <a:buFont typeface="Arial" panose="020B0604020202020204" pitchFamily="34" charset="0"/>
              <a:buChar char="•"/>
            </a:pPr>
            <a:r>
              <a:rPr lang="es-MX" sz="1400" dirty="0">
                <a:latin typeface="Montserrat" panose="00000500000000000000" pitchFamily="2" charset="0"/>
              </a:rPr>
              <a:t>Instalar acondicionadores de aire en las ventanas y aislamiento en sus muros y techos, si es necesario.</a:t>
            </a:r>
          </a:p>
          <a:p>
            <a:pPr marL="742950" lvl="1" indent="-285750" algn="just">
              <a:buFont typeface="Arial" panose="020B0604020202020204" pitchFamily="34" charset="0"/>
              <a:buChar char="•"/>
            </a:pPr>
            <a:r>
              <a:rPr lang="es-MX" sz="1400" dirty="0">
                <a:latin typeface="Montserrat" panose="00000500000000000000" pitchFamily="2" charset="0"/>
              </a:rPr>
              <a:t>Instalar reflectores temporales, tales como cartón forrado con papel de aluminio, para reflejar el calor de regreso hacia el exterior.</a:t>
            </a:r>
          </a:p>
          <a:p>
            <a:pPr marL="742950" lvl="1" indent="-285750" algn="just">
              <a:buFont typeface="Arial" panose="020B0604020202020204" pitchFamily="34" charset="0"/>
              <a:buChar char="•"/>
            </a:pPr>
            <a:r>
              <a:rPr lang="es-MX" sz="1400" dirty="0">
                <a:latin typeface="Montserrat" panose="00000500000000000000" pitchFamily="2" charset="0"/>
              </a:rPr>
              <a:t>Cubrir ventanas con cortinas, celosías, toldos o persianas. Los toldos o las persianas exteriores pueden reducir el calor que entra a la casa por más de un 80 por ciento.</a:t>
            </a:r>
          </a:p>
        </p:txBody>
      </p:sp>
      <p:sp>
        <p:nvSpPr>
          <p:cNvPr id="10" name="9 Rectángulo"/>
          <p:cNvSpPr/>
          <p:nvPr/>
        </p:nvSpPr>
        <p:spPr>
          <a:xfrm>
            <a:off x="63922" y="836712"/>
            <a:ext cx="8756550" cy="338554"/>
          </a:xfrm>
          <a:prstGeom prst="rect">
            <a:avLst/>
          </a:prstGeom>
        </p:spPr>
        <p:txBody>
          <a:bodyPr wrap="square">
            <a:spAutoFit/>
          </a:bodyPr>
          <a:lstStyle/>
          <a:p>
            <a:r>
              <a:rPr lang="es-MX" sz="1600" b="1" dirty="0">
                <a:solidFill>
                  <a:srgbClr val="38806B"/>
                </a:solidFill>
                <a:latin typeface="Montserrat"/>
              </a:rPr>
              <a:t>Ondas de calor</a:t>
            </a:r>
          </a:p>
        </p:txBody>
      </p:sp>
      <p:grpSp>
        <p:nvGrpSpPr>
          <p:cNvPr id="12" name="1 Grupo"/>
          <p:cNvGrpSpPr/>
          <p:nvPr/>
        </p:nvGrpSpPr>
        <p:grpSpPr>
          <a:xfrm>
            <a:off x="6012160" y="2276872"/>
            <a:ext cx="3044045" cy="2377361"/>
            <a:chOff x="6336216" y="2132856"/>
            <a:chExt cx="2591968" cy="1984409"/>
          </a:xfrm>
        </p:grpSpPr>
        <p:pic>
          <p:nvPicPr>
            <p:cNvPr id="13" name="10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2132856"/>
              <a:ext cx="2520000" cy="1662166"/>
            </a:xfrm>
            <a:prstGeom prst="rect">
              <a:avLst/>
            </a:prstGeom>
          </p:spPr>
        </p:pic>
        <p:sp>
          <p:nvSpPr>
            <p:cNvPr id="14" name="11 CuadroTexto"/>
            <p:cNvSpPr txBox="1"/>
            <p:nvPr/>
          </p:nvSpPr>
          <p:spPr>
            <a:xfrm>
              <a:off x="6336216" y="3778711"/>
              <a:ext cx="2591968"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a:t>
              </a:r>
              <a:r>
                <a:rPr lang="es-MX" sz="800" b="1" dirty="0">
                  <a:latin typeface="Montserrat" panose="00000500000000000000" pitchFamily="2" charset="0"/>
                </a:rPr>
                <a:t>por </a:t>
              </a:r>
              <a:r>
                <a:rPr lang="es-MX" sz="800" b="1" dirty="0" smtClean="0">
                  <a:latin typeface="Montserrat" panose="00000500000000000000" pitchFamily="2" charset="0"/>
                </a:rPr>
                <a:t>ondas de </a:t>
              </a:r>
              <a:r>
                <a:rPr lang="es-MX" sz="800" b="1" dirty="0">
                  <a:latin typeface="Montserrat" panose="00000500000000000000" pitchFamily="2" charset="0"/>
                </a:rPr>
                <a:t>calor </a:t>
              </a:r>
              <a:r>
                <a:rPr lang="es-MX" sz="800" b="1" dirty="0" smtClean="0">
                  <a:latin typeface="Montserrat" panose="00000500000000000000" pitchFamily="2" charset="0"/>
                </a:rPr>
                <a:t>en los municipios de </a:t>
              </a:r>
              <a:r>
                <a:rPr lang="es-MX" sz="800" b="1" dirty="0">
                  <a:latin typeface="Montserrat" panose="00000500000000000000" pitchFamily="2" charset="0"/>
                </a:rPr>
                <a:t>Michoacán </a:t>
              </a:r>
            </a:p>
          </p:txBody>
        </p:sp>
      </p:grpSp>
      <p:sp>
        <p:nvSpPr>
          <p:cNvPr id="15" name="8 Rectángulo"/>
          <p:cNvSpPr/>
          <p:nvPr/>
        </p:nvSpPr>
        <p:spPr>
          <a:xfrm>
            <a:off x="107504" y="2319838"/>
            <a:ext cx="5832648" cy="2031325"/>
          </a:xfrm>
          <a:prstGeom prst="rect">
            <a:avLst/>
          </a:prstGeom>
          <a:noFill/>
        </p:spPr>
        <p:txBody>
          <a:bodyPr wrap="square" rtlCol="0">
            <a:spAutoFit/>
          </a:bodyPr>
          <a:lstStyle/>
          <a:p>
            <a:r>
              <a:rPr lang="es-MX" sz="1400" b="1" dirty="0">
                <a:solidFill>
                  <a:srgbClr val="38806B"/>
                </a:solidFill>
                <a:latin typeface="Montserrat" panose="00000500000000000000" pitchFamily="2" charset="0"/>
              </a:rPr>
              <a:t>Recursos disponibles en el </a:t>
            </a:r>
            <a:r>
              <a:rPr lang="es-MX" sz="1400" b="1" dirty="0" smtClean="0">
                <a:solidFill>
                  <a:srgbClr val="38806B"/>
                </a:solidFill>
                <a:latin typeface="Montserrat" panose="00000500000000000000" pitchFamily="2" charset="0"/>
              </a:rPr>
              <a:t>CENAPRED:</a:t>
            </a:r>
            <a:endParaRPr lang="es-MX" sz="14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Capas de indicadores cuantitativos y de escenarios de riesgo </a:t>
            </a:r>
            <a:r>
              <a:rPr lang="es-MX" sz="1400" dirty="0">
                <a:latin typeface="Montserrat" panose="00000500000000000000" pitchFamily="2" charset="0"/>
              </a:rPr>
              <a:t>por ondas de calor </a:t>
            </a:r>
            <a:r>
              <a:rPr lang="es-MX" sz="1400" dirty="0" smtClean="0">
                <a:latin typeface="Montserrat" panose="00000500000000000000" pitchFamily="2" charset="0"/>
              </a:rPr>
              <a:t>(nuevos, próximamente en el </a:t>
            </a:r>
            <a:r>
              <a:rPr lang="es-MX" sz="1400" dirty="0" err="1" smtClean="0">
                <a:latin typeface="Montserrat" panose="00000500000000000000" pitchFamily="2" charset="0"/>
              </a:rPr>
              <a:t>ANR</a:t>
            </a:r>
            <a:r>
              <a:rPr lang="es-MX" sz="1400" dirty="0" smtClean="0">
                <a:latin typeface="Montserrat" panose="00000500000000000000" pitchFamily="2" charset="0"/>
              </a:rPr>
              <a:t>).</a:t>
            </a:r>
          </a:p>
          <a:p>
            <a:pPr marL="285750" indent="-285750">
              <a:buFont typeface="Symbol" panose="05050102010706020507" pitchFamily="18" charset="2"/>
              <a:buChar char=""/>
            </a:pPr>
            <a:r>
              <a:rPr lang="es-MX" sz="1400" dirty="0" smtClean="0">
                <a:latin typeface="Montserrat" panose="00000500000000000000" pitchFamily="2" charset="0"/>
              </a:rPr>
              <a:t>G</a:t>
            </a:r>
            <a:r>
              <a:rPr lang="es-MX" sz="1400" i="1" dirty="0" smtClean="0">
                <a:latin typeface="Montserrat" panose="00000500000000000000" pitchFamily="2" charset="0"/>
              </a:rPr>
              <a:t>uía de contenido mínimo para la elaboración del Atlas Nacional de Riesgos</a:t>
            </a:r>
            <a:r>
              <a:rPr lang="es-MX" sz="1400" dirty="0" smtClean="0">
                <a:latin typeface="Montserrat" panose="00000500000000000000" pitchFamily="2" charset="0"/>
              </a:rPr>
              <a:t>. Anexo Único, </a:t>
            </a:r>
            <a:r>
              <a:rPr lang="es-MX" sz="1400" dirty="0">
                <a:latin typeface="Montserrat" panose="00000500000000000000" pitchFamily="2" charset="0"/>
              </a:rPr>
              <a:t>Fracción </a:t>
            </a:r>
            <a:r>
              <a:rPr lang="es-MX" sz="1400" dirty="0" smtClean="0">
                <a:latin typeface="Montserrat" panose="00000500000000000000" pitchFamily="2" charset="0"/>
              </a:rPr>
              <a:t>V.12 </a:t>
            </a:r>
            <a:r>
              <a:rPr lang="es-MX" sz="1400" dirty="0">
                <a:latin typeface="Montserrat" panose="00000500000000000000" pitchFamily="2" charset="0"/>
                <a:hlinkClick r:id="rId4"/>
              </a:rPr>
              <a:t>http://</a:t>
            </a:r>
            <a:r>
              <a:rPr lang="es-MX" sz="1400" dirty="0" smtClean="0">
                <a:latin typeface="Montserrat" panose="00000500000000000000" pitchFamily="2" charset="0"/>
                <a:hlinkClick r:id="rId4"/>
              </a:rPr>
              <a:t>www.atlasnacionalderiesgos.gob.mx/descargas/Guia_contenido_minimo2016.pdf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Capacitación </a:t>
            </a:r>
            <a:r>
              <a:rPr lang="es-MX" sz="1400" dirty="0">
                <a:latin typeface="Montserrat" panose="00000500000000000000" pitchFamily="2" charset="0"/>
              </a:rPr>
              <a:t>(cursos, asesorías y estancias profesionales).</a:t>
            </a:r>
          </a:p>
        </p:txBody>
      </p:sp>
      <p:sp>
        <p:nvSpPr>
          <p:cNvPr id="16" name="13 Rectángulo"/>
          <p:cNvSpPr/>
          <p:nvPr/>
        </p:nvSpPr>
        <p:spPr>
          <a:xfrm>
            <a:off x="107504" y="1250757"/>
            <a:ext cx="8820680" cy="954107"/>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Impacto</a:t>
            </a:r>
            <a:r>
              <a:rPr lang="es-MX" sz="1400" b="1" dirty="0">
                <a:solidFill>
                  <a:srgbClr val="38806B"/>
                </a:solidFill>
                <a:latin typeface="Montserrat" panose="00000500000000000000" pitchFamily="2" charset="0"/>
              </a:rPr>
              <a:t>:</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dirty="0" smtClean="0">
                <a:latin typeface="Montserrat" panose="00000500000000000000" pitchFamily="2" charset="0"/>
              </a:rPr>
              <a:t>Dos </a:t>
            </a:r>
            <a:r>
              <a:rPr lang="es-MX" sz="1400" dirty="0">
                <a:latin typeface="Montserrat" panose="00000500000000000000" pitchFamily="2" charset="0"/>
              </a:rPr>
              <a:t>declaratorias de emergencia (base de datos de declaratorias de desastres y emergencias </a:t>
            </a:r>
            <a:r>
              <a:rPr lang="es-MX" sz="1400" dirty="0" smtClean="0">
                <a:latin typeface="Montserrat" panose="00000500000000000000" pitchFamily="2" charset="0"/>
              </a:rPr>
              <a:t>de 2000 a 2018).</a:t>
            </a:r>
          </a:p>
          <a:p>
            <a:pPr marL="285750" indent="-285750" algn="just">
              <a:buFont typeface="Symbol" panose="05050102010706020507" pitchFamily="18" charset="2"/>
              <a:buChar char=""/>
            </a:pPr>
            <a:r>
              <a:rPr lang="es-MX" sz="1400" dirty="0">
                <a:latin typeface="Montserrat" panose="00000500000000000000" pitchFamily="2" charset="0"/>
              </a:rPr>
              <a:t>Municipios </a:t>
            </a:r>
            <a:r>
              <a:rPr lang="es-MX" sz="1400" dirty="0" smtClean="0">
                <a:latin typeface="Montserrat" panose="00000500000000000000" pitchFamily="2" charset="0"/>
              </a:rPr>
              <a:t>afectados principalmente</a:t>
            </a:r>
            <a:r>
              <a:rPr lang="es-MX" sz="1400" dirty="0">
                <a:latin typeface="Montserrat" panose="00000500000000000000" pitchFamily="2" charset="0"/>
              </a:rPr>
              <a:t>: </a:t>
            </a:r>
            <a:r>
              <a:rPr lang="es-MX" sz="1400" dirty="0" err="1">
                <a:latin typeface="Montserrat" panose="00000500000000000000" pitchFamily="2" charset="0"/>
              </a:rPr>
              <a:t>Carácuaro</a:t>
            </a:r>
            <a:r>
              <a:rPr lang="es-MX" sz="1400" dirty="0">
                <a:latin typeface="Montserrat" panose="00000500000000000000" pitchFamily="2" charset="0"/>
              </a:rPr>
              <a:t>, </a:t>
            </a:r>
            <a:r>
              <a:rPr lang="es-MX" sz="1400" dirty="0" err="1" smtClean="0">
                <a:latin typeface="Montserrat" panose="00000500000000000000" pitchFamily="2" charset="0"/>
              </a:rPr>
              <a:t>Huetamo</a:t>
            </a:r>
            <a:r>
              <a:rPr lang="es-MX" sz="1400" dirty="0" smtClean="0">
                <a:latin typeface="Montserrat" panose="00000500000000000000" pitchFamily="2" charset="0"/>
              </a:rPr>
              <a:t> y </a:t>
            </a:r>
            <a:r>
              <a:rPr lang="es-MX" sz="1400" dirty="0">
                <a:latin typeface="Montserrat" panose="00000500000000000000" pitchFamily="2" charset="0"/>
              </a:rPr>
              <a:t>San Lucas</a:t>
            </a:r>
            <a:r>
              <a:rPr lang="es-MX" sz="1400" dirty="0" smtClean="0">
                <a:latin typeface="Montserrat" panose="00000500000000000000" pitchFamily="2" charset="0"/>
              </a:rPr>
              <a:t>.</a:t>
            </a:r>
            <a:endParaRPr lang="es-MX" sz="1400" dirty="0">
              <a:latin typeface="Montserrat" panose="00000500000000000000" pitchFamily="2" charset="0"/>
            </a:endParaRPr>
          </a:p>
        </p:txBody>
      </p:sp>
    </p:spTree>
    <p:extLst>
      <p:ext uri="{BB962C8B-B14F-4D97-AF65-F5344CB8AC3E}">
        <p14:creationId xmlns:p14="http://schemas.microsoft.com/office/powerpoint/2010/main" val="14956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7 CuadroTexto"/>
          <p:cNvSpPr txBox="1"/>
          <p:nvPr/>
        </p:nvSpPr>
        <p:spPr>
          <a:xfrm>
            <a:off x="0" y="188640"/>
            <a:ext cx="4427984"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endParaRPr lang="es-MX" b="1" dirty="0">
              <a:solidFill>
                <a:srgbClr val="38806B"/>
              </a:solidFill>
              <a:latin typeface="Montserrat"/>
            </a:endParaRPr>
          </a:p>
        </p:txBody>
      </p:sp>
      <p:sp>
        <p:nvSpPr>
          <p:cNvPr id="8" name="7 Rectángulo"/>
          <p:cNvSpPr/>
          <p:nvPr/>
        </p:nvSpPr>
        <p:spPr>
          <a:xfrm>
            <a:off x="114611" y="5085184"/>
            <a:ext cx="8548096" cy="1600438"/>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Recomendaciones </a:t>
            </a:r>
            <a:r>
              <a:rPr lang="es-MX" sz="1400" b="1" dirty="0">
                <a:solidFill>
                  <a:srgbClr val="38806B"/>
                </a:solidFill>
                <a:latin typeface="Montserrat" panose="00000500000000000000" pitchFamily="2" charset="0"/>
              </a:rPr>
              <a:t>para mitigar los </a:t>
            </a:r>
            <a:r>
              <a:rPr lang="es-MX" sz="1400" b="1" dirty="0" smtClean="0">
                <a:solidFill>
                  <a:srgbClr val="38806B"/>
                </a:solidFill>
                <a:latin typeface="Montserrat" panose="00000500000000000000" pitchFamily="2" charset="0"/>
              </a:rPr>
              <a:t>riesgos:</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dirty="0">
                <a:latin typeface="Montserrat" panose="00000500000000000000" pitchFamily="2" charset="0"/>
              </a:rPr>
              <a:t>Optimizar el uso del agua con la construcción o el buen manejo de infraestructura tal como: presas, tanques de almacenamiento, sistemas de abastecimiento de agua potable, plantas de tratamiento de aguas negras, perforación de pozos, canales revestidos y sistemas de irrigación.</a:t>
            </a:r>
          </a:p>
          <a:p>
            <a:pPr marL="285750" indent="-285750" algn="just">
              <a:buFont typeface="Symbol" panose="05050102010706020507" pitchFamily="18" charset="2"/>
              <a:buChar char=""/>
            </a:pPr>
            <a:r>
              <a:rPr lang="es-MX" sz="1400" dirty="0">
                <a:latin typeface="Montserrat" panose="00000500000000000000" pitchFamily="2" charset="0"/>
              </a:rPr>
              <a:t>Trabajar con la población en campañas de concientización sobre una cultura del cuidado del agua.</a:t>
            </a:r>
          </a:p>
        </p:txBody>
      </p:sp>
      <p:sp>
        <p:nvSpPr>
          <p:cNvPr id="14" name="9 Rectángulo"/>
          <p:cNvSpPr/>
          <p:nvPr/>
        </p:nvSpPr>
        <p:spPr>
          <a:xfrm>
            <a:off x="179512" y="836712"/>
            <a:ext cx="8756550" cy="338554"/>
          </a:xfrm>
          <a:prstGeom prst="rect">
            <a:avLst/>
          </a:prstGeom>
        </p:spPr>
        <p:txBody>
          <a:bodyPr wrap="square">
            <a:spAutoFit/>
          </a:bodyPr>
          <a:lstStyle/>
          <a:p>
            <a:r>
              <a:rPr lang="es-MX" sz="1600" b="1" dirty="0" smtClean="0">
                <a:solidFill>
                  <a:srgbClr val="38806B"/>
                </a:solidFill>
                <a:latin typeface="Montserrat"/>
              </a:rPr>
              <a:t>Sequía</a:t>
            </a:r>
            <a:endParaRPr lang="es-MX" sz="1600" b="1" dirty="0">
              <a:solidFill>
                <a:srgbClr val="38806B"/>
              </a:solidFill>
              <a:latin typeface="Montserrat"/>
            </a:endParaRPr>
          </a:p>
        </p:txBody>
      </p:sp>
      <p:sp>
        <p:nvSpPr>
          <p:cNvPr id="15" name="8 Rectángulo"/>
          <p:cNvSpPr/>
          <p:nvPr/>
        </p:nvSpPr>
        <p:spPr>
          <a:xfrm>
            <a:off x="107504" y="2048068"/>
            <a:ext cx="5832648" cy="2893100"/>
          </a:xfrm>
          <a:prstGeom prst="rect">
            <a:avLst/>
          </a:prstGeom>
          <a:noFill/>
        </p:spPr>
        <p:txBody>
          <a:bodyPr wrap="square" rtlCol="0">
            <a:spAutoFit/>
          </a:bodyPr>
          <a:lstStyle/>
          <a:p>
            <a:r>
              <a:rPr lang="es-MX" sz="1400" b="1" dirty="0">
                <a:solidFill>
                  <a:srgbClr val="38806B"/>
                </a:solidFill>
                <a:latin typeface="Montserrat" panose="00000500000000000000" pitchFamily="2" charset="0"/>
              </a:rPr>
              <a:t>Recursos disponibles en el </a:t>
            </a:r>
            <a:r>
              <a:rPr lang="es-MX" sz="1400" b="1" dirty="0" smtClean="0">
                <a:solidFill>
                  <a:srgbClr val="38806B"/>
                </a:solidFill>
                <a:latin typeface="Montserrat" panose="00000500000000000000" pitchFamily="2" charset="0"/>
              </a:rPr>
              <a:t>CENAPRED:</a:t>
            </a:r>
            <a:endParaRPr lang="es-MX" sz="14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Capas de indicadores cuantitativos, de eventos históricos y de escenarios de riesgo </a:t>
            </a:r>
            <a:r>
              <a:rPr lang="es-MX" sz="1400" dirty="0" smtClean="0">
                <a:latin typeface="Montserrat" panose="00000500000000000000" pitchFamily="2" charset="0"/>
                <a:hlinkClick r:id="rId2"/>
              </a:rPr>
              <a:t>http</a:t>
            </a:r>
            <a:r>
              <a:rPr lang="es-MX" sz="1400" dirty="0">
                <a:latin typeface="Montserrat" panose="00000500000000000000" pitchFamily="2" charset="0"/>
                <a:hlinkClick r:id="rId2"/>
              </a:rPr>
              <a:t>://</a:t>
            </a:r>
            <a:r>
              <a:rPr lang="es-MX" sz="1400" dirty="0" smtClean="0">
                <a:latin typeface="Montserrat" panose="00000500000000000000" pitchFamily="2" charset="0"/>
                <a:hlinkClick r:id="rId2"/>
              </a:rPr>
              <a:t>www.atlasnacionalderiesgos.gob.mx/archivo/visor-capas.html</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G</a:t>
            </a:r>
            <a:r>
              <a:rPr lang="es-MX" sz="1400" i="1" dirty="0" smtClean="0">
                <a:latin typeface="Montserrat" panose="00000500000000000000" pitchFamily="2" charset="0"/>
              </a:rPr>
              <a:t>uía de contenido mínimo para la elaboración del Atlas Nacional de Riesgos</a:t>
            </a:r>
            <a:r>
              <a:rPr lang="es-MX" sz="1400" dirty="0" smtClean="0">
                <a:latin typeface="Montserrat" panose="00000500000000000000" pitchFamily="2" charset="0"/>
              </a:rPr>
              <a:t>. Anexo Único, Fracción V.9 </a:t>
            </a:r>
            <a:r>
              <a:rPr lang="es-MX" sz="1400" dirty="0" smtClean="0">
                <a:latin typeface="Montserrat" panose="00000500000000000000" pitchFamily="2" charset="0"/>
                <a:hlinkClick r:id="rId3"/>
              </a:rPr>
              <a:t>http</a:t>
            </a:r>
            <a:r>
              <a:rPr lang="es-MX" sz="1400" dirty="0">
                <a:latin typeface="Montserrat" panose="00000500000000000000" pitchFamily="2" charset="0"/>
                <a:hlinkClick r:id="rId3"/>
              </a:rPr>
              <a:t>://</a:t>
            </a:r>
            <a:r>
              <a:rPr lang="es-MX" sz="1400" dirty="0" smtClean="0">
                <a:latin typeface="Montserrat" panose="00000500000000000000" pitchFamily="2" charset="0"/>
                <a:hlinkClick r:id="rId3"/>
              </a:rPr>
              <a:t>www.atlasnacionalderiesgos.gob.mx/descargas/Guia_contenido_minimo2016.pdf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Fascículo </a:t>
            </a:r>
            <a:r>
              <a:rPr lang="es-MX" sz="1400" dirty="0">
                <a:latin typeface="Montserrat" panose="00000500000000000000" pitchFamily="2" charset="0"/>
              </a:rPr>
              <a:t>de </a:t>
            </a:r>
            <a:r>
              <a:rPr lang="es-MX" sz="1400" i="1" dirty="0">
                <a:latin typeface="Montserrat" panose="00000500000000000000" pitchFamily="2" charset="0"/>
              </a:rPr>
              <a:t>Sequías</a:t>
            </a:r>
            <a:r>
              <a:rPr lang="es-MX" sz="1400" dirty="0">
                <a:latin typeface="Montserrat" panose="00000500000000000000" pitchFamily="2" charset="0"/>
              </a:rPr>
              <a:t> </a:t>
            </a:r>
            <a:r>
              <a:rPr lang="es-MX" sz="1400" dirty="0">
                <a:latin typeface="Montserrat" panose="00000500000000000000" pitchFamily="2" charset="0"/>
                <a:hlinkClick r:id="rId4"/>
              </a:rPr>
              <a:t>https://</a:t>
            </a:r>
            <a:r>
              <a:rPr lang="es-MX" sz="1400" dirty="0" smtClean="0">
                <a:latin typeface="Montserrat" panose="00000500000000000000" pitchFamily="2" charset="0"/>
                <a:hlinkClick r:id="rId4"/>
              </a:rPr>
              <a:t>www.cenapred.gob.mx/es/Publicaciones/archivos/8-FASCCULOSEQUAS.PDF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Capacitación </a:t>
            </a:r>
            <a:r>
              <a:rPr lang="es-MX" sz="1400" dirty="0">
                <a:latin typeface="Montserrat" panose="00000500000000000000" pitchFamily="2" charset="0"/>
              </a:rPr>
              <a:t>(cursos, asesorías y estancias profesionales).</a:t>
            </a:r>
          </a:p>
        </p:txBody>
      </p:sp>
      <p:sp>
        <p:nvSpPr>
          <p:cNvPr id="16" name="13 Rectángulo"/>
          <p:cNvSpPr/>
          <p:nvPr/>
        </p:nvSpPr>
        <p:spPr>
          <a:xfrm>
            <a:off x="107504" y="1196752"/>
            <a:ext cx="5688632" cy="738664"/>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Impacto</a:t>
            </a:r>
            <a:r>
              <a:rPr lang="es-MX" sz="1400" b="1" dirty="0">
                <a:solidFill>
                  <a:srgbClr val="38806B"/>
                </a:solidFill>
                <a:latin typeface="Montserrat" panose="00000500000000000000" pitchFamily="2" charset="0"/>
              </a:rPr>
              <a:t>:</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dirty="0" smtClean="0">
                <a:latin typeface="Montserrat" panose="00000500000000000000" pitchFamily="2" charset="0"/>
              </a:rPr>
              <a:t>Dos declaratorias </a:t>
            </a:r>
            <a:r>
              <a:rPr lang="es-MX" sz="1400" dirty="0">
                <a:latin typeface="Montserrat" panose="00000500000000000000" pitchFamily="2" charset="0"/>
              </a:rPr>
              <a:t>de desastre </a:t>
            </a:r>
            <a:r>
              <a:rPr lang="es-MX" sz="1400" dirty="0" smtClean="0">
                <a:latin typeface="Montserrat" panose="00000500000000000000" pitchFamily="2" charset="0"/>
              </a:rPr>
              <a:t>(</a:t>
            </a:r>
            <a:r>
              <a:rPr lang="es-MX" sz="1400" dirty="0">
                <a:latin typeface="Montserrat" panose="00000500000000000000" pitchFamily="2" charset="0"/>
              </a:rPr>
              <a:t>base de datos de declaratorias de desastres y emergencias de 2000 a 2018</a:t>
            </a:r>
            <a:r>
              <a:rPr lang="es-MX" sz="1400" dirty="0" smtClean="0">
                <a:latin typeface="Montserrat" panose="00000500000000000000" pitchFamily="2" charset="0"/>
              </a:rPr>
              <a:t>).</a:t>
            </a:r>
            <a:endParaRPr lang="es-MX" sz="1400" dirty="0">
              <a:latin typeface="Montserrat" panose="00000500000000000000" pitchFamily="2" charset="0"/>
            </a:endParaRPr>
          </a:p>
        </p:txBody>
      </p:sp>
      <p:grpSp>
        <p:nvGrpSpPr>
          <p:cNvPr id="17" name="1 Grupo"/>
          <p:cNvGrpSpPr/>
          <p:nvPr/>
        </p:nvGrpSpPr>
        <p:grpSpPr>
          <a:xfrm>
            <a:off x="5922918" y="2492896"/>
            <a:ext cx="3154251" cy="2586585"/>
            <a:chOff x="6116448" y="3009332"/>
            <a:chExt cx="2767191" cy="2291876"/>
          </a:xfrm>
        </p:grpSpPr>
        <p:pic>
          <p:nvPicPr>
            <p:cNvPr id="18" name="1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6448" y="3009332"/>
              <a:ext cx="2767191" cy="1937034"/>
            </a:xfrm>
            <a:prstGeom prst="rect">
              <a:avLst/>
            </a:prstGeom>
          </p:spPr>
        </p:pic>
        <p:sp>
          <p:nvSpPr>
            <p:cNvPr id="19" name="11 CuadroTexto"/>
            <p:cNvSpPr txBox="1"/>
            <p:nvPr/>
          </p:nvSpPr>
          <p:spPr>
            <a:xfrm>
              <a:off x="6228184" y="4962654"/>
              <a:ext cx="2543718"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por sequía en los municipios de </a:t>
              </a:r>
              <a:r>
                <a:rPr lang="es-MX" sz="800" b="1" dirty="0">
                  <a:latin typeface="Montserrat" panose="00000500000000000000" pitchFamily="2" charset="0"/>
                </a:rPr>
                <a:t>Michoacán</a:t>
              </a:r>
            </a:p>
          </p:txBody>
        </p:sp>
      </p:grpSp>
      <p:sp>
        <p:nvSpPr>
          <p:cNvPr id="20" name="12 Rectángulo"/>
          <p:cNvSpPr/>
          <p:nvPr/>
        </p:nvSpPr>
        <p:spPr>
          <a:xfrm>
            <a:off x="5737185" y="1251917"/>
            <a:ext cx="3456384" cy="952947"/>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Eventos históricos:</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dirty="0">
                <a:latin typeface="Montserrat" panose="00000500000000000000" pitchFamily="2" charset="0"/>
              </a:rPr>
              <a:t>En </a:t>
            </a:r>
            <a:r>
              <a:rPr lang="es-MX" sz="1400" dirty="0" smtClean="0">
                <a:latin typeface="Montserrat" panose="00000500000000000000" pitchFamily="2" charset="0"/>
              </a:rPr>
              <a:t>junio de </a:t>
            </a:r>
            <a:r>
              <a:rPr lang="es-MX" sz="1400" dirty="0">
                <a:latin typeface="Montserrat" panose="00000500000000000000" pitchFamily="2" charset="0"/>
              </a:rPr>
              <a:t>1960, en </a:t>
            </a:r>
            <a:r>
              <a:rPr lang="es-MX" sz="1400" dirty="0" err="1">
                <a:latin typeface="Montserrat" panose="00000500000000000000" pitchFamily="2" charset="0"/>
              </a:rPr>
              <a:t>Huetamo</a:t>
            </a:r>
            <a:r>
              <a:rPr lang="es-MX" sz="1400" dirty="0">
                <a:latin typeface="Montserrat" panose="00000500000000000000" pitchFamily="2" charset="0"/>
              </a:rPr>
              <a:t>, Apatzingán y Arteaga</a:t>
            </a:r>
          </a:p>
          <a:p>
            <a:pPr marL="285750" indent="-285750" algn="just">
              <a:buFont typeface="Symbol" panose="05050102010706020507" pitchFamily="18" charset="2"/>
              <a:buChar char=""/>
            </a:pPr>
            <a:r>
              <a:rPr lang="es-MX" sz="1400" dirty="0">
                <a:latin typeface="Montserrat" panose="00000500000000000000" pitchFamily="2" charset="0"/>
              </a:rPr>
              <a:t>En </a:t>
            </a:r>
            <a:r>
              <a:rPr lang="es-MX" sz="1400" dirty="0" smtClean="0">
                <a:latin typeface="Montserrat" panose="00000500000000000000" pitchFamily="2" charset="0"/>
              </a:rPr>
              <a:t>mayo de </a:t>
            </a:r>
            <a:r>
              <a:rPr lang="es-MX" sz="1400" dirty="0">
                <a:latin typeface="Montserrat" panose="00000500000000000000" pitchFamily="2" charset="0"/>
              </a:rPr>
              <a:t>1998, en Morelia</a:t>
            </a:r>
          </a:p>
        </p:txBody>
      </p:sp>
    </p:spTree>
    <p:extLst>
      <p:ext uri="{BB962C8B-B14F-4D97-AF65-F5344CB8AC3E}">
        <p14:creationId xmlns:p14="http://schemas.microsoft.com/office/powerpoint/2010/main" val="352592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CuadroTexto"/>
          <p:cNvSpPr txBox="1"/>
          <p:nvPr/>
        </p:nvSpPr>
        <p:spPr>
          <a:xfrm>
            <a:off x="0" y="188640"/>
            <a:ext cx="4427984"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endParaRPr lang="es-MX" b="1" dirty="0">
              <a:solidFill>
                <a:srgbClr val="38806B"/>
              </a:solidFill>
              <a:latin typeface="Montserrat"/>
            </a:endParaRPr>
          </a:p>
        </p:txBody>
      </p:sp>
      <p:sp>
        <p:nvSpPr>
          <p:cNvPr id="14" name="7 Rectángulo"/>
          <p:cNvSpPr/>
          <p:nvPr/>
        </p:nvSpPr>
        <p:spPr>
          <a:xfrm>
            <a:off x="75605" y="4365104"/>
            <a:ext cx="5282160" cy="1815882"/>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Recomendaciones </a:t>
            </a:r>
            <a:r>
              <a:rPr lang="es-MX" sz="1400" b="1" dirty="0">
                <a:solidFill>
                  <a:srgbClr val="38806B"/>
                </a:solidFill>
                <a:latin typeface="Montserrat" panose="00000500000000000000" pitchFamily="2" charset="0"/>
              </a:rPr>
              <a:t>para mitigar los </a:t>
            </a:r>
            <a:r>
              <a:rPr lang="es-MX" sz="1400" b="1" dirty="0" smtClean="0">
                <a:solidFill>
                  <a:srgbClr val="38806B"/>
                </a:solidFill>
                <a:latin typeface="Montserrat" panose="00000500000000000000" pitchFamily="2" charset="0"/>
              </a:rPr>
              <a:t>riesgos:</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smtClean="0">
                <a:latin typeface="Montserrat" panose="00000500000000000000" pitchFamily="2" charset="0"/>
              </a:rPr>
              <a:t>Contar con </a:t>
            </a:r>
            <a:r>
              <a:rPr lang="es-MX" sz="1400" b="1" dirty="0">
                <a:latin typeface="Montserrat" panose="00000500000000000000" pitchFamily="2" charset="0"/>
              </a:rPr>
              <a:t>un área de investigación en el organigrama de PC o comité científico asesor de fenómenos hidrometeorológicos, con una visión claramente preventiva.</a:t>
            </a:r>
            <a:r>
              <a:rPr lang="es-MX" sz="1400" dirty="0">
                <a:latin typeface="Montserrat" panose="00000500000000000000" pitchFamily="2" charset="0"/>
              </a:rPr>
              <a:t> El CENAPRED puede apoyar con su creación o fortalecimiento.</a:t>
            </a:r>
          </a:p>
          <a:p>
            <a:pPr marL="285750" indent="-285750" algn="just">
              <a:buFont typeface="Symbol" panose="05050102010706020507" pitchFamily="18" charset="2"/>
              <a:buChar char=""/>
            </a:pPr>
            <a:r>
              <a:rPr lang="es-MX" sz="1400" dirty="0" smtClean="0">
                <a:latin typeface="Montserrat" panose="00000500000000000000" pitchFamily="2" charset="0"/>
              </a:rPr>
              <a:t>Elaborar mapas de peligro y riesgo por los </a:t>
            </a:r>
            <a:r>
              <a:rPr lang="es-MX" sz="1400" dirty="0">
                <a:latin typeface="Montserrat" panose="00000500000000000000" pitchFamily="2" charset="0"/>
              </a:rPr>
              <a:t>efectos de los ciclones </a:t>
            </a:r>
            <a:r>
              <a:rPr lang="es-MX" sz="1400" dirty="0" smtClean="0">
                <a:latin typeface="Montserrat" panose="00000500000000000000" pitchFamily="2" charset="0"/>
              </a:rPr>
              <a:t>tropicales.</a:t>
            </a:r>
          </a:p>
        </p:txBody>
      </p:sp>
      <p:sp>
        <p:nvSpPr>
          <p:cNvPr id="15" name="9 Rectángulo"/>
          <p:cNvSpPr/>
          <p:nvPr/>
        </p:nvSpPr>
        <p:spPr>
          <a:xfrm>
            <a:off x="179512" y="836712"/>
            <a:ext cx="8756550" cy="338554"/>
          </a:xfrm>
          <a:prstGeom prst="rect">
            <a:avLst/>
          </a:prstGeom>
        </p:spPr>
        <p:txBody>
          <a:bodyPr wrap="square">
            <a:spAutoFit/>
          </a:bodyPr>
          <a:lstStyle/>
          <a:p>
            <a:r>
              <a:rPr lang="es-MX" sz="1600" b="1" dirty="0">
                <a:solidFill>
                  <a:srgbClr val="38806B"/>
                </a:solidFill>
                <a:latin typeface="Montserrat"/>
              </a:rPr>
              <a:t>Ciclones tropicales</a:t>
            </a:r>
          </a:p>
        </p:txBody>
      </p:sp>
      <p:sp>
        <p:nvSpPr>
          <p:cNvPr id="16" name="8 Rectángulo"/>
          <p:cNvSpPr/>
          <p:nvPr/>
        </p:nvSpPr>
        <p:spPr>
          <a:xfrm>
            <a:off x="63922" y="2204864"/>
            <a:ext cx="8828558" cy="2031325"/>
          </a:xfrm>
          <a:prstGeom prst="rect">
            <a:avLst/>
          </a:prstGeom>
          <a:noFill/>
        </p:spPr>
        <p:txBody>
          <a:bodyPr wrap="square" rtlCol="0">
            <a:spAutoFit/>
          </a:bodyPr>
          <a:lstStyle/>
          <a:p>
            <a:r>
              <a:rPr lang="es-MX" sz="1400" b="1" dirty="0">
                <a:solidFill>
                  <a:srgbClr val="38806B"/>
                </a:solidFill>
                <a:latin typeface="Montserrat" panose="00000500000000000000" pitchFamily="2" charset="0"/>
              </a:rPr>
              <a:t>Recursos disponibles en el </a:t>
            </a:r>
            <a:r>
              <a:rPr lang="es-MX" sz="1400" b="1" dirty="0" smtClean="0">
                <a:solidFill>
                  <a:srgbClr val="38806B"/>
                </a:solidFill>
                <a:latin typeface="Montserrat" panose="00000500000000000000" pitchFamily="2" charset="0"/>
              </a:rPr>
              <a:t>CENAPRED:</a:t>
            </a:r>
            <a:endParaRPr lang="es-MX" sz="14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Capas de indicadores de peligro y riesgo, de eventos históricos, así como de escenarios de peligro </a:t>
            </a:r>
            <a:r>
              <a:rPr lang="es-MX" sz="1400" dirty="0" smtClean="0">
                <a:latin typeface="Montserrat" panose="00000500000000000000" pitchFamily="2" charset="0"/>
                <a:hlinkClick r:id="rId2"/>
              </a:rPr>
              <a:t>http</a:t>
            </a:r>
            <a:r>
              <a:rPr lang="es-MX" sz="1400" dirty="0">
                <a:latin typeface="Montserrat" panose="00000500000000000000" pitchFamily="2" charset="0"/>
                <a:hlinkClick r:id="rId2"/>
              </a:rPr>
              <a:t>://</a:t>
            </a:r>
            <a:r>
              <a:rPr lang="es-MX" sz="1400" dirty="0" smtClean="0">
                <a:latin typeface="Montserrat" panose="00000500000000000000" pitchFamily="2" charset="0"/>
                <a:hlinkClick r:id="rId2"/>
              </a:rPr>
              <a:t>www.atlasnacionalderiesgos.gob.mx/archivo/visor-capas.html</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G</a:t>
            </a:r>
            <a:r>
              <a:rPr lang="es-MX" sz="1400" i="1" dirty="0" smtClean="0">
                <a:latin typeface="Montserrat" panose="00000500000000000000" pitchFamily="2" charset="0"/>
              </a:rPr>
              <a:t>uía de contenido mínimo para la elaboración del Atlas Nacional de Riesgos</a:t>
            </a:r>
            <a:r>
              <a:rPr lang="es-MX" sz="1400" dirty="0" smtClean="0">
                <a:latin typeface="Montserrat" panose="00000500000000000000" pitchFamily="2" charset="0"/>
              </a:rPr>
              <a:t>. Anexo Único, Fracción V.13 </a:t>
            </a:r>
            <a:r>
              <a:rPr lang="es-MX" sz="1400" dirty="0" smtClean="0">
                <a:latin typeface="Montserrat" panose="00000500000000000000" pitchFamily="2" charset="0"/>
                <a:hlinkClick r:id="rId3"/>
              </a:rPr>
              <a:t>http</a:t>
            </a:r>
            <a:r>
              <a:rPr lang="es-MX" sz="1400" dirty="0">
                <a:latin typeface="Montserrat" panose="00000500000000000000" pitchFamily="2" charset="0"/>
                <a:hlinkClick r:id="rId3"/>
              </a:rPr>
              <a:t>://</a:t>
            </a:r>
            <a:r>
              <a:rPr lang="es-MX" sz="1400" dirty="0" smtClean="0">
                <a:latin typeface="Montserrat" panose="00000500000000000000" pitchFamily="2" charset="0"/>
                <a:hlinkClick r:id="rId3"/>
              </a:rPr>
              <a:t>www.atlasnacionalderiesgos.gob.mx/descargas/Guia_contenido_minimo2016.pdf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Fascículo </a:t>
            </a:r>
            <a:r>
              <a:rPr lang="es-MX" sz="1400" dirty="0">
                <a:latin typeface="Montserrat" panose="00000500000000000000" pitchFamily="2" charset="0"/>
              </a:rPr>
              <a:t>de </a:t>
            </a:r>
            <a:r>
              <a:rPr lang="es-MX" sz="1400" i="1" dirty="0">
                <a:latin typeface="Montserrat" panose="00000500000000000000" pitchFamily="2" charset="0"/>
              </a:rPr>
              <a:t>Ciclones </a:t>
            </a:r>
            <a:r>
              <a:rPr lang="es-MX" sz="1400" i="1" dirty="0" smtClean="0">
                <a:latin typeface="Montserrat" panose="00000500000000000000" pitchFamily="2" charset="0"/>
              </a:rPr>
              <a:t>Tropicales </a:t>
            </a:r>
            <a:r>
              <a:rPr lang="es-MX" sz="1400" dirty="0" smtClean="0">
                <a:latin typeface="Montserrat" panose="00000500000000000000" pitchFamily="2" charset="0"/>
              </a:rPr>
              <a:t> </a:t>
            </a:r>
            <a:r>
              <a:rPr lang="es-MX" sz="1400" dirty="0" smtClean="0">
                <a:latin typeface="Montserrat" panose="00000500000000000000" pitchFamily="2" charset="0"/>
                <a:hlinkClick r:id="rId4"/>
              </a:rPr>
              <a:t>https</a:t>
            </a:r>
            <a:r>
              <a:rPr lang="es-MX" sz="1400" dirty="0">
                <a:latin typeface="Montserrat" panose="00000500000000000000" pitchFamily="2" charset="0"/>
                <a:hlinkClick r:id="rId4"/>
              </a:rPr>
              <a:t>://</a:t>
            </a:r>
            <a:r>
              <a:rPr lang="es-MX" sz="1400" dirty="0" smtClean="0">
                <a:latin typeface="Montserrat" panose="00000500000000000000" pitchFamily="2" charset="0"/>
                <a:hlinkClick r:id="rId4"/>
              </a:rPr>
              <a:t>www.cenapred.gob.mx/es/Publicaciones/archivos/5-FASCCULOCICLONESTROPICALES.PDF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Capacitación </a:t>
            </a:r>
            <a:r>
              <a:rPr lang="es-MX" sz="1400" dirty="0">
                <a:latin typeface="Montserrat" panose="00000500000000000000" pitchFamily="2" charset="0"/>
              </a:rPr>
              <a:t>(cursos, asesorías y estancias profesionales).</a:t>
            </a:r>
          </a:p>
        </p:txBody>
      </p:sp>
      <p:sp>
        <p:nvSpPr>
          <p:cNvPr id="17" name="13 Rectángulo"/>
          <p:cNvSpPr/>
          <p:nvPr/>
        </p:nvSpPr>
        <p:spPr>
          <a:xfrm>
            <a:off x="107504" y="1196752"/>
            <a:ext cx="5976664" cy="954107"/>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Impacto</a:t>
            </a:r>
            <a:r>
              <a:rPr lang="es-MX" sz="1400" b="1" dirty="0">
                <a:solidFill>
                  <a:srgbClr val="38806B"/>
                </a:solidFill>
                <a:latin typeface="Montserrat" panose="00000500000000000000" pitchFamily="2" charset="0"/>
              </a:rPr>
              <a:t>:</a:t>
            </a:r>
            <a:endParaRPr lang="es-MX" sz="14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Tres declaratorias </a:t>
            </a:r>
            <a:r>
              <a:rPr lang="es-MX" sz="1400" dirty="0">
                <a:latin typeface="Montserrat" panose="00000500000000000000" pitchFamily="2" charset="0"/>
              </a:rPr>
              <a:t>de desastre </a:t>
            </a:r>
            <a:r>
              <a:rPr lang="es-MX" sz="1400" dirty="0" smtClean="0">
                <a:latin typeface="Montserrat" panose="00000500000000000000" pitchFamily="2" charset="0"/>
              </a:rPr>
              <a:t>(</a:t>
            </a:r>
            <a:r>
              <a:rPr lang="es-MX" sz="1400" dirty="0">
                <a:latin typeface="Montserrat" panose="00000500000000000000" pitchFamily="2" charset="0"/>
              </a:rPr>
              <a:t>base de datos de declaratorias de desastres y emergencias de 2000 a 2018</a:t>
            </a:r>
            <a:r>
              <a:rPr lang="es-MX" sz="1400" dirty="0" smtClean="0">
                <a:latin typeface="Montserrat" panose="00000500000000000000" pitchFamily="2" charset="0"/>
              </a:rPr>
              <a:t>).</a:t>
            </a:r>
          </a:p>
          <a:p>
            <a:pPr marL="285750" indent="-285750">
              <a:buFont typeface="Symbol" panose="05050102010706020507" pitchFamily="18" charset="2"/>
              <a:buChar char=""/>
            </a:pPr>
            <a:r>
              <a:rPr lang="es-MX" sz="1400" dirty="0" smtClean="0">
                <a:latin typeface="Montserrat" panose="00000500000000000000" pitchFamily="2" charset="0"/>
              </a:rPr>
              <a:t>Huracanes </a:t>
            </a:r>
            <a:r>
              <a:rPr lang="es-MX" sz="1400" i="1" dirty="0" err="1" smtClean="0">
                <a:latin typeface="Montserrat" panose="00000500000000000000" pitchFamily="2" charset="0"/>
              </a:rPr>
              <a:t>Madeline</a:t>
            </a:r>
            <a:r>
              <a:rPr lang="es-MX" sz="1400" dirty="0" smtClean="0">
                <a:latin typeface="Montserrat" panose="00000500000000000000" pitchFamily="2" charset="0"/>
              </a:rPr>
              <a:t>, de 1976 y </a:t>
            </a:r>
            <a:r>
              <a:rPr lang="es-MX" sz="1400" i="1" dirty="0" smtClean="0">
                <a:latin typeface="Montserrat" panose="00000500000000000000" pitchFamily="2" charset="0"/>
              </a:rPr>
              <a:t>Alma</a:t>
            </a:r>
            <a:r>
              <a:rPr lang="es-MX" sz="1400" dirty="0" smtClean="0">
                <a:latin typeface="Montserrat" panose="00000500000000000000" pitchFamily="2" charset="0"/>
              </a:rPr>
              <a:t>, de 1996.</a:t>
            </a:r>
            <a:endParaRPr lang="es-MX" sz="1400" dirty="0">
              <a:latin typeface="Montserrat" panose="00000500000000000000" pitchFamily="2" charset="0"/>
            </a:endParaRPr>
          </a:p>
        </p:txBody>
      </p:sp>
      <p:pic>
        <p:nvPicPr>
          <p:cNvPr id="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614788" y="4140870"/>
            <a:ext cx="3450297" cy="237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10 Rectángulo"/>
          <p:cNvSpPr/>
          <p:nvPr/>
        </p:nvSpPr>
        <p:spPr>
          <a:xfrm>
            <a:off x="6435623" y="1389765"/>
            <a:ext cx="2744889" cy="737646"/>
          </a:xfrm>
          <a:prstGeom prst="rect">
            <a:avLst/>
          </a:prstGeom>
          <a:noFill/>
        </p:spPr>
        <p:txBody>
          <a:bodyPr wrap="square" rtlCol="0">
            <a:spAutoFit/>
          </a:bodyPr>
          <a:lstStyle/>
          <a:p>
            <a:r>
              <a:rPr lang="es-MX" sz="1300" b="1" dirty="0" smtClean="0">
                <a:solidFill>
                  <a:srgbClr val="38806B"/>
                </a:solidFill>
                <a:latin typeface="Montserrat" panose="00000500000000000000" pitchFamily="2" charset="0"/>
              </a:rPr>
              <a:t>Zonas de impacto:</a:t>
            </a:r>
            <a:endParaRPr lang="es-MX" sz="13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300" dirty="0" smtClean="0">
                <a:latin typeface="Montserrat" panose="00000500000000000000" pitchFamily="2" charset="0"/>
              </a:rPr>
              <a:t>Marea de tormenta, en la costa contigua a Guerrero</a:t>
            </a:r>
            <a:endParaRPr lang="es-MX" sz="1300" dirty="0">
              <a:latin typeface="Montserrat" panose="00000500000000000000" pitchFamily="2" charset="0"/>
            </a:endParaRPr>
          </a:p>
        </p:txBody>
      </p:sp>
      <p:sp>
        <p:nvSpPr>
          <p:cNvPr id="20" name="11 CuadroTexto"/>
          <p:cNvSpPr txBox="1"/>
          <p:nvPr/>
        </p:nvSpPr>
        <p:spPr>
          <a:xfrm>
            <a:off x="5967587" y="6506501"/>
            <a:ext cx="2899520"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Trayectorias de los ciclones tropicales  en  Michoacán</a:t>
            </a:r>
            <a:endParaRPr lang="es-MX" sz="800" b="1" dirty="0">
              <a:latin typeface="Montserrat" panose="00000500000000000000" pitchFamily="2" charset="0"/>
            </a:endParaRPr>
          </a:p>
        </p:txBody>
      </p:sp>
    </p:spTree>
    <p:extLst>
      <p:ext uri="{BB962C8B-B14F-4D97-AF65-F5344CB8AC3E}">
        <p14:creationId xmlns:p14="http://schemas.microsoft.com/office/powerpoint/2010/main" val="416447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CuadroTexto"/>
          <p:cNvSpPr txBox="1"/>
          <p:nvPr/>
        </p:nvSpPr>
        <p:spPr>
          <a:xfrm>
            <a:off x="0" y="188640"/>
            <a:ext cx="4427984" cy="646331"/>
          </a:xfrm>
          <a:prstGeom prst="rect">
            <a:avLst/>
          </a:prstGeom>
          <a:noFill/>
        </p:spPr>
        <p:txBody>
          <a:bodyPr wrap="square" rtlCol="0">
            <a:spAutoFit/>
          </a:bodyPr>
          <a:lstStyle/>
          <a:p>
            <a:r>
              <a:rPr lang="es-MX" b="1" dirty="0" smtClean="0">
                <a:solidFill>
                  <a:srgbClr val="38806B"/>
                </a:solidFill>
                <a:latin typeface="Montserrat"/>
              </a:rPr>
              <a:t>FENÓMENOS HIDROMETEOROLÓGICOS</a:t>
            </a:r>
            <a:endParaRPr lang="es-MX" b="1" dirty="0">
              <a:solidFill>
                <a:srgbClr val="38806B"/>
              </a:solidFill>
              <a:latin typeface="Montserrat"/>
            </a:endParaRPr>
          </a:p>
        </p:txBody>
      </p:sp>
      <p:sp>
        <p:nvSpPr>
          <p:cNvPr id="10" name="7 Rectángulo"/>
          <p:cNvSpPr/>
          <p:nvPr/>
        </p:nvSpPr>
        <p:spPr>
          <a:xfrm>
            <a:off x="1478" y="1196752"/>
            <a:ext cx="8932125" cy="3323987"/>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Recomendaciones </a:t>
            </a:r>
            <a:r>
              <a:rPr lang="es-MX" sz="1400" b="1" dirty="0">
                <a:solidFill>
                  <a:srgbClr val="38806B"/>
                </a:solidFill>
                <a:latin typeface="Montserrat" panose="00000500000000000000" pitchFamily="2" charset="0"/>
              </a:rPr>
              <a:t>para mitigar los riesgos </a:t>
            </a:r>
            <a:r>
              <a:rPr lang="es-MX" sz="1400" b="1" dirty="0" smtClean="0">
                <a:solidFill>
                  <a:srgbClr val="38806B"/>
                </a:solidFill>
                <a:latin typeface="Montserrat" panose="00000500000000000000" pitchFamily="2" charset="0"/>
              </a:rPr>
              <a:t>(continuación):</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dirty="0" smtClean="0">
                <a:latin typeface="Montserrat" panose="00000500000000000000" pitchFamily="2" charset="0"/>
              </a:rPr>
              <a:t>Seguir las indicaciones del Sistema de Alerta Temprana de Ciclones Tropicales (</a:t>
            </a:r>
            <a:r>
              <a:rPr lang="es-MX" sz="1400" dirty="0" err="1" smtClean="0">
                <a:latin typeface="Montserrat" panose="00000500000000000000" pitchFamily="2" charset="0"/>
              </a:rPr>
              <a:t>SIAT-CT</a:t>
            </a:r>
            <a:r>
              <a:rPr lang="es-MX" sz="1400" dirty="0" smtClean="0">
                <a:latin typeface="Montserrat" panose="00000500000000000000" pitchFamily="2" charset="0"/>
              </a:rPr>
              <a:t>)., el cual consiste en:</a:t>
            </a:r>
          </a:p>
          <a:p>
            <a:pPr marL="742950" lvl="1" indent="-285750" algn="just">
              <a:buFont typeface="Arial" panose="020B0604020202020204" pitchFamily="34" charset="0"/>
              <a:buChar char="•"/>
            </a:pPr>
            <a:r>
              <a:rPr lang="es-MX" sz="1400" dirty="0" smtClean="0">
                <a:latin typeface="Montserrat" panose="00000500000000000000" pitchFamily="2" charset="0"/>
              </a:rPr>
              <a:t>Conocimiento del riesgo (atlas de riesgo).</a:t>
            </a:r>
          </a:p>
          <a:p>
            <a:pPr marL="742950" lvl="1" indent="-285750" algn="just">
              <a:buFont typeface="Arial" panose="020B0604020202020204" pitchFamily="34" charset="0"/>
              <a:buChar char="•"/>
            </a:pPr>
            <a:r>
              <a:rPr lang="es-MX" sz="1400" dirty="0" smtClean="0">
                <a:latin typeface="Montserrat" panose="00000500000000000000" pitchFamily="2" charset="0"/>
              </a:rPr>
              <a:t>Monitoreo del fenómeno (avisos y boletines del Servicio Meteorológico Nacional y de la Dirección General de Protección Civil y de estaciones meteorológicas de la propia unidad estatal de PC).</a:t>
            </a:r>
          </a:p>
          <a:p>
            <a:pPr marL="742950" lvl="1" indent="-285750" algn="just">
              <a:buFont typeface="Arial" panose="020B0604020202020204" pitchFamily="34" charset="0"/>
              <a:buChar char="•"/>
            </a:pPr>
            <a:r>
              <a:rPr lang="es-MX" sz="1400" dirty="0" smtClean="0">
                <a:latin typeface="Montserrat" panose="00000500000000000000" pitchFamily="2" charset="0"/>
              </a:rPr>
              <a:t>Contar </a:t>
            </a:r>
            <a:r>
              <a:rPr lang="es-MX" sz="1400" dirty="0">
                <a:latin typeface="Montserrat" panose="00000500000000000000" pitchFamily="2" charset="0"/>
              </a:rPr>
              <a:t>con planes de emergencia por los efectos de los ciclones tropicales (rutas de evacuación, albergues, simulacros, </a:t>
            </a:r>
            <a:r>
              <a:rPr lang="es-MX" sz="1400" dirty="0" smtClean="0">
                <a:latin typeface="Montserrat" panose="00000500000000000000" pitchFamily="2" charset="0"/>
              </a:rPr>
              <a:t>etc.).</a:t>
            </a:r>
          </a:p>
          <a:p>
            <a:pPr marL="742950" lvl="1" indent="-285750" algn="just">
              <a:buFont typeface="Arial" panose="020B0604020202020204" pitchFamily="34" charset="0"/>
              <a:buChar char="•"/>
            </a:pPr>
            <a:r>
              <a:rPr lang="es-MX" sz="1400" dirty="0" smtClean="0">
                <a:latin typeface="Montserrat" panose="00000500000000000000" pitchFamily="2" charset="0"/>
              </a:rPr>
              <a:t>Difusión de los alertamientos a toda la población, especialmente la más vulnerable (niños y niñas, personas adultas mayores, con discapacidad, con enfermedades crónicas y en pobreza extrema), así como asegurar que la </a:t>
            </a:r>
            <a:r>
              <a:rPr lang="es-MX" sz="1400" dirty="0">
                <a:latin typeface="Montserrat" panose="00000500000000000000" pitchFamily="2" charset="0"/>
              </a:rPr>
              <a:t>población indígena </a:t>
            </a:r>
            <a:r>
              <a:rPr lang="es-MX" sz="1400" dirty="0" smtClean="0">
                <a:latin typeface="Montserrat" panose="00000500000000000000" pitchFamily="2" charset="0"/>
              </a:rPr>
              <a:t>esté informada de las acciones  que deba tomar. Para ello, existe material de difusión que ha elaborado el CENAPRED en varias lenguas indígenas.</a:t>
            </a:r>
            <a:endParaRPr lang="es-MX" sz="1400" dirty="0">
              <a:latin typeface="Montserrat" panose="00000500000000000000" pitchFamily="2" charset="0"/>
            </a:endParaRPr>
          </a:p>
          <a:p>
            <a:pPr marL="285750" indent="-285750" algn="just">
              <a:buFont typeface="Symbol" panose="05050102010706020507" pitchFamily="18" charset="2"/>
              <a:buChar char=""/>
            </a:pPr>
            <a:endParaRPr lang="es-MX" sz="1400" dirty="0" smtClean="0">
              <a:latin typeface="Montserrat" panose="00000500000000000000" pitchFamily="2" charset="0"/>
            </a:endParaRPr>
          </a:p>
        </p:txBody>
      </p:sp>
      <p:sp>
        <p:nvSpPr>
          <p:cNvPr id="11" name="9 Rectángulo"/>
          <p:cNvSpPr/>
          <p:nvPr/>
        </p:nvSpPr>
        <p:spPr>
          <a:xfrm>
            <a:off x="179512" y="836712"/>
            <a:ext cx="8756550" cy="338554"/>
          </a:xfrm>
          <a:prstGeom prst="rect">
            <a:avLst/>
          </a:prstGeom>
        </p:spPr>
        <p:txBody>
          <a:bodyPr wrap="square">
            <a:spAutoFit/>
          </a:bodyPr>
          <a:lstStyle/>
          <a:p>
            <a:r>
              <a:rPr lang="es-MX" sz="1600" b="1" dirty="0">
                <a:solidFill>
                  <a:srgbClr val="38806B"/>
                </a:solidFill>
                <a:latin typeface="Montserrat"/>
              </a:rPr>
              <a:t>Ciclones tropicales</a:t>
            </a:r>
          </a:p>
        </p:txBody>
      </p:sp>
      <p:pic>
        <p:nvPicPr>
          <p:cNvPr id="12" name="10 Imagen"/>
          <p:cNvPicPr>
            <a:picLocks noChangeAspect="1"/>
          </p:cNvPicPr>
          <p:nvPr/>
        </p:nvPicPr>
        <p:blipFill rotWithShape="1">
          <a:blip r:embed="rId3" cstate="print">
            <a:extLst>
              <a:ext uri="{28A0092B-C50C-407E-A947-70E740481C1C}">
                <a14:useLocalDpi xmlns:a14="http://schemas.microsoft.com/office/drawing/2010/main" val="0"/>
              </a:ext>
            </a:extLst>
          </a:blip>
          <a:srcRect l="1500" t="6737" r="1923" b="4641"/>
          <a:stretch/>
        </p:blipFill>
        <p:spPr>
          <a:xfrm>
            <a:off x="5547055" y="4260733"/>
            <a:ext cx="3493618" cy="2403446"/>
          </a:xfrm>
          <a:prstGeom prst="rect">
            <a:avLst/>
          </a:prstGeom>
        </p:spPr>
      </p:pic>
      <p:sp>
        <p:nvSpPr>
          <p:cNvPr id="13" name="11 CuadroTexto"/>
          <p:cNvSpPr txBox="1"/>
          <p:nvPr/>
        </p:nvSpPr>
        <p:spPr>
          <a:xfrm>
            <a:off x="6088800" y="6652216"/>
            <a:ext cx="2423998" cy="215444"/>
          </a:xfrm>
          <a:prstGeom prst="rect">
            <a:avLst/>
          </a:prstGeom>
          <a:solidFill>
            <a:schemeClr val="bg1">
              <a:alpha val="27000"/>
            </a:schemeClr>
          </a:solidFill>
        </p:spPr>
        <p:txBody>
          <a:bodyPr wrap="square" rtlCol="0">
            <a:spAutoFit/>
          </a:bodyPr>
          <a:lstStyle/>
          <a:p>
            <a:pPr algn="ctr"/>
            <a:r>
              <a:rPr lang="es-MX" sz="800" b="1" dirty="0">
                <a:latin typeface="Montserrat" panose="00000500000000000000" pitchFamily="2" charset="0"/>
              </a:rPr>
              <a:t>Propuesta de estaciones meteorológicas </a:t>
            </a:r>
          </a:p>
        </p:txBody>
      </p:sp>
      <p:sp>
        <p:nvSpPr>
          <p:cNvPr id="21" name="16 CuadroTexto"/>
          <p:cNvSpPr txBox="1"/>
          <p:nvPr/>
        </p:nvSpPr>
        <p:spPr>
          <a:xfrm>
            <a:off x="755576" y="4365104"/>
            <a:ext cx="4392488" cy="2462213"/>
          </a:xfrm>
          <a:prstGeom prst="rect">
            <a:avLst/>
          </a:prstGeom>
          <a:noFill/>
        </p:spPr>
        <p:txBody>
          <a:bodyPr wrap="square" rtlCol="0">
            <a:spAutoFit/>
          </a:bodyPr>
          <a:lstStyle/>
          <a:p>
            <a:pPr marL="285750" indent="-285750" algn="just">
              <a:buFont typeface="Symbol" panose="05050102010706020507" pitchFamily="18" charset="2"/>
              <a:buChar char=""/>
            </a:pPr>
            <a:r>
              <a:rPr lang="es-MX" sz="1400" dirty="0">
                <a:latin typeface="Montserrat" panose="00000500000000000000" pitchFamily="2" charset="0"/>
              </a:rPr>
              <a:t>Para mejorar el monitoreo de lluvias y </a:t>
            </a:r>
            <a:r>
              <a:rPr lang="es-MX" sz="1400" dirty="0" smtClean="0">
                <a:latin typeface="Montserrat" panose="00000500000000000000" pitchFamily="2" charset="0"/>
              </a:rPr>
              <a:t>temperaturas, entre otras variables, </a:t>
            </a:r>
            <a:r>
              <a:rPr lang="es-MX" sz="1400" b="1" dirty="0">
                <a:latin typeface="Montserrat" panose="00000500000000000000" pitchFamily="2" charset="0"/>
              </a:rPr>
              <a:t>se </a:t>
            </a:r>
            <a:r>
              <a:rPr lang="es-MX" sz="1400" b="1" dirty="0" smtClean="0">
                <a:latin typeface="Montserrat" panose="00000500000000000000" pitchFamily="2" charset="0"/>
              </a:rPr>
              <a:t>recomienda incrementar </a:t>
            </a:r>
            <a:r>
              <a:rPr lang="es-MX" sz="1400" b="1" dirty="0">
                <a:latin typeface="Montserrat" panose="00000500000000000000" pitchFamily="2" charset="0"/>
              </a:rPr>
              <a:t>el número de estaciones meteorológicas </a:t>
            </a:r>
            <a:r>
              <a:rPr lang="es-MX" sz="1400" b="1" dirty="0" smtClean="0">
                <a:latin typeface="Montserrat" panose="00000500000000000000" pitchFamily="2" charset="0"/>
              </a:rPr>
              <a:t>(cita sección Inundaciones). </a:t>
            </a:r>
            <a:r>
              <a:rPr lang="es-MX" sz="1400" b="1" dirty="0" smtClean="0">
                <a:latin typeface="Montserrat" panose="00000500000000000000" pitchFamily="2" charset="0"/>
              </a:rPr>
              <a:t>Además de los sitios ya propuestos, </a:t>
            </a:r>
            <a:r>
              <a:rPr lang="es-MX" sz="1400" dirty="0" smtClean="0">
                <a:latin typeface="Montserrat" panose="00000500000000000000" pitchFamily="2" charset="0"/>
              </a:rPr>
              <a:t> los sitios recomendados son las cuencas hidrológicas: ríos </a:t>
            </a:r>
            <a:r>
              <a:rPr lang="es-MX" sz="1400" dirty="0" err="1">
                <a:latin typeface="Montserrat" panose="00000500000000000000" pitchFamily="2" charset="0"/>
              </a:rPr>
              <a:t>Cachán</a:t>
            </a:r>
            <a:r>
              <a:rPr lang="es-MX" sz="1400" dirty="0">
                <a:latin typeface="Montserrat" panose="00000500000000000000" pitchFamily="2" charset="0"/>
              </a:rPr>
              <a:t>, </a:t>
            </a:r>
            <a:r>
              <a:rPr lang="es-MX" sz="1400" dirty="0" err="1" smtClean="0">
                <a:latin typeface="Montserrat" panose="00000500000000000000" pitchFamily="2" charset="0"/>
              </a:rPr>
              <a:t>Nexpe</a:t>
            </a:r>
            <a:r>
              <a:rPr lang="es-MX" sz="1400" dirty="0" smtClean="0">
                <a:latin typeface="Montserrat" panose="00000500000000000000" pitchFamily="2" charset="0"/>
              </a:rPr>
              <a:t>, Balsas-Infiernillo</a:t>
            </a:r>
            <a:r>
              <a:rPr lang="es-MX" sz="1400" dirty="0">
                <a:latin typeface="Montserrat" panose="00000500000000000000" pitchFamily="2" charset="0"/>
              </a:rPr>
              <a:t>, </a:t>
            </a:r>
            <a:r>
              <a:rPr lang="es-MX" sz="1400" dirty="0" smtClean="0">
                <a:latin typeface="Montserrat" panose="00000500000000000000" pitchFamily="2" charset="0"/>
              </a:rPr>
              <a:t>Tepalcatepec</a:t>
            </a:r>
            <a:r>
              <a:rPr lang="es-MX" sz="1400" dirty="0">
                <a:latin typeface="Montserrat" panose="00000500000000000000" pitchFamily="2" charset="0"/>
              </a:rPr>
              <a:t>, </a:t>
            </a:r>
            <a:r>
              <a:rPr lang="es-MX" sz="1400" dirty="0" smtClean="0">
                <a:latin typeface="Montserrat" panose="00000500000000000000" pitchFamily="2" charset="0"/>
              </a:rPr>
              <a:t>Tepalcatepec-Infiernillo</a:t>
            </a:r>
            <a:r>
              <a:rPr lang="es-MX" sz="1400" dirty="0">
                <a:latin typeface="Montserrat" panose="00000500000000000000" pitchFamily="2" charset="0"/>
              </a:rPr>
              <a:t>, </a:t>
            </a:r>
            <a:r>
              <a:rPr lang="es-MX" sz="1400" dirty="0" smtClean="0">
                <a:latin typeface="Montserrat" panose="00000500000000000000" pitchFamily="2" charset="0"/>
              </a:rPr>
              <a:t>Cutzamala, Lerma-Chapala, Tacámbaro</a:t>
            </a:r>
            <a:r>
              <a:rPr lang="es-MX" sz="1400" dirty="0">
                <a:latin typeface="Montserrat" panose="00000500000000000000" pitchFamily="2" charset="0"/>
              </a:rPr>
              <a:t>, </a:t>
            </a:r>
            <a:r>
              <a:rPr lang="es-MX" sz="1400" dirty="0" smtClean="0">
                <a:latin typeface="Montserrat" panose="00000500000000000000" pitchFamily="2" charset="0"/>
              </a:rPr>
              <a:t>lagos de Pátzcuaro-</a:t>
            </a:r>
            <a:r>
              <a:rPr lang="es-MX" sz="1400" dirty="0" err="1" smtClean="0">
                <a:latin typeface="Montserrat" panose="00000500000000000000" pitchFamily="2" charset="0"/>
              </a:rPr>
              <a:t>Cuitzeo</a:t>
            </a:r>
            <a:r>
              <a:rPr lang="es-MX" sz="1400" dirty="0" smtClean="0">
                <a:latin typeface="Montserrat" panose="00000500000000000000" pitchFamily="2" charset="0"/>
              </a:rPr>
              <a:t> </a:t>
            </a:r>
            <a:r>
              <a:rPr lang="es-MX" sz="1400" dirty="0">
                <a:latin typeface="Montserrat" panose="00000500000000000000" pitchFamily="2" charset="0"/>
              </a:rPr>
              <a:t>y </a:t>
            </a:r>
            <a:r>
              <a:rPr lang="es-MX" sz="1400" dirty="0" err="1" smtClean="0">
                <a:latin typeface="Montserrat" panose="00000500000000000000" pitchFamily="2" charset="0"/>
              </a:rPr>
              <a:t>Yuriria</a:t>
            </a:r>
            <a:r>
              <a:rPr lang="es-MX" sz="1400" dirty="0" smtClean="0">
                <a:latin typeface="Montserrat" panose="00000500000000000000" pitchFamily="2" charset="0"/>
              </a:rPr>
              <a:t>.</a:t>
            </a:r>
            <a:endParaRPr lang="es-MX" sz="1400" dirty="0">
              <a:latin typeface="Montserrat" panose="00000500000000000000" pitchFamily="2" charset="0"/>
            </a:endParaRPr>
          </a:p>
        </p:txBody>
      </p:sp>
    </p:spTree>
    <p:extLst>
      <p:ext uri="{BB962C8B-B14F-4D97-AF65-F5344CB8AC3E}">
        <p14:creationId xmlns:p14="http://schemas.microsoft.com/office/powerpoint/2010/main" val="255762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1962</TotalTime>
  <Words>4245</Words>
  <Application>Microsoft Office PowerPoint</Application>
  <PresentationFormat>Presentación en pantalla (4:3)</PresentationFormat>
  <Paragraphs>279</Paragraphs>
  <Slides>21</Slides>
  <Notes>10</Notes>
  <HiddenSlides>0</HiddenSlides>
  <MMClips>0</MMClips>
  <ScaleCrop>false</ScaleCrop>
  <HeadingPairs>
    <vt:vector size="4" baseType="variant">
      <vt:variant>
        <vt:lpstr>Tema</vt:lpstr>
      </vt:variant>
      <vt:variant>
        <vt:i4>1</vt:i4>
      </vt:variant>
      <vt:variant>
        <vt:lpstr>Títulos de diapositiva</vt:lpstr>
      </vt:variant>
      <vt:variant>
        <vt:i4>21</vt:i4>
      </vt:variant>
    </vt:vector>
  </HeadingPairs>
  <TitlesOfParts>
    <vt:vector size="22"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Estrada Cabrera Cynthia Paola</dc:creator>
  <cp:lastModifiedBy>Gutiérrez Martínez Carlos Antonio</cp:lastModifiedBy>
  <cp:revision>132</cp:revision>
  <dcterms:created xsi:type="dcterms:W3CDTF">2018-12-04T21:42:05Z</dcterms:created>
  <dcterms:modified xsi:type="dcterms:W3CDTF">2019-01-21T16:21:18Z</dcterms:modified>
</cp:coreProperties>
</file>