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83" r:id="rId3"/>
    <p:sldId id="284" r:id="rId4"/>
    <p:sldId id="285" r:id="rId5"/>
    <p:sldId id="286" r:id="rId6"/>
    <p:sldId id="280" r:id="rId7"/>
    <p:sldId id="281" r:id="rId8"/>
    <p:sldId id="282" r:id="rId9"/>
    <p:sldId id="263" r:id="rId10"/>
    <p:sldId id="277" r:id="rId11"/>
    <p:sldId id="269" r:id="rId12"/>
    <p:sldId id="278" r:id="rId13"/>
    <p:sldId id="287" r:id="rId14"/>
    <p:sldId id="288" r:id="rId15"/>
    <p:sldId id="289" r:id="rId16"/>
    <p:sldId id="290" r:id="rId17"/>
    <p:sldId id="279" r:id="rId18"/>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0000"/>
    <a:srgbClr val="38806B"/>
    <a:srgbClr val="439B82"/>
    <a:srgbClr val="D4C19C"/>
    <a:srgbClr val="E8DECA"/>
    <a:srgbClr val="FFFFFF"/>
    <a:srgbClr val="6A18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43"/>
    <p:restoredTop sz="50000" autoAdjust="0"/>
  </p:normalViewPr>
  <p:slideViewPr>
    <p:cSldViewPr showGuides="1">
      <p:cViewPr varScale="1">
        <p:scale>
          <a:sx n="73" d="100"/>
          <a:sy n="73" d="100"/>
        </p:scale>
        <p:origin x="-90" y="-360"/>
      </p:cViewPr>
      <p:guideLst>
        <p:guide orient="horz" pos="2160"/>
        <p:guide pos="2880"/>
      </p:guideLst>
    </p:cSldViewPr>
  </p:slideViewPr>
  <p:notesTextViewPr>
    <p:cViewPr>
      <p:scale>
        <a:sx n="1" d="1"/>
        <a:sy n="1" d="1"/>
      </p:scale>
      <p:origin x="0" y="0"/>
    </p:cViewPr>
  </p:notesTextViewPr>
  <p:notesViewPr>
    <p:cSldViewPr showGuides="1">
      <p:cViewPr varScale="1">
        <p:scale>
          <a:sx n="71" d="100"/>
          <a:sy n="71" d="100"/>
        </p:scale>
        <p:origin x="-31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MX" sz="1800" b="1" i="0" baseline="0">
                <a:solidFill>
                  <a:sysClr val="windowText" lastClr="000000"/>
                </a:solidFill>
                <a:effectLst/>
              </a:rPr>
              <a:t>Pérdidas económicas y defunciones en el estado de Jalisco, 2000-2017</a:t>
            </a:r>
            <a:endParaRPr lang="es-MX">
              <a:solidFill>
                <a:sysClr val="windowText" lastClr="000000"/>
              </a:solidFill>
              <a:effectLst/>
            </a:endParaRPr>
          </a:p>
        </c:rich>
      </c:tx>
      <c:layout/>
      <c:overlay val="0"/>
      <c:spPr>
        <a:noFill/>
        <a:ln>
          <a:noFill/>
        </a:ln>
        <a:effectLst/>
      </c:spPr>
    </c:title>
    <c:autoTitleDeleted val="0"/>
    <c:plotArea>
      <c:layout/>
      <c:barChart>
        <c:barDir val="col"/>
        <c:grouping val="clustered"/>
        <c:varyColors val="0"/>
        <c:ser>
          <c:idx val="0"/>
          <c:order val="0"/>
          <c:tx>
            <c:strRef>
              <c:f>JALHis!$R$1</c:f>
              <c:strCache>
                <c:ptCount val="1"/>
                <c:pt idx="0">
                  <c:v>Defunciones</c:v>
                </c:pt>
              </c:strCache>
            </c:strRef>
          </c:tx>
          <c:spPr>
            <a:solidFill>
              <a:srgbClr val="C00000"/>
            </a:solidFill>
            <a:ln>
              <a:solidFill>
                <a:srgbClr val="C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JALHis!$Q$2:$Q$18</c:f>
              <c:numCache>
                <c:formatCode>0</c:formatCode>
                <c:ptCount val="17"/>
                <c:pt idx="0">
                  <c:v>2000</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numCache>
            </c:numRef>
          </c:cat>
          <c:val>
            <c:numRef>
              <c:f>JALHis!$R$2:$R$18</c:f>
              <c:numCache>
                <c:formatCode>General</c:formatCode>
                <c:ptCount val="17"/>
                <c:pt idx="0">
                  <c:v>0</c:v>
                </c:pt>
                <c:pt idx="1">
                  <c:v>40</c:v>
                </c:pt>
                <c:pt idx="2">
                  <c:v>40</c:v>
                </c:pt>
                <c:pt idx="3">
                  <c:v>19</c:v>
                </c:pt>
                <c:pt idx="4">
                  <c:v>31</c:v>
                </c:pt>
                <c:pt idx="5">
                  <c:v>18</c:v>
                </c:pt>
                <c:pt idx="6">
                  <c:v>23</c:v>
                </c:pt>
                <c:pt idx="7">
                  <c:v>40</c:v>
                </c:pt>
                <c:pt idx="8">
                  <c:v>26</c:v>
                </c:pt>
                <c:pt idx="9">
                  <c:v>18</c:v>
                </c:pt>
                <c:pt idx="10">
                  <c:v>29</c:v>
                </c:pt>
                <c:pt idx="11">
                  <c:v>22</c:v>
                </c:pt>
                <c:pt idx="12">
                  <c:v>8</c:v>
                </c:pt>
                <c:pt idx="13">
                  <c:v>34</c:v>
                </c:pt>
                <c:pt idx="14">
                  <c:v>12</c:v>
                </c:pt>
                <c:pt idx="15">
                  <c:v>6</c:v>
                </c:pt>
                <c:pt idx="16">
                  <c:v>43</c:v>
                </c:pt>
              </c:numCache>
            </c:numRef>
          </c:val>
        </c:ser>
        <c:dLbls>
          <c:showLegendKey val="0"/>
          <c:showVal val="0"/>
          <c:showCatName val="0"/>
          <c:showSerName val="0"/>
          <c:showPercent val="0"/>
          <c:showBubbleSize val="0"/>
        </c:dLbls>
        <c:gapWidth val="219"/>
        <c:overlap val="-27"/>
        <c:axId val="101132800"/>
        <c:axId val="618594304"/>
      </c:barChart>
      <c:lineChart>
        <c:grouping val="standard"/>
        <c:varyColors val="0"/>
        <c:ser>
          <c:idx val="1"/>
          <c:order val="1"/>
          <c:tx>
            <c:strRef>
              <c:f>JALHis!$S$1</c:f>
              <c:strCache>
                <c:ptCount val="1"/>
                <c:pt idx="0">
                  <c:v>Total daños (millones de pesos constantes, base 2013)</c:v>
                </c:pt>
              </c:strCache>
            </c:strRef>
          </c:tx>
          <c:spPr>
            <a:ln w="28575" cap="rnd">
              <a:solidFill>
                <a:sysClr val="windowText" lastClr="00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s-MX"/>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JALHis!$Q$2:$Q$18</c:f>
              <c:numCache>
                <c:formatCode>0</c:formatCode>
                <c:ptCount val="17"/>
                <c:pt idx="0">
                  <c:v>2000</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numCache>
            </c:numRef>
          </c:cat>
          <c:val>
            <c:numRef>
              <c:f>JALHis!$S$2:$S$18</c:f>
              <c:numCache>
                <c:formatCode>_-* #,##0.0_-;\-* #,##0.0_-;_-* "-"??_-;_-@_-</c:formatCode>
                <c:ptCount val="17"/>
                <c:pt idx="0">
                  <c:v>16.554758246509728</c:v>
                </c:pt>
                <c:pt idx="1">
                  <c:v>571.29272769700435</c:v>
                </c:pt>
                <c:pt idx="2">
                  <c:v>1280.3527360981709</c:v>
                </c:pt>
                <c:pt idx="3">
                  <c:v>25.908203332292011</c:v>
                </c:pt>
                <c:pt idx="4">
                  <c:v>50.346320869469437</c:v>
                </c:pt>
                <c:pt idx="5">
                  <c:v>209.79708443720352</c:v>
                </c:pt>
                <c:pt idx="6">
                  <c:v>152.02292576862359</c:v>
                </c:pt>
                <c:pt idx="7">
                  <c:v>51.461887594705267</c:v>
                </c:pt>
                <c:pt idx="8">
                  <c:v>34.584099032312899</c:v>
                </c:pt>
                <c:pt idx="9">
                  <c:v>24.853433862703149</c:v>
                </c:pt>
                <c:pt idx="10">
                  <c:v>1276.3979434236167</c:v>
                </c:pt>
                <c:pt idx="11">
                  <c:v>37.610275576233683</c:v>
                </c:pt>
                <c:pt idx="12">
                  <c:v>652.70000000000005</c:v>
                </c:pt>
                <c:pt idx="13">
                  <c:v>33.102509747257876</c:v>
                </c:pt>
                <c:pt idx="14">
                  <c:v>2094.2727297487781</c:v>
                </c:pt>
                <c:pt idx="15">
                  <c:v>70.717504530481392</c:v>
                </c:pt>
                <c:pt idx="16">
                  <c:v>158.32585534442802</c:v>
                </c:pt>
              </c:numCache>
            </c:numRef>
          </c:val>
          <c:smooth val="0"/>
        </c:ser>
        <c:dLbls>
          <c:showLegendKey val="0"/>
          <c:showVal val="0"/>
          <c:showCatName val="0"/>
          <c:showSerName val="0"/>
          <c:showPercent val="0"/>
          <c:showBubbleSize val="0"/>
        </c:dLbls>
        <c:marker val="1"/>
        <c:smooth val="0"/>
        <c:axId val="106647552"/>
        <c:axId val="618594880"/>
      </c:lineChart>
      <c:catAx>
        <c:axId val="10113280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crossAx val="618594304"/>
        <c:crosses val="autoZero"/>
        <c:auto val="1"/>
        <c:lblAlgn val="ctr"/>
        <c:lblOffset val="100"/>
        <c:noMultiLvlLbl val="0"/>
      </c:catAx>
      <c:valAx>
        <c:axId val="61859430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crossAx val="101132800"/>
        <c:crosses val="autoZero"/>
        <c:crossBetween val="between"/>
      </c:valAx>
      <c:valAx>
        <c:axId val="618594880"/>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crossAx val="106647552"/>
        <c:crosses val="max"/>
        <c:crossBetween val="between"/>
      </c:valAx>
      <c:catAx>
        <c:axId val="106647552"/>
        <c:scaling>
          <c:orientation val="minMax"/>
        </c:scaling>
        <c:delete val="1"/>
        <c:axPos val="b"/>
        <c:numFmt formatCode="0" sourceLinked="1"/>
        <c:majorTickMark val="out"/>
        <c:minorTickMark val="none"/>
        <c:tickLblPos val="nextTo"/>
        <c:crossAx val="618594880"/>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s-MX"/>
        </a:p>
      </c:txPr>
    </c:title>
    <c:autoTitleDeleted val="0"/>
    <c:plotArea>
      <c:layout/>
      <c:pieChart>
        <c:varyColors val="1"/>
        <c:ser>
          <c:idx val="0"/>
          <c:order val="0"/>
          <c:tx>
            <c:strRef>
              <c:f>JALHis!$N$21</c:f>
              <c:strCache>
                <c:ptCount val="1"/>
                <c:pt idx="0">
                  <c:v>Defunciones, 2000-2017</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s-MX"/>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JALHis!$M$27:$M$30</c:f>
              <c:strCache>
                <c:ptCount val="4"/>
                <c:pt idx="0">
                  <c:v>Geológico</c:v>
                </c:pt>
                <c:pt idx="1">
                  <c:v>Hidrometeorológico</c:v>
                </c:pt>
                <c:pt idx="2">
                  <c:v>Químico</c:v>
                </c:pt>
                <c:pt idx="3">
                  <c:v>Socio-organizativo</c:v>
                </c:pt>
              </c:strCache>
            </c:strRef>
          </c:cat>
          <c:val>
            <c:numRef>
              <c:f>JALHis!$N$27:$N$30</c:f>
              <c:numCache>
                <c:formatCode>0.0%</c:formatCode>
                <c:ptCount val="4"/>
                <c:pt idx="0">
                  <c:v>2.9339853300733496E-2</c:v>
                </c:pt>
                <c:pt idx="1">
                  <c:v>0.1295843520782396</c:v>
                </c:pt>
                <c:pt idx="2">
                  <c:v>0.17114914425427874</c:v>
                </c:pt>
                <c:pt idx="3">
                  <c:v>0.66992665036674814</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1100772753644657"/>
          <c:y val="0"/>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ysClr val="windowText" lastClr="000000"/>
              </a:solidFill>
              <a:latin typeface="+mn-lt"/>
              <a:ea typeface="+mn-ea"/>
              <a:cs typeface="+mn-cs"/>
            </a:defRPr>
          </a:pPr>
          <a:endParaRPr lang="es-MX"/>
        </a:p>
      </c:txPr>
    </c:title>
    <c:autoTitleDeleted val="0"/>
    <c:plotArea>
      <c:layout>
        <c:manualLayout>
          <c:layoutTarget val="inner"/>
          <c:xMode val="edge"/>
          <c:yMode val="edge"/>
          <c:x val="0.34660296911197069"/>
          <c:y val="0.31061881897982097"/>
          <c:w val="0.31728095501742098"/>
          <c:h val="0.54618958285432218"/>
        </c:manualLayout>
      </c:layout>
      <c:pieChart>
        <c:varyColors val="1"/>
        <c:ser>
          <c:idx val="0"/>
          <c:order val="0"/>
          <c:tx>
            <c:strRef>
              <c:f>JALHis!$O$21</c:f>
              <c:strCache>
                <c:ptCount val="1"/>
                <c:pt idx="0">
                  <c:v>Daños totales por categoría de fenómeno (millones de pesos constantes, base 2013)</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3"/>
              <c:layout>
                <c:manualLayout>
                  <c:x val="-3.398124993032822E-3"/>
                  <c:y val="-3.3735767817347641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s-MX"/>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JALHis!$M$27:$M$30</c:f>
              <c:strCache>
                <c:ptCount val="4"/>
                <c:pt idx="0">
                  <c:v>Geológico</c:v>
                </c:pt>
                <c:pt idx="1">
                  <c:v>Hidrometeorológico</c:v>
                </c:pt>
                <c:pt idx="2">
                  <c:v>Químico</c:v>
                </c:pt>
                <c:pt idx="3">
                  <c:v>Socio-organizativo</c:v>
                </c:pt>
              </c:strCache>
            </c:strRef>
          </c:cat>
          <c:val>
            <c:numRef>
              <c:f>JALHis!$O$27:$O$30</c:f>
              <c:numCache>
                <c:formatCode>0.0%</c:formatCode>
                <c:ptCount val="4"/>
                <c:pt idx="0">
                  <c:v>4.8107741384900926E-2</c:v>
                </c:pt>
                <c:pt idx="1">
                  <c:v>0.87224656987245985</c:v>
                </c:pt>
                <c:pt idx="2">
                  <c:v>6.5576218382525975E-2</c:v>
                </c:pt>
                <c:pt idx="3">
                  <c:v>1.4069470360113346E-2</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3.7503806161455301E-2"/>
          <c:y val="0.26228858861996074"/>
          <c:w val="0.23911180650709593"/>
          <c:h val="0.60785831297664106"/>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ysClr val="windowText" lastClr="000000"/>
                </a:solidFill>
                <a:latin typeface="+mn-lt"/>
                <a:ea typeface="+mn-ea"/>
                <a:cs typeface="+mn-cs"/>
              </a:defRPr>
            </a:pPr>
            <a:r>
              <a:rPr lang="en-US" sz="1100" b="1" dirty="0" err="1">
                <a:solidFill>
                  <a:sysClr val="windowText" lastClr="000000"/>
                </a:solidFill>
              </a:rPr>
              <a:t>Participación</a:t>
            </a:r>
            <a:r>
              <a:rPr lang="en-US" sz="1100" b="1" dirty="0">
                <a:solidFill>
                  <a:sysClr val="windowText" lastClr="000000"/>
                </a:solidFill>
              </a:rPr>
              <a:t> </a:t>
            </a:r>
            <a:r>
              <a:rPr lang="en-US" sz="1100" b="1" dirty="0" err="1">
                <a:solidFill>
                  <a:sysClr val="windowText" lastClr="000000"/>
                </a:solidFill>
              </a:rPr>
              <a:t>por</a:t>
            </a:r>
            <a:r>
              <a:rPr lang="en-US" sz="1100" b="1" dirty="0">
                <a:solidFill>
                  <a:sysClr val="windowText" lastClr="000000"/>
                </a:solidFill>
              </a:rPr>
              <a:t> sector </a:t>
            </a:r>
            <a:r>
              <a:rPr lang="en-US" sz="1100" b="1" dirty="0" err="1">
                <a:solidFill>
                  <a:sysClr val="windowText" lastClr="000000"/>
                </a:solidFill>
              </a:rPr>
              <a:t>en</a:t>
            </a:r>
            <a:r>
              <a:rPr lang="en-US" sz="1100" b="1" dirty="0">
                <a:solidFill>
                  <a:sysClr val="windowText" lastClr="000000"/>
                </a:solidFill>
              </a:rPr>
              <a:t> </a:t>
            </a:r>
            <a:r>
              <a:rPr lang="en-US" sz="1100" b="1" dirty="0" err="1">
                <a:solidFill>
                  <a:sysClr val="windowText" lastClr="000000"/>
                </a:solidFill>
              </a:rPr>
              <a:t>los</a:t>
            </a:r>
            <a:r>
              <a:rPr lang="en-US" sz="1100" b="1" dirty="0">
                <a:solidFill>
                  <a:sysClr val="windowText" lastClr="000000"/>
                </a:solidFill>
              </a:rPr>
              <a:t> </a:t>
            </a:r>
            <a:r>
              <a:rPr lang="en-US" sz="1100" b="1" dirty="0" err="1">
                <a:solidFill>
                  <a:sysClr val="windowText" lastClr="000000"/>
                </a:solidFill>
              </a:rPr>
              <a:t>daños</a:t>
            </a:r>
            <a:r>
              <a:rPr lang="en-US" sz="1100" b="1" dirty="0">
                <a:solidFill>
                  <a:sysClr val="windowText" lastClr="000000"/>
                </a:solidFill>
              </a:rPr>
              <a:t> y </a:t>
            </a:r>
            <a:r>
              <a:rPr lang="en-US" sz="1100" b="1" dirty="0" err="1">
                <a:solidFill>
                  <a:sysClr val="windowText" lastClr="000000"/>
                </a:solidFill>
              </a:rPr>
              <a:t>pérdidas</a:t>
            </a:r>
            <a:r>
              <a:rPr lang="en-US" sz="1100" b="1" dirty="0">
                <a:solidFill>
                  <a:sysClr val="windowText" lastClr="000000"/>
                </a:solidFill>
              </a:rPr>
              <a:t> </a:t>
            </a:r>
            <a:r>
              <a:rPr lang="en-US" sz="1100" b="1" dirty="0" err="1">
                <a:solidFill>
                  <a:sysClr val="windowText" lastClr="000000"/>
                </a:solidFill>
              </a:rPr>
              <a:t>causadas</a:t>
            </a:r>
            <a:r>
              <a:rPr lang="en-US" sz="1100" b="1" dirty="0">
                <a:solidFill>
                  <a:sysClr val="windowText" lastClr="000000"/>
                </a:solidFill>
              </a:rPr>
              <a:t> </a:t>
            </a:r>
            <a:r>
              <a:rPr lang="en-US" sz="1100" b="1" dirty="0" err="1">
                <a:solidFill>
                  <a:sysClr val="windowText" lastClr="000000"/>
                </a:solidFill>
              </a:rPr>
              <a:t>por</a:t>
            </a:r>
            <a:r>
              <a:rPr lang="en-US" sz="1100" b="1" dirty="0">
                <a:solidFill>
                  <a:sysClr val="windowText" lastClr="000000"/>
                </a:solidFill>
              </a:rPr>
              <a:t> </a:t>
            </a:r>
            <a:r>
              <a:rPr lang="en-US" sz="1100" b="1" dirty="0" err="1">
                <a:solidFill>
                  <a:sysClr val="windowText" lastClr="000000"/>
                </a:solidFill>
              </a:rPr>
              <a:t>los</a:t>
            </a:r>
            <a:r>
              <a:rPr lang="en-US" sz="1100" b="1" dirty="0">
                <a:solidFill>
                  <a:sysClr val="windowText" lastClr="000000"/>
                </a:solidFill>
              </a:rPr>
              <a:t> </a:t>
            </a:r>
            <a:r>
              <a:rPr lang="en-US" sz="1100" b="1" dirty="0" err="1">
                <a:solidFill>
                  <a:sysClr val="windowText" lastClr="000000"/>
                </a:solidFill>
              </a:rPr>
              <a:t>desastres</a:t>
            </a:r>
            <a:r>
              <a:rPr lang="en-US" sz="1100" b="1" dirty="0">
                <a:solidFill>
                  <a:sysClr val="windowText" lastClr="000000"/>
                </a:solidFill>
              </a:rPr>
              <a:t> de </a:t>
            </a:r>
            <a:r>
              <a:rPr lang="en-US" sz="1100" b="1" dirty="0" err="1">
                <a:solidFill>
                  <a:sysClr val="windowText" lastClr="000000"/>
                </a:solidFill>
              </a:rPr>
              <a:t>origen</a:t>
            </a:r>
            <a:r>
              <a:rPr lang="en-US" sz="1100" b="1" dirty="0">
                <a:solidFill>
                  <a:sysClr val="windowText" lastClr="000000"/>
                </a:solidFill>
              </a:rPr>
              <a:t> natural </a:t>
            </a:r>
            <a:r>
              <a:rPr lang="en-US" sz="1100" b="1" dirty="0" err="1" smtClean="0">
                <a:solidFill>
                  <a:sysClr val="windowText" lastClr="000000"/>
                </a:solidFill>
              </a:rPr>
              <a:t>en</a:t>
            </a:r>
            <a:r>
              <a:rPr lang="en-US" sz="1100" b="1" dirty="0" smtClean="0">
                <a:solidFill>
                  <a:sysClr val="windowText" lastClr="000000"/>
                </a:solidFill>
              </a:rPr>
              <a:t> </a:t>
            </a:r>
            <a:r>
              <a:rPr lang="en-US" sz="1100" b="1" dirty="0">
                <a:solidFill>
                  <a:sysClr val="windowText" lastClr="000000"/>
                </a:solidFill>
              </a:rPr>
              <a:t>el </a:t>
            </a:r>
            <a:r>
              <a:rPr lang="en-US" sz="1100" b="1" dirty="0" err="1">
                <a:solidFill>
                  <a:sysClr val="windowText" lastClr="000000"/>
                </a:solidFill>
              </a:rPr>
              <a:t>estado</a:t>
            </a:r>
            <a:r>
              <a:rPr lang="en-US" sz="1100" b="1" dirty="0">
                <a:solidFill>
                  <a:sysClr val="windowText" lastClr="000000"/>
                </a:solidFill>
              </a:rPr>
              <a:t> de Jalisco, 2000-2017</a:t>
            </a:r>
          </a:p>
        </c:rich>
      </c:tx>
      <c:layout/>
      <c:overlay val="0"/>
      <c:spPr>
        <a:noFill/>
        <a:ln>
          <a:noFill/>
        </a:ln>
        <a:effectLst/>
      </c:spPr>
    </c:title>
    <c:autoTitleDeleted val="0"/>
    <c:plotArea>
      <c:layout>
        <c:manualLayout>
          <c:layoutTarget val="inner"/>
          <c:xMode val="edge"/>
          <c:yMode val="edge"/>
          <c:x val="0.17534946663777118"/>
          <c:y val="0.35483166862652687"/>
          <c:w val="0.37252965397673915"/>
          <c:h val="0.60560399968057677"/>
        </c:manualLayout>
      </c:layout>
      <c:pieChart>
        <c:varyColors val="1"/>
        <c:ser>
          <c:idx val="0"/>
          <c:order val="0"/>
          <c:tx>
            <c:strRef>
              <c:f>JALSec!$B$1</c:f>
              <c:strCache>
                <c:ptCount val="1"/>
                <c:pt idx="0">
                  <c:v>Participación por sector en los daños y pérdidas causadas por los desastres de origen natural y antrópico en el estado de Jalisco, 2000-2017</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s-MX"/>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JALSec!$A$3:$A$10</c:f>
              <c:strCache>
                <c:ptCount val="8"/>
                <c:pt idx="0">
                  <c:v>Agropecuario y acuícola</c:v>
                </c:pt>
                <c:pt idx="1">
                  <c:v>Carretero</c:v>
                </c:pt>
                <c:pt idx="2">
                  <c:v>Educativo</c:v>
                </c:pt>
                <c:pt idx="3">
                  <c:v>Hidráulico</c:v>
                </c:pt>
                <c:pt idx="4">
                  <c:v>Otros</c:v>
                </c:pt>
                <c:pt idx="5">
                  <c:v>Salud</c:v>
                </c:pt>
                <c:pt idx="6">
                  <c:v>Urbano</c:v>
                </c:pt>
                <c:pt idx="7">
                  <c:v>Vivienda</c:v>
                </c:pt>
              </c:strCache>
            </c:strRef>
          </c:cat>
          <c:val>
            <c:numRef>
              <c:f>JALSec!$C$3:$C$10</c:f>
              <c:numCache>
                <c:formatCode>0.0%</c:formatCode>
                <c:ptCount val="8"/>
                <c:pt idx="0">
                  <c:v>1.1440541440412776E-2</c:v>
                </c:pt>
                <c:pt idx="1">
                  <c:v>0.51287938737827687</c:v>
                </c:pt>
                <c:pt idx="2">
                  <c:v>7.5049420814303186E-2</c:v>
                </c:pt>
                <c:pt idx="3">
                  <c:v>0.25615606738790242</c:v>
                </c:pt>
                <c:pt idx="4">
                  <c:v>5.0833721903798944E-2</c:v>
                </c:pt>
                <c:pt idx="5">
                  <c:v>1.2108691350605098E-2</c:v>
                </c:pt>
                <c:pt idx="6">
                  <c:v>4.5620425537015979E-2</c:v>
                </c:pt>
                <c:pt idx="7">
                  <c:v>3.5911744187684648E-2</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0121043126489924"/>
          <c:y val="0.33217829456150544"/>
          <c:w val="0.28411066965253196"/>
          <c:h val="0.611139417303034"/>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316674-6323-449B-89C6-3A204ABD4289}" type="datetimeFigureOut">
              <a:rPr lang="es-MX" smtClean="0"/>
              <a:t>29/01/2019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423C76-74CF-4C18-AC18-838D005D52D2}" type="slidenum">
              <a:rPr lang="es-MX" smtClean="0"/>
              <a:t>‹Nº›</a:t>
            </a:fld>
            <a:endParaRPr lang="es-MX"/>
          </a:p>
        </p:txBody>
      </p:sp>
    </p:spTree>
    <p:extLst>
      <p:ext uri="{BB962C8B-B14F-4D97-AF65-F5344CB8AC3E}">
        <p14:creationId xmlns:p14="http://schemas.microsoft.com/office/powerpoint/2010/main" val="364828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76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29/01/2019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12009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29/01/2019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261302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5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219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80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29/01/2019</a:t>
            </a:fld>
            <a:endParaRPr lang="es-MX"/>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79832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29/01/2019</a:t>
            </a:fld>
            <a:endParaRPr lang="es-MX"/>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7430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29/01/2019</a:t>
            </a:fld>
            <a:endParaRPr lang="es-MX"/>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31254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29/01/2019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63988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29/01/2019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9075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035"/>
            <a:ext cx="6392064" cy="6858000"/>
          </a:xfrm>
          <a:prstGeom prst="rect">
            <a:avLst/>
          </a:prstGeom>
        </p:spPr>
      </p:pic>
      <p:pic>
        <p:nvPicPr>
          <p:cNvPr id="4" name="Picture 3">
            <a:extLst>
              <a:ext uri="{FF2B5EF4-FFF2-40B4-BE49-F238E27FC236}">
                <a16:creationId xmlns:a16="http://schemas.microsoft.com/office/drawing/2014/main" xmlns="" id="{A970F47B-8336-174D-8345-672D517DBE8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11390" y="188640"/>
            <a:ext cx="4283968" cy="343897"/>
          </a:xfrm>
          <a:prstGeom prst="rect">
            <a:avLst/>
          </a:prstGeom>
        </p:spPr>
      </p:pic>
    </p:spTree>
    <p:extLst>
      <p:ext uri="{BB962C8B-B14F-4D97-AF65-F5344CB8AC3E}">
        <p14:creationId xmlns:p14="http://schemas.microsoft.com/office/powerpoint/2010/main" val="2248928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atlasnacionalderiesgos.gob.mx/app/CoberturaEstatal/"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www.atlasnacionalderiesgos.gob.mx/AtlasEstatales/?&amp;NOM_ENT=San%20Luis%20Potos%C3%AD&amp;CVE_ENT=24"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rmgir.proyectomesoamerica.org/portal/apps/MapTools/index.html?appid=ab45cf1bfdf34a2da3f5ea6f7f2464c7" TargetMode="External"/><Relationship Id="rId2" Type="http://schemas.openxmlformats.org/officeDocument/2006/relationships/hyperlink" Target="http://www.atlasnacionalderiesgos.gob.mx/app/CoberturaEstatal/"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hyperlink" Target="http://www.atlasnacionalderiesgos.gob.mx/apps/Declaratoria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tlasnacionalderiesgos.gob.mx/apps/Declaratorias/"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hyperlink" Target="http://www.atlasnacionalderiesgos.gob.mx/app/CoberturaEstatal/"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www.atlasnacionalderiesgos.gob.mx/apps/IGOPP"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atlasnacionalderiesgos.gob.mx/app/municipios/"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11216" y="0"/>
            <a:ext cx="9144001" cy="6899880"/>
          </a:xfrm>
          <a:prstGeom prst="rect">
            <a:avLst/>
          </a:prstGeom>
        </p:spPr>
      </p:pic>
      <p:sp>
        <p:nvSpPr>
          <p:cNvPr id="8" name="Rectángulo 3"/>
          <p:cNvSpPr>
            <a:spLocks noChangeArrowheads="1"/>
          </p:cNvSpPr>
          <p:nvPr/>
        </p:nvSpPr>
        <p:spPr bwMode="auto">
          <a:xfrm>
            <a:off x="4860032" y="5258865"/>
            <a:ext cx="3974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800" dirty="0" smtClean="0">
                <a:solidFill>
                  <a:srgbClr val="D4C19C"/>
                </a:solidFill>
                <a:latin typeface="Montserrat" panose="00000500000000000000" pitchFamily="2" charset="0"/>
              </a:rPr>
              <a:t>29 </a:t>
            </a:r>
            <a:r>
              <a:rPr lang="es-MX" altLang="es-MX" sz="1800" dirty="0">
                <a:solidFill>
                  <a:srgbClr val="D4C19C"/>
                </a:solidFill>
                <a:latin typeface="Montserrat" panose="00000500000000000000" pitchFamily="2" charset="0"/>
              </a:rPr>
              <a:t>enero del 2019</a:t>
            </a: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2"/>
          <p:cNvSpPr txBox="1">
            <a:spLocks noChangeArrowheads="1"/>
          </p:cNvSpPr>
          <p:nvPr/>
        </p:nvSpPr>
        <p:spPr bwMode="auto">
          <a:xfrm>
            <a:off x="1571945" y="1268760"/>
            <a:ext cx="756084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None/>
            </a:pPr>
            <a:r>
              <a:rPr lang="es-ES" altLang="es-MX" b="1" dirty="0">
                <a:solidFill>
                  <a:schemeClr val="bg1"/>
                </a:solidFill>
                <a:latin typeface="Montserrat" pitchFamily="2" charset="77"/>
              </a:rPr>
              <a:t>Jornada de Fortalecimiento de Entidades Federativas</a:t>
            </a:r>
          </a:p>
          <a:p>
            <a:pPr lvl="1" algn="r" eaLnBrk="1" hangingPunct="1">
              <a:spcBef>
                <a:spcPct val="0"/>
              </a:spcBef>
              <a:buNone/>
            </a:pPr>
            <a:endParaRPr lang="es-ES" b="1" dirty="0">
              <a:solidFill>
                <a:schemeClr val="bg1"/>
              </a:solidFill>
              <a:latin typeface="Montserrat" pitchFamily="2" charset="77"/>
            </a:endParaRPr>
          </a:p>
          <a:p>
            <a:pPr lvl="1" algn="r" eaLnBrk="1" hangingPunct="1">
              <a:spcBef>
                <a:spcPct val="0"/>
              </a:spcBef>
              <a:buNone/>
            </a:pPr>
            <a:r>
              <a:rPr lang="es-ES" b="1" dirty="0" smtClean="0">
                <a:solidFill>
                  <a:schemeClr val="bg1"/>
                </a:solidFill>
                <a:latin typeface="Montserrat" pitchFamily="2" charset="77"/>
              </a:rPr>
              <a:t>Jalisco</a:t>
            </a:r>
            <a:endParaRPr lang="es-ES" b="1" dirty="0">
              <a:solidFill>
                <a:schemeClr val="bg1"/>
              </a:solidFill>
              <a:latin typeface="Montserrat" pitchFamily="2" charset="77"/>
            </a:endParaRPr>
          </a:p>
          <a:p>
            <a:pPr lvl="1" algn="r" eaLnBrk="1" hangingPunct="1">
              <a:spcBef>
                <a:spcPct val="0"/>
              </a:spcBef>
              <a:buFontTx/>
              <a:buNone/>
            </a:pPr>
            <a:r>
              <a:rPr lang="es-MX" altLang="es-MX" b="1" dirty="0">
                <a:solidFill>
                  <a:schemeClr val="bg1"/>
                </a:solidFill>
                <a:latin typeface="Montserrat" pitchFamily="2" charset="77"/>
              </a:rPr>
              <a:t> </a:t>
            </a:r>
          </a:p>
          <a:p>
            <a:pPr lvl="1" algn="r" eaLnBrk="1" hangingPunct="1">
              <a:spcBef>
                <a:spcPct val="0"/>
              </a:spcBef>
              <a:buFontTx/>
              <a:buNone/>
            </a:pPr>
            <a:endParaRPr lang="es-MX" altLang="es-MX" sz="4400" dirty="0">
              <a:solidFill>
                <a:schemeClr val="bg1"/>
              </a:solidFill>
              <a:latin typeface="Montserrat" pitchFamily="2" charset="77"/>
            </a:endParaRPr>
          </a:p>
        </p:txBody>
      </p:sp>
    </p:spTree>
    <p:extLst>
      <p:ext uri="{BB962C8B-B14F-4D97-AF65-F5344CB8AC3E}">
        <p14:creationId xmlns:p14="http://schemas.microsoft.com/office/powerpoint/2010/main" val="43533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4427984" y="3329762"/>
            <a:ext cx="4716016" cy="3249692"/>
          </a:xfrm>
          <a:prstGeom prst="rect">
            <a:avLst/>
          </a:prstGeom>
        </p:spPr>
      </p:pic>
      <p:sp>
        <p:nvSpPr>
          <p:cNvPr id="3" name="TextBox 2">
            <a:hlinkClick r:id="rId3"/>
            <a:extLst>
              <a:ext uri="{FF2B5EF4-FFF2-40B4-BE49-F238E27FC236}">
                <a16:creationId xmlns:a16="http://schemas.microsoft.com/office/drawing/2014/main" xmlns="" id="{B4AE6D5B-8C64-7942-8A34-9B1BD47DDB20}"/>
              </a:ext>
            </a:extLst>
          </p:cNvPr>
          <p:cNvSpPr txBox="1"/>
          <p:nvPr/>
        </p:nvSpPr>
        <p:spPr>
          <a:xfrm>
            <a:off x="179510" y="593649"/>
            <a:ext cx="5614037" cy="276999"/>
          </a:xfrm>
          <a:prstGeom prst="rect">
            <a:avLst/>
          </a:prstGeom>
          <a:noFill/>
        </p:spPr>
        <p:txBody>
          <a:bodyPr wrap="none" rtlCol="0">
            <a:spAutoFit/>
          </a:bodyPr>
          <a:lstStyle/>
          <a:p>
            <a:r>
              <a:rPr lang="en-US" sz="1200" b="1" i="1" dirty="0">
                <a:latin typeface="Montserrat" pitchFamily="2" charset="77"/>
                <a:hlinkClick r:id="rId3"/>
              </a:rPr>
              <a:t>http://www.atlasnacionalderiesgos.gob.mx/app/</a:t>
            </a:r>
            <a:r>
              <a:rPr lang="en-US" sz="1200" b="1" i="1" dirty="0" err="1">
                <a:latin typeface="Montserrat" pitchFamily="2" charset="77"/>
                <a:hlinkClick r:id="rId3"/>
              </a:rPr>
              <a:t>CoberturaEstatal</a:t>
            </a:r>
            <a:r>
              <a:rPr lang="en-US" sz="1200" b="1" i="1" dirty="0">
                <a:latin typeface="Montserrat" pitchFamily="2" charset="77"/>
                <a:hlinkClick r:id="rId3"/>
              </a:rPr>
              <a:t>/</a:t>
            </a:r>
            <a:endParaRPr lang="en-US" sz="1200" b="1" i="1" dirty="0">
              <a:latin typeface="Montserrat" pitchFamily="2" charset="77"/>
            </a:endParaRPr>
          </a:p>
        </p:txBody>
      </p:sp>
      <p:sp>
        <p:nvSpPr>
          <p:cNvPr id="5" name="TextBox 4">
            <a:extLst>
              <a:ext uri="{FF2B5EF4-FFF2-40B4-BE49-F238E27FC236}">
                <a16:creationId xmlns:a16="http://schemas.microsoft.com/office/drawing/2014/main" xmlns="" id="{9D3E76E0-46F8-8E45-AB95-8362C2F2C526}"/>
              </a:ext>
            </a:extLst>
          </p:cNvPr>
          <p:cNvSpPr txBox="1"/>
          <p:nvPr/>
        </p:nvSpPr>
        <p:spPr>
          <a:xfrm>
            <a:off x="179512" y="116632"/>
            <a:ext cx="3823483" cy="369332"/>
          </a:xfrm>
          <a:prstGeom prst="rect">
            <a:avLst/>
          </a:prstGeom>
          <a:noFill/>
        </p:spPr>
        <p:txBody>
          <a:bodyPr wrap="none" rtlCol="0">
            <a:spAutoFit/>
          </a:bodyPr>
          <a:lstStyle/>
          <a:p>
            <a:r>
              <a:rPr lang="en-US" b="1" dirty="0">
                <a:latin typeface="Montserrat" pitchFamily="2" charset="77"/>
              </a:rPr>
              <a:t>Atlas </a:t>
            </a:r>
            <a:r>
              <a:rPr lang="en-US" b="1" dirty="0" err="1">
                <a:latin typeface="Montserrat" pitchFamily="2" charset="77"/>
              </a:rPr>
              <a:t>Estatal</a:t>
            </a:r>
            <a:r>
              <a:rPr lang="en-US" b="1" dirty="0">
                <a:latin typeface="Montserrat" pitchFamily="2" charset="77"/>
              </a:rPr>
              <a:t> de </a:t>
            </a:r>
            <a:r>
              <a:rPr lang="en-US" b="1" dirty="0" err="1">
                <a:latin typeface="Montserrat" pitchFamily="2" charset="77"/>
              </a:rPr>
              <a:t>Riesgos</a:t>
            </a:r>
            <a:r>
              <a:rPr lang="en-US" b="1" dirty="0">
                <a:latin typeface="Montserrat" pitchFamily="2" charset="77"/>
              </a:rPr>
              <a:t> (</a:t>
            </a:r>
            <a:r>
              <a:rPr lang="en-US" b="1" dirty="0" smtClean="0">
                <a:latin typeface="Montserrat" pitchFamily="2" charset="77"/>
              </a:rPr>
              <a:t>2012)</a:t>
            </a:r>
            <a:endParaRPr lang="en-US" b="1" dirty="0">
              <a:latin typeface="Montserrat" pitchFamily="2" charset="77"/>
            </a:endParaRPr>
          </a:p>
        </p:txBody>
      </p:sp>
      <p:sp>
        <p:nvSpPr>
          <p:cNvPr id="6" name="TextBox 5">
            <a:extLst>
              <a:ext uri="{FF2B5EF4-FFF2-40B4-BE49-F238E27FC236}">
                <a16:creationId xmlns:a16="http://schemas.microsoft.com/office/drawing/2014/main" xmlns="" id="{29533D64-F3F7-7841-8059-C2ED6611F592}"/>
              </a:ext>
            </a:extLst>
          </p:cNvPr>
          <p:cNvSpPr txBox="1"/>
          <p:nvPr/>
        </p:nvSpPr>
        <p:spPr>
          <a:xfrm>
            <a:off x="6609627" y="6563685"/>
            <a:ext cx="2435282" cy="307777"/>
          </a:xfrm>
          <a:prstGeom prst="rect">
            <a:avLst/>
          </a:prstGeom>
          <a:noFill/>
        </p:spPr>
        <p:txBody>
          <a:bodyPr wrap="none" rtlCol="0">
            <a:spAutoFit/>
          </a:bodyPr>
          <a:lstStyle/>
          <a:p>
            <a:r>
              <a:rPr lang="en-US" sz="1400" b="1" dirty="0" smtClean="0">
                <a:latin typeface="Montserrat" pitchFamily="2" charset="77"/>
              </a:rPr>
              <a:t>211</a:t>
            </a:r>
            <a:r>
              <a:rPr lang="en-US" sz="1400" dirty="0" smtClean="0">
                <a:latin typeface="Montserrat" pitchFamily="2" charset="77"/>
              </a:rPr>
              <a:t> </a:t>
            </a:r>
            <a:r>
              <a:rPr lang="en-US" sz="1400" dirty="0" err="1">
                <a:latin typeface="Montserrat" pitchFamily="2" charset="77"/>
              </a:rPr>
              <a:t>capas</a:t>
            </a:r>
            <a:r>
              <a:rPr lang="en-US" sz="1400" dirty="0">
                <a:latin typeface="Montserrat" pitchFamily="2" charset="77"/>
              </a:rPr>
              <a:t> de </a:t>
            </a:r>
            <a:r>
              <a:rPr lang="en-US" sz="1400" dirty="0" err="1">
                <a:latin typeface="Montserrat" pitchFamily="2" charset="77"/>
              </a:rPr>
              <a:t>información</a:t>
            </a:r>
            <a:endParaRPr lang="en-US" sz="1400" dirty="0">
              <a:latin typeface="Montserrat" pitchFamily="2" charset="77"/>
            </a:endParaRPr>
          </a:p>
        </p:txBody>
      </p:sp>
      <p:sp>
        <p:nvSpPr>
          <p:cNvPr id="11" name="Rectangle 10">
            <a:hlinkClick r:id="rId4"/>
            <a:extLst>
              <a:ext uri="{FF2B5EF4-FFF2-40B4-BE49-F238E27FC236}">
                <a16:creationId xmlns:a16="http://schemas.microsoft.com/office/drawing/2014/main" xmlns="" id="{AD271166-37A0-3E43-B278-907B8D61D99A}"/>
              </a:ext>
            </a:extLst>
          </p:cNvPr>
          <p:cNvSpPr/>
          <p:nvPr/>
        </p:nvSpPr>
        <p:spPr>
          <a:xfrm>
            <a:off x="36844" y="6586768"/>
            <a:ext cx="3780202" cy="261610"/>
          </a:xfrm>
          <a:prstGeom prst="rect">
            <a:avLst/>
          </a:prstGeom>
          <a:noFill/>
        </p:spPr>
        <p:txBody>
          <a:bodyPr wrap="none" rtlCol="0">
            <a:spAutoFit/>
          </a:bodyPr>
          <a:lstStyle/>
          <a:p>
            <a:r>
              <a:rPr lang="es-ES_tradnl" sz="1100" i="1" dirty="0">
                <a:latin typeface="Montserrat" pitchFamily="2" charset="77"/>
              </a:rPr>
              <a:t>http://</a:t>
            </a:r>
            <a:r>
              <a:rPr lang="es-ES_tradnl" sz="1100" i="1" dirty="0" smtClean="0">
                <a:latin typeface="Montserrat" pitchFamily="2" charset="77"/>
              </a:rPr>
              <a:t>www.atlasnacionalderiesgos.gob.mx/Jalisco</a:t>
            </a:r>
            <a:endParaRPr lang="es-ES_tradnl" sz="1100" i="1" dirty="0">
              <a:latin typeface="Montserrat" pitchFamily="2" charset="77"/>
            </a:endParaRPr>
          </a:p>
        </p:txBody>
      </p:sp>
      <p:pic>
        <p:nvPicPr>
          <p:cNvPr id="7" name="Imagen 6"/>
          <p:cNvPicPr>
            <a:picLocks noChangeAspect="1"/>
          </p:cNvPicPr>
          <p:nvPr/>
        </p:nvPicPr>
        <p:blipFill>
          <a:blip r:embed="rId5"/>
          <a:stretch>
            <a:fillRect/>
          </a:stretch>
        </p:blipFill>
        <p:spPr>
          <a:xfrm>
            <a:off x="36844" y="978333"/>
            <a:ext cx="5437673" cy="3618510"/>
          </a:xfrm>
          <a:prstGeom prst="rect">
            <a:avLst/>
          </a:prstGeom>
        </p:spPr>
      </p:pic>
    </p:spTree>
    <p:extLst>
      <p:ext uri="{BB962C8B-B14F-4D97-AF65-F5344CB8AC3E}">
        <p14:creationId xmlns:p14="http://schemas.microsoft.com/office/powerpoint/2010/main" val="21831323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0CE4222-B880-6240-BF1E-8039E594F7FB}"/>
              </a:ext>
            </a:extLst>
          </p:cNvPr>
          <p:cNvSpPr txBox="1"/>
          <p:nvPr/>
        </p:nvSpPr>
        <p:spPr>
          <a:xfrm>
            <a:off x="163107" y="221476"/>
            <a:ext cx="3692036" cy="646331"/>
          </a:xfrm>
          <a:prstGeom prst="rect">
            <a:avLst/>
          </a:prstGeom>
          <a:noFill/>
        </p:spPr>
        <p:txBody>
          <a:bodyPr wrap="none" rtlCol="0">
            <a:spAutoFit/>
          </a:bodyPr>
          <a:lstStyle/>
          <a:p>
            <a:r>
              <a:rPr lang="en-US" b="1" dirty="0">
                <a:latin typeface="Montserrat" pitchFamily="2" charset="77"/>
              </a:rPr>
              <a:t>Atlas </a:t>
            </a:r>
            <a:r>
              <a:rPr lang="en-US" b="1" dirty="0" err="1">
                <a:latin typeface="Montserrat" pitchFamily="2" charset="77"/>
              </a:rPr>
              <a:t>Municipales</a:t>
            </a:r>
            <a:r>
              <a:rPr lang="en-US" b="1" dirty="0">
                <a:latin typeface="Montserrat" pitchFamily="2" charset="77"/>
              </a:rPr>
              <a:t> de </a:t>
            </a:r>
            <a:r>
              <a:rPr lang="en-US" b="1" dirty="0" err="1">
                <a:latin typeface="Montserrat" pitchFamily="2" charset="77"/>
              </a:rPr>
              <a:t>Riesgos</a:t>
            </a:r>
            <a:endParaRPr lang="en-US" b="1" dirty="0">
              <a:latin typeface="Montserrat" pitchFamily="2" charset="77"/>
            </a:endParaRPr>
          </a:p>
          <a:p>
            <a:r>
              <a:rPr lang="en-US" b="1" dirty="0" smtClean="0">
                <a:latin typeface="Montserrat" pitchFamily="2" charset="77"/>
              </a:rPr>
              <a:t>(7/125)</a:t>
            </a:r>
            <a:endParaRPr lang="en-US" b="1" dirty="0">
              <a:latin typeface="Montserrat" pitchFamily="2" charset="77"/>
            </a:endParaRPr>
          </a:p>
        </p:txBody>
      </p:sp>
      <p:sp>
        <p:nvSpPr>
          <p:cNvPr id="11" name="TextBox 10">
            <a:hlinkClick r:id="rId2"/>
            <a:extLst>
              <a:ext uri="{FF2B5EF4-FFF2-40B4-BE49-F238E27FC236}">
                <a16:creationId xmlns:a16="http://schemas.microsoft.com/office/drawing/2014/main" xmlns="" id="{6658F708-B32B-0446-B0B0-00BD0D8E7B58}"/>
              </a:ext>
            </a:extLst>
          </p:cNvPr>
          <p:cNvSpPr txBox="1"/>
          <p:nvPr/>
        </p:nvSpPr>
        <p:spPr>
          <a:xfrm>
            <a:off x="179512" y="867807"/>
            <a:ext cx="8887369" cy="261610"/>
          </a:xfrm>
          <a:prstGeom prst="rect">
            <a:avLst/>
          </a:prstGeom>
          <a:noFill/>
        </p:spPr>
        <p:txBody>
          <a:bodyPr wrap="none" rtlCol="0">
            <a:spAutoFit/>
          </a:bodyPr>
          <a:lstStyle/>
          <a:p>
            <a:r>
              <a:rPr lang="en-US" sz="1100" b="1" i="1" dirty="0">
                <a:latin typeface="Montserrat" pitchFamily="2" charset="77"/>
                <a:hlinkClick r:id="rId3"/>
              </a:rPr>
              <a:t>http://</a:t>
            </a:r>
            <a:r>
              <a:rPr lang="en-US" sz="1100" b="1" i="1" dirty="0" err="1">
                <a:latin typeface="Montserrat" pitchFamily="2" charset="77"/>
                <a:hlinkClick r:id="rId3"/>
              </a:rPr>
              <a:t>rmgir.proyectomesoamerica.org</a:t>
            </a:r>
            <a:r>
              <a:rPr lang="en-US" sz="1100" b="1" i="1" dirty="0">
                <a:latin typeface="Montserrat" pitchFamily="2" charset="77"/>
                <a:hlinkClick r:id="rId3"/>
              </a:rPr>
              <a:t>/portal/apps/</a:t>
            </a:r>
            <a:r>
              <a:rPr lang="en-US" sz="1100" b="1" i="1" dirty="0" err="1">
                <a:latin typeface="Montserrat" pitchFamily="2" charset="77"/>
                <a:hlinkClick r:id="rId3"/>
              </a:rPr>
              <a:t>MapTools</a:t>
            </a:r>
            <a:r>
              <a:rPr lang="en-US" sz="1100" b="1" i="1" dirty="0">
                <a:latin typeface="Montserrat" pitchFamily="2" charset="77"/>
                <a:hlinkClick r:id="rId3"/>
              </a:rPr>
              <a:t>/</a:t>
            </a:r>
            <a:r>
              <a:rPr lang="en-US" sz="1100" b="1" i="1" dirty="0" err="1">
                <a:latin typeface="Montserrat" pitchFamily="2" charset="77"/>
                <a:hlinkClick r:id="rId3"/>
              </a:rPr>
              <a:t>index.html?appid</a:t>
            </a:r>
            <a:r>
              <a:rPr lang="en-US" sz="1100" b="1" i="1" dirty="0">
                <a:latin typeface="Montserrat" pitchFamily="2" charset="77"/>
                <a:hlinkClick r:id="rId3"/>
              </a:rPr>
              <a:t>=ab45cf1bfdf34a2da3f5ea6f7f2464c7</a:t>
            </a:r>
            <a:endParaRPr lang="en-US" sz="1100" b="1" i="1" dirty="0">
              <a:latin typeface="Montserrat" pitchFamily="2" charset="77"/>
            </a:endParaRPr>
          </a:p>
        </p:txBody>
      </p:sp>
      <p:sp>
        <p:nvSpPr>
          <p:cNvPr id="12" name="TextBox 11">
            <a:extLst>
              <a:ext uri="{FF2B5EF4-FFF2-40B4-BE49-F238E27FC236}">
                <a16:creationId xmlns:a16="http://schemas.microsoft.com/office/drawing/2014/main" xmlns="" id="{DA7CDED0-1819-764A-AAED-BEDC80E2F524}"/>
              </a:ext>
            </a:extLst>
          </p:cNvPr>
          <p:cNvSpPr txBox="1"/>
          <p:nvPr/>
        </p:nvSpPr>
        <p:spPr>
          <a:xfrm>
            <a:off x="199384" y="1340768"/>
            <a:ext cx="2952328" cy="1600438"/>
          </a:xfrm>
          <a:prstGeom prst="rect">
            <a:avLst/>
          </a:prstGeom>
          <a:noFill/>
        </p:spPr>
        <p:txBody>
          <a:bodyPr wrap="square" numCol="1" rtlCol="0">
            <a:spAutoFit/>
          </a:bodyPr>
          <a:lstStyle/>
          <a:p>
            <a:r>
              <a:rPr lang="es-MX" sz="1400" dirty="0"/>
              <a:t>Zapopan </a:t>
            </a:r>
            <a:endParaRPr lang="es-MX" sz="1400" dirty="0" smtClean="0"/>
          </a:p>
          <a:p>
            <a:r>
              <a:rPr lang="es-MX" sz="1400" dirty="0"/>
              <a:t>Lagos de Moreno </a:t>
            </a:r>
            <a:endParaRPr lang="es-MX" sz="1400" dirty="0" smtClean="0"/>
          </a:p>
          <a:p>
            <a:r>
              <a:rPr lang="es-MX" sz="1400" dirty="0"/>
              <a:t>Chapala </a:t>
            </a:r>
            <a:endParaRPr lang="es-MX" sz="1400" dirty="0" smtClean="0"/>
          </a:p>
          <a:p>
            <a:r>
              <a:rPr lang="es-MX" sz="1400" dirty="0"/>
              <a:t>Guadalajara </a:t>
            </a:r>
            <a:endParaRPr lang="es-MX" sz="1400" dirty="0" smtClean="0"/>
          </a:p>
          <a:p>
            <a:r>
              <a:rPr lang="es-MX" sz="1400" dirty="0"/>
              <a:t>Tlajomulco de Zúñiga </a:t>
            </a:r>
            <a:endParaRPr lang="es-MX" sz="1400" dirty="0" smtClean="0"/>
          </a:p>
          <a:p>
            <a:r>
              <a:rPr lang="es-MX" sz="1400" dirty="0"/>
              <a:t>Ameca </a:t>
            </a:r>
            <a:endParaRPr lang="es-MX" sz="1400" dirty="0" smtClean="0"/>
          </a:p>
          <a:p>
            <a:r>
              <a:rPr lang="es-MX" sz="1400" dirty="0"/>
              <a:t>Tonalá </a:t>
            </a:r>
            <a:endParaRPr lang="es-ES_tradnl" sz="1400" b="1" dirty="0"/>
          </a:p>
        </p:txBody>
      </p:sp>
      <p:pic>
        <p:nvPicPr>
          <p:cNvPr id="2" name="Imagen 1"/>
          <p:cNvPicPr>
            <a:picLocks noChangeAspect="1"/>
          </p:cNvPicPr>
          <p:nvPr/>
        </p:nvPicPr>
        <p:blipFill>
          <a:blip r:embed="rId4"/>
          <a:stretch>
            <a:fillRect/>
          </a:stretch>
        </p:blipFill>
        <p:spPr>
          <a:xfrm>
            <a:off x="2362041" y="1366956"/>
            <a:ext cx="6804248" cy="4791880"/>
          </a:xfrm>
          <a:prstGeom prst="rect">
            <a:avLst/>
          </a:prstGeom>
        </p:spPr>
      </p:pic>
    </p:spTree>
    <p:extLst>
      <p:ext uri="{BB962C8B-B14F-4D97-AF65-F5344CB8AC3E}">
        <p14:creationId xmlns:p14="http://schemas.microsoft.com/office/powerpoint/2010/main" val="11613215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87624" y="764703"/>
            <a:ext cx="6336704" cy="584775"/>
          </a:xfrm>
          <a:prstGeom prst="rect">
            <a:avLst/>
          </a:prstGeom>
        </p:spPr>
        <p:txBody>
          <a:bodyPr wrap="square">
            <a:spAutoFit/>
          </a:bodyPr>
          <a:lstStyle/>
          <a:p>
            <a:r>
              <a:rPr lang="es-MX" sz="1600" b="1" dirty="0" smtClean="0">
                <a:latin typeface="Montserrat Medium" panose="00000600000000000000" pitchFamily="2" charset="0"/>
              </a:rPr>
              <a:t>Análisis de peligros sanitario-ecológicos en Jalisco</a:t>
            </a:r>
          </a:p>
          <a:p>
            <a:endParaRPr lang="es-MX" sz="1600" b="1" dirty="0" smtClean="0">
              <a:latin typeface="Montserrat Medium" panose="00000600000000000000" pitchFamily="2" charset="0"/>
            </a:endParaRPr>
          </a:p>
        </p:txBody>
      </p:sp>
      <p:sp>
        <p:nvSpPr>
          <p:cNvPr id="3" name="2 CuadroTexto"/>
          <p:cNvSpPr txBox="1">
            <a:spLocks noChangeArrowheads="1"/>
          </p:cNvSpPr>
          <p:nvPr/>
        </p:nvSpPr>
        <p:spPr bwMode="auto">
          <a:xfrm>
            <a:off x="159487" y="1349478"/>
            <a:ext cx="26123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smtClean="0">
                <a:latin typeface="Montserrat" panose="00000500000000000000" pitchFamily="2" charset="0"/>
              </a:rPr>
              <a:t>El 12% de los cuerpos de agua tienen un índice de peligro alto o muy alto por toxicidad.</a:t>
            </a:r>
            <a:endParaRPr lang="es-ES" altLang="es-MX" sz="1400" dirty="0">
              <a:latin typeface="Montserrat" panose="00000500000000000000" pitchFamily="2" charset="0"/>
            </a:endParaRPr>
          </a:p>
        </p:txBody>
      </p:sp>
      <p:sp>
        <p:nvSpPr>
          <p:cNvPr id="4" name="2 CuadroTexto"/>
          <p:cNvSpPr txBox="1">
            <a:spLocks noChangeArrowheads="1"/>
          </p:cNvSpPr>
          <p:nvPr/>
        </p:nvSpPr>
        <p:spPr bwMode="auto">
          <a:xfrm>
            <a:off x="6012160" y="1349478"/>
            <a:ext cx="2549476"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smtClean="0">
                <a:latin typeface="Montserrat" panose="00000500000000000000" pitchFamily="2" charset="0"/>
              </a:rPr>
              <a:t>El 14% de los sitios con residuos sólidos urbanos tienen un índice de peligro alto y muy alto por contaminación.</a:t>
            </a:r>
            <a:endParaRPr lang="es-ES" altLang="es-MX" sz="1400" dirty="0">
              <a:latin typeface="Montserrat" panose="00000500000000000000" pitchFamily="2" charset="0"/>
            </a:endParaRPr>
          </a:p>
        </p:txBody>
      </p:sp>
      <p:sp>
        <p:nvSpPr>
          <p:cNvPr id="9" name="8 CuadroTexto"/>
          <p:cNvSpPr txBox="1">
            <a:spLocks noChangeArrowheads="1"/>
          </p:cNvSpPr>
          <p:nvPr/>
        </p:nvSpPr>
        <p:spPr bwMode="auto">
          <a:xfrm>
            <a:off x="3049817" y="3717032"/>
            <a:ext cx="26123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smtClean="0">
                <a:latin typeface="Montserrat" panose="00000500000000000000" pitchFamily="2" charset="0"/>
              </a:rPr>
              <a:t>El 1% de los sitios con residuos mineros tienen un índice de peligro alto por contaminación.</a:t>
            </a:r>
            <a:endParaRPr lang="es-ES" altLang="es-MX" sz="1400" dirty="0">
              <a:latin typeface="Montserrat" panose="00000500000000000000" pitchFamily="2" charset="0"/>
            </a:endParaRPr>
          </a:p>
        </p:txBody>
      </p:sp>
      <p:sp>
        <p:nvSpPr>
          <p:cNvPr id="10" name="2 CuadroTexto"/>
          <p:cNvSpPr txBox="1">
            <a:spLocks noChangeArrowheads="1"/>
          </p:cNvSpPr>
          <p:nvPr/>
        </p:nvSpPr>
        <p:spPr bwMode="auto">
          <a:xfrm>
            <a:off x="0" y="5589240"/>
            <a:ext cx="89644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smtClean="0">
                <a:latin typeface="Montserrat" panose="00000500000000000000" pitchFamily="2" charset="0"/>
              </a:rPr>
              <a:t>Los municipios con índice de peligro muy alto de contaminación de suelo son Chapala y Tala; y </a:t>
            </a:r>
            <a:r>
              <a:rPr lang="es-ES" altLang="es-MX" sz="1400" dirty="0">
                <a:latin typeface="Montserrat" panose="00000500000000000000" pitchFamily="2" charset="0"/>
              </a:rPr>
              <a:t>de contaminación </a:t>
            </a:r>
            <a:r>
              <a:rPr lang="es-ES" altLang="es-MX" sz="1400" dirty="0" smtClean="0">
                <a:latin typeface="Montserrat" panose="00000500000000000000" pitchFamily="2" charset="0"/>
              </a:rPr>
              <a:t>de agua es Guadalajara.</a:t>
            </a:r>
            <a:endParaRPr lang="es-ES" altLang="es-MX" sz="1400" dirty="0">
              <a:latin typeface="Montserrat" panose="00000500000000000000" pitchFamily="2" charset="0"/>
            </a:endParaRPr>
          </a:p>
        </p:txBody>
      </p:sp>
      <p:pic>
        <p:nvPicPr>
          <p:cNvPr id="11" name="10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0366" y="3057638"/>
            <a:ext cx="2373064" cy="2273052"/>
          </a:xfrm>
          <a:prstGeom prst="rect">
            <a:avLst/>
          </a:prstGeom>
          <a:noFill/>
          <a:ln>
            <a:noFill/>
          </a:ln>
        </p:spPr>
      </p:pic>
      <p:pic>
        <p:nvPicPr>
          <p:cNvPr id="12" name="11 Imagen"/>
          <p:cNvPicPr/>
          <p:nvPr/>
        </p:nvPicPr>
        <p:blipFill>
          <a:blip r:embed="rId3">
            <a:extLst>
              <a:ext uri="{28A0092B-C50C-407E-A947-70E740481C1C}">
                <a14:useLocalDpi xmlns:a14="http://schemas.microsoft.com/office/drawing/2010/main" val="0"/>
              </a:ext>
            </a:extLst>
          </a:blip>
          <a:srcRect/>
          <a:stretch>
            <a:fillRect/>
          </a:stretch>
        </p:blipFill>
        <p:spPr bwMode="auto">
          <a:xfrm>
            <a:off x="258985" y="2734473"/>
            <a:ext cx="2413313" cy="2555762"/>
          </a:xfrm>
          <a:prstGeom prst="rect">
            <a:avLst/>
          </a:prstGeom>
          <a:noFill/>
          <a:ln>
            <a:noFill/>
          </a:ln>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73" r="14250" b="29637"/>
          <a:stretch/>
        </p:blipFill>
        <p:spPr bwMode="auto">
          <a:xfrm>
            <a:off x="3239852" y="1196752"/>
            <a:ext cx="2165323" cy="2329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6954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539552" y="548680"/>
            <a:ext cx="4160726" cy="707886"/>
          </a:xfrm>
          <a:prstGeom prst="rect">
            <a:avLst/>
          </a:prstGeom>
          <a:noFill/>
        </p:spPr>
        <p:txBody>
          <a:bodyPr wrap="square" rtlCol="0">
            <a:spAutoFit/>
          </a:bodyPr>
          <a:lstStyle/>
          <a:p>
            <a:r>
              <a:rPr lang="es-MX" sz="2000" b="1" dirty="0" smtClean="0">
                <a:solidFill>
                  <a:prstClr val="black"/>
                </a:solidFill>
                <a:latin typeface="Montserrat" panose="00000500000000000000" pitchFamily="2" charset="0"/>
              </a:rPr>
              <a:t>Riesgos químicos en el estado de Jalisco</a:t>
            </a:r>
            <a:endParaRPr lang="es-MX" sz="2000" b="1" dirty="0">
              <a:solidFill>
                <a:prstClr val="black"/>
              </a:solidFill>
              <a:latin typeface="Montserrat" panose="00000500000000000000" pitchFamily="2" charset="0"/>
            </a:endParaRPr>
          </a:p>
        </p:txBody>
      </p:sp>
      <p:sp>
        <p:nvSpPr>
          <p:cNvPr id="6" name="5 CuadroTexto"/>
          <p:cNvSpPr txBox="1"/>
          <p:nvPr/>
        </p:nvSpPr>
        <p:spPr>
          <a:xfrm>
            <a:off x="278880" y="1412776"/>
            <a:ext cx="5279008" cy="4278094"/>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smtClean="0">
                <a:latin typeface="Montserrat" panose="00000500000000000000" pitchFamily="2" charset="0"/>
              </a:rPr>
              <a:t>El estado cuenta con importante actividad industrial, </a:t>
            </a:r>
            <a:r>
              <a:rPr lang="es-MX" sz="1600" dirty="0">
                <a:latin typeface="Montserrat" panose="00000500000000000000" pitchFamily="2" charset="0"/>
              </a:rPr>
              <a:t>s</a:t>
            </a:r>
            <a:r>
              <a:rPr lang="es-MX" sz="1600" dirty="0" smtClean="0">
                <a:latin typeface="Montserrat" panose="00000500000000000000" pitchFamily="2" charset="0"/>
              </a:rPr>
              <a:t>e tienen registradas 112 instalaciones industriales que almacenan sustancias químicas peligrosas, tales como cloro</a:t>
            </a:r>
            <a:r>
              <a:rPr lang="es-MX" sz="1600" dirty="0">
                <a:latin typeface="Montserrat" panose="00000500000000000000" pitchFamily="2" charset="0"/>
              </a:rPr>
              <a:t>, amoniaco, óxido de </a:t>
            </a:r>
            <a:r>
              <a:rPr lang="es-MX" sz="1600" dirty="0" err="1" smtClean="0">
                <a:latin typeface="Montserrat" panose="00000500000000000000" pitchFamily="2" charset="0"/>
              </a:rPr>
              <a:t>propileno</a:t>
            </a:r>
            <a:r>
              <a:rPr lang="es-MX" sz="1600" dirty="0" smtClean="0">
                <a:latin typeface="Montserrat" panose="00000500000000000000" pitchFamily="2" charset="0"/>
              </a:rPr>
              <a:t>, ácido </a:t>
            </a:r>
            <a:r>
              <a:rPr lang="es-MX" sz="1600" dirty="0">
                <a:latin typeface="Montserrat" panose="00000500000000000000" pitchFamily="2" charset="0"/>
              </a:rPr>
              <a:t>clorhídrico, óxido de </a:t>
            </a:r>
            <a:r>
              <a:rPr lang="es-MX" sz="1600" dirty="0" smtClean="0">
                <a:latin typeface="Montserrat" panose="00000500000000000000" pitchFamily="2" charset="0"/>
              </a:rPr>
              <a:t>etileno, </a:t>
            </a:r>
            <a:r>
              <a:rPr lang="es-MX" sz="1600" dirty="0">
                <a:latin typeface="Montserrat" panose="00000500000000000000" pitchFamily="2" charset="0"/>
              </a:rPr>
              <a:t>alcohol etílico, ácido fosfórico, nitrato de sodio, hexano, fenol, gas LP.</a:t>
            </a:r>
            <a:endParaRPr lang="es-MX" sz="1600" dirty="0" smtClean="0">
              <a:latin typeface="Montserrat" panose="00000500000000000000" pitchFamily="2" charset="0"/>
            </a:endParaRPr>
          </a:p>
          <a:p>
            <a:pPr marL="285750" indent="-285750" algn="just">
              <a:buFont typeface="Wingdings" panose="05000000000000000000" pitchFamily="2" charset="2"/>
              <a:buChar char="§"/>
            </a:pPr>
            <a:r>
              <a:rPr lang="es-MX" sz="1600" dirty="0" smtClean="0">
                <a:latin typeface="Montserrat" panose="00000500000000000000" pitchFamily="2" charset="0"/>
              </a:rPr>
              <a:t>El estado cuenta con 5 regiones mineras en Bolaños, </a:t>
            </a:r>
            <a:r>
              <a:rPr lang="es-MX" sz="1600" dirty="0" err="1" smtClean="0">
                <a:latin typeface="Montserrat" panose="00000500000000000000" pitchFamily="2" charset="0"/>
              </a:rPr>
              <a:t>Barqueño</a:t>
            </a:r>
            <a:r>
              <a:rPr lang="es-MX" sz="1600" dirty="0" smtClean="0">
                <a:latin typeface="Montserrat" panose="00000500000000000000" pitchFamily="2" charset="0"/>
              </a:rPr>
              <a:t>, Talpa de Allende, </a:t>
            </a:r>
            <a:r>
              <a:rPr lang="es-MX" sz="1600" dirty="0" err="1" smtClean="0">
                <a:latin typeface="Montserrat" panose="00000500000000000000" pitchFamily="2" charset="0"/>
              </a:rPr>
              <a:t>Pihuamo</a:t>
            </a:r>
            <a:r>
              <a:rPr lang="es-MX" sz="1600" dirty="0" smtClean="0">
                <a:latin typeface="Montserrat" panose="00000500000000000000" pitchFamily="2" charset="0"/>
              </a:rPr>
              <a:t>, </a:t>
            </a:r>
            <a:r>
              <a:rPr lang="es-MX" sz="1600" dirty="0" err="1" smtClean="0">
                <a:latin typeface="Montserrat" panose="00000500000000000000" pitchFamily="2" charset="0"/>
              </a:rPr>
              <a:t>Comanja</a:t>
            </a:r>
            <a:r>
              <a:rPr lang="es-MX" sz="1600" dirty="0" smtClean="0">
                <a:latin typeface="Montserrat" panose="00000500000000000000" pitchFamily="2" charset="0"/>
              </a:rPr>
              <a:t> de Corona, </a:t>
            </a:r>
            <a:r>
              <a:rPr lang="es-MX" sz="1600" dirty="0">
                <a:latin typeface="Montserrat" panose="00000500000000000000" pitchFamily="2" charset="0"/>
              </a:rPr>
              <a:t>donde se han extraído </a:t>
            </a:r>
            <a:r>
              <a:rPr lang="es-MX" sz="1600" dirty="0" smtClean="0">
                <a:latin typeface="Montserrat" panose="00000500000000000000" pitchFamily="2" charset="0"/>
              </a:rPr>
              <a:t>oro</a:t>
            </a:r>
            <a:r>
              <a:rPr lang="es-MX" sz="1600" dirty="0">
                <a:latin typeface="Montserrat" panose="00000500000000000000" pitchFamily="2" charset="0"/>
              </a:rPr>
              <a:t>, </a:t>
            </a:r>
            <a:r>
              <a:rPr lang="es-MX" sz="1600" dirty="0" smtClean="0">
                <a:latin typeface="Montserrat" panose="00000500000000000000" pitchFamily="2" charset="0"/>
              </a:rPr>
              <a:t>plata</a:t>
            </a:r>
            <a:r>
              <a:rPr lang="es-MX" sz="1600" dirty="0">
                <a:latin typeface="Montserrat" panose="00000500000000000000" pitchFamily="2" charset="0"/>
              </a:rPr>
              <a:t>, </a:t>
            </a:r>
            <a:r>
              <a:rPr lang="es-MX" sz="1600" dirty="0" smtClean="0">
                <a:latin typeface="Montserrat" panose="00000500000000000000" pitchFamily="2" charset="0"/>
              </a:rPr>
              <a:t>plomo</a:t>
            </a:r>
            <a:r>
              <a:rPr lang="es-MX" sz="1600" dirty="0">
                <a:latin typeface="Montserrat" panose="00000500000000000000" pitchFamily="2" charset="0"/>
              </a:rPr>
              <a:t>, </a:t>
            </a:r>
            <a:r>
              <a:rPr lang="es-MX" sz="1600" dirty="0" smtClean="0">
                <a:latin typeface="Montserrat" panose="00000500000000000000" pitchFamily="2" charset="0"/>
              </a:rPr>
              <a:t>zinc</a:t>
            </a:r>
            <a:r>
              <a:rPr lang="es-MX" sz="1600" dirty="0">
                <a:latin typeface="Montserrat" panose="00000500000000000000" pitchFamily="2" charset="0"/>
              </a:rPr>
              <a:t>, </a:t>
            </a:r>
            <a:r>
              <a:rPr lang="es-MX" sz="1600" dirty="0" smtClean="0">
                <a:latin typeface="Montserrat" panose="00000500000000000000" pitchFamily="2" charset="0"/>
              </a:rPr>
              <a:t>manganeso</a:t>
            </a:r>
            <a:r>
              <a:rPr lang="es-MX" sz="1600" dirty="0">
                <a:latin typeface="Montserrat" panose="00000500000000000000" pitchFamily="2" charset="0"/>
              </a:rPr>
              <a:t>, </a:t>
            </a:r>
            <a:r>
              <a:rPr lang="es-MX" sz="1600" dirty="0" smtClean="0">
                <a:latin typeface="Montserrat" panose="00000500000000000000" pitchFamily="2" charset="0"/>
              </a:rPr>
              <a:t>estaño</a:t>
            </a:r>
            <a:r>
              <a:rPr lang="es-MX" sz="1600" dirty="0">
                <a:latin typeface="Montserrat" panose="00000500000000000000" pitchFamily="2" charset="0"/>
              </a:rPr>
              <a:t> </a:t>
            </a:r>
            <a:r>
              <a:rPr lang="es-MX" sz="1600" dirty="0" smtClean="0">
                <a:latin typeface="Montserrat" panose="00000500000000000000" pitchFamily="2" charset="0"/>
              </a:rPr>
              <a:t>y </a:t>
            </a:r>
            <a:r>
              <a:rPr lang="es-MX" sz="1600" dirty="0">
                <a:latin typeface="Montserrat" panose="00000500000000000000" pitchFamily="2" charset="0"/>
              </a:rPr>
              <a:t>h</a:t>
            </a:r>
            <a:r>
              <a:rPr lang="es-MX" sz="1600" dirty="0" smtClean="0">
                <a:latin typeface="Montserrat" panose="00000500000000000000" pitchFamily="2" charset="0"/>
              </a:rPr>
              <a:t>ierro.</a:t>
            </a:r>
          </a:p>
          <a:p>
            <a:pPr marL="285750" indent="-285750" algn="just">
              <a:buFont typeface="Wingdings" panose="05000000000000000000" pitchFamily="2" charset="2"/>
              <a:buChar char="§"/>
            </a:pPr>
            <a:r>
              <a:rPr lang="es-MX" sz="1600" dirty="0" smtClean="0">
                <a:latin typeface="Montserrat" panose="00000500000000000000" pitchFamily="2" charset="0"/>
              </a:rPr>
              <a:t>Se encuentran dos Terminales de Almacenamiento y Reparto de Combustibles (TAR) ubicadas en Zapopan y El Castillo.</a:t>
            </a:r>
          </a:p>
          <a:p>
            <a:pPr algn="just"/>
            <a:endParaRPr lang="es-MX" sz="1600" dirty="0" smtClean="0">
              <a:latin typeface="Montserrat" panose="00000500000000000000" pitchFamily="2"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8836" y="4189287"/>
            <a:ext cx="3061773" cy="1881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Resultado de imagen para INDUSTRIA   en Jalis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836" y="1540867"/>
            <a:ext cx="3061773" cy="2032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727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620688"/>
            <a:ext cx="3305100" cy="707886"/>
          </a:xfrm>
          <a:prstGeom prst="rect">
            <a:avLst/>
          </a:prstGeom>
          <a:noFill/>
        </p:spPr>
        <p:txBody>
          <a:bodyPr wrap="square" rtlCol="0">
            <a:spAutoFit/>
          </a:bodyPr>
          <a:lstStyle/>
          <a:p>
            <a:r>
              <a:rPr lang="es-MX" sz="2000" b="1" dirty="0" smtClean="0">
                <a:latin typeface="Montserrat" panose="00000500000000000000" pitchFamily="2" charset="0"/>
              </a:rPr>
              <a:t>Riesgos químicos en el estado de Jalisco</a:t>
            </a:r>
            <a:endParaRPr lang="es-MX" sz="2000" b="1" dirty="0">
              <a:latin typeface="Montserrat" panose="00000500000000000000" pitchFamily="2" charset="0"/>
            </a:endParaRPr>
          </a:p>
        </p:txBody>
      </p:sp>
      <p:sp>
        <p:nvSpPr>
          <p:cNvPr id="3" name="2 CuadroTexto"/>
          <p:cNvSpPr txBox="1"/>
          <p:nvPr/>
        </p:nvSpPr>
        <p:spPr>
          <a:xfrm>
            <a:off x="3923928" y="1725935"/>
            <a:ext cx="4752528" cy="4524315"/>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smtClean="0">
                <a:latin typeface="Montserrat" panose="00000500000000000000" pitchFamily="2" charset="0"/>
              </a:rPr>
              <a:t>Tiene 114 plantas de almacenamiento y distribución de gas LP y estaciones de carburación.</a:t>
            </a:r>
          </a:p>
          <a:p>
            <a:pPr marL="285750" indent="-285750" algn="just">
              <a:buFont typeface="Wingdings" panose="05000000000000000000" pitchFamily="2" charset="2"/>
              <a:buChar char="§"/>
            </a:pPr>
            <a:r>
              <a:rPr lang="es-MX" sz="1600" dirty="0" smtClean="0">
                <a:latin typeface="Montserrat" panose="00000500000000000000" pitchFamily="2" charset="0"/>
              </a:rPr>
              <a:t>Cuenta con cinco plantas generadoras de energía, tres hidroeléctricas ubicadas en Tonalá en </a:t>
            </a:r>
            <a:r>
              <a:rPr lang="es-MX" sz="1600" dirty="0">
                <a:latin typeface="Montserrat" panose="00000500000000000000" pitchFamily="2" charset="0"/>
              </a:rPr>
              <a:t>los municipios de Puente </a:t>
            </a:r>
            <a:r>
              <a:rPr lang="es-MX" sz="1600" dirty="0" smtClean="0">
                <a:latin typeface="Montserrat" panose="00000500000000000000" pitchFamily="2" charset="0"/>
              </a:rPr>
              <a:t>Grande, </a:t>
            </a:r>
            <a:r>
              <a:rPr lang="es-MX" sz="1600" dirty="0" err="1" smtClean="0">
                <a:latin typeface="Montserrat" panose="00000500000000000000" pitchFamily="2" charset="0"/>
              </a:rPr>
              <a:t>Colimilla</a:t>
            </a:r>
            <a:r>
              <a:rPr lang="es-MX" sz="1600" dirty="0" smtClean="0">
                <a:latin typeface="Montserrat" panose="00000500000000000000" pitchFamily="2" charset="0"/>
              </a:rPr>
              <a:t> </a:t>
            </a:r>
            <a:r>
              <a:rPr lang="es-MX" sz="1600" dirty="0">
                <a:latin typeface="Montserrat" panose="00000500000000000000" pitchFamily="2" charset="0"/>
              </a:rPr>
              <a:t>y Luis M. Rojas, </a:t>
            </a:r>
            <a:r>
              <a:rPr lang="es-MX" sz="1600" dirty="0" smtClean="0">
                <a:latin typeface="Montserrat" panose="00000500000000000000" pitchFamily="2" charset="0"/>
              </a:rPr>
              <a:t>una hidroeléctrica en </a:t>
            </a:r>
            <a:r>
              <a:rPr lang="es-MX" sz="1600" dirty="0" err="1" smtClean="0">
                <a:latin typeface="Montserrat" panose="00000500000000000000" pitchFamily="2" charset="0"/>
              </a:rPr>
              <a:t>Amatitán</a:t>
            </a:r>
            <a:r>
              <a:rPr lang="es-MX" sz="1600" dirty="0">
                <a:latin typeface="Montserrat" panose="00000500000000000000" pitchFamily="2" charset="0"/>
              </a:rPr>
              <a:t> </a:t>
            </a:r>
            <a:r>
              <a:rPr lang="es-MX" sz="1600" dirty="0" smtClean="0">
                <a:latin typeface="Montserrat" panose="00000500000000000000" pitchFamily="2" charset="0"/>
              </a:rPr>
              <a:t>y otra en  Zapopan</a:t>
            </a:r>
            <a:r>
              <a:rPr lang="es-MX" sz="1600" dirty="0">
                <a:latin typeface="Montserrat" panose="00000500000000000000" pitchFamily="2" charset="0"/>
              </a:rPr>
              <a:t>.</a:t>
            </a:r>
            <a:endParaRPr lang="es-MX" sz="1600" dirty="0" smtClean="0">
              <a:latin typeface="Montserrat" panose="00000500000000000000" pitchFamily="2" charset="0"/>
            </a:endParaRPr>
          </a:p>
          <a:p>
            <a:pPr marL="285750" indent="-285750" algn="just">
              <a:buFont typeface="Wingdings" panose="05000000000000000000" pitchFamily="2" charset="2"/>
              <a:buChar char="§"/>
            </a:pPr>
            <a:r>
              <a:rPr lang="es-MX" sz="1600" dirty="0" smtClean="0">
                <a:latin typeface="Montserrat" panose="00000500000000000000" pitchFamily="2" charset="0"/>
              </a:rPr>
              <a:t>Por </a:t>
            </a:r>
            <a:r>
              <a:rPr lang="es-MX" sz="1600" dirty="0">
                <a:latin typeface="Montserrat" panose="00000500000000000000" pitchFamily="2" charset="0"/>
              </a:rPr>
              <a:t>el estado pasan 1,110.2 km de vías férreas a través de </a:t>
            </a:r>
            <a:r>
              <a:rPr lang="es-MX" sz="1600" dirty="0" smtClean="0">
                <a:latin typeface="Montserrat" panose="00000500000000000000" pitchFamily="2" charset="0"/>
              </a:rPr>
              <a:t>31 municipios tales como </a:t>
            </a:r>
            <a:r>
              <a:rPr lang="es-MX" sz="1600" dirty="0">
                <a:latin typeface="Montserrat" panose="00000500000000000000" pitchFamily="2" charset="0"/>
              </a:rPr>
              <a:t>Acatlán de Juárez, El Salto, Gómez Farías, Guadalajara, Lagos de Moreno, </a:t>
            </a:r>
            <a:r>
              <a:rPr lang="es-MX" sz="1600" dirty="0" smtClean="0">
                <a:latin typeface="Montserrat" panose="00000500000000000000" pitchFamily="2" charset="0"/>
              </a:rPr>
              <a:t>Sayula, </a:t>
            </a:r>
            <a:r>
              <a:rPr lang="es-MX" sz="1600" dirty="0">
                <a:latin typeface="Montserrat" panose="00000500000000000000" pitchFamily="2" charset="0"/>
              </a:rPr>
              <a:t>Tlajomulco de Zúñiga y </a:t>
            </a:r>
            <a:r>
              <a:rPr lang="es-MX" sz="1600" dirty="0" smtClean="0">
                <a:latin typeface="Montserrat" panose="00000500000000000000" pitchFamily="2" charset="0"/>
              </a:rPr>
              <a:t>Zapopan, entre otros, por </a:t>
            </a:r>
            <a:r>
              <a:rPr lang="es-MX" sz="1600" dirty="0">
                <a:latin typeface="Montserrat" panose="00000500000000000000" pitchFamily="2" charset="0"/>
              </a:rPr>
              <a:t>las cuales se transportan </a:t>
            </a:r>
            <a:r>
              <a:rPr lang="es-MX" sz="1600" dirty="0" smtClean="0">
                <a:latin typeface="Montserrat" panose="00000500000000000000" pitchFamily="2" charset="0"/>
              </a:rPr>
              <a:t>sustancias </a:t>
            </a:r>
            <a:r>
              <a:rPr lang="es-MX" sz="1600" dirty="0">
                <a:latin typeface="Montserrat" panose="00000500000000000000" pitchFamily="2" charset="0"/>
              </a:rPr>
              <a:t>químicas </a:t>
            </a:r>
            <a:r>
              <a:rPr lang="es-MX" sz="1600" dirty="0" smtClean="0">
                <a:latin typeface="Montserrat" panose="00000500000000000000" pitchFamily="2" charset="0"/>
              </a:rPr>
              <a:t>peligrosas como acetona, cloro, diésel, oxido de etileno y óxido de </a:t>
            </a:r>
            <a:r>
              <a:rPr lang="es-MX" sz="1600" dirty="0" err="1" smtClean="0">
                <a:latin typeface="Montserrat" panose="00000500000000000000" pitchFamily="2" charset="0"/>
              </a:rPr>
              <a:t>propileno</a:t>
            </a:r>
            <a:r>
              <a:rPr lang="es-MX" sz="1600" dirty="0">
                <a:latin typeface="Montserrat" panose="00000500000000000000" pitchFamily="2" charset="0"/>
              </a:rPr>
              <a:t> </a:t>
            </a:r>
            <a:r>
              <a:rPr lang="es-MX" sz="1600" dirty="0" smtClean="0">
                <a:latin typeface="Montserrat" panose="00000500000000000000" pitchFamily="2" charset="0"/>
              </a:rPr>
              <a:t>principalmente.</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09" y="4205019"/>
            <a:ext cx="3136021" cy="1756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Resultado de imagen para pLANTAS DE ALMACENAMIENTO DE GAS 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824" y="1870644"/>
            <a:ext cx="3124167" cy="1558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050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620688"/>
            <a:ext cx="3600400" cy="707886"/>
          </a:xfrm>
          <a:prstGeom prst="rect">
            <a:avLst/>
          </a:prstGeom>
          <a:noFill/>
        </p:spPr>
        <p:txBody>
          <a:bodyPr wrap="square" rtlCol="0">
            <a:spAutoFit/>
          </a:bodyPr>
          <a:lstStyle/>
          <a:p>
            <a:r>
              <a:rPr lang="es-MX" sz="2000" b="1" dirty="0" smtClean="0">
                <a:latin typeface="Montserrat" panose="00000500000000000000" pitchFamily="2" charset="0"/>
              </a:rPr>
              <a:t>Riesgos químicos en el estado de Jalisco</a:t>
            </a:r>
            <a:endParaRPr lang="es-MX" sz="2000" b="1" dirty="0">
              <a:latin typeface="Montserrat" panose="00000500000000000000" pitchFamily="2" charset="0"/>
            </a:endParaRPr>
          </a:p>
        </p:txBody>
      </p:sp>
      <p:sp>
        <p:nvSpPr>
          <p:cNvPr id="3" name="2 CuadroTexto"/>
          <p:cNvSpPr txBox="1"/>
          <p:nvPr/>
        </p:nvSpPr>
        <p:spPr>
          <a:xfrm>
            <a:off x="323528" y="1700807"/>
            <a:ext cx="5126979" cy="4770537"/>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a:latin typeface="Montserrat" panose="00000500000000000000" pitchFamily="2" charset="0"/>
              </a:rPr>
              <a:t>Cuenta con </a:t>
            </a:r>
            <a:r>
              <a:rPr lang="es-MX" sz="1600" dirty="0" smtClean="0">
                <a:latin typeface="Montserrat" panose="00000500000000000000" pitchFamily="2" charset="0"/>
              </a:rPr>
              <a:t>889 </a:t>
            </a:r>
            <a:r>
              <a:rPr lang="es-MX" sz="1600" dirty="0">
                <a:latin typeface="Montserrat" panose="00000500000000000000" pitchFamily="2" charset="0"/>
              </a:rPr>
              <a:t>km de </a:t>
            </a:r>
            <a:r>
              <a:rPr lang="es-MX" sz="1600" dirty="0" smtClean="0">
                <a:latin typeface="Montserrat" panose="00000500000000000000" pitchFamily="2" charset="0"/>
              </a:rPr>
              <a:t>ductos administrados </a:t>
            </a:r>
            <a:r>
              <a:rPr lang="es-MX" sz="1600" dirty="0">
                <a:latin typeface="Montserrat" panose="00000500000000000000" pitchFamily="2" charset="0"/>
              </a:rPr>
              <a:t>por </a:t>
            </a:r>
            <a:r>
              <a:rPr lang="es-MX" sz="1600" dirty="0" smtClean="0">
                <a:latin typeface="Montserrat" panose="00000500000000000000" pitchFamily="2" charset="0"/>
              </a:rPr>
              <a:t>PEMEX, los cuales conducen combustóleo, productos petrolíferos, amoniaco y gas natural.</a:t>
            </a:r>
            <a:endParaRPr lang="es-MX" sz="1600" dirty="0">
              <a:latin typeface="Montserrat" panose="00000500000000000000" pitchFamily="2" charset="0"/>
            </a:endParaRPr>
          </a:p>
          <a:p>
            <a:pPr marL="285750" indent="-285750" algn="just">
              <a:buFont typeface="Wingdings" panose="05000000000000000000" pitchFamily="2" charset="2"/>
              <a:buChar char="§"/>
            </a:pPr>
            <a:r>
              <a:rPr lang="es-MX" sz="1600" dirty="0" smtClean="0">
                <a:latin typeface="Montserrat" panose="00000500000000000000" pitchFamily="2" charset="0"/>
              </a:rPr>
              <a:t>Cuenta con las carreteras federales No. 054D Guadalajara – Colima, No. 015D  Guadalajara – Tepic, No. 80D Zapotlanejo - Lagos de Moreno</a:t>
            </a:r>
            <a:r>
              <a:rPr lang="es-MX" sz="1600" dirty="0">
                <a:latin typeface="Montserrat" panose="00000500000000000000" pitchFamily="2" charset="0"/>
              </a:rPr>
              <a:t>, </a:t>
            </a:r>
            <a:r>
              <a:rPr lang="es-MX" sz="1600" dirty="0" smtClean="0">
                <a:latin typeface="Montserrat" panose="00000500000000000000" pitchFamily="2" charset="0"/>
              </a:rPr>
              <a:t>No</a:t>
            </a:r>
            <a:r>
              <a:rPr lang="es-MX" sz="1600" dirty="0">
                <a:latin typeface="Montserrat" panose="00000500000000000000" pitchFamily="2" charset="0"/>
              </a:rPr>
              <a:t>. </a:t>
            </a:r>
            <a:r>
              <a:rPr lang="es-MX" sz="1600" dirty="0" smtClean="0">
                <a:latin typeface="Montserrat" panose="00000500000000000000" pitchFamily="2" charset="0"/>
              </a:rPr>
              <a:t>84JAL/MEX </a:t>
            </a:r>
            <a:r>
              <a:rPr lang="es-MX" sz="1600" dirty="0">
                <a:latin typeface="Montserrat" panose="00000500000000000000" pitchFamily="2" charset="0"/>
              </a:rPr>
              <a:t>tramo carretero Tepatitlán - Las </a:t>
            </a:r>
            <a:r>
              <a:rPr lang="es-MX" sz="1600" dirty="0" smtClean="0">
                <a:latin typeface="Montserrat" panose="00000500000000000000" pitchFamily="2" charset="0"/>
              </a:rPr>
              <a:t>Adjuntas, MEX-JAL-ZAC </a:t>
            </a:r>
            <a:r>
              <a:rPr lang="es-MX" sz="1600" dirty="0">
                <a:latin typeface="Montserrat" panose="00000500000000000000" pitchFamily="2" charset="0"/>
              </a:rPr>
              <a:t>Tepatitlán - </a:t>
            </a:r>
            <a:r>
              <a:rPr lang="es-MX" sz="1600" dirty="0" err="1">
                <a:latin typeface="Montserrat" panose="00000500000000000000" pitchFamily="2" charset="0"/>
              </a:rPr>
              <a:t>Jaralillo</a:t>
            </a:r>
            <a:r>
              <a:rPr lang="es-MX" sz="1600" dirty="0">
                <a:latin typeface="Montserrat" panose="00000500000000000000" pitchFamily="2" charset="0"/>
              </a:rPr>
              <a:t> </a:t>
            </a:r>
            <a:r>
              <a:rPr lang="es-MX" sz="1600" dirty="0" smtClean="0">
                <a:latin typeface="Montserrat" panose="00000500000000000000" pitchFamily="2" charset="0"/>
              </a:rPr>
              <a:t>y JAL-005-MEX-071 San Miguel El Alto - La Barca, por las que pueden transitar sustancias químicas peligrosas para su distribución. </a:t>
            </a:r>
          </a:p>
          <a:p>
            <a:pPr marL="285750" indent="-285750" algn="just">
              <a:buFont typeface="Wingdings" panose="05000000000000000000" pitchFamily="2" charset="2"/>
              <a:buChar char="§"/>
            </a:pPr>
            <a:r>
              <a:rPr lang="es-MX" sz="1600" dirty="0" smtClean="0">
                <a:latin typeface="Montserrat" panose="00000500000000000000" pitchFamily="2" charset="0"/>
              </a:rPr>
              <a:t>Se tienen registrados 119 accidentes ocurridos durante el transporte de sustancias químicas peligrosas en el periodo 2010-2016, en los cuales estuvieron involucradas </a:t>
            </a:r>
            <a:r>
              <a:rPr lang="pt-BR" sz="1600" dirty="0">
                <a:latin typeface="Montserrat" panose="00000500000000000000" pitchFamily="2" charset="0"/>
              </a:rPr>
              <a:t>gasolina, </a:t>
            </a:r>
            <a:r>
              <a:rPr lang="pt-BR" sz="1600" dirty="0" err="1">
                <a:latin typeface="Montserrat" panose="00000500000000000000" pitchFamily="2" charset="0"/>
              </a:rPr>
              <a:t>diésel</a:t>
            </a:r>
            <a:r>
              <a:rPr lang="pt-BR" sz="1600" dirty="0">
                <a:latin typeface="Montserrat" panose="00000500000000000000" pitchFamily="2" charset="0"/>
              </a:rPr>
              <a:t>, </a:t>
            </a:r>
            <a:r>
              <a:rPr lang="pt-BR" sz="1600" dirty="0" err="1">
                <a:latin typeface="Montserrat" panose="00000500000000000000" pitchFamily="2" charset="0"/>
              </a:rPr>
              <a:t>combustóleo</a:t>
            </a:r>
            <a:r>
              <a:rPr lang="pt-BR" sz="1600" dirty="0">
                <a:latin typeface="Montserrat" panose="00000500000000000000" pitchFamily="2" charset="0"/>
              </a:rPr>
              <a:t>, </a:t>
            </a:r>
            <a:r>
              <a:rPr lang="pt-BR" sz="1600" dirty="0" err="1">
                <a:latin typeface="Montserrat" panose="00000500000000000000" pitchFamily="2" charset="0"/>
              </a:rPr>
              <a:t>gas</a:t>
            </a:r>
            <a:r>
              <a:rPr lang="pt-BR" sz="1600" dirty="0">
                <a:latin typeface="Montserrat" panose="00000500000000000000" pitchFamily="2" charset="0"/>
              </a:rPr>
              <a:t> LP, </a:t>
            </a:r>
            <a:r>
              <a:rPr lang="pt-BR" sz="1600" dirty="0" err="1" smtClean="0">
                <a:latin typeface="Montserrat" panose="00000500000000000000" pitchFamily="2" charset="0"/>
              </a:rPr>
              <a:t>alcoholes</a:t>
            </a:r>
            <a:r>
              <a:rPr lang="pt-BR" sz="1600" dirty="0" smtClean="0">
                <a:latin typeface="Montserrat" panose="00000500000000000000" pitchFamily="2" charset="0"/>
              </a:rPr>
              <a:t> y </a:t>
            </a:r>
            <a:r>
              <a:rPr lang="pt-BR" sz="1600" dirty="0">
                <a:latin typeface="Montserrat" panose="00000500000000000000" pitchFamily="2" charset="0"/>
              </a:rPr>
              <a:t>ácido </a:t>
            </a:r>
            <a:r>
              <a:rPr lang="pt-BR" sz="1600" dirty="0" smtClean="0">
                <a:latin typeface="Montserrat" panose="00000500000000000000" pitchFamily="2" charset="0"/>
              </a:rPr>
              <a:t>sulfúrico.</a:t>
            </a:r>
            <a:endParaRPr lang="es-MX" sz="1600" dirty="0" smtClean="0">
              <a:latin typeface="Montserrat" panose="00000500000000000000" pitchFamily="2" charset="0"/>
            </a:endParaRPr>
          </a:p>
        </p:txBody>
      </p:sp>
      <p:pic>
        <p:nvPicPr>
          <p:cNvPr id="307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5" y="1988840"/>
            <a:ext cx="2941501" cy="1800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Accidentes pipas Jalis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4506" y="4509120"/>
            <a:ext cx="2904573" cy="1673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637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71600" y="918012"/>
            <a:ext cx="7416824" cy="400110"/>
          </a:xfrm>
          <a:prstGeom prst="rect">
            <a:avLst/>
          </a:prstGeom>
          <a:noFill/>
        </p:spPr>
        <p:txBody>
          <a:bodyPr wrap="square" rtlCol="0">
            <a:spAutoFit/>
          </a:bodyPr>
          <a:lstStyle/>
          <a:p>
            <a:pPr algn="ctr"/>
            <a:r>
              <a:rPr lang="es-MX" sz="2000" b="1" dirty="0" smtClean="0">
                <a:latin typeface="Montserrat" panose="00000500000000000000" pitchFamily="2" charset="0"/>
              </a:rPr>
              <a:t>Acciones de fortalecimiento para el estado de Jalisco</a:t>
            </a:r>
            <a:endParaRPr lang="es-MX" sz="2000" b="1" dirty="0">
              <a:latin typeface="Montserrat" panose="00000500000000000000" pitchFamily="2" charset="0"/>
            </a:endParaRPr>
          </a:p>
        </p:txBody>
      </p:sp>
      <p:sp>
        <p:nvSpPr>
          <p:cNvPr id="3" name="2 CuadroTexto"/>
          <p:cNvSpPr txBox="1"/>
          <p:nvPr/>
        </p:nvSpPr>
        <p:spPr>
          <a:xfrm>
            <a:off x="467544" y="1628800"/>
            <a:ext cx="8280920" cy="4770537"/>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smtClean="0">
                <a:latin typeface="Montserrat" panose="00000500000000000000" pitchFamily="2" charset="0"/>
              </a:rPr>
              <a:t>Adecuado ordenamiento territorial tomando en cuenta los aspectos de peligro y riesgo químico para su asignación.</a:t>
            </a:r>
          </a:p>
          <a:p>
            <a:pPr marL="285750" indent="-285750" algn="just">
              <a:buFont typeface="Wingdings" panose="05000000000000000000" pitchFamily="2" charset="2"/>
              <a:buChar char="§"/>
            </a:pPr>
            <a:r>
              <a:rPr lang="es-MX" sz="1600" dirty="0" smtClean="0">
                <a:latin typeface="Montserrat" panose="00000500000000000000" pitchFamily="2" charset="0"/>
              </a:rPr>
              <a:t>Respetar las franjas de desarrollo o derechos de vía de los ductos que conducen sustancias peligrosas. </a:t>
            </a:r>
          </a:p>
          <a:p>
            <a:pPr marL="285750" indent="-285750" algn="just">
              <a:buFont typeface="Wingdings" panose="05000000000000000000" pitchFamily="2" charset="2"/>
              <a:buChar char="§"/>
            </a:pPr>
            <a:r>
              <a:rPr lang="es-MX" sz="1600" dirty="0" smtClean="0">
                <a:latin typeface="Montserrat" panose="00000500000000000000" pitchFamily="2" charset="0"/>
              </a:rPr>
              <a:t>Capacitación </a:t>
            </a:r>
            <a:r>
              <a:rPr lang="es-MX" sz="1600" dirty="0">
                <a:latin typeface="Montserrat" panose="00000500000000000000" pitchFamily="2" charset="0"/>
              </a:rPr>
              <a:t>del personal de protección civil para la correcta interpretación de los atlas municipales de </a:t>
            </a:r>
            <a:r>
              <a:rPr lang="es-MX" sz="1600" dirty="0" smtClean="0">
                <a:latin typeface="Montserrat" panose="00000500000000000000" pitchFamily="2" charset="0"/>
              </a:rPr>
              <a:t>peligro y riesgo </a:t>
            </a:r>
            <a:r>
              <a:rPr lang="es-MX" sz="1600" dirty="0">
                <a:latin typeface="Montserrat" panose="00000500000000000000" pitchFamily="2" charset="0"/>
              </a:rPr>
              <a:t>y continuar desarrollando los atlas de los municipios faltantes.</a:t>
            </a:r>
          </a:p>
          <a:p>
            <a:pPr marL="285750" indent="-285750" algn="just">
              <a:buFont typeface="Wingdings" panose="05000000000000000000" pitchFamily="2" charset="2"/>
              <a:buChar char="§"/>
            </a:pPr>
            <a:r>
              <a:rPr lang="es-MX" sz="1600" dirty="0">
                <a:latin typeface="Montserrat" panose="00000500000000000000" pitchFamily="2" charset="0"/>
              </a:rPr>
              <a:t>Elaboración de los planes de contingencia municipales para la atención de emergencias químicas.</a:t>
            </a:r>
          </a:p>
          <a:p>
            <a:pPr marL="285750" indent="-285750" algn="just">
              <a:buFont typeface="Wingdings" panose="05000000000000000000" pitchFamily="2" charset="2"/>
              <a:buChar char="§"/>
            </a:pPr>
            <a:r>
              <a:rPr lang="es-MX" sz="1600" dirty="0" smtClean="0">
                <a:latin typeface="Montserrat" panose="00000500000000000000" pitchFamily="2" charset="0"/>
              </a:rPr>
              <a:t>Trabajo coordinado en las actividades de perforación y excavación realizadas durante actividades de mantenimiento de tuberías de agua potable y drenaje, así como introducción de otros servicios.</a:t>
            </a:r>
          </a:p>
          <a:p>
            <a:pPr marL="285750" indent="-285750" algn="just">
              <a:buFont typeface="Wingdings" panose="05000000000000000000" pitchFamily="2" charset="2"/>
              <a:buChar char="§"/>
            </a:pPr>
            <a:r>
              <a:rPr lang="es-MX" sz="1600" dirty="0">
                <a:latin typeface="Montserrat" panose="00000500000000000000" pitchFamily="2" charset="0"/>
              </a:rPr>
              <a:t>Capacitación del personal de las unidades de protección civil en la atención de emergencias </a:t>
            </a:r>
            <a:r>
              <a:rPr lang="es-MX" sz="1600" dirty="0" smtClean="0">
                <a:latin typeface="Montserrat" panose="00000500000000000000" pitchFamily="2" charset="0"/>
              </a:rPr>
              <a:t>químicas. </a:t>
            </a:r>
            <a:endParaRPr lang="es-MX" sz="1600" dirty="0">
              <a:latin typeface="Montserrat" panose="00000500000000000000" pitchFamily="2" charset="0"/>
            </a:endParaRPr>
          </a:p>
          <a:p>
            <a:pPr marL="285750" indent="-285750" algn="just">
              <a:buFont typeface="Wingdings" panose="05000000000000000000" pitchFamily="2" charset="2"/>
              <a:buChar char="§"/>
            </a:pPr>
            <a:r>
              <a:rPr lang="es-MX" sz="1600" dirty="0">
                <a:latin typeface="Montserrat" panose="00000500000000000000" pitchFamily="2" charset="0"/>
              </a:rPr>
              <a:t>Equipo de protección personal </a:t>
            </a:r>
            <a:r>
              <a:rPr lang="es-MX" sz="1600" dirty="0" smtClean="0">
                <a:latin typeface="Montserrat" panose="00000500000000000000" pitchFamily="2" charset="0"/>
              </a:rPr>
              <a:t>adecuado al tipo de emergencia que pueda presentarse.</a:t>
            </a:r>
          </a:p>
          <a:p>
            <a:pPr marL="285750" indent="-285750" algn="just">
              <a:buFont typeface="Wingdings" panose="05000000000000000000" pitchFamily="2" charset="2"/>
              <a:buChar char="§"/>
            </a:pPr>
            <a:r>
              <a:rPr lang="es-MX" sz="1600" dirty="0" smtClean="0">
                <a:latin typeface="Montserrat" panose="00000500000000000000" pitchFamily="2" charset="0"/>
              </a:rPr>
              <a:t>Fomentar la creación de más Grupos Locales de Ayuda Mutua Industrial para fortalecer la atención de emergencias y optimizar recursos materiales y humanos.</a:t>
            </a:r>
          </a:p>
        </p:txBody>
      </p:sp>
    </p:spTree>
    <p:extLst>
      <p:ext uri="{BB962C8B-B14F-4D97-AF65-F5344CB8AC3E}">
        <p14:creationId xmlns:p14="http://schemas.microsoft.com/office/powerpoint/2010/main" val="3895469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a:spLocks noChangeArrowheads="1"/>
          </p:cNvSpPr>
          <p:nvPr/>
        </p:nvSpPr>
        <p:spPr bwMode="auto">
          <a:xfrm>
            <a:off x="287079" y="1089909"/>
            <a:ext cx="7871638"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b="1" dirty="0" smtClean="0">
                <a:latin typeface="Montserrat" panose="00000500000000000000" pitchFamily="2" charset="0"/>
              </a:rPr>
              <a:t>Propuestas:</a:t>
            </a:r>
          </a:p>
          <a:p>
            <a:pPr algn="just" eaLnBrk="1" hangingPunct="1">
              <a:lnSpc>
                <a:spcPct val="150000"/>
              </a:lnSpc>
              <a:spcBef>
                <a:spcPct val="0"/>
              </a:spcBef>
              <a:buFontTx/>
              <a:buNone/>
            </a:pPr>
            <a:endParaRPr lang="es-ES" altLang="es-MX" sz="1400" dirty="0">
              <a:latin typeface="Montserrat" panose="00000500000000000000" pitchFamily="2" charset="0"/>
            </a:endParaRPr>
          </a:p>
          <a:p>
            <a:pPr algn="just" eaLnBrk="1" hangingPunct="1">
              <a:lnSpc>
                <a:spcPct val="150000"/>
              </a:lnSpc>
              <a:spcBef>
                <a:spcPct val="0"/>
              </a:spcBef>
            </a:pPr>
            <a:r>
              <a:rPr lang="es-ES" altLang="es-MX" sz="1400" dirty="0" smtClean="0">
                <a:latin typeface="Montserrat" panose="00000500000000000000" pitchFamily="2" charset="0"/>
              </a:rPr>
              <a:t>Gestión adecuada de los residuos desde la verificación de la existencia y adecuado funcionamiento de plantas de tratamiento de aguas residuales urbanas e industriales; así como de sitios de disposición final de residuos sólidos urbanos que se apeguen a la normatividad o en su caso realizar las modernizaciones correspondientes.</a:t>
            </a:r>
          </a:p>
          <a:p>
            <a:pPr algn="just" eaLnBrk="1" hangingPunct="1">
              <a:lnSpc>
                <a:spcPct val="150000"/>
              </a:lnSpc>
              <a:spcBef>
                <a:spcPct val="0"/>
              </a:spcBef>
            </a:pPr>
            <a:endParaRPr lang="es-ES" altLang="es-MX" sz="1400" dirty="0" smtClean="0">
              <a:latin typeface="Montserrat" panose="00000500000000000000" pitchFamily="2" charset="0"/>
            </a:endParaRPr>
          </a:p>
          <a:p>
            <a:pPr algn="just" eaLnBrk="1" hangingPunct="1">
              <a:lnSpc>
                <a:spcPct val="150000"/>
              </a:lnSpc>
              <a:spcBef>
                <a:spcPct val="0"/>
              </a:spcBef>
            </a:pPr>
            <a:r>
              <a:rPr lang="es-ES" altLang="es-MX" sz="1400" dirty="0" smtClean="0">
                <a:latin typeface="Montserrat" panose="00000500000000000000" pitchFamily="2" charset="0"/>
              </a:rPr>
              <a:t>Saneamiento de los cuerpos de agua.</a:t>
            </a:r>
          </a:p>
          <a:p>
            <a:pPr algn="just" eaLnBrk="1" hangingPunct="1">
              <a:lnSpc>
                <a:spcPct val="150000"/>
              </a:lnSpc>
              <a:spcBef>
                <a:spcPct val="0"/>
              </a:spcBef>
            </a:pPr>
            <a:endParaRPr lang="es-ES" altLang="es-MX" sz="1200" dirty="0">
              <a:latin typeface="Montserrat" panose="00000500000000000000" pitchFamily="2" charset="0"/>
            </a:endParaRPr>
          </a:p>
          <a:p>
            <a:pPr algn="just" eaLnBrk="1" hangingPunct="1">
              <a:lnSpc>
                <a:spcPct val="150000"/>
              </a:lnSpc>
              <a:spcBef>
                <a:spcPct val="0"/>
              </a:spcBef>
            </a:pPr>
            <a:r>
              <a:rPr lang="es-ES" altLang="es-MX" sz="1400" dirty="0" smtClean="0">
                <a:latin typeface="Montserrat" panose="00000500000000000000" pitchFamily="2" charset="0"/>
              </a:rPr>
              <a:t>Promoción de la educación ambiental para la gestión de residuos como la separación de la basura, elaboración de composta, diseño de baños secos para evitar descargas en los ríos, recolección oportuna de la basura.</a:t>
            </a:r>
            <a:endParaRPr lang="es-ES" altLang="es-MX" sz="1400" dirty="0">
              <a:latin typeface="Montserrat" panose="00000500000000000000" pitchFamily="2" charset="0"/>
            </a:endParaRPr>
          </a:p>
        </p:txBody>
      </p:sp>
    </p:spTree>
    <p:extLst>
      <p:ext uri="{BB962C8B-B14F-4D97-AF65-F5344CB8AC3E}">
        <p14:creationId xmlns:p14="http://schemas.microsoft.com/office/powerpoint/2010/main" val="1971883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3846" t="15325" r="9572" b="11339"/>
          <a:stretch/>
        </p:blipFill>
        <p:spPr bwMode="auto">
          <a:xfrm>
            <a:off x="4597782" y="1447659"/>
            <a:ext cx="4256950" cy="4800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612" t="14874" r="9998" b="12083"/>
          <a:stretch/>
        </p:blipFill>
        <p:spPr bwMode="auto">
          <a:xfrm>
            <a:off x="251520" y="1402406"/>
            <a:ext cx="4252211" cy="4800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 xmlns:a16="http://schemas.microsoft.com/office/drawing/2014/main" id="{10DC2165-6ED2-AC47-9290-3D955273443E}"/>
              </a:ext>
            </a:extLst>
          </p:cNvPr>
          <p:cNvSpPr txBox="1"/>
          <p:nvPr/>
        </p:nvSpPr>
        <p:spPr>
          <a:xfrm>
            <a:off x="251520" y="116632"/>
            <a:ext cx="2125903" cy="461665"/>
          </a:xfrm>
          <a:prstGeom prst="rect">
            <a:avLst/>
          </a:prstGeom>
          <a:noFill/>
        </p:spPr>
        <p:txBody>
          <a:bodyPr wrap="none" rtlCol="0">
            <a:spAutoFit/>
          </a:bodyPr>
          <a:lstStyle/>
          <a:p>
            <a:r>
              <a:rPr lang="en-US" sz="2400" b="1" dirty="0" err="1">
                <a:latin typeface="Montserrat" pitchFamily="2" charset="77"/>
              </a:rPr>
              <a:t>Diagnóstico</a:t>
            </a:r>
            <a:endParaRPr lang="en-US" sz="2400" b="1" dirty="0">
              <a:latin typeface="Montserrat" pitchFamily="2" charset="77"/>
            </a:endParaRPr>
          </a:p>
        </p:txBody>
      </p:sp>
      <p:sp>
        <p:nvSpPr>
          <p:cNvPr id="6" name="TextBox 5">
            <a:extLst>
              <a:ext uri="{FF2B5EF4-FFF2-40B4-BE49-F238E27FC236}">
                <a16:creationId xmlns="" xmlns:a16="http://schemas.microsoft.com/office/drawing/2014/main" id="{B6F2A2A7-FDC4-C24F-A502-33BD59466B99}"/>
              </a:ext>
            </a:extLst>
          </p:cNvPr>
          <p:cNvSpPr txBox="1"/>
          <p:nvPr/>
        </p:nvSpPr>
        <p:spPr>
          <a:xfrm>
            <a:off x="2731852" y="1671191"/>
            <a:ext cx="1674002" cy="584775"/>
          </a:xfrm>
          <a:prstGeom prst="rect">
            <a:avLst/>
          </a:prstGeom>
          <a:noFill/>
        </p:spPr>
        <p:txBody>
          <a:bodyPr wrap="square" rtlCol="0">
            <a:spAutoFit/>
          </a:bodyPr>
          <a:lstStyle/>
          <a:p>
            <a:r>
              <a:rPr lang="en-US" sz="1600" b="1" dirty="0" err="1">
                <a:latin typeface="Montserrat" pitchFamily="2" charset="77"/>
              </a:rPr>
              <a:t>Declaratorias</a:t>
            </a:r>
            <a:r>
              <a:rPr lang="en-US" sz="1600" b="1" dirty="0">
                <a:latin typeface="Montserrat" pitchFamily="2" charset="77"/>
              </a:rPr>
              <a:t> de </a:t>
            </a:r>
            <a:r>
              <a:rPr lang="en-US" sz="1600" b="1" dirty="0" err="1">
                <a:latin typeface="Montserrat" pitchFamily="2" charset="77"/>
              </a:rPr>
              <a:t>Desastre</a:t>
            </a:r>
            <a:endParaRPr lang="en-US" sz="1600" b="1" dirty="0">
              <a:latin typeface="Montserrat" pitchFamily="2" charset="77"/>
            </a:endParaRPr>
          </a:p>
        </p:txBody>
      </p:sp>
      <p:sp>
        <p:nvSpPr>
          <p:cNvPr id="7" name="TextBox 6">
            <a:extLst>
              <a:ext uri="{FF2B5EF4-FFF2-40B4-BE49-F238E27FC236}">
                <a16:creationId xmlns="" xmlns:a16="http://schemas.microsoft.com/office/drawing/2014/main" id="{35512E6E-DDA9-7440-AC7D-939EE8D2F549}"/>
              </a:ext>
            </a:extLst>
          </p:cNvPr>
          <p:cNvSpPr txBox="1"/>
          <p:nvPr/>
        </p:nvSpPr>
        <p:spPr>
          <a:xfrm>
            <a:off x="251520" y="749224"/>
            <a:ext cx="6260047" cy="307777"/>
          </a:xfrm>
          <a:prstGeom prst="rect">
            <a:avLst/>
          </a:prstGeom>
          <a:noFill/>
        </p:spPr>
        <p:txBody>
          <a:bodyPr wrap="none" rtlCol="0">
            <a:spAutoFit/>
          </a:bodyPr>
          <a:lstStyle/>
          <a:p>
            <a:r>
              <a:rPr lang="en-US" sz="1400" b="1" i="1" dirty="0">
                <a:latin typeface="Montserrat" pitchFamily="2" charset="77"/>
                <a:hlinkClick r:id="rId4"/>
              </a:rPr>
              <a:t>http://</a:t>
            </a:r>
            <a:r>
              <a:rPr lang="en-US" sz="1400" b="1" i="1" dirty="0" err="1">
                <a:latin typeface="Montserrat" pitchFamily="2" charset="77"/>
                <a:hlinkClick r:id="rId4"/>
              </a:rPr>
              <a:t>www.atlasnacionalderiesgos.gob.mx</a:t>
            </a:r>
            <a:r>
              <a:rPr lang="en-US" sz="1400" b="1" i="1" dirty="0">
                <a:latin typeface="Montserrat" pitchFamily="2" charset="77"/>
                <a:hlinkClick r:id="rId4"/>
              </a:rPr>
              <a:t>/apps/</a:t>
            </a:r>
            <a:r>
              <a:rPr lang="en-US" sz="1400" b="1" i="1" dirty="0" err="1">
                <a:latin typeface="Montserrat" pitchFamily="2" charset="77"/>
                <a:hlinkClick r:id="rId4"/>
              </a:rPr>
              <a:t>Declaratorias</a:t>
            </a:r>
            <a:r>
              <a:rPr lang="en-US" sz="1400" b="1" i="1" dirty="0">
                <a:latin typeface="Montserrat" pitchFamily="2" charset="77"/>
                <a:hlinkClick r:id="rId4"/>
              </a:rPr>
              <a:t>/</a:t>
            </a:r>
            <a:endParaRPr lang="en-US" sz="1400" b="1" i="1" dirty="0">
              <a:latin typeface="Montserrat" pitchFamily="2" charset="77"/>
            </a:endParaRPr>
          </a:p>
        </p:txBody>
      </p:sp>
      <p:sp>
        <p:nvSpPr>
          <p:cNvPr id="11" name="TextBox 10">
            <a:extLst>
              <a:ext uri="{FF2B5EF4-FFF2-40B4-BE49-F238E27FC236}">
                <a16:creationId xmlns="" xmlns:a16="http://schemas.microsoft.com/office/drawing/2014/main" id="{348C9835-E4CF-4F42-8768-4246ED7325B6}"/>
              </a:ext>
            </a:extLst>
          </p:cNvPr>
          <p:cNvSpPr txBox="1"/>
          <p:nvPr/>
        </p:nvSpPr>
        <p:spPr>
          <a:xfrm>
            <a:off x="6726257" y="1660591"/>
            <a:ext cx="1868457" cy="584775"/>
          </a:xfrm>
          <a:prstGeom prst="rect">
            <a:avLst/>
          </a:prstGeom>
          <a:noFill/>
        </p:spPr>
        <p:txBody>
          <a:bodyPr wrap="square" rtlCol="0">
            <a:spAutoFit/>
          </a:bodyPr>
          <a:lstStyle/>
          <a:p>
            <a:r>
              <a:rPr lang="en-US" sz="1600" b="1" dirty="0" err="1">
                <a:latin typeface="Montserrat" pitchFamily="2" charset="77"/>
              </a:rPr>
              <a:t>Declaratorias</a:t>
            </a:r>
            <a:r>
              <a:rPr lang="en-US" sz="1600" b="1" dirty="0">
                <a:latin typeface="Montserrat" pitchFamily="2" charset="77"/>
              </a:rPr>
              <a:t> de </a:t>
            </a:r>
            <a:r>
              <a:rPr lang="en-US" sz="1600" b="1" dirty="0" err="1">
                <a:latin typeface="Montserrat" pitchFamily="2" charset="77"/>
              </a:rPr>
              <a:t>Emergencia</a:t>
            </a:r>
            <a:endParaRPr lang="en-US" sz="1600" b="1" dirty="0">
              <a:latin typeface="Montserrat" pitchFamily="2" charset="77"/>
            </a:endParaRPr>
          </a:p>
        </p:txBody>
      </p:sp>
      <p:sp>
        <p:nvSpPr>
          <p:cNvPr id="12" name="TextBox 11">
            <a:extLst>
              <a:ext uri="{FF2B5EF4-FFF2-40B4-BE49-F238E27FC236}">
                <a16:creationId xmlns="" xmlns:a16="http://schemas.microsoft.com/office/drawing/2014/main" id="{3578C974-3201-6E4B-9244-BEA9E19E2B62}"/>
              </a:ext>
            </a:extLst>
          </p:cNvPr>
          <p:cNvSpPr txBox="1"/>
          <p:nvPr/>
        </p:nvSpPr>
        <p:spPr>
          <a:xfrm>
            <a:off x="3126337" y="5733256"/>
            <a:ext cx="1279517" cy="338554"/>
          </a:xfrm>
          <a:prstGeom prst="rect">
            <a:avLst/>
          </a:prstGeom>
          <a:noFill/>
        </p:spPr>
        <p:txBody>
          <a:bodyPr wrap="none" rtlCol="0">
            <a:spAutoFit/>
          </a:bodyPr>
          <a:lstStyle/>
          <a:p>
            <a:r>
              <a:rPr lang="en-US" sz="1600" b="1" dirty="0">
                <a:latin typeface="Montserrat" pitchFamily="2" charset="77"/>
              </a:rPr>
              <a:t>2000-2018</a:t>
            </a:r>
          </a:p>
        </p:txBody>
      </p:sp>
      <p:sp>
        <p:nvSpPr>
          <p:cNvPr id="13" name="TextBox 12">
            <a:extLst>
              <a:ext uri="{FF2B5EF4-FFF2-40B4-BE49-F238E27FC236}">
                <a16:creationId xmlns="" xmlns:a16="http://schemas.microsoft.com/office/drawing/2014/main" id="{A7093068-895F-9C42-938E-75E624A17DD2}"/>
              </a:ext>
            </a:extLst>
          </p:cNvPr>
          <p:cNvSpPr txBox="1"/>
          <p:nvPr/>
        </p:nvSpPr>
        <p:spPr>
          <a:xfrm>
            <a:off x="7308304" y="5733256"/>
            <a:ext cx="1279517" cy="338554"/>
          </a:xfrm>
          <a:prstGeom prst="rect">
            <a:avLst/>
          </a:prstGeom>
          <a:noFill/>
        </p:spPr>
        <p:txBody>
          <a:bodyPr wrap="none" rtlCol="0">
            <a:spAutoFit/>
          </a:bodyPr>
          <a:lstStyle/>
          <a:p>
            <a:r>
              <a:rPr lang="en-US" sz="1600" b="1" dirty="0">
                <a:latin typeface="Montserrat" pitchFamily="2" charset="77"/>
              </a:rPr>
              <a:t>2000-2018</a:t>
            </a:r>
          </a:p>
        </p:txBody>
      </p:sp>
    </p:spTree>
    <p:extLst>
      <p:ext uri="{BB962C8B-B14F-4D97-AF65-F5344CB8AC3E}">
        <p14:creationId xmlns:p14="http://schemas.microsoft.com/office/powerpoint/2010/main" val="36118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059832" y="1063850"/>
            <a:ext cx="2736304" cy="369332"/>
          </a:xfrm>
          <a:prstGeom prst="rect">
            <a:avLst/>
          </a:prstGeom>
          <a:noFill/>
        </p:spPr>
        <p:txBody>
          <a:bodyPr wrap="square" rtlCol="0">
            <a:spAutoFit/>
          </a:bodyPr>
          <a:lstStyle/>
          <a:p>
            <a:pPr algn="ctr"/>
            <a:r>
              <a:rPr lang="es-MX" dirty="0" smtClean="0">
                <a:solidFill>
                  <a:prstClr val="black"/>
                </a:solidFill>
              </a:rPr>
              <a:t>DESASTRE 2000-2018</a:t>
            </a:r>
            <a:endParaRPr lang="es-MX" dirty="0">
              <a:solidFill>
                <a:prstClr val="black"/>
              </a:solidFill>
            </a:endParaRPr>
          </a:p>
        </p:txBody>
      </p:sp>
      <p:sp>
        <p:nvSpPr>
          <p:cNvPr id="5" name="4 CuadroTexto"/>
          <p:cNvSpPr txBox="1"/>
          <p:nvPr/>
        </p:nvSpPr>
        <p:spPr>
          <a:xfrm>
            <a:off x="3352322" y="3847347"/>
            <a:ext cx="2736304" cy="369332"/>
          </a:xfrm>
          <a:prstGeom prst="rect">
            <a:avLst/>
          </a:prstGeom>
          <a:noFill/>
        </p:spPr>
        <p:txBody>
          <a:bodyPr wrap="square" rtlCol="0">
            <a:spAutoFit/>
          </a:bodyPr>
          <a:lstStyle/>
          <a:p>
            <a:pPr algn="ctr"/>
            <a:r>
              <a:rPr lang="es-MX" dirty="0" smtClean="0">
                <a:solidFill>
                  <a:prstClr val="black"/>
                </a:solidFill>
              </a:rPr>
              <a:t>EMERGENCIA 2000-2018</a:t>
            </a:r>
            <a:endParaRPr lang="es-MX" dirty="0">
              <a:solidFill>
                <a:prstClr val="black"/>
              </a:solidFill>
            </a:endParaRPr>
          </a:p>
        </p:txBody>
      </p:sp>
      <p:sp>
        <p:nvSpPr>
          <p:cNvPr id="8" name="TextBox 6">
            <a:extLst>
              <a:ext uri="{FF2B5EF4-FFF2-40B4-BE49-F238E27FC236}">
                <a16:creationId xmlns="" xmlns:a16="http://schemas.microsoft.com/office/drawing/2014/main" id="{FAC51DE9-1288-F248-AE93-5F5FBF45C7E8}"/>
              </a:ext>
            </a:extLst>
          </p:cNvPr>
          <p:cNvSpPr txBox="1"/>
          <p:nvPr/>
        </p:nvSpPr>
        <p:spPr>
          <a:xfrm>
            <a:off x="251520" y="116632"/>
            <a:ext cx="1428596" cy="461665"/>
          </a:xfrm>
          <a:prstGeom prst="rect">
            <a:avLst/>
          </a:prstGeom>
          <a:noFill/>
        </p:spPr>
        <p:txBody>
          <a:bodyPr wrap="none" rtlCol="0">
            <a:spAutoFit/>
          </a:bodyPr>
          <a:lstStyle/>
          <a:p>
            <a:r>
              <a:rPr lang="en-US" sz="2400" b="1" dirty="0" err="1">
                <a:solidFill>
                  <a:prstClr val="black"/>
                </a:solidFill>
                <a:latin typeface="Montserrat" pitchFamily="2" charset="77"/>
              </a:rPr>
              <a:t>Análisis</a:t>
            </a:r>
            <a:endParaRPr lang="en-US" sz="2400" b="1" dirty="0">
              <a:solidFill>
                <a:prstClr val="black"/>
              </a:solidFill>
              <a:latin typeface="Montserrat" pitchFamily="2" charset="77"/>
            </a:endParaRPr>
          </a:p>
        </p:txBody>
      </p:sp>
      <p:sp>
        <p:nvSpPr>
          <p:cNvPr id="9" name="TextBox 6">
            <a:extLst>
              <a:ext uri="{FF2B5EF4-FFF2-40B4-BE49-F238E27FC236}">
                <a16:creationId xmlns="" xmlns:a16="http://schemas.microsoft.com/office/drawing/2014/main" id="{35512E6E-DDA9-7440-AC7D-939EE8D2F549}"/>
              </a:ext>
            </a:extLst>
          </p:cNvPr>
          <p:cNvSpPr txBox="1"/>
          <p:nvPr/>
        </p:nvSpPr>
        <p:spPr>
          <a:xfrm>
            <a:off x="251520" y="749224"/>
            <a:ext cx="6260047" cy="307777"/>
          </a:xfrm>
          <a:prstGeom prst="rect">
            <a:avLst/>
          </a:prstGeom>
          <a:noFill/>
        </p:spPr>
        <p:txBody>
          <a:bodyPr wrap="none" rtlCol="0">
            <a:spAutoFit/>
          </a:bodyPr>
          <a:lstStyle/>
          <a:p>
            <a:r>
              <a:rPr lang="en-US" sz="1400" b="1" i="1" dirty="0">
                <a:solidFill>
                  <a:prstClr val="black"/>
                </a:solidFill>
                <a:latin typeface="Montserrat" pitchFamily="2" charset="77"/>
                <a:hlinkClick r:id="rId2"/>
              </a:rPr>
              <a:t>http://</a:t>
            </a:r>
            <a:r>
              <a:rPr lang="en-US" sz="1400" b="1" i="1" dirty="0" err="1">
                <a:solidFill>
                  <a:prstClr val="black"/>
                </a:solidFill>
                <a:latin typeface="Montserrat" pitchFamily="2" charset="77"/>
                <a:hlinkClick r:id="rId2"/>
              </a:rPr>
              <a:t>www.atlasnacionalderiesgos.gob.mx</a:t>
            </a:r>
            <a:r>
              <a:rPr lang="en-US" sz="1400" b="1" i="1" dirty="0">
                <a:solidFill>
                  <a:prstClr val="black"/>
                </a:solidFill>
                <a:latin typeface="Montserrat" pitchFamily="2" charset="77"/>
                <a:hlinkClick r:id="rId2"/>
              </a:rPr>
              <a:t>/apps/</a:t>
            </a:r>
            <a:r>
              <a:rPr lang="en-US" sz="1400" b="1" i="1" dirty="0" err="1">
                <a:solidFill>
                  <a:prstClr val="black"/>
                </a:solidFill>
                <a:latin typeface="Montserrat" pitchFamily="2" charset="77"/>
                <a:hlinkClick r:id="rId2"/>
              </a:rPr>
              <a:t>Declaratorias</a:t>
            </a:r>
            <a:r>
              <a:rPr lang="en-US" sz="1400" b="1" i="1" dirty="0">
                <a:solidFill>
                  <a:prstClr val="black"/>
                </a:solidFill>
                <a:latin typeface="Montserrat" pitchFamily="2" charset="77"/>
                <a:hlinkClick r:id="rId2"/>
              </a:rPr>
              <a:t>/</a:t>
            </a:r>
            <a:endParaRPr lang="en-US" sz="1400" b="1" i="1" dirty="0">
              <a:solidFill>
                <a:prstClr val="black"/>
              </a:solidFill>
              <a:latin typeface="Montserrat" pitchFamily="2" charset="77"/>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455" t="15129" r="7508" b="49033"/>
          <a:stretch/>
        </p:blipFill>
        <p:spPr bwMode="auto">
          <a:xfrm>
            <a:off x="417299" y="1539714"/>
            <a:ext cx="4010685" cy="2307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455" t="50967" r="7508" b="7171"/>
          <a:stretch/>
        </p:blipFill>
        <p:spPr bwMode="auto">
          <a:xfrm>
            <a:off x="4642475" y="1398467"/>
            <a:ext cx="3738184" cy="2512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7965" t="14864" r="7643" b="48711"/>
          <a:stretch/>
        </p:blipFill>
        <p:spPr bwMode="auto">
          <a:xfrm>
            <a:off x="510171" y="4216679"/>
            <a:ext cx="4110361" cy="2448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7965" t="50259" r="7643" b="8014"/>
          <a:stretch/>
        </p:blipFill>
        <p:spPr bwMode="auto">
          <a:xfrm>
            <a:off x="4932040" y="4216679"/>
            <a:ext cx="3538755" cy="2415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74821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 xmlns:a16="http://schemas.microsoft.com/office/drawing/2014/main" id="{FAC51DE9-1288-F248-AE93-5F5FBF45C7E8}"/>
              </a:ext>
            </a:extLst>
          </p:cNvPr>
          <p:cNvSpPr txBox="1"/>
          <p:nvPr/>
        </p:nvSpPr>
        <p:spPr>
          <a:xfrm>
            <a:off x="467544" y="348712"/>
            <a:ext cx="1526380" cy="461665"/>
          </a:xfrm>
          <a:prstGeom prst="rect">
            <a:avLst/>
          </a:prstGeom>
          <a:noFill/>
        </p:spPr>
        <p:txBody>
          <a:bodyPr wrap="none" rtlCol="0">
            <a:spAutoFit/>
          </a:bodyPr>
          <a:lstStyle/>
          <a:p>
            <a:r>
              <a:rPr lang="en-US" sz="2400" b="1" dirty="0" err="1" smtClean="0">
                <a:solidFill>
                  <a:prstClr val="black"/>
                </a:solidFill>
                <a:latin typeface="Montserrat" pitchFamily="2" charset="77"/>
              </a:rPr>
              <a:t>Impacto</a:t>
            </a:r>
            <a:endParaRPr lang="en-US" sz="2400" b="1" dirty="0">
              <a:solidFill>
                <a:prstClr val="black"/>
              </a:solidFill>
              <a:latin typeface="Montserrat" pitchFamily="2" charset="77"/>
            </a:endParaRPr>
          </a:p>
        </p:txBody>
      </p:sp>
      <p:graphicFrame>
        <p:nvGraphicFramePr>
          <p:cNvPr id="5" name="4 Gráfico"/>
          <p:cNvGraphicFramePr>
            <a:graphicFrameLocks/>
          </p:cNvGraphicFramePr>
          <p:nvPr>
            <p:extLst>
              <p:ext uri="{D42A27DB-BD31-4B8C-83A1-F6EECF244321}">
                <p14:modId xmlns:p14="http://schemas.microsoft.com/office/powerpoint/2010/main" val="1303230301"/>
              </p:ext>
            </p:extLst>
          </p:nvPr>
        </p:nvGraphicFramePr>
        <p:xfrm>
          <a:off x="251520" y="1124744"/>
          <a:ext cx="8745042" cy="49307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40527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 xmlns:a16="http://schemas.microsoft.com/office/drawing/2014/main" id="{FAC51DE9-1288-F248-AE93-5F5FBF45C7E8}"/>
              </a:ext>
            </a:extLst>
          </p:cNvPr>
          <p:cNvSpPr txBox="1"/>
          <p:nvPr/>
        </p:nvSpPr>
        <p:spPr>
          <a:xfrm>
            <a:off x="467544" y="348712"/>
            <a:ext cx="1526380" cy="461665"/>
          </a:xfrm>
          <a:prstGeom prst="rect">
            <a:avLst/>
          </a:prstGeom>
          <a:noFill/>
        </p:spPr>
        <p:txBody>
          <a:bodyPr wrap="none" rtlCol="0">
            <a:spAutoFit/>
          </a:bodyPr>
          <a:lstStyle/>
          <a:p>
            <a:r>
              <a:rPr lang="en-US" sz="2400" b="1" dirty="0" err="1" smtClean="0">
                <a:solidFill>
                  <a:prstClr val="black"/>
                </a:solidFill>
                <a:latin typeface="Montserrat" pitchFamily="2" charset="77"/>
              </a:rPr>
              <a:t>Impacto</a:t>
            </a:r>
            <a:endParaRPr lang="en-US" sz="2400" b="1" dirty="0">
              <a:solidFill>
                <a:prstClr val="black"/>
              </a:solidFill>
              <a:latin typeface="Montserrat" pitchFamily="2" charset="77"/>
            </a:endParaRPr>
          </a:p>
        </p:txBody>
      </p:sp>
      <p:graphicFrame>
        <p:nvGraphicFramePr>
          <p:cNvPr id="6" name="5 Gráfico"/>
          <p:cNvGraphicFramePr>
            <a:graphicFrameLocks/>
          </p:cNvGraphicFramePr>
          <p:nvPr>
            <p:extLst>
              <p:ext uri="{D42A27DB-BD31-4B8C-83A1-F6EECF244321}">
                <p14:modId xmlns:p14="http://schemas.microsoft.com/office/powerpoint/2010/main" val="1769899051"/>
              </p:ext>
            </p:extLst>
          </p:nvPr>
        </p:nvGraphicFramePr>
        <p:xfrm>
          <a:off x="323528" y="810377"/>
          <a:ext cx="4104456" cy="22585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6 Gráfico"/>
          <p:cNvGraphicFramePr>
            <a:graphicFrameLocks/>
          </p:cNvGraphicFramePr>
          <p:nvPr>
            <p:extLst>
              <p:ext uri="{D42A27DB-BD31-4B8C-83A1-F6EECF244321}">
                <p14:modId xmlns:p14="http://schemas.microsoft.com/office/powerpoint/2010/main" val="4120478896"/>
              </p:ext>
            </p:extLst>
          </p:nvPr>
        </p:nvGraphicFramePr>
        <p:xfrm>
          <a:off x="4572000" y="819495"/>
          <a:ext cx="3888432" cy="22494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7 Gráfico"/>
          <p:cNvGraphicFramePr>
            <a:graphicFrameLocks/>
          </p:cNvGraphicFramePr>
          <p:nvPr>
            <p:extLst>
              <p:ext uri="{D42A27DB-BD31-4B8C-83A1-F6EECF244321}">
                <p14:modId xmlns:p14="http://schemas.microsoft.com/office/powerpoint/2010/main" val="854173784"/>
              </p:ext>
            </p:extLst>
          </p:nvPr>
        </p:nvGraphicFramePr>
        <p:xfrm>
          <a:off x="2024501" y="3356992"/>
          <a:ext cx="5191125" cy="319325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02301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083249"/>
            <a:ext cx="6912768" cy="502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 xmlns:a16="http://schemas.microsoft.com/office/drawing/2014/main" id="{D428A856-8863-3B47-871D-0BD0F50BE444}"/>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sp>
        <p:nvSpPr>
          <p:cNvPr id="3" name="TextBox 2">
            <a:hlinkClick r:id="rId3"/>
            <a:extLst>
              <a:ext uri="{FF2B5EF4-FFF2-40B4-BE49-F238E27FC236}">
                <a16:creationId xmlns="" xmlns:a16="http://schemas.microsoft.com/office/drawing/2014/main" id="{B274B974-E8DC-7947-9523-18BE6B675668}"/>
              </a:ext>
            </a:extLst>
          </p:cNvPr>
          <p:cNvSpPr txBox="1"/>
          <p:nvPr/>
        </p:nvSpPr>
        <p:spPr>
          <a:xfrm>
            <a:off x="179512" y="867807"/>
            <a:ext cx="4379725" cy="430887"/>
          </a:xfrm>
          <a:prstGeom prst="rect">
            <a:avLst/>
          </a:prstGeom>
          <a:noFill/>
        </p:spPr>
        <p:txBody>
          <a:bodyPr wrap="none" rtlCol="0">
            <a:spAutoFit/>
          </a:bodyPr>
          <a:lstStyle/>
          <a:p>
            <a:r>
              <a:rPr lang="en-US" sz="1100" b="1" i="1" dirty="0">
                <a:latin typeface="Montserrat" pitchFamily="2" charset="77"/>
                <a:hlinkClick r:id="rId4"/>
              </a:rPr>
              <a:t>http://</a:t>
            </a:r>
            <a:r>
              <a:rPr lang="en-US" sz="1100" b="1" i="1" dirty="0" smtClean="0">
                <a:latin typeface="Montserrat" pitchFamily="2" charset="77"/>
                <a:hlinkClick r:id="rId4"/>
              </a:rPr>
              <a:t>www.atlasnacionalderiesgos.gob.mx/apps/IGOPP</a:t>
            </a:r>
            <a:endParaRPr lang="en-US" sz="1100" b="1" i="1" dirty="0" smtClean="0">
              <a:latin typeface="Montserrat" pitchFamily="2" charset="77"/>
            </a:endParaRPr>
          </a:p>
          <a:p>
            <a:endParaRPr lang="en-US" sz="1100" b="1" i="1" dirty="0">
              <a:latin typeface="Montserrat" pitchFamily="2" charset="77"/>
            </a:endParaRPr>
          </a:p>
        </p:txBody>
      </p:sp>
      <p:sp>
        <p:nvSpPr>
          <p:cNvPr id="4" name="Rectangle 3">
            <a:extLst>
              <a:ext uri="{FF2B5EF4-FFF2-40B4-BE49-F238E27FC236}">
                <a16:creationId xmlns="" xmlns:a16="http://schemas.microsoft.com/office/drawing/2014/main" id="{0D428000-644A-454A-9ECB-D9808BA003E3}"/>
              </a:ext>
            </a:extLst>
          </p:cNvPr>
          <p:cNvSpPr/>
          <p:nvPr/>
        </p:nvSpPr>
        <p:spPr>
          <a:xfrm>
            <a:off x="340066" y="6523603"/>
            <a:ext cx="7704856" cy="246221"/>
          </a:xfrm>
          <a:prstGeom prst="rect">
            <a:avLst/>
          </a:prstGeom>
        </p:spPr>
        <p:txBody>
          <a:bodyPr wrap="square">
            <a:spAutoFit/>
          </a:bodyPr>
          <a:lstStyle/>
          <a:p>
            <a:r>
              <a:rPr lang="es-ES" sz="1000" b="1" i="1" dirty="0">
                <a:solidFill>
                  <a:srgbClr val="000000"/>
                </a:solidFill>
                <a:latin typeface="Montserrat" pitchFamily="2" charset="77"/>
              </a:rPr>
              <a:t>Informe Estatal de Gobernabilidad y Políticas Públicas en Gestión del Riesgo de Desastres, CENAPRED (2018).</a:t>
            </a:r>
            <a:endParaRPr lang="es-ES_tradnl" sz="1000" b="1" i="1" dirty="0">
              <a:latin typeface="Montserrat" pitchFamily="2" charset="77"/>
            </a:endParaRPr>
          </a:p>
        </p:txBody>
      </p:sp>
      <p:sp>
        <p:nvSpPr>
          <p:cNvPr id="7" name="TextBox 6">
            <a:extLst>
              <a:ext uri="{FF2B5EF4-FFF2-40B4-BE49-F238E27FC236}">
                <a16:creationId xmlns="" xmlns:a16="http://schemas.microsoft.com/office/drawing/2014/main" id="{0FE08353-C43F-8A43-A108-679ADC0231F6}"/>
              </a:ext>
            </a:extLst>
          </p:cNvPr>
          <p:cNvSpPr txBox="1"/>
          <p:nvPr/>
        </p:nvSpPr>
        <p:spPr>
          <a:xfrm>
            <a:off x="307349" y="5462293"/>
            <a:ext cx="3362011" cy="646331"/>
          </a:xfrm>
          <a:prstGeom prst="rect">
            <a:avLst/>
          </a:prstGeom>
          <a:noFill/>
        </p:spPr>
        <p:txBody>
          <a:bodyPr wrap="none" rtlCol="0">
            <a:spAutoFit/>
          </a:bodyPr>
          <a:lstStyle/>
          <a:p>
            <a:r>
              <a:rPr lang="es-ES_tradnl" dirty="0" smtClean="0"/>
              <a:t>Jalisco           </a:t>
            </a:r>
            <a:r>
              <a:rPr lang="es-ES_tradnl" b="1" dirty="0" smtClean="0">
                <a:solidFill>
                  <a:srgbClr val="860000"/>
                </a:solidFill>
              </a:rPr>
              <a:t>64.7 </a:t>
            </a:r>
            <a:r>
              <a:rPr lang="es-ES_tradnl" b="1" dirty="0">
                <a:solidFill>
                  <a:srgbClr val="860000"/>
                </a:solidFill>
              </a:rPr>
              <a:t>% - </a:t>
            </a:r>
            <a:r>
              <a:rPr lang="es-ES_tradnl" dirty="0" smtClean="0">
                <a:solidFill>
                  <a:srgbClr val="860000"/>
                </a:solidFill>
              </a:rPr>
              <a:t>APRECIABLE</a:t>
            </a:r>
            <a:endParaRPr lang="es-ES_tradnl" dirty="0">
              <a:solidFill>
                <a:srgbClr val="860000"/>
              </a:solidFill>
            </a:endParaRPr>
          </a:p>
          <a:p>
            <a:r>
              <a:rPr lang="es-ES_tradnl" dirty="0" smtClean="0"/>
              <a:t>Evaluación Nacional</a:t>
            </a:r>
            <a:endParaRPr lang="es-ES_tradnl" dirty="0"/>
          </a:p>
        </p:txBody>
      </p:sp>
    </p:spTree>
    <p:extLst>
      <p:ext uri="{BB962C8B-B14F-4D97-AF65-F5344CB8AC3E}">
        <p14:creationId xmlns:p14="http://schemas.microsoft.com/office/powerpoint/2010/main" val="2797087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15" y="908720"/>
            <a:ext cx="8848773" cy="3854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 xmlns:a16="http://schemas.microsoft.com/office/drawing/2014/main" id="{0459FBD8-3D2B-294F-8E55-7A1A3FBD7F6E}"/>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sp>
        <p:nvSpPr>
          <p:cNvPr id="9" name="Rectangle 8">
            <a:extLst>
              <a:ext uri="{FF2B5EF4-FFF2-40B4-BE49-F238E27FC236}">
                <a16:creationId xmlns="" xmlns:a16="http://schemas.microsoft.com/office/drawing/2014/main" id="{E03E77D6-28FA-3C4E-89B2-1F90CD63E656}"/>
              </a:ext>
            </a:extLst>
          </p:cNvPr>
          <p:cNvSpPr/>
          <p:nvPr/>
        </p:nvSpPr>
        <p:spPr>
          <a:xfrm>
            <a:off x="5220072" y="3055053"/>
            <a:ext cx="1196640"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TextBox 12">
            <a:extLst>
              <a:ext uri="{FF2B5EF4-FFF2-40B4-BE49-F238E27FC236}">
                <a16:creationId xmlns="" xmlns:a16="http://schemas.microsoft.com/office/drawing/2014/main" id="{F9BC16CB-1175-1A47-AE3F-FEE291F9BBF9}"/>
              </a:ext>
            </a:extLst>
          </p:cNvPr>
          <p:cNvSpPr txBox="1"/>
          <p:nvPr/>
        </p:nvSpPr>
        <p:spPr>
          <a:xfrm>
            <a:off x="4051391" y="4142305"/>
            <a:ext cx="72624"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2</a:t>
            </a:r>
          </a:p>
        </p:txBody>
      </p:sp>
      <p:sp>
        <p:nvSpPr>
          <p:cNvPr id="14" name="TextBox 13">
            <a:extLst>
              <a:ext uri="{FF2B5EF4-FFF2-40B4-BE49-F238E27FC236}">
                <a16:creationId xmlns="" xmlns:a16="http://schemas.microsoft.com/office/drawing/2014/main" id="{D462C488-EBE2-1B47-8221-0A063607AE39}"/>
              </a:ext>
            </a:extLst>
          </p:cNvPr>
          <p:cNvSpPr txBox="1"/>
          <p:nvPr/>
        </p:nvSpPr>
        <p:spPr>
          <a:xfrm>
            <a:off x="5363450" y="3113154"/>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3</a:t>
            </a:r>
          </a:p>
        </p:txBody>
      </p:sp>
      <p:sp>
        <p:nvSpPr>
          <p:cNvPr id="16" name="TextBox 15">
            <a:extLst>
              <a:ext uri="{FF2B5EF4-FFF2-40B4-BE49-F238E27FC236}">
                <a16:creationId xmlns="" xmlns:a16="http://schemas.microsoft.com/office/drawing/2014/main" id="{2B6C74DF-CB50-7F40-8DA2-7078C13C08D7}"/>
              </a:ext>
            </a:extLst>
          </p:cNvPr>
          <p:cNvSpPr txBox="1"/>
          <p:nvPr/>
        </p:nvSpPr>
        <p:spPr>
          <a:xfrm>
            <a:off x="246901" y="5611662"/>
            <a:ext cx="8550695" cy="338554"/>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2</a:t>
            </a:r>
            <a:r>
              <a:rPr lang="es-ES_tradnl" sz="1100" b="1" dirty="0" smtClean="0">
                <a:solidFill>
                  <a:srgbClr val="FF0000"/>
                </a:solidFill>
                <a:latin typeface="Montserrat" pitchFamily="2" charset="77"/>
              </a:rPr>
              <a:t>. </a:t>
            </a:r>
            <a:r>
              <a:rPr lang="es-ES_tradnl" sz="1100" b="1" dirty="0">
                <a:latin typeface="Montserrat" pitchFamily="2" charset="77"/>
              </a:rPr>
              <a:t>Implementación de estructuras de protección financiera o Transferencia de riesgos</a:t>
            </a:r>
            <a:r>
              <a:rPr lang="es-ES_tradnl" sz="1100" dirty="0">
                <a:latin typeface="Montserrat" pitchFamily="2" charset="77"/>
              </a:rPr>
              <a:t> a nivel municipal, </a:t>
            </a:r>
            <a:r>
              <a:rPr lang="es-ES_tradnl" sz="1100" dirty="0" smtClean="0">
                <a:latin typeface="Montserrat" pitchFamily="2" charset="77"/>
              </a:rPr>
              <a:t>como parte de la </a:t>
            </a:r>
            <a:r>
              <a:rPr lang="es-ES_tradnl" sz="1100" b="1" dirty="0">
                <a:latin typeface="Montserrat" pitchFamily="2" charset="77"/>
              </a:rPr>
              <a:t>Estrategia para la Gestión Integral de Riesgos (EGIR).</a:t>
            </a:r>
            <a:endParaRPr lang="es-ES_tradnl" sz="1100" b="1" dirty="0">
              <a:solidFill>
                <a:srgbClr val="FF0000"/>
              </a:solidFill>
              <a:latin typeface="Montserrat" pitchFamily="2" charset="77"/>
            </a:endParaRPr>
          </a:p>
        </p:txBody>
      </p:sp>
      <p:sp>
        <p:nvSpPr>
          <p:cNvPr id="20" name="TextBox 19">
            <a:extLst>
              <a:ext uri="{FF2B5EF4-FFF2-40B4-BE49-F238E27FC236}">
                <a16:creationId xmlns="" xmlns:a16="http://schemas.microsoft.com/office/drawing/2014/main" id="{0C1318BB-A080-F44E-B4B2-86EB26F8AFCF}"/>
              </a:ext>
            </a:extLst>
          </p:cNvPr>
          <p:cNvSpPr txBox="1"/>
          <p:nvPr/>
        </p:nvSpPr>
        <p:spPr>
          <a:xfrm>
            <a:off x="246901" y="5013176"/>
            <a:ext cx="8550693" cy="507831"/>
          </a:xfrm>
          <a:prstGeom prst="rect">
            <a:avLst/>
          </a:prstGeom>
          <a:noFill/>
        </p:spPr>
        <p:txBody>
          <a:bodyPr wrap="square" lIns="0" tIns="0" rIns="0" bIns="0" rtlCol="0">
            <a:spAutoFit/>
          </a:bodyPr>
          <a:lstStyle/>
          <a:p>
            <a:pPr algn="just"/>
            <a:r>
              <a:rPr lang="es-ES_tradnl" sz="1100" b="1" dirty="0">
                <a:solidFill>
                  <a:srgbClr val="FF0000"/>
                </a:solidFill>
                <a:latin typeface="Montserrat" pitchFamily="2" charset="77"/>
              </a:rPr>
              <a:t>1</a:t>
            </a:r>
            <a:r>
              <a:rPr lang="es-ES_tradnl" sz="1100" b="1" dirty="0" smtClean="0">
                <a:solidFill>
                  <a:srgbClr val="FF0000"/>
                </a:solidFill>
                <a:latin typeface="Montserrat" pitchFamily="2" charset="77"/>
              </a:rPr>
              <a:t>. </a:t>
            </a:r>
            <a:r>
              <a:rPr lang="es-ES_tradnl" sz="1100" dirty="0">
                <a:latin typeface="Montserrat" pitchFamily="2" charset="77"/>
              </a:rPr>
              <a:t>Marco jurídico que establezca la actualización de los </a:t>
            </a:r>
            <a:r>
              <a:rPr lang="es-ES_tradnl" sz="1100" b="1" dirty="0">
                <a:latin typeface="Montserrat" pitchFamily="2" charset="77"/>
              </a:rPr>
              <a:t>planes de desarrollo urbano</a:t>
            </a:r>
            <a:r>
              <a:rPr lang="es-ES_tradnl" sz="1100" dirty="0">
                <a:latin typeface="Montserrat" pitchFamily="2" charset="77"/>
              </a:rPr>
              <a:t>, así como </a:t>
            </a:r>
            <a:r>
              <a:rPr lang="es-ES_tradnl" sz="1100" dirty="0" smtClean="0">
                <a:latin typeface="Montserrat" pitchFamily="2" charset="77"/>
              </a:rPr>
              <a:t>los </a:t>
            </a:r>
            <a:r>
              <a:rPr lang="es-ES_tradnl" sz="1100" b="1" dirty="0">
                <a:latin typeface="Montserrat" pitchFamily="2" charset="77"/>
              </a:rPr>
              <a:t>planes de ordenamiento territorial</a:t>
            </a:r>
            <a:r>
              <a:rPr lang="es-ES_tradnl" sz="1100" dirty="0">
                <a:latin typeface="Montserrat" pitchFamily="2" charset="77"/>
              </a:rPr>
              <a:t> después de ocurrido un desastre, </a:t>
            </a:r>
            <a:r>
              <a:rPr lang="es-ES_tradnl" sz="1100" dirty="0" smtClean="0">
                <a:latin typeface="Montserrat" pitchFamily="2" charset="77"/>
              </a:rPr>
              <a:t>siendo un área </a:t>
            </a:r>
            <a:r>
              <a:rPr lang="es-ES_tradnl" sz="1100" dirty="0">
                <a:latin typeface="Montserrat" pitchFamily="2" charset="77"/>
              </a:rPr>
              <a:t>de oportunidad para corregir los procesos de ocupación y uso del suelo que evidencien problemas o riesgos preexistentes.</a:t>
            </a:r>
            <a:endParaRPr lang="es-ES_tradnl" sz="1100" b="1" dirty="0">
              <a:solidFill>
                <a:srgbClr val="FF0000"/>
              </a:solidFill>
              <a:latin typeface="Montserrat" pitchFamily="2" charset="77"/>
            </a:endParaRPr>
          </a:p>
        </p:txBody>
      </p:sp>
      <p:sp>
        <p:nvSpPr>
          <p:cNvPr id="12" name="Rectangle 8">
            <a:extLst>
              <a:ext uri="{FF2B5EF4-FFF2-40B4-BE49-F238E27FC236}">
                <a16:creationId xmlns="" xmlns:a16="http://schemas.microsoft.com/office/drawing/2014/main" id="{E03E77D6-28FA-3C4E-89B2-1F90CD63E656}"/>
              </a:ext>
            </a:extLst>
          </p:cNvPr>
          <p:cNvSpPr/>
          <p:nvPr/>
        </p:nvSpPr>
        <p:spPr>
          <a:xfrm>
            <a:off x="3936660" y="4064895"/>
            <a:ext cx="1206882"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ectangle 8">
            <a:extLst>
              <a:ext uri="{FF2B5EF4-FFF2-40B4-BE49-F238E27FC236}">
                <a16:creationId xmlns="" xmlns:a16="http://schemas.microsoft.com/office/drawing/2014/main" id="{E03E77D6-28FA-3C4E-89B2-1F90CD63E656}"/>
              </a:ext>
            </a:extLst>
          </p:cNvPr>
          <p:cNvSpPr/>
          <p:nvPr/>
        </p:nvSpPr>
        <p:spPr>
          <a:xfrm>
            <a:off x="3936660" y="3725409"/>
            <a:ext cx="1196640"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TextBox 13">
            <a:extLst>
              <a:ext uri="{FF2B5EF4-FFF2-40B4-BE49-F238E27FC236}">
                <a16:creationId xmlns="" xmlns:a16="http://schemas.microsoft.com/office/drawing/2014/main" id="{D462C488-EBE2-1B47-8221-0A063607AE39}"/>
              </a:ext>
            </a:extLst>
          </p:cNvPr>
          <p:cNvSpPr txBox="1"/>
          <p:nvPr/>
        </p:nvSpPr>
        <p:spPr>
          <a:xfrm>
            <a:off x="4080038" y="3783510"/>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1</a:t>
            </a:r>
          </a:p>
        </p:txBody>
      </p:sp>
      <p:sp>
        <p:nvSpPr>
          <p:cNvPr id="18" name="TextBox 15">
            <a:extLst>
              <a:ext uri="{FF2B5EF4-FFF2-40B4-BE49-F238E27FC236}">
                <a16:creationId xmlns="" xmlns:a16="http://schemas.microsoft.com/office/drawing/2014/main" id="{2B6C74DF-CB50-7F40-8DA2-7078C13C08D7}"/>
              </a:ext>
            </a:extLst>
          </p:cNvPr>
          <p:cNvSpPr txBox="1"/>
          <p:nvPr/>
        </p:nvSpPr>
        <p:spPr>
          <a:xfrm>
            <a:off x="246895" y="6167948"/>
            <a:ext cx="8550695" cy="338554"/>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3</a:t>
            </a:r>
            <a:r>
              <a:rPr lang="es-ES_tradnl" sz="1100" b="1" dirty="0" smtClean="0">
                <a:solidFill>
                  <a:srgbClr val="FF0000"/>
                </a:solidFill>
                <a:latin typeface="Montserrat" pitchFamily="2" charset="77"/>
              </a:rPr>
              <a:t>. </a:t>
            </a:r>
            <a:r>
              <a:rPr lang="es-ES_tradnl" sz="1100" dirty="0">
                <a:latin typeface="Montserrat" pitchFamily="2" charset="77"/>
              </a:rPr>
              <a:t>Evidencia de asignación </a:t>
            </a:r>
            <a:r>
              <a:rPr lang="es-ES_tradnl" sz="1100" dirty="0" smtClean="0">
                <a:latin typeface="Montserrat" pitchFamily="2" charset="77"/>
              </a:rPr>
              <a:t>presupuestal </a:t>
            </a:r>
            <a:r>
              <a:rPr lang="es-ES_tradnl" sz="1100" dirty="0">
                <a:latin typeface="Montserrat" pitchFamily="2" charset="77"/>
              </a:rPr>
              <a:t>a </a:t>
            </a:r>
            <a:r>
              <a:rPr lang="es-ES_tradnl" sz="1100" b="1" dirty="0">
                <a:latin typeface="Montserrat" pitchFamily="2" charset="77"/>
              </a:rPr>
              <a:t>prevención de riesgos </a:t>
            </a:r>
            <a:r>
              <a:rPr lang="es-ES_tradnl" sz="1100" dirty="0">
                <a:latin typeface="Montserrat" pitchFamily="2" charset="77"/>
              </a:rPr>
              <a:t>en los sectores, </a:t>
            </a:r>
            <a:r>
              <a:rPr lang="es-ES_tradnl" sz="1100" b="1" dirty="0">
                <a:latin typeface="Montserrat" pitchFamily="2" charset="77"/>
              </a:rPr>
              <a:t>por ejemplo: partidas específicas para obras de mitigación o protección para el sector agrícola.</a:t>
            </a:r>
            <a:endParaRPr lang="es-ES_tradnl" sz="1100" b="1" dirty="0">
              <a:solidFill>
                <a:srgbClr val="FF0000"/>
              </a:solidFill>
              <a:latin typeface="Montserrat" pitchFamily="2" charset="77"/>
            </a:endParaRPr>
          </a:p>
        </p:txBody>
      </p:sp>
    </p:spTree>
    <p:extLst>
      <p:ext uri="{BB962C8B-B14F-4D97-AF65-F5344CB8AC3E}">
        <p14:creationId xmlns:p14="http://schemas.microsoft.com/office/powerpoint/2010/main" val="47602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p:bldP spid="16" grpId="0"/>
      <p:bldP spid="20" grpId="0"/>
      <p:bldP spid="12" grpId="0" animBg="1"/>
      <p:bldP spid="15" grpId="0" animBg="1"/>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C8740838-4494-4A4F-911F-2B360E667D85}"/>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629" y="806968"/>
            <a:ext cx="7639050" cy="288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1" y="3789040"/>
            <a:ext cx="8067675"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961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001633"/>
            <a:ext cx="9144000" cy="5077027"/>
          </a:xfrm>
          <a:prstGeom prst="rect">
            <a:avLst/>
          </a:prstGeom>
        </p:spPr>
      </p:pic>
      <p:sp>
        <p:nvSpPr>
          <p:cNvPr id="4" name="TextBox 3">
            <a:extLst>
              <a:ext uri="{FF2B5EF4-FFF2-40B4-BE49-F238E27FC236}">
                <a16:creationId xmlns:a16="http://schemas.microsoft.com/office/drawing/2014/main" xmlns="" id="{C334EBB8-FD13-5C4C-8FDC-AF0085A6340E}"/>
              </a:ext>
            </a:extLst>
          </p:cNvPr>
          <p:cNvSpPr txBox="1"/>
          <p:nvPr/>
        </p:nvSpPr>
        <p:spPr>
          <a:xfrm>
            <a:off x="179512" y="116632"/>
            <a:ext cx="4078361" cy="400110"/>
          </a:xfrm>
          <a:prstGeom prst="rect">
            <a:avLst/>
          </a:prstGeom>
          <a:noFill/>
        </p:spPr>
        <p:txBody>
          <a:bodyPr wrap="none" rtlCol="0">
            <a:spAutoFit/>
          </a:bodyPr>
          <a:lstStyle/>
          <a:p>
            <a:r>
              <a:rPr lang="en-US" sz="2000" b="1" dirty="0" err="1">
                <a:latin typeface="Montserrat" pitchFamily="2" charset="77"/>
              </a:rPr>
              <a:t>Perfil</a:t>
            </a:r>
            <a:r>
              <a:rPr lang="en-US" sz="2000" b="1" dirty="0">
                <a:latin typeface="Montserrat" pitchFamily="2" charset="77"/>
              </a:rPr>
              <a:t> de </a:t>
            </a:r>
            <a:r>
              <a:rPr lang="en-US" sz="2000" b="1" dirty="0" err="1" smtClean="0">
                <a:latin typeface="Montserrat" pitchFamily="2" charset="77"/>
              </a:rPr>
              <a:t>Peligro</a:t>
            </a:r>
            <a:r>
              <a:rPr lang="en-US" sz="2000" b="1" dirty="0" smtClean="0">
                <a:latin typeface="Montserrat" pitchFamily="2" charset="77"/>
              </a:rPr>
              <a:t>(x </a:t>
            </a:r>
            <a:r>
              <a:rPr lang="en-US" sz="2000" b="1" dirty="0">
                <a:latin typeface="Montserrat" pitchFamily="2" charset="77"/>
              </a:rPr>
              <a:t>Municipio)</a:t>
            </a:r>
          </a:p>
        </p:txBody>
      </p:sp>
      <p:sp>
        <p:nvSpPr>
          <p:cNvPr id="5" name="TextBox 4">
            <a:hlinkClick r:id="rId3"/>
            <a:extLst>
              <a:ext uri="{FF2B5EF4-FFF2-40B4-BE49-F238E27FC236}">
                <a16:creationId xmlns:a16="http://schemas.microsoft.com/office/drawing/2014/main" xmlns="" id="{E4DB2646-F610-2B47-8B3C-1CC419205B03}"/>
              </a:ext>
            </a:extLst>
          </p:cNvPr>
          <p:cNvSpPr txBox="1"/>
          <p:nvPr/>
        </p:nvSpPr>
        <p:spPr>
          <a:xfrm>
            <a:off x="179512" y="620688"/>
            <a:ext cx="5104282" cy="276999"/>
          </a:xfrm>
          <a:prstGeom prst="rect">
            <a:avLst/>
          </a:prstGeom>
          <a:noFill/>
        </p:spPr>
        <p:txBody>
          <a:bodyPr wrap="none" rtlCol="0">
            <a:spAutoFit/>
          </a:bodyPr>
          <a:lstStyle/>
          <a:p>
            <a:r>
              <a:rPr lang="en-US" sz="1200" b="1" i="1" dirty="0">
                <a:latin typeface="Montserrat" pitchFamily="2" charset="77"/>
                <a:hlinkClick r:id="rId3"/>
              </a:rPr>
              <a:t>http://</a:t>
            </a:r>
            <a:r>
              <a:rPr lang="en-US" sz="1200" b="1" i="1" dirty="0" err="1">
                <a:latin typeface="Montserrat" pitchFamily="2" charset="77"/>
                <a:hlinkClick r:id="rId3"/>
              </a:rPr>
              <a:t>www.atlasnacionalderiesgos.gob.mx</a:t>
            </a:r>
            <a:r>
              <a:rPr lang="en-US" sz="1200" b="1" i="1" dirty="0">
                <a:latin typeface="Montserrat" pitchFamily="2" charset="77"/>
                <a:hlinkClick r:id="rId3"/>
              </a:rPr>
              <a:t>/app/</a:t>
            </a:r>
            <a:r>
              <a:rPr lang="en-US" sz="1200" b="1" i="1" dirty="0" err="1">
                <a:latin typeface="Montserrat" pitchFamily="2" charset="77"/>
                <a:hlinkClick r:id="rId3"/>
              </a:rPr>
              <a:t>municipios</a:t>
            </a:r>
            <a:r>
              <a:rPr lang="en-US" sz="1200" b="1" i="1" dirty="0">
                <a:latin typeface="Montserrat" pitchFamily="2" charset="77"/>
                <a:hlinkClick r:id="rId3"/>
              </a:rPr>
              <a:t>/</a:t>
            </a:r>
            <a:endParaRPr lang="en-US" sz="1200" b="1" i="1" dirty="0">
              <a:latin typeface="Montserrat" pitchFamily="2" charset="77"/>
            </a:endParaRPr>
          </a:p>
        </p:txBody>
      </p:sp>
      <p:sp>
        <p:nvSpPr>
          <p:cNvPr id="9" name="Down Arrow 8">
            <a:extLst>
              <a:ext uri="{FF2B5EF4-FFF2-40B4-BE49-F238E27FC236}">
                <a16:creationId xmlns:a16="http://schemas.microsoft.com/office/drawing/2014/main" xmlns="" id="{EB4B4F8E-2F1E-9040-8F21-5C792F02D6F8}"/>
              </a:ext>
            </a:extLst>
          </p:cNvPr>
          <p:cNvSpPr/>
          <p:nvPr/>
        </p:nvSpPr>
        <p:spPr>
          <a:xfrm rot="19247827">
            <a:off x="4469028" y="1894450"/>
            <a:ext cx="586662" cy="566638"/>
          </a:xfrm>
          <a:prstGeom prst="downArrow">
            <a:avLst/>
          </a:prstGeom>
          <a:noFill/>
          <a:ln w="57150">
            <a:solidFill>
              <a:srgbClr val="8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82155252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2272</TotalTime>
  <Words>1028</Words>
  <Application>Microsoft Office PowerPoint</Application>
  <PresentationFormat>Presentación en pantalla (4:3)</PresentationFormat>
  <Paragraphs>87</Paragraphs>
  <Slides>17</Slides>
  <Notes>0</Notes>
  <HiddenSlides>0</HiddenSlides>
  <MMClips>0</MMClips>
  <ScaleCrop>false</ScaleCrop>
  <HeadingPairs>
    <vt:vector size="4" baseType="variant">
      <vt:variant>
        <vt:lpstr>Tema</vt:lpstr>
      </vt:variant>
      <vt:variant>
        <vt:i4>1</vt:i4>
      </vt:variant>
      <vt:variant>
        <vt:lpstr>Títulos de diapositiva</vt:lpstr>
      </vt:variant>
      <vt:variant>
        <vt:i4>17</vt:i4>
      </vt:variant>
    </vt:vector>
  </HeadingPairs>
  <TitlesOfParts>
    <vt:vector size="18"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Estrada Cabrera Cynthia Paola</dc:creator>
  <cp:lastModifiedBy>Lucrecia</cp:lastModifiedBy>
  <cp:revision>57</cp:revision>
  <dcterms:created xsi:type="dcterms:W3CDTF">2018-12-04T21:42:05Z</dcterms:created>
  <dcterms:modified xsi:type="dcterms:W3CDTF">2019-01-29T15:31:05Z</dcterms:modified>
</cp:coreProperties>
</file>