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331" r:id="rId4"/>
    <p:sldId id="332" r:id="rId5"/>
    <p:sldId id="325" r:id="rId6"/>
    <p:sldId id="326" r:id="rId7"/>
    <p:sldId id="327" r:id="rId8"/>
    <p:sldId id="328" r:id="rId9"/>
    <p:sldId id="329" r:id="rId10"/>
    <p:sldId id="330" r:id="rId11"/>
    <p:sldId id="333" r:id="rId12"/>
    <p:sldId id="334" r:id="rId13"/>
    <p:sldId id="323" r:id="rId14"/>
    <p:sldId id="324" r:id="rId15"/>
    <p:sldId id="319" r:id="rId16"/>
    <p:sldId id="320" r:id="rId17"/>
    <p:sldId id="321" r:id="rId18"/>
    <p:sldId id="322" r:id="rId19"/>
    <p:sldId id="317" r:id="rId20"/>
    <p:sldId id="318" r:id="rId21"/>
    <p:sldId id="335" r:id="rId22"/>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806B"/>
    <a:srgbClr val="439B82"/>
    <a:srgbClr val="D4C19C"/>
    <a:srgbClr val="E8DECA"/>
    <a:srgbClr val="FFFFFF"/>
    <a:srgbClr val="860000"/>
    <a:srgbClr val="6A18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057" autoAdjust="0"/>
  </p:normalViewPr>
  <p:slideViewPr>
    <p:cSldViewPr showGuides="1">
      <p:cViewPr>
        <p:scale>
          <a:sx n="58" d="100"/>
          <a:sy n="58" d="100"/>
        </p:scale>
        <p:origin x="-2304" y="-51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71" d="100"/>
          <a:sy n="71" d="100"/>
        </p:scale>
        <p:origin x="-318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316674-6323-449B-89C6-3A204ABD4289}" type="datetimeFigureOut">
              <a:rPr lang="es-MX" smtClean="0"/>
              <a:t>29/01/2019</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423C76-74CF-4C18-AC18-838D005D52D2}" type="slidenum">
              <a:rPr lang="es-MX" smtClean="0"/>
              <a:t>‹Nº›</a:t>
            </a:fld>
            <a:endParaRPr lang="es-MX"/>
          </a:p>
        </p:txBody>
      </p:sp>
    </p:spTree>
    <p:extLst>
      <p:ext uri="{BB962C8B-B14F-4D97-AF65-F5344CB8AC3E}">
        <p14:creationId xmlns:p14="http://schemas.microsoft.com/office/powerpoint/2010/main" val="3648289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200" dirty="0" smtClean="0">
                <a:latin typeface="Montserrat Light" panose="00000400000000000000" pitchFamily="2" charset="0"/>
              </a:rPr>
              <a:t>En el estado de Jalisco se monitorean semanalmente 24 presas: </a:t>
            </a:r>
            <a:r>
              <a:rPr lang="es-MX" sz="1200" dirty="0" err="1" smtClean="0">
                <a:latin typeface="Montserrat Light" panose="00000400000000000000" pitchFamily="2" charset="0"/>
              </a:rPr>
              <a:t>Achimec</a:t>
            </a:r>
            <a:r>
              <a:rPr lang="es-MX" sz="1200" dirty="0" smtClean="0">
                <a:latin typeface="Montserrat Light" panose="00000400000000000000" pitchFamily="2" charset="0"/>
              </a:rPr>
              <a:t> en </a:t>
            </a:r>
            <a:r>
              <a:rPr lang="es-MX" sz="1200" dirty="0" err="1" smtClean="0">
                <a:latin typeface="Montserrat Light" panose="00000400000000000000" pitchFamily="2" charset="0"/>
              </a:rPr>
              <a:t>Huejúcar</a:t>
            </a:r>
            <a:r>
              <a:rPr lang="es-MX" sz="1200" dirty="0" smtClean="0">
                <a:latin typeface="Montserrat Light" panose="00000400000000000000" pitchFamily="2" charset="0"/>
              </a:rPr>
              <a:t> (peligro bajo), </a:t>
            </a:r>
            <a:r>
              <a:rPr lang="es-MX" sz="1200" dirty="0" err="1" smtClean="0">
                <a:latin typeface="Montserrat Light" panose="00000400000000000000" pitchFamily="2" charset="0"/>
              </a:rPr>
              <a:t>Tenasco</a:t>
            </a:r>
            <a:r>
              <a:rPr lang="es-MX" sz="1200" dirty="0" smtClean="0">
                <a:latin typeface="Montserrat Light" panose="00000400000000000000" pitchFamily="2" charset="0"/>
              </a:rPr>
              <a:t> en Santa María de los Ángeles (peligro bajo), Manuel M. Diéguez en </a:t>
            </a:r>
            <a:r>
              <a:rPr lang="es-MX" sz="1200" dirty="0" err="1" smtClean="0">
                <a:latin typeface="Montserrat Light" panose="00000400000000000000" pitchFamily="2" charset="0"/>
              </a:rPr>
              <a:t>Amatitán</a:t>
            </a:r>
            <a:r>
              <a:rPr lang="es-MX" sz="1200" baseline="0" dirty="0" smtClean="0">
                <a:latin typeface="Montserrat Light" panose="00000400000000000000" pitchFamily="2" charset="0"/>
              </a:rPr>
              <a:t> (peligro alto), Ing. Santiago Camarena en Teuchitlán (peligro muy alto), Hurtado en Acatlán de Juárez (peligro muy alto), Cajón de Peña en </a:t>
            </a:r>
            <a:r>
              <a:rPr lang="es-MX" sz="1200" baseline="0" dirty="0" err="1" smtClean="0">
                <a:latin typeface="Montserrat Light" panose="00000400000000000000" pitchFamily="2" charset="0"/>
              </a:rPr>
              <a:t>Tomatlán</a:t>
            </a:r>
            <a:r>
              <a:rPr lang="es-MX" sz="1200" baseline="0" dirty="0" smtClean="0">
                <a:latin typeface="Montserrat Light" panose="00000400000000000000" pitchFamily="2" charset="0"/>
              </a:rPr>
              <a:t> (peligro alto), Ramón Corona Madrigal General en Ayutla-Unión de Tula (peligro alto), </a:t>
            </a:r>
            <a:r>
              <a:rPr lang="es-MX" sz="1200" baseline="0" dirty="0" err="1" smtClean="0">
                <a:latin typeface="Montserrat Light" panose="00000400000000000000" pitchFamily="2" charset="0"/>
              </a:rPr>
              <a:t>Cuquio</a:t>
            </a:r>
            <a:r>
              <a:rPr lang="es-MX" sz="1200" baseline="0" dirty="0" smtClean="0">
                <a:latin typeface="Montserrat Light" panose="00000400000000000000" pitchFamily="2" charset="0"/>
              </a:rPr>
              <a:t> en </a:t>
            </a:r>
            <a:r>
              <a:rPr lang="es-MX" sz="1200" baseline="0" dirty="0" err="1" smtClean="0">
                <a:latin typeface="Montserrat Light" panose="00000400000000000000" pitchFamily="2" charset="0"/>
              </a:rPr>
              <a:t>Cuquio</a:t>
            </a:r>
            <a:r>
              <a:rPr lang="es-MX" sz="1200" baseline="0" dirty="0" smtClean="0">
                <a:latin typeface="Montserrat Light" panose="00000400000000000000" pitchFamily="2" charset="0"/>
              </a:rPr>
              <a:t> (peligro alto), El Salto en Valle de Guadalupe (peligro medio), El </a:t>
            </a:r>
            <a:r>
              <a:rPr lang="es-MX" sz="1200" baseline="0" dirty="0" err="1" smtClean="0">
                <a:latin typeface="Montserrat Light" panose="00000400000000000000" pitchFamily="2" charset="0"/>
              </a:rPr>
              <a:t>Estribón</a:t>
            </a:r>
            <a:r>
              <a:rPr lang="es-MX" sz="1200" baseline="0" dirty="0" smtClean="0">
                <a:latin typeface="Montserrat Light" panose="00000400000000000000" pitchFamily="2" charset="0"/>
              </a:rPr>
              <a:t> en </a:t>
            </a:r>
            <a:r>
              <a:rPr lang="es-MX" sz="1200" baseline="0" dirty="0" err="1" smtClean="0">
                <a:latin typeface="Montserrat Light" panose="00000400000000000000" pitchFamily="2" charset="0"/>
              </a:rPr>
              <a:t>Yahualica</a:t>
            </a:r>
            <a:r>
              <a:rPr lang="es-MX" sz="1200" baseline="0" dirty="0" smtClean="0">
                <a:latin typeface="Montserrat Light" panose="00000400000000000000" pitchFamily="2" charset="0"/>
              </a:rPr>
              <a:t> de González Gallo (peligro medio), </a:t>
            </a:r>
            <a:r>
              <a:rPr lang="es-MX" sz="1200" baseline="0" dirty="0" err="1" smtClean="0">
                <a:latin typeface="Montserrat Light" panose="00000400000000000000" pitchFamily="2" charset="0"/>
              </a:rPr>
              <a:t>Basolio</a:t>
            </a:r>
            <a:r>
              <a:rPr lang="es-MX" sz="1200" baseline="0" dirty="0" smtClean="0">
                <a:latin typeface="Montserrat Light" panose="00000400000000000000" pitchFamily="2" charset="0"/>
              </a:rPr>
              <a:t> Vadillo en El Limón (peligro alto), </a:t>
            </a:r>
            <a:r>
              <a:rPr lang="es-MX" sz="1200" baseline="0" dirty="0" err="1" smtClean="0">
                <a:latin typeface="Montserrat Light" panose="00000400000000000000" pitchFamily="2" charset="0"/>
              </a:rPr>
              <a:t>Tacotán</a:t>
            </a:r>
            <a:r>
              <a:rPr lang="es-MX" sz="1200" baseline="0" dirty="0" smtClean="0">
                <a:latin typeface="Montserrat Light" panose="00000400000000000000" pitchFamily="2" charset="0"/>
              </a:rPr>
              <a:t> en Unión de Tula (peligro alto), Solidaridad en </a:t>
            </a:r>
            <a:r>
              <a:rPr lang="es-MX" sz="1200" baseline="0" dirty="0" err="1" smtClean="0">
                <a:latin typeface="Montserrat Light" panose="00000400000000000000" pitchFamily="2" charset="0"/>
              </a:rPr>
              <a:t>Pihuamo</a:t>
            </a:r>
            <a:r>
              <a:rPr lang="es-MX" sz="1200" baseline="0" dirty="0" smtClean="0">
                <a:latin typeface="Montserrat Light" panose="00000400000000000000" pitchFamily="2" charset="0"/>
              </a:rPr>
              <a:t> (peligro alto), Constitución de </a:t>
            </a:r>
            <a:r>
              <a:rPr lang="es-MX" sz="1200" baseline="0" dirty="0" err="1" smtClean="0">
                <a:latin typeface="Montserrat Light" panose="00000400000000000000" pitchFamily="2" charset="0"/>
              </a:rPr>
              <a:t>Apatzingan</a:t>
            </a:r>
            <a:r>
              <a:rPr lang="es-MX" sz="1200" baseline="0" dirty="0" smtClean="0">
                <a:latin typeface="Montserrat Light" panose="00000400000000000000" pitchFamily="2" charset="0"/>
              </a:rPr>
              <a:t> en </a:t>
            </a:r>
            <a:r>
              <a:rPr lang="es-MX" sz="1200" baseline="0" dirty="0" err="1" smtClean="0">
                <a:latin typeface="Montserrat Light" panose="00000400000000000000" pitchFamily="2" charset="0"/>
              </a:rPr>
              <a:t>Jilotlán</a:t>
            </a:r>
            <a:r>
              <a:rPr lang="es-MX" sz="1200" baseline="0" dirty="0" smtClean="0">
                <a:latin typeface="Montserrat Light" panose="00000400000000000000" pitchFamily="2" charset="0"/>
              </a:rPr>
              <a:t> de los Dolores (peligro medio), Lago de Chapala en Chapala (peligro muy alto), Ing. Elías González Chávez en Zapotlanejo (peligro alto), La Red en Tepatitlán de Morelos (peligro muy alto), El Tule en Arandas (peligro alto), La Colonia en Zapotlán del Rey (peligro muy alto), Chila en Zapotlán del Rey (peligro muy alto), Ing. Guillermo Lugo Sanabria en </a:t>
            </a:r>
            <a:r>
              <a:rPr lang="es-MX" sz="1200" baseline="0" dirty="0" err="1" smtClean="0">
                <a:latin typeface="Montserrat Light" panose="00000400000000000000" pitchFamily="2" charset="0"/>
              </a:rPr>
              <a:t>Ayotlán</a:t>
            </a:r>
            <a:r>
              <a:rPr lang="es-MX" sz="1200" baseline="0" dirty="0" smtClean="0">
                <a:latin typeface="Montserrat Light" panose="00000400000000000000" pitchFamily="2" charset="0"/>
              </a:rPr>
              <a:t> (peligro alto), El Cuarentena en Lagos de Moreno (peligro medio), Vicente C. Villaseñor en Valle de Juárez (peligro bajo), La Sauceda en Lagos de Moreno (peligro medio).  </a:t>
            </a:r>
            <a:r>
              <a:rPr lang="es-MX" sz="1200" dirty="0" smtClean="0">
                <a:latin typeface="Montserrat Light" panose="00000400000000000000" pitchFamily="2" charset="0"/>
              </a:rPr>
              <a:t> </a:t>
            </a:r>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3</a:t>
            </a:fld>
            <a:endParaRPr lang="es-MX"/>
          </a:p>
        </p:txBody>
      </p:sp>
    </p:spTree>
    <p:extLst>
      <p:ext uri="{BB962C8B-B14F-4D97-AF65-F5344CB8AC3E}">
        <p14:creationId xmlns:p14="http://schemas.microsoft.com/office/powerpoint/2010/main" val="3590190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Para el caso de la red de estaciones Meteorológicas,</a:t>
            </a:r>
            <a:r>
              <a:rPr lang="es-MX" baseline="0" dirty="0"/>
              <a:t> a reserva de la mejor opinión de los colegas de RH, podría considerarse que al menos cada municipio tuviera una estación.</a:t>
            </a:r>
          </a:p>
          <a:p>
            <a:endParaRPr lang="es-MX" baseline="0" dirty="0"/>
          </a:p>
          <a:p>
            <a:r>
              <a:rPr lang="es-MX" baseline="0" dirty="0"/>
              <a:t>Para la revisión de Zonas Críticas es factible establecer criterios basados en población expuesta ciertos peligros u obras de infraestructura que pudieran resultar dañadas por algún fenómeno perturbador.</a:t>
            </a:r>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16</a:t>
            </a:fld>
            <a:endParaRPr lang="es-MX"/>
          </a:p>
        </p:txBody>
      </p:sp>
    </p:spTree>
    <p:extLst>
      <p:ext uri="{BB962C8B-B14F-4D97-AF65-F5344CB8AC3E}">
        <p14:creationId xmlns:p14="http://schemas.microsoft.com/office/powerpoint/2010/main" val="953613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De acuerdo a los datos proporcionados por la</a:t>
            </a:r>
            <a:r>
              <a:rPr lang="es-MX" baseline="0" dirty="0" smtClean="0"/>
              <a:t> Encuesta </a:t>
            </a:r>
            <a:r>
              <a:rPr lang="es-MX" baseline="0" dirty="0" err="1" smtClean="0"/>
              <a:t>Intercensal</a:t>
            </a:r>
            <a:r>
              <a:rPr lang="es-MX" baseline="0" dirty="0" smtClean="0"/>
              <a:t> 2015 realizada por el INEGI existen en el estado de Jalisco </a:t>
            </a:r>
            <a:r>
              <a:rPr lang="es-MX" sz="1200" b="0" i="0" u="none" strike="noStrike" kern="1200" dirty="0" smtClean="0">
                <a:solidFill>
                  <a:schemeClr val="tx1"/>
                </a:solidFill>
                <a:effectLst/>
                <a:latin typeface="+mn-lt"/>
                <a:ea typeface="+mn-ea"/>
                <a:cs typeface="+mn-cs"/>
              </a:rPr>
              <a:t>2,058,775 </a:t>
            </a:r>
            <a:r>
              <a:rPr lang="es-MX" baseline="0" dirty="0" smtClean="0"/>
              <a:t>viviendas de las cuales aproximadamente el 15% (</a:t>
            </a:r>
            <a:r>
              <a:rPr lang="es-MX" sz="1200" b="0" i="0" u="none" strike="noStrike" kern="1200" dirty="0" smtClean="0">
                <a:solidFill>
                  <a:schemeClr val="tx1"/>
                </a:solidFill>
                <a:effectLst/>
                <a:latin typeface="+mn-lt"/>
                <a:ea typeface="+mn-ea"/>
                <a:cs typeface="+mn-cs"/>
              </a:rPr>
              <a:t>299,647</a:t>
            </a:r>
            <a:r>
              <a:rPr lang="es-MX" baseline="0" dirty="0" smtClean="0"/>
              <a:t>) presentan una vulnerabilidad de media a alta </a:t>
            </a:r>
            <a:r>
              <a:rPr lang="es-MX" sz="1200" dirty="0" smtClean="0">
                <a:latin typeface="Montserrat" panose="00000500000000000000" pitchFamily="2" charset="0"/>
              </a:rPr>
              <a:t>ante la ocurrencia de un fenómeno intenso (viento y sismo)</a:t>
            </a:r>
            <a:r>
              <a:rPr lang="es-MX" baseline="0" dirty="0" smtClean="0"/>
              <a:t>, por lo que es necesario realizar el levantamiento de viviendas vulnerables en el estado para identificar la zonas que requieren de mejoras estructurales.</a:t>
            </a:r>
            <a:endParaRPr lang="es-MX" dirty="0" smtClean="0"/>
          </a:p>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19</a:t>
            </a:fld>
            <a:endParaRPr lang="es-MX"/>
          </a:p>
        </p:txBody>
      </p:sp>
    </p:spTree>
    <p:extLst>
      <p:ext uri="{BB962C8B-B14F-4D97-AF65-F5344CB8AC3E}">
        <p14:creationId xmlns:p14="http://schemas.microsoft.com/office/powerpoint/2010/main" val="4067675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EL CENAPRED, en el marco de los trabajos del ONNCCE, están desarrollando una</a:t>
            </a:r>
            <a:r>
              <a:rPr lang="es-MX" baseline="0" dirty="0" smtClean="0"/>
              <a:t> NMX de Seguridad Estructural de las edificaciones, la cual puede ser adecuada a las necesidades del estado y/o los municipios.</a:t>
            </a:r>
          </a:p>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20</a:t>
            </a:fld>
            <a:endParaRPr lang="es-MX"/>
          </a:p>
        </p:txBody>
      </p:sp>
    </p:spTree>
    <p:extLst>
      <p:ext uri="{BB962C8B-B14F-4D97-AF65-F5344CB8AC3E}">
        <p14:creationId xmlns:p14="http://schemas.microsoft.com/office/powerpoint/2010/main" val="1006077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dirty="0" smtClean="0"/>
              <a:t>Las recomendaciones se encuentran</a:t>
            </a:r>
            <a:r>
              <a:rPr lang="es-MX" baseline="0" dirty="0" smtClean="0"/>
              <a:t> en las estrategias que se deberán aplicar a corto, mediano y largo plazo para el control de avenidas, las cuales se indican en el Programa Nacional Contra Contingencias Hidráulicas (PRONACCH), Región Hidrológica Administrativa </a:t>
            </a:r>
            <a:r>
              <a:rPr lang="es-MX" strike="noStrike" baseline="0" dirty="0" smtClean="0"/>
              <a:t>VIII y IV</a:t>
            </a:r>
            <a:r>
              <a:rPr lang="es-MX" strike="noStrike" baseline="0" dirty="0" smtClean="0">
                <a:solidFill>
                  <a:srgbClr val="FFC000"/>
                </a:solidFill>
              </a:rPr>
              <a:t>. </a:t>
            </a:r>
            <a:r>
              <a:rPr lang="es-MX" sz="1200" strike="noStrike" kern="1200" baseline="0" smtClean="0">
                <a:solidFill>
                  <a:schemeClr val="tx1"/>
                </a:solidFill>
                <a:effectLst/>
                <a:latin typeface="+mn-lt"/>
                <a:ea typeface="+mn-ea"/>
                <a:cs typeface="+mn-cs"/>
              </a:rPr>
              <a:t>Lerma-Santiago-Pacífico </a:t>
            </a:r>
            <a:r>
              <a:rPr lang="es-MX" sz="1200" strike="noStrike" kern="1200" baseline="0" dirty="0" smtClean="0">
                <a:solidFill>
                  <a:schemeClr val="tx1"/>
                </a:solidFill>
                <a:effectLst/>
                <a:latin typeface="+mn-lt"/>
                <a:ea typeface="+mn-ea"/>
                <a:cs typeface="+mn-cs"/>
              </a:rPr>
              <a:t>y Balsas.</a:t>
            </a:r>
            <a:endParaRPr lang="es-MX" sz="1200" strike="noStrike" kern="1200" dirty="0" smtClean="0">
              <a:solidFill>
                <a:schemeClr val="tx1"/>
              </a:solidFill>
              <a:effectLst/>
              <a:latin typeface="+mn-lt"/>
              <a:ea typeface="+mn-ea"/>
              <a:cs typeface="+mn-cs"/>
            </a:endParaRPr>
          </a:p>
          <a:p>
            <a:endParaRPr lang="es-MX" strike="sngStrike" baseline="0" dirty="0" smtClean="0">
              <a:solidFill>
                <a:srgbClr val="FFC000"/>
              </a:solidFill>
            </a:endParaRPr>
          </a:p>
          <a:p>
            <a:endParaRPr lang="es-MX" strike="sngStrike" dirty="0">
              <a:solidFill>
                <a:srgbClr val="FFC000"/>
              </a:solidFill>
            </a:endParaRPr>
          </a:p>
        </p:txBody>
      </p:sp>
      <p:sp>
        <p:nvSpPr>
          <p:cNvPr id="4" name="3 Marcador de número de diapositiva"/>
          <p:cNvSpPr>
            <a:spLocks noGrp="1"/>
          </p:cNvSpPr>
          <p:nvPr>
            <p:ph type="sldNum" sz="quarter" idx="10"/>
          </p:nvPr>
        </p:nvSpPr>
        <p:spPr/>
        <p:txBody>
          <a:bodyPr/>
          <a:lstStyle/>
          <a:p>
            <a:fld id="{20423C76-74CF-4C18-AC18-838D005D52D2}" type="slidenum">
              <a:rPr lang="es-MX" smtClean="0"/>
              <a:t>4</a:t>
            </a:fld>
            <a:endParaRPr lang="es-MX"/>
          </a:p>
        </p:txBody>
      </p:sp>
    </p:spTree>
    <p:extLst>
      <p:ext uri="{BB962C8B-B14F-4D97-AF65-F5344CB8AC3E}">
        <p14:creationId xmlns:p14="http://schemas.microsoft.com/office/powerpoint/2010/main" val="2969973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El huracán “Del 59” en realidad es un huracán que no tiene nombre, se le llama así porque ocurrió</a:t>
            </a:r>
            <a:r>
              <a:rPr lang="es-MX" baseline="0" dirty="0" smtClean="0"/>
              <a:t> en 1959</a:t>
            </a:r>
            <a:r>
              <a:rPr lang="es-MX" dirty="0" smtClean="0"/>
              <a:t>; éstos</a:t>
            </a:r>
            <a:r>
              <a:rPr lang="es-MX" baseline="0" dirty="0" smtClean="0"/>
              <a:t> se empezaron a nombrar al siguiente año, en 1960 en el océano Pacífico.</a:t>
            </a:r>
          </a:p>
          <a:p>
            <a:r>
              <a:rPr lang="es-MX" baseline="0" dirty="0" smtClean="0"/>
              <a:t>Recientemente, la trayectoria e intensidad del huracán Del 59 fueron corregidos y ahora se establece que impactó Colima como cat. IV; sin embargo, pasó muy cerca de Jalisco.</a:t>
            </a:r>
          </a:p>
          <a:p>
            <a:r>
              <a:rPr lang="es-MX" baseline="0" dirty="0" smtClean="0"/>
              <a:t>Además, </a:t>
            </a:r>
            <a:r>
              <a:rPr lang="es-MX" baseline="0" dirty="0" err="1" smtClean="0"/>
              <a:t>Kenna</a:t>
            </a:r>
            <a:r>
              <a:rPr lang="es-MX" baseline="0" dirty="0" smtClean="0"/>
              <a:t> no impactó Jalisco, pero afectó grandemente a Puerto Vallarta.</a:t>
            </a:r>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5</a:t>
            </a:fld>
            <a:endParaRPr lang="es-MX"/>
          </a:p>
        </p:txBody>
      </p:sp>
    </p:spTree>
    <p:extLst>
      <p:ext uri="{BB962C8B-B14F-4D97-AF65-F5344CB8AC3E}">
        <p14:creationId xmlns:p14="http://schemas.microsoft.com/office/powerpoint/2010/main" val="2242273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200" dirty="0" smtClean="0">
                <a:latin typeface="Montserrat" panose="00000500000000000000" pitchFamily="2" charset="0"/>
              </a:rPr>
              <a:t>Otras variables son:</a:t>
            </a:r>
            <a:endParaRPr lang="es-MX" dirty="0" smtClean="0"/>
          </a:p>
          <a:p>
            <a:r>
              <a:rPr lang="es-MX" sz="1200" kern="1200" dirty="0" smtClean="0">
                <a:solidFill>
                  <a:schemeClr val="tx1"/>
                </a:solidFill>
                <a:effectLst/>
                <a:latin typeface="+mn-lt"/>
                <a:ea typeface="+mn-ea"/>
                <a:cs typeface="+mn-cs"/>
              </a:rPr>
              <a:t>• Temperatura Ambiental</a:t>
            </a:r>
          </a:p>
          <a:p>
            <a:r>
              <a:rPr lang="es-MX" sz="1200" kern="1200" dirty="0" smtClean="0">
                <a:solidFill>
                  <a:schemeClr val="tx1"/>
                </a:solidFill>
                <a:effectLst/>
                <a:latin typeface="+mn-lt"/>
                <a:ea typeface="+mn-ea"/>
                <a:cs typeface="+mn-cs"/>
              </a:rPr>
              <a:t>• Humedad Relativa</a:t>
            </a:r>
          </a:p>
          <a:p>
            <a:r>
              <a:rPr lang="es-MX" sz="1200" kern="1200" dirty="0" smtClean="0">
                <a:solidFill>
                  <a:schemeClr val="tx1"/>
                </a:solidFill>
                <a:effectLst/>
                <a:latin typeface="+mn-lt"/>
                <a:ea typeface="+mn-ea"/>
                <a:cs typeface="+mn-cs"/>
              </a:rPr>
              <a:t>• Velocidad del viento </a:t>
            </a:r>
          </a:p>
          <a:p>
            <a:r>
              <a:rPr lang="es-MX" sz="1200" kern="1200" dirty="0" smtClean="0">
                <a:solidFill>
                  <a:schemeClr val="tx1"/>
                </a:solidFill>
                <a:effectLst/>
                <a:latin typeface="+mn-lt"/>
                <a:ea typeface="+mn-ea"/>
                <a:cs typeface="+mn-cs"/>
              </a:rPr>
              <a:t>• Dirección del viento</a:t>
            </a:r>
          </a:p>
          <a:p>
            <a:r>
              <a:rPr lang="es-MX" sz="1200" kern="1200" dirty="0" smtClean="0">
                <a:solidFill>
                  <a:schemeClr val="tx1"/>
                </a:solidFill>
                <a:effectLst/>
                <a:latin typeface="+mn-lt"/>
                <a:ea typeface="+mn-ea"/>
                <a:cs typeface="+mn-cs"/>
              </a:rPr>
              <a:t>• Presión barométrica</a:t>
            </a:r>
          </a:p>
          <a:p>
            <a:r>
              <a:rPr lang="es-MX" sz="1200" kern="1200" dirty="0" smtClean="0">
                <a:solidFill>
                  <a:schemeClr val="tx1"/>
                </a:solidFill>
                <a:effectLst/>
                <a:latin typeface="+mn-lt"/>
                <a:ea typeface="+mn-ea"/>
                <a:cs typeface="+mn-cs"/>
              </a:rPr>
              <a:t>• Precipitación</a:t>
            </a:r>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6</a:t>
            </a:fld>
            <a:endParaRPr lang="es-MX"/>
          </a:p>
        </p:txBody>
      </p:sp>
    </p:spTree>
    <p:extLst>
      <p:ext uri="{BB962C8B-B14F-4D97-AF65-F5344CB8AC3E}">
        <p14:creationId xmlns:p14="http://schemas.microsoft.com/office/powerpoint/2010/main" val="1883506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7</a:t>
            </a:fld>
            <a:endParaRPr lang="es-MX"/>
          </a:p>
        </p:txBody>
      </p:sp>
    </p:spTree>
    <p:extLst>
      <p:ext uri="{BB962C8B-B14F-4D97-AF65-F5344CB8AC3E}">
        <p14:creationId xmlns:p14="http://schemas.microsoft.com/office/powerpoint/2010/main" val="3719348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200" dirty="0" smtClean="0">
                <a:latin typeface="Montserrat" panose="00000500000000000000" pitchFamily="2" charset="0"/>
              </a:rPr>
              <a:t>Las nuevas capas de indicadores cuantitativos y de escenarios de riesgo por ondas de calor se</a:t>
            </a:r>
            <a:r>
              <a:rPr lang="es-MX" sz="1200" baseline="0" dirty="0" smtClean="0">
                <a:latin typeface="Montserrat" panose="00000500000000000000" pitchFamily="2" charset="0"/>
              </a:rPr>
              <a:t> pueden entregar por correo electrónico, aún cuando no estén todavía en el </a:t>
            </a:r>
            <a:r>
              <a:rPr lang="es-MX" sz="1200" baseline="0" dirty="0" err="1" smtClean="0">
                <a:latin typeface="Montserrat" panose="00000500000000000000" pitchFamily="2" charset="0"/>
              </a:rPr>
              <a:t>ANR</a:t>
            </a:r>
            <a:r>
              <a:rPr lang="es-MX" sz="1200" baseline="0" dirty="0" smtClean="0">
                <a:latin typeface="Montserrat" panose="00000500000000000000" pitchFamily="2" charset="0"/>
              </a:rPr>
              <a:t>.</a:t>
            </a:r>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8</a:t>
            </a:fld>
            <a:endParaRPr lang="es-MX"/>
          </a:p>
        </p:txBody>
      </p:sp>
    </p:spTree>
    <p:extLst>
      <p:ext uri="{BB962C8B-B14F-4D97-AF65-F5344CB8AC3E}">
        <p14:creationId xmlns:p14="http://schemas.microsoft.com/office/powerpoint/2010/main" val="725873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Total: 3436 eventos.									</a:t>
            </a:r>
          </a:p>
          <a:p>
            <a:r>
              <a:rPr lang="es-MX" dirty="0" smtClean="0"/>
              <a:t>03/06/1932	04:36:52	8.2	19.57	-104.42	33	4 km al SURESTE de CASIMIRO CASTILLO, JAL	03/06/1932	10:36:52	revisado</a:t>
            </a:r>
          </a:p>
          <a:p>
            <a:r>
              <a:rPr lang="es-MX" dirty="0" smtClean="0"/>
              <a:t>18/06/1932	04:12:10	7.8	19.5	-103.5	33	14 km al SUROESTE de TUXPAN, JAL	18/06/1932	10:12:10	revisado</a:t>
            </a:r>
          </a:p>
          <a:p>
            <a:r>
              <a:rPr lang="es-MX" dirty="0" smtClean="0"/>
              <a:t>20/01/1900	00:33:30	7.4	20	-105	33	71 km al NOROESTE de AUTLAN DE NAVARRO, JAL	20/01/1900	06:33:30	revisado</a:t>
            </a:r>
          </a:p>
          <a:p>
            <a:r>
              <a:rPr lang="es-MX" dirty="0" smtClean="0"/>
              <a:t>16/11/1925	05:54:54	7	18	-107	33	291 km al SUROESTE de CIHUATLAN, JAL	16/11/1925	11:54:54	revisado</a:t>
            </a:r>
          </a:p>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solidFill>
                  <a:prstClr val="black"/>
                </a:solidFill>
              </a:rPr>
              <a:pPr/>
              <a:t>13</a:t>
            </a:fld>
            <a:endParaRPr lang="es-MX">
              <a:solidFill>
                <a:prstClr val="black"/>
              </a:solidFill>
            </a:endParaRPr>
          </a:p>
        </p:txBody>
      </p:sp>
    </p:spTree>
    <p:extLst>
      <p:ext uri="{BB962C8B-B14F-4D97-AF65-F5344CB8AC3E}">
        <p14:creationId xmlns:p14="http://schemas.microsoft.com/office/powerpoint/2010/main" val="370023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solidFill>
                  <a:prstClr val="black"/>
                </a:solidFill>
              </a:rPr>
              <a:pPr/>
              <a:t>14</a:t>
            </a:fld>
            <a:endParaRPr lang="es-MX">
              <a:solidFill>
                <a:prstClr val="black"/>
              </a:solidFill>
            </a:endParaRPr>
          </a:p>
        </p:txBody>
      </p:sp>
    </p:spTree>
    <p:extLst>
      <p:ext uri="{BB962C8B-B14F-4D97-AF65-F5344CB8AC3E}">
        <p14:creationId xmlns:p14="http://schemas.microsoft.com/office/powerpoint/2010/main" val="370023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De</a:t>
            </a:r>
            <a:r>
              <a:rPr lang="es-MX" baseline="0" dirty="0"/>
              <a:t> acuerdo con información de la C. Conny Cervantes de la Dirección General de la Unidad Estatal de Protección Civil y Bomberos, en el organigrama existe una Jefatura de Fenómenos Perturbadores. </a:t>
            </a:r>
          </a:p>
          <a:p>
            <a:endParaRPr lang="es-MX" baseline="0" dirty="0"/>
          </a:p>
          <a:p>
            <a:r>
              <a:rPr lang="es-MX" baseline="0" dirty="0"/>
              <a:t>Hasta donde se sabe, la Universidad de Guadalajara mantiene colaboración con la Unidad Estatal, existe un CCA, que hasta </a:t>
            </a:r>
            <a:r>
              <a:rPr lang="es-MX" baseline="0" dirty="0" err="1"/>
              <a:t>ahota</a:t>
            </a:r>
            <a:r>
              <a:rPr lang="es-MX" baseline="0" dirty="0"/>
              <a:t> se ha enfocado más a la vigilancia de la actividad del volcán de Fuego.</a:t>
            </a:r>
            <a:endParaRPr lang="es-MX" dirty="0"/>
          </a:p>
        </p:txBody>
      </p:sp>
      <p:sp>
        <p:nvSpPr>
          <p:cNvPr id="4" name="3 Marcador de número de diapositiva"/>
          <p:cNvSpPr>
            <a:spLocks noGrp="1"/>
          </p:cNvSpPr>
          <p:nvPr>
            <p:ph type="sldNum" sz="quarter" idx="10"/>
          </p:nvPr>
        </p:nvSpPr>
        <p:spPr/>
        <p:txBody>
          <a:bodyPr/>
          <a:lstStyle/>
          <a:p>
            <a:fld id="{20423C76-74CF-4C18-AC18-838D005D52D2}" type="slidenum">
              <a:rPr lang="es-MX" smtClean="0"/>
              <a:t>15</a:t>
            </a:fld>
            <a:endParaRPr lang="es-MX"/>
          </a:p>
        </p:txBody>
      </p:sp>
    </p:spTree>
    <p:extLst>
      <p:ext uri="{BB962C8B-B14F-4D97-AF65-F5344CB8AC3E}">
        <p14:creationId xmlns:p14="http://schemas.microsoft.com/office/powerpoint/2010/main" val="3153813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761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29/01/2019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12009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29/01/2019</a:t>
            </a:fld>
            <a:endParaRPr lang="es-MX"/>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2613022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75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219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802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29/01/2019</a:t>
            </a:fld>
            <a:endParaRPr lang="es-MX"/>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798323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29/01/2019</a:t>
            </a:fld>
            <a:endParaRPr lang="es-MX"/>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74305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29/01/2019</a:t>
            </a:fld>
            <a:endParaRPr lang="es-MX"/>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312546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29/01/2019</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3639889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t>29/01/2019</a:t>
            </a:fld>
            <a:endParaRPr lang="es-MX"/>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t>‹Nº›</a:t>
            </a:fld>
            <a:endParaRPr lang="es-MX"/>
          </a:p>
        </p:txBody>
      </p:sp>
    </p:spTree>
    <p:extLst>
      <p:ext uri="{BB962C8B-B14F-4D97-AF65-F5344CB8AC3E}">
        <p14:creationId xmlns:p14="http://schemas.microsoft.com/office/powerpoint/2010/main" val="90750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6392064" cy="6858000"/>
          </a:xfrm>
          <a:prstGeom prst="rect">
            <a:avLst/>
          </a:prstGeom>
        </p:spPr>
      </p:pic>
      <p:pic>
        <p:nvPicPr>
          <p:cNvPr id="10" name="9 Imagen"/>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92137" y="351564"/>
            <a:ext cx="2068095" cy="387207"/>
          </a:xfrm>
          <a:prstGeom prst="rect">
            <a:avLst/>
          </a:prstGeom>
        </p:spPr>
      </p:pic>
      <p:cxnSp>
        <p:nvCxnSpPr>
          <p:cNvPr id="12" name="11 Conector recto"/>
          <p:cNvCxnSpPr/>
          <p:nvPr userDrawn="1"/>
        </p:nvCxnSpPr>
        <p:spPr>
          <a:xfrm>
            <a:off x="6804248" y="351565"/>
            <a:ext cx="0" cy="387206"/>
          </a:xfrm>
          <a:prstGeom prst="line">
            <a:avLst/>
          </a:prstGeom>
          <a:ln>
            <a:solidFill>
              <a:srgbClr val="D4C19C"/>
            </a:solidFill>
          </a:ln>
        </p:spPr>
        <p:style>
          <a:lnRef idx="1">
            <a:schemeClr val="accent1"/>
          </a:lnRef>
          <a:fillRef idx="0">
            <a:schemeClr val="accent1"/>
          </a:fillRef>
          <a:effectRef idx="0">
            <a:schemeClr val="accent1"/>
          </a:effectRef>
          <a:fontRef idx="minor">
            <a:schemeClr val="tx1"/>
          </a:fontRef>
        </p:style>
      </p:cxnSp>
      <p:pic>
        <p:nvPicPr>
          <p:cNvPr id="2" name="1 Imagen"/>
          <p:cNvPicPr>
            <a:picLocks noChangeAspect="1"/>
          </p:cNvPicPr>
          <p:nvPr userDrawn="1"/>
        </p:nvPicPr>
        <p:blipFill rotWithShape="1">
          <a:blip r:embed="rId15" cstate="print">
            <a:extLst>
              <a:ext uri="{28A0092B-C50C-407E-A947-70E740481C1C}">
                <a14:useLocalDpi xmlns:a14="http://schemas.microsoft.com/office/drawing/2010/main" val="0"/>
              </a:ext>
            </a:extLst>
          </a:blip>
          <a:srcRect l="4842" t="4300" b="73121"/>
          <a:stretch/>
        </p:blipFill>
        <p:spPr>
          <a:xfrm>
            <a:off x="6948264" y="325980"/>
            <a:ext cx="1656184" cy="412791"/>
          </a:xfrm>
          <a:prstGeom prst="rect">
            <a:avLst/>
          </a:prstGeom>
        </p:spPr>
      </p:pic>
    </p:spTree>
    <p:extLst>
      <p:ext uri="{BB962C8B-B14F-4D97-AF65-F5344CB8AC3E}">
        <p14:creationId xmlns:p14="http://schemas.microsoft.com/office/powerpoint/2010/main" val="2248928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www.atlasnacionalderiesgos.gob.mx/descargas/Guia_contenido_minimo2016.pdf" TargetMode="External"/><Relationship Id="rId7" Type="http://schemas.openxmlformats.org/officeDocument/2006/relationships/image" Target="../media/image19.png"/><Relationship Id="rId2" Type="http://schemas.openxmlformats.org/officeDocument/2006/relationships/hyperlink" Target="http://www.atlasnacionalderiesgos.gob.mx/archivo/visor-capas.html" TargetMode="External"/><Relationship Id="rId1" Type="http://schemas.openxmlformats.org/officeDocument/2006/relationships/slideLayout" Target="../slideLayouts/slideLayout2.xml"/><Relationship Id="rId6" Type="http://schemas.openxmlformats.org/officeDocument/2006/relationships/hyperlink" Target="http://www.atlasnacionalderiesgos.gob.mx/descargas/anexos.zip" TargetMode="External"/><Relationship Id="rId5" Type="http://schemas.openxmlformats.org/officeDocument/2006/relationships/hyperlink" Target="https://smn.cna.gob.mx/es/climatologia/monitor-de-sequia/monitor-de-sequia-en-mexico" TargetMode="External"/><Relationship Id="rId4" Type="http://schemas.openxmlformats.org/officeDocument/2006/relationships/hyperlink" Target="https://www.cenapred.gob.mx/es/Publicaciones/archivos/8-FASCCULOSEQUAS.PDF"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cenapred.gob.mx/es/Publicaciones/archivos/300-INFOGRAFAKARSTICIDAD.PDF" TargetMode="External"/><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hyperlink" Target="https://bit.ly/2Htpipa"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www.atlasnacionalderiesgos.gob.mx/archivo/visor-capas.html" TargetMode="External"/><Relationship Id="rId7" Type="http://schemas.openxmlformats.org/officeDocument/2006/relationships/hyperlink" Target="https://www.cenapred.gob.mx/es/Publicaciones/archivos/5-FASCCULOCICLONESTROPICALES.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cenapred.gob.mx/es/Publicaciones/archivos/155.pdf" TargetMode="External"/><Relationship Id="rId5" Type="http://schemas.openxmlformats.org/officeDocument/2006/relationships/hyperlink" Target="https://www.cenapred.gob.mx/es/Publicaciones/archivos/63.pdf" TargetMode="External"/><Relationship Id="rId4" Type="http://schemas.openxmlformats.org/officeDocument/2006/relationships/hyperlink" Target="http://www.atlasnacionalderiesgos.gob.mx/descargas/Guia_contenido_minimo2016.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hyperlink" Target="http://wwlln.ne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cenapred.gob.mx/es/Publicaciones/archivos/189-FASCCULOTORMENTASSEVERAS.PDF" TargetMode="External"/><Relationship Id="rId5" Type="http://schemas.openxmlformats.org/officeDocument/2006/relationships/hyperlink" Target="http://www.atlasnacionalderiesgos.gob.mx/descargas/Guia_contenido_minimo2016.pdf" TargetMode="External"/><Relationship Id="rId4" Type="http://schemas.openxmlformats.org/officeDocument/2006/relationships/hyperlink" Target="http://www.atlasnacionalderiesgos.gob.mx/archivo/visor-capas.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atlasnacionalderiesgos.gob.mx/archivo/visor-capas.html" TargetMode="External"/><Relationship Id="rId7" Type="http://schemas.openxmlformats.org/officeDocument/2006/relationships/hyperlink" Target="https://www.cenapred.gob.mx/es/Publicaciones/archivos/63.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atlasnacionalderiesgos.gob.mx/descargas/Guia_contenido_minimo2016.pdf" TargetMode="External"/><Relationship Id="rId5" Type="http://schemas.openxmlformats.org/officeDocument/2006/relationships/hyperlink" Target="http://www1.cenapred.unam.mx/DIR_INVESTIGACION/Fraccion_XLI/RH/180301_RH_ondas_de_calor_mapas.pdf" TargetMode="External"/><Relationship Id="rId4" Type="http://schemas.openxmlformats.org/officeDocument/2006/relationships/hyperlink" Target="https://www.cenapred.gob.mx/es/Publicaciones/archivos/156.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5 Grupo"/>
          <p:cNvGrpSpPr/>
          <p:nvPr/>
        </p:nvGrpSpPr>
        <p:grpSpPr>
          <a:xfrm>
            <a:off x="2811217" y="819837"/>
            <a:ext cx="3521566" cy="4237962"/>
            <a:chOff x="2811217" y="819837"/>
            <a:chExt cx="3521566" cy="4237962"/>
          </a:xfrm>
        </p:grpSpPr>
        <p:pic>
          <p:nvPicPr>
            <p:cNvPr id="9" name="8 Imagen"/>
            <p:cNvPicPr>
              <a:picLocks noChangeAspect="1"/>
            </p:cNvPicPr>
            <p:nvPr/>
          </p:nvPicPr>
          <p:blipFill rotWithShape="1">
            <a:blip r:embed="rId3" cstate="print">
              <a:extLst>
                <a:ext uri="{28A0092B-C50C-407E-A947-70E740481C1C}">
                  <a14:useLocalDpi xmlns:a14="http://schemas.microsoft.com/office/drawing/2010/main" val="0"/>
                </a:ext>
              </a:extLst>
            </a:blip>
            <a:srcRect t="41717"/>
            <a:stretch/>
          </p:blipFill>
          <p:spPr>
            <a:xfrm>
              <a:off x="2811217" y="2681554"/>
              <a:ext cx="3521566" cy="2376245"/>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6846" y="819837"/>
              <a:ext cx="3505937" cy="3090206"/>
            </a:xfrm>
            <a:prstGeom prst="rect">
              <a:avLst/>
            </a:prstGeom>
          </p:spPr>
        </p:pic>
      </p:grpSp>
    </p:spTree>
    <p:extLst>
      <p:ext uri="{BB962C8B-B14F-4D97-AF65-F5344CB8AC3E}">
        <p14:creationId xmlns:p14="http://schemas.microsoft.com/office/powerpoint/2010/main" val="147009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52701" y="128826"/>
            <a:ext cx="3787251" cy="707886"/>
          </a:xfrm>
          <a:prstGeom prst="rect">
            <a:avLst/>
          </a:prstGeom>
          <a:noFill/>
        </p:spPr>
        <p:txBody>
          <a:bodyPr wrap="square" rtlCol="0">
            <a:spAutoFit/>
          </a:bodyPr>
          <a:lstStyle/>
          <a:p>
            <a:r>
              <a:rPr lang="es-MX" sz="2000" b="1" dirty="0" smtClean="0">
                <a:solidFill>
                  <a:srgbClr val="38806B"/>
                </a:solidFill>
                <a:latin typeface="Montserrat"/>
              </a:rPr>
              <a:t>Fenómenos hidrometeorológicos</a:t>
            </a:r>
          </a:p>
        </p:txBody>
      </p:sp>
      <p:sp>
        <p:nvSpPr>
          <p:cNvPr id="8" name="7 Rectángulo"/>
          <p:cNvSpPr/>
          <p:nvPr/>
        </p:nvSpPr>
        <p:spPr>
          <a:xfrm>
            <a:off x="114610" y="5400519"/>
            <a:ext cx="8924483" cy="1415772"/>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Recomendaciones </a:t>
            </a:r>
            <a:r>
              <a:rPr lang="es-MX" sz="1600" b="1" dirty="0">
                <a:solidFill>
                  <a:srgbClr val="38806B"/>
                </a:solidFill>
                <a:latin typeface="Montserrat" panose="00000500000000000000" pitchFamily="2" charset="0"/>
              </a:rPr>
              <a:t>para mitigar los </a:t>
            </a:r>
            <a:r>
              <a:rPr lang="es-MX" sz="1600" b="1" dirty="0" smtClean="0">
                <a:solidFill>
                  <a:srgbClr val="38806B"/>
                </a:solidFill>
                <a:latin typeface="Montserrat" panose="00000500000000000000" pitchFamily="2" charset="0"/>
              </a:rPr>
              <a:t>riesgos:</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b="1" dirty="0">
                <a:latin typeface="Montserrat" panose="00000500000000000000" pitchFamily="2" charset="0"/>
              </a:rPr>
              <a:t>Optimizar el uso del agua </a:t>
            </a:r>
            <a:r>
              <a:rPr lang="es-MX" sz="1400" dirty="0">
                <a:latin typeface="Montserrat" panose="00000500000000000000" pitchFamily="2" charset="0"/>
              </a:rPr>
              <a:t>con la construcción o el buen manejo de infraestructura tal como: presas, tanques de almacenamiento, sistemas de abastecimiento de agua potable, plantas de tratamiento de aguas negras, perforación de pozos, canales revestidos y sistemas de irrigación.</a:t>
            </a:r>
          </a:p>
          <a:p>
            <a:pPr marL="285750" indent="-285750" algn="just">
              <a:buFont typeface="Symbol" panose="05050102010706020507" pitchFamily="18" charset="2"/>
              <a:buChar char=""/>
            </a:pPr>
            <a:r>
              <a:rPr lang="es-MX" sz="1400" dirty="0">
                <a:latin typeface="Montserrat" panose="00000500000000000000" pitchFamily="2" charset="0"/>
              </a:rPr>
              <a:t>Trabajar con la población en </a:t>
            </a:r>
            <a:r>
              <a:rPr lang="es-MX" sz="1400" b="1" dirty="0">
                <a:latin typeface="Montserrat" panose="00000500000000000000" pitchFamily="2" charset="0"/>
              </a:rPr>
              <a:t>campañas de concientización </a:t>
            </a:r>
            <a:r>
              <a:rPr lang="es-MX" sz="1400" dirty="0">
                <a:latin typeface="Montserrat" panose="00000500000000000000" pitchFamily="2" charset="0"/>
              </a:rPr>
              <a:t>sobre una cultura del cuidado del agua.</a:t>
            </a:r>
          </a:p>
        </p:txBody>
      </p:sp>
      <p:sp>
        <p:nvSpPr>
          <p:cNvPr id="10" name="9 Rectángulo"/>
          <p:cNvSpPr/>
          <p:nvPr/>
        </p:nvSpPr>
        <p:spPr>
          <a:xfrm>
            <a:off x="179512" y="764704"/>
            <a:ext cx="8756550" cy="369332"/>
          </a:xfrm>
          <a:prstGeom prst="rect">
            <a:avLst/>
          </a:prstGeom>
        </p:spPr>
        <p:txBody>
          <a:bodyPr wrap="square">
            <a:spAutoFit/>
          </a:bodyPr>
          <a:lstStyle/>
          <a:p>
            <a:r>
              <a:rPr lang="es-MX" b="1" dirty="0" smtClean="0">
                <a:solidFill>
                  <a:srgbClr val="38806B"/>
                </a:solidFill>
                <a:latin typeface="Montserrat"/>
              </a:rPr>
              <a:t>Sequía</a:t>
            </a:r>
            <a:endParaRPr lang="es-MX" b="1" dirty="0">
              <a:solidFill>
                <a:srgbClr val="38806B"/>
              </a:solidFill>
              <a:latin typeface="Montserrat"/>
            </a:endParaRPr>
          </a:p>
        </p:txBody>
      </p:sp>
      <p:sp>
        <p:nvSpPr>
          <p:cNvPr id="9" name="8 Rectángulo"/>
          <p:cNvSpPr/>
          <p:nvPr/>
        </p:nvSpPr>
        <p:spPr>
          <a:xfrm>
            <a:off x="35497" y="1703723"/>
            <a:ext cx="6408712" cy="3570208"/>
          </a:xfrm>
          <a:prstGeom prst="rect">
            <a:avLst/>
          </a:prstGeom>
          <a:noFill/>
        </p:spPr>
        <p:txBody>
          <a:bodyPr wrap="square" rtlCol="0">
            <a:spAutoFit/>
          </a:bodyPr>
          <a:lstStyle/>
          <a:p>
            <a:r>
              <a:rPr lang="es-MX" sz="1600" b="1" dirty="0">
                <a:solidFill>
                  <a:srgbClr val="38806B"/>
                </a:solidFill>
                <a:latin typeface="Montserrat" panose="00000500000000000000" pitchFamily="2" charset="0"/>
              </a:rPr>
              <a:t>Recursos disponibles en el </a:t>
            </a:r>
            <a:r>
              <a:rPr lang="es-MX" sz="1600" b="1" dirty="0" smtClean="0">
                <a:solidFill>
                  <a:srgbClr val="38806B"/>
                </a:solidFill>
                <a:latin typeface="Montserrat" panose="00000500000000000000" pitchFamily="2" charset="0"/>
              </a:rPr>
              <a:t>CENAPRED:</a:t>
            </a:r>
            <a:endParaRPr lang="es-MX" sz="16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Capas de indicadores cuantitativos, de eventos históricos y de escenarios de riesgo por sequía</a:t>
            </a:r>
            <a:r>
              <a:rPr lang="es-MX" sz="1400" dirty="0" smtClean="0">
                <a:latin typeface="Montserrat" panose="00000500000000000000" pitchFamily="2" charset="0"/>
              </a:rPr>
              <a:t> </a:t>
            </a:r>
            <a:r>
              <a:rPr lang="es-MX" sz="1400" dirty="0" smtClean="0">
                <a:latin typeface="Montserrat" panose="00000500000000000000" pitchFamily="2" charset="0"/>
                <a:hlinkClick r:id="rId2"/>
              </a:rPr>
              <a:t>http</a:t>
            </a:r>
            <a:r>
              <a:rPr lang="es-MX" sz="1400" dirty="0">
                <a:latin typeface="Montserrat" panose="00000500000000000000" pitchFamily="2" charset="0"/>
                <a:hlinkClick r:id="rId2"/>
              </a:rPr>
              <a:t>://</a:t>
            </a:r>
            <a:r>
              <a:rPr lang="es-MX" sz="1400" dirty="0" smtClean="0">
                <a:latin typeface="Montserrat" panose="00000500000000000000" pitchFamily="2" charset="0"/>
                <a:hlinkClick r:id="rId2"/>
              </a:rPr>
              <a:t>www.atlasnacionalderiesgos.gob.mx/archivo/visor-capas.html</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G</a:t>
            </a:r>
            <a:r>
              <a:rPr lang="es-MX" sz="1400" b="1" i="1" dirty="0" smtClean="0">
                <a:latin typeface="Montserrat" panose="00000500000000000000" pitchFamily="2" charset="0"/>
              </a:rPr>
              <a:t>uía de contenido mínimo para la elaboración del Atlas Nacional de Riesgos</a:t>
            </a:r>
            <a:r>
              <a:rPr lang="es-MX" sz="1400" dirty="0" smtClean="0">
                <a:latin typeface="Montserrat" panose="00000500000000000000" pitchFamily="2" charset="0"/>
              </a:rPr>
              <a:t>. Anexo Único, Fracción V.9 </a:t>
            </a:r>
            <a:r>
              <a:rPr lang="es-MX" sz="1400" dirty="0" smtClean="0">
                <a:latin typeface="Montserrat" panose="00000500000000000000" pitchFamily="2" charset="0"/>
                <a:hlinkClick r:id="rId3"/>
              </a:rPr>
              <a:t>http</a:t>
            </a:r>
            <a:r>
              <a:rPr lang="es-MX" sz="1400" dirty="0">
                <a:latin typeface="Montserrat" panose="00000500000000000000" pitchFamily="2" charset="0"/>
                <a:hlinkClick r:id="rId3"/>
              </a:rPr>
              <a:t>://</a:t>
            </a:r>
            <a:r>
              <a:rPr lang="es-MX" sz="1400" dirty="0" smtClean="0">
                <a:latin typeface="Montserrat" panose="00000500000000000000" pitchFamily="2" charset="0"/>
                <a:hlinkClick r:id="rId3"/>
              </a:rPr>
              <a:t>www.atlasnacionalderiesgos.gob.mx/descargas/Guia_contenido_minimo2016.pdf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Fascículo </a:t>
            </a:r>
            <a:r>
              <a:rPr lang="es-MX" sz="1400" dirty="0">
                <a:latin typeface="Montserrat" panose="00000500000000000000" pitchFamily="2" charset="0"/>
              </a:rPr>
              <a:t>de </a:t>
            </a:r>
            <a:r>
              <a:rPr lang="es-MX" sz="1400" i="1" dirty="0">
                <a:latin typeface="Montserrat" panose="00000500000000000000" pitchFamily="2" charset="0"/>
              </a:rPr>
              <a:t>Sequías</a:t>
            </a:r>
            <a:r>
              <a:rPr lang="es-MX" sz="1400" dirty="0">
                <a:latin typeface="Montserrat" panose="00000500000000000000" pitchFamily="2" charset="0"/>
              </a:rPr>
              <a:t> </a:t>
            </a:r>
            <a:r>
              <a:rPr lang="es-MX" sz="1400" dirty="0">
                <a:latin typeface="Montserrat" panose="00000500000000000000" pitchFamily="2" charset="0"/>
                <a:hlinkClick r:id="rId4"/>
              </a:rPr>
              <a:t>https://</a:t>
            </a:r>
            <a:r>
              <a:rPr lang="es-MX" sz="1400" dirty="0" smtClean="0">
                <a:latin typeface="Montserrat" panose="00000500000000000000" pitchFamily="2" charset="0"/>
                <a:hlinkClick r:id="rId4"/>
              </a:rPr>
              <a:t>www.cenapred.gob.mx/es/Publicaciones/archivos/8-FASCCULOSEQUAS.PDF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Otros: </a:t>
            </a:r>
            <a:r>
              <a:rPr lang="es-MX" sz="1400" b="1" i="1" dirty="0">
                <a:latin typeface="Montserrat" panose="00000500000000000000" pitchFamily="2" charset="0"/>
              </a:rPr>
              <a:t>Monitor de Sequía en México</a:t>
            </a:r>
            <a:r>
              <a:rPr lang="es-MX" sz="1400" dirty="0">
                <a:latin typeface="Montserrat" panose="00000500000000000000" pitchFamily="2" charset="0"/>
              </a:rPr>
              <a:t> </a:t>
            </a:r>
            <a:r>
              <a:rPr lang="es-MX" sz="1400" dirty="0">
                <a:latin typeface="Montserrat" panose="00000500000000000000" pitchFamily="2" charset="0"/>
                <a:hlinkClick r:id="rId5"/>
              </a:rPr>
              <a:t>https://</a:t>
            </a:r>
            <a:r>
              <a:rPr lang="es-MX" sz="1400" dirty="0" smtClean="0">
                <a:latin typeface="Montserrat" panose="00000500000000000000" pitchFamily="2" charset="0"/>
                <a:hlinkClick r:id="rId5"/>
              </a:rPr>
              <a:t>smn.cna.gob.mx/es/climatologia/monitor-de-sequia/monitor-de-sequia-en-mexico</a:t>
            </a:r>
            <a:r>
              <a:rPr lang="es-MX" sz="1400" dirty="0" smtClean="0">
                <a:latin typeface="Montserrat" panose="00000500000000000000" pitchFamily="2" charset="0"/>
              </a:rPr>
              <a:t> y </a:t>
            </a:r>
            <a:r>
              <a:rPr lang="es-MX" sz="1400" dirty="0">
                <a:latin typeface="Montserrat" panose="00000500000000000000" pitchFamily="2" charset="0"/>
              </a:rPr>
              <a:t>libro </a:t>
            </a:r>
            <a:r>
              <a:rPr lang="es-MX" sz="1400" b="1" i="1" dirty="0">
                <a:latin typeface="Montserrat" panose="00000500000000000000" pitchFamily="2" charset="0"/>
              </a:rPr>
              <a:t>Análisis de Sequías</a:t>
            </a:r>
            <a:r>
              <a:rPr lang="es-MX" sz="1400" dirty="0">
                <a:latin typeface="Montserrat" panose="00000500000000000000" pitchFamily="2" charset="0"/>
              </a:rPr>
              <a:t> </a:t>
            </a:r>
            <a:r>
              <a:rPr lang="es-MX" sz="1400" dirty="0">
                <a:latin typeface="Montserrat" panose="00000500000000000000" pitchFamily="2" charset="0"/>
                <a:hlinkClick r:id="rId6"/>
              </a:rPr>
              <a:t>http://</a:t>
            </a:r>
            <a:r>
              <a:rPr lang="es-MX" sz="1400" dirty="0" smtClean="0">
                <a:latin typeface="Montserrat" panose="00000500000000000000" pitchFamily="2" charset="0"/>
                <a:hlinkClick r:id="rId6"/>
              </a:rPr>
              <a:t>www.atlasnacionalderiesgos.gob.mx/descargas/anexos.zip</a:t>
            </a:r>
            <a:endParaRPr lang="es-MX" sz="1400" dirty="0" smtClean="0">
              <a:latin typeface="Montserrat" panose="00000500000000000000" pitchFamily="2" charset="0"/>
            </a:endParaRPr>
          </a:p>
        </p:txBody>
      </p:sp>
      <p:sp>
        <p:nvSpPr>
          <p:cNvPr id="14" name="13 Rectángulo"/>
          <p:cNvSpPr/>
          <p:nvPr/>
        </p:nvSpPr>
        <p:spPr>
          <a:xfrm>
            <a:off x="35497" y="1052736"/>
            <a:ext cx="6048672" cy="769441"/>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Impacto</a:t>
            </a:r>
            <a:r>
              <a:rPr lang="es-MX" sz="1600" b="1" dirty="0">
                <a:solidFill>
                  <a:srgbClr val="38806B"/>
                </a:solidFill>
                <a:latin typeface="Montserrat" panose="00000500000000000000" pitchFamily="2" charset="0"/>
              </a:rPr>
              <a:t>:</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b="1" dirty="0" smtClean="0">
                <a:latin typeface="Montserrat" panose="00000500000000000000" pitchFamily="2" charset="0"/>
              </a:rPr>
              <a:t>Dos declaratorias de desastre</a:t>
            </a:r>
            <a:r>
              <a:rPr lang="es-MX" sz="1400" dirty="0" smtClean="0">
                <a:latin typeface="Montserrat" panose="00000500000000000000" pitchFamily="2" charset="0"/>
              </a:rPr>
              <a:t> (base de datos de declaratorias de desastres y emergencias de 2000 a 2018).</a:t>
            </a:r>
            <a:endParaRPr lang="es-MX" sz="1400" dirty="0">
              <a:latin typeface="Montserrat" panose="00000500000000000000" pitchFamily="2" charset="0"/>
            </a:endParaRPr>
          </a:p>
        </p:txBody>
      </p:sp>
      <p:pic>
        <p:nvPicPr>
          <p:cNvPr id="11" name="10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3409" y="2492896"/>
            <a:ext cx="2538189" cy="1758677"/>
          </a:xfrm>
          <a:prstGeom prst="rect">
            <a:avLst/>
          </a:prstGeom>
        </p:spPr>
      </p:pic>
      <p:sp>
        <p:nvSpPr>
          <p:cNvPr id="12" name="11 CuadroTexto"/>
          <p:cNvSpPr txBox="1"/>
          <p:nvPr/>
        </p:nvSpPr>
        <p:spPr>
          <a:xfrm>
            <a:off x="6624088" y="4293096"/>
            <a:ext cx="2304256" cy="338554"/>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Índice de peligro por sequía en los municipios de </a:t>
            </a:r>
            <a:r>
              <a:rPr lang="es-MX" sz="800" b="1" dirty="0">
                <a:latin typeface="Montserrat" panose="00000500000000000000" pitchFamily="2" charset="0"/>
              </a:rPr>
              <a:t>Jalisco</a:t>
            </a:r>
          </a:p>
        </p:txBody>
      </p:sp>
      <p:sp>
        <p:nvSpPr>
          <p:cNvPr id="15" name="14 Rectángulo"/>
          <p:cNvSpPr/>
          <p:nvPr/>
        </p:nvSpPr>
        <p:spPr>
          <a:xfrm>
            <a:off x="6616650" y="1205504"/>
            <a:ext cx="2419846" cy="553998"/>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Eventos históricos:</a:t>
            </a:r>
            <a:endParaRPr lang="es-MX" sz="16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dirty="0">
                <a:latin typeface="Montserrat" panose="00000500000000000000" pitchFamily="2" charset="0"/>
              </a:rPr>
              <a:t>Abril de 1998.</a:t>
            </a:r>
          </a:p>
        </p:txBody>
      </p:sp>
    </p:spTree>
    <p:extLst>
      <p:ext uri="{BB962C8B-B14F-4D97-AF65-F5344CB8AC3E}">
        <p14:creationId xmlns:p14="http://schemas.microsoft.com/office/powerpoint/2010/main" val="73792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23528" y="332656"/>
            <a:ext cx="1712328" cy="400110"/>
          </a:xfrm>
          <a:prstGeom prst="rect">
            <a:avLst/>
          </a:prstGeom>
          <a:noFill/>
        </p:spPr>
        <p:txBody>
          <a:bodyPr wrap="none" rtlCol="0">
            <a:spAutoFit/>
          </a:bodyPr>
          <a:lstStyle/>
          <a:p>
            <a:r>
              <a:rPr lang="es-MX" sz="2000" b="1" dirty="0" err="1" smtClean="0">
                <a:solidFill>
                  <a:srgbClr val="38806B"/>
                </a:solidFill>
                <a:latin typeface="Montserrat"/>
              </a:rPr>
              <a:t>Karsticidad</a:t>
            </a:r>
            <a:endParaRPr lang="es-MX" sz="2000" b="1" dirty="0">
              <a:solidFill>
                <a:srgbClr val="38806B"/>
              </a:solidFill>
              <a:latin typeface="Montserrat"/>
            </a:endParaRPr>
          </a:p>
        </p:txBody>
      </p:sp>
      <p:sp>
        <p:nvSpPr>
          <p:cNvPr id="9" name="8 CuadroTexto"/>
          <p:cNvSpPr txBox="1"/>
          <p:nvPr/>
        </p:nvSpPr>
        <p:spPr>
          <a:xfrm>
            <a:off x="107504" y="764704"/>
            <a:ext cx="8920473" cy="2154436"/>
          </a:xfrm>
          <a:prstGeom prst="rect">
            <a:avLst/>
          </a:prstGeom>
          <a:noFill/>
        </p:spPr>
        <p:txBody>
          <a:bodyPr wrap="square" rtlCol="0">
            <a:spAutoFit/>
          </a:bodyPr>
          <a:lstStyle/>
          <a:p>
            <a:pPr algn="just"/>
            <a:r>
              <a:rPr lang="es-MX" sz="1400" dirty="0">
                <a:latin typeface="Montserrat"/>
              </a:rPr>
              <a:t>En el estado de Jalisco ú</a:t>
            </a:r>
            <a:r>
              <a:rPr lang="es-MX" sz="1400" dirty="0" smtClean="0">
                <a:latin typeface="Montserrat"/>
              </a:rPr>
              <a:t>nicamente </a:t>
            </a:r>
            <a:r>
              <a:rPr lang="es-MX" sz="1400" dirty="0">
                <a:latin typeface="Montserrat"/>
              </a:rPr>
              <a:t>en el municipio de </a:t>
            </a:r>
            <a:r>
              <a:rPr lang="es-MX" sz="1400" dirty="0" err="1">
                <a:latin typeface="Montserrat"/>
              </a:rPr>
              <a:t>Tolimán</a:t>
            </a:r>
            <a:r>
              <a:rPr lang="es-MX" sz="1400" dirty="0">
                <a:latin typeface="Montserrat"/>
              </a:rPr>
              <a:t>, colindante con el estado de Colima, las zonas montañosas están constituidas de rocas calizas, que presentan evidencias de desarrollo kárstico maduro, con la presencia de dolinas, manantiales kársticos y cavernas, incluyendo el Resumidero de </a:t>
            </a:r>
            <a:r>
              <a:rPr lang="es-MX" sz="1400" dirty="0" err="1">
                <a:latin typeface="Montserrat"/>
              </a:rPr>
              <a:t>Toxín</a:t>
            </a:r>
            <a:r>
              <a:rPr lang="es-MX" sz="1400" dirty="0">
                <a:latin typeface="Montserrat"/>
              </a:rPr>
              <a:t>, con más de 3 km de galerías exploradas. Por ello, es recomendable que, en obras de ingeniería desplantadas sobre estas rocas se realicen estudios geofísicos de detalle y perforaciones, para garantizar que no existen huecos o cavernas que puedan afectar la obra</a:t>
            </a:r>
            <a:r>
              <a:rPr lang="es-MX" sz="1400" dirty="0" smtClean="0">
                <a:latin typeface="Montserrat"/>
              </a:rPr>
              <a:t>.</a:t>
            </a:r>
          </a:p>
          <a:p>
            <a:pPr algn="just"/>
            <a:endParaRPr lang="es-MX" sz="800" dirty="0" smtClean="0">
              <a:latin typeface="Montserrat"/>
            </a:endParaRPr>
          </a:p>
          <a:p>
            <a:r>
              <a:rPr lang="es-MX" sz="1400" dirty="0">
                <a:latin typeface="Montserrat"/>
              </a:rPr>
              <a:t>En el Atlas Nacional de Riesgos se encuentran las áreas susceptibles de ser afectadas (imagen </a:t>
            </a:r>
            <a:r>
              <a:rPr lang="es-MX" sz="1400" dirty="0" smtClean="0">
                <a:latin typeface="Montserrat"/>
              </a:rPr>
              <a:t>derecha, abajo).</a:t>
            </a:r>
            <a:endParaRPr lang="es-MX" sz="1400" dirty="0">
              <a:latin typeface="Montserrat"/>
            </a:endParaRPr>
          </a:p>
        </p:txBody>
      </p:sp>
      <p:pic>
        <p:nvPicPr>
          <p:cNvPr id="2" name="1 Imagen"/>
          <p:cNvPicPr>
            <a:picLocks noChangeAspect="1"/>
          </p:cNvPicPr>
          <p:nvPr/>
        </p:nvPicPr>
        <p:blipFill rotWithShape="1">
          <a:blip r:embed="rId2">
            <a:extLst>
              <a:ext uri="{28A0092B-C50C-407E-A947-70E740481C1C}">
                <a14:useLocalDpi xmlns:a14="http://schemas.microsoft.com/office/drawing/2010/main" val="0"/>
              </a:ext>
            </a:extLst>
          </a:blip>
          <a:srcRect l="27018" t="27466" r="18860" b="20448"/>
          <a:stretch/>
        </p:blipFill>
        <p:spPr>
          <a:xfrm>
            <a:off x="2072266" y="2954561"/>
            <a:ext cx="6955711" cy="3765327"/>
          </a:xfrm>
          <a:prstGeom prst="rect">
            <a:avLst/>
          </a:prstGeom>
          <a:ln>
            <a:solidFill>
              <a:schemeClr val="tx1"/>
            </a:solidFill>
          </a:ln>
        </p:spPr>
      </p:pic>
      <p:sp>
        <p:nvSpPr>
          <p:cNvPr id="6" name="5 CuadroTexto"/>
          <p:cNvSpPr txBox="1"/>
          <p:nvPr/>
        </p:nvSpPr>
        <p:spPr>
          <a:xfrm>
            <a:off x="79531" y="2949884"/>
            <a:ext cx="1964762" cy="4001095"/>
          </a:xfrm>
          <a:prstGeom prst="rect">
            <a:avLst/>
          </a:prstGeom>
          <a:noFill/>
        </p:spPr>
        <p:txBody>
          <a:bodyPr wrap="square" rtlCol="0">
            <a:spAutoFit/>
          </a:bodyPr>
          <a:lstStyle/>
          <a:p>
            <a:r>
              <a:rPr lang="es-MX" sz="1400" dirty="0">
                <a:latin typeface="Montserrat"/>
              </a:rPr>
              <a:t>El CENAPRED cuenta con una Infografía sobre el tema:</a:t>
            </a:r>
          </a:p>
          <a:p>
            <a:r>
              <a:rPr lang="es-MX" sz="1100" dirty="0" smtClean="0">
                <a:solidFill>
                  <a:schemeClr val="tx2"/>
                </a:solidFill>
                <a:hlinkClick r:id="rId3"/>
              </a:rPr>
              <a:t>https</a:t>
            </a:r>
            <a:r>
              <a:rPr lang="es-MX" sz="1100" dirty="0">
                <a:solidFill>
                  <a:schemeClr val="tx2"/>
                </a:solidFill>
                <a:hlinkClick r:id="rId3"/>
              </a:rPr>
              <a:t>://www.cenapred.gob.mx/es/Publicaciones/archivos/300-INFOGRAFAKARSTICIDAD.PDF</a:t>
            </a:r>
            <a:endParaRPr lang="es-MX" sz="1100" dirty="0">
              <a:solidFill>
                <a:schemeClr val="tx2"/>
              </a:solidFill>
            </a:endParaRPr>
          </a:p>
          <a:p>
            <a:endParaRPr lang="es-MX" sz="800" dirty="0">
              <a:solidFill>
                <a:schemeClr val="tx2"/>
              </a:solidFill>
            </a:endParaRPr>
          </a:p>
          <a:p>
            <a:r>
              <a:rPr lang="es-MX" sz="1400" dirty="0">
                <a:latin typeface="Montserrat"/>
              </a:rPr>
              <a:t>Se sugiere consultar también el Informe </a:t>
            </a:r>
            <a:r>
              <a:rPr lang="es-MX" sz="1400" b="1" dirty="0">
                <a:latin typeface="Montserrat"/>
              </a:rPr>
              <a:t>Análisis de la vulnerabilidad a fenómenos </a:t>
            </a:r>
            <a:r>
              <a:rPr lang="es-MX" sz="1400" b="1" dirty="0" smtClean="0">
                <a:latin typeface="Montserrat"/>
              </a:rPr>
              <a:t>kársticos</a:t>
            </a:r>
            <a:r>
              <a:rPr lang="es-MX" sz="1400" dirty="0" smtClean="0">
                <a:latin typeface="Montserrat"/>
              </a:rPr>
              <a:t>,</a:t>
            </a:r>
            <a:r>
              <a:rPr lang="es-MX" sz="1400" b="1" dirty="0" smtClean="0">
                <a:latin typeface="Montserrat"/>
              </a:rPr>
              <a:t> </a:t>
            </a:r>
            <a:r>
              <a:rPr lang="es-MX" sz="1400" dirty="0">
                <a:latin typeface="Montserrat"/>
              </a:rPr>
              <a:t>realizado en el CENAPRED:</a:t>
            </a:r>
          </a:p>
          <a:p>
            <a:r>
              <a:rPr lang="es-MX" sz="1200" dirty="0">
                <a:solidFill>
                  <a:schemeClr val="tx2"/>
                </a:solidFill>
                <a:hlinkClick r:id="rId4"/>
              </a:rPr>
              <a:t>https://bit.ly/2Htpipa</a:t>
            </a:r>
            <a:endParaRPr lang="es-MX" sz="1200" dirty="0">
              <a:solidFill>
                <a:schemeClr val="tx2"/>
              </a:solidFill>
            </a:endParaRPr>
          </a:p>
          <a:p>
            <a:pPr algn="just"/>
            <a:endParaRPr lang="es-MX" sz="1400" dirty="0">
              <a:latin typeface="Montserrat"/>
            </a:endParaRPr>
          </a:p>
        </p:txBody>
      </p:sp>
    </p:spTree>
    <p:extLst>
      <p:ext uri="{BB962C8B-B14F-4D97-AF65-F5344CB8AC3E}">
        <p14:creationId xmlns:p14="http://schemas.microsoft.com/office/powerpoint/2010/main" val="388676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9512" y="332656"/>
            <a:ext cx="2491388" cy="400110"/>
          </a:xfrm>
          <a:prstGeom prst="rect">
            <a:avLst/>
          </a:prstGeom>
          <a:noFill/>
        </p:spPr>
        <p:txBody>
          <a:bodyPr wrap="none" rtlCol="0">
            <a:spAutoFit/>
          </a:bodyPr>
          <a:lstStyle/>
          <a:p>
            <a:r>
              <a:rPr lang="es-MX" sz="2000" b="1" dirty="0" smtClean="0">
                <a:solidFill>
                  <a:srgbClr val="38806B"/>
                </a:solidFill>
                <a:latin typeface="Montserrat"/>
              </a:rPr>
              <a:t>Riesgo Volcánico</a:t>
            </a:r>
            <a:endParaRPr lang="es-MX" sz="2000" b="1" dirty="0">
              <a:solidFill>
                <a:srgbClr val="38806B"/>
              </a:solidFill>
              <a:latin typeface="Montserrat"/>
            </a:endParaRPr>
          </a:p>
        </p:txBody>
      </p:sp>
      <p:sp>
        <p:nvSpPr>
          <p:cNvPr id="3" name="2 CuadroTexto"/>
          <p:cNvSpPr txBox="1"/>
          <p:nvPr/>
        </p:nvSpPr>
        <p:spPr>
          <a:xfrm>
            <a:off x="18473" y="908720"/>
            <a:ext cx="3545415" cy="4770537"/>
          </a:xfrm>
          <a:prstGeom prst="rect">
            <a:avLst/>
          </a:prstGeom>
          <a:noFill/>
        </p:spPr>
        <p:txBody>
          <a:bodyPr wrap="square" rtlCol="0">
            <a:spAutoFit/>
          </a:bodyPr>
          <a:lstStyle/>
          <a:p>
            <a:pPr algn="just"/>
            <a:r>
              <a:rPr lang="es-MX" sz="1600" dirty="0" smtClean="0">
                <a:latin typeface="Montserrat"/>
              </a:rPr>
              <a:t>El estado de Jalisco incluye, dentro de su territorio, el campo volcánico Mascota y porciones del campo volcánico de Michoacán-Guanajuato.</a:t>
            </a:r>
          </a:p>
          <a:p>
            <a:pPr algn="just"/>
            <a:endParaRPr lang="es-MX" sz="800" dirty="0">
              <a:latin typeface="Montserrat"/>
            </a:endParaRPr>
          </a:p>
          <a:p>
            <a:pPr algn="just"/>
            <a:r>
              <a:rPr lang="es-MX" sz="1600" dirty="0" smtClean="0">
                <a:latin typeface="Montserrat"/>
              </a:rPr>
              <a:t>Adicionalmente, al lado de la ciudad de Guadalajara se encuentra la caldera de La Primavera. Parte del volcán de Colima, el más activo de México, está en territorio Jalisciense, y los volcanes Nayaritas del Ceboruco, Sangangüey y San Juan se encuentran a menos de 50 km del estado de Jalisco. Por ello, se considera que el peligro volcánico en el estado es alto.</a:t>
            </a:r>
          </a:p>
          <a:p>
            <a:pPr algn="just"/>
            <a:r>
              <a:rPr lang="es-MX" sz="1600" dirty="0" smtClean="0">
                <a:latin typeface="Montserrat"/>
              </a:rPr>
              <a:t> </a:t>
            </a:r>
            <a:endParaRPr lang="es-MX" sz="1600" dirty="0">
              <a:latin typeface="Montserrat"/>
            </a:endParaRPr>
          </a:p>
        </p:txBody>
      </p:sp>
      <p:sp>
        <p:nvSpPr>
          <p:cNvPr id="13" name="12 CuadroTexto"/>
          <p:cNvSpPr txBox="1"/>
          <p:nvPr/>
        </p:nvSpPr>
        <p:spPr>
          <a:xfrm>
            <a:off x="1" y="5305271"/>
            <a:ext cx="9036494" cy="1508105"/>
          </a:xfrm>
          <a:prstGeom prst="rect">
            <a:avLst/>
          </a:prstGeom>
          <a:noFill/>
        </p:spPr>
        <p:txBody>
          <a:bodyPr wrap="square" rtlCol="0">
            <a:spAutoFit/>
          </a:bodyPr>
          <a:lstStyle/>
          <a:p>
            <a:pPr algn="just"/>
            <a:r>
              <a:rPr lang="es-MX" sz="1600" dirty="0">
                <a:latin typeface="Montserrat"/>
              </a:rPr>
              <a:t>La ubicación de los volcanes y campos volcánicos activos en el país puede ser consultada en el Atlas Nacional de Riesgo</a:t>
            </a:r>
            <a:r>
              <a:rPr lang="es-MX" sz="1600" dirty="0" smtClean="0">
                <a:latin typeface="Montserrat"/>
              </a:rPr>
              <a:t>.</a:t>
            </a:r>
          </a:p>
          <a:p>
            <a:pPr algn="just"/>
            <a:endParaRPr lang="es-MX" sz="800" dirty="0">
              <a:latin typeface="Montserrat"/>
            </a:endParaRPr>
          </a:p>
          <a:p>
            <a:pPr algn="just"/>
            <a:r>
              <a:rPr lang="es-MX" sz="1600" dirty="0" smtClean="0">
                <a:latin typeface="Montserrat" panose="00000500000000000000" pitchFamily="2" charset="0"/>
              </a:rPr>
              <a:t>El CENAPRED tiene numerosas publicaciones (folletos e infografías) acerca de los peligros volcánicos, que pueden ser consultados en :</a:t>
            </a:r>
          </a:p>
          <a:p>
            <a:pPr algn="just"/>
            <a:endParaRPr lang="es-MX" sz="800" dirty="0" smtClean="0">
              <a:latin typeface="Montserrat" panose="00000500000000000000" pitchFamily="2" charset="0"/>
            </a:endParaRPr>
          </a:p>
          <a:p>
            <a:pPr algn="ctr"/>
            <a:r>
              <a:rPr lang="es-MX" sz="1200" dirty="0">
                <a:solidFill>
                  <a:schemeClr val="tx2"/>
                </a:solidFill>
                <a:latin typeface="Montserrat" panose="00000500000000000000" pitchFamily="2" charset="0"/>
              </a:rPr>
              <a:t>http://www.cenapred.gob.mx/PublicacionesWebGobMX/buscaindex</a:t>
            </a:r>
          </a:p>
        </p:txBody>
      </p:sp>
      <p:pic>
        <p:nvPicPr>
          <p:cNvPr id="2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138"/>
          <a:stretch/>
        </p:blipFill>
        <p:spPr bwMode="auto">
          <a:xfrm>
            <a:off x="3552059" y="962225"/>
            <a:ext cx="5484435" cy="4194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074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cfe\Jalisco.pn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476" t="4378"/>
          <a:stretch/>
        </p:blipFill>
        <p:spPr bwMode="auto">
          <a:xfrm>
            <a:off x="5076056" y="3861048"/>
            <a:ext cx="4067387" cy="2931998"/>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0" y="-27384"/>
            <a:ext cx="9144000" cy="3693319"/>
          </a:xfrm>
          <a:prstGeom prst="rect">
            <a:avLst/>
          </a:prstGeom>
          <a:noFill/>
        </p:spPr>
        <p:txBody>
          <a:bodyPr wrap="square" rtlCol="0">
            <a:spAutoFit/>
          </a:bodyPr>
          <a:lstStyle/>
          <a:p>
            <a:pPr algn="just"/>
            <a:r>
              <a:rPr lang="es-MX" b="1" dirty="0" smtClean="0">
                <a:solidFill>
                  <a:srgbClr val="38806B"/>
                </a:solidFill>
                <a:latin typeface="Montserrat"/>
              </a:rPr>
              <a:t>Acciones de prevención por sismos </a:t>
            </a:r>
          </a:p>
          <a:p>
            <a:pPr algn="just"/>
            <a:r>
              <a:rPr lang="es-MX" b="1" dirty="0" smtClean="0">
                <a:solidFill>
                  <a:srgbClr val="38806B"/>
                </a:solidFill>
                <a:latin typeface="Montserrat"/>
              </a:rPr>
              <a:t>y tsunamis</a:t>
            </a:r>
          </a:p>
          <a:p>
            <a:pPr algn="just"/>
            <a:endParaRPr lang="es-MX" sz="1600" b="1" dirty="0">
              <a:solidFill>
                <a:srgbClr val="38806B"/>
              </a:solidFill>
              <a:latin typeface="Montserrat"/>
            </a:endParaRPr>
          </a:p>
          <a:p>
            <a:pPr algn="just"/>
            <a:r>
              <a:rPr lang="es-MX" sz="1400" b="1" dirty="0" smtClean="0">
                <a:solidFill>
                  <a:prstClr val="black"/>
                </a:solidFill>
                <a:latin typeface="Montserrat" panose="00000500000000000000" pitchFamily="2" charset="0"/>
              </a:rPr>
              <a:t>Peligro Sísmico</a:t>
            </a:r>
            <a:r>
              <a:rPr lang="es-MX" sz="1400" dirty="0" smtClean="0">
                <a:solidFill>
                  <a:prstClr val="black"/>
                </a:solidFill>
                <a:latin typeface="Montserrat" panose="00000500000000000000" pitchFamily="2" charset="0"/>
              </a:rPr>
              <a:t>: Jalisco se encuentra en las </a:t>
            </a:r>
            <a:r>
              <a:rPr lang="es-MX" sz="1400" b="1" dirty="0" smtClean="0">
                <a:solidFill>
                  <a:prstClr val="black"/>
                </a:solidFill>
                <a:latin typeface="Montserrat" panose="00000500000000000000" pitchFamily="2" charset="0"/>
              </a:rPr>
              <a:t>zonas B, C y </a:t>
            </a:r>
            <a:r>
              <a:rPr lang="es-MX" sz="1400" b="1" dirty="0">
                <a:solidFill>
                  <a:prstClr val="black"/>
                </a:solidFill>
                <a:latin typeface="Montserrat" panose="00000500000000000000" pitchFamily="2" charset="0"/>
              </a:rPr>
              <a:t>D</a:t>
            </a:r>
            <a:r>
              <a:rPr lang="es-MX" sz="1400" dirty="0" smtClean="0">
                <a:solidFill>
                  <a:prstClr val="black"/>
                </a:solidFill>
                <a:latin typeface="Montserrat" panose="00000500000000000000" pitchFamily="2" charset="0"/>
              </a:rPr>
              <a:t>  con base en la Regionalización Sísmica de la CFE. Ante </a:t>
            </a:r>
            <a:r>
              <a:rPr lang="es-MX" sz="1400" dirty="0">
                <a:solidFill>
                  <a:prstClr val="black"/>
                </a:solidFill>
                <a:latin typeface="Montserrat" panose="00000500000000000000" pitchFamily="2" charset="0"/>
              </a:rPr>
              <a:t>la ocurrencia de un sismo en la </a:t>
            </a:r>
            <a:r>
              <a:rPr lang="es-MX" sz="1400" b="1" dirty="0">
                <a:solidFill>
                  <a:prstClr val="black"/>
                </a:solidFill>
                <a:latin typeface="Montserrat" panose="00000500000000000000" pitchFamily="2" charset="0"/>
              </a:rPr>
              <a:t>Zona </a:t>
            </a:r>
            <a:r>
              <a:rPr lang="es-MX" sz="1400" b="1" dirty="0" smtClean="0">
                <a:solidFill>
                  <a:prstClr val="black"/>
                </a:solidFill>
                <a:latin typeface="Montserrat" panose="00000500000000000000" pitchFamily="2" charset="0"/>
              </a:rPr>
              <a:t>B y C</a:t>
            </a:r>
            <a:r>
              <a:rPr lang="es-MX" sz="1400" b="1" dirty="0">
                <a:solidFill>
                  <a:prstClr val="black"/>
                </a:solidFill>
                <a:latin typeface="Montserrat" panose="00000500000000000000" pitchFamily="2" charset="0"/>
              </a:rPr>
              <a:t>, de </a:t>
            </a:r>
            <a:r>
              <a:rPr lang="es-MX" sz="1400" b="1" dirty="0" smtClean="0">
                <a:solidFill>
                  <a:prstClr val="black"/>
                </a:solidFill>
                <a:latin typeface="Montserrat" panose="00000500000000000000" pitchFamily="2" charset="0"/>
              </a:rPr>
              <a:t>media y alta intensidad</a:t>
            </a:r>
            <a:r>
              <a:rPr lang="es-MX" sz="1400" dirty="0" smtClean="0">
                <a:solidFill>
                  <a:prstClr val="black"/>
                </a:solidFill>
                <a:latin typeface="Montserrat" panose="00000500000000000000" pitchFamily="2" charset="0"/>
              </a:rPr>
              <a:t> respectivamente, </a:t>
            </a:r>
            <a:r>
              <a:rPr lang="es-MX" sz="1400" dirty="0">
                <a:solidFill>
                  <a:prstClr val="black"/>
                </a:solidFill>
                <a:latin typeface="Montserrat" panose="00000500000000000000" pitchFamily="2" charset="0"/>
              </a:rPr>
              <a:t>las aceleraciones </a:t>
            </a:r>
            <a:r>
              <a:rPr lang="es-MX" sz="1400" b="1" dirty="0">
                <a:solidFill>
                  <a:prstClr val="black"/>
                </a:solidFill>
                <a:latin typeface="Montserrat" panose="00000500000000000000" pitchFamily="2" charset="0"/>
              </a:rPr>
              <a:t>no sobrepasarían el 70% </a:t>
            </a:r>
            <a:r>
              <a:rPr lang="es-MX" sz="1400" dirty="0">
                <a:solidFill>
                  <a:prstClr val="black"/>
                </a:solidFill>
                <a:latin typeface="Montserrat" panose="00000500000000000000" pitchFamily="2" charset="0"/>
              </a:rPr>
              <a:t>de la aceleración de la gravedad</a:t>
            </a:r>
            <a:r>
              <a:rPr lang="es-MX" sz="1400" dirty="0" smtClean="0">
                <a:solidFill>
                  <a:prstClr val="black"/>
                </a:solidFill>
                <a:latin typeface="Montserrat" panose="00000500000000000000" pitchFamily="2" charset="0"/>
              </a:rPr>
              <a:t>. En </a:t>
            </a:r>
            <a:r>
              <a:rPr lang="es-MX" sz="1400" dirty="0">
                <a:solidFill>
                  <a:prstClr val="black"/>
                </a:solidFill>
                <a:latin typeface="Montserrat" panose="00000500000000000000" pitchFamily="2" charset="0"/>
              </a:rPr>
              <a:t>la </a:t>
            </a:r>
            <a:r>
              <a:rPr lang="es-MX" sz="1400" b="1" dirty="0">
                <a:solidFill>
                  <a:prstClr val="black"/>
                </a:solidFill>
                <a:latin typeface="Montserrat" panose="00000500000000000000" pitchFamily="2" charset="0"/>
              </a:rPr>
              <a:t>Zona D, de muy alta </a:t>
            </a:r>
            <a:r>
              <a:rPr lang="es-MX" sz="1400" b="1" dirty="0" smtClean="0">
                <a:solidFill>
                  <a:prstClr val="black"/>
                </a:solidFill>
                <a:latin typeface="Montserrat" panose="00000500000000000000" pitchFamily="2" charset="0"/>
              </a:rPr>
              <a:t>intensidad,</a:t>
            </a:r>
            <a:r>
              <a:rPr lang="es-MX" sz="1400" dirty="0">
                <a:solidFill>
                  <a:prstClr val="black"/>
                </a:solidFill>
                <a:latin typeface="Montserrat" panose="00000500000000000000" pitchFamily="2" charset="0"/>
              </a:rPr>
              <a:t> </a:t>
            </a:r>
            <a:r>
              <a:rPr lang="es-MX" sz="1400" dirty="0" smtClean="0">
                <a:solidFill>
                  <a:prstClr val="black"/>
                </a:solidFill>
                <a:latin typeface="Montserrat" panose="00000500000000000000" pitchFamily="2" charset="0"/>
              </a:rPr>
              <a:t>es </a:t>
            </a:r>
            <a:r>
              <a:rPr lang="es-MX" sz="1400" dirty="0">
                <a:solidFill>
                  <a:prstClr val="black"/>
                </a:solidFill>
                <a:latin typeface="Montserrat" panose="00000500000000000000" pitchFamily="2" charset="0"/>
              </a:rPr>
              <a:t>en donde se han generado los grandes sismos históricos. Las aceleraciones del suelo, ante la ocurrencia de un gran sismo, </a:t>
            </a:r>
            <a:r>
              <a:rPr lang="es-MX" sz="1400" b="1" dirty="0">
                <a:solidFill>
                  <a:prstClr val="black"/>
                </a:solidFill>
                <a:latin typeface="Montserrat" panose="00000500000000000000" pitchFamily="2" charset="0"/>
              </a:rPr>
              <a:t>sobrepasarían el 70 % de la aceleración </a:t>
            </a:r>
            <a:r>
              <a:rPr lang="es-MX" sz="1400" dirty="0">
                <a:solidFill>
                  <a:prstClr val="black"/>
                </a:solidFill>
                <a:latin typeface="Montserrat" panose="00000500000000000000" pitchFamily="2" charset="0"/>
              </a:rPr>
              <a:t>de la gravedad.  </a:t>
            </a:r>
          </a:p>
          <a:p>
            <a:pPr algn="just"/>
            <a:endParaRPr lang="es-MX" sz="1400" dirty="0">
              <a:solidFill>
                <a:prstClr val="black"/>
              </a:solidFill>
              <a:latin typeface="Montserrat" panose="00000500000000000000" pitchFamily="2" charset="0"/>
            </a:endParaRPr>
          </a:p>
          <a:p>
            <a:pPr algn="just"/>
            <a:r>
              <a:rPr lang="es-MX" sz="1400" dirty="0" smtClean="0">
                <a:solidFill>
                  <a:prstClr val="black"/>
                </a:solidFill>
                <a:latin typeface="Montserrat" panose="00000500000000000000" pitchFamily="2" charset="0"/>
              </a:rPr>
              <a:t>El </a:t>
            </a:r>
            <a:r>
              <a:rPr lang="es-MX" sz="1400" b="1" dirty="0" smtClean="0">
                <a:solidFill>
                  <a:prstClr val="black"/>
                </a:solidFill>
                <a:latin typeface="Montserrat" panose="00000500000000000000" pitchFamily="2" charset="0"/>
              </a:rPr>
              <a:t>SSN </a:t>
            </a:r>
            <a:r>
              <a:rPr lang="es-MX" sz="1400" dirty="0" smtClean="0">
                <a:solidFill>
                  <a:prstClr val="black"/>
                </a:solidFill>
                <a:latin typeface="Montserrat" panose="00000500000000000000" pitchFamily="2" charset="0"/>
              </a:rPr>
              <a:t>de 1900 a la fecha ha </a:t>
            </a:r>
            <a:r>
              <a:rPr lang="es-MX" sz="1400" b="1" dirty="0">
                <a:solidFill>
                  <a:prstClr val="black"/>
                </a:solidFill>
                <a:latin typeface="Montserrat" panose="00000500000000000000" pitchFamily="2" charset="0"/>
              </a:rPr>
              <a:t>registrado </a:t>
            </a:r>
            <a:r>
              <a:rPr lang="es-MX" sz="1400" b="1" dirty="0" smtClean="0">
                <a:solidFill>
                  <a:prstClr val="black"/>
                </a:solidFill>
                <a:latin typeface="Montserrat" panose="00000500000000000000" pitchFamily="2" charset="0"/>
              </a:rPr>
              <a:t>3436  </a:t>
            </a:r>
            <a:r>
              <a:rPr lang="es-MX" sz="1400" b="1" dirty="0">
                <a:solidFill>
                  <a:prstClr val="black"/>
                </a:solidFill>
                <a:latin typeface="Montserrat" panose="00000500000000000000" pitchFamily="2" charset="0"/>
              </a:rPr>
              <a:t>sismos</a:t>
            </a:r>
            <a:r>
              <a:rPr lang="es-MX" sz="1400" dirty="0">
                <a:solidFill>
                  <a:prstClr val="black"/>
                </a:solidFill>
                <a:latin typeface="Montserrat" panose="00000500000000000000" pitchFamily="2" charset="0"/>
              </a:rPr>
              <a:t> en el territorio </a:t>
            </a:r>
            <a:r>
              <a:rPr lang="es-MX" sz="1400" dirty="0" smtClean="0">
                <a:solidFill>
                  <a:prstClr val="black"/>
                </a:solidFill>
                <a:latin typeface="Montserrat" panose="00000500000000000000" pitchFamily="2" charset="0"/>
              </a:rPr>
              <a:t>de Jalisco y cuenta con </a:t>
            </a:r>
            <a:r>
              <a:rPr lang="es-MX" sz="1400" b="1" dirty="0" smtClean="0">
                <a:solidFill>
                  <a:prstClr val="black"/>
                </a:solidFill>
                <a:latin typeface="Montserrat" panose="00000500000000000000" pitchFamily="2" charset="0"/>
              </a:rPr>
              <a:t>una estación</a:t>
            </a:r>
            <a:r>
              <a:rPr lang="es-MX" sz="1400" dirty="0" smtClean="0">
                <a:solidFill>
                  <a:prstClr val="black"/>
                </a:solidFill>
                <a:latin typeface="Montserrat" panose="00000500000000000000" pitchFamily="2" charset="0"/>
              </a:rPr>
              <a:t> en la entidad. En </a:t>
            </a:r>
            <a:r>
              <a:rPr lang="es-MX" sz="1400" b="1" dirty="0" smtClean="0">
                <a:solidFill>
                  <a:prstClr val="black"/>
                </a:solidFill>
                <a:latin typeface="Montserrat" panose="00000500000000000000" pitchFamily="2" charset="0"/>
              </a:rPr>
              <a:t>1932</a:t>
            </a:r>
            <a:r>
              <a:rPr lang="es-MX" sz="1400" dirty="0" smtClean="0">
                <a:solidFill>
                  <a:prstClr val="black"/>
                </a:solidFill>
                <a:latin typeface="Montserrat" panose="00000500000000000000" pitchFamily="2" charset="0"/>
              </a:rPr>
              <a:t> ocurrieron tres eventos considerables; el </a:t>
            </a:r>
            <a:r>
              <a:rPr lang="es-MX" sz="1400" dirty="0">
                <a:solidFill>
                  <a:prstClr val="black"/>
                </a:solidFill>
                <a:latin typeface="Montserrat" panose="00000500000000000000" pitchFamily="2" charset="0"/>
              </a:rPr>
              <a:t>sismo con mayor magnitud fue registrado el </a:t>
            </a:r>
            <a:r>
              <a:rPr lang="es-MX" sz="1400" b="1" dirty="0" smtClean="0">
                <a:solidFill>
                  <a:prstClr val="black"/>
                </a:solidFill>
                <a:latin typeface="Montserrat" panose="00000500000000000000" pitchFamily="2" charset="0"/>
              </a:rPr>
              <a:t>03 </a:t>
            </a:r>
            <a:r>
              <a:rPr lang="es-MX" sz="1400" b="1" dirty="0">
                <a:solidFill>
                  <a:prstClr val="black"/>
                </a:solidFill>
                <a:latin typeface="Montserrat" panose="00000500000000000000" pitchFamily="2" charset="0"/>
              </a:rPr>
              <a:t>de </a:t>
            </a:r>
            <a:r>
              <a:rPr lang="es-MX" sz="1400" b="1" dirty="0" smtClean="0">
                <a:solidFill>
                  <a:prstClr val="black"/>
                </a:solidFill>
                <a:latin typeface="Montserrat" panose="00000500000000000000" pitchFamily="2" charset="0"/>
              </a:rPr>
              <a:t>Junio</a:t>
            </a:r>
            <a:r>
              <a:rPr lang="es-MX" sz="1400" dirty="0" smtClean="0">
                <a:solidFill>
                  <a:prstClr val="black"/>
                </a:solidFill>
                <a:latin typeface="Montserrat" panose="00000500000000000000" pitchFamily="2" charset="0"/>
              </a:rPr>
              <a:t> </a:t>
            </a:r>
            <a:r>
              <a:rPr lang="es-MX" sz="1400" dirty="0">
                <a:solidFill>
                  <a:prstClr val="black"/>
                </a:solidFill>
                <a:latin typeface="Montserrat" panose="00000500000000000000" pitchFamily="2" charset="0"/>
              </a:rPr>
              <a:t>con </a:t>
            </a:r>
            <a:r>
              <a:rPr lang="es-MX" sz="1400" b="1" dirty="0" smtClean="0">
                <a:solidFill>
                  <a:prstClr val="black"/>
                </a:solidFill>
                <a:latin typeface="Montserrat" panose="00000500000000000000" pitchFamily="2" charset="0"/>
              </a:rPr>
              <a:t>M8.2</a:t>
            </a:r>
            <a:r>
              <a:rPr lang="es-MX" sz="1400" dirty="0" smtClean="0">
                <a:solidFill>
                  <a:prstClr val="black"/>
                </a:solidFill>
                <a:latin typeface="Montserrat" panose="00000500000000000000" pitchFamily="2" charset="0"/>
              </a:rPr>
              <a:t>, 4 km </a:t>
            </a:r>
            <a:r>
              <a:rPr lang="es-MX" sz="1400" dirty="0">
                <a:solidFill>
                  <a:prstClr val="black"/>
                </a:solidFill>
                <a:latin typeface="Montserrat" panose="00000500000000000000" pitchFamily="2" charset="0"/>
              </a:rPr>
              <a:t>al </a:t>
            </a:r>
            <a:r>
              <a:rPr lang="es-MX" sz="1400" dirty="0" smtClean="0">
                <a:solidFill>
                  <a:prstClr val="black"/>
                </a:solidFill>
                <a:latin typeface="Montserrat" panose="00000500000000000000" pitchFamily="2" charset="0"/>
              </a:rPr>
              <a:t>sureste </a:t>
            </a:r>
            <a:r>
              <a:rPr lang="es-MX" sz="1400" dirty="0">
                <a:solidFill>
                  <a:prstClr val="black"/>
                </a:solidFill>
                <a:latin typeface="Montserrat" panose="00000500000000000000" pitchFamily="2" charset="0"/>
              </a:rPr>
              <a:t>de </a:t>
            </a:r>
            <a:r>
              <a:rPr lang="es-MX" sz="1400" dirty="0" smtClean="0">
                <a:solidFill>
                  <a:prstClr val="black"/>
                </a:solidFill>
                <a:latin typeface="Montserrat" panose="00000500000000000000" pitchFamily="2" charset="0"/>
              </a:rPr>
              <a:t>Casimiro Castillo </a:t>
            </a:r>
            <a:r>
              <a:rPr lang="es-MX" sz="1400" dirty="0">
                <a:solidFill>
                  <a:prstClr val="black"/>
                </a:solidFill>
                <a:latin typeface="Montserrat" panose="00000500000000000000" pitchFamily="2" charset="0"/>
              </a:rPr>
              <a:t>y a una profundidad de </a:t>
            </a:r>
            <a:r>
              <a:rPr lang="es-MX" sz="1400" dirty="0" smtClean="0">
                <a:solidFill>
                  <a:prstClr val="black"/>
                </a:solidFill>
                <a:latin typeface="Montserrat" panose="00000500000000000000" pitchFamily="2" charset="0"/>
              </a:rPr>
              <a:t>33 km, </a:t>
            </a:r>
            <a:r>
              <a:rPr lang="es-MX" sz="1400" b="1" dirty="0" smtClean="0">
                <a:solidFill>
                  <a:prstClr val="black"/>
                </a:solidFill>
                <a:latin typeface="Montserrat" panose="00000500000000000000" pitchFamily="2" charset="0"/>
              </a:rPr>
              <a:t>el  18 de junio</a:t>
            </a:r>
            <a:r>
              <a:rPr lang="es-MX" sz="1400" dirty="0" smtClean="0">
                <a:solidFill>
                  <a:prstClr val="black"/>
                </a:solidFill>
                <a:latin typeface="Montserrat" panose="00000500000000000000" pitchFamily="2" charset="0"/>
              </a:rPr>
              <a:t> se registró un </a:t>
            </a:r>
            <a:r>
              <a:rPr lang="es-MX" sz="1400" b="1" dirty="0" smtClean="0">
                <a:solidFill>
                  <a:prstClr val="black"/>
                </a:solidFill>
                <a:latin typeface="Montserrat" panose="00000500000000000000" pitchFamily="2" charset="0"/>
              </a:rPr>
              <a:t>sismo de M7.8, </a:t>
            </a:r>
            <a:r>
              <a:rPr lang="es-MX" sz="1400" dirty="0" smtClean="0">
                <a:solidFill>
                  <a:prstClr val="black"/>
                </a:solidFill>
                <a:latin typeface="Montserrat" panose="00000500000000000000" pitchFamily="2" charset="0"/>
              </a:rPr>
              <a:t>14 km al suroeste de Tuxpan y a una profundidad de 33 km. Finalmente  el </a:t>
            </a:r>
            <a:r>
              <a:rPr lang="es-MX" sz="1400" b="1" dirty="0" smtClean="0">
                <a:solidFill>
                  <a:prstClr val="black"/>
                </a:solidFill>
                <a:latin typeface="Montserrat" panose="00000500000000000000" pitchFamily="2" charset="0"/>
              </a:rPr>
              <a:t>22 de junio </a:t>
            </a:r>
            <a:r>
              <a:rPr lang="es-MX" sz="1400" dirty="0" smtClean="0">
                <a:solidFill>
                  <a:prstClr val="black"/>
                </a:solidFill>
                <a:latin typeface="Montserrat" panose="00000500000000000000" pitchFamily="2" charset="0"/>
              </a:rPr>
              <a:t> se produce un </a:t>
            </a:r>
            <a:r>
              <a:rPr lang="es-MX" sz="1400" b="1" dirty="0" smtClean="0">
                <a:solidFill>
                  <a:prstClr val="black"/>
                </a:solidFill>
                <a:latin typeface="Montserrat" panose="00000500000000000000" pitchFamily="2" charset="0"/>
              </a:rPr>
              <a:t>tsunami</a:t>
            </a:r>
            <a:r>
              <a:rPr lang="es-MX" sz="1400" dirty="0" smtClean="0">
                <a:solidFill>
                  <a:prstClr val="black"/>
                </a:solidFill>
                <a:latin typeface="Montserrat" panose="00000500000000000000" pitchFamily="2" charset="0"/>
              </a:rPr>
              <a:t> asociado al deslizamiento de </a:t>
            </a:r>
            <a:r>
              <a:rPr lang="es-MX" sz="1400" b="1" dirty="0" smtClean="0">
                <a:solidFill>
                  <a:prstClr val="black"/>
                </a:solidFill>
                <a:latin typeface="Montserrat" panose="00000500000000000000" pitchFamily="2" charset="0"/>
              </a:rPr>
              <a:t>sedimentos del Río Armería</a:t>
            </a:r>
            <a:r>
              <a:rPr lang="es-MX" sz="1400" dirty="0" smtClean="0">
                <a:solidFill>
                  <a:prstClr val="black"/>
                </a:solidFill>
                <a:latin typeface="Montserrat" panose="00000500000000000000" pitchFamily="2" charset="0"/>
              </a:rPr>
              <a:t> que genera una </a:t>
            </a:r>
            <a:r>
              <a:rPr lang="es-MX" sz="1400" b="1" dirty="0" smtClean="0">
                <a:solidFill>
                  <a:prstClr val="black"/>
                </a:solidFill>
                <a:latin typeface="Montserrat" panose="00000500000000000000" pitchFamily="2" charset="0"/>
              </a:rPr>
              <a:t>ola de 20  metros</a:t>
            </a:r>
            <a:r>
              <a:rPr lang="es-MX" sz="1400" dirty="0" smtClean="0">
                <a:solidFill>
                  <a:prstClr val="black"/>
                </a:solidFill>
                <a:latin typeface="Montserrat" panose="00000500000000000000" pitchFamily="2" charset="0"/>
              </a:rPr>
              <a:t> de altura y deja </a:t>
            </a:r>
            <a:r>
              <a:rPr lang="es-MX" sz="1400" b="1" dirty="0" smtClean="0">
                <a:solidFill>
                  <a:prstClr val="black"/>
                </a:solidFill>
                <a:latin typeface="Montserrat" panose="00000500000000000000" pitchFamily="2" charset="0"/>
              </a:rPr>
              <a:t>30 muertos</a:t>
            </a:r>
            <a:r>
              <a:rPr lang="es-MX" sz="1400" dirty="0" smtClean="0">
                <a:solidFill>
                  <a:prstClr val="black"/>
                </a:solidFill>
                <a:latin typeface="Montserrat" panose="00000500000000000000" pitchFamily="2" charset="0"/>
              </a:rPr>
              <a:t>. </a:t>
            </a:r>
          </a:p>
        </p:txBody>
      </p:sp>
      <p:sp>
        <p:nvSpPr>
          <p:cNvPr id="3" name="2 Rectángulo"/>
          <p:cNvSpPr/>
          <p:nvPr/>
        </p:nvSpPr>
        <p:spPr>
          <a:xfrm>
            <a:off x="28032" y="3633986"/>
            <a:ext cx="5048024" cy="3323987"/>
          </a:xfrm>
          <a:prstGeom prst="rect">
            <a:avLst/>
          </a:prstGeom>
        </p:spPr>
        <p:txBody>
          <a:bodyPr wrap="square">
            <a:spAutoFit/>
          </a:bodyPr>
          <a:lstStyle/>
          <a:p>
            <a:pPr algn="just"/>
            <a:r>
              <a:rPr lang="es-MX" sz="1400" dirty="0">
                <a:solidFill>
                  <a:prstClr val="black"/>
                </a:solidFill>
                <a:latin typeface="Montserrat" panose="00000500000000000000" pitchFamily="2" charset="0"/>
              </a:rPr>
              <a:t>El </a:t>
            </a:r>
            <a:r>
              <a:rPr lang="es-MX" sz="1400" b="1" dirty="0">
                <a:solidFill>
                  <a:prstClr val="black"/>
                </a:solidFill>
                <a:latin typeface="Montserrat" panose="00000500000000000000" pitchFamily="2" charset="0"/>
              </a:rPr>
              <a:t>sismo de 1995 </a:t>
            </a:r>
            <a:r>
              <a:rPr lang="es-MX" sz="1400" b="1" dirty="0" smtClean="0">
                <a:solidFill>
                  <a:prstClr val="black"/>
                </a:solidFill>
                <a:latin typeface="Montserrat" panose="00000500000000000000" pitchFamily="2" charset="0"/>
              </a:rPr>
              <a:t>M8.0, </a:t>
            </a:r>
            <a:r>
              <a:rPr lang="es-MX" sz="1400" b="1" dirty="0">
                <a:solidFill>
                  <a:prstClr val="black"/>
                </a:solidFill>
                <a:latin typeface="Montserrat" panose="00000500000000000000" pitchFamily="2" charset="0"/>
              </a:rPr>
              <a:t>en Colima</a:t>
            </a:r>
            <a:r>
              <a:rPr lang="es-MX" sz="1400" dirty="0">
                <a:solidFill>
                  <a:prstClr val="black"/>
                </a:solidFill>
                <a:latin typeface="Montserrat" panose="00000500000000000000" pitchFamily="2" charset="0"/>
              </a:rPr>
              <a:t>, </a:t>
            </a:r>
            <a:r>
              <a:rPr lang="es-MX" sz="1400" dirty="0" smtClean="0">
                <a:solidFill>
                  <a:prstClr val="black"/>
                </a:solidFill>
                <a:latin typeface="Montserrat" panose="00000500000000000000" pitchFamily="2" charset="0"/>
              </a:rPr>
              <a:t>generó un </a:t>
            </a:r>
            <a:r>
              <a:rPr lang="es-MX" sz="1400" b="1" dirty="0">
                <a:solidFill>
                  <a:prstClr val="black"/>
                </a:solidFill>
                <a:latin typeface="Montserrat" panose="00000500000000000000" pitchFamily="2" charset="0"/>
              </a:rPr>
              <a:t>tsunam</a:t>
            </a:r>
            <a:r>
              <a:rPr lang="es-MX" sz="1400" dirty="0">
                <a:solidFill>
                  <a:prstClr val="black"/>
                </a:solidFill>
                <a:latin typeface="Montserrat" panose="00000500000000000000" pitchFamily="2" charset="0"/>
              </a:rPr>
              <a:t>i que afectó principalmente el área de La Manzanilla alcanzando </a:t>
            </a:r>
            <a:r>
              <a:rPr lang="es-MX" sz="1400" b="1" dirty="0">
                <a:solidFill>
                  <a:prstClr val="black"/>
                </a:solidFill>
                <a:latin typeface="Montserrat" panose="00000500000000000000" pitchFamily="2" charset="0"/>
              </a:rPr>
              <a:t>una altura de </a:t>
            </a:r>
            <a:r>
              <a:rPr lang="es-MX" sz="1400" b="1" dirty="0" smtClean="0">
                <a:solidFill>
                  <a:prstClr val="black"/>
                </a:solidFill>
                <a:latin typeface="Montserrat" panose="00000500000000000000" pitchFamily="2" charset="0"/>
              </a:rPr>
              <a:t>5m </a:t>
            </a:r>
            <a:r>
              <a:rPr lang="es-MX" sz="1400" dirty="0">
                <a:solidFill>
                  <a:prstClr val="black"/>
                </a:solidFill>
                <a:latin typeface="Montserrat" panose="00000500000000000000" pitchFamily="2" charset="0"/>
              </a:rPr>
              <a:t>y una </a:t>
            </a:r>
            <a:r>
              <a:rPr lang="es-MX" sz="1400" dirty="0" smtClean="0">
                <a:solidFill>
                  <a:prstClr val="black"/>
                </a:solidFill>
                <a:latin typeface="Montserrat" panose="00000500000000000000" pitchFamily="2" charset="0"/>
              </a:rPr>
              <a:t>distancia </a:t>
            </a:r>
            <a:r>
              <a:rPr lang="es-MX" sz="1400" dirty="0">
                <a:solidFill>
                  <a:prstClr val="black"/>
                </a:solidFill>
                <a:latin typeface="Montserrat" panose="00000500000000000000" pitchFamily="2" charset="0"/>
              </a:rPr>
              <a:t>de </a:t>
            </a:r>
            <a:r>
              <a:rPr lang="es-MX" sz="1400" b="1" dirty="0">
                <a:solidFill>
                  <a:prstClr val="black"/>
                </a:solidFill>
                <a:latin typeface="Montserrat" panose="00000500000000000000" pitchFamily="2" charset="0"/>
              </a:rPr>
              <a:t>inundación</a:t>
            </a:r>
            <a:r>
              <a:rPr lang="es-MX" sz="1400" b="1" dirty="0" smtClean="0">
                <a:solidFill>
                  <a:prstClr val="black"/>
                </a:solidFill>
                <a:latin typeface="Montserrat" panose="00000500000000000000" pitchFamily="2" charset="0"/>
              </a:rPr>
              <a:t> </a:t>
            </a:r>
            <a:r>
              <a:rPr lang="es-MX" sz="1400" b="1" dirty="0">
                <a:solidFill>
                  <a:prstClr val="black"/>
                </a:solidFill>
                <a:latin typeface="Montserrat" panose="00000500000000000000" pitchFamily="2" charset="0"/>
              </a:rPr>
              <a:t>horizontal de 1 </a:t>
            </a:r>
            <a:r>
              <a:rPr lang="es-MX" sz="1400" b="1" dirty="0" smtClean="0">
                <a:solidFill>
                  <a:prstClr val="black"/>
                </a:solidFill>
                <a:latin typeface="Montserrat" panose="00000500000000000000" pitchFamily="2" charset="0"/>
              </a:rPr>
              <a:t>km</a:t>
            </a:r>
            <a:r>
              <a:rPr lang="es-MX" sz="1400" dirty="0" smtClean="0">
                <a:solidFill>
                  <a:prstClr val="black"/>
                </a:solidFill>
                <a:latin typeface="Montserrat" panose="00000500000000000000" pitchFamily="2" charset="0"/>
              </a:rPr>
              <a:t>.</a:t>
            </a:r>
          </a:p>
          <a:p>
            <a:pPr algn="just"/>
            <a:endParaRPr lang="es-MX" sz="1400" dirty="0">
              <a:solidFill>
                <a:prstClr val="black"/>
              </a:solidFill>
              <a:latin typeface="Montserrat" panose="00000500000000000000" pitchFamily="2" charset="0"/>
            </a:endParaRPr>
          </a:p>
          <a:p>
            <a:pPr algn="just"/>
            <a:r>
              <a:rPr lang="es-MX" sz="1400" dirty="0" smtClean="0">
                <a:solidFill>
                  <a:prstClr val="black"/>
                </a:solidFill>
                <a:latin typeface="Montserrat" panose="00000500000000000000" pitchFamily="2" charset="0"/>
              </a:rPr>
              <a:t>El </a:t>
            </a:r>
            <a:r>
              <a:rPr lang="es-MX" sz="1400" dirty="0">
                <a:solidFill>
                  <a:prstClr val="black"/>
                </a:solidFill>
                <a:latin typeface="Montserrat" panose="00000500000000000000" pitchFamily="2" charset="0"/>
              </a:rPr>
              <a:t>Pacífico Mexicano es </a:t>
            </a:r>
            <a:r>
              <a:rPr lang="es-MX" sz="1400" b="1" dirty="0">
                <a:solidFill>
                  <a:prstClr val="black"/>
                </a:solidFill>
                <a:latin typeface="Montserrat" panose="00000500000000000000" pitchFamily="2" charset="0"/>
              </a:rPr>
              <a:t>zona generadora y receptora de tsunamis. </a:t>
            </a:r>
            <a:r>
              <a:rPr lang="es-MX" sz="1400" dirty="0">
                <a:solidFill>
                  <a:prstClr val="black"/>
                </a:solidFill>
                <a:latin typeface="Montserrat" panose="00000500000000000000" pitchFamily="2" charset="0"/>
              </a:rPr>
              <a:t>En caso de que el sismo sea </a:t>
            </a:r>
            <a:r>
              <a:rPr lang="es-MX" sz="1400" dirty="0" err="1">
                <a:solidFill>
                  <a:prstClr val="black"/>
                </a:solidFill>
                <a:latin typeface="Montserrat" panose="00000500000000000000" pitchFamily="2" charset="0"/>
              </a:rPr>
              <a:t>tsunamigénico</a:t>
            </a:r>
            <a:r>
              <a:rPr lang="es-MX" sz="1400" dirty="0">
                <a:solidFill>
                  <a:prstClr val="black"/>
                </a:solidFill>
                <a:latin typeface="Montserrat" panose="00000500000000000000" pitchFamily="2" charset="0"/>
              </a:rPr>
              <a:t> se cuenta hasta con </a:t>
            </a:r>
            <a:r>
              <a:rPr lang="es-MX" sz="1400" b="1" dirty="0">
                <a:solidFill>
                  <a:prstClr val="black"/>
                </a:solidFill>
                <a:latin typeface="Montserrat" panose="00000500000000000000" pitchFamily="2" charset="0"/>
              </a:rPr>
              <a:t>siete minutos </a:t>
            </a:r>
            <a:r>
              <a:rPr lang="es-MX" sz="1400" dirty="0">
                <a:solidFill>
                  <a:prstClr val="black"/>
                </a:solidFill>
                <a:latin typeface="Montserrat" panose="00000500000000000000" pitchFamily="2" charset="0"/>
              </a:rPr>
              <a:t>antes de la llegada de </a:t>
            </a:r>
            <a:r>
              <a:rPr lang="es-MX" sz="1400" b="1" dirty="0">
                <a:solidFill>
                  <a:prstClr val="black"/>
                </a:solidFill>
                <a:latin typeface="Montserrat" panose="00000500000000000000" pitchFamily="2" charset="0"/>
              </a:rPr>
              <a:t>la primera ola </a:t>
            </a:r>
            <a:r>
              <a:rPr lang="es-MX" sz="1400" dirty="0">
                <a:solidFill>
                  <a:prstClr val="black"/>
                </a:solidFill>
                <a:latin typeface="Montserrat" panose="00000500000000000000" pitchFamily="2" charset="0"/>
              </a:rPr>
              <a:t>del tsunami</a:t>
            </a:r>
            <a:r>
              <a:rPr lang="es-MX" sz="1400" dirty="0" smtClean="0">
                <a:solidFill>
                  <a:prstClr val="black"/>
                </a:solidFill>
                <a:latin typeface="Montserrat" panose="00000500000000000000" pitchFamily="2" charset="0"/>
              </a:rPr>
              <a:t>.</a:t>
            </a:r>
          </a:p>
          <a:p>
            <a:pPr algn="just"/>
            <a:endParaRPr lang="es-MX" sz="1400" dirty="0">
              <a:solidFill>
                <a:prstClr val="black"/>
              </a:solidFill>
              <a:latin typeface="Montserrat" panose="00000500000000000000" pitchFamily="2" charset="0"/>
            </a:endParaRPr>
          </a:p>
          <a:p>
            <a:pPr algn="just"/>
            <a:r>
              <a:rPr lang="es-MX" sz="1400" dirty="0">
                <a:solidFill>
                  <a:prstClr val="black"/>
                </a:solidFill>
                <a:latin typeface="Montserrat" panose="00000500000000000000" pitchFamily="2" charset="0"/>
              </a:rPr>
              <a:t>Existe </a:t>
            </a:r>
            <a:r>
              <a:rPr lang="es-MX" sz="1400" b="1" dirty="0">
                <a:solidFill>
                  <a:prstClr val="black"/>
                </a:solidFill>
                <a:latin typeface="Montserrat" panose="00000500000000000000" pitchFamily="2" charset="0"/>
              </a:rPr>
              <a:t>actividad minera y </a:t>
            </a:r>
            <a:r>
              <a:rPr lang="es-MX" sz="1400" b="1" dirty="0" smtClean="0">
                <a:solidFill>
                  <a:prstClr val="black"/>
                </a:solidFill>
                <a:latin typeface="Montserrat" panose="00000500000000000000" pitchFamily="2" charset="0"/>
              </a:rPr>
              <a:t> proyectos de nuevas presas</a:t>
            </a:r>
            <a:r>
              <a:rPr lang="es-MX" sz="1400" dirty="0" smtClean="0">
                <a:solidFill>
                  <a:prstClr val="black"/>
                </a:solidFill>
                <a:latin typeface="Montserrat" panose="00000500000000000000" pitchFamily="2" charset="0"/>
              </a:rPr>
              <a:t> que pueden generar </a:t>
            </a:r>
            <a:r>
              <a:rPr lang="es-MX" sz="1400" b="1" dirty="0">
                <a:solidFill>
                  <a:prstClr val="black"/>
                </a:solidFill>
                <a:latin typeface="Montserrat" panose="00000500000000000000" pitchFamily="2" charset="0"/>
              </a:rPr>
              <a:t>sismicidad </a:t>
            </a:r>
            <a:r>
              <a:rPr lang="es-MX" sz="1400" b="1" dirty="0" smtClean="0">
                <a:solidFill>
                  <a:prstClr val="black"/>
                </a:solidFill>
                <a:latin typeface="Montserrat" panose="00000500000000000000" pitchFamily="2" charset="0"/>
              </a:rPr>
              <a:t>inducida,</a:t>
            </a:r>
            <a:r>
              <a:rPr lang="es-MX" sz="1400" dirty="0" smtClean="0">
                <a:solidFill>
                  <a:prstClr val="black"/>
                </a:solidFill>
                <a:latin typeface="Montserrat" panose="00000500000000000000" pitchFamily="2" charset="0"/>
              </a:rPr>
              <a:t> que suele </a:t>
            </a:r>
            <a:r>
              <a:rPr lang="es-MX" sz="1400" dirty="0">
                <a:solidFill>
                  <a:prstClr val="black"/>
                </a:solidFill>
                <a:latin typeface="Montserrat" panose="00000500000000000000" pitchFamily="2" charset="0"/>
              </a:rPr>
              <a:t>ser perciba</a:t>
            </a:r>
            <a:r>
              <a:rPr lang="es-MX" sz="1400" b="1" dirty="0">
                <a:solidFill>
                  <a:prstClr val="black"/>
                </a:solidFill>
                <a:latin typeface="Montserrat" panose="00000500000000000000" pitchFamily="2" charset="0"/>
              </a:rPr>
              <a:t> </a:t>
            </a:r>
            <a:r>
              <a:rPr lang="es-MX" sz="1400" dirty="0">
                <a:solidFill>
                  <a:prstClr val="black"/>
                </a:solidFill>
                <a:latin typeface="Montserrat" panose="00000500000000000000" pitchFamily="2" charset="0"/>
              </a:rPr>
              <a:t>en las comunidades construidas sobre </a:t>
            </a:r>
            <a:r>
              <a:rPr lang="es-MX" sz="1400" b="1" dirty="0">
                <a:solidFill>
                  <a:prstClr val="black"/>
                </a:solidFill>
                <a:latin typeface="Montserrat" panose="00000500000000000000" pitchFamily="2" charset="0"/>
              </a:rPr>
              <a:t>jales mineros</a:t>
            </a:r>
            <a:r>
              <a:rPr lang="es-MX" sz="1400" dirty="0">
                <a:solidFill>
                  <a:prstClr val="black"/>
                </a:solidFill>
                <a:latin typeface="Montserrat" panose="00000500000000000000" pitchFamily="2" charset="0"/>
              </a:rPr>
              <a:t> o en </a:t>
            </a:r>
            <a:r>
              <a:rPr lang="es-MX" sz="1400" b="1" dirty="0" smtClean="0">
                <a:solidFill>
                  <a:prstClr val="black"/>
                </a:solidFill>
                <a:latin typeface="Montserrat" panose="00000500000000000000" pitchFamily="2" charset="0"/>
              </a:rPr>
              <a:t>alrededores</a:t>
            </a:r>
            <a:r>
              <a:rPr lang="es-MX" sz="1400" dirty="0" smtClean="0">
                <a:solidFill>
                  <a:prstClr val="black"/>
                </a:solidFill>
                <a:latin typeface="Montserrat" panose="00000500000000000000" pitchFamily="2" charset="0"/>
              </a:rPr>
              <a:t> </a:t>
            </a:r>
            <a:r>
              <a:rPr lang="es-MX" sz="1400" dirty="0">
                <a:solidFill>
                  <a:prstClr val="black"/>
                </a:solidFill>
                <a:latin typeface="Montserrat" panose="00000500000000000000" pitchFamily="2" charset="0"/>
              </a:rPr>
              <a:t>de las presas.</a:t>
            </a:r>
          </a:p>
          <a:p>
            <a:pPr algn="just"/>
            <a:endParaRPr lang="es-MX" sz="1400" dirty="0">
              <a:solidFill>
                <a:prstClr val="black"/>
              </a:solidFill>
              <a:latin typeface="Montserrat" panose="00000500000000000000" pitchFamily="2" charset="0"/>
            </a:endParaRPr>
          </a:p>
        </p:txBody>
      </p:sp>
      <p:pic>
        <p:nvPicPr>
          <p:cNvPr id="6" name="Picture 4" descr="F:\f.png"/>
          <p:cNvPicPr>
            <a:picLocks noChangeAspect="1" noChangeArrowheads="1"/>
          </p:cNvPicPr>
          <p:nvPr/>
        </p:nvPicPr>
        <p:blipFill rotWithShape="1">
          <a:blip r:embed="rId4" cstate="print">
            <a:clrChange>
              <a:clrFrom>
                <a:srgbClr val="006147"/>
              </a:clrFrom>
              <a:clrTo>
                <a:srgbClr val="006147">
                  <a:alpha val="0"/>
                </a:srgbClr>
              </a:clrTo>
            </a:clrChange>
            <a:extLst>
              <a:ext uri="{28A0092B-C50C-407E-A947-70E740481C1C}">
                <a14:useLocalDpi xmlns:a14="http://schemas.microsoft.com/office/drawing/2010/main" val="0"/>
              </a:ext>
            </a:extLst>
          </a:blip>
          <a:srcRect l="69802" t="9528" r="9354" b="57915"/>
          <a:stretch/>
        </p:blipFill>
        <p:spPr bwMode="auto">
          <a:xfrm>
            <a:off x="7812360" y="4890838"/>
            <a:ext cx="891500" cy="922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65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7947" y="4474274"/>
            <a:ext cx="5162725" cy="2339102"/>
          </a:xfrm>
          <a:prstGeom prst="rect">
            <a:avLst/>
          </a:prstGeom>
        </p:spPr>
        <p:txBody>
          <a:bodyPr wrap="square">
            <a:spAutoFit/>
          </a:bodyPr>
          <a:lstStyle/>
          <a:p>
            <a:pPr algn="just"/>
            <a:r>
              <a:rPr lang="es-MX" b="1" dirty="0" smtClean="0">
                <a:solidFill>
                  <a:srgbClr val="38806B"/>
                </a:solidFill>
                <a:latin typeface="Montserrat"/>
              </a:rPr>
              <a:t>Recomendaciones</a:t>
            </a:r>
          </a:p>
          <a:p>
            <a:pPr marL="285750" indent="-285750" algn="just">
              <a:buFont typeface="Arial" panose="020B0604020202020204" pitchFamily="34" charset="0"/>
              <a:buChar char="•"/>
            </a:pPr>
            <a:r>
              <a:rPr lang="es-MX" sz="1400" dirty="0" smtClean="0">
                <a:solidFill>
                  <a:prstClr val="black"/>
                </a:solidFill>
                <a:latin typeface="Montserrat" panose="00000500000000000000" pitchFamily="2" charset="0"/>
              </a:rPr>
              <a:t>Es </a:t>
            </a:r>
            <a:r>
              <a:rPr lang="es-MX" sz="1400" dirty="0">
                <a:solidFill>
                  <a:prstClr val="black"/>
                </a:solidFill>
                <a:latin typeface="Montserrat" panose="00000500000000000000" pitchFamily="2" charset="0"/>
              </a:rPr>
              <a:t>necesario generar estudios de </a:t>
            </a:r>
            <a:r>
              <a:rPr lang="es-MX" sz="1400" b="1" dirty="0">
                <a:solidFill>
                  <a:prstClr val="black"/>
                </a:solidFill>
                <a:latin typeface="Montserrat" panose="00000500000000000000" pitchFamily="2" charset="0"/>
              </a:rPr>
              <a:t>microzonificación sísmica</a:t>
            </a:r>
            <a:r>
              <a:rPr lang="es-MX" sz="1400" dirty="0">
                <a:solidFill>
                  <a:prstClr val="black"/>
                </a:solidFill>
                <a:latin typeface="Montserrat" panose="00000500000000000000" pitchFamily="2" charset="0"/>
              </a:rPr>
              <a:t>, análisis de fallas activas y estudios de </a:t>
            </a:r>
            <a:r>
              <a:rPr lang="es-MX" sz="1400" b="1" dirty="0" err="1" smtClean="0">
                <a:solidFill>
                  <a:prstClr val="black"/>
                </a:solidFill>
                <a:latin typeface="Montserrat" panose="00000500000000000000" pitchFamily="2" charset="0"/>
              </a:rPr>
              <a:t>paleosismología</a:t>
            </a:r>
            <a:r>
              <a:rPr lang="es-MX" sz="1400" b="1" dirty="0" smtClean="0">
                <a:solidFill>
                  <a:prstClr val="black"/>
                </a:solidFill>
                <a:latin typeface="Montserrat" panose="00000500000000000000" pitchFamily="2" charset="0"/>
              </a:rPr>
              <a:t>.</a:t>
            </a:r>
            <a:r>
              <a:rPr lang="es-MX" sz="1400" dirty="0" smtClean="0">
                <a:solidFill>
                  <a:prstClr val="black"/>
                </a:solidFill>
                <a:latin typeface="Montserrat" panose="00000500000000000000" pitchFamily="2" charset="0"/>
              </a:rPr>
              <a:t> </a:t>
            </a:r>
            <a:endParaRPr lang="es-MX" sz="14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400" dirty="0">
                <a:solidFill>
                  <a:prstClr val="black"/>
                </a:solidFill>
                <a:latin typeface="Montserrat" panose="00000500000000000000" pitchFamily="2" charset="0"/>
              </a:rPr>
              <a:t>Análisis de la </a:t>
            </a:r>
            <a:r>
              <a:rPr lang="es-MX" sz="1400" b="1" dirty="0">
                <a:solidFill>
                  <a:prstClr val="black"/>
                </a:solidFill>
                <a:latin typeface="Montserrat" panose="00000500000000000000" pitchFamily="2" charset="0"/>
              </a:rPr>
              <a:t>geomorfología de bahías</a:t>
            </a:r>
            <a:r>
              <a:rPr lang="es-MX" sz="1400" dirty="0">
                <a:solidFill>
                  <a:prstClr val="black"/>
                </a:solidFill>
                <a:latin typeface="Montserrat" panose="00000500000000000000" pitchFamily="2" charset="0"/>
              </a:rPr>
              <a:t> y </a:t>
            </a:r>
            <a:r>
              <a:rPr lang="es-MX" sz="1400" b="1" dirty="0">
                <a:solidFill>
                  <a:prstClr val="black"/>
                </a:solidFill>
                <a:latin typeface="Montserrat" panose="00000500000000000000" pitchFamily="2" charset="0"/>
              </a:rPr>
              <a:t>estudios de transgresión del mar</a:t>
            </a:r>
            <a:r>
              <a:rPr lang="es-MX" sz="1400" dirty="0">
                <a:solidFill>
                  <a:prstClr val="black"/>
                </a:solidFill>
                <a:latin typeface="Montserrat" panose="00000500000000000000" pitchFamily="2" charset="0"/>
              </a:rPr>
              <a:t> e impacto en </a:t>
            </a:r>
            <a:r>
              <a:rPr lang="es-MX" sz="1400" b="1" dirty="0" smtClean="0">
                <a:solidFill>
                  <a:prstClr val="black"/>
                </a:solidFill>
                <a:latin typeface="Montserrat" panose="00000500000000000000" pitchFamily="2" charset="0"/>
              </a:rPr>
              <a:t>vivienda</a:t>
            </a:r>
            <a:r>
              <a:rPr lang="es-MX" sz="1400" b="1" dirty="0">
                <a:solidFill>
                  <a:prstClr val="black"/>
                </a:solidFill>
                <a:latin typeface="Montserrat" panose="00000500000000000000" pitchFamily="2" charset="0"/>
              </a:rPr>
              <a:t>,</a:t>
            </a:r>
            <a:r>
              <a:rPr lang="es-MX" sz="1400" b="1" dirty="0" smtClean="0">
                <a:solidFill>
                  <a:prstClr val="black"/>
                </a:solidFill>
                <a:latin typeface="Montserrat" panose="00000500000000000000" pitchFamily="2" charset="0"/>
              </a:rPr>
              <a:t> infraestructura y líneas vitales.</a:t>
            </a:r>
            <a:r>
              <a:rPr lang="es-MX" sz="1400" dirty="0" smtClean="0">
                <a:solidFill>
                  <a:prstClr val="black"/>
                </a:solidFill>
                <a:latin typeface="Montserrat" panose="00000500000000000000" pitchFamily="2" charset="0"/>
              </a:rPr>
              <a:t>  </a:t>
            </a:r>
            <a:endParaRPr lang="es-MX" sz="14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400" b="1" dirty="0">
                <a:solidFill>
                  <a:prstClr val="black"/>
                </a:solidFill>
                <a:latin typeface="Montserrat" panose="00000500000000000000" pitchFamily="2" charset="0"/>
              </a:rPr>
              <a:t>Mapa de </a:t>
            </a:r>
            <a:r>
              <a:rPr lang="es-MX" sz="1400" b="1" dirty="0" smtClean="0">
                <a:solidFill>
                  <a:prstClr val="black"/>
                </a:solidFill>
                <a:latin typeface="Montserrat" panose="00000500000000000000" pitchFamily="2" charset="0"/>
              </a:rPr>
              <a:t>peligro, </a:t>
            </a:r>
            <a:r>
              <a:rPr lang="es-MX" sz="1400" b="1" dirty="0">
                <a:solidFill>
                  <a:prstClr val="black"/>
                </a:solidFill>
                <a:latin typeface="Montserrat" panose="00000500000000000000" pitchFamily="2" charset="0"/>
              </a:rPr>
              <a:t>vulnerabilidad y riesgo</a:t>
            </a:r>
            <a:r>
              <a:rPr lang="es-MX" sz="1400" dirty="0">
                <a:solidFill>
                  <a:prstClr val="black"/>
                </a:solidFill>
                <a:latin typeface="Montserrat" panose="00000500000000000000" pitchFamily="2" charset="0"/>
              </a:rPr>
              <a:t> por sismos y </a:t>
            </a:r>
            <a:r>
              <a:rPr lang="es-MX" sz="1400" dirty="0" smtClean="0">
                <a:solidFill>
                  <a:prstClr val="black"/>
                </a:solidFill>
                <a:latin typeface="Montserrat" panose="00000500000000000000" pitchFamily="2" charset="0"/>
              </a:rPr>
              <a:t>tsunamis.</a:t>
            </a:r>
            <a:endParaRPr lang="es-MX" sz="1400" dirty="0">
              <a:solidFill>
                <a:prstClr val="black"/>
              </a:solidFill>
              <a:latin typeface="Montserrat" panose="00000500000000000000" pitchFamily="2" charset="0"/>
            </a:endParaRPr>
          </a:p>
          <a:p>
            <a:pPr marL="285750" indent="-285750" algn="just">
              <a:buFont typeface="Arial" panose="020B0604020202020204" pitchFamily="34" charset="0"/>
              <a:buChar char="•"/>
            </a:pPr>
            <a:endParaRPr lang="es-MX" sz="1600" dirty="0">
              <a:solidFill>
                <a:prstClr val="black"/>
              </a:solidFill>
              <a:latin typeface="Montserrat" panose="00000500000000000000" pitchFamily="2" charset="0"/>
            </a:endParaRPr>
          </a:p>
        </p:txBody>
      </p:sp>
      <p:pic>
        <p:nvPicPr>
          <p:cNvPr id="8" name="Picture 4" descr="F:\2.png"/>
          <p:cNvPicPr>
            <a:picLocks noChangeAspect="1" noChangeArrowheads="1"/>
          </p:cNvPicPr>
          <p:nvPr/>
        </p:nvPicPr>
        <p:blipFill rotWithShape="1">
          <a:blip r:embed="rId3">
            <a:clrChange>
              <a:clrFrom>
                <a:srgbClr val="006147"/>
              </a:clrFrom>
              <a:clrTo>
                <a:srgbClr val="006147">
                  <a:alpha val="0"/>
                </a:srgbClr>
              </a:clrTo>
            </a:clrChange>
            <a:extLst>
              <a:ext uri="{28A0092B-C50C-407E-A947-70E740481C1C}">
                <a14:useLocalDpi xmlns:a14="http://schemas.microsoft.com/office/drawing/2010/main" val="0"/>
              </a:ext>
            </a:extLst>
          </a:blip>
          <a:srcRect l="15489" t="29796" r="80502" b="65571"/>
          <a:stretch/>
        </p:blipFill>
        <p:spPr bwMode="auto">
          <a:xfrm>
            <a:off x="5301893" y="5052178"/>
            <a:ext cx="350227" cy="282129"/>
          </a:xfrm>
          <a:prstGeom prst="rect">
            <a:avLst/>
          </a:prstGeom>
          <a:noFill/>
          <a:extLst>
            <a:ext uri="{909E8E84-426E-40DD-AFC4-6F175D3DCCD1}">
              <a14:hiddenFill xmlns:a14="http://schemas.microsoft.com/office/drawing/2010/main">
                <a:solidFill>
                  <a:srgbClr val="FFFFFF"/>
                </a:solidFill>
              </a14:hiddenFill>
            </a:ext>
          </a:extLst>
        </p:spPr>
      </p:pic>
      <p:sp>
        <p:nvSpPr>
          <p:cNvPr id="9" name="3 CuadroTexto"/>
          <p:cNvSpPr txBox="1"/>
          <p:nvPr/>
        </p:nvSpPr>
        <p:spPr>
          <a:xfrm>
            <a:off x="5696576" y="5046275"/>
            <a:ext cx="2187792" cy="307777"/>
          </a:xfrm>
          <a:prstGeom prst="rect">
            <a:avLst/>
          </a:prstGeom>
          <a:noFill/>
        </p:spPr>
        <p:txBody>
          <a:bodyPr wrap="square" rtlCol="0">
            <a:spAutoFit/>
          </a:bodyPr>
          <a:lstStyle>
            <a:defPPr>
              <a:defRPr lang="es-MX"/>
            </a:defPPr>
            <a:lvl1pPr>
              <a:defRPr sz="1400">
                <a:latin typeface="Montserrat" panose="00000500000000000000" pitchFamily="2" charset="0"/>
              </a:defRPr>
            </a:lvl1pPr>
          </a:lstStyle>
          <a:p>
            <a:r>
              <a:rPr lang="es-MX" dirty="0">
                <a:solidFill>
                  <a:prstClr val="black"/>
                </a:solidFill>
              </a:rPr>
              <a:t>Fallas y Fracturas</a:t>
            </a:r>
          </a:p>
        </p:txBody>
      </p:sp>
      <p:sp>
        <p:nvSpPr>
          <p:cNvPr id="4" name="3 Rectángulo"/>
          <p:cNvSpPr/>
          <p:nvPr/>
        </p:nvSpPr>
        <p:spPr>
          <a:xfrm>
            <a:off x="-36512" y="466794"/>
            <a:ext cx="5148064" cy="3970318"/>
          </a:xfrm>
          <a:prstGeom prst="rect">
            <a:avLst/>
          </a:prstGeom>
        </p:spPr>
        <p:txBody>
          <a:bodyPr wrap="square">
            <a:spAutoFit/>
          </a:bodyPr>
          <a:lstStyle/>
          <a:p>
            <a:pPr algn="just"/>
            <a:endParaRPr lang="es-MX" sz="1400" b="1" dirty="0" smtClean="0">
              <a:solidFill>
                <a:prstClr val="black"/>
              </a:solidFill>
              <a:latin typeface="Montserrat" panose="00000500000000000000" pitchFamily="2" charset="0"/>
            </a:endParaRPr>
          </a:p>
          <a:p>
            <a:pPr algn="just"/>
            <a:endParaRPr lang="es-MX" sz="1400" dirty="0" smtClean="0">
              <a:solidFill>
                <a:prstClr val="black"/>
              </a:solidFill>
              <a:latin typeface="Montserrat" panose="00000500000000000000" pitchFamily="2" charset="0"/>
            </a:endParaRPr>
          </a:p>
          <a:p>
            <a:pPr algn="just"/>
            <a:r>
              <a:rPr lang="es-MX" sz="1400" dirty="0" smtClean="0">
                <a:solidFill>
                  <a:prstClr val="black"/>
                </a:solidFill>
                <a:latin typeface="Montserrat" panose="00000500000000000000" pitchFamily="2" charset="0"/>
              </a:rPr>
              <a:t>Después </a:t>
            </a:r>
            <a:r>
              <a:rPr lang="es-MX" sz="1400" dirty="0">
                <a:solidFill>
                  <a:prstClr val="black"/>
                </a:solidFill>
                <a:latin typeface="Montserrat" panose="00000500000000000000" pitchFamily="2" charset="0"/>
              </a:rPr>
              <a:t>de un gran sismo se pueden presentar </a:t>
            </a:r>
            <a:r>
              <a:rPr lang="es-MX" sz="1400" b="1" dirty="0">
                <a:solidFill>
                  <a:prstClr val="black"/>
                </a:solidFill>
                <a:latin typeface="Montserrat" panose="00000500000000000000" pitchFamily="2" charset="0"/>
              </a:rPr>
              <a:t>réplicas</a:t>
            </a:r>
            <a:r>
              <a:rPr lang="es-MX" sz="1400" dirty="0">
                <a:solidFill>
                  <a:prstClr val="black"/>
                </a:solidFill>
                <a:latin typeface="Montserrat" panose="00000500000000000000" pitchFamily="2" charset="0"/>
              </a:rPr>
              <a:t> que llegan a generar el colapso de edificaciones dañadas por el sismo principal. </a:t>
            </a:r>
            <a:endParaRPr lang="es-MX" sz="1400" dirty="0" smtClean="0">
              <a:solidFill>
                <a:prstClr val="black"/>
              </a:solidFill>
              <a:latin typeface="Montserrat" panose="00000500000000000000" pitchFamily="2" charset="0"/>
            </a:endParaRPr>
          </a:p>
          <a:p>
            <a:pPr algn="just"/>
            <a:endParaRPr lang="es-MX" sz="1400" dirty="0" smtClean="0">
              <a:solidFill>
                <a:prstClr val="black"/>
              </a:solidFill>
              <a:latin typeface="Montserrat"/>
            </a:endParaRPr>
          </a:p>
          <a:p>
            <a:pPr algn="just"/>
            <a:r>
              <a:rPr lang="es-MX" sz="1400" dirty="0" smtClean="0">
                <a:solidFill>
                  <a:prstClr val="black"/>
                </a:solidFill>
                <a:latin typeface="Montserrat"/>
              </a:rPr>
              <a:t>En </a:t>
            </a:r>
            <a:r>
              <a:rPr lang="es-MX" sz="1400" dirty="0">
                <a:solidFill>
                  <a:prstClr val="black"/>
                </a:solidFill>
                <a:latin typeface="Montserrat"/>
              </a:rPr>
              <a:t>el Atlas Nacional de Riesgos se pueden encontrar </a:t>
            </a:r>
            <a:r>
              <a:rPr lang="es-MX" sz="1400" dirty="0" smtClean="0">
                <a:solidFill>
                  <a:prstClr val="black"/>
                </a:solidFill>
                <a:latin typeface="Montserrat"/>
              </a:rPr>
              <a:t>las </a:t>
            </a:r>
            <a:r>
              <a:rPr lang="es-MX" sz="1400" b="1" dirty="0" smtClean="0">
                <a:solidFill>
                  <a:prstClr val="black"/>
                </a:solidFill>
                <a:latin typeface="Montserrat"/>
              </a:rPr>
              <a:t>aceleraciones máximas</a:t>
            </a:r>
            <a:r>
              <a:rPr lang="es-MX" sz="1400" dirty="0" smtClean="0">
                <a:solidFill>
                  <a:prstClr val="black"/>
                </a:solidFill>
                <a:latin typeface="Montserrat"/>
              </a:rPr>
              <a:t> del terreno para diferentes </a:t>
            </a:r>
            <a:r>
              <a:rPr lang="es-MX" sz="1400" b="1" dirty="0" smtClean="0">
                <a:solidFill>
                  <a:prstClr val="black"/>
                </a:solidFill>
                <a:latin typeface="Montserrat"/>
              </a:rPr>
              <a:t>periodos de retorno </a:t>
            </a:r>
            <a:r>
              <a:rPr lang="es-MX" sz="1400" dirty="0" smtClean="0">
                <a:solidFill>
                  <a:prstClr val="black"/>
                </a:solidFill>
                <a:latin typeface="Montserrat"/>
              </a:rPr>
              <a:t>y</a:t>
            </a:r>
            <a:r>
              <a:rPr lang="es-MX" sz="1400" b="1" dirty="0" smtClean="0">
                <a:solidFill>
                  <a:prstClr val="black"/>
                </a:solidFill>
                <a:latin typeface="Montserrat"/>
              </a:rPr>
              <a:t> </a:t>
            </a:r>
            <a:r>
              <a:rPr lang="es-MX" sz="1400" dirty="0" smtClean="0">
                <a:solidFill>
                  <a:prstClr val="black"/>
                </a:solidFill>
                <a:latin typeface="Montserrat"/>
              </a:rPr>
              <a:t>diferentes</a:t>
            </a:r>
            <a:r>
              <a:rPr lang="es-MX" sz="1400" b="1" dirty="0" smtClean="0">
                <a:solidFill>
                  <a:prstClr val="black"/>
                </a:solidFill>
                <a:latin typeface="Montserrat"/>
              </a:rPr>
              <a:t> periodos estructurales</a:t>
            </a:r>
            <a:r>
              <a:rPr lang="es-MX" sz="1400" dirty="0" smtClean="0">
                <a:solidFill>
                  <a:prstClr val="black"/>
                </a:solidFill>
                <a:latin typeface="Montserrat"/>
              </a:rPr>
              <a:t>.</a:t>
            </a:r>
          </a:p>
          <a:p>
            <a:pPr algn="just"/>
            <a:endParaRPr lang="es-MX" sz="1400" dirty="0">
              <a:solidFill>
                <a:prstClr val="black"/>
              </a:solidFill>
              <a:latin typeface="Montserrat"/>
            </a:endParaRPr>
          </a:p>
          <a:p>
            <a:pPr algn="just"/>
            <a:r>
              <a:rPr lang="es-MX" sz="1400" dirty="0">
                <a:solidFill>
                  <a:prstClr val="black"/>
                </a:solidFill>
                <a:latin typeface="Montserrat"/>
              </a:rPr>
              <a:t>La DI del CENAPRED cuenta con una </a:t>
            </a:r>
            <a:r>
              <a:rPr lang="es-MX" sz="1400" b="1" dirty="0">
                <a:solidFill>
                  <a:prstClr val="black"/>
                </a:solidFill>
                <a:latin typeface="Montserrat"/>
              </a:rPr>
              <a:t>”Guía </a:t>
            </a:r>
            <a:r>
              <a:rPr lang="es-MX" sz="1400" b="1" dirty="0" smtClean="0">
                <a:solidFill>
                  <a:prstClr val="black"/>
                </a:solidFill>
                <a:latin typeface="Montserrat"/>
              </a:rPr>
              <a:t>Básica </a:t>
            </a:r>
            <a:r>
              <a:rPr lang="es-MX" sz="1400" b="1" dirty="0">
                <a:solidFill>
                  <a:prstClr val="black"/>
                </a:solidFill>
                <a:latin typeface="Montserrat"/>
              </a:rPr>
              <a:t>de Microzonificación Sísmica”,</a:t>
            </a:r>
            <a:r>
              <a:rPr lang="es-MX" sz="1400" dirty="0">
                <a:solidFill>
                  <a:prstClr val="black"/>
                </a:solidFill>
                <a:latin typeface="Montserrat"/>
              </a:rPr>
              <a:t> </a:t>
            </a:r>
            <a:r>
              <a:rPr lang="es-MX" sz="1400" dirty="0" smtClean="0">
                <a:solidFill>
                  <a:prstClr val="black"/>
                </a:solidFill>
                <a:latin typeface="Montserrat"/>
              </a:rPr>
              <a:t>la </a:t>
            </a:r>
            <a:r>
              <a:rPr lang="es-MX" sz="1400" dirty="0">
                <a:solidFill>
                  <a:prstClr val="black"/>
                </a:solidFill>
                <a:latin typeface="Montserrat"/>
              </a:rPr>
              <a:t>cual puede usarse como referencia, </a:t>
            </a:r>
            <a:r>
              <a:rPr lang="es-MX" sz="1400" dirty="0" smtClean="0">
                <a:solidFill>
                  <a:prstClr val="black"/>
                </a:solidFill>
                <a:latin typeface="Montserrat"/>
              </a:rPr>
              <a:t>para la </a:t>
            </a:r>
            <a:r>
              <a:rPr lang="es-MX" sz="1400" dirty="0">
                <a:solidFill>
                  <a:prstClr val="black"/>
                </a:solidFill>
                <a:latin typeface="Montserrat"/>
              </a:rPr>
              <a:t>generación de estudios geofísicos.   </a:t>
            </a:r>
            <a:endParaRPr lang="es-MX" sz="1400" dirty="0" smtClean="0">
              <a:solidFill>
                <a:prstClr val="black"/>
              </a:solidFill>
              <a:latin typeface="Montserrat"/>
            </a:endParaRPr>
          </a:p>
          <a:p>
            <a:pPr algn="just"/>
            <a:endParaRPr lang="es-MX" sz="1400" dirty="0" smtClean="0">
              <a:solidFill>
                <a:prstClr val="black"/>
              </a:solidFill>
              <a:latin typeface="Montserrat"/>
            </a:endParaRPr>
          </a:p>
          <a:p>
            <a:pPr algn="just"/>
            <a:r>
              <a:rPr lang="es-MX" sz="1400" dirty="0" smtClean="0">
                <a:solidFill>
                  <a:prstClr val="black"/>
                </a:solidFill>
                <a:latin typeface="Montserrat"/>
              </a:rPr>
              <a:t>Se </a:t>
            </a:r>
            <a:r>
              <a:rPr lang="es-MX" sz="1400" dirty="0">
                <a:solidFill>
                  <a:prstClr val="black"/>
                </a:solidFill>
                <a:latin typeface="Montserrat"/>
              </a:rPr>
              <a:t>cuenta con </a:t>
            </a:r>
            <a:r>
              <a:rPr lang="es-MX" sz="1400" b="1" dirty="0">
                <a:solidFill>
                  <a:prstClr val="black"/>
                </a:solidFill>
                <a:latin typeface="Montserrat"/>
              </a:rPr>
              <a:t>investigaciones e información </a:t>
            </a:r>
            <a:r>
              <a:rPr lang="es-MX" sz="1400" dirty="0">
                <a:solidFill>
                  <a:prstClr val="black"/>
                </a:solidFill>
                <a:latin typeface="Montserrat"/>
              </a:rPr>
              <a:t>sobre la</a:t>
            </a:r>
            <a:r>
              <a:rPr lang="es-MX" sz="1400" b="1" dirty="0">
                <a:solidFill>
                  <a:prstClr val="black"/>
                </a:solidFill>
                <a:latin typeface="Montserrat"/>
              </a:rPr>
              <a:t> sismicidad, peligro sísmico y geología </a:t>
            </a:r>
            <a:r>
              <a:rPr lang="es-MX" sz="1400" dirty="0">
                <a:solidFill>
                  <a:prstClr val="black"/>
                </a:solidFill>
                <a:latin typeface="Montserrat"/>
              </a:rPr>
              <a:t>en las bases del </a:t>
            </a:r>
            <a:r>
              <a:rPr lang="es-MX" sz="1400" b="1" dirty="0" smtClean="0">
                <a:solidFill>
                  <a:prstClr val="black"/>
                </a:solidFill>
                <a:latin typeface="Montserrat"/>
              </a:rPr>
              <a:t>SSN</a:t>
            </a:r>
            <a:r>
              <a:rPr lang="es-MX" sz="1400" dirty="0" smtClean="0">
                <a:solidFill>
                  <a:prstClr val="black"/>
                </a:solidFill>
                <a:latin typeface="Montserrat"/>
              </a:rPr>
              <a:t>, </a:t>
            </a:r>
            <a:r>
              <a:rPr lang="es-MX" sz="1400" b="1" dirty="0" smtClean="0">
                <a:solidFill>
                  <a:prstClr val="black"/>
                </a:solidFill>
                <a:latin typeface="Montserrat"/>
              </a:rPr>
              <a:t>CICESE</a:t>
            </a:r>
            <a:r>
              <a:rPr lang="es-MX" sz="1400" b="1" dirty="0">
                <a:solidFill>
                  <a:prstClr val="black"/>
                </a:solidFill>
                <a:latin typeface="Montserrat"/>
              </a:rPr>
              <a:t>, CFE y SGM </a:t>
            </a:r>
            <a:r>
              <a:rPr lang="es-MX" sz="1400" dirty="0">
                <a:solidFill>
                  <a:prstClr val="black"/>
                </a:solidFill>
                <a:latin typeface="Montserrat"/>
              </a:rPr>
              <a:t>respectivamente. </a:t>
            </a:r>
          </a:p>
        </p:txBody>
      </p:sp>
      <p:sp>
        <p:nvSpPr>
          <p:cNvPr id="13" name="12 Rectángulo"/>
          <p:cNvSpPr/>
          <p:nvPr/>
        </p:nvSpPr>
        <p:spPr>
          <a:xfrm>
            <a:off x="47947" y="0"/>
            <a:ext cx="4572000" cy="646331"/>
          </a:xfrm>
          <a:prstGeom prst="rect">
            <a:avLst/>
          </a:prstGeom>
        </p:spPr>
        <p:txBody>
          <a:bodyPr>
            <a:spAutoFit/>
          </a:bodyPr>
          <a:lstStyle/>
          <a:p>
            <a:r>
              <a:rPr lang="es-MX" b="1" dirty="0" smtClean="0">
                <a:solidFill>
                  <a:srgbClr val="38806B"/>
                </a:solidFill>
                <a:latin typeface="Montserrat"/>
              </a:rPr>
              <a:t>Acciones de prevención por sismos y tsunamis</a:t>
            </a:r>
            <a:endParaRPr lang="es-MX" b="1" dirty="0">
              <a:solidFill>
                <a:srgbClr val="38806B"/>
              </a:solidFill>
              <a:latin typeface="Montserrat"/>
            </a:endParaRPr>
          </a:p>
        </p:txBody>
      </p:sp>
      <p:sp>
        <p:nvSpPr>
          <p:cNvPr id="15" name="TextBox 5"/>
          <p:cNvSpPr txBox="1"/>
          <p:nvPr/>
        </p:nvSpPr>
        <p:spPr>
          <a:xfrm>
            <a:off x="8014161" y="4830251"/>
            <a:ext cx="1080120" cy="830997"/>
          </a:xfrm>
          <a:prstGeom prst="rect">
            <a:avLst/>
          </a:prstGeom>
          <a:noFill/>
        </p:spPr>
        <p:txBody>
          <a:bodyPr wrap="square" rtlCol="0">
            <a:spAutoFit/>
          </a:bodyPr>
          <a:lstStyle/>
          <a:p>
            <a:r>
              <a:rPr lang="en-GB" sz="1200" dirty="0" smtClean="0">
                <a:solidFill>
                  <a:prstClr val="black"/>
                </a:solidFill>
                <a:latin typeface="Montserrat" panose="00000500000000000000" pitchFamily="2" charset="0"/>
              </a:rPr>
              <a:t>5≤M&lt;6</a:t>
            </a:r>
          </a:p>
          <a:p>
            <a:r>
              <a:rPr lang="en-GB" sz="1200" dirty="0" smtClean="0">
                <a:solidFill>
                  <a:prstClr val="black"/>
                </a:solidFill>
                <a:latin typeface="Montserrat" panose="00000500000000000000" pitchFamily="2" charset="0"/>
              </a:rPr>
              <a:t>6≤M&lt;7</a:t>
            </a:r>
          </a:p>
          <a:p>
            <a:r>
              <a:rPr lang="en-GB" sz="1200" dirty="0">
                <a:solidFill>
                  <a:prstClr val="black"/>
                </a:solidFill>
                <a:latin typeface="Montserrat" panose="00000500000000000000" pitchFamily="2" charset="0"/>
              </a:rPr>
              <a:t>7≤M </a:t>
            </a:r>
            <a:r>
              <a:rPr lang="en-GB" sz="1200" dirty="0" smtClean="0">
                <a:solidFill>
                  <a:prstClr val="black"/>
                </a:solidFill>
                <a:latin typeface="Montserrat" panose="00000500000000000000" pitchFamily="2" charset="0"/>
              </a:rPr>
              <a:t>&lt;8</a:t>
            </a:r>
          </a:p>
          <a:p>
            <a:r>
              <a:rPr lang="en-GB" sz="1200" smtClean="0">
                <a:solidFill>
                  <a:prstClr val="black"/>
                </a:solidFill>
                <a:latin typeface="Montserrat" panose="00000500000000000000" pitchFamily="2" charset="0"/>
              </a:rPr>
              <a:t>M&gt; 8.0</a:t>
            </a:r>
            <a:endParaRPr lang="en-GB" sz="1200" dirty="0">
              <a:solidFill>
                <a:prstClr val="black"/>
              </a:solidFill>
              <a:latin typeface="Montserrat" panose="00000500000000000000" pitchFamily="2" charset="0"/>
            </a:endParaRPr>
          </a:p>
        </p:txBody>
      </p:sp>
      <p:pic>
        <p:nvPicPr>
          <p:cNvPr id="16" name="Picture 8"/>
          <p:cNvPicPr>
            <a:picLocks noChangeAspect="1"/>
          </p:cNvPicPr>
          <p:nvPr/>
        </p:nvPicPr>
        <p:blipFill rotWithShape="1">
          <a:blip r:embed="rId4" cstate="print">
            <a:clrChange>
              <a:clrFrom>
                <a:srgbClr val="006147"/>
              </a:clrFrom>
              <a:clrTo>
                <a:srgbClr val="006147">
                  <a:alpha val="0"/>
                </a:srgbClr>
              </a:clrTo>
            </a:clrChange>
            <a:extLst>
              <a:ext uri="{28A0092B-C50C-407E-A947-70E740481C1C}">
                <a14:useLocalDpi xmlns:a14="http://schemas.microsoft.com/office/drawing/2010/main" val="0"/>
              </a:ext>
            </a:extLst>
          </a:blip>
          <a:srcRect l="49766" t="9312" r="45182" b="83059"/>
          <a:stretch/>
        </p:blipFill>
        <p:spPr>
          <a:xfrm>
            <a:off x="7668343" y="5262299"/>
            <a:ext cx="216025" cy="216024"/>
          </a:xfrm>
          <a:prstGeom prst="rect">
            <a:avLst/>
          </a:prstGeom>
        </p:spPr>
      </p:pic>
      <p:pic>
        <p:nvPicPr>
          <p:cNvPr id="17" name="Picture 9"/>
          <p:cNvPicPr>
            <a:picLocks noChangeAspect="1"/>
          </p:cNvPicPr>
          <p:nvPr/>
        </p:nvPicPr>
        <p:blipFill rotWithShape="1">
          <a:blip r:embed="rId5" cstate="print">
            <a:clrChange>
              <a:clrFrom>
                <a:srgbClr val="006147"/>
              </a:clrFrom>
              <a:clrTo>
                <a:srgbClr val="006147">
                  <a:alpha val="0"/>
                </a:srgbClr>
              </a:clrTo>
            </a:clrChange>
            <a:extLst>
              <a:ext uri="{28A0092B-C50C-407E-A947-70E740481C1C}">
                <a14:useLocalDpi xmlns:a14="http://schemas.microsoft.com/office/drawing/2010/main" val="0"/>
              </a:ext>
            </a:extLst>
          </a:blip>
          <a:srcRect l="72412" t="33059" r="22536" b="61855"/>
          <a:stretch/>
        </p:blipFill>
        <p:spPr>
          <a:xfrm>
            <a:off x="7596335" y="4902259"/>
            <a:ext cx="216024" cy="144016"/>
          </a:xfrm>
          <a:prstGeom prst="rect">
            <a:avLst/>
          </a:prstGeom>
        </p:spPr>
      </p:pic>
      <p:pic>
        <p:nvPicPr>
          <p:cNvPr id="18" name="Picture 10"/>
          <p:cNvPicPr>
            <a:picLocks noChangeAspect="1"/>
          </p:cNvPicPr>
          <p:nvPr/>
        </p:nvPicPr>
        <p:blipFill rotWithShape="1">
          <a:blip r:embed="rId4" cstate="print">
            <a:clrChange>
              <a:clrFrom>
                <a:srgbClr val="006147"/>
              </a:clrFrom>
              <a:clrTo>
                <a:srgbClr val="006147">
                  <a:alpha val="0"/>
                </a:srgbClr>
              </a:clrTo>
            </a:clrChange>
            <a:extLst>
              <a:ext uri="{28A0092B-C50C-407E-A947-70E740481C1C}">
                <a14:useLocalDpi xmlns:a14="http://schemas.microsoft.com/office/drawing/2010/main" val="0"/>
              </a:ext>
            </a:extLst>
          </a:blip>
          <a:srcRect l="15753" t="14111" r="80879" b="75717"/>
          <a:stretch/>
        </p:blipFill>
        <p:spPr>
          <a:xfrm>
            <a:off x="7668343" y="5046275"/>
            <a:ext cx="144016" cy="288032"/>
          </a:xfrm>
          <a:prstGeom prst="rect">
            <a:avLst/>
          </a:prstGeom>
        </p:spPr>
      </p:pic>
      <p:sp>
        <p:nvSpPr>
          <p:cNvPr id="19" name="18 Elipse"/>
          <p:cNvSpPr/>
          <p:nvPr/>
        </p:nvSpPr>
        <p:spPr>
          <a:xfrm>
            <a:off x="7682119" y="5505065"/>
            <a:ext cx="202248" cy="144016"/>
          </a:xfrm>
          <a:prstGeom prst="ellipse">
            <a:avLst/>
          </a:prstGeom>
          <a:solidFill>
            <a:schemeClr val="accent2">
              <a:lumMod val="50000"/>
            </a:schemeClr>
          </a:solidFill>
          <a:ln>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a:solidFill>
                <a:prstClr val="white"/>
              </a:solidFill>
            </a:endParaRPr>
          </a:p>
        </p:txBody>
      </p:sp>
      <p:pic>
        <p:nvPicPr>
          <p:cNvPr id="2051" name="Picture 3" descr="F:\estados_gif\Jalisco.gif"/>
          <p:cNvPicPr>
            <a:picLocks noChangeAspect="1" noChangeArrowheads="1" noCrop="1"/>
          </p:cNvPicPr>
          <p:nvPr/>
        </p:nvPicPr>
        <p:blipFill>
          <a:blip r:embed="rId6" cstate="print">
            <a:clrChange>
              <a:clrFrom>
                <a:srgbClr val="FF0000"/>
              </a:clrFrom>
              <a:clrTo>
                <a:srgbClr val="FF0000">
                  <a:alpha val="0"/>
                </a:srgbClr>
              </a:clrTo>
            </a:clrChange>
            <a:extLst>
              <a:ext uri="{28A0092B-C50C-407E-A947-70E740481C1C}">
                <a14:useLocalDpi xmlns:a14="http://schemas.microsoft.com/office/drawing/2010/main" val="0"/>
              </a:ext>
            </a:extLst>
          </a:blip>
          <a:srcRect/>
          <a:stretch>
            <a:fillRect/>
          </a:stretch>
        </p:blipFill>
        <p:spPr bwMode="auto">
          <a:xfrm>
            <a:off x="5188968" y="836711"/>
            <a:ext cx="3924659" cy="3993539"/>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5496" y="6520421"/>
            <a:ext cx="9171706" cy="307777"/>
          </a:xfrm>
          <a:prstGeom prst="rect">
            <a:avLst/>
          </a:prstGeom>
        </p:spPr>
        <p:txBody>
          <a:bodyPr wrap="square">
            <a:spAutoFit/>
          </a:bodyPr>
          <a:lstStyle/>
          <a:p>
            <a:pPr marL="285750" indent="-285750" algn="just">
              <a:buFont typeface="Arial" panose="020B0604020202020204" pitchFamily="34" charset="0"/>
              <a:buChar char="•"/>
            </a:pPr>
            <a:r>
              <a:rPr lang="es-MX" sz="1400" dirty="0" smtClean="0">
                <a:solidFill>
                  <a:prstClr val="black"/>
                </a:solidFill>
                <a:latin typeface="Montserrat" panose="00000500000000000000" pitchFamily="2" charset="0"/>
              </a:rPr>
              <a:t>Construcción </a:t>
            </a:r>
            <a:r>
              <a:rPr lang="es-MX" sz="1400" dirty="0">
                <a:solidFill>
                  <a:prstClr val="black"/>
                </a:solidFill>
                <a:latin typeface="Montserrat" panose="00000500000000000000" pitchFamily="2" charset="0"/>
              </a:rPr>
              <a:t>de </a:t>
            </a:r>
            <a:r>
              <a:rPr lang="es-MX" sz="1400" b="1" dirty="0">
                <a:solidFill>
                  <a:prstClr val="black"/>
                </a:solidFill>
                <a:latin typeface="Montserrat" panose="00000500000000000000" pitchFamily="2" charset="0"/>
              </a:rPr>
              <a:t>refugios</a:t>
            </a:r>
            <a:r>
              <a:rPr lang="es-MX" sz="1400" dirty="0">
                <a:solidFill>
                  <a:prstClr val="black"/>
                </a:solidFill>
                <a:latin typeface="Montserrat" panose="00000500000000000000" pitchFamily="2" charset="0"/>
              </a:rPr>
              <a:t> y/o estructuras resistente </a:t>
            </a:r>
            <a:r>
              <a:rPr lang="es-MX" sz="1400" b="1" dirty="0">
                <a:solidFill>
                  <a:prstClr val="black"/>
                </a:solidFill>
                <a:latin typeface="Montserrat" panose="00000500000000000000" pitchFamily="2" charset="0"/>
              </a:rPr>
              <a:t>por sismo y tsunamis </a:t>
            </a:r>
            <a:r>
              <a:rPr lang="es-MX" sz="1400" dirty="0">
                <a:solidFill>
                  <a:prstClr val="black"/>
                </a:solidFill>
                <a:latin typeface="Montserrat" panose="00000500000000000000" pitchFamily="2" charset="0"/>
              </a:rPr>
              <a:t>en zonas costeras.</a:t>
            </a:r>
          </a:p>
        </p:txBody>
      </p:sp>
    </p:spTree>
    <p:extLst>
      <p:ext uri="{BB962C8B-B14F-4D97-AF65-F5344CB8AC3E}">
        <p14:creationId xmlns:p14="http://schemas.microsoft.com/office/powerpoint/2010/main" val="121076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1583" y="188640"/>
            <a:ext cx="4777269" cy="646331"/>
          </a:xfrm>
          <a:prstGeom prst="rect">
            <a:avLst/>
          </a:prstGeom>
          <a:noFill/>
        </p:spPr>
        <p:txBody>
          <a:bodyPr wrap="none" rtlCol="0">
            <a:spAutoFit/>
          </a:bodyPr>
          <a:lstStyle/>
          <a:p>
            <a:pPr algn="r"/>
            <a:r>
              <a:rPr lang="es-MX" b="1" dirty="0">
                <a:solidFill>
                  <a:srgbClr val="38806B"/>
                </a:solidFill>
                <a:latin typeface="Montserrat" panose="00000500000000000000" pitchFamily="2" charset="0"/>
              </a:rPr>
              <a:t>Acciones de prevención por Dinámica</a:t>
            </a:r>
          </a:p>
          <a:p>
            <a:pPr algn="r"/>
            <a:r>
              <a:rPr lang="es-MX" b="1" dirty="0">
                <a:solidFill>
                  <a:srgbClr val="38806B"/>
                </a:solidFill>
                <a:latin typeface="Montserrat" panose="00000500000000000000" pitchFamily="2" charset="0"/>
              </a:rPr>
              <a:t>  de Suelos y Procesos Gravitacionales</a:t>
            </a:r>
          </a:p>
        </p:txBody>
      </p:sp>
      <p:sp>
        <p:nvSpPr>
          <p:cNvPr id="3" name="2 CuadroTexto"/>
          <p:cNvSpPr txBox="1"/>
          <p:nvPr/>
        </p:nvSpPr>
        <p:spPr>
          <a:xfrm>
            <a:off x="514811" y="6416206"/>
            <a:ext cx="3265101" cy="441793"/>
          </a:xfrm>
          <a:prstGeom prst="rect">
            <a:avLst/>
          </a:prstGeom>
          <a:noFill/>
        </p:spPr>
        <p:txBody>
          <a:bodyPr wrap="square" rtlCol="0">
            <a:spAutoFit/>
          </a:bodyPr>
          <a:lstStyle/>
          <a:p>
            <a:pPr algn="ctr"/>
            <a:r>
              <a:rPr lang="es-MX" sz="1100" b="1" dirty="0" smtClean="0">
                <a:latin typeface="Montserrat" panose="00000500000000000000" pitchFamily="2" charset="0"/>
              </a:rPr>
              <a:t>40% </a:t>
            </a:r>
            <a:r>
              <a:rPr lang="es-MX" sz="1100" b="1" dirty="0">
                <a:latin typeface="Montserrat" panose="00000500000000000000" pitchFamily="2" charset="0"/>
              </a:rPr>
              <a:t>del estado es propenso a la inestabilidad de laderas</a:t>
            </a:r>
          </a:p>
        </p:txBody>
      </p:sp>
      <p:sp>
        <p:nvSpPr>
          <p:cNvPr id="7" name="6 Rectángulo"/>
          <p:cNvSpPr/>
          <p:nvPr/>
        </p:nvSpPr>
        <p:spPr>
          <a:xfrm>
            <a:off x="4067944" y="4996914"/>
            <a:ext cx="5047064" cy="1600438"/>
          </a:xfrm>
          <a:prstGeom prst="rect">
            <a:avLst/>
          </a:prstGeom>
        </p:spPr>
        <p:txBody>
          <a:bodyPr wrap="square">
            <a:spAutoFit/>
          </a:bodyPr>
          <a:lstStyle/>
          <a:p>
            <a:pPr marL="171450" indent="-171450" algn="just">
              <a:buClr>
                <a:srgbClr val="CBB487"/>
              </a:buClr>
              <a:buFont typeface="Arial" panose="020B0604020202020204" pitchFamily="34" charset="0"/>
              <a:buChar char="•"/>
            </a:pPr>
            <a:r>
              <a:rPr lang="es-MX" sz="1400" b="1" dirty="0">
                <a:latin typeface="Montserrat" panose="00000500000000000000" pitchFamily="2" charset="0"/>
              </a:rPr>
              <a:t>Fortalecimiento</a:t>
            </a:r>
            <a:r>
              <a:rPr lang="es-MX" sz="1400" dirty="0">
                <a:latin typeface="Montserrat" panose="00000500000000000000" pitchFamily="2" charset="0"/>
              </a:rPr>
              <a:t> del </a:t>
            </a:r>
            <a:r>
              <a:rPr lang="es-MX" sz="1400" b="1" dirty="0">
                <a:latin typeface="Montserrat" panose="00000500000000000000" pitchFamily="2" charset="0"/>
              </a:rPr>
              <a:t>área de investigación</a:t>
            </a:r>
            <a:r>
              <a:rPr lang="es-MX" sz="1400" dirty="0">
                <a:latin typeface="Montserrat" panose="00000500000000000000" pitchFamily="2" charset="0"/>
              </a:rPr>
              <a:t> de </a:t>
            </a:r>
            <a:r>
              <a:rPr lang="es-MX" sz="1400" b="1" dirty="0">
                <a:latin typeface="Montserrat" panose="00000500000000000000" pitchFamily="2" charset="0"/>
              </a:rPr>
              <a:t>fenómenos geológicos </a:t>
            </a:r>
            <a:r>
              <a:rPr lang="es-MX" sz="1400" dirty="0">
                <a:latin typeface="Montserrat" panose="00000500000000000000" pitchFamily="2" charset="0"/>
              </a:rPr>
              <a:t> en el organigrama de PC, </a:t>
            </a:r>
            <a:r>
              <a:rPr lang="da-DK" sz="1400" dirty="0">
                <a:latin typeface="Montserrat" panose="00000500000000000000" pitchFamily="2" charset="0"/>
              </a:rPr>
              <a:t>con una </a:t>
            </a:r>
            <a:r>
              <a:rPr lang="da-DK" sz="1400" b="1" dirty="0">
                <a:latin typeface="Montserrat" panose="00000500000000000000" pitchFamily="2" charset="0"/>
              </a:rPr>
              <a:t>visión</a:t>
            </a:r>
            <a:r>
              <a:rPr lang="da-DK" sz="1400" dirty="0">
                <a:latin typeface="Montserrat" panose="00000500000000000000" pitchFamily="2" charset="0"/>
              </a:rPr>
              <a:t> claramente </a:t>
            </a:r>
            <a:r>
              <a:rPr lang="da-DK" sz="1400" b="1" dirty="0">
                <a:latin typeface="Montserrat" panose="00000500000000000000" pitchFamily="2" charset="0"/>
              </a:rPr>
              <a:t>preventiva</a:t>
            </a:r>
            <a:r>
              <a:rPr lang="da-DK" sz="1400" dirty="0">
                <a:latin typeface="Montserrat" panose="00000500000000000000" pitchFamily="2" charset="0"/>
              </a:rPr>
              <a:t>.</a:t>
            </a:r>
          </a:p>
          <a:p>
            <a:pPr marL="171450" indent="-171450" algn="just">
              <a:buClr>
                <a:srgbClr val="CBB487"/>
              </a:buClr>
              <a:buFont typeface="Arial" panose="020B0604020202020204" pitchFamily="34" charset="0"/>
              <a:buChar char="•"/>
            </a:pPr>
            <a:endParaRPr lang="da-DK" sz="1400" dirty="0">
              <a:latin typeface="Montserrat" panose="00000500000000000000" pitchFamily="2" charset="0"/>
            </a:endParaRPr>
          </a:p>
          <a:p>
            <a:pPr marL="171450" indent="-171450" algn="just">
              <a:buClr>
                <a:srgbClr val="CBB487"/>
              </a:buClr>
              <a:buFont typeface="Arial" panose="020B0604020202020204" pitchFamily="34" charset="0"/>
              <a:buChar char="•"/>
            </a:pPr>
            <a:r>
              <a:rPr lang="da-DK" sz="1400" b="1" dirty="0">
                <a:latin typeface="Montserrat" panose="00000500000000000000" pitchFamily="2" charset="0"/>
              </a:rPr>
              <a:t>Integrar</a:t>
            </a:r>
            <a:r>
              <a:rPr lang="da-DK" sz="1400" dirty="0">
                <a:latin typeface="Montserrat" panose="00000500000000000000" pitchFamily="2" charset="0"/>
              </a:rPr>
              <a:t> un </a:t>
            </a:r>
            <a:r>
              <a:rPr lang="da-DK" sz="1400" b="1" dirty="0">
                <a:latin typeface="Montserrat" panose="00000500000000000000" pitchFamily="2" charset="0"/>
              </a:rPr>
              <a:t>comité científico asesor</a:t>
            </a:r>
            <a:r>
              <a:rPr lang="da-DK" sz="1400" dirty="0">
                <a:latin typeface="Montserrat" panose="00000500000000000000" pitchFamily="2" charset="0"/>
              </a:rPr>
              <a:t> de fenómenos </a:t>
            </a:r>
            <a:r>
              <a:rPr lang="da-DK" sz="1400" b="1" dirty="0">
                <a:latin typeface="Montserrat" panose="00000500000000000000" pitchFamily="2" charset="0"/>
              </a:rPr>
              <a:t>geológicos y geotécnicos</a:t>
            </a:r>
            <a:r>
              <a:rPr lang="da-DK" sz="1400" dirty="0">
                <a:latin typeface="Montserrat" panose="00000500000000000000" pitchFamily="2" charset="0"/>
              </a:rPr>
              <a:t> con apoyo de académicos, cuerpos colegiados, autoridades del gobierno y sociedades técnicas estatales.</a:t>
            </a:r>
          </a:p>
        </p:txBody>
      </p:sp>
      <p:sp>
        <p:nvSpPr>
          <p:cNvPr id="6" name="1 Título"/>
          <p:cNvSpPr txBox="1">
            <a:spLocks/>
          </p:cNvSpPr>
          <p:nvPr/>
        </p:nvSpPr>
        <p:spPr>
          <a:xfrm>
            <a:off x="600840" y="1052736"/>
            <a:ext cx="2891040" cy="276274"/>
          </a:xfrm>
          <a:prstGeom prst="rect">
            <a:avLst/>
          </a:prstGeom>
          <a:solidFill>
            <a:schemeClr val="bg1"/>
          </a:solidFill>
        </p:spPr>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000" b="1" dirty="0">
                <a:latin typeface="Montserrat" panose="00000500000000000000" pitchFamily="2" charset="0"/>
              </a:rPr>
              <a:t>Extracto Mapa Nacional de Susceptibilidad a la Inestabilidad de Laderas</a:t>
            </a:r>
          </a:p>
        </p:txBody>
      </p:sp>
      <p:sp>
        <p:nvSpPr>
          <p:cNvPr id="8" name="7 Rectángulo"/>
          <p:cNvSpPr/>
          <p:nvPr/>
        </p:nvSpPr>
        <p:spPr>
          <a:xfrm>
            <a:off x="4067944" y="930055"/>
            <a:ext cx="5047064" cy="3616375"/>
          </a:xfrm>
          <a:prstGeom prst="rect">
            <a:avLst/>
          </a:prstGeom>
        </p:spPr>
        <p:txBody>
          <a:bodyPr wrap="square">
            <a:spAutoFit/>
          </a:bodyPr>
          <a:lstStyle/>
          <a:p>
            <a:pPr algn="just">
              <a:spcAft>
                <a:spcPts val="600"/>
              </a:spcAft>
              <a:buClr>
                <a:srgbClr val="CBB487"/>
              </a:buClr>
            </a:pPr>
            <a:r>
              <a:rPr lang="da-DK" sz="1400" dirty="0">
                <a:latin typeface="Montserrat" panose="00000500000000000000" pitchFamily="2" charset="0"/>
              </a:rPr>
              <a:t>En los últimos años se han registrado </a:t>
            </a:r>
            <a:r>
              <a:rPr lang="da-DK" sz="1400" b="1" dirty="0">
                <a:latin typeface="Montserrat" panose="00000500000000000000" pitchFamily="2" charset="0"/>
              </a:rPr>
              <a:t>deslizamientos, caídos y derrumbes </a:t>
            </a:r>
            <a:r>
              <a:rPr lang="da-DK" sz="1400" dirty="0">
                <a:latin typeface="Montserrat" panose="00000500000000000000" pitchFamily="2" charset="0"/>
              </a:rPr>
              <a:t>en </a:t>
            </a:r>
            <a:r>
              <a:rPr lang="da-DK" sz="1400" dirty="0" smtClean="0">
                <a:latin typeface="Montserrat" panose="00000500000000000000" pitchFamily="2" charset="0"/>
              </a:rPr>
              <a:t>este estado,</a:t>
            </a:r>
            <a:r>
              <a:rPr lang="da-DK" sz="1400" b="1" dirty="0" smtClean="0">
                <a:latin typeface="Montserrat" panose="00000500000000000000" pitchFamily="2" charset="0"/>
              </a:rPr>
              <a:t> </a:t>
            </a:r>
            <a:r>
              <a:rPr lang="da-DK" sz="1400" dirty="0" smtClean="0">
                <a:latin typeface="Montserrat" panose="00000500000000000000" pitchFamily="2" charset="0"/>
              </a:rPr>
              <a:t>causando </a:t>
            </a:r>
            <a:r>
              <a:rPr lang="da-DK" sz="1400" b="1" dirty="0">
                <a:latin typeface="Montserrat" panose="00000500000000000000" pitchFamily="2" charset="0"/>
              </a:rPr>
              <a:t>daños severos </a:t>
            </a:r>
            <a:r>
              <a:rPr lang="da-DK" sz="1400" dirty="0">
                <a:latin typeface="Montserrat" panose="00000500000000000000" pitchFamily="2" charset="0"/>
              </a:rPr>
              <a:t>a la población, principalmente en algunos municipios de la Faja Volcánica Transmexicana y de la Sierra Madre Occidental, donde las </a:t>
            </a:r>
            <a:r>
              <a:rPr lang="da-DK" sz="1400" b="1" dirty="0">
                <a:latin typeface="Montserrat" panose="00000500000000000000" pitchFamily="2" charset="0"/>
              </a:rPr>
              <a:t>lluvias </a:t>
            </a:r>
            <a:r>
              <a:rPr lang="da-DK" sz="1400" dirty="0">
                <a:latin typeface="Montserrat" panose="00000500000000000000" pitchFamily="2" charset="0"/>
              </a:rPr>
              <a:t>son </a:t>
            </a:r>
            <a:r>
              <a:rPr lang="da-DK" sz="1400" dirty="0" smtClean="0">
                <a:latin typeface="Montserrat" panose="00000500000000000000" pitchFamily="2" charset="0"/>
              </a:rPr>
              <a:t>el </a:t>
            </a:r>
            <a:r>
              <a:rPr lang="da-DK" sz="1400" dirty="0">
                <a:latin typeface="Montserrat" panose="00000500000000000000" pitchFamily="2" charset="0"/>
              </a:rPr>
              <a:t>principal factor </a:t>
            </a:r>
            <a:r>
              <a:rPr lang="da-DK" sz="1400" dirty="0" smtClean="0">
                <a:latin typeface="Montserrat" panose="00000500000000000000" pitchFamily="2" charset="0"/>
              </a:rPr>
              <a:t>detonante, </a:t>
            </a:r>
            <a:r>
              <a:rPr lang="da-DK" sz="1400" dirty="0">
                <a:latin typeface="Montserrat" panose="00000500000000000000" pitchFamily="2" charset="0"/>
              </a:rPr>
              <a:t>además de la </a:t>
            </a:r>
            <a:r>
              <a:rPr lang="da-DK" sz="1400" b="1" dirty="0">
                <a:latin typeface="Montserrat" panose="00000500000000000000" pitchFamily="2" charset="0"/>
              </a:rPr>
              <a:t>actividad sísmica </a:t>
            </a:r>
            <a:r>
              <a:rPr lang="da-DK" sz="1400" dirty="0" smtClean="0">
                <a:latin typeface="Montserrat" panose="00000500000000000000" pitchFamily="2" charset="0"/>
              </a:rPr>
              <a:t>y </a:t>
            </a:r>
            <a:r>
              <a:rPr lang="da-DK" sz="1400" dirty="0">
                <a:latin typeface="Montserrat" panose="00000500000000000000" pitchFamily="2" charset="0"/>
              </a:rPr>
              <a:t>las </a:t>
            </a:r>
            <a:r>
              <a:rPr lang="da-DK" sz="1400" b="1" dirty="0">
                <a:latin typeface="Montserrat" panose="00000500000000000000" pitchFamily="2" charset="0"/>
              </a:rPr>
              <a:t>modificaciones al entorno</a:t>
            </a:r>
            <a:r>
              <a:rPr lang="da-DK" sz="1400" dirty="0">
                <a:latin typeface="Montserrat" panose="00000500000000000000" pitchFamily="2" charset="0"/>
              </a:rPr>
              <a:t> que realiza la población.</a:t>
            </a:r>
          </a:p>
          <a:p>
            <a:pPr algn="just">
              <a:buClr>
                <a:srgbClr val="CBB487"/>
              </a:buClr>
            </a:pPr>
            <a:r>
              <a:rPr lang="da-DK" sz="1400" dirty="0">
                <a:latin typeface="Montserrat" panose="00000500000000000000" pitchFamily="2" charset="0"/>
              </a:rPr>
              <a:t>Otros fenómenos documentados </a:t>
            </a:r>
            <a:r>
              <a:rPr lang="da-DK" sz="1400" dirty="0" smtClean="0">
                <a:latin typeface="Montserrat" panose="00000500000000000000" pitchFamily="2" charset="0"/>
              </a:rPr>
              <a:t>son </a:t>
            </a:r>
            <a:r>
              <a:rPr lang="da-DK" sz="1400" dirty="0">
                <a:latin typeface="Montserrat" panose="00000500000000000000" pitchFamily="2" charset="0"/>
              </a:rPr>
              <a:t>el </a:t>
            </a:r>
            <a:r>
              <a:rPr lang="da-DK" sz="1400" b="1" dirty="0">
                <a:latin typeface="Montserrat" panose="00000500000000000000" pitchFamily="2" charset="0"/>
              </a:rPr>
              <a:t>hundimiento</a:t>
            </a:r>
            <a:r>
              <a:rPr lang="da-DK" sz="1400" dirty="0">
                <a:latin typeface="Montserrat" panose="00000500000000000000" pitchFamily="2" charset="0"/>
              </a:rPr>
              <a:t> y el </a:t>
            </a:r>
            <a:r>
              <a:rPr lang="da-DK" sz="1400" b="1" dirty="0">
                <a:latin typeface="Montserrat" panose="00000500000000000000" pitchFamily="2" charset="0"/>
              </a:rPr>
              <a:t>agrietamiento del terreno</a:t>
            </a:r>
            <a:r>
              <a:rPr lang="da-DK" sz="1400" dirty="0">
                <a:latin typeface="Montserrat" panose="00000500000000000000" pitchFamily="2" charset="0"/>
              </a:rPr>
              <a:t>, los </a:t>
            </a:r>
            <a:r>
              <a:rPr lang="da-DK" sz="1400" dirty="0" smtClean="0">
                <a:latin typeface="Montserrat" panose="00000500000000000000" pitchFamily="2" charset="0"/>
              </a:rPr>
              <a:t>cuales han </a:t>
            </a:r>
            <a:r>
              <a:rPr lang="da-DK" sz="1400" dirty="0">
                <a:latin typeface="Montserrat" panose="00000500000000000000" pitchFamily="2" charset="0"/>
              </a:rPr>
              <a:t>ocasionado </a:t>
            </a:r>
            <a:r>
              <a:rPr lang="da-DK" sz="1400" b="1" dirty="0">
                <a:latin typeface="Montserrat" panose="00000500000000000000" pitchFamily="2" charset="0"/>
              </a:rPr>
              <a:t>daños en viviendas</a:t>
            </a:r>
            <a:r>
              <a:rPr lang="da-DK" sz="1400" dirty="0">
                <a:latin typeface="Montserrat" panose="00000500000000000000" pitchFamily="2" charset="0"/>
              </a:rPr>
              <a:t> y en </a:t>
            </a:r>
            <a:r>
              <a:rPr lang="da-DK" sz="1400" b="1" dirty="0">
                <a:latin typeface="Montserrat" panose="00000500000000000000" pitchFamily="2" charset="0"/>
              </a:rPr>
              <a:t>obras de infraestructura</a:t>
            </a:r>
            <a:r>
              <a:rPr lang="da-DK" sz="1400" dirty="0">
                <a:latin typeface="Montserrat" panose="00000500000000000000" pitchFamily="2" charset="0"/>
              </a:rPr>
              <a:t>. </a:t>
            </a:r>
            <a:r>
              <a:rPr lang="da-DK" sz="1400" dirty="0" smtClean="0">
                <a:latin typeface="Montserrat" panose="00000500000000000000" pitchFamily="2" charset="0"/>
              </a:rPr>
              <a:t>Respecto al fenómeno de </a:t>
            </a:r>
            <a:r>
              <a:rPr lang="da-DK" sz="1400" b="1" dirty="0" smtClean="0">
                <a:latin typeface="Montserrat" panose="00000500000000000000" pitchFamily="2" charset="0"/>
              </a:rPr>
              <a:t>licuación </a:t>
            </a:r>
            <a:r>
              <a:rPr lang="da-DK" sz="1400" b="1" dirty="0">
                <a:latin typeface="Montserrat" panose="00000500000000000000" pitchFamily="2" charset="0"/>
              </a:rPr>
              <a:t>de suelos </a:t>
            </a:r>
            <a:r>
              <a:rPr lang="da-DK" sz="1400" dirty="0" smtClean="0">
                <a:latin typeface="Montserrat" panose="00000500000000000000" pitchFamily="2" charset="0"/>
              </a:rPr>
              <a:t>se </a:t>
            </a:r>
            <a:r>
              <a:rPr lang="da-DK" sz="1400" dirty="0">
                <a:latin typeface="Montserrat" panose="00000500000000000000" pitchFamily="2" charset="0"/>
              </a:rPr>
              <a:t>tienen antecedentes en zonas cercanas </a:t>
            </a:r>
            <a:r>
              <a:rPr lang="da-DK" sz="1400" dirty="0" smtClean="0">
                <a:latin typeface="Montserrat" panose="00000500000000000000" pitchFamily="2" charset="0"/>
              </a:rPr>
              <a:t>a Colima </a:t>
            </a:r>
            <a:r>
              <a:rPr lang="da-DK" sz="1400" dirty="0">
                <a:latin typeface="Montserrat" panose="00000500000000000000" pitchFamily="2" charset="0"/>
              </a:rPr>
              <a:t>debido a los sismos de </a:t>
            </a:r>
            <a:r>
              <a:rPr lang="da-DK" sz="1400" dirty="0" smtClean="0">
                <a:latin typeface="Montserrat" panose="00000500000000000000" pitchFamily="2" charset="0"/>
              </a:rPr>
              <a:t>magnitud 8.0 </a:t>
            </a:r>
            <a:r>
              <a:rPr lang="da-DK" sz="1400" dirty="0">
                <a:latin typeface="Montserrat" panose="00000500000000000000" pitchFamily="2" charset="0"/>
              </a:rPr>
              <a:t>y 7.6 </a:t>
            </a:r>
            <a:r>
              <a:rPr lang="da-DK" sz="1400" dirty="0" smtClean="0">
                <a:latin typeface="Montserrat" panose="00000500000000000000" pitchFamily="2" charset="0"/>
              </a:rPr>
              <a:t>del </a:t>
            </a:r>
            <a:r>
              <a:rPr lang="da-DK" sz="1400" dirty="0">
                <a:latin typeface="Montserrat" panose="00000500000000000000" pitchFamily="2" charset="0"/>
              </a:rPr>
              <a:t>9 de octubre de 1995 y </a:t>
            </a:r>
            <a:r>
              <a:rPr lang="da-DK" sz="1400" dirty="0" smtClean="0">
                <a:latin typeface="Montserrat" panose="00000500000000000000" pitchFamily="2" charset="0"/>
              </a:rPr>
              <a:t>del </a:t>
            </a:r>
            <a:r>
              <a:rPr lang="da-DK" sz="1400" dirty="0">
                <a:latin typeface="Montserrat" panose="00000500000000000000" pitchFamily="2" charset="0"/>
              </a:rPr>
              <a:t>21 de enero de 2003 </a:t>
            </a:r>
            <a:r>
              <a:rPr lang="da-DK" sz="1400" dirty="0" smtClean="0">
                <a:latin typeface="Montserrat" panose="00000500000000000000" pitchFamily="2" charset="0"/>
              </a:rPr>
              <a:t>respectivamente.</a:t>
            </a:r>
            <a:endParaRPr lang="da-DK" sz="1400" dirty="0">
              <a:latin typeface="Montserrat" panose="00000500000000000000" pitchFamily="2" charset="0"/>
            </a:endParaRPr>
          </a:p>
        </p:txBody>
      </p:sp>
      <p:sp>
        <p:nvSpPr>
          <p:cNvPr id="9" name="8 Rectángulo"/>
          <p:cNvSpPr/>
          <p:nvPr/>
        </p:nvSpPr>
        <p:spPr>
          <a:xfrm>
            <a:off x="4067944" y="4644099"/>
            <a:ext cx="2592288" cy="307777"/>
          </a:xfrm>
          <a:prstGeom prst="rect">
            <a:avLst/>
          </a:prstGeom>
        </p:spPr>
        <p:txBody>
          <a:bodyPr wrap="square">
            <a:spAutoFit/>
          </a:bodyPr>
          <a:lstStyle/>
          <a:p>
            <a:pPr algn="just">
              <a:buClr>
                <a:srgbClr val="CBB487"/>
              </a:buClr>
            </a:pPr>
            <a:r>
              <a:rPr lang="da-DK" sz="1400" b="1" dirty="0">
                <a:latin typeface="Montserrat" panose="00000500000000000000" pitchFamily="2" charset="0"/>
              </a:rPr>
              <a:t>RECOMENDACIONES</a:t>
            </a:r>
          </a:p>
        </p:txBody>
      </p:sp>
      <p:pic>
        <p:nvPicPr>
          <p:cNvPr id="5" name="Imagen 4">
            <a:extLst>
              <a:ext uri="{FF2B5EF4-FFF2-40B4-BE49-F238E27FC236}">
                <a16:creationId xmlns="" xmlns:a16="http://schemas.microsoft.com/office/drawing/2014/main" id="{431E919F-B8A1-4FF3-A4A9-A828287C82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19" y="1474767"/>
            <a:ext cx="3744417" cy="4796842"/>
          </a:xfrm>
          <a:prstGeom prst="rect">
            <a:avLst/>
          </a:prstGeom>
        </p:spPr>
      </p:pic>
    </p:spTree>
    <p:extLst>
      <p:ext uri="{BB962C8B-B14F-4D97-AF65-F5344CB8AC3E}">
        <p14:creationId xmlns:p14="http://schemas.microsoft.com/office/powerpoint/2010/main" val="2746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8520" y="260648"/>
            <a:ext cx="4777269" cy="646331"/>
          </a:xfrm>
          <a:prstGeom prst="rect">
            <a:avLst/>
          </a:prstGeom>
          <a:noFill/>
        </p:spPr>
        <p:txBody>
          <a:bodyPr wrap="none" rtlCol="0">
            <a:spAutoFit/>
          </a:bodyPr>
          <a:lstStyle/>
          <a:p>
            <a:pPr algn="r"/>
            <a:r>
              <a:rPr lang="es-MX" b="1" dirty="0">
                <a:solidFill>
                  <a:srgbClr val="38806B"/>
                </a:solidFill>
                <a:latin typeface="Montserrat" panose="00000500000000000000" pitchFamily="2" charset="0"/>
              </a:rPr>
              <a:t>Acciones de prevención por Dinámica</a:t>
            </a:r>
          </a:p>
          <a:p>
            <a:pPr algn="r"/>
            <a:r>
              <a:rPr lang="es-MX" b="1" dirty="0">
                <a:solidFill>
                  <a:srgbClr val="38806B"/>
                </a:solidFill>
                <a:latin typeface="Montserrat" panose="00000500000000000000" pitchFamily="2" charset="0"/>
              </a:rPr>
              <a:t>  de Suelos y Procesos Gravitacionales</a:t>
            </a:r>
          </a:p>
        </p:txBody>
      </p:sp>
      <p:sp>
        <p:nvSpPr>
          <p:cNvPr id="7" name="6 Rectángulo"/>
          <p:cNvSpPr/>
          <p:nvPr/>
        </p:nvSpPr>
        <p:spPr>
          <a:xfrm>
            <a:off x="4067944" y="1052736"/>
            <a:ext cx="5047064" cy="5262979"/>
          </a:xfrm>
          <a:prstGeom prst="rect">
            <a:avLst/>
          </a:prstGeom>
        </p:spPr>
        <p:txBody>
          <a:bodyPr wrap="square">
            <a:spAutoFit/>
          </a:bodyPr>
          <a:lstStyle/>
          <a:p>
            <a:pPr marL="171450" indent="-171450" algn="just">
              <a:buClr>
                <a:srgbClr val="CBB487"/>
              </a:buClr>
              <a:buFont typeface="Arial" panose="020B0604020202020204" pitchFamily="34" charset="0"/>
              <a:buChar char="•"/>
            </a:pPr>
            <a:r>
              <a:rPr lang="da-DK" sz="1400" b="1" dirty="0">
                <a:latin typeface="Montserrat" panose="00000500000000000000" pitchFamily="2" charset="0"/>
              </a:rPr>
              <a:t>Evitar</a:t>
            </a:r>
            <a:r>
              <a:rPr lang="da-DK" sz="1400" dirty="0">
                <a:latin typeface="Montserrat" panose="00000500000000000000" pitchFamily="2" charset="0"/>
              </a:rPr>
              <a:t>, en lo posible, la </a:t>
            </a:r>
            <a:r>
              <a:rPr lang="da-DK" sz="1400" b="1" dirty="0">
                <a:latin typeface="Montserrat" panose="00000500000000000000" pitchFamily="2" charset="0"/>
              </a:rPr>
              <a:t>rotación de personal capacitado</a:t>
            </a:r>
            <a:r>
              <a:rPr lang="da-DK" sz="1400" dirty="0">
                <a:latin typeface="Montserrat" panose="00000500000000000000" pitchFamily="2" charset="0"/>
              </a:rPr>
              <a:t>, tanto a nivel estatal como municipal.</a:t>
            </a:r>
          </a:p>
          <a:p>
            <a:pPr marL="171450" indent="-171450" algn="just">
              <a:buClr>
                <a:srgbClr val="CBB487"/>
              </a:buClr>
              <a:buFont typeface="Arial" panose="020B0604020202020204" pitchFamily="34" charset="0"/>
              <a:buChar char="•"/>
            </a:pPr>
            <a:endParaRPr lang="da-DK" sz="1400" dirty="0">
              <a:latin typeface="Montserrat" panose="00000500000000000000" pitchFamily="2" charset="0"/>
            </a:endParaRPr>
          </a:p>
          <a:p>
            <a:pPr marL="171450" indent="-171450" algn="just">
              <a:buClr>
                <a:srgbClr val="CBB487"/>
              </a:buClr>
              <a:buFont typeface="Arial" panose="020B0604020202020204" pitchFamily="34" charset="0"/>
              <a:buChar char="•"/>
            </a:pPr>
            <a:r>
              <a:rPr lang="da-DK" sz="1400" b="1" dirty="0">
                <a:latin typeface="Montserrat" panose="00000500000000000000" pitchFamily="2" charset="0"/>
              </a:rPr>
              <a:t>Fortalecer </a:t>
            </a:r>
            <a:r>
              <a:rPr lang="da-DK" sz="1400" dirty="0">
                <a:latin typeface="Montserrat" panose="00000500000000000000" pitchFamily="2" charset="0"/>
              </a:rPr>
              <a:t>las </a:t>
            </a:r>
            <a:r>
              <a:rPr lang="da-DK" sz="1400" b="1" dirty="0">
                <a:latin typeface="Montserrat" panose="00000500000000000000" pitchFamily="2" charset="0"/>
              </a:rPr>
              <a:t>capacidades técnicas </a:t>
            </a:r>
            <a:r>
              <a:rPr lang="da-DK" sz="1400" dirty="0">
                <a:latin typeface="Montserrat" panose="00000500000000000000" pitchFamily="2" charset="0"/>
              </a:rPr>
              <a:t>de los municipios sobre el análisis y estudio de fenómenos, generando </a:t>
            </a:r>
            <a:r>
              <a:rPr lang="da-DK" sz="1400" b="1" dirty="0">
                <a:latin typeface="Montserrat" panose="00000500000000000000" pitchFamily="2" charset="0"/>
              </a:rPr>
              <a:t>comités locales de prevención</a:t>
            </a:r>
            <a:r>
              <a:rPr lang="da-DK" sz="1400" dirty="0">
                <a:latin typeface="Montserrat" panose="00000500000000000000" pitchFamily="2" charset="0"/>
              </a:rPr>
              <a:t> de desastres.</a:t>
            </a:r>
          </a:p>
          <a:p>
            <a:pPr marL="171450" indent="-171450" algn="just">
              <a:buClr>
                <a:srgbClr val="CBB487"/>
              </a:buClr>
              <a:buFont typeface="Arial" panose="020B0604020202020204" pitchFamily="34" charset="0"/>
              <a:buChar char="•"/>
            </a:pPr>
            <a:endParaRPr lang="da-DK" sz="1400" dirty="0">
              <a:latin typeface="Montserrat" panose="00000500000000000000" pitchFamily="2" charset="0"/>
            </a:endParaRPr>
          </a:p>
          <a:p>
            <a:pPr marL="171450" indent="-171450" algn="just">
              <a:buClr>
                <a:srgbClr val="CBB487"/>
              </a:buClr>
              <a:buFont typeface="Arial" panose="020B0604020202020204" pitchFamily="34" charset="0"/>
              <a:buChar char="•"/>
            </a:pPr>
            <a:r>
              <a:rPr lang="da-DK" sz="1400" b="1" dirty="0">
                <a:latin typeface="Montserrat" panose="00000500000000000000" pitchFamily="2" charset="0"/>
              </a:rPr>
              <a:t>Monitorear</a:t>
            </a:r>
            <a:r>
              <a:rPr lang="da-DK" sz="1400" dirty="0">
                <a:latin typeface="Montserrat" panose="00000500000000000000" pitchFamily="2" charset="0"/>
              </a:rPr>
              <a:t> permanentemente los </a:t>
            </a:r>
            <a:r>
              <a:rPr lang="da-DK" sz="1400" b="1" dirty="0">
                <a:latin typeface="Montserrat" panose="00000500000000000000" pitchFamily="2" charset="0"/>
              </a:rPr>
              <a:t>sistemas de abastecimiento</a:t>
            </a:r>
            <a:r>
              <a:rPr lang="da-DK" sz="1400" dirty="0">
                <a:latin typeface="Montserrat" panose="00000500000000000000" pitchFamily="2" charset="0"/>
              </a:rPr>
              <a:t> de agua y las </a:t>
            </a:r>
            <a:r>
              <a:rPr lang="da-DK" sz="1400" b="1" dirty="0">
                <a:latin typeface="Montserrat" panose="00000500000000000000" pitchFamily="2" charset="0"/>
              </a:rPr>
              <a:t>tuberías de drenaje</a:t>
            </a:r>
            <a:r>
              <a:rPr lang="da-DK" sz="1400" dirty="0">
                <a:latin typeface="Montserrat" panose="00000500000000000000" pitchFamily="2" charset="0"/>
              </a:rPr>
              <a:t> para detectar y </a:t>
            </a:r>
            <a:r>
              <a:rPr lang="da-DK" sz="1400" b="1" dirty="0">
                <a:latin typeface="Montserrat" panose="00000500000000000000" pitchFamily="2" charset="0"/>
              </a:rPr>
              <a:t>reparar</a:t>
            </a:r>
            <a:r>
              <a:rPr lang="da-DK" sz="1400" dirty="0">
                <a:latin typeface="Montserrat" panose="00000500000000000000" pitchFamily="2" charset="0"/>
              </a:rPr>
              <a:t> </a:t>
            </a:r>
            <a:r>
              <a:rPr lang="da-DK" sz="1400" b="1" dirty="0">
                <a:latin typeface="Montserrat" panose="00000500000000000000" pitchFamily="2" charset="0"/>
              </a:rPr>
              <a:t>oportunamente</a:t>
            </a:r>
            <a:r>
              <a:rPr lang="da-DK" sz="1400" dirty="0">
                <a:latin typeface="Montserrat" panose="00000500000000000000" pitchFamily="2" charset="0"/>
              </a:rPr>
              <a:t> fugas.</a:t>
            </a:r>
          </a:p>
          <a:p>
            <a:pPr marL="171450" indent="-171450" algn="just">
              <a:buClr>
                <a:srgbClr val="CBB487"/>
              </a:buClr>
              <a:buFont typeface="Arial" panose="020B0604020202020204" pitchFamily="34" charset="0"/>
              <a:buChar char="•"/>
            </a:pPr>
            <a:endParaRPr lang="da-DK" sz="1400" dirty="0">
              <a:latin typeface="Montserrat" panose="00000500000000000000" pitchFamily="2" charset="0"/>
            </a:endParaRPr>
          </a:p>
          <a:p>
            <a:pPr marL="171450" indent="-171450" algn="just">
              <a:buClr>
                <a:srgbClr val="CBB487"/>
              </a:buClr>
              <a:buFont typeface="Arial" panose="020B0604020202020204" pitchFamily="34" charset="0"/>
              <a:buChar char="•"/>
            </a:pPr>
            <a:r>
              <a:rPr lang="da-DK" sz="1400" b="1" dirty="0">
                <a:latin typeface="Montserrat" panose="00000500000000000000" pitchFamily="2" charset="0"/>
              </a:rPr>
              <a:t>Capacitar</a:t>
            </a:r>
            <a:r>
              <a:rPr lang="da-DK" sz="1400" dirty="0">
                <a:latin typeface="Montserrat" panose="00000500000000000000" pitchFamily="2" charset="0"/>
              </a:rPr>
              <a:t> a la población mediante campañas de concientización e </a:t>
            </a:r>
            <a:r>
              <a:rPr lang="da-DK" sz="1400" b="1" dirty="0">
                <a:latin typeface="Montserrat" panose="00000500000000000000" pitchFamily="2" charset="0"/>
              </a:rPr>
              <a:t>identificación de rasgos</a:t>
            </a:r>
            <a:r>
              <a:rPr lang="da-DK" sz="1400" dirty="0">
                <a:latin typeface="Montserrat" panose="00000500000000000000" pitchFamily="2" charset="0"/>
              </a:rPr>
              <a:t> que indiquen la </a:t>
            </a:r>
            <a:r>
              <a:rPr lang="da-DK" sz="1400" b="1" dirty="0">
                <a:latin typeface="Montserrat" panose="00000500000000000000" pitchFamily="2" charset="0"/>
              </a:rPr>
              <a:t>inminencia </a:t>
            </a:r>
            <a:r>
              <a:rPr lang="da-DK" sz="1400" dirty="0">
                <a:latin typeface="Montserrat" panose="00000500000000000000" pitchFamily="2" charset="0"/>
              </a:rPr>
              <a:t>de un </a:t>
            </a:r>
            <a:r>
              <a:rPr lang="da-DK" sz="1400" b="1" dirty="0">
                <a:latin typeface="Montserrat" panose="00000500000000000000" pitchFamily="2" charset="0"/>
              </a:rPr>
              <a:t>fenómeno</a:t>
            </a:r>
            <a:r>
              <a:rPr lang="da-DK" sz="1400" dirty="0">
                <a:latin typeface="Montserrat" panose="00000500000000000000" pitchFamily="2" charset="0"/>
              </a:rPr>
              <a:t>.</a:t>
            </a:r>
          </a:p>
          <a:p>
            <a:pPr marL="171450" indent="-171450" algn="just">
              <a:buClr>
                <a:srgbClr val="CBB487"/>
              </a:buClr>
              <a:buFont typeface="Arial" panose="020B0604020202020204" pitchFamily="34" charset="0"/>
              <a:buChar char="•"/>
            </a:pPr>
            <a:endParaRPr lang="da-DK" sz="1400" dirty="0">
              <a:latin typeface="Montserrat" panose="00000500000000000000" pitchFamily="2" charset="0"/>
            </a:endParaRPr>
          </a:p>
          <a:p>
            <a:pPr marL="171450" indent="-171450" algn="just">
              <a:buClr>
                <a:srgbClr val="CBB487"/>
              </a:buClr>
              <a:buFont typeface="Arial" panose="020B0604020202020204" pitchFamily="34" charset="0"/>
              <a:buChar char="•"/>
            </a:pPr>
            <a:r>
              <a:rPr lang="da-DK" sz="1400" dirty="0">
                <a:latin typeface="Montserrat" panose="00000500000000000000" pitchFamily="2" charset="0"/>
              </a:rPr>
              <a:t>Implementar acciones de </a:t>
            </a:r>
            <a:r>
              <a:rPr lang="da-DK" sz="1400" b="1" dirty="0">
                <a:latin typeface="Montserrat" panose="00000500000000000000" pitchFamily="2" charset="0"/>
              </a:rPr>
              <a:t>revisión de zonas críticas</a:t>
            </a:r>
            <a:r>
              <a:rPr lang="da-DK" sz="1400" dirty="0">
                <a:latin typeface="Montserrat" panose="00000500000000000000" pitchFamily="2" charset="0"/>
              </a:rPr>
              <a:t> para reubicación de viviendas y ordenamiento del territorio que permitan establecer programas y fondos de ayuda a viviendas afectadas.</a:t>
            </a:r>
          </a:p>
          <a:p>
            <a:pPr marL="171450" indent="-171450" algn="just">
              <a:buClr>
                <a:srgbClr val="CBB487"/>
              </a:buClr>
              <a:buFont typeface="Arial" panose="020B0604020202020204" pitchFamily="34" charset="0"/>
              <a:buChar char="•"/>
            </a:pPr>
            <a:endParaRPr lang="da-DK" sz="1400" dirty="0">
              <a:latin typeface="Montserrat" panose="00000500000000000000" pitchFamily="2" charset="0"/>
            </a:endParaRPr>
          </a:p>
          <a:p>
            <a:pPr marL="171450" indent="-171450" algn="just">
              <a:buClr>
                <a:srgbClr val="CBB487"/>
              </a:buClr>
              <a:buFont typeface="Arial" panose="020B0604020202020204" pitchFamily="34" charset="0"/>
              <a:buChar char="•"/>
            </a:pPr>
            <a:r>
              <a:rPr lang="da-DK" sz="1400" b="1" dirty="0">
                <a:latin typeface="Montserrat" panose="00000500000000000000" pitchFamily="2" charset="0"/>
              </a:rPr>
              <a:t>Reforzar la red</a:t>
            </a:r>
            <a:r>
              <a:rPr lang="da-DK" sz="1400" dirty="0">
                <a:latin typeface="Montserrat" panose="00000500000000000000" pitchFamily="2" charset="0"/>
              </a:rPr>
              <a:t> de estaciones </a:t>
            </a:r>
            <a:r>
              <a:rPr lang="da-DK" sz="1400" b="1" dirty="0">
                <a:latin typeface="Montserrat" panose="00000500000000000000" pitchFamily="2" charset="0"/>
              </a:rPr>
              <a:t>meteorológicas</a:t>
            </a:r>
            <a:r>
              <a:rPr lang="da-DK" sz="1400" dirty="0">
                <a:latin typeface="Montserrat" panose="00000500000000000000" pitchFamily="2" charset="0"/>
              </a:rPr>
              <a:t> y </a:t>
            </a:r>
            <a:r>
              <a:rPr lang="da-DK" sz="1400" b="1" dirty="0">
                <a:latin typeface="Montserrat" panose="00000500000000000000" pitchFamily="2" charset="0"/>
              </a:rPr>
              <a:t>sísmicas</a:t>
            </a:r>
            <a:r>
              <a:rPr lang="da-DK" sz="1400" dirty="0">
                <a:latin typeface="Montserrat" panose="00000500000000000000" pitchFamily="2" charset="0"/>
              </a:rPr>
              <a:t>, así como gestionar la </a:t>
            </a:r>
            <a:r>
              <a:rPr lang="da-DK" sz="1400" b="1" dirty="0">
                <a:latin typeface="Montserrat" panose="00000500000000000000" pitchFamily="2" charset="0"/>
              </a:rPr>
              <a:t>adquisición de equipo geotécnico</a:t>
            </a:r>
            <a:r>
              <a:rPr lang="da-DK" sz="1400" dirty="0">
                <a:latin typeface="Montserrat" panose="00000500000000000000" pitchFamily="2" charset="0"/>
              </a:rPr>
              <a:t> para trabajo de campo como GPS, brújulas, distanciómetros, mapa móvil, penetrómetros, etc.</a:t>
            </a:r>
          </a:p>
        </p:txBody>
      </p:sp>
      <p:sp>
        <p:nvSpPr>
          <p:cNvPr id="6" name="1 Título"/>
          <p:cNvSpPr txBox="1">
            <a:spLocks/>
          </p:cNvSpPr>
          <p:nvPr/>
        </p:nvSpPr>
        <p:spPr>
          <a:xfrm>
            <a:off x="-1" y="6496419"/>
            <a:ext cx="4067943" cy="180020"/>
          </a:xfrm>
          <a:prstGeom prst="rect">
            <a:avLst/>
          </a:prstGeom>
          <a:noFill/>
        </p:spPr>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000" b="1" dirty="0">
                <a:latin typeface="Montserrat" panose="00000500000000000000" pitchFamily="2" charset="0"/>
              </a:rPr>
              <a:t>Deslizamiento y flujo de escombros, Jocotepec, 2018</a:t>
            </a:r>
          </a:p>
        </p:txBody>
      </p:sp>
      <p:pic>
        <p:nvPicPr>
          <p:cNvPr id="4" name="Imagen 3">
            <a:extLst>
              <a:ext uri="{FF2B5EF4-FFF2-40B4-BE49-F238E27FC236}">
                <a16:creationId xmlns="" xmlns:a16="http://schemas.microsoft.com/office/drawing/2014/main" id="{1E64EF3F-E447-4049-B21C-67D6E11546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11" y="1083785"/>
            <a:ext cx="3193093" cy="2800197"/>
          </a:xfrm>
          <a:prstGeom prst="rect">
            <a:avLst/>
          </a:prstGeom>
        </p:spPr>
      </p:pic>
      <p:pic>
        <p:nvPicPr>
          <p:cNvPr id="5" name="Imagen 4">
            <a:extLst>
              <a:ext uri="{FF2B5EF4-FFF2-40B4-BE49-F238E27FC236}">
                <a16:creationId xmlns="" xmlns:a16="http://schemas.microsoft.com/office/drawing/2014/main" id="{FFCB1FC5-2720-41B7-BC41-D76631C7A3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06" y="4005064"/>
            <a:ext cx="3983238" cy="2247237"/>
          </a:xfrm>
          <a:prstGeom prst="rect">
            <a:avLst/>
          </a:prstGeom>
        </p:spPr>
      </p:pic>
    </p:spTree>
    <p:extLst>
      <p:ext uri="{BB962C8B-B14F-4D97-AF65-F5344CB8AC3E}">
        <p14:creationId xmlns:p14="http://schemas.microsoft.com/office/powerpoint/2010/main" val="347988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5213" y="260648"/>
            <a:ext cx="4777269" cy="646331"/>
          </a:xfrm>
          <a:prstGeom prst="rect">
            <a:avLst/>
          </a:prstGeom>
          <a:noFill/>
        </p:spPr>
        <p:txBody>
          <a:bodyPr wrap="none" rtlCol="0">
            <a:spAutoFit/>
          </a:bodyPr>
          <a:lstStyle/>
          <a:p>
            <a:pPr algn="r"/>
            <a:r>
              <a:rPr lang="es-MX" b="1" dirty="0">
                <a:solidFill>
                  <a:srgbClr val="38806B"/>
                </a:solidFill>
                <a:latin typeface="Montserrat" panose="00000500000000000000" pitchFamily="2" charset="0"/>
              </a:rPr>
              <a:t>Acciones de prevención por Dinámica</a:t>
            </a:r>
          </a:p>
          <a:p>
            <a:pPr algn="r"/>
            <a:r>
              <a:rPr lang="es-MX" b="1" dirty="0">
                <a:solidFill>
                  <a:srgbClr val="38806B"/>
                </a:solidFill>
                <a:latin typeface="Montserrat" panose="00000500000000000000" pitchFamily="2" charset="0"/>
              </a:rPr>
              <a:t>  de Suelos y Procesos Gravitacionales</a:t>
            </a:r>
          </a:p>
        </p:txBody>
      </p:sp>
      <p:sp>
        <p:nvSpPr>
          <p:cNvPr id="7" name="6 Rectángulo"/>
          <p:cNvSpPr/>
          <p:nvPr/>
        </p:nvSpPr>
        <p:spPr>
          <a:xfrm>
            <a:off x="4067944" y="926782"/>
            <a:ext cx="5047064" cy="5909310"/>
          </a:xfrm>
          <a:prstGeom prst="rect">
            <a:avLst/>
          </a:prstGeom>
        </p:spPr>
        <p:txBody>
          <a:bodyPr wrap="square">
            <a:spAutoFit/>
          </a:bodyPr>
          <a:lstStyle/>
          <a:p>
            <a:pPr marL="171450" indent="-171450" algn="just">
              <a:buClr>
                <a:srgbClr val="CBB487"/>
              </a:buClr>
              <a:buFont typeface="Arial" panose="020B0604020202020204" pitchFamily="34" charset="0"/>
              <a:buChar char="•"/>
            </a:pPr>
            <a:r>
              <a:rPr lang="da-DK" sz="1400" dirty="0">
                <a:latin typeface="Montserrat" panose="00000500000000000000" pitchFamily="2" charset="0"/>
              </a:rPr>
              <a:t>Generar fortalezas en </a:t>
            </a:r>
            <a:r>
              <a:rPr lang="da-DK" sz="1400" b="1" dirty="0">
                <a:latin typeface="Montserrat" panose="00000500000000000000" pitchFamily="2" charset="0"/>
              </a:rPr>
              <a:t>cartografía y análisis de imágenes de satélite</a:t>
            </a:r>
            <a:r>
              <a:rPr lang="da-DK" sz="1400" dirty="0">
                <a:latin typeface="Montserrat" panose="00000500000000000000" pitchFamily="2" charset="0"/>
              </a:rPr>
              <a:t> e implementar programas de </a:t>
            </a:r>
            <a:r>
              <a:rPr lang="da-DK" sz="1400" b="1" dirty="0">
                <a:latin typeface="Montserrat" panose="00000500000000000000" pitchFamily="2" charset="0"/>
              </a:rPr>
              <a:t>reforestación</a:t>
            </a:r>
            <a:r>
              <a:rPr lang="da-DK" sz="1400" dirty="0">
                <a:latin typeface="Montserrat" panose="00000500000000000000" pitchFamily="2" charset="0"/>
              </a:rPr>
              <a:t>.</a:t>
            </a:r>
          </a:p>
          <a:p>
            <a:pPr marL="171450" indent="-171450" algn="just">
              <a:buClr>
                <a:srgbClr val="CBB487"/>
              </a:buClr>
              <a:buFont typeface="Arial" panose="020B0604020202020204" pitchFamily="34" charset="0"/>
              <a:buChar char="•"/>
            </a:pPr>
            <a:endParaRPr lang="da-DK" sz="1400" dirty="0">
              <a:latin typeface="Montserrat" panose="00000500000000000000" pitchFamily="2" charset="0"/>
            </a:endParaRPr>
          </a:p>
          <a:p>
            <a:pPr marL="171450" indent="-171450" algn="just">
              <a:buClr>
                <a:srgbClr val="CBB487"/>
              </a:buClr>
              <a:buFont typeface="Arial" panose="020B0604020202020204" pitchFamily="34" charset="0"/>
              <a:buChar char="•"/>
            </a:pPr>
            <a:r>
              <a:rPr lang="es-MX" sz="1400" dirty="0">
                <a:latin typeface="Montserrat" panose="00000500000000000000" pitchFamily="2" charset="0"/>
              </a:rPr>
              <a:t>Realizar acciones de </a:t>
            </a:r>
            <a:r>
              <a:rPr lang="es-MX" sz="1400" b="1" dirty="0">
                <a:latin typeface="Montserrat" panose="00000500000000000000" pitchFamily="2" charset="0"/>
              </a:rPr>
              <a:t>comunicación del riesgo</a:t>
            </a:r>
            <a:r>
              <a:rPr lang="es-MX" sz="1400" dirty="0">
                <a:latin typeface="Montserrat" panose="00000500000000000000" pitchFamily="2" charset="0"/>
              </a:rPr>
              <a:t> y difusión de </a:t>
            </a:r>
            <a:r>
              <a:rPr lang="es-MX" sz="1400" b="1" dirty="0">
                <a:latin typeface="Montserrat" panose="00000500000000000000" pitchFamily="2" charset="0"/>
              </a:rPr>
              <a:t>medidas de prevención</a:t>
            </a:r>
            <a:r>
              <a:rPr lang="es-MX" sz="1400" dirty="0">
                <a:latin typeface="Montserrat" panose="00000500000000000000" pitchFamily="2" charset="0"/>
              </a:rPr>
              <a:t>.</a:t>
            </a:r>
          </a:p>
          <a:p>
            <a:pPr marL="171450" indent="-171450" algn="just">
              <a:buClr>
                <a:srgbClr val="CBB487"/>
              </a:buClr>
              <a:buFont typeface="Arial" panose="020B0604020202020204" pitchFamily="34" charset="0"/>
              <a:buChar char="•"/>
            </a:pPr>
            <a:endParaRPr lang="da-DK" sz="1400" dirty="0">
              <a:latin typeface="Montserrat" panose="00000500000000000000" pitchFamily="2" charset="0"/>
            </a:endParaRPr>
          </a:p>
          <a:p>
            <a:pPr marL="171450" indent="-171450" algn="just">
              <a:buClr>
                <a:srgbClr val="CBB487"/>
              </a:buClr>
              <a:buFont typeface="Arial" panose="020B0604020202020204" pitchFamily="34" charset="0"/>
              <a:buChar char="•"/>
            </a:pPr>
            <a:r>
              <a:rPr lang="da-DK" sz="1400" dirty="0">
                <a:latin typeface="Montserrat" panose="00000500000000000000" pitchFamily="2" charset="0"/>
              </a:rPr>
              <a:t>Instalar </a:t>
            </a:r>
            <a:r>
              <a:rPr lang="da-DK" sz="1400" b="1" dirty="0">
                <a:latin typeface="Montserrat" panose="00000500000000000000" pitchFamily="2" charset="0"/>
              </a:rPr>
              <a:t>pluviómetros caseros </a:t>
            </a:r>
            <a:r>
              <a:rPr lang="da-DK" sz="1400" dirty="0">
                <a:latin typeface="Montserrat" panose="00000500000000000000" pitchFamily="2" charset="0"/>
              </a:rPr>
              <a:t>en </a:t>
            </a:r>
            <a:r>
              <a:rPr lang="da-DK" sz="1400" b="1" dirty="0">
                <a:latin typeface="Montserrat" panose="00000500000000000000" pitchFamily="2" charset="0"/>
              </a:rPr>
              <a:t>zonas rurales </a:t>
            </a:r>
            <a:r>
              <a:rPr lang="da-DK" sz="1400" dirty="0">
                <a:latin typeface="Montserrat" panose="00000500000000000000" pitchFamily="2" charset="0"/>
              </a:rPr>
              <a:t>o donde haya escasez de estaciones meteorológicas automáticas.</a:t>
            </a:r>
          </a:p>
          <a:p>
            <a:pPr marL="171450" indent="-171450" algn="just">
              <a:buClr>
                <a:srgbClr val="CBB487"/>
              </a:buClr>
              <a:buFont typeface="Arial" panose="020B0604020202020204" pitchFamily="34" charset="0"/>
              <a:buChar char="•"/>
            </a:pPr>
            <a:endParaRPr lang="da-DK" sz="1400" dirty="0">
              <a:latin typeface="Montserrat" panose="00000500000000000000" pitchFamily="2" charset="0"/>
            </a:endParaRPr>
          </a:p>
          <a:p>
            <a:pPr marL="171450" indent="-171450" algn="just">
              <a:buClr>
                <a:srgbClr val="CBB487"/>
              </a:buClr>
              <a:buFont typeface="Arial" panose="020B0604020202020204" pitchFamily="34" charset="0"/>
              <a:buChar char="•"/>
            </a:pPr>
            <a:r>
              <a:rPr lang="es-MX" sz="1400" dirty="0">
                <a:latin typeface="Montserrat" panose="00000500000000000000" pitchFamily="2" charset="0"/>
              </a:rPr>
              <a:t>Implementar sistemas de </a:t>
            </a:r>
            <a:r>
              <a:rPr lang="es-MX" sz="1400" b="1" dirty="0">
                <a:latin typeface="Montserrat" panose="00000500000000000000" pitchFamily="2" charset="0"/>
              </a:rPr>
              <a:t>monitoreo topográfico </a:t>
            </a:r>
            <a:r>
              <a:rPr lang="es-MX" sz="1400" dirty="0">
                <a:latin typeface="Montserrat" panose="00000500000000000000" pitchFamily="2" charset="0"/>
              </a:rPr>
              <a:t>y análisis de imágenes de satélite para estimar </a:t>
            </a:r>
            <a:r>
              <a:rPr lang="es-MX" sz="1400" b="1" dirty="0">
                <a:latin typeface="Montserrat" panose="00000500000000000000" pitchFamily="2" charset="0"/>
              </a:rPr>
              <a:t>velocidades de hundimiento</a:t>
            </a:r>
            <a:r>
              <a:rPr lang="es-MX" sz="1400" dirty="0">
                <a:latin typeface="Montserrat" panose="00000500000000000000" pitchFamily="2" charset="0"/>
              </a:rPr>
              <a:t>.</a:t>
            </a:r>
          </a:p>
          <a:p>
            <a:pPr marL="171450" indent="-171450" algn="just">
              <a:buClr>
                <a:srgbClr val="CBB487"/>
              </a:buClr>
              <a:buFont typeface="Arial" panose="020B0604020202020204" pitchFamily="34" charset="0"/>
              <a:buChar char="•"/>
            </a:pPr>
            <a:endParaRPr lang="es-MX" sz="1400" dirty="0">
              <a:latin typeface="Montserrat" panose="00000500000000000000" pitchFamily="2" charset="0"/>
            </a:endParaRPr>
          </a:p>
          <a:p>
            <a:pPr marL="171450" indent="-171450" algn="just">
              <a:buClr>
                <a:srgbClr val="CBB487"/>
              </a:buClr>
              <a:buFont typeface="Arial" panose="020B0604020202020204" pitchFamily="34" charset="0"/>
              <a:buChar char="•"/>
            </a:pPr>
            <a:r>
              <a:rPr lang="es-MX" sz="1400" b="1" dirty="0">
                <a:latin typeface="Montserrat" panose="00000500000000000000" pitchFamily="2" charset="0"/>
              </a:rPr>
              <a:t>Elaborar cartografía </a:t>
            </a:r>
            <a:r>
              <a:rPr lang="es-MX" sz="1400" dirty="0">
                <a:latin typeface="Montserrat" panose="00000500000000000000" pitchFamily="2" charset="0"/>
              </a:rPr>
              <a:t>donde se identifiquen las zonas de mayor afectación por hundimiento y agrietamiento.</a:t>
            </a:r>
          </a:p>
          <a:p>
            <a:pPr marL="171450" indent="-171450" algn="just">
              <a:buClr>
                <a:srgbClr val="CBB487"/>
              </a:buClr>
              <a:buFont typeface="Arial" panose="020B0604020202020204" pitchFamily="34" charset="0"/>
              <a:buChar char="•"/>
            </a:pPr>
            <a:endParaRPr lang="es-MX" sz="1400" dirty="0">
              <a:latin typeface="Montserrat" panose="00000500000000000000" pitchFamily="2" charset="0"/>
            </a:endParaRPr>
          </a:p>
          <a:p>
            <a:pPr marL="171450" indent="-171450" algn="just">
              <a:buClr>
                <a:srgbClr val="CBB487"/>
              </a:buClr>
              <a:buFont typeface="Arial" panose="020B0604020202020204" pitchFamily="34" charset="0"/>
              <a:buChar char="•"/>
            </a:pPr>
            <a:r>
              <a:rPr lang="es-MX" sz="1400" b="1" dirty="0">
                <a:latin typeface="Montserrat" panose="00000500000000000000" pitchFamily="2" charset="0"/>
              </a:rPr>
              <a:t>Instalar piezómetros y conocer gastos de extracción de agua</a:t>
            </a:r>
            <a:r>
              <a:rPr lang="es-MX" sz="1400" dirty="0">
                <a:latin typeface="Montserrat" panose="00000500000000000000" pitchFamily="2" charset="0"/>
              </a:rPr>
              <a:t> en pozos para contrastarlos con las tendencias de hundimiento y las mediciones </a:t>
            </a:r>
            <a:r>
              <a:rPr lang="es-MX" sz="1400" dirty="0" err="1">
                <a:latin typeface="Montserrat" panose="00000500000000000000" pitchFamily="2" charset="0"/>
              </a:rPr>
              <a:t>piezométricas</a:t>
            </a:r>
            <a:r>
              <a:rPr lang="es-MX" sz="1400" dirty="0">
                <a:latin typeface="Montserrat" panose="00000500000000000000" pitchFamily="2" charset="0"/>
              </a:rPr>
              <a:t>.</a:t>
            </a:r>
          </a:p>
          <a:p>
            <a:pPr marL="171450" indent="-171450" algn="just">
              <a:buClr>
                <a:srgbClr val="CBB487"/>
              </a:buClr>
              <a:buFont typeface="Arial" panose="020B0604020202020204" pitchFamily="34" charset="0"/>
              <a:buChar char="•"/>
            </a:pPr>
            <a:endParaRPr lang="es-MX" sz="1400" dirty="0">
              <a:latin typeface="Montserrat" panose="00000500000000000000" pitchFamily="2" charset="0"/>
            </a:endParaRPr>
          </a:p>
          <a:p>
            <a:pPr marL="171450" indent="-171450" algn="just">
              <a:buClr>
                <a:srgbClr val="CBB487"/>
              </a:buClr>
              <a:buFont typeface="Arial" panose="020B0604020202020204" pitchFamily="34" charset="0"/>
              <a:buChar char="•"/>
            </a:pPr>
            <a:r>
              <a:rPr lang="es-MX" sz="1400" dirty="0">
                <a:latin typeface="Montserrat" panose="00000500000000000000" pitchFamily="2" charset="0"/>
              </a:rPr>
              <a:t>Implementar políticas públicas para </a:t>
            </a:r>
            <a:r>
              <a:rPr lang="es-MX" sz="1400" b="1" dirty="0">
                <a:latin typeface="Montserrat" panose="00000500000000000000" pitchFamily="2" charset="0"/>
              </a:rPr>
              <a:t>captar agua de lluvia</a:t>
            </a:r>
            <a:r>
              <a:rPr lang="es-MX" sz="1400" dirty="0">
                <a:latin typeface="Montserrat" panose="00000500000000000000" pitchFamily="2" charset="0"/>
              </a:rPr>
              <a:t>, </a:t>
            </a:r>
            <a:r>
              <a:rPr lang="es-MX" sz="1400" b="1" dirty="0">
                <a:latin typeface="Montserrat" panose="00000500000000000000" pitchFamily="2" charset="0"/>
              </a:rPr>
              <a:t>tratar aguas residuales</a:t>
            </a:r>
            <a:r>
              <a:rPr lang="es-MX" sz="1400" dirty="0">
                <a:latin typeface="Montserrat" panose="00000500000000000000" pitchFamily="2" charset="0"/>
              </a:rPr>
              <a:t> y construir </a:t>
            </a:r>
            <a:r>
              <a:rPr lang="es-MX" sz="1400" b="1" dirty="0">
                <a:latin typeface="Montserrat" panose="00000500000000000000" pitchFamily="2" charset="0"/>
              </a:rPr>
              <a:t>pozos de absorción</a:t>
            </a:r>
            <a:r>
              <a:rPr lang="es-MX" sz="1400" dirty="0">
                <a:latin typeface="Montserrat" panose="00000500000000000000" pitchFamily="2" charset="0"/>
              </a:rPr>
              <a:t>.</a:t>
            </a:r>
          </a:p>
        </p:txBody>
      </p:sp>
      <p:sp>
        <p:nvSpPr>
          <p:cNvPr id="8" name="1 Título"/>
          <p:cNvSpPr txBox="1">
            <a:spLocks/>
          </p:cNvSpPr>
          <p:nvPr/>
        </p:nvSpPr>
        <p:spPr>
          <a:xfrm>
            <a:off x="-1" y="6496419"/>
            <a:ext cx="4067943" cy="180020"/>
          </a:xfrm>
          <a:prstGeom prst="rect">
            <a:avLst/>
          </a:prstGeom>
          <a:noFill/>
        </p:spPr>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1000" b="1" dirty="0">
                <a:latin typeface="Montserrat" panose="00000500000000000000" pitchFamily="2" charset="0"/>
              </a:rPr>
              <a:t>Hundimiento y agrietamiento del terreno en Ciudad Guzmán</a:t>
            </a:r>
          </a:p>
        </p:txBody>
      </p:sp>
      <p:pic>
        <p:nvPicPr>
          <p:cNvPr id="4" name="Imagen 3">
            <a:extLst>
              <a:ext uri="{FF2B5EF4-FFF2-40B4-BE49-F238E27FC236}">
                <a16:creationId xmlns="" xmlns:a16="http://schemas.microsoft.com/office/drawing/2014/main" id="{A698031D-5CC8-44BE-AE6A-506307B32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7" y="1196752"/>
            <a:ext cx="3337218" cy="2482186"/>
          </a:xfrm>
          <a:prstGeom prst="rect">
            <a:avLst/>
          </a:prstGeom>
        </p:spPr>
      </p:pic>
      <p:pic>
        <p:nvPicPr>
          <p:cNvPr id="5" name="Imagen 4">
            <a:extLst>
              <a:ext uri="{FF2B5EF4-FFF2-40B4-BE49-F238E27FC236}">
                <a16:creationId xmlns="" xmlns:a16="http://schemas.microsoft.com/office/drawing/2014/main" id="{F6CED4D6-4DB3-4B40-9726-C17B833BB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3811621"/>
            <a:ext cx="3337219" cy="2497699"/>
          </a:xfrm>
          <a:prstGeom prst="rect">
            <a:avLst/>
          </a:prstGeom>
        </p:spPr>
      </p:pic>
    </p:spTree>
    <p:extLst>
      <p:ext uri="{BB962C8B-B14F-4D97-AF65-F5344CB8AC3E}">
        <p14:creationId xmlns:p14="http://schemas.microsoft.com/office/powerpoint/2010/main" val="232183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8276" y="247585"/>
            <a:ext cx="4777269" cy="646331"/>
          </a:xfrm>
          <a:prstGeom prst="rect">
            <a:avLst/>
          </a:prstGeom>
          <a:noFill/>
        </p:spPr>
        <p:txBody>
          <a:bodyPr wrap="none" rtlCol="0">
            <a:spAutoFit/>
          </a:bodyPr>
          <a:lstStyle/>
          <a:p>
            <a:pPr algn="r"/>
            <a:r>
              <a:rPr lang="es-MX" b="1" dirty="0">
                <a:solidFill>
                  <a:srgbClr val="38806B"/>
                </a:solidFill>
                <a:latin typeface="Montserrat" panose="00000500000000000000" pitchFamily="2" charset="0"/>
              </a:rPr>
              <a:t>Acciones de prevención por Dinámica</a:t>
            </a:r>
          </a:p>
          <a:p>
            <a:pPr algn="r"/>
            <a:r>
              <a:rPr lang="es-MX" b="1" dirty="0">
                <a:solidFill>
                  <a:srgbClr val="38806B"/>
                </a:solidFill>
                <a:latin typeface="Montserrat" panose="00000500000000000000" pitchFamily="2" charset="0"/>
              </a:rPr>
              <a:t>  de Suelos y Procesos Gravitacionales</a:t>
            </a:r>
          </a:p>
        </p:txBody>
      </p:sp>
      <p:sp>
        <p:nvSpPr>
          <p:cNvPr id="3" name="2 CuadroTexto"/>
          <p:cNvSpPr txBox="1"/>
          <p:nvPr/>
        </p:nvSpPr>
        <p:spPr>
          <a:xfrm>
            <a:off x="35496" y="6416207"/>
            <a:ext cx="4010032" cy="261610"/>
          </a:xfrm>
          <a:prstGeom prst="rect">
            <a:avLst/>
          </a:prstGeom>
          <a:noFill/>
        </p:spPr>
        <p:txBody>
          <a:bodyPr wrap="square" rtlCol="0">
            <a:spAutoFit/>
          </a:bodyPr>
          <a:lstStyle/>
          <a:p>
            <a:r>
              <a:rPr lang="es-MX" sz="1100" b="1" dirty="0">
                <a:latin typeface="Montserrat" panose="00000500000000000000" pitchFamily="2" charset="0"/>
              </a:rPr>
              <a:t>Derrumbes en tramos carreteros, 2015 y 2018</a:t>
            </a:r>
          </a:p>
        </p:txBody>
      </p:sp>
      <p:sp>
        <p:nvSpPr>
          <p:cNvPr id="9" name="8 Rectángulo"/>
          <p:cNvSpPr/>
          <p:nvPr/>
        </p:nvSpPr>
        <p:spPr>
          <a:xfrm>
            <a:off x="4045528" y="1036477"/>
            <a:ext cx="4054864" cy="307777"/>
          </a:xfrm>
          <a:prstGeom prst="rect">
            <a:avLst/>
          </a:prstGeom>
        </p:spPr>
        <p:txBody>
          <a:bodyPr wrap="square">
            <a:spAutoFit/>
          </a:bodyPr>
          <a:lstStyle/>
          <a:p>
            <a:pPr algn="just">
              <a:buClr>
                <a:srgbClr val="CBB487"/>
              </a:buClr>
            </a:pPr>
            <a:r>
              <a:rPr lang="da-DK" sz="1400" b="1" dirty="0">
                <a:latin typeface="Montserrat" panose="00000500000000000000" pitchFamily="2" charset="0"/>
              </a:rPr>
              <a:t>Recursos disponibles en CENAPRED</a:t>
            </a:r>
          </a:p>
        </p:txBody>
      </p:sp>
      <p:sp>
        <p:nvSpPr>
          <p:cNvPr id="10" name="9 Rectángulo"/>
          <p:cNvSpPr/>
          <p:nvPr/>
        </p:nvSpPr>
        <p:spPr>
          <a:xfrm>
            <a:off x="3563888" y="1406961"/>
            <a:ext cx="5551120" cy="5693866"/>
          </a:xfrm>
          <a:prstGeom prst="rect">
            <a:avLst/>
          </a:prstGeom>
        </p:spPr>
        <p:txBody>
          <a:bodyPr wrap="square">
            <a:spAutoFit/>
          </a:bodyPr>
          <a:lstStyle/>
          <a:p>
            <a:pPr marL="171450" indent="-171450" algn="just">
              <a:buClr>
                <a:srgbClr val="CBB487"/>
              </a:buClr>
              <a:buFont typeface="Arial" panose="020B0604020202020204" pitchFamily="34" charset="0"/>
              <a:buChar char="•"/>
            </a:pPr>
            <a:r>
              <a:rPr lang="da-DK" sz="1400" dirty="0">
                <a:latin typeface="Montserrat" panose="00000500000000000000" pitchFamily="2" charset="0"/>
              </a:rPr>
              <a:t>En la página del ANR está disponible para su </a:t>
            </a:r>
            <a:r>
              <a:rPr lang="da-DK" sz="1400" b="1" dirty="0">
                <a:latin typeface="Montserrat" panose="00000500000000000000" pitchFamily="2" charset="0"/>
              </a:rPr>
              <a:t>consulta y descarga el Mapa Nacional de Susceptibilidad a la Inestabilidad de Laderas</a:t>
            </a:r>
            <a:r>
              <a:rPr lang="da-DK" sz="1400" dirty="0">
                <a:latin typeface="Montserrat" panose="00000500000000000000" pitchFamily="2" charset="0"/>
              </a:rPr>
              <a:t>.</a:t>
            </a:r>
          </a:p>
          <a:p>
            <a:pPr marL="171450" indent="-171450" algn="just">
              <a:buClr>
                <a:srgbClr val="CBB487"/>
              </a:buClr>
              <a:buFont typeface="Arial" panose="020B0604020202020204" pitchFamily="34" charset="0"/>
              <a:buChar char="•"/>
            </a:pPr>
            <a:endParaRPr lang="da-DK" sz="1400" dirty="0">
              <a:latin typeface="Montserrat" panose="00000500000000000000" pitchFamily="2" charset="0"/>
            </a:endParaRPr>
          </a:p>
          <a:p>
            <a:pPr marL="171450" indent="-171450" algn="just">
              <a:buClr>
                <a:srgbClr val="CBB487"/>
              </a:buClr>
              <a:buFont typeface="Arial" panose="020B0604020202020204" pitchFamily="34" charset="0"/>
              <a:buChar char="•"/>
            </a:pPr>
            <a:r>
              <a:rPr lang="da-DK" sz="1400" dirty="0">
                <a:latin typeface="Montserrat" panose="00000500000000000000" pitchFamily="2" charset="0"/>
              </a:rPr>
              <a:t>Además del Atlas de Riesgos Estatal, se recomienda </a:t>
            </a:r>
            <a:r>
              <a:rPr lang="da-DK" sz="1400" b="1" dirty="0">
                <a:latin typeface="Montserrat" panose="00000500000000000000" pitchFamily="2" charset="0"/>
              </a:rPr>
              <a:t>considerar las metodologías de inestabilidad de laderas que se pueden consultar en la página del ANR</a:t>
            </a:r>
            <a:r>
              <a:rPr lang="da-DK" sz="1400" dirty="0">
                <a:latin typeface="Montserrat" panose="00000500000000000000" pitchFamily="2" charset="0"/>
              </a:rPr>
              <a:t>.</a:t>
            </a:r>
          </a:p>
          <a:p>
            <a:pPr marL="171450" indent="-171450" algn="just">
              <a:buClr>
                <a:srgbClr val="CBB487"/>
              </a:buClr>
              <a:buFont typeface="Arial" panose="020B0604020202020204" pitchFamily="34" charset="0"/>
              <a:buChar char="•"/>
            </a:pPr>
            <a:endParaRPr lang="da-DK" sz="1400" dirty="0">
              <a:latin typeface="Montserrat" panose="00000500000000000000" pitchFamily="2" charset="0"/>
            </a:endParaRPr>
          </a:p>
          <a:p>
            <a:pPr marL="171450" indent="-171450" algn="just">
              <a:buClr>
                <a:srgbClr val="CBB487"/>
              </a:buClr>
              <a:buFont typeface="Arial" panose="020B0604020202020204" pitchFamily="34" charset="0"/>
              <a:buChar char="•"/>
            </a:pPr>
            <a:r>
              <a:rPr lang="da-DK" sz="1400" dirty="0">
                <a:latin typeface="Montserrat" panose="00000500000000000000" pitchFamily="2" charset="0"/>
              </a:rPr>
              <a:t>Para los fenómenos de </a:t>
            </a:r>
            <a:r>
              <a:rPr lang="da-DK" sz="1400" b="1" dirty="0">
                <a:latin typeface="Montserrat" panose="00000500000000000000" pitchFamily="2" charset="0"/>
              </a:rPr>
              <a:t>hundimiento, agrietamiento y licuación de suelos</a:t>
            </a:r>
            <a:r>
              <a:rPr lang="da-DK" sz="1400" dirty="0">
                <a:latin typeface="Montserrat" panose="00000500000000000000" pitchFamily="2" charset="0"/>
              </a:rPr>
              <a:t> se recomienda seguir los lineamientos de la </a:t>
            </a:r>
            <a:r>
              <a:rPr lang="da-DK" sz="1400" b="1" dirty="0">
                <a:latin typeface="Montserrat" panose="00000500000000000000" pitchFamily="2" charset="0"/>
              </a:rPr>
              <a:t>Guía de Contenido Mínimo</a:t>
            </a:r>
            <a:r>
              <a:rPr lang="da-DK" sz="1400" dirty="0">
                <a:latin typeface="Montserrat" panose="00000500000000000000" pitchFamily="2" charset="0"/>
              </a:rPr>
              <a:t>.</a:t>
            </a:r>
          </a:p>
          <a:p>
            <a:pPr marL="177800" algn="just">
              <a:buClr>
                <a:srgbClr val="CBB487"/>
              </a:buClr>
            </a:pPr>
            <a:r>
              <a:rPr lang="da-DK" sz="1400" dirty="0">
                <a:latin typeface="Montserrat" panose="00000500000000000000" pitchFamily="2" charset="0"/>
              </a:rPr>
              <a:t>http://www.atlasnacionalderiesgos.gob.mx/archivo/descargas.html</a:t>
            </a:r>
          </a:p>
          <a:p>
            <a:pPr marL="171450" indent="-171450" algn="just">
              <a:buClr>
                <a:srgbClr val="CBB487"/>
              </a:buClr>
              <a:buFont typeface="Arial" panose="020B0604020202020204" pitchFamily="34" charset="0"/>
              <a:buChar char="•"/>
            </a:pPr>
            <a:endParaRPr lang="da-DK" sz="1400" dirty="0">
              <a:latin typeface="Montserrat" panose="00000500000000000000" pitchFamily="2" charset="0"/>
            </a:endParaRPr>
          </a:p>
          <a:p>
            <a:pPr marL="171450" indent="-171450" algn="just">
              <a:buClr>
                <a:srgbClr val="CBB487"/>
              </a:buClr>
              <a:buFont typeface="Arial" panose="020B0604020202020204" pitchFamily="34" charset="0"/>
              <a:buChar char="•"/>
            </a:pPr>
            <a:r>
              <a:rPr lang="da-DK" sz="1400" b="1" dirty="0">
                <a:latin typeface="Montserrat" panose="00000500000000000000" pitchFamily="2" charset="0"/>
              </a:rPr>
              <a:t>El CENAPRED cuenta con un curso especializado para la construcción de pluviómetros caseros y un tutorial </a:t>
            </a:r>
            <a:r>
              <a:rPr lang="da-DK" sz="1400" dirty="0">
                <a:latin typeface="Montserrat" panose="00000500000000000000" pitchFamily="2" charset="0"/>
              </a:rPr>
              <a:t>que está disponible en: https://drive.google.com/file/d/ 1Mlym3nK-RDGNimt3wnwvBIgwaBOSieXq/ view?usp=sharing</a:t>
            </a:r>
          </a:p>
          <a:p>
            <a:pPr marL="171450" indent="-171450" algn="just">
              <a:buClr>
                <a:srgbClr val="CBB487"/>
              </a:buClr>
              <a:buFont typeface="Arial" panose="020B0604020202020204" pitchFamily="34" charset="0"/>
              <a:buChar char="•"/>
            </a:pPr>
            <a:endParaRPr lang="da-DK" sz="1400" dirty="0">
              <a:latin typeface="Montserrat" panose="00000500000000000000" pitchFamily="2" charset="0"/>
            </a:endParaRPr>
          </a:p>
          <a:p>
            <a:pPr marL="171450" indent="-171450" algn="just">
              <a:buClr>
                <a:srgbClr val="CBB487"/>
              </a:buClr>
              <a:buFont typeface="Arial" panose="020B0604020202020204" pitchFamily="34" charset="0"/>
              <a:buChar char="•"/>
            </a:pPr>
            <a:r>
              <a:rPr lang="es-MX" sz="1400" dirty="0">
                <a:latin typeface="Montserrat" panose="00000500000000000000" pitchFamily="2" charset="0"/>
              </a:rPr>
              <a:t>La Dirección de Investigación del CENAPRED </a:t>
            </a:r>
            <a:r>
              <a:rPr lang="es-MX" sz="1400" b="1" dirty="0">
                <a:latin typeface="Montserrat" panose="00000500000000000000" pitchFamily="2" charset="0"/>
              </a:rPr>
              <a:t>cuenta con </a:t>
            </a:r>
            <a:r>
              <a:rPr lang="es-MX" sz="1400" b="1" dirty="0" smtClean="0">
                <a:latin typeface="Montserrat" panose="00000500000000000000" pitchFamily="2" charset="0"/>
              </a:rPr>
              <a:t>informes sobre hundimientos y agrietamientos </a:t>
            </a:r>
            <a:r>
              <a:rPr lang="es-MX" sz="1400" dirty="0" smtClean="0">
                <a:latin typeface="Montserrat" panose="00000500000000000000" pitchFamily="2" charset="0"/>
              </a:rPr>
              <a:t>registrados en algunos municipios del estado y puede brindar capacitación para el análisis de imágenes de satélite.</a:t>
            </a:r>
            <a:endParaRPr lang="da-DK" sz="1400" dirty="0">
              <a:latin typeface="Montserrat" panose="00000500000000000000" pitchFamily="2" charset="0"/>
            </a:endParaRPr>
          </a:p>
        </p:txBody>
      </p:sp>
      <p:pic>
        <p:nvPicPr>
          <p:cNvPr id="5" name="Imagen 4">
            <a:extLst>
              <a:ext uri="{FF2B5EF4-FFF2-40B4-BE49-F238E27FC236}">
                <a16:creationId xmlns="" xmlns:a16="http://schemas.microsoft.com/office/drawing/2014/main" id="{E8E9B79B-2D0D-4139-8E5A-A801EA0C32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096868"/>
            <a:ext cx="3312368" cy="2484277"/>
          </a:xfrm>
          <a:prstGeom prst="rect">
            <a:avLst/>
          </a:prstGeom>
        </p:spPr>
      </p:pic>
      <p:pic>
        <p:nvPicPr>
          <p:cNvPr id="6" name="Imagen 5">
            <a:extLst>
              <a:ext uri="{FF2B5EF4-FFF2-40B4-BE49-F238E27FC236}">
                <a16:creationId xmlns="" xmlns:a16="http://schemas.microsoft.com/office/drawing/2014/main" id="{B8D6CBCF-8231-4EE5-8F41-7450656A13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3807267"/>
            <a:ext cx="3312368" cy="2484276"/>
          </a:xfrm>
          <a:prstGeom prst="rect">
            <a:avLst/>
          </a:prstGeom>
        </p:spPr>
      </p:pic>
    </p:spTree>
    <p:extLst>
      <p:ext uri="{BB962C8B-B14F-4D97-AF65-F5344CB8AC3E}">
        <p14:creationId xmlns:p14="http://schemas.microsoft.com/office/powerpoint/2010/main" val="3078699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CuadroTexto">
            <a:extLst>
              <a:ext uri="{FF2B5EF4-FFF2-40B4-BE49-F238E27FC236}">
                <a16:creationId xmlns:a16="http://schemas.microsoft.com/office/drawing/2014/main" xmlns="" id="{8704289E-E0FC-492E-AA72-A14602583E7F}"/>
              </a:ext>
            </a:extLst>
          </p:cNvPr>
          <p:cNvSpPr txBox="1"/>
          <p:nvPr/>
        </p:nvSpPr>
        <p:spPr>
          <a:xfrm>
            <a:off x="161256" y="257855"/>
            <a:ext cx="3421128" cy="369332"/>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Vulnerabilidad de vivienda</a:t>
            </a:r>
            <a:endParaRPr lang="es-MX" b="1" dirty="0">
              <a:solidFill>
                <a:srgbClr val="38806B"/>
              </a:solidFill>
              <a:latin typeface="Montserrat" panose="00000500000000000000" pitchFamily="2" charset="0"/>
            </a:endParaRPr>
          </a:p>
        </p:txBody>
      </p:sp>
      <p:graphicFrame>
        <p:nvGraphicFramePr>
          <p:cNvPr id="19" name="18 Tabla"/>
          <p:cNvGraphicFramePr>
            <a:graphicFrameLocks noGrp="1"/>
          </p:cNvGraphicFramePr>
          <p:nvPr>
            <p:extLst>
              <p:ext uri="{D42A27DB-BD31-4B8C-83A1-F6EECF244321}">
                <p14:modId xmlns:p14="http://schemas.microsoft.com/office/powerpoint/2010/main" val="342770064"/>
              </p:ext>
            </p:extLst>
          </p:nvPr>
        </p:nvGraphicFramePr>
        <p:xfrm>
          <a:off x="64543" y="1138011"/>
          <a:ext cx="6091633" cy="2264371"/>
        </p:xfrm>
        <a:graphic>
          <a:graphicData uri="http://schemas.openxmlformats.org/drawingml/2006/table">
            <a:tbl>
              <a:tblPr>
                <a:tableStyleId>{5C22544A-7EE6-4342-B048-85BDC9FD1C3A}</a:tableStyleId>
              </a:tblPr>
              <a:tblGrid>
                <a:gridCol w="4003401"/>
                <a:gridCol w="864096"/>
                <a:gridCol w="1224136"/>
              </a:tblGrid>
              <a:tr h="288032">
                <a:tc>
                  <a:txBody>
                    <a:bodyPr/>
                    <a:lstStyle/>
                    <a:p>
                      <a:pPr algn="ctr" fontAlgn="b"/>
                      <a:r>
                        <a:rPr lang="es-MX" sz="1200" b="1" u="none" strike="noStrike" baseline="0" dirty="0">
                          <a:solidFill>
                            <a:schemeClr val="bg1"/>
                          </a:solidFill>
                          <a:effectLst/>
                          <a:latin typeface="Montserrat" panose="00000500000000000000" pitchFamily="2" charset="0"/>
                        </a:rPr>
                        <a:t>Tipología de vivienda en el estado de </a:t>
                      </a:r>
                      <a:r>
                        <a:rPr lang="es-MX" sz="1200" b="1" u="none" strike="noStrike" baseline="0" dirty="0" smtClean="0">
                          <a:solidFill>
                            <a:schemeClr val="bg1"/>
                          </a:solidFill>
                          <a:effectLst/>
                          <a:latin typeface="Montserrat" panose="00000500000000000000" pitchFamily="2" charset="0"/>
                        </a:rPr>
                        <a:t>Jalisco</a:t>
                      </a:r>
                      <a:endParaRPr lang="es-MX" sz="1200" b="1" i="0" u="none" strike="noStrike" baseline="0" dirty="0">
                        <a:solidFill>
                          <a:schemeClr val="bg1"/>
                        </a:solidFill>
                        <a:effectLst/>
                        <a:latin typeface="Montserrat" panose="00000500000000000000" pitchFamily="2" charset="0"/>
                      </a:endParaRPr>
                    </a:p>
                  </a:txBody>
                  <a:tcPr marL="7620" marR="7620" marT="7620" marB="0" anchor="ctr">
                    <a:solidFill>
                      <a:schemeClr val="accent2">
                        <a:lumMod val="75000"/>
                      </a:schemeClr>
                    </a:solidFill>
                  </a:tcPr>
                </a:tc>
                <a:tc>
                  <a:txBody>
                    <a:bodyPr/>
                    <a:lstStyle/>
                    <a:p>
                      <a:pPr algn="ctr" fontAlgn="b"/>
                      <a:r>
                        <a:rPr lang="es-MX" sz="1200" b="1" u="none" strike="noStrike" baseline="0" dirty="0">
                          <a:solidFill>
                            <a:schemeClr val="bg1"/>
                          </a:solidFill>
                          <a:effectLst/>
                          <a:latin typeface="Montserrat" panose="00000500000000000000" pitchFamily="2" charset="0"/>
                        </a:rPr>
                        <a:t>No. viviendas</a:t>
                      </a:r>
                      <a:endParaRPr lang="es-MX" sz="1200" b="1" i="0" u="none" strike="noStrike" baseline="0" dirty="0">
                        <a:solidFill>
                          <a:schemeClr val="bg1"/>
                        </a:solidFill>
                        <a:effectLst/>
                        <a:latin typeface="Montserrat" panose="00000500000000000000" pitchFamily="2" charset="0"/>
                      </a:endParaRPr>
                    </a:p>
                  </a:txBody>
                  <a:tcPr marL="7620" marR="7620" marT="7620" marB="0" anchor="ctr">
                    <a:solidFill>
                      <a:schemeClr val="accent2">
                        <a:lumMod val="75000"/>
                      </a:schemeClr>
                    </a:solidFill>
                  </a:tcPr>
                </a:tc>
                <a:tc>
                  <a:txBody>
                    <a:bodyPr/>
                    <a:lstStyle/>
                    <a:p>
                      <a:pPr algn="ctr" fontAlgn="b"/>
                      <a:r>
                        <a:rPr lang="es-MX" sz="1200" b="1" u="none" strike="noStrike" baseline="0" dirty="0">
                          <a:solidFill>
                            <a:schemeClr val="bg1"/>
                          </a:solidFill>
                          <a:effectLst/>
                          <a:latin typeface="Montserrat" panose="00000500000000000000" pitchFamily="2" charset="0"/>
                        </a:rPr>
                        <a:t>Vulnerabilidad</a:t>
                      </a:r>
                      <a:endParaRPr lang="es-MX" sz="1200" b="1" i="0" u="none" strike="noStrike" baseline="0" dirty="0">
                        <a:solidFill>
                          <a:schemeClr val="bg1"/>
                        </a:solidFill>
                        <a:effectLst/>
                        <a:latin typeface="Montserrat" panose="00000500000000000000" pitchFamily="2" charset="0"/>
                      </a:endParaRPr>
                    </a:p>
                  </a:txBody>
                  <a:tcPr marL="7620" marR="7620" marT="7620" marB="0" anchor="ctr">
                    <a:solidFill>
                      <a:schemeClr val="accent2">
                        <a:lumMod val="75000"/>
                      </a:schemeClr>
                    </a:solidFill>
                  </a:tcPr>
                </a:tc>
              </a:tr>
              <a:tr h="260331">
                <a:tc>
                  <a:txBody>
                    <a:bodyPr/>
                    <a:lstStyle/>
                    <a:p>
                      <a:pPr algn="l" fontAlgn="b"/>
                      <a:r>
                        <a:rPr lang="es-MX" sz="1200" u="none" strike="noStrike" dirty="0">
                          <a:effectLst/>
                          <a:latin typeface="Montserrat" panose="00000500000000000000" pitchFamily="2" charset="0"/>
                        </a:rPr>
                        <a:t>Muros de mampostería con techos rígidos</a:t>
                      </a:r>
                      <a:endParaRPr lang="es-MX" sz="12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r" fontAlgn="b"/>
                      <a:r>
                        <a:rPr lang="es-MX" sz="1200" b="0" i="0" u="none" strike="noStrike" dirty="0" smtClean="0">
                          <a:solidFill>
                            <a:srgbClr val="000000"/>
                          </a:solidFill>
                          <a:effectLst/>
                          <a:latin typeface="Calibri"/>
                        </a:rPr>
                        <a:t>1,759,128 </a:t>
                      </a:r>
                      <a:endParaRPr lang="es-MX" sz="1200" b="0" i="0" u="none" strike="noStrike" dirty="0">
                        <a:solidFill>
                          <a:srgbClr val="000000"/>
                        </a:solidFill>
                        <a:effectLst/>
                        <a:latin typeface="Calibri"/>
                      </a:endParaRPr>
                    </a:p>
                  </a:txBody>
                  <a:tcPr marL="7620" marR="7620" marT="7620" marB="0" anchor="b">
                    <a:noFill/>
                  </a:tcPr>
                </a:tc>
                <a:tc>
                  <a:txBody>
                    <a:bodyPr/>
                    <a:lstStyle/>
                    <a:p>
                      <a:pPr algn="ctr" fontAlgn="b"/>
                      <a:r>
                        <a:rPr lang="es-MX" sz="1200" b="1" u="none" strike="noStrike" dirty="0" smtClean="0">
                          <a:solidFill>
                            <a:srgbClr val="00B050"/>
                          </a:solidFill>
                          <a:effectLst/>
                          <a:latin typeface="Montserrat" panose="00000500000000000000" pitchFamily="2" charset="0"/>
                        </a:rPr>
                        <a:t>Baja</a:t>
                      </a:r>
                      <a:endParaRPr lang="es-MX" sz="1200" b="1" i="0" u="none" strike="noStrike" dirty="0">
                        <a:solidFill>
                          <a:srgbClr val="00B050"/>
                        </a:solidFill>
                        <a:effectLst/>
                        <a:latin typeface="Montserrat" panose="00000500000000000000" pitchFamily="2" charset="0"/>
                      </a:endParaRPr>
                    </a:p>
                  </a:txBody>
                  <a:tcPr marL="7620" marR="7620" marT="7620" marB="0" anchor="b">
                    <a:noFill/>
                  </a:tcPr>
                </a:tc>
              </a:tr>
              <a:tr h="288032">
                <a:tc>
                  <a:txBody>
                    <a:bodyPr/>
                    <a:lstStyle/>
                    <a:p>
                      <a:pPr algn="l" fontAlgn="b"/>
                      <a:r>
                        <a:rPr lang="es-MX" sz="1200" u="none" strike="noStrike" dirty="0">
                          <a:effectLst/>
                          <a:latin typeface="Montserrat" panose="00000500000000000000" pitchFamily="2" charset="0"/>
                        </a:rPr>
                        <a:t>Muros de mampostería con techos flexibles</a:t>
                      </a:r>
                      <a:endParaRPr lang="es-MX" sz="12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r" fontAlgn="b"/>
                      <a:r>
                        <a:rPr lang="es-MX" sz="1200" b="0" i="0" u="none" strike="noStrike" dirty="0" smtClean="0">
                          <a:solidFill>
                            <a:srgbClr val="000000"/>
                          </a:solidFill>
                          <a:effectLst/>
                          <a:latin typeface="Calibri"/>
                        </a:rPr>
                        <a:t>166,762 </a:t>
                      </a:r>
                      <a:endParaRPr lang="es-MX" sz="1200" b="0" i="0" u="none" strike="noStrike" dirty="0">
                        <a:solidFill>
                          <a:srgbClr val="000000"/>
                        </a:solidFill>
                        <a:effectLst/>
                        <a:latin typeface="Calibri"/>
                      </a:endParaRPr>
                    </a:p>
                  </a:txBody>
                  <a:tcPr marL="7620" marR="7620" marT="7620" marB="0" anchor="b">
                    <a:no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MX" sz="1200" b="1" u="none" strike="noStrike" dirty="0" smtClean="0">
                          <a:solidFill>
                            <a:srgbClr val="FFC000"/>
                          </a:solidFill>
                          <a:effectLst/>
                          <a:latin typeface="Montserrat" panose="00000500000000000000" pitchFamily="2" charset="0"/>
                        </a:rPr>
                        <a:t>Media</a:t>
                      </a:r>
                      <a:endParaRPr lang="es-MX" sz="1200" b="1" i="0" u="none" strike="noStrike" dirty="0" smtClean="0">
                        <a:solidFill>
                          <a:srgbClr val="FFC000"/>
                        </a:solidFill>
                        <a:effectLst/>
                        <a:latin typeface="Montserrat" panose="00000500000000000000" pitchFamily="2" charset="0"/>
                      </a:endParaRPr>
                    </a:p>
                  </a:txBody>
                  <a:tcPr marL="7620" marR="7620" marT="7620" marB="0" anchor="b">
                    <a:noFill/>
                  </a:tcPr>
                </a:tc>
              </a:tr>
              <a:tr h="288032">
                <a:tc>
                  <a:txBody>
                    <a:bodyPr/>
                    <a:lstStyle/>
                    <a:p>
                      <a:pPr algn="l" fontAlgn="b"/>
                      <a:r>
                        <a:rPr lang="es-MX" sz="1200" u="none" strike="noStrike" dirty="0">
                          <a:effectLst/>
                          <a:latin typeface="Montserrat" panose="00000500000000000000" pitchFamily="2" charset="0"/>
                        </a:rPr>
                        <a:t>Muros de adobe con techos rígidos</a:t>
                      </a:r>
                      <a:endParaRPr lang="es-MX" sz="1200" b="0" i="0" u="none" strike="noStrike" dirty="0">
                        <a:solidFill>
                          <a:srgbClr val="000000"/>
                        </a:solidFill>
                        <a:effectLst/>
                        <a:latin typeface="Montserrat" panose="00000500000000000000" pitchFamily="2" charset="0"/>
                      </a:endParaRPr>
                    </a:p>
                  </a:txBody>
                  <a:tcPr marL="7620" marR="7620" marT="7620" marB="0" anchor="b">
                    <a:noFill/>
                  </a:tcPr>
                </a:tc>
                <a:tc>
                  <a:txBody>
                    <a:bodyPr/>
                    <a:lstStyle/>
                    <a:p>
                      <a:pPr algn="r" fontAlgn="b"/>
                      <a:r>
                        <a:rPr lang="es-MX" sz="1200" b="0" i="0" u="none" strike="noStrike" dirty="0" smtClean="0">
                          <a:solidFill>
                            <a:srgbClr val="000000"/>
                          </a:solidFill>
                          <a:effectLst/>
                          <a:latin typeface="Calibri"/>
                        </a:rPr>
                        <a:t>101,984 </a:t>
                      </a:r>
                      <a:endParaRPr lang="es-MX" sz="1200" b="0" i="0" u="none" strike="noStrike" dirty="0">
                        <a:solidFill>
                          <a:srgbClr val="000000"/>
                        </a:solidFill>
                        <a:effectLst/>
                        <a:latin typeface="Calibri"/>
                      </a:endParaRPr>
                    </a:p>
                  </a:txBody>
                  <a:tcPr marL="7620" marR="7620" marT="7620" marB="0" anchor="b">
                    <a:noFill/>
                  </a:tcPr>
                </a:tc>
                <a:tc>
                  <a:txBody>
                    <a:bodyPr/>
                    <a:lstStyle/>
                    <a:p>
                      <a:pPr algn="ctr" fontAlgn="b"/>
                      <a:endParaRPr lang="es-MX" sz="1200" b="0" i="0" u="none" strike="noStrike" dirty="0">
                        <a:solidFill>
                          <a:srgbClr val="000000"/>
                        </a:solidFill>
                        <a:effectLst/>
                        <a:latin typeface="Montserrat" panose="00000500000000000000" pitchFamily="2" charset="0"/>
                      </a:endParaRPr>
                    </a:p>
                  </a:txBody>
                  <a:tcPr marL="7620" marR="7620" marT="7620" marB="0" anchor="b">
                    <a:noFill/>
                  </a:tcPr>
                </a:tc>
              </a:tr>
              <a:tr h="288032">
                <a:tc>
                  <a:txBody>
                    <a:bodyPr/>
                    <a:lstStyle/>
                    <a:p>
                      <a:pPr algn="l" fontAlgn="b"/>
                      <a:r>
                        <a:rPr lang="es-MX" sz="1200" b="1" u="none" strike="noStrike" dirty="0">
                          <a:solidFill>
                            <a:srgbClr val="FF0000"/>
                          </a:solidFill>
                          <a:effectLst/>
                          <a:latin typeface="Montserrat" panose="00000500000000000000" pitchFamily="2" charset="0"/>
                        </a:rPr>
                        <a:t>Muros de adobe con techos flexibles</a:t>
                      </a:r>
                      <a:endParaRPr lang="es-MX" sz="12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r" fontAlgn="b"/>
                      <a:r>
                        <a:rPr lang="es-MX" sz="1200" b="1" i="0" u="none" strike="noStrike" dirty="0" smtClean="0">
                          <a:solidFill>
                            <a:srgbClr val="FF0000"/>
                          </a:solidFill>
                          <a:effectLst/>
                          <a:latin typeface="Calibri"/>
                        </a:rPr>
                        <a:t>9,668 </a:t>
                      </a:r>
                      <a:endParaRPr lang="es-MX" sz="1200" b="1" i="0" u="none" strike="noStrike" dirty="0">
                        <a:solidFill>
                          <a:srgbClr val="FF0000"/>
                        </a:solidFill>
                        <a:effectLst/>
                        <a:latin typeface="Calibri"/>
                      </a:endParaRPr>
                    </a:p>
                  </a:txBody>
                  <a:tcPr marL="7620" marR="7620" marT="7620" marB="0" anchor="b">
                    <a:noFill/>
                  </a:tcPr>
                </a:tc>
                <a:tc>
                  <a:txBody>
                    <a:bodyPr/>
                    <a:lstStyle/>
                    <a:p>
                      <a:pPr algn="ctr" fontAlgn="b"/>
                      <a:endParaRPr lang="es-MX" sz="1200" b="0" i="0" u="none" strike="noStrike" dirty="0">
                        <a:solidFill>
                          <a:srgbClr val="000000"/>
                        </a:solidFill>
                        <a:effectLst/>
                        <a:latin typeface="Montserrat" panose="00000500000000000000" pitchFamily="2" charset="0"/>
                      </a:endParaRPr>
                    </a:p>
                  </a:txBody>
                  <a:tcPr marL="7620" marR="7620" marT="7620" marB="0" anchor="b">
                    <a:noFill/>
                  </a:tcPr>
                </a:tc>
              </a:tr>
              <a:tr h="288032">
                <a:tc>
                  <a:txBody>
                    <a:bodyPr/>
                    <a:lstStyle/>
                    <a:p>
                      <a:pPr algn="l" fontAlgn="b"/>
                      <a:r>
                        <a:rPr lang="es-MX" sz="1200" b="1" u="none" strike="noStrike" dirty="0">
                          <a:solidFill>
                            <a:srgbClr val="FF0000"/>
                          </a:solidFill>
                          <a:effectLst/>
                          <a:latin typeface="Montserrat" panose="00000500000000000000" pitchFamily="2" charset="0"/>
                        </a:rPr>
                        <a:t>Muros de materiales débiles con techos flexibles</a:t>
                      </a:r>
                      <a:endParaRPr lang="es-MX" sz="1200" b="1" i="0" u="none" strike="noStrike" dirty="0">
                        <a:solidFill>
                          <a:srgbClr val="FF0000"/>
                        </a:solidFill>
                        <a:effectLst/>
                        <a:latin typeface="Montserrat" panose="00000500000000000000" pitchFamily="2" charset="0"/>
                      </a:endParaRPr>
                    </a:p>
                  </a:txBody>
                  <a:tcPr marL="7620" marR="7620" marT="7620" marB="0" anchor="b">
                    <a:noFill/>
                  </a:tcPr>
                </a:tc>
                <a:tc>
                  <a:txBody>
                    <a:bodyPr/>
                    <a:lstStyle/>
                    <a:p>
                      <a:pPr algn="r" fontAlgn="b"/>
                      <a:r>
                        <a:rPr lang="es-MX" sz="1200" b="1" i="0" u="none" strike="noStrike" dirty="0" smtClean="0">
                          <a:solidFill>
                            <a:srgbClr val="FF0000"/>
                          </a:solidFill>
                          <a:effectLst/>
                          <a:latin typeface="Calibri"/>
                        </a:rPr>
                        <a:t>1,838 </a:t>
                      </a:r>
                      <a:endParaRPr lang="es-MX" sz="1200" b="1" i="0" u="none" strike="noStrike" dirty="0">
                        <a:solidFill>
                          <a:srgbClr val="FF0000"/>
                        </a:solidFill>
                        <a:effectLst/>
                        <a:latin typeface="Calibri"/>
                      </a:endParaRPr>
                    </a:p>
                  </a:txBody>
                  <a:tcPr marL="7620" marR="7620" marT="7620" marB="0" anchor="b">
                    <a:noFill/>
                  </a:tcPr>
                </a:tc>
                <a:tc>
                  <a:txBody>
                    <a:bodyPr/>
                    <a:lstStyle/>
                    <a:p>
                      <a:pPr algn="ctr" fontAlgn="b"/>
                      <a:r>
                        <a:rPr lang="es-MX" sz="1200" b="1" i="1" u="none" strike="noStrike" dirty="0" smtClean="0">
                          <a:solidFill>
                            <a:srgbClr val="FF0000"/>
                          </a:solidFill>
                          <a:effectLst/>
                          <a:latin typeface="Montserrat" panose="00000500000000000000" pitchFamily="2" charset="0"/>
                        </a:rPr>
                        <a:t>Alta</a:t>
                      </a:r>
                      <a:endParaRPr lang="es-MX" sz="1200" b="1" i="1" u="none" strike="noStrike" dirty="0">
                        <a:solidFill>
                          <a:srgbClr val="FF0000"/>
                        </a:solidFill>
                        <a:effectLst/>
                        <a:latin typeface="Montserrat" panose="00000500000000000000" pitchFamily="2" charset="0"/>
                      </a:endParaRPr>
                    </a:p>
                  </a:txBody>
                  <a:tcPr marL="7620" marR="7620" marT="7620" marB="0" anchor="b">
                    <a:noFill/>
                  </a:tcPr>
                </a:tc>
              </a:tr>
              <a:tr h="288032">
                <a:tc>
                  <a:txBody>
                    <a:bodyPr/>
                    <a:lstStyle/>
                    <a:p>
                      <a:pPr algn="l" fontAlgn="b"/>
                      <a:r>
                        <a:rPr lang="es-MX" sz="1200" b="1" u="none" strike="noStrike" dirty="0">
                          <a:solidFill>
                            <a:srgbClr val="860000"/>
                          </a:solidFill>
                          <a:effectLst/>
                          <a:latin typeface="Montserrat" panose="00000500000000000000" pitchFamily="2" charset="0"/>
                        </a:rPr>
                        <a:t>Vivienda no clasificada</a:t>
                      </a:r>
                      <a:endParaRPr lang="es-MX" sz="1200" b="1" i="0" u="none" strike="noStrike" dirty="0">
                        <a:solidFill>
                          <a:srgbClr val="860000"/>
                        </a:solidFill>
                        <a:effectLst/>
                        <a:latin typeface="Montserrat" panose="00000500000000000000" pitchFamily="2" charset="0"/>
                      </a:endParaRPr>
                    </a:p>
                  </a:txBody>
                  <a:tcPr marL="7620" marR="7620" marT="7620" marB="0" anchor="b">
                    <a:noFill/>
                  </a:tcPr>
                </a:tc>
                <a:tc>
                  <a:txBody>
                    <a:bodyPr/>
                    <a:lstStyle/>
                    <a:p>
                      <a:pPr algn="r" fontAlgn="b"/>
                      <a:r>
                        <a:rPr lang="es-MX" sz="1200" b="1" i="0" u="none" strike="noStrike" dirty="0" smtClean="0">
                          <a:solidFill>
                            <a:srgbClr val="860000"/>
                          </a:solidFill>
                          <a:effectLst/>
                          <a:latin typeface="Calibri"/>
                        </a:rPr>
                        <a:t>19,395 </a:t>
                      </a:r>
                      <a:endParaRPr lang="es-MX" sz="1200" b="1" i="0" u="none" strike="noStrike" dirty="0">
                        <a:solidFill>
                          <a:srgbClr val="860000"/>
                        </a:solidFill>
                        <a:effectLst/>
                        <a:latin typeface="Calibri"/>
                      </a:endParaRPr>
                    </a:p>
                  </a:txBody>
                  <a:tcPr marL="7620" marR="7620" marT="7620" marB="0" anchor="b">
                    <a:noFill/>
                  </a:tcPr>
                </a:tc>
                <a:tc>
                  <a:txBody>
                    <a:bodyPr/>
                    <a:lstStyle/>
                    <a:p>
                      <a:pPr algn="ctr" fontAlgn="b"/>
                      <a:r>
                        <a:rPr lang="es-MX" sz="1200" b="1" u="none" strike="noStrike" dirty="0" smtClean="0">
                          <a:solidFill>
                            <a:srgbClr val="860000"/>
                          </a:solidFill>
                          <a:effectLst/>
                          <a:latin typeface="Montserrat" panose="00000500000000000000" pitchFamily="2" charset="0"/>
                        </a:rPr>
                        <a:t>Muy Alta</a:t>
                      </a:r>
                      <a:endParaRPr lang="es-MX" sz="1200" b="1" i="0" u="none" strike="noStrike" dirty="0">
                        <a:solidFill>
                          <a:srgbClr val="860000"/>
                        </a:solidFill>
                        <a:effectLst/>
                        <a:latin typeface="Montserrat" panose="00000500000000000000" pitchFamily="2" charset="0"/>
                      </a:endParaRPr>
                    </a:p>
                  </a:txBody>
                  <a:tcPr marL="7620" marR="7620" marT="7620" marB="0" anchor="b">
                    <a:noFill/>
                  </a:tcPr>
                </a:tc>
              </a:tr>
              <a:tr h="182880">
                <a:tc>
                  <a:txBody>
                    <a:bodyPr/>
                    <a:lstStyle/>
                    <a:p>
                      <a:pPr algn="l" fontAlgn="b"/>
                      <a:r>
                        <a:rPr lang="es-MX" sz="800" b="1" i="0" u="none" strike="noStrike" dirty="0" smtClean="0">
                          <a:solidFill>
                            <a:schemeClr val="tx1"/>
                          </a:solidFill>
                          <a:effectLst/>
                          <a:latin typeface="Montserrat" panose="00000500000000000000" pitchFamily="2" charset="0"/>
                        </a:rPr>
                        <a:t>Fuente: </a:t>
                      </a:r>
                      <a:r>
                        <a:rPr lang="es-MX" sz="800" b="0" i="0" u="none" strike="noStrike" dirty="0" err="1" smtClean="0">
                          <a:solidFill>
                            <a:schemeClr val="tx1"/>
                          </a:solidFill>
                          <a:effectLst/>
                          <a:latin typeface="Montserrat" panose="00000500000000000000" pitchFamily="2" charset="0"/>
                        </a:rPr>
                        <a:t>Encuenta</a:t>
                      </a:r>
                      <a:r>
                        <a:rPr lang="es-MX" sz="800" b="0" i="0" u="none" strike="noStrike" dirty="0" smtClean="0">
                          <a:solidFill>
                            <a:schemeClr val="tx1"/>
                          </a:solidFill>
                          <a:effectLst/>
                          <a:latin typeface="Montserrat" panose="00000500000000000000" pitchFamily="2" charset="0"/>
                        </a:rPr>
                        <a:t> </a:t>
                      </a:r>
                      <a:r>
                        <a:rPr lang="es-MX" sz="800" b="0" i="0" u="none" strike="noStrike" dirty="0" err="1" smtClean="0">
                          <a:solidFill>
                            <a:schemeClr val="tx1"/>
                          </a:solidFill>
                          <a:effectLst/>
                          <a:latin typeface="Montserrat" panose="00000500000000000000" pitchFamily="2" charset="0"/>
                        </a:rPr>
                        <a:t>intercensal</a:t>
                      </a:r>
                      <a:r>
                        <a:rPr lang="es-MX" sz="800" b="0" i="0" u="none" strike="noStrike" dirty="0" smtClean="0">
                          <a:solidFill>
                            <a:schemeClr val="tx1"/>
                          </a:solidFill>
                          <a:effectLst/>
                          <a:latin typeface="Montserrat" panose="00000500000000000000" pitchFamily="2" charset="0"/>
                        </a:rPr>
                        <a:t> INEGI 2015</a:t>
                      </a:r>
                      <a:endParaRPr lang="es-MX" sz="800" b="0" i="0" u="none" strike="noStrike" dirty="0">
                        <a:solidFill>
                          <a:schemeClr val="tx1"/>
                        </a:solidFill>
                        <a:effectLst/>
                        <a:latin typeface="Montserrat" panose="00000500000000000000" pitchFamily="2" charset="0"/>
                      </a:endParaRPr>
                    </a:p>
                  </a:txBody>
                  <a:tcPr marL="7620" marR="7620" marT="7620" marB="0" anchor="b">
                    <a:noFill/>
                  </a:tcPr>
                </a:tc>
                <a:tc>
                  <a:txBody>
                    <a:bodyPr/>
                    <a:lstStyle/>
                    <a:p>
                      <a:pPr algn="r" fontAlgn="b"/>
                      <a:endParaRPr lang="es-MX" sz="1200" b="1" i="0" u="none" strike="noStrike" dirty="0">
                        <a:solidFill>
                          <a:srgbClr val="860000"/>
                        </a:solidFill>
                        <a:effectLst/>
                        <a:latin typeface="Montserrat" panose="00000500000000000000" pitchFamily="2" charset="0"/>
                      </a:endParaRPr>
                    </a:p>
                  </a:txBody>
                  <a:tcPr marL="7620" marR="7620" marT="7620" marB="0" anchor="b">
                    <a:noFill/>
                  </a:tcPr>
                </a:tc>
                <a:tc>
                  <a:txBody>
                    <a:bodyPr/>
                    <a:lstStyle/>
                    <a:p>
                      <a:pPr algn="ctr" fontAlgn="b"/>
                      <a:endParaRPr lang="es-MX" sz="1200" b="1" i="0" u="none" strike="noStrike" dirty="0">
                        <a:solidFill>
                          <a:srgbClr val="FF0000"/>
                        </a:solidFill>
                        <a:effectLst/>
                        <a:latin typeface="Montserrat" panose="00000500000000000000" pitchFamily="2" charset="0"/>
                      </a:endParaRPr>
                    </a:p>
                  </a:txBody>
                  <a:tcPr marL="7620" marR="7620" marT="7620" marB="0" anchor="b">
                    <a:noFill/>
                  </a:tcPr>
                </a:tc>
              </a:tr>
            </a:tbl>
          </a:graphicData>
        </a:graphic>
      </p:graphicFrame>
      <p:sp>
        <p:nvSpPr>
          <p:cNvPr id="22" name="21 Cerrar llave"/>
          <p:cNvSpPr/>
          <p:nvPr/>
        </p:nvSpPr>
        <p:spPr>
          <a:xfrm>
            <a:off x="5940152" y="1929934"/>
            <a:ext cx="216024" cy="1332655"/>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5" name="24 CuadroTexto"/>
          <p:cNvSpPr txBox="1"/>
          <p:nvPr/>
        </p:nvSpPr>
        <p:spPr>
          <a:xfrm>
            <a:off x="6154351" y="2411596"/>
            <a:ext cx="792088" cy="369332"/>
          </a:xfrm>
          <a:prstGeom prst="rect">
            <a:avLst/>
          </a:prstGeom>
          <a:noFill/>
        </p:spPr>
        <p:txBody>
          <a:bodyPr wrap="square" rtlCol="0">
            <a:spAutoFit/>
          </a:bodyPr>
          <a:lstStyle/>
          <a:p>
            <a:r>
              <a:rPr lang="es-MX" dirty="0"/>
              <a:t>1</a:t>
            </a:r>
            <a:r>
              <a:rPr lang="es-MX" dirty="0" smtClean="0"/>
              <a:t>5%</a:t>
            </a:r>
            <a:endParaRPr lang="es-MX" dirty="0"/>
          </a:p>
        </p:txBody>
      </p:sp>
      <p:sp>
        <p:nvSpPr>
          <p:cNvPr id="8" name="7 CuadroTexto"/>
          <p:cNvSpPr txBox="1"/>
          <p:nvPr/>
        </p:nvSpPr>
        <p:spPr>
          <a:xfrm>
            <a:off x="-53182" y="5085184"/>
            <a:ext cx="9109723" cy="1515800"/>
          </a:xfrm>
          <a:prstGeom prst="rect">
            <a:avLst/>
          </a:prstGeom>
          <a:noFill/>
        </p:spPr>
        <p:txBody>
          <a:bodyPr wrap="square" rtlCol="0">
            <a:spAutoFit/>
          </a:bodyPr>
          <a:lstStyle/>
          <a:p>
            <a:pPr algn="just">
              <a:lnSpc>
                <a:spcPct val="125000"/>
              </a:lnSpc>
              <a:spcAft>
                <a:spcPts val="600"/>
              </a:spcAft>
            </a:pPr>
            <a:r>
              <a:rPr lang="es-MX" sz="1400" b="1" dirty="0">
                <a:solidFill>
                  <a:srgbClr val="38806B"/>
                </a:solidFill>
                <a:latin typeface="Montserrat" panose="00000500000000000000" pitchFamily="2" charset="0"/>
              </a:rPr>
              <a:t>Actividades con las que CENAPRED puede contribuir al fortalecimiento de capacidades para la evaluación de la seguridad de las construcciones e infraestructura.</a:t>
            </a:r>
          </a:p>
          <a:p>
            <a:pPr marL="171450" indent="-171450">
              <a:lnSpc>
                <a:spcPct val="125000"/>
              </a:lnSpc>
              <a:buFont typeface="Arial" panose="020B0604020202020204" pitchFamily="34" charset="0"/>
              <a:buChar char="•"/>
            </a:pPr>
            <a:r>
              <a:rPr lang="es-MX" sz="1400" dirty="0" smtClean="0">
                <a:latin typeface="Montserrat" panose="00000500000000000000" pitchFamily="2" charset="0"/>
              </a:rPr>
              <a:t>Uso de un formato y un manual para valorar cuantitativamente la vulnerabilidad estructural, previo a la ocurrencia de un fenómeno ,principalmente  sismo.</a:t>
            </a:r>
          </a:p>
          <a:p>
            <a:pPr marL="171450" indent="-171450">
              <a:lnSpc>
                <a:spcPct val="125000"/>
              </a:lnSpc>
              <a:buFont typeface="Arial" panose="020B0604020202020204" pitchFamily="34" charset="0"/>
              <a:buChar char="•"/>
            </a:pPr>
            <a:r>
              <a:rPr lang="es-MX" sz="1400" dirty="0" smtClean="0">
                <a:latin typeface="Montserrat" panose="00000500000000000000" pitchFamily="2" charset="0"/>
              </a:rPr>
              <a:t>Curso de formación de instructores para que la metodología sea replicada en todo el estado.</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652" t="8681" r="15413" b="6492"/>
          <a:stretch/>
        </p:blipFill>
        <p:spPr bwMode="auto">
          <a:xfrm>
            <a:off x="6732241" y="1191045"/>
            <a:ext cx="2353348" cy="2342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6 Rectángulo"/>
          <p:cNvSpPr/>
          <p:nvPr/>
        </p:nvSpPr>
        <p:spPr>
          <a:xfrm>
            <a:off x="-57726" y="3898178"/>
            <a:ext cx="9092079" cy="1074653"/>
          </a:xfrm>
          <a:prstGeom prst="rect">
            <a:avLst/>
          </a:prstGeom>
        </p:spPr>
        <p:txBody>
          <a:bodyPr wrap="square">
            <a:sp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14000"/>
              </a:lnSpc>
            </a:pPr>
            <a:r>
              <a:rPr lang="es-MX" sz="1400" dirty="0">
                <a:latin typeface="Montserrat" panose="00000500000000000000" pitchFamily="2" charset="0"/>
              </a:rPr>
              <a:t>La edificación para vivienda, promedio estatal, presenta un </a:t>
            </a:r>
            <a:r>
              <a:rPr lang="es-MX" sz="1400" b="1" dirty="0">
                <a:latin typeface="Montserrat" panose="00000500000000000000" pitchFamily="2" charset="0"/>
              </a:rPr>
              <a:t>nivel </a:t>
            </a:r>
            <a:r>
              <a:rPr lang="es-MX" sz="1400" b="1" dirty="0" smtClean="0">
                <a:latin typeface="Montserrat" panose="00000500000000000000" pitchFamily="2" charset="0"/>
              </a:rPr>
              <a:t>medio alto </a:t>
            </a:r>
            <a:r>
              <a:rPr lang="es-MX" sz="1400" dirty="0">
                <a:latin typeface="Montserrat" panose="00000500000000000000" pitchFamily="2" charset="0"/>
              </a:rPr>
              <a:t>(nivel </a:t>
            </a:r>
            <a:r>
              <a:rPr lang="es-MX" sz="1400" dirty="0" smtClean="0">
                <a:latin typeface="Montserrat" panose="00000500000000000000" pitchFamily="2" charset="0"/>
              </a:rPr>
              <a:t>5, </a:t>
            </a:r>
            <a:r>
              <a:rPr lang="es-MX" sz="1400" dirty="0">
                <a:latin typeface="Montserrat" panose="00000500000000000000" pitchFamily="2" charset="0"/>
              </a:rPr>
              <a:t>en una escala de 1, muy bajo, y 7, muy alto) de </a:t>
            </a:r>
            <a:r>
              <a:rPr lang="es-MX" sz="1400" b="1" dirty="0">
                <a:latin typeface="Montserrat" panose="00000500000000000000" pitchFamily="2" charset="0"/>
              </a:rPr>
              <a:t>susceptibilidad de daño por </a:t>
            </a:r>
            <a:r>
              <a:rPr lang="es-MX" sz="1400" b="1" dirty="0" smtClean="0">
                <a:latin typeface="Montserrat" panose="00000500000000000000" pitchFamily="2" charset="0"/>
              </a:rPr>
              <a:t>sismo</a:t>
            </a:r>
            <a:r>
              <a:rPr lang="es-MX" sz="1400" dirty="0" smtClean="0">
                <a:latin typeface="Montserrat" panose="00000500000000000000" pitchFamily="2" charset="0"/>
              </a:rPr>
              <a:t>.</a:t>
            </a:r>
            <a:endParaRPr lang="es-MX" sz="1400" dirty="0">
              <a:latin typeface="Montserrat" panose="00000500000000000000" pitchFamily="2" charset="0"/>
            </a:endParaRPr>
          </a:p>
          <a:p>
            <a:pPr algn="just">
              <a:lnSpc>
                <a:spcPct val="114000"/>
              </a:lnSpc>
            </a:pPr>
            <a:r>
              <a:rPr lang="es-MX" sz="1400" dirty="0" smtClean="0">
                <a:latin typeface="Montserrat" panose="00000500000000000000" pitchFamily="2" charset="0"/>
              </a:rPr>
              <a:t>Para el caso de vientos fuertes, promedio estatal, presenta un </a:t>
            </a:r>
            <a:r>
              <a:rPr lang="es-MX" sz="1400" b="1" dirty="0" smtClean="0">
                <a:latin typeface="Montserrat" panose="00000500000000000000" pitchFamily="2" charset="0"/>
              </a:rPr>
              <a:t>nivel medio alto </a:t>
            </a:r>
            <a:r>
              <a:rPr lang="es-MX" sz="1400" dirty="0" smtClean="0">
                <a:latin typeface="Montserrat" panose="00000500000000000000" pitchFamily="2" charset="0"/>
              </a:rPr>
              <a:t>(nivel 5, en una escala de 1, muy bajo, y 7, muy alto) de </a:t>
            </a:r>
            <a:r>
              <a:rPr lang="es-MX" sz="1400" b="1" dirty="0" smtClean="0">
                <a:latin typeface="Montserrat" panose="00000500000000000000" pitchFamily="2" charset="0"/>
              </a:rPr>
              <a:t>susceptibilidad de daño por viento</a:t>
            </a:r>
            <a:r>
              <a:rPr lang="es-MX" sz="1400" dirty="0" smtClean="0">
                <a:latin typeface="Montserrat" panose="00000500000000000000" pitchFamily="2" charset="0"/>
              </a:rPr>
              <a:t>.</a:t>
            </a:r>
            <a:endParaRPr lang="es-MX" sz="1400" dirty="0">
              <a:latin typeface="Montserrat" panose="00000500000000000000" pitchFamily="2" charset="0"/>
            </a:endParaRPr>
          </a:p>
        </p:txBody>
      </p:sp>
    </p:spTree>
    <p:extLst>
      <p:ext uri="{BB962C8B-B14F-4D97-AF65-F5344CB8AC3E}">
        <p14:creationId xmlns:p14="http://schemas.microsoft.com/office/powerpoint/2010/main" val="1207879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r="14355"/>
          <a:stretch/>
        </p:blipFill>
        <p:spPr>
          <a:xfrm>
            <a:off x="-2" y="1"/>
            <a:ext cx="9144001" cy="6899880"/>
          </a:xfrm>
          <a:prstGeom prst="rect">
            <a:avLst/>
          </a:prstGeom>
        </p:spPr>
      </p:pic>
      <p:sp>
        <p:nvSpPr>
          <p:cNvPr id="8" name="Rectángulo 3"/>
          <p:cNvSpPr>
            <a:spLocks noChangeArrowheads="1"/>
          </p:cNvSpPr>
          <p:nvPr/>
        </p:nvSpPr>
        <p:spPr bwMode="auto">
          <a:xfrm>
            <a:off x="5553306" y="4129137"/>
            <a:ext cx="3038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r" eaLnBrk="1" hangingPunct="1">
              <a:spcBef>
                <a:spcPct val="0"/>
              </a:spcBef>
              <a:buFontTx/>
              <a:buNone/>
            </a:pPr>
            <a:r>
              <a:rPr lang="es-MX" altLang="es-MX" sz="1400" dirty="0" smtClean="0">
                <a:solidFill>
                  <a:srgbClr val="D4C19C"/>
                </a:solidFill>
                <a:latin typeface="Montserrat" panose="00000500000000000000" pitchFamily="2" charset="0"/>
              </a:rPr>
              <a:t>29 de enero, 2019</a:t>
            </a:r>
            <a:endParaRPr lang="es-MX" altLang="es-MX" sz="1400" dirty="0">
              <a:solidFill>
                <a:srgbClr val="D4C19C"/>
              </a:solidFill>
              <a:latin typeface="Montserrat" panose="00000500000000000000" pitchFamily="2" charset="0"/>
            </a:endParaRPr>
          </a:p>
        </p:txBody>
      </p:sp>
      <p:sp>
        <p:nvSpPr>
          <p:cNvPr id="9" name="8 Rectángulo"/>
          <p:cNvSpPr/>
          <p:nvPr/>
        </p:nvSpPr>
        <p:spPr>
          <a:xfrm>
            <a:off x="683568" y="2413657"/>
            <a:ext cx="8449217" cy="1512168"/>
          </a:xfrm>
          <a:prstGeom prst="rect">
            <a:avLst/>
          </a:prstGeom>
          <a:gradFill flip="none" rotWithShape="1">
            <a:gsLst>
              <a:gs pos="0">
                <a:srgbClr val="439B82"/>
              </a:gs>
              <a:gs pos="100000">
                <a:srgbClr val="38806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CuadroTexto 2"/>
          <p:cNvSpPr txBox="1">
            <a:spLocks noChangeArrowheads="1"/>
          </p:cNvSpPr>
          <p:nvPr/>
        </p:nvSpPr>
        <p:spPr bwMode="auto">
          <a:xfrm>
            <a:off x="3814192" y="2400300"/>
            <a:ext cx="4824536"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30163" indent="-30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lvl="1" algn="r" eaLnBrk="1" hangingPunct="1">
              <a:spcBef>
                <a:spcPct val="0"/>
              </a:spcBef>
              <a:buNone/>
            </a:pPr>
            <a:r>
              <a:rPr lang="es-MX" sz="2000" b="1" dirty="0">
                <a:solidFill>
                  <a:schemeClr val="bg1"/>
                </a:solidFill>
                <a:latin typeface="Montserrat" panose="00000500000000000000" pitchFamily="2" charset="0"/>
              </a:rPr>
              <a:t>ACCIONES DE </a:t>
            </a:r>
            <a:r>
              <a:rPr lang="es-MX" sz="2000" b="1" dirty="0" smtClean="0">
                <a:solidFill>
                  <a:schemeClr val="bg1"/>
                </a:solidFill>
                <a:latin typeface="Montserrat" panose="00000500000000000000" pitchFamily="2" charset="0"/>
              </a:rPr>
              <a:t>FORTALECIMIENTO PARA LA PREVENCIÓN ANTE FENÓMENOS NATURALES</a:t>
            </a:r>
            <a:endParaRPr lang="es-MX" sz="2000" b="1" dirty="0">
              <a:solidFill>
                <a:schemeClr val="bg1"/>
              </a:solidFill>
              <a:latin typeface="Montserrat" panose="00000500000000000000" pitchFamily="2" charset="0"/>
            </a:endParaRPr>
          </a:p>
          <a:p>
            <a:pPr lvl="1" algn="r" eaLnBrk="1" hangingPunct="1">
              <a:spcBef>
                <a:spcPct val="0"/>
              </a:spcBef>
              <a:buFontTx/>
              <a:buNone/>
            </a:pPr>
            <a:r>
              <a:rPr lang="es-MX" altLang="es-MX" sz="2000" b="1" dirty="0" smtClean="0">
                <a:solidFill>
                  <a:schemeClr val="bg1"/>
                </a:solidFill>
                <a:latin typeface="Montserrat" panose="00000500000000000000" pitchFamily="2" charset="0"/>
              </a:rPr>
              <a:t>Jalisco</a:t>
            </a:r>
            <a:endParaRPr lang="es-MX" altLang="es-MX" sz="2000" b="1" dirty="0">
              <a:solidFill>
                <a:schemeClr val="bg1"/>
              </a:solidFill>
              <a:latin typeface="Montserrat" panose="00000500000000000000" pitchFamily="2" charset="0"/>
            </a:endParaRPr>
          </a:p>
          <a:p>
            <a:pPr lvl="1" algn="r" eaLnBrk="1" hangingPunct="1">
              <a:spcBef>
                <a:spcPct val="0"/>
              </a:spcBef>
              <a:buFontTx/>
              <a:buNone/>
            </a:pPr>
            <a:r>
              <a:rPr lang="es-MX" altLang="es-MX" sz="1400" dirty="0" smtClean="0">
                <a:solidFill>
                  <a:schemeClr val="bg1"/>
                </a:solidFill>
                <a:latin typeface="Montserrat" panose="00000500000000000000" pitchFamily="2" charset="0"/>
              </a:rPr>
              <a:t>Dirección de Investigación</a:t>
            </a:r>
            <a:endParaRPr lang="es-MX" altLang="es-MX" sz="1400" dirty="0">
              <a:solidFill>
                <a:schemeClr val="bg1"/>
              </a:solidFill>
              <a:latin typeface="Montserrat" panose="00000500000000000000" pitchFamily="2" charset="0"/>
            </a:endParaRPr>
          </a:p>
        </p:txBody>
      </p:sp>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186" y="495476"/>
            <a:ext cx="2088232" cy="1420358"/>
          </a:xfrm>
          <a:prstGeom prst="rect">
            <a:avLst/>
          </a:prstGeom>
        </p:spPr>
      </p:pic>
    </p:spTree>
    <p:extLst>
      <p:ext uri="{BB962C8B-B14F-4D97-AF65-F5344CB8AC3E}">
        <p14:creationId xmlns:p14="http://schemas.microsoft.com/office/powerpoint/2010/main" val="43533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CuadroTexto">
            <a:extLst>
              <a:ext uri="{FF2B5EF4-FFF2-40B4-BE49-F238E27FC236}">
                <a16:creationId xmlns:a16="http://schemas.microsoft.com/office/drawing/2014/main" xmlns="" id="{8704289E-E0FC-492E-AA72-A14602583E7F}"/>
              </a:ext>
            </a:extLst>
          </p:cNvPr>
          <p:cNvSpPr txBox="1"/>
          <p:nvPr/>
        </p:nvSpPr>
        <p:spPr>
          <a:xfrm>
            <a:off x="51324" y="359675"/>
            <a:ext cx="3847527" cy="369332"/>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Reglamentos de Construcción</a:t>
            </a:r>
            <a:endParaRPr lang="es-MX" b="1" dirty="0">
              <a:solidFill>
                <a:srgbClr val="38806B"/>
              </a:solidFill>
              <a:latin typeface="Montserrat" panose="00000500000000000000" pitchFamily="2" charset="0"/>
            </a:endParaRPr>
          </a:p>
        </p:txBody>
      </p:sp>
      <p:sp>
        <p:nvSpPr>
          <p:cNvPr id="8" name="4 CuadroTexto"/>
          <p:cNvSpPr txBox="1"/>
          <p:nvPr/>
        </p:nvSpPr>
        <p:spPr>
          <a:xfrm>
            <a:off x="51324" y="1076736"/>
            <a:ext cx="6165555" cy="3323987"/>
          </a:xfrm>
          <a:prstGeom prst="rect">
            <a:avLst/>
          </a:prstGeom>
          <a:noFill/>
        </p:spPr>
        <p:txBody>
          <a:bodyPr wrap="square" rtlCol="0">
            <a:spAutoFit/>
          </a:bodyPr>
          <a:lstStyle/>
          <a:p>
            <a:pPr>
              <a:lnSpc>
                <a:spcPct val="125000"/>
              </a:lnSpc>
            </a:pPr>
            <a:r>
              <a:rPr lang="es-MX" sz="1600" dirty="0" smtClean="0">
                <a:latin typeface="Montserrat" panose="00000500000000000000" pitchFamily="2" charset="0"/>
              </a:rPr>
              <a:t>Según información de la Sociedad Mexicana de Ingeniería Estructural:</a:t>
            </a:r>
          </a:p>
          <a:p>
            <a:pPr marL="285750" indent="-285750">
              <a:lnSpc>
                <a:spcPct val="125000"/>
              </a:lnSpc>
              <a:spcAft>
                <a:spcPts val="1200"/>
              </a:spcAft>
              <a:buFont typeface="Arial" panose="020B0604020202020204" pitchFamily="34" charset="0"/>
              <a:buChar char="•"/>
            </a:pPr>
            <a:r>
              <a:rPr lang="es-MX" sz="1600" b="1" dirty="0" smtClean="0">
                <a:latin typeface="Montserrat" panose="00000500000000000000" pitchFamily="2" charset="0"/>
              </a:rPr>
              <a:t>No</a:t>
            </a:r>
            <a:r>
              <a:rPr lang="es-MX" sz="1600" dirty="0" smtClean="0">
                <a:latin typeface="Montserrat" panose="00000500000000000000" pitchFamily="2" charset="0"/>
              </a:rPr>
              <a:t> existe un reglamento estatal.</a:t>
            </a:r>
          </a:p>
          <a:p>
            <a:pPr algn="just">
              <a:lnSpc>
                <a:spcPct val="125000"/>
              </a:lnSpc>
            </a:pPr>
            <a:r>
              <a:rPr lang="es-MX" sz="1600" dirty="0" smtClean="0">
                <a:latin typeface="Montserrat" panose="00000500000000000000" pitchFamily="2" charset="0"/>
              </a:rPr>
              <a:t>Según información del Atlas Nacional de Riesgos, se reporta la existencia de documentos normativos relativos a construcción y/o desarrollo urbano para </a:t>
            </a:r>
            <a:r>
              <a:rPr lang="es-MX" sz="1600" b="1" dirty="0" smtClean="0">
                <a:latin typeface="Montserrat" panose="00000500000000000000" pitchFamily="2" charset="0"/>
              </a:rPr>
              <a:t>23</a:t>
            </a:r>
            <a:r>
              <a:rPr lang="es-MX" sz="1600" dirty="0" smtClean="0">
                <a:latin typeface="Montserrat" panose="00000500000000000000" pitchFamily="2" charset="0"/>
              </a:rPr>
              <a:t> de los </a:t>
            </a:r>
            <a:r>
              <a:rPr lang="es-MX" sz="1600" b="1" dirty="0" smtClean="0">
                <a:latin typeface="Montserrat" panose="00000500000000000000" pitchFamily="2" charset="0"/>
              </a:rPr>
              <a:t>125</a:t>
            </a:r>
            <a:r>
              <a:rPr lang="es-MX" sz="1600" dirty="0" smtClean="0">
                <a:latin typeface="Montserrat" panose="00000500000000000000" pitchFamily="2" charset="0"/>
              </a:rPr>
              <a:t> municipios del estado de Jalisco.</a:t>
            </a:r>
          </a:p>
          <a:p>
            <a:pPr marL="285750" indent="-285750" algn="just">
              <a:lnSpc>
                <a:spcPct val="125000"/>
              </a:lnSpc>
              <a:buFont typeface="Arial" panose="020B0604020202020204" pitchFamily="34" charset="0"/>
              <a:buChar char="•"/>
            </a:pPr>
            <a:r>
              <a:rPr lang="es-MX" sz="1600" dirty="0" smtClean="0">
                <a:latin typeface="Montserrat" panose="00000500000000000000" pitchFamily="2" charset="0"/>
              </a:rPr>
              <a:t>Puerto Vallarta (2018)</a:t>
            </a:r>
          </a:p>
          <a:p>
            <a:pPr marL="285750" indent="-285750" algn="just">
              <a:lnSpc>
                <a:spcPct val="125000"/>
              </a:lnSpc>
              <a:buFont typeface="Arial" panose="020B0604020202020204" pitchFamily="34" charset="0"/>
              <a:buChar char="•"/>
            </a:pPr>
            <a:r>
              <a:rPr lang="es-MX" sz="1600" dirty="0" smtClean="0">
                <a:latin typeface="Montserrat" panose="00000500000000000000" pitchFamily="2" charset="0"/>
              </a:rPr>
              <a:t>Guadalajara (2003)</a:t>
            </a:r>
          </a:p>
          <a:p>
            <a:pPr marL="285750" indent="-285750" algn="just">
              <a:lnSpc>
                <a:spcPct val="125000"/>
              </a:lnSpc>
              <a:buFont typeface="Arial" panose="020B0604020202020204" pitchFamily="34" charset="0"/>
              <a:buChar char="•"/>
            </a:pPr>
            <a:endParaRPr lang="es-MX" sz="1600" dirty="0" smtClean="0">
              <a:latin typeface="Montserrat" panose="00000500000000000000" pitchFamily="2" charset="0"/>
            </a:endParaRPr>
          </a:p>
        </p:txBody>
      </p:sp>
      <p:sp>
        <p:nvSpPr>
          <p:cNvPr id="7" name="2 CuadroTexto">
            <a:extLst>
              <a:ext uri="{FF2B5EF4-FFF2-40B4-BE49-F238E27FC236}">
                <a16:creationId xmlns:a16="http://schemas.microsoft.com/office/drawing/2014/main" xmlns="" id="{8704289E-E0FC-492E-AA72-A14602583E7F}"/>
              </a:ext>
            </a:extLst>
          </p:cNvPr>
          <p:cNvSpPr txBox="1"/>
          <p:nvPr/>
        </p:nvSpPr>
        <p:spPr>
          <a:xfrm>
            <a:off x="40209" y="4221088"/>
            <a:ext cx="2422458" cy="369332"/>
          </a:xfrm>
          <a:prstGeom prst="rect">
            <a:avLst/>
          </a:prstGeom>
          <a:noFill/>
        </p:spPr>
        <p:txBody>
          <a:bodyPr wrap="none" rtlCol="0">
            <a:spAutoFit/>
          </a:bodyPr>
          <a:lstStyle/>
          <a:p>
            <a:r>
              <a:rPr lang="es-MX" b="1" dirty="0" smtClean="0">
                <a:solidFill>
                  <a:srgbClr val="38806B"/>
                </a:solidFill>
                <a:latin typeface="Montserrat" panose="00000500000000000000" pitchFamily="2" charset="0"/>
              </a:rPr>
              <a:t>Recomenda</a:t>
            </a:r>
            <a:r>
              <a:rPr lang="es-MX" b="1" dirty="0">
                <a:solidFill>
                  <a:srgbClr val="38806B"/>
                </a:solidFill>
                <a:latin typeface="Montserrat" panose="00000500000000000000" pitchFamily="2" charset="0"/>
              </a:rPr>
              <a:t>c</a:t>
            </a:r>
            <a:r>
              <a:rPr lang="es-MX" b="1" dirty="0" smtClean="0">
                <a:solidFill>
                  <a:srgbClr val="38806B"/>
                </a:solidFill>
                <a:latin typeface="Montserrat" panose="00000500000000000000" pitchFamily="2" charset="0"/>
              </a:rPr>
              <a:t>iones</a:t>
            </a:r>
            <a:endParaRPr lang="es-MX" b="1" dirty="0">
              <a:solidFill>
                <a:srgbClr val="38806B"/>
              </a:solidFill>
              <a:latin typeface="Montserrat" panose="00000500000000000000" pitchFamily="2" charset="0"/>
            </a:endParaRPr>
          </a:p>
        </p:txBody>
      </p:sp>
      <p:sp>
        <p:nvSpPr>
          <p:cNvPr id="10" name="4 CuadroTexto"/>
          <p:cNvSpPr txBox="1"/>
          <p:nvPr/>
        </p:nvSpPr>
        <p:spPr>
          <a:xfrm>
            <a:off x="35496" y="4725144"/>
            <a:ext cx="8923594" cy="2092881"/>
          </a:xfrm>
          <a:prstGeom prst="rect">
            <a:avLst/>
          </a:prstGeom>
          <a:noFill/>
        </p:spPr>
        <p:txBody>
          <a:bodyPr wrap="square" rtlCol="0">
            <a:spAutoFit/>
          </a:bodyPr>
          <a:lstStyle/>
          <a:p>
            <a:pPr marL="182563" indent="-182563" algn="just">
              <a:lnSpc>
                <a:spcPct val="125000"/>
              </a:lnSpc>
              <a:spcAft>
                <a:spcPts val="600"/>
              </a:spcAft>
              <a:buFont typeface="Symbol" panose="05050102010706020507" pitchFamily="18" charset="2"/>
              <a:buChar char=""/>
            </a:pPr>
            <a:r>
              <a:rPr lang="es-MX" sz="1600" dirty="0" smtClean="0">
                <a:latin typeface="Montserrat" panose="00000500000000000000" pitchFamily="2" charset="0"/>
              </a:rPr>
              <a:t>Impulsar </a:t>
            </a:r>
            <a:r>
              <a:rPr lang="es-MX" sz="1600" dirty="0">
                <a:latin typeface="Montserrat" panose="00000500000000000000" pitchFamily="2" charset="0"/>
              </a:rPr>
              <a:t>el desarrollo de la normatividad técnica en materia de construcción en </a:t>
            </a:r>
            <a:r>
              <a:rPr lang="es-MX" sz="1600" dirty="0" smtClean="0">
                <a:latin typeface="Montserrat" panose="00000500000000000000" pitchFamily="2" charset="0"/>
              </a:rPr>
              <a:t>Jalisco.</a:t>
            </a:r>
          </a:p>
          <a:p>
            <a:pPr marL="182563" indent="-182563" algn="just">
              <a:lnSpc>
                <a:spcPct val="125000"/>
              </a:lnSpc>
              <a:spcAft>
                <a:spcPts val="600"/>
              </a:spcAft>
              <a:buFont typeface="Symbol" panose="05050102010706020507" pitchFamily="18" charset="2"/>
              <a:buChar char=""/>
            </a:pPr>
            <a:r>
              <a:rPr lang="es-MX" sz="1600" dirty="0" smtClean="0">
                <a:latin typeface="Montserrat" panose="00000500000000000000" pitchFamily="2" charset="0"/>
              </a:rPr>
              <a:t>Impulsar la creación y existencia de entes coadyuvantes de la autoridad local y/o estatal, para que, además de contar con reglamentos, se tenga la posibilidad de aplicarlos de manera adecuada y supervisada.</a:t>
            </a:r>
          </a:p>
          <a:p>
            <a:pPr marL="182563" indent="-182563" algn="just">
              <a:lnSpc>
                <a:spcPct val="125000"/>
              </a:lnSpc>
              <a:spcAft>
                <a:spcPts val="600"/>
              </a:spcAft>
              <a:buFont typeface="Symbol" panose="05050102010706020507" pitchFamily="18" charset="2"/>
              <a:buChar char=""/>
            </a:pPr>
            <a:r>
              <a:rPr lang="es-MX" sz="1600" dirty="0">
                <a:latin typeface="Montserrat" panose="00000500000000000000" pitchFamily="2" charset="0"/>
              </a:rPr>
              <a:t>Promover la participación de los Colegios de Ingenieros Civiles existentes </a:t>
            </a:r>
            <a:r>
              <a:rPr lang="es-MX" sz="1600" dirty="0" smtClean="0">
                <a:latin typeface="Montserrat" panose="00000500000000000000" pitchFamily="2" charset="0"/>
              </a:rPr>
              <a:t>en Jalisco.</a:t>
            </a:r>
          </a:p>
        </p:txBody>
      </p:sp>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131" t="9043" r="15087" b="6667"/>
          <a:stretch/>
        </p:blipFill>
        <p:spPr bwMode="auto">
          <a:xfrm>
            <a:off x="6243776" y="1181579"/>
            <a:ext cx="2889433"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04041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836712"/>
            <a:ext cx="7920880" cy="4524315"/>
          </a:xfrm>
          <a:prstGeom prst="rect">
            <a:avLst/>
          </a:prstGeom>
        </p:spPr>
        <p:txBody>
          <a:bodyPr wrap="square">
            <a:spAutoFit/>
          </a:bodyPr>
          <a:lstStyle/>
          <a:p>
            <a:pPr marL="285750" indent="-285750" algn="just">
              <a:buFont typeface="Arial" panose="020B0604020202020204" pitchFamily="34" charset="0"/>
              <a:buChar char="•"/>
            </a:pPr>
            <a:endParaRPr lang="es-MX" sz="1600" dirty="0" smtClean="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b="1" dirty="0" smtClean="0">
                <a:solidFill>
                  <a:prstClr val="black"/>
                </a:solidFill>
                <a:latin typeface="Montserrat" panose="00000500000000000000" pitchFamily="2" charset="0"/>
              </a:rPr>
              <a:t>Fortalecimiento </a:t>
            </a:r>
            <a:r>
              <a:rPr lang="es-MX" sz="1600" b="1" dirty="0">
                <a:solidFill>
                  <a:prstClr val="black"/>
                </a:solidFill>
                <a:latin typeface="Montserrat" panose="00000500000000000000" pitchFamily="2" charset="0"/>
              </a:rPr>
              <a:t>de capacidades de las autoridades estatales para la prevención y mitigación del riesgo</a:t>
            </a:r>
          </a:p>
          <a:p>
            <a:pPr marL="285750" indent="-285750" algn="just">
              <a:buFont typeface="Arial" panose="020B0604020202020204" pitchFamily="34" charset="0"/>
              <a:buChar char="•"/>
            </a:pPr>
            <a:endParaRPr lang="es-MX" sz="16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dirty="0" smtClean="0">
                <a:solidFill>
                  <a:prstClr val="black"/>
                </a:solidFill>
                <a:latin typeface="Montserrat" panose="00000500000000000000" pitchFamily="2" charset="0"/>
              </a:rPr>
              <a:t>   Formar </a:t>
            </a:r>
            <a:r>
              <a:rPr lang="es-MX" sz="1600" dirty="0">
                <a:solidFill>
                  <a:prstClr val="black"/>
                </a:solidFill>
                <a:latin typeface="Montserrat" panose="00000500000000000000" pitchFamily="2" charset="0"/>
              </a:rPr>
              <a:t>u optimizar un </a:t>
            </a:r>
            <a:r>
              <a:rPr lang="es-MX" sz="1600" b="1" dirty="0">
                <a:solidFill>
                  <a:prstClr val="black"/>
                </a:solidFill>
                <a:latin typeface="Montserrat" panose="00000500000000000000" pitchFamily="2" charset="0"/>
              </a:rPr>
              <a:t>Comité Científico</a:t>
            </a:r>
            <a:r>
              <a:rPr lang="es-MX" sz="1600" dirty="0">
                <a:solidFill>
                  <a:prstClr val="black"/>
                </a:solidFill>
                <a:latin typeface="Montserrat" panose="00000500000000000000" pitchFamily="2" charset="0"/>
              </a:rPr>
              <a:t>, integrado por especialistas locales, </a:t>
            </a:r>
            <a:r>
              <a:rPr lang="es-MX" sz="1600" b="1" dirty="0">
                <a:solidFill>
                  <a:prstClr val="black"/>
                </a:solidFill>
                <a:latin typeface="Montserrat" panose="00000500000000000000" pitchFamily="2" charset="0"/>
              </a:rPr>
              <a:t>que asesore a las autoridades de gobierno y/o de Protección Civil </a:t>
            </a:r>
            <a:r>
              <a:rPr lang="es-MX" sz="1600" dirty="0">
                <a:solidFill>
                  <a:prstClr val="black"/>
                </a:solidFill>
                <a:latin typeface="Montserrat" panose="00000500000000000000" pitchFamily="2" charset="0"/>
              </a:rPr>
              <a:t>respecto de todos los fenómenos que afecten a la </a:t>
            </a:r>
            <a:r>
              <a:rPr lang="es-MX" sz="1600" dirty="0" smtClean="0">
                <a:solidFill>
                  <a:prstClr val="black"/>
                </a:solidFill>
                <a:latin typeface="Montserrat" panose="00000500000000000000" pitchFamily="2" charset="0"/>
              </a:rPr>
              <a:t>entidad</a:t>
            </a:r>
          </a:p>
          <a:p>
            <a:pPr marL="285750" indent="-285750" algn="just">
              <a:buFont typeface="Arial" panose="020B0604020202020204" pitchFamily="34" charset="0"/>
              <a:buChar char="•"/>
            </a:pPr>
            <a:endParaRPr lang="es-MX" sz="16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dirty="0" smtClean="0">
                <a:solidFill>
                  <a:prstClr val="black"/>
                </a:solidFill>
                <a:latin typeface="Montserrat" panose="00000500000000000000" pitchFamily="2" charset="0"/>
              </a:rPr>
              <a:t>   Establecimiento </a:t>
            </a:r>
            <a:r>
              <a:rPr lang="es-MX" sz="1600" dirty="0">
                <a:solidFill>
                  <a:prstClr val="black"/>
                </a:solidFill>
                <a:latin typeface="Montserrat" panose="00000500000000000000" pitchFamily="2" charset="0"/>
              </a:rPr>
              <a:t>de </a:t>
            </a:r>
            <a:r>
              <a:rPr lang="es-MX" sz="1600" b="1" dirty="0">
                <a:solidFill>
                  <a:prstClr val="black"/>
                </a:solidFill>
                <a:latin typeface="Montserrat" panose="00000500000000000000" pitchFamily="2" charset="0"/>
              </a:rPr>
              <a:t>protocolos de comunicación y de trabajo </a:t>
            </a:r>
            <a:r>
              <a:rPr lang="es-MX" sz="1600" dirty="0">
                <a:solidFill>
                  <a:prstClr val="black"/>
                </a:solidFill>
                <a:latin typeface="Montserrat" panose="00000500000000000000" pitchFamily="2" charset="0"/>
              </a:rPr>
              <a:t>para la integración de dicho Comité a las actividades y estrategias de las direcciones generales de la Coordinación Nacional de Protección Civil y los comités científicos asesores del </a:t>
            </a:r>
            <a:r>
              <a:rPr lang="es-MX" sz="1600" dirty="0" smtClean="0">
                <a:solidFill>
                  <a:prstClr val="black"/>
                </a:solidFill>
                <a:latin typeface="Montserrat" panose="00000500000000000000" pitchFamily="2" charset="0"/>
              </a:rPr>
              <a:t>SINAPROC</a:t>
            </a:r>
          </a:p>
          <a:p>
            <a:pPr marL="285750" indent="-285750" algn="just">
              <a:buFont typeface="Arial" panose="020B0604020202020204" pitchFamily="34" charset="0"/>
              <a:buChar char="•"/>
            </a:pPr>
            <a:endParaRPr lang="es-MX" sz="16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dirty="0" smtClean="0">
                <a:solidFill>
                  <a:prstClr val="black"/>
                </a:solidFill>
                <a:latin typeface="Montserrat" panose="00000500000000000000" pitchFamily="2" charset="0"/>
              </a:rPr>
              <a:t>  </a:t>
            </a:r>
            <a:r>
              <a:rPr lang="es-MX" sz="1600" b="1" dirty="0" smtClean="0">
                <a:solidFill>
                  <a:prstClr val="black"/>
                </a:solidFill>
                <a:latin typeface="Montserrat" panose="00000500000000000000" pitchFamily="2" charset="0"/>
              </a:rPr>
              <a:t>Participación</a:t>
            </a:r>
            <a:r>
              <a:rPr lang="es-MX" sz="1600" b="1" dirty="0">
                <a:solidFill>
                  <a:prstClr val="black"/>
                </a:solidFill>
                <a:latin typeface="Montserrat" panose="00000500000000000000" pitchFamily="2" charset="0"/>
              </a:rPr>
              <a:t>,</a:t>
            </a:r>
            <a:r>
              <a:rPr lang="es-MX" sz="1600" dirty="0">
                <a:solidFill>
                  <a:prstClr val="black"/>
                </a:solidFill>
                <a:latin typeface="Montserrat" panose="00000500000000000000" pitchFamily="2" charset="0"/>
              </a:rPr>
              <a:t> vía remota, de un enlace estatal, con perfil técnico-científico, </a:t>
            </a:r>
            <a:r>
              <a:rPr lang="es-MX" sz="1600" b="1" dirty="0">
                <a:solidFill>
                  <a:prstClr val="black"/>
                </a:solidFill>
                <a:latin typeface="Montserrat" panose="00000500000000000000" pitchFamily="2" charset="0"/>
              </a:rPr>
              <a:t>en las reuniones de CCA del </a:t>
            </a:r>
            <a:r>
              <a:rPr lang="es-MX" sz="1600" b="1" dirty="0" smtClean="0">
                <a:solidFill>
                  <a:prstClr val="black"/>
                </a:solidFill>
                <a:latin typeface="Montserrat" panose="00000500000000000000" pitchFamily="2" charset="0"/>
              </a:rPr>
              <a:t>SINAPROC</a:t>
            </a:r>
          </a:p>
          <a:p>
            <a:pPr marL="285750" indent="-285750" algn="just">
              <a:buFont typeface="Arial" panose="020B0604020202020204" pitchFamily="34" charset="0"/>
              <a:buChar char="•"/>
            </a:pPr>
            <a:endParaRPr lang="es-MX" sz="1600" dirty="0">
              <a:solidFill>
                <a:prstClr val="black"/>
              </a:solidFill>
              <a:latin typeface="Montserrat" panose="00000500000000000000" pitchFamily="2" charset="0"/>
            </a:endParaRPr>
          </a:p>
          <a:p>
            <a:pPr marL="285750" indent="-285750" algn="just">
              <a:buFont typeface="Arial" panose="020B0604020202020204" pitchFamily="34" charset="0"/>
              <a:buChar char="•"/>
            </a:pPr>
            <a:r>
              <a:rPr lang="es-MX" sz="1600" dirty="0" smtClean="0">
                <a:solidFill>
                  <a:prstClr val="black"/>
                </a:solidFill>
                <a:latin typeface="Montserrat" panose="00000500000000000000" pitchFamily="2" charset="0"/>
              </a:rPr>
              <a:t>Creación </a:t>
            </a:r>
            <a:r>
              <a:rPr lang="es-MX" sz="1600" dirty="0">
                <a:solidFill>
                  <a:prstClr val="black"/>
                </a:solidFill>
                <a:latin typeface="Montserrat" panose="00000500000000000000" pitchFamily="2" charset="0"/>
              </a:rPr>
              <a:t>de un </a:t>
            </a:r>
            <a:r>
              <a:rPr lang="es-MX" sz="1600" b="1" dirty="0">
                <a:solidFill>
                  <a:prstClr val="black"/>
                </a:solidFill>
                <a:latin typeface="Montserrat" panose="00000500000000000000" pitchFamily="2" charset="0"/>
              </a:rPr>
              <a:t>subcomité</a:t>
            </a:r>
            <a:r>
              <a:rPr lang="es-MX" sz="1600" dirty="0">
                <a:solidFill>
                  <a:prstClr val="black"/>
                </a:solidFill>
                <a:latin typeface="Montserrat" panose="00000500000000000000" pitchFamily="2" charset="0"/>
              </a:rPr>
              <a:t> para la elaboración / actualización del reglamento de construcción estatal</a:t>
            </a:r>
          </a:p>
        </p:txBody>
      </p:sp>
    </p:spTree>
    <p:extLst>
      <p:ext uri="{BB962C8B-B14F-4D97-AF65-F5344CB8AC3E}">
        <p14:creationId xmlns:p14="http://schemas.microsoft.com/office/powerpoint/2010/main" val="3810035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20">
            <a:extLst>
              <a:ext uri="{FF2B5EF4-FFF2-40B4-BE49-F238E27FC236}">
                <a16:creationId xmlns="" xmlns:a16="http://schemas.microsoft.com/office/drawing/2014/main" id="{5764E41A-638A-41F4-8891-65D83EA98CAE}"/>
              </a:ext>
            </a:extLst>
          </p:cNvPr>
          <p:cNvSpPr txBox="1"/>
          <p:nvPr/>
        </p:nvSpPr>
        <p:spPr>
          <a:xfrm>
            <a:off x="409744" y="3162068"/>
            <a:ext cx="4738319" cy="3323987"/>
          </a:xfrm>
          <a:prstGeom prst="rect">
            <a:avLst/>
          </a:prstGeom>
          <a:noFill/>
        </p:spPr>
        <p:txBody>
          <a:bodyPr wrap="square" rtlCol="0">
            <a:spAutoFit/>
          </a:bodyPr>
          <a:lstStyle/>
          <a:p>
            <a:pPr marL="285750" indent="-285750" algn="just">
              <a:buFont typeface="Arial" panose="020B0604020202020204" pitchFamily="34" charset="0"/>
              <a:buChar char="•"/>
            </a:pPr>
            <a:r>
              <a:rPr lang="es-MX" sz="1400" b="1" dirty="0">
                <a:latin typeface="Montserrat" panose="00000500000000000000" pitchFamily="2" charset="0"/>
              </a:rPr>
              <a:t>Temas a desarrollar</a:t>
            </a:r>
            <a:r>
              <a:rPr lang="es-MX" sz="1400" dirty="0">
                <a:latin typeface="Montserrat" panose="00000500000000000000" pitchFamily="2" charset="0"/>
              </a:rPr>
              <a:t>: </a:t>
            </a:r>
            <a:r>
              <a:rPr lang="es-MX" sz="1400" dirty="0" smtClean="0">
                <a:latin typeface="Montserrat" panose="00000500000000000000" pitchFamily="2" charset="0"/>
              </a:rPr>
              <a:t>Actualizar </a:t>
            </a:r>
            <a:r>
              <a:rPr lang="es-MX" sz="1400" dirty="0">
                <a:latin typeface="Montserrat" panose="00000500000000000000" pitchFamily="2" charset="0"/>
              </a:rPr>
              <a:t>los puntos críticos hidráulicos en el estado, </a:t>
            </a:r>
            <a:r>
              <a:rPr lang="es-MX" sz="1400" dirty="0" smtClean="0">
                <a:latin typeface="Montserrat" panose="00000500000000000000" pitchFamily="2" charset="0"/>
              </a:rPr>
              <a:t>sobre todo los que se ubican en cercanías de poblaciones asentadas en zonas de peligro, así como aguas abajo de las </a:t>
            </a:r>
            <a:r>
              <a:rPr lang="es-MX" sz="1400" b="1" dirty="0" smtClean="0">
                <a:latin typeface="Montserrat" panose="00000500000000000000" pitchFamily="2" charset="0"/>
              </a:rPr>
              <a:t>presas Ing. Santiago Camarena, Hurtado, Lago de Chapala, La Colonia y Chila </a:t>
            </a:r>
            <a:r>
              <a:rPr lang="es-MX" sz="1400" dirty="0" smtClean="0">
                <a:latin typeface="Montserrat" panose="00000500000000000000" pitchFamily="2" charset="0"/>
              </a:rPr>
              <a:t>, en los municipios</a:t>
            </a:r>
            <a:r>
              <a:rPr lang="es-MX" sz="1400" strike="sngStrike" dirty="0" smtClean="0">
                <a:latin typeface="Montserrat" panose="00000500000000000000" pitchFamily="2" charset="0"/>
              </a:rPr>
              <a:t> </a:t>
            </a:r>
            <a:r>
              <a:rPr lang="es-MX" sz="1400" dirty="0" smtClean="0">
                <a:latin typeface="Montserrat" panose="00000500000000000000" pitchFamily="2" charset="0"/>
              </a:rPr>
              <a:t>de Teuchitlán, Acatlán de Juárez y Zapotlán del Rey (</a:t>
            </a:r>
            <a:r>
              <a:rPr lang="es-MX" sz="1400" b="1" dirty="0" smtClean="0">
                <a:latin typeface="Montserrat" panose="00000500000000000000" pitchFamily="2" charset="0"/>
              </a:rPr>
              <a:t>peligro muy alto </a:t>
            </a:r>
            <a:r>
              <a:rPr lang="es-MX" sz="1400" dirty="0" smtClean="0">
                <a:latin typeface="Montserrat" panose="00000500000000000000" pitchFamily="2" charset="0"/>
              </a:rPr>
              <a:t>de inundación), ya que ambas poseen </a:t>
            </a:r>
            <a:r>
              <a:rPr lang="es-MX" sz="1400" b="1" dirty="0" smtClean="0">
                <a:latin typeface="Montserrat" panose="00000500000000000000" pitchFamily="2" charset="0"/>
              </a:rPr>
              <a:t>vertedor libre</a:t>
            </a:r>
            <a:r>
              <a:rPr lang="es-MX" sz="1400" dirty="0" smtClean="0">
                <a:latin typeface="Montserrat" panose="00000500000000000000" pitchFamily="2" charset="0"/>
              </a:rPr>
              <a:t>, es decir, carecen de una política para el control de avenidas extraordinarias</a:t>
            </a:r>
            <a:r>
              <a:rPr lang="es-MX" sz="1400" dirty="0" smtClean="0">
                <a:latin typeface="Montserrat" panose="00000500000000000000" pitchFamily="2" charset="0"/>
                <a:sym typeface="Symbol"/>
              </a:rPr>
              <a:t>.</a:t>
            </a:r>
          </a:p>
          <a:p>
            <a:pPr marL="285750" indent="-285750" algn="just">
              <a:buFont typeface="Arial" panose="020B0604020202020204" pitchFamily="34" charset="0"/>
              <a:buChar char="•"/>
            </a:pPr>
            <a:r>
              <a:rPr lang="es-MX" sz="1400" dirty="0" smtClean="0">
                <a:latin typeface="Montserrat" panose="00000500000000000000" pitchFamily="2" charset="0"/>
                <a:sym typeface="Symbol"/>
              </a:rPr>
              <a:t>En el estado hay 24 presas,  pero sólo dos tienen política de operación (Manuel M. Diéguez y Cajón de Peña) y </a:t>
            </a:r>
            <a:r>
              <a:rPr lang="es-MX" sz="1400" b="1" dirty="0" smtClean="0">
                <a:latin typeface="Montserrat" panose="00000500000000000000" pitchFamily="2" charset="0"/>
                <a:sym typeface="Symbol"/>
              </a:rPr>
              <a:t>en 22 falta elaborar dicho protocolo.</a:t>
            </a:r>
            <a:endParaRPr lang="es-MX" sz="1400" b="1" dirty="0">
              <a:latin typeface="Montserrat" panose="00000500000000000000" pitchFamily="2" charset="0"/>
            </a:endParaRPr>
          </a:p>
        </p:txBody>
      </p:sp>
      <p:sp>
        <p:nvSpPr>
          <p:cNvPr id="3" name="2 CuadroTexto">
            <a:extLst>
              <a:ext uri="{FF2B5EF4-FFF2-40B4-BE49-F238E27FC236}">
                <a16:creationId xmlns="" xmlns:a16="http://schemas.microsoft.com/office/drawing/2014/main" id="{8704289E-E0FC-492E-AA72-A14602583E7F}"/>
              </a:ext>
            </a:extLst>
          </p:cNvPr>
          <p:cNvSpPr txBox="1"/>
          <p:nvPr/>
        </p:nvSpPr>
        <p:spPr>
          <a:xfrm>
            <a:off x="327118" y="364423"/>
            <a:ext cx="1826141" cy="369332"/>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Inundaciones</a:t>
            </a:r>
            <a:endParaRPr lang="es-MX" b="1" dirty="0">
              <a:solidFill>
                <a:srgbClr val="38806B"/>
              </a:solidFill>
              <a:latin typeface="Montserrat" panose="00000500000000000000" pitchFamily="2" charset="0"/>
            </a:endParaRPr>
          </a:p>
        </p:txBody>
      </p:sp>
      <p:sp>
        <p:nvSpPr>
          <p:cNvPr id="4" name="Rectángulo 3"/>
          <p:cNvSpPr/>
          <p:nvPr/>
        </p:nvSpPr>
        <p:spPr>
          <a:xfrm>
            <a:off x="409744" y="1016973"/>
            <a:ext cx="4882335" cy="738664"/>
          </a:xfrm>
          <a:prstGeom prst="rect">
            <a:avLst/>
          </a:prstGeom>
        </p:spPr>
        <p:txBody>
          <a:bodyPr wrap="square">
            <a:spAutoFit/>
          </a:bodyPr>
          <a:lstStyle/>
          <a:p>
            <a:pPr marL="285750" indent="-285750" algn="just">
              <a:buFont typeface="Arial" panose="020B0604020202020204" pitchFamily="34" charset="0"/>
              <a:buChar char="•"/>
            </a:pPr>
            <a:r>
              <a:rPr lang="es-MX" sz="1400" dirty="0">
                <a:latin typeface="Montserrat" panose="00000500000000000000" pitchFamily="2" charset="0"/>
              </a:rPr>
              <a:t>El estado cuenta con </a:t>
            </a:r>
            <a:r>
              <a:rPr lang="es-MX" sz="1400" b="1" dirty="0" smtClean="0">
                <a:latin typeface="Montserrat" panose="00000500000000000000" pitchFamily="2" charset="0"/>
              </a:rPr>
              <a:t>ríos, arroyos  </a:t>
            </a:r>
            <a:r>
              <a:rPr lang="es-MX" sz="1400" b="1" dirty="0">
                <a:latin typeface="Montserrat" panose="00000500000000000000" pitchFamily="2" charset="0"/>
              </a:rPr>
              <a:t>y presas</a:t>
            </a:r>
            <a:r>
              <a:rPr lang="es-MX" sz="1400" dirty="0">
                <a:latin typeface="Montserrat" panose="00000500000000000000" pitchFamily="2" charset="0"/>
              </a:rPr>
              <a:t>, los cuales pueden provocar </a:t>
            </a:r>
            <a:r>
              <a:rPr lang="es-MX" sz="1400" b="1" dirty="0">
                <a:latin typeface="Montserrat" panose="00000500000000000000" pitchFamily="2" charset="0"/>
              </a:rPr>
              <a:t>inundaciones</a:t>
            </a:r>
            <a:r>
              <a:rPr lang="es-MX" sz="1400" b="1" dirty="0">
                <a:solidFill>
                  <a:srgbClr val="FF0000"/>
                </a:solidFill>
                <a:latin typeface="Montserrat" panose="00000500000000000000" pitchFamily="2" charset="0"/>
              </a:rPr>
              <a:t>  </a:t>
            </a:r>
            <a:r>
              <a:rPr lang="es-MX" sz="1400" dirty="0">
                <a:latin typeface="Montserrat" panose="00000500000000000000" pitchFamily="2" charset="0"/>
              </a:rPr>
              <a:t>durante todo el año. </a:t>
            </a:r>
          </a:p>
        </p:txBody>
      </p:sp>
      <p:sp>
        <p:nvSpPr>
          <p:cNvPr id="7" name="CuadroTexto 6">
            <a:extLst>
              <a:ext uri="{FF2B5EF4-FFF2-40B4-BE49-F238E27FC236}">
                <a16:creationId xmlns="" xmlns:a16="http://schemas.microsoft.com/office/drawing/2014/main" id="{851689CC-36F7-4B67-9A19-D13446CDB1AD}"/>
              </a:ext>
            </a:extLst>
          </p:cNvPr>
          <p:cNvSpPr txBox="1"/>
          <p:nvPr/>
        </p:nvSpPr>
        <p:spPr>
          <a:xfrm>
            <a:off x="441579" y="1769876"/>
            <a:ext cx="4778493" cy="1384995"/>
          </a:xfrm>
          <a:prstGeom prst="rect">
            <a:avLst/>
          </a:prstGeom>
          <a:noFill/>
        </p:spPr>
        <p:txBody>
          <a:bodyPr wrap="square" rtlCol="0">
            <a:spAutoFit/>
          </a:bodyPr>
          <a:lstStyle/>
          <a:p>
            <a:pPr marL="285750" indent="-285750" algn="just">
              <a:buFont typeface="Arial" panose="020B0604020202020204" pitchFamily="34" charset="0"/>
              <a:buChar char="•"/>
            </a:pPr>
            <a:r>
              <a:rPr lang="es-MX" sz="1400" dirty="0">
                <a:latin typeface="Montserrat" panose="00000500000000000000" pitchFamily="2" charset="0"/>
              </a:rPr>
              <a:t>Mapas de peligro (profundidades, velocidades y severidad) para </a:t>
            </a:r>
            <a:r>
              <a:rPr lang="es-MX" sz="1400" dirty="0" smtClean="0">
                <a:latin typeface="Montserrat" panose="00000500000000000000" pitchFamily="2" charset="0"/>
              </a:rPr>
              <a:t>las ciudades de </a:t>
            </a:r>
            <a:r>
              <a:rPr lang="es-MX" sz="1400" b="1" dirty="0" smtClean="0">
                <a:latin typeface="Montserrat" panose="00000500000000000000" pitchFamily="2" charset="0"/>
              </a:rPr>
              <a:t>Ameca, Arandas, Ocotlán, Puerto Vallarta y Zapotlán el Grande, así como el río Ameca</a:t>
            </a:r>
            <a:r>
              <a:rPr lang="es-MX" sz="1400" b="1" dirty="0">
                <a:latin typeface="Montserrat" panose="00000500000000000000" pitchFamily="2" charset="0"/>
              </a:rPr>
              <a:t> </a:t>
            </a:r>
            <a:r>
              <a:rPr lang="es-MX" sz="1400" dirty="0" smtClean="0">
                <a:latin typeface="Montserrat" panose="00000500000000000000" pitchFamily="2" charset="0"/>
              </a:rPr>
              <a:t>(periodos de retorno </a:t>
            </a:r>
            <a:r>
              <a:rPr lang="es-MX" sz="1400" dirty="0">
                <a:latin typeface="Montserrat" panose="00000500000000000000" pitchFamily="2" charset="0"/>
              </a:rPr>
              <a:t>2, 5, 10,  20 y 100 </a:t>
            </a:r>
            <a:r>
              <a:rPr lang="es-MX" sz="1400" dirty="0" smtClean="0">
                <a:latin typeface="Montserrat" panose="00000500000000000000" pitchFamily="2" charset="0"/>
              </a:rPr>
              <a:t>años), dicho material está disponible en el ANRI</a:t>
            </a:r>
            <a:r>
              <a:rPr lang="es-MX" sz="1400" dirty="0">
                <a:latin typeface="Montserrat" panose="00000500000000000000" pitchFamily="2" charset="0"/>
              </a:rPr>
              <a:t>.</a:t>
            </a:r>
            <a:endParaRPr lang="es-MX" sz="1400" strike="sngStrike" dirty="0">
              <a:latin typeface="Montserrat" panose="00000500000000000000" pitchFamily="2"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7313" y="1182218"/>
            <a:ext cx="2882900" cy="530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15479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 xmlns:a16="http://schemas.microsoft.com/office/drawing/2014/main" id="{C72EED67-8814-42EC-AC9E-531C75A9F126}"/>
              </a:ext>
            </a:extLst>
          </p:cNvPr>
          <p:cNvSpPr txBox="1"/>
          <p:nvPr/>
        </p:nvSpPr>
        <p:spPr>
          <a:xfrm>
            <a:off x="179512" y="836712"/>
            <a:ext cx="5688632" cy="5878532"/>
          </a:xfrm>
          <a:prstGeom prst="rect">
            <a:avLst/>
          </a:prstGeom>
          <a:noFill/>
        </p:spPr>
        <p:txBody>
          <a:bodyPr wrap="square" rtlCol="0">
            <a:spAutoFit/>
          </a:bodyPr>
          <a:lstStyle/>
          <a:p>
            <a:pPr marL="285750" indent="-285750" algn="just">
              <a:buFont typeface="Arial" panose="020B0604020202020204" pitchFamily="34" charset="0"/>
              <a:buChar char="•"/>
            </a:pPr>
            <a:r>
              <a:rPr lang="es-MX" sz="1400" dirty="0">
                <a:latin typeface="Montserrat" panose="00000500000000000000" pitchFamily="2" charset="0"/>
              </a:rPr>
              <a:t>Se cuenta con los siguientes materiales: mapas de </a:t>
            </a:r>
            <a:r>
              <a:rPr lang="es-MX" sz="1400" b="1" dirty="0">
                <a:latin typeface="Montserrat" panose="00000500000000000000" pitchFamily="2" charset="0"/>
              </a:rPr>
              <a:t>peligro</a:t>
            </a:r>
            <a:r>
              <a:rPr lang="es-MX" sz="1400" dirty="0">
                <a:latin typeface="Montserrat" panose="00000500000000000000" pitchFamily="2" charset="0"/>
              </a:rPr>
              <a:t> a escala municipal, </a:t>
            </a:r>
            <a:r>
              <a:rPr lang="es-MX" sz="1400" b="1" dirty="0">
                <a:latin typeface="Montserrat" panose="00000500000000000000" pitchFamily="2" charset="0"/>
              </a:rPr>
              <a:t>inundaciones históricas</a:t>
            </a:r>
            <a:r>
              <a:rPr lang="es-MX" sz="1400" dirty="0">
                <a:latin typeface="Montserrat" panose="00000500000000000000" pitchFamily="2" charset="0"/>
              </a:rPr>
              <a:t>  y de </a:t>
            </a:r>
            <a:r>
              <a:rPr lang="es-MX" sz="1400" b="1" dirty="0">
                <a:latin typeface="Montserrat" panose="00000500000000000000" pitchFamily="2" charset="0"/>
              </a:rPr>
              <a:t>vulnerabilidad</a:t>
            </a:r>
            <a:r>
              <a:rPr lang="es-MX" sz="1400" dirty="0">
                <a:latin typeface="Montserrat" panose="00000500000000000000" pitchFamily="2" charset="0"/>
              </a:rPr>
              <a:t>, </a:t>
            </a:r>
            <a:r>
              <a:rPr lang="es-MX" sz="1400" dirty="0" smtClean="0">
                <a:latin typeface="Montserrat" panose="00000500000000000000" pitchFamily="2" charset="0"/>
              </a:rPr>
              <a:t>así como el </a:t>
            </a:r>
            <a:r>
              <a:rPr lang="es-MX" sz="1400" b="1" dirty="0" smtClean="0">
                <a:latin typeface="Montserrat" panose="00000500000000000000" pitchFamily="2" charset="0"/>
              </a:rPr>
              <a:t>índice de inundabilidad</a:t>
            </a:r>
            <a:r>
              <a:rPr lang="es-MX" sz="1400" dirty="0" smtClean="0">
                <a:latin typeface="Montserrat" panose="00000500000000000000" pitchFamily="2" charset="0"/>
              </a:rPr>
              <a:t>, ambos </a:t>
            </a:r>
            <a:r>
              <a:rPr lang="es-MX" sz="1400" dirty="0">
                <a:latin typeface="Montserrat" panose="00000500000000000000" pitchFamily="2" charset="0"/>
              </a:rPr>
              <a:t>disponibles en el ANR. </a:t>
            </a:r>
          </a:p>
          <a:p>
            <a:pPr marL="285750" indent="-285750" algn="just">
              <a:buFont typeface="Arial" panose="020B0604020202020204" pitchFamily="34" charset="0"/>
              <a:buChar char="•"/>
            </a:pPr>
            <a:endParaRPr lang="es-MX" sz="1400" dirty="0">
              <a:latin typeface="Montserrat" panose="00000500000000000000" pitchFamily="2" charset="0"/>
            </a:endParaRPr>
          </a:p>
          <a:p>
            <a:pPr marL="285750" indent="-285750" algn="just">
              <a:buFont typeface="Arial" panose="020B0604020202020204" pitchFamily="34" charset="0"/>
              <a:buChar char="•"/>
            </a:pPr>
            <a:r>
              <a:rPr lang="es-MX" sz="1400" b="1" dirty="0">
                <a:solidFill>
                  <a:srgbClr val="38806B"/>
                </a:solidFill>
                <a:latin typeface="Montserrat" panose="00000500000000000000" pitchFamily="2" charset="0"/>
              </a:rPr>
              <a:t>RECOMENDACIONES</a:t>
            </a:r>
          </a:p>
          <a:p>
            <a:pPr marL="285750" indent="-285750" algn="just">
              <a:buFont typeface="Arial" panose="020B0604020202020204" pitchFamily="34" charset="0"/>
              <a:buChar char="•"/>
            </a:pPr>
            <a:r>
              <a:rPr lang="es-MX" sz="1400" dirty="0" smtClean="0">
                <a:latin typeface="Montserrat" panose="00000500000000000000" pitchFamily="2" charset="0"/>
              </a:rPr>
              <a:t>Actualizar</a:t>
            </a:r>
            <a:r>
              <a:rPr lang="es-MX" sz="1400" dirty="0">
                <a:latin typeface="Montserrat" panose="00000500000000000000" pitchFamily="2" charset="0"/>
              </a:rPr>
              <a:t>, elaborar y difundir mapas de inundación para </a:t>
            </a:r>
            <a:r>
              <a:rPr lang="es-MX" sz="1400" dirty="0" smtClean="0">
                <a:latin typeface="Montserrat" panose="00000500000000000000" pitchFamily="2" charset="0"/>
              </a:rPr>
              <a:t>ríos, arroyos, centros urbanos y presas, </a:t>
            </a:r>
            <a:r>
              <a:rPr lang="es-MX" sz="1400" dirty="0">
                <a:latin typeface="Montserrat" panose="00000500000000000000" pitchFamily="2" charset="0"/>
              </a:rPr>
              <a:t>con apoyo de las dependencias </a:t>
            </a:r>
            <a:r>
              <a:rPr lang="es-MX" sz="1400" dirty="0" smtClean="0">
                <a:latin typeface="Montserrat" panose="00000500000000000000" pitchFamily="2" charset="0"/>
              </a:rPr>
              <a:t>académicas y personal técnico (hidráulica e hidrología) </a:t>
            </a:r>
            <a:r>
              <a:rPr lang="es-MX" sz="1400" dirty="0">
                <a:latin typeface="Montserrat" panose="00000500000000000000" pitchFamily="2" charset="0"/>
              </a:rPr>
              <a:t>del estado, para los municipios clasificados como </a:t>
            </a:r>
            <a:r>
              <a:rPr lang="es-MX" sz="1400" dirty="0" smtClean="0">
                <a:latin typeface="Montserrat" panose="00000500000000000000" pitchFamily="2" charset="0"/>
              </a:rPr>
              <a:t>de</a:t>
            </a:r>
            <a:r>
              <a:rPr lang="es-MX" sz="1400" b="1" dirty="0" smtClean="0">
                <a:latin typeface="Montserrat" panose="00000500000000000000" pitchFamily="2" charset="0"/>
              </a:rPr>
              <a:t> </a:t>
            </a:r>
            <a:r>
              <a:rPr lang="es-MX" sz="1400" b="1" dirty="0">
                <a:latin typeface="Montserrat" panose="00000500000000000000" pitchFamily="2" charset="0"/>
              </a:rPr>
              <a:t>peligro </a:t>
            </a:r>
            <a:r>
              <a:rPr lang="es-MX" sz="1400" b="1" dirty="0" smtClean="0">
                <a:latin typeface="Montserrat" panose="00000500000000000000" pitchFamily="2" charset="0"/>
              </a:rPr>
              <a:t> muy  alto y alto.</a:t>
            </a:r>
          </a:p>
          <a:p>
            <a:pPr marL="285750" indent="-285750" algn="just">
              <a:buFont typeface="Arial" panose="020B0604020202020204" pitchFamily="34" charset="0"/>
              <a:buChar char="•"/>
            </a:pPr>
            <a:r>
              <a:rPr lang="es-MX" sz="1400" dirty="0" smtClean="0">
                <a:latin typeface="Montserrat" panose="00000500000000000000" pitchFamily="2" charset="0"/>
              </a:rPr>
              <a:t>Jalisco ocupa el </a:t>
            </a:r>
            <a:r>
              <a:rPr lang="es-MX" sz="1400" dirty="0">
                <a:latin typeface="Montserrat" panose="00000500000000000000" pitchFamily="2" charset="0"/>
              </a:rPr>
              <a:t>segundo lugar en cantidad de municipios con recurrentes eventos de inundaciones dentro de la Región </a:t>
            </a:r>
            <a:r>
              <a:rPr lang="es-MX" sz="1400" dirty="0" smtClean="0">
                <a:latin typeface="Montserrat" panose="00000500000000000000" pitchFamily="2" charset="0"/>
              </a:rPr>
              <a:t>Lerma-Santiago-Pacífico. </a:t>
            </a:r>
          </a:p>
          <a:p>
            <a:pPr marL="285750" indent="-285750" algn="just">
              <a:buFont typeface="Arial" panose="020B0604020202020204" pitchFamily="34" charset="0"/>
              <a:buChar char="•"/>
            </a:pPr>
            <a:r>
              <a:rPr lang="es-MX" sz="1400" dirty="0" smtClean="0">
                <a:latin typeface="Montserrat" panose="00000500000000000000" pitchFamily="2" charset="0"/>
              </a:rPr>
              <a:t>La </a:t>
            </a:r>
            <a:r>
              <a:rPr lang="es-MX" sz="1400" dirty="0">
                <a:latin typeface="Montserrat" panose="00000500000000000000" pitchFamily="2" charset="0"/>
              </a:rPr>
              <a:t>construcción de </a:t>
            </a:r>
            <a:r>
              <a:rPr lang="es-MX" sz="1400" dirty="0" smtClean="0">
                <a:latin typeface="Montserrat" panose="00000500000000000000" pitchFamily="2" charset="0"/>
              </a:rPr>
              <a:t>dos </a:t>
            </a:r>
            <a:r>
              <a:rPr lang="es-MX" sz="1400" dirty="0">
                <a:latin typeface="Montserrat" panose="00000500000000000000" pitchFamily="2" charset="0"/>
              </a:rPr>
              <a:t>obras para proteger zonas urbanas de La Huerta y </a:t>
            </a:r>
            <a:r>
              <a:rPr lang="es-MX" sz="1400" dirty="0" err="1" smtClean="0">
                <a:latin typeface="Montserrat" panose="00000500000000000000" pitchFamily="2" charset="0"/>
              </a:rPr>
              <a:t>Melaque</a:t>
            </a:r>
            <a:r>
              <a:rPr lang="es-MX" sz="1400" dirty="0">
                <a:latin typeface="Montserrat" panose="00000500000000000000" pitchFamily="2" charset="0"/>
              </a:rPr>
              <a:t>. La primera es un afluente del </a:t>
            </a:r>
            <a:r>
              <a:rPr lang="es-MX" sz="1400" dirty="0" smtClean="0">
                <a:latin typeface="Montserrat" panose="00000500000000000000" pitchFamily="2" charset="0"/>
              </a:rPr>
              <a:t>río </a:t>
            </a:r>
            <a:r>
              <a:rPr lang="es-MX" sz="1400" dirty="0">
                <a:latin typeface="Montserrat" panose="00000500000000000000" pitchFamily="2" charset="0"/>
              </a:rPr>
              <a:t>Purificación y la segunda en el </a:t>
            </a:r>
            <a:r>
              <a:rPr lang="es-MX" sz="1400" dirty="0" smtClean="0">
                <a:latin typeface="Montserrat" panose="00000500000000000000" pitchFamily="2" charset="0"/>
              </a:rPr>
              <a:t>río Pedregal.</a:t>
            </a:r>
          </a:p>
          <a:p>
            <a:pPr marL="285750" indent="-285750" algn="just">
              <a:buFont typeface="Arial" panose="020B0604020202020204" pitchFamily="34" charset="0"/>
              <a:buChar char="•"/>
            </a:pPr>
            <a:r>
              <a:rPr lang="es-MX" sz="1400" dirty="0">
                <a:latin typeface="Montserrat" panose="00000500000000000000" pitchFamily="2" charset="0"/>
              </a:rPr>
              <a:t>Rehabilitación de las presas en las localidades de Villa Corona, Zacoalco de Torres y en Soyatlán</a:t>
            </a:r>
            <a:r>
              <a:rPr lang="es-MX" sz="1400" dirty="0" smtClean="0">
                <a:latin typeface="Montserrat" panose="00000500000000000000" pitchFamily="2" charset="0"/>
              </a:rPr>
              <a:t>.</a:t>
            </a:r>
          </a:p>
          <a:p>
            <a:pPr marL="285750" indent="-285750" algn="just">
              <a:buFont typeface="Arial" panose="020B0604020202020204" pitchFamily="34" charset="0"/>
              <a:buChar char="•"/>
            </a:pPr>
            <a:r>
              <a:rPr lang="es-MX" sz="1400" dirty="0">
                <a:latin typeface="Montserrat" panose="00000500000000000000" pitchFamily="2" charset="0"/>
              </a:rPr>
              <a:t>Obras de protección y rectificación de cauces en </a:t>
            </a:r>
            <a:r>
              <a:rPr lang="es-MX" sz="1400" dirty="0" smtClean="0">
                <a:latin typeface="Montserrat" panose="00000500000000000000" pitchFamily="2" charset="0"/>
              </a:rPr>
              <a:t>arroyos El </a:t>
            </a:r>
            <a:r>
              <a:rPr lang="es-MX" sz="1400" dirty="0">
                <a:latin typeface="Montserrat" panose="00000500000000000000" pitchFamily="2" charset="0"/>
              </a:rPr>
              <a:t>Zarco, </a:t>
            </a:r>
            <a:r>
              <a:rPr lang="es-MX" sz="1400" dirty="0" smtClean="0">
                <a:latin typeface="Montserrat" panose="00000500000000000000" pitchFamily="2" charset="0"/>
              </a:rPr>
              <a:t>El </a:t>
            </a:r>
            <a:r>
              <a:rPr lang="es-MX" sz="1400" dirty="0">
                <a:latin typeface="Montserrat" panose="00000500000000000000" pitchFamily="2" charset="0"/>
              </a:rPr>
              <a:t>Tamarindo, El Cojinque, </a:t>
            </a:r>
            <a:r>
              <a:rPr lang="es-MX" sz="1400" dirty="0" smtClean="0">
                <a:latin typeface="Montserrat" panose="00000500000000000000" pitchFamily="2" charset="0"/>
              </a:rPr>
              <a:t>Seco y </a:t>
            </a:r>
            <a:r>
              <a:rPr lang="es-MX" sz="1400" dirty="0">
                <a:latin typeface="Montserrat" panose="00000500000000000000" pitchFamily="2" charset="0"/>
              </a:rPr>
              <a:t>El </a:t>
            </a:r>
            <a:r>
              <a:rPr lang="es-MX" sz="1400" dirty="0" smtClean="0">
                <a:latin typeface="Montserrat" panose="00000500000000000000" pitchFamily="2" charset="0"/>
              </a:rPr>
              <a:t>Pedregal, así como los ríos </a:t>
            </a:r>
            <a:r>
              <a:rPr lang="es-MX" sz="1400" dirty="0">
                <a:latin typeface="Montserrat" panose="00000500000000000000" pitchFamily="2" charset="0"/>
              </a:rPr>
              <a:t>Marabasco</a:t>
            </a:r>
            <a:r>
              <a:rPr lang="es-MX" sz="1400" dirty="0" smtClean="0">
                <a:latin typeface="Montserrat" panose="00000500000000000000" pitchFamily="2" charset="0"/>
              </a:rPr>
              <a:t>, Purificación y  El </a:t>
            </a:r>
            <a:r>
              <a:rPr lang="es-MX" sz="1400" dirty="0">
                <a:latin typeface="Montserrat" panose="00000500000000000000" pitchFamily="2" charset="0"/>
              </a:rPr>
              <a:t>Tecolote</a:t>
            </a:r>
            <a:r>
              <a:rPr lang="es-MX" sz="1400" dirty="0" smtClean="0">
                <a:latin typeface="Montserrat" panose="00000500000000000000" pitchFamily="2" charset="0"/>
              </a:rPr>
              <a:t>.</a:t>
            </a:r>
          </a:p>
          <a:p>
            <a:pPr marL="285750" indent="-285750" algn="just">
              <a:buFont typeface="Arial" panose="020B0604020202020204" pitchFamily="34" charset="0"/>
              <a:buChar char="•"/>
            </a:pPr>
            <a:r>
              <a:rPr lang="es-MX" sz="1400" dirty="0" smtClean="0">
                <a:latin typeface="Montserrat" panose="00000500000000000000" pitchFamily="2" charset="0"/>
              </a:rPr>
              <a:t>En el estado hay 24 </a:t>
            </a:r>
            <a:r>
              <a:rPr lang="es-MX" sz="1400" b="1" dirty="0" smtClean="0">
                <a:latin typeface="Montserrat" panose="00000500000000000000" pitchFamily="2" charset="0"/>
              </a:rPr>
              <a:t>estaciones hidrométricas</a:t>
            </a:r>
            <a:r>
              <a:rPr lang="es-MX" sz="1400" dirty="0" smtClean="0">
                <a:latin typeface="Montserrat" panose="00000500000000000000" pitchFamily="2" charset="0"/>
              </a:rPr>
              <a:t> operando y 25 se encuentran suspendidas, por ello se requiere </a:t>
            </a:r>
            <a:r>
              <a:rPr lang="es-MX" sz="1400" b="1" dirty="0" smtClean="0">
                <a:latin typeface="Montserrat" panose="00000500000000000000" pitchFamily="2" charset="0"/>
              </a:rPr>
              <a:t>instalar</a:t>
            </a:r>
            <a:r>
              <a:rPr lang="es-MX" sz="1400" dirty="0" smtClean="0">
                <a:latin typeface="Montserrat" panose="00000500000000000000" pitchFamily="2" charset="0"/>
              </a:rPr>
              <a:t>, </a:t>
            </a:r>
            <a:r>
              <a:rPr lang="es-MX" sz="1400" b="1" dirty="0" smtClean="0">
                <a:latin typeface="Montserrat" panose="00000500000000000000" pitchFamily="2" charset="0"/>
              </a:rPr>
              <a:t>reactivar  y brindar mantenimiento</a:t>
            </a:r>
            <a:r>
              <a:rPr lang="es-MX" sz="1400" dirty="0" smtClean="0">
                <a:latin typeface="Montserrat" panose="00000500000000000000" pitchFamily="2" charset="0"/>
              </a:rPr>
              <a:t> a dichas estaciones, para un mejor análisis de las inundaciones.</a:t>
            </a:r>
          </a:p>
          <a:p>
            <a:pPr marL="285750" indent="-285750" algn="just">
              <a:buFont typeface="Arial" panose="020B0604020202020204" pitchFamily="34" charset="0"/>
              <a:buChar char="•"/>
            </a:pPr>
            <a:endParaRPr lang="es-MX" sz="1400" dirty="0" smtClean="0">
              <a:latin typeface="Montserrat" panose="00000500000000000000" pitchFamily="2" charset="0"/>
            </a:endParaRPr>
          </a:p>
        </p:txBody>
      </p:sp>
      <p:grpSp>
        <p:nvGrpSpPr>
          <p:cNvPr id="3" name="2 Grupo"/>
          <p:cNvGrpSpPr/>
          <p:nvPr/>
        </p:nvGrpSpPr>
        <p:grpSpPr>
          <a:xfrm>
            <a:off x="5958730" y="1040556"/>
            <a:ext cx="3096344" cy="2605339"/>
            <a:chOff x="5958730" y="1040556"/>
            <a:chExt cx="3096344" cy="2605339"/>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32" t="3229" r="2590" b="2617"/>
            <a:stretch/>
          </p:blipFill>
          <p:spPr bwMode="auto">
            <a:xfrm>
              <a:off x="5958730" y="1040556"/>
              <a:ext cx="3096344" cy="2605339"/>
            </a:xfrm>
            <a:prstGeom prst="rect">
              <a:avLst/>
            </a:prstGeom>
            <a:noFill/>
            <a:ln w="2857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D:\CENAPRED\2018\Logos CENAPRED_nvos\logo CENAPRED_vertical y horizontal-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3113" y="3212976"/>
              <a:ext cx="530176" cy="16016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522" t="3271" r="567" b="3543"/>
          <a:stretch/>
        </p:blipFill>
        <p:spPr bwMode="auto">
          <a:xfrm>
            <a:off x="5958730" y="3928442"/>
            <a:ext cx="3096344" cy="2254374"/>
          </a:xfrm>
          <a:prstGeom prst="rect">
            <a:avLst/>
          </a:prstGeom>
          <a:noFill/>
          <a:ln w="2857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a:extLst>
              <a:ext uri="{FF2B5EF4-FFF2-40B4-BE49-F238E27FC236}">
                <a16:creationId xmlns="" xmlns:a16="http://schemas.microsoft.com/office/drawing/2014/main" id="{8704289E-E0FC-492E-AA72-A14602583E7F}"/>
              </a:ext>
            </a:extLst>
          </p:cNvPr>
          <p:cNvSpPr txBox="1"/>
          <p:nvPr/>
        </p:nvSpPr>
        <p:spPr>
          <a:xfrm>
            <a:off x="327118" y="364423"/>
            <a:ext cx="1826141" cy="369332"/>
          </a:xfrm>
          <a:prstGeom prst="rect">
            <a:avLst/>
          </a:prstGeom>
          <a:noFill/>
        </p:spPr>
        <p:txBody>
          <a:bodyPr wrap="none" rtlCol="0">
            <a:spAutoFit/>
          </a:bodyPr>
          <a:lstStyle/>
          <a:p>
            <a:pPr algn="r"/>
            <a:r>
              <a:rPr lang="es-MX" b="1" dirty="0" smtClean="0">
                <a:solidFill>
                  <a:srgbClr val="38806B"/>
                </a:solidFill>
                <a:latin typeface="Montserrat" panose="00000500000000000000" pitchFamily="2" charset="0"/>
              </a:rPr>
              <a:t>Inundaciones</a:t>
            </a:r>
            <a:endParaRPr lang="es-MX" b="1" dirty="0">
              <a:solidFill>
                <a:srgbClr val="38806B"/>
              </a:solidFill>
              <a:latin typeface="Montserrat" panose="00000500000000000000" pitchFamily="2" charset="0"/>
            </a:endParaRPr>
          </a:p>
        </p:txBody>
      </p:sp>
    </p:spTree>
    <p:extLst>
      <p:ext uri="{BB962C8B-B14F-4D97-AF65-F5344CB8AC3E}">
        <p14:creationId xmlns:p14="http://schemas.microsoft.com/office/powerpoint/2010/main" val="3783277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52701" y="128826"/>
            <a:ext cx="3787251" cy="707886"/>
          </a:xfrm>
          <a:prstGeom prst="rect">
            <a:avLst/>
          </a:prstGeom>
          <a:noFill/>
        </p:spPr>
        <p:txBody>
          <a:bodyPr wrap="square" rtlCol="0">
            <a:spAutoFit/>
          </a:bodyPr>
          <a:lstStyle/>
          <a:p>
            <a:r>
              <a:rPr lang="es-MX" sz="2000" b="1" dirty="0" smtClean="0">
                <a:solidFill>
                  <a:srgbClr val="38806B"/>
                </a:solidFill>
                <a:latin typeface="Montserrat"/>
              </a:rPr>
              <a:t>Fenómenos hidrometeorológicos</a:t>
            </a:r>
          </a:p>
        </p:txBody>
      </p:sp>
      <p:sp>
        <p:nvSpPr>
          <p:cNvPr id="8" name="7 Rectángulo"/>
          <p:cNvSpPr/>
          <p:nvPr/>
        </p:nvSpPr>
        <p:spPr>
          <a:xfrm>
            <a:off x="35496" y="5085184"/>
            <a:ext cx="6120680" cy="1631216"/>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Recomendaciones </a:t>
            </a:r>
            <a:r>
              <a:rPr lang="es-MX" sz="1600" b="1" dirty="0">
                <a:solidFill>
                  <a:srgbClr val="38806B"/>
                </a:solidFill>
                <a:latin typeface="Montserrat" panose="00000500000000000000" pitchFamily="2" charset="0"/>
              </a:rPr>
              <a:t>para mitigar los </a:t>
            </a:r>
            <a:r>
              <a:rPr lang="es-MX" sz="1600" b="1" dirty="0" smtClean="0">
                <a:solidFill>
                  <a:srgbClr val="38806B"/>
                </a:solidFill>
                <a:latin typeface="Montserrat" panose="00000500000000000000" pitchFamily="2" charset="0"/>
              </a:rPr>
              <a:t>riesgos:</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b="1" dirty="0">
                <a:latin typeface="Montserrat" panose="00000500000000000000" pitchFamily="2" charset="0"/>
              </a:rPr>
              <a:t>Crear un área de investigación </a:t>
            </a:r>
            <a:r>
              <a:rPr lang="es-MX" sz="1400" dirty="0">
                <a:latin typeface="Montserrat" panose="00000500000000000000" pitchFamily="2" charset="0"/>
              </a:rPr>
              <a:t>en el organigrama de PC </a:t>
            </a:r>
            <a:r>
              <a:rPr lang="es-MX" sz="1400" b="1" dirty="0">
                <a:latin typeface="Montserrat" panose="00000500000000000000" pitchFamily="2" charset="0"/>
              </a:rPr>
              <a:t>o comité científico asesor de fenómenos hidrometeorológicos, </a:t>
            </a:r>
            <a:r>
              <a:rPr lang="es-MX" sz="1400" dirty="0">
                <a:latin typeface="Montserrat" panose="00000500000000000000" pitchFamily="2" charset="0"/>
              </a:rPr>
              <a:t>con una visión claramente preventiva. El CENAPRED puede apoyar con su creación o fortalecimiento.</a:t>
            </a:r>
          </a:p>
          <a:p>
            <a:pPr marL="285750" indent="-285750" algn="just">
              <a:buFont typeface="Symbol" panose="05050102010706020507" pitchFamily="18" charset="2"/>
              <a:buChar char=""/>
            </a:pPr>
            <a:r>
              <a:rPr lang="es-MX" sz="1400" b="1" dirty="0" smtClean="0">
                <a:latin typeface="Montserrat" panose="00000500000000000000" pitchFamily="2" charset="0"/>
              </a:rPr>
              <a:t>Elaborar mapas de peligro y riesgo </a:t>
            </a:r>
            <a:r>
              <a:rPr lang="es-MX" sz="1400" dirty="0" smtClean="0">
                <a:latin typeface="Montserrat" panose="00000500000000000000" pitchFamily="2" charset="0"/>
              </a:rPr>
              <a:t>por los </a:t>
            </a:r>
            <a:r>
              <a:rPr lang="es-MX" sz="1400" dirty="0">
                <a:latin typeface="Montserrat" panose="00000500000000000000" pitchFamily="2" charset="0"/>
              </a:rPr>
              <a:t>efectos de los ciclones </a:t>
            </a:r>
            <a:r>
              <a:rPr lang="es-MX" sz="1400" dirty="0" smtClean="0">
                <a:latin typeface="Montserrat" panose="00000500000000000000" pitchFamily="2" charset="0"/>
              </a:rPr>
              <a:t>tropicales.</a:t>
            </a:r>
          </a:p>
        </p:txBody>
      </p:sp>
      <p:sp>
        <p:nvSpPr>
          <p:cNvPr id="10" name="9 Rectángulo"/>
          <p:cNvSpPr/>
          <p:nvPr/>
        </p:nvSpPr>
        <p:spPr>
          <a:xfrm>
            <a:off x="179512" y="764704"/>
            <a:ext cx="8756550" cy="369332"/>
          </a:xfrm>
          <a:prstGeom prst="rect">
            <a:avLst/>
          </a:prstGeom>
        </p:spPr>
        <p:txBody>
          <a:bodyPr wrap="square">
            <a:spAutoFit/>
          </a:bodyPr>
          <a:lstStyle/>
          <a:p>
            <a:r>
              <a:rPr lang="es-MX" b="1" dirty="0">
                <a:solidFill>
                  <a:srgbClr val="38806B"/>
                </a:solidFill>
                <a:latin typeface="Montserrat"/>
              </a:rPr>
              <a:t>Ciclones tropicales</a:t>
            </a:r>
          </a:p>
        </p:txBody>
      </p:sp>
      <p:sp>
        <p:nvSpPr>
          <p:cNvPr id="9" name="8 Rectángulo"/>
          <p:cNvSpPr/>
          <p:nvPr/>
        </p:nvSpPr>
        <p:spPr>
          <a:xfrm>
            <a:off x="63922" y="2161307"/>
            <a:ext cx="8923298" cy="2923877"/>
          </a:xfrm>
          <a:prstGeom prst="rect">
            <a:avLst/>
          </a:prstGeom>
          <a:noFill/>
        </p:spPr>
        <p:txBody>
          <a:bodyPr wrap="square" rtlCol="0">
            <a:spAutoFit/>
          </a:bodyPr>
          <a:lstStyle/>
          <a:p>
            <a:r>
              <a:rPr lang="es-MX" sz="1600" b="1" dirty="0">
                <a:solidFill>
                  <a:srgbClr val="38806B"/>
                </a:solidFill>
                <a:latin typeface="Montserrat" panose="00000500000000000000" pitchFamily="2" charset="0"/>
              </a:rPr>
              <a:t>Recursos disponibles en el </a:t>
            </a:r>
            <a:r>
              <a:rPr lang="es-MX" sz="1600" b="1" dirty="0" smtClean="0">
                <a:solidFill>
                  <a:srgbClr val="38806B"/>
                </a:solidFill>
                <a:latin typeface="Montserrat" panose="00000500000000000000" pitchFamily="2" charset="0"/>
              </a:rPr>
              <a:t>CENAPRED:</a:t>
            </a:r>
            <a:endParaRPr lang="es-MX" sz="16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Capas de indicadores de peligro y riesgo</a:t>
            </a:r>
            <a:r>
              <a:rPr lang="es-MX" sz="1400" dirty="0" smtClean="0">
                <a:latin typeface="Montserrat" panose="00000500000000000000" pitchFamily="2" charset="0"/>
              </a:rPr>
              <a:t>, de eventos históricos, así como de escenarios de peligro por </a:t>
            </a:r>
            <a:r>
              <a:rPr lang="es-MX" sz="1400" dirty="0" err="1" smtClean="0">
                <a:latin typeface="Montserrat" panose="00000500000000000000" pitchFamily="2" charset="0"/>
              </a:rPr>
              <a:t>CT</a:t>
            </a:r>
            <a:r>
              <a:rPr lang="es-MX" sz="1400" dirty="0" smtClean="0">
                <a:latin typeface="Montserrat" panose="00000500000000000000" pitchFamily="2" charset="0"/>
              </a:rPr>
              <a:t> </a:t>
            </a:r>
            <a:r>
              <a:rPr lang="es-MX" sz="1400" dirty="0" smtClean="0">
                <a:latin typeface="Montserrat" panose="00000500000000000000" pitchFamily="2" charset="0"/>
                <a:hlinkClick r:id="rId3"/>
              </a:rPr>
              <a:t>http</a:t>
            </a:r>
            <a:r>
              <a:rPr lang="es-MX" sz="1400" dirty="0">
                <a:latin typeface="Montserrat" panose="00000500000000000000" pitchFamily="2" charset="0"/>
                <a:hlinkClick r:id="rId3"/>
              </a:rPr>
              <a:t>://</a:t>
            </a:r>
            <a:r>
              <a:rPr lang="es-MX" sz="1400" dirty="0" smtClean="0">
                <a:latin typeface="Montserrat" panose="00000500000000000000" pitchFamily="2" charset="0"/>
                <a:hlinkClick r:id="rId3"/>
              </a:rPr>
              <a:t>www.atlasnacionalderiesgos.gob.mx/archivo/visor-capas.html</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G</a:t>
            </a:r>
            <a:r>
              <a:rPr lang="es-MX" sz="1400" b="1" i="1" dirty="0" smtClean="0">
                <a:latin typeface="Montserrat" panose="00000500000000000000" pitchFamily="2" charset="0"/>
              </a:rPr>
              <a:t>uía de contenido mínimo para la elaboración del Atlas Nacional de Riesgos</a:t>
            </a:r>
            <a:r>
              <a:rPr lang="es-MX" sz="1400" b="1" dirty="0" smtClean="0">
                <a:latin typeface="Montserrat" panose="00000500000000000000" pitchFamily="2" charset="0"/>
              </a:rPr>
              <a:t>.</a:t>
            </a:r>
            <a:r>
              <a:rPr lang="es-MX" sz="1400" dirty="0" smtClean="0">
                <a:latin typeface="Montserrat" panose="00000500000000000000" pitchFamily="2" charset="0"/>
              </a:rPr>
              <a:t> Anexo Único, Fracción V.13 </a:t>
            </a:r>
            <a:r>
              <a:rPr lang="es-MX" sz="1400" dirty="0" smtClean="0">
                <a:latin typeface="Montserrat" panose="00000500000000000000" pitchFamily="2" charset="0"/>
                <a:hlinkClick r:id="rId4"/>
              </a:rPr>
              <a:t>http</a:t>
            </a:r>
            <a:r>
              <a:rPr lang="es-MX" sz="1400" dirty="0">
                <a:latin typeface="Montserrat" panose="00000500000000000000" pitchFamily="2" charset="0"/>
                <a:hlinkClick r:id="rId4"/>
              </a:rPr>
              <a:t>://</a:t>
            </a:r>
            <a:r>
              <a:rPr lang="es-MX" sz="1400" dirty="0" smtClean="0">
                <a:latin typeface="Montserrat" panose="00000500000000000000" pitchFamily="2" charset="0"/>
                <a:hlinkClick r:id="rId4"/>
              </a:rPr>
              <a:t>www.atlasnacionalderiesgos.gob.mx/descargas/Guia_contenido_minimo2016.pdf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b="1" i="1" dirty="0" smtClean="0">
                <a:latin typeface="Montserrat" panose="00000500000000000000" pitchFamily="2" charset="0"/>
              </a:rPr>
              <a:t>Guía Básica para la Elaboración de Atlas Estatales y Municipales de Peligros y Riesgos</a:t>
            </a:r>
            <a:r>
              <a:rPr lang="es-MX" sz="1400" dirty="0" smtClean="0">
                <a:latin typeface="Montserrat" panose="00000500000000000000" pitchFamily="2" charset="0"/>
              </a:rPr>
              <a:t>. </a:t>
            </a:r>
            <a:r>
              <a:rPr lang="es-MX" sz="1400" dirty="0">
                <a:latin typeface="Montserrat" panose="00000500000000000000" pitchFamily="2" charset="0"/>
              </a:rPr>
              <a:t>Capítulos II y IV </a:t>
            </a:r>
            <a:r>
              <a:rPr lang="es-MX" sz="1400" dirty="0">
                <a:latin typeface="Montserrat" panose="00000500000000000000" pitchFamily="2" charset="0"/>
                <a:hlinkClick r:id="rId5"/>
              </a:rPr>
              <a:t>https://</a:t>
            </a:r>
            <a:r>
              <a:rPr lang="es-MX" sz="1400" dirty="0" smtClean="0">
                <a:latin typeface="Montserrat" panose="00000500000000000000" pitchFamily="2" charset="0"/>
                <a:hlinkClick r:id="rId5"/>
              </a:rPr>
              <a:t>www.cenapred.gob.mx/es/Publicaciones/archivos/63.pdf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b="1" i="1" dirty="0">
                <a:latin typeface="Montserrat" panose="00000500000000000000" pitchFamily="2" charset="0"/>
              </a:rPr>
              <a:t>Aplicación de la metodología para la elaboración de mapas de riesgo por inundaciones costeras por marea de tormenta</a:t>
            </a:r>
            <a:r>
              <a:rPr lang="es-MX" sz="1400" dirty="0">
                <a:latin typeface="Montserrat" panose="00000500000000000000" pitchFamily="2" charset="0"/>
              </a:rPr>
              <a:t> </a:t>
            </a:r>
            <a:r>
              <a:rPr lang="es-MX" sz="1400" dirty="0">
                <a:latin typeface="Montserrat" panose="00000500000000000000" pitchFamily="2" charset="0"/>
                <a:hlinkClick r:id="rId6"/>
              </a:rPr>
              <a:t>https://</a:t>
            </a:r>
            <a:r>
              <a:rPr lang="es-MX" sz="1400" dirty="0" smtClean="0">
                <a:latin typeface="Montserrat" panose="00000500000000000000" pitchFamily="2" charset="0"/>
                <a:hlinkClick r:id="rId6"/>
              </a:rPr>
              <a:t>www.cenapred.gob.mx/es/Publicaciones/archivos/155.pdf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Fascículo </a:t>
            </a:r>
            <a:r>
              <a:rPr lang="es-MX" sz="1400" dirty="0">
                <a:latin typeface="Montserrat" panose="00000500000000000000" pitchFamily="2" charset="0"/>
              </a:rPr>
              <a:t>de </a:t>
            </a:r>
            <a:r>
              <a:rPr lang="es-MX" sz="1400" i="1" dirty="0">
                <a:latin typeface="Montserrat" panose="00000500000000000000" pitchFamily="2" charset="0"/>
              </a:rPr>
              <a:t>Ciclones </a:t>
            </a:r>
            <a:r>
              <a:rPr lang="es-MX" sz="1400" i="1" dirty="0" smtClean="0">
                <a:latin typeface="Montserrat" panose="00000500000000000000" pitchFamily="2" charset="0"/>
              </a:rPr>
              <a:t>Tropicales </a:t>
            </a:r>
            <a:r>
              <a:rPr lang="es-MX" sz="1400" dirty="0" smtClean="0">
                <a:latin typeface="Montserrat" panose="00000500000000000000" pitchFamily="2" charset="0"/>
              </a:rPr>
              <a:t> </a:t>
            </a:r>
            <a:r>
              <a:rPr lang="es-MX" sz="1400" dirty="0" smtClean="0">
                <a:latin typeface="Montserrat" panose="00000500000000000000" pitchFamily="2" charset="0"/>
                <a:hlinkClick r:id="rId7"/>
              </a:rPr>
              <a:t>https</a:t>
            </a:r>
            <a:r>
              <a:rPr lang="es-MX" sz="1400" dirty="0">
                <a:latin typeface="Montserrat" panose="00000500000000000000" pitchFamily="2" charset="0"/>
                <a:hlinkClick r:id="rId7"/>
              </a:rPr>
              <a:t>://</a:t>
            </a:r>
            <a:r>
              <a:rPr lang="es-MX" sz="1400" dirty="0" smtClean="0">
                <a:latin typeface="Montserrat" panose="00000500000000000000" pitchFamily="2" charset="0"/>
                <a:hlinkClick r:id="rId7"/>
              </a:rPr>
              <a:t>www.cenapred.gob.mx/es/Publicaciones/archivos/5-FASCCULOCICLONESTROPICALES.PDF</a:t>
            </a:r>
            <a:endParaRPr lang="es-MX" sz="1400" dirty="0" smtClean="0">
              <a:latin typeface="Montserrat" panose="00000500000000000000" pitchFamily="2" charset="0"/>
            </a:endParaRPr>
          </a:p>
        </p:txBody>
      </p:sp>
      <p:sp>
        <p:nvSpPr>
          <p:cNvPr id="14" name="13 Rectángulo"/>
          <p:cNvSpPr/>
          <p:nvPr/>
        </p:nvSpPr>
        <p:spPr>
          <a:xfrm>
            <a:off x="47724" y="1052736"/>
            <a:ext cx="6540500" cy="1200329"/>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Impacto</a:t>
            </a:r>
            <a:r>
              <a:rPr lang="es-MX" sz="1600" b="1" dirty="0">
                <a:solidFill>
                  <a:srgbClr val="38806B"/>
                </a:solidFill>
                <a:latin typeface="Montserrat" panose="00000500000000000000" pitchFamily="2" charset="0"/>
              </a:rPr>
              <a:t>:</a:t>
            </a:r>
            <a:endParaRPr lang="es-MX" sz="16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Cuatro declaratorias </a:t>
            </a:r>
            <a:r>
              <a:rPr lang="es-MX" sz="1400" b="1" dirty="0">
                <a:latin typeface="Montserrat" panose="00000500000000000000" pitchFamily="2" charset="0"/>
              </a:rPr>
              <a:t>de </a:t>
            </a:r>
            <a:r>
              <a:rPr lang="es-MX" sz="1400" b="1" dirty="0" smtClean="0">
                <a:latin typeface="Montserrat" panose="00000500000000000000" pitchFamily="2" charset="0"/>
              </a:rPr>
              <a:t>desastre por ciclones tropicales </a:t>
            </a:r>
            <a:r>
              <a:rPr lang="es-MX" sz="1400" dirty="0" smtClean="0">
                <a:latin typeface="Montserrat" panose="00000500000000000000" pitchFamily="2" charset="0"/>
              </a:rPr>
              <a:t>(base </a:t>
            </a:r>
            <a:r>
              <a:rPr lang="es-MX" sz="1400" dirty="0">
                <a:latin typeface="Montserrat" panose="00000500000000000000" pitchFamily="2" charset="0"/>
              </a:rPr>
              <a:t>de datos de declaratorias de desastres y emergencias de 2000 a 2018</a:t>
            </a:r>
            <a:r>
              <a:rPr lang="es-MX" sz="1400" dirty="0" smtClean="0">
                <a:latin typeface="Montserrat" panose="00000500000000000000" pitchFamily="2" charset="0"/>
              </a:rPr>
              <a:t>).</a:t>
            </a:r>
          </a:p>
          <a:p>
            <a:pPr marL="285750" indent="-285750">
              <a:buFont typeface="Symbol" panose="05050102010706020507" pitchFamily="18" charset="2"/>
              <a:buChar char=""/>
            </a:pPr>
            <a:r>
              <a:rPr lang="es-MX" sz="1400" dirty="0" smtClean="0">
                <a:latin typeface="Montserrat" panose="00000500000000000000" pitchFamily="2" charset="0"/>
              </a:rPr>
              <a:t>Huracanes </a:t>
            </a:r>
            <a:r>
              <a:rPr lang="es-MX" sz="1400" b="1" i="1" dirty="0" smtClean="0">
                <a:latin typeface="Montserrat" panose="00000500000000000000" pitchFamily="2" charset="0"/>
              </a:rPr>
              <a:t>Patricia</a:t>
            </a:r>
            <a:r>
              <a:rPr lang="es-MX" sz="1400" dirty="0" smtClean="0">
                <a:latin typeface="Montserrat" panose="00000500000000000000" pitchFamily="2" charset="0"/>
              </a:rPr>
              <a:t>, 2015; (cat. </a:t>
            </a:r>
            <a:r>
              <a:rPr lang="es-MX" sz="1400" b="1" dirty="0" smtClean="0">
                <a:latin typeface="Montserrat" panose="00000500000000000000" pitchFamily="2" charset="0"/>
              </a:rPr>
              <a:t>V</a:t>
            </a:r>
            <a:r>
              <a:rPr lang="es-MX" sz="1400" dirty="0" smtClean="0">
                <a:latin typeface="Montserrat" panose="00000500000000000000" pitchFamily="2" charset="0"/>
              </a:rPr>
              <a:t>); </a:t>
            </a:r>
            <a:r>
              <a:rPr lang="es-MX" sz="1400" b="1" i="1" dirty="0">
                <a:latin typeface="Montserrat" panose="00000500000000000000" pitchFamily="2" charset="0"/>
              </a:rPr>
              <a:t>Del 59</a:t>
            </a:r>
            <a:r>
              <a:rPr lang="es-MX" sz="1400" dirty="0">
                <a:latin typeface="Montserrat" panose="00000500000000000000" pitchFamily="2" charset="0"/>
              </a:rPr>
              <a:t>, 1959; </a:t>
            </a:r>
            <a:r>
              <a:rPr lang="es-MX" sz="1400" i="1" dirty="0" err="1" smtClean="0">
                <a:latin typeface="Montserrat" panose="00000500000000000000" pitchFamily="2" charset="0"/>
              </a:rPr>
              <a:t>Kenna</a:t>
            </a:r>
            <a:r>
              <a:rPr lang="es-MX" sz="1400" dirty="0" smtClean="0">
                <a:latin typeface="Montserrat" panose="00000500000000000000" pitchFamily="2" charset="0"/>
              </a:rPr>
              <a:t>, 2002; </a:t>
            </a:r>
            <a:r>
              <a:rPr lang="es-MX" sz="1400" dirty="0">
                <a:latin typeface="Montserrat" panose="00000500000000000000" pitchFamily="2" charset="0"/>
              </a:rPr>
              <a:t>(ambos cat. </a:t>
            </a:r>
            <a:r>
              <a:rPr lang="es-MX" sz="1400" dirty="0" smtClean="0">
                <a:latin typeface="Montserrat" panose="00000500000000000000" pitchFamily="2" charset="0"/>
              </a:rPr>
              <a:t>IV); </a:t>
            </a:r>
            <a:r>
              <a:rPr lang="es-MX" sz="1400" i="1" dirty="0" err="1" smtClean="0">
                <a:latin typeface="Montserrat" panose="00000500000000000000" pitchFamily="2" charset="0"/>
              </a:rPr>
              <a:t>Winifred</a:t>
            </a:r>
            <a:r>
              <a:rPr lang="es-MX" sz="1400" dirty="0" smtClean="0">
                <a:latin typeface="Montserrat" panose="00000500000000000000" pitchFamily="2" charset="0"/>
              </a:rPr>
              <a:t>, 1992</a:t>
            </a:r>
            <a:r>
              <a:rPr lang="es-MX" sz="1400" dirty="0">
                <a:latin typeface="Montserrat" panose="00000500000000000000" pitchFamily="2" charset="0"/>
              </a:rPr>
              <a:t>; </a:t>
            </a:r>
            <a:r>
              <a:rPr lang="es-MX" sz="1400" i="1" dirty="0" err="1" smtClean="0">
                <a:latin typeface="Montserrat" panose="00000500000000000000" pitchFamily="2" charset="0"/>
              </a:rPr>
              <a:t>Jova</a:t>
            </a:r>
            <a:r>
              <a:rPr lang="es-MX" sz="1400" dirty="0" smtClean="0">
                <a:latin typeface="Montserrat" panose="00000500000000000000" pitchFamily="2" charset="0"/>
              </a:rPr>
              <a:t>, 2011 (</a:t>
            </a:r>
            <a:r>
              <a:rPr lang="es-MX" sz="1400" dirty="0">
                <a:latin typeface="Montserrat" panose="00000500000000000000" pitchFamily="2" charset="0"/>
              </a:rPr>
              <a:t>ambos cat. II</a:t>
            </a:r>
            <a:r>
              <a:rPr lang="es-MX" sz="1400" dirty="0" smtClean="0">
                <a:latin typeface="Montserrat" panose="00000500000000000000" pitchFamily="2" charset="0"/>
              </a:rPr>
              <a:t>).</a:t>
            </a:r>
            <a:endParaRPr lang="es-MX" sz="1400" dirty="0">
              <a:latin typeface="Montserrat" panose="00000500000000000000" pitchFamily="2" charset="0"/>
            </a:endParaRPr>
          </a:p>
        </p:txBody>
      </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444488" y="4824581"/>
            <a:ext cx="2520000" cy="173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Rectángulo"/>
          <p:cNvSpPr/>
          <p:nvPr/>
        </p:nvSpPr>
        <p:spPr>
          <a:xfrm>
            <a:off x="6660232" y="980728"/>
            <a:ext cx="2361719" cy="984885"/>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Zonas de impacto:</a:t>
            </a:r>
            <a:endParaRPr lang="es-MX" sz="16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Posibilidad de marea de tormenta en </a:t>
            </a:r>
            <a:r>
              <a:rPr lang="es-MX" sz="1400" b="1" dirty="0" smtClean="0">
                <a:latin typeface="Montserrat" panose="00000500000000000000" pitchFamily="2" charset="0"/>
              </a:rPr>
              <a:t>todas sus costas</a:t>
            </a:r>
            <a:r>
              <a:rPr lang="es-MX" sz="1400" dirty="0" smtClean="0">
                <a:latin typeface="Montserrat" panose="00000500000000000000" pitchFamily="2" charset="0"/>
              </a:rPr>
              <a:t>.</a:t>
            </a:r>
            <a:endParaRPr lang="es-MX" sz="1400" dirty="0">
              <a:latin typeface="Montserrat" panose="00000500000000000000" pitchFamily="2" charset="0"/>
            </a:endParaRPr>
          </a:p>
        </p:txBody>
      </p:sp>
      <p:sp>
        <p:nvSpPr>
          <p:cNvPr id="12" name="11 CuadroTexto"/>
          <p:cNvSpPr txBox="1"/>
          <p:nvPr/>
        </p:nvSpPr>
        <p:spPr>
          <a:xfrm>
            <a:off x="6295452" y="6597352"/>
            <a:ext cx="2782088" cy="215444"/>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Trayectorias de ciclones tropicales en </a:t>
            </a:r>
            <a:r>
              <a:rPr lang="es-MX" sz="800" b="1" dirty="0">
                <a:latin typeface="Montserrat" panose="00000500000000000000" pitchFamily="2" charset="0"/>
              </a:rPr>
              <a:t>Jalisco</a:t>
            </a:r>
          </a:p>
        </p:txBody>
      </p:sp>
    </p:spTree>
    <p:extLst>
      <p:ext uri="{BB962C8B-B14F-4D97-AF65-F5344CB8AC3E}">
        <p14:creationId xmlns:p14="http://schemas.microsoft.com/office/powerpoint/2010/main" val="302322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52701" y="128826"/>
            <a:ext cx="3787251" cy="707886"/>
          </a:xfrm>
          <a:prstGeom prst="rect">
            <a:avLst/>
          </a:prstGeom>
          <a:noFill/>
        </p:spPr>
        <p:txBody>
          <a:bodyPr wrap="square" rtlCol="0">
            <a:spAutoFit/>
          </a:bodyPr>
          <a:lstStyle/>
          <a:p>
            <a:r>
              <a:rPr lang="es-MX" sz="2000" b="1" dirty="0" smtClean="0">
                <a:solidFill>
                  <a:srgbClr val="38806B"/>
                </a:solidFill>
                <a:latin typeface="Montserrat"/>
              </a:rPr>
              <a:t>Fenómenos hidrometeorológicos</a:t>
            </a:r>
          </a:p>
        </p:txBody>
      </p:sp>
      <p:sp>
        <p:nvSpPr>
          <p:cNvPr id="8" name="7 Rectángulo"/>
          <p:cNvSpPr/>
          <p:nvPr/>
        </p:nvSpPr>
        <p:spPr>
          <a:xfrm>
            <a:off x="107504" y="1196752"/>
            <a:ext cx="8834150" cy="2523768"/>
          </a:xfrm>
          <a:prstGeom prst="rect">
            <a:avLst/>
          </a:prstGeom>
          <a:noFill/>
        </p:spPr>
        <p:txBody>
          <a:bodyPr wrap="square" rtlCol="0">
            <a:spAutoFit/>
          </a:bodyPr>
          <a:lstStyle/>
          <a:p>
            <a:r>
              <a:rPr lang="es-MX" sz="1600" b="1" dirty="0">
                <a:solidFill>
                  <a:srgbClr val="38806B"/>
                </a:solidFill>
                <a:latin typeface="Montserrat" panose="00000500000000000000" pitchFamily="2" charset="0"/>
              </a:rPr>
              <a:t>Seguir las indicaciones del Sistema de Alerta Temprana de Ciclones Tropicales (</a:t>
            </a:r>
            <a:r>
              <a:rPr lang="es-MX" sz="1600" b="1" dirty="0" err="1">
                <a:solidFill>
                  <a:srgbClr val="38806B"/>
                </a:solidFill>
                <a:latin typeface="Montserrat" panose="00000500000000000000" pitchFamily="2" charset="0"/>
              </a:rPr>
              <a:t>SIAT-CT</a:t>
            </a:r>
            <a:r>
              <a:rPr lang="es-MX" sz="1600" b="1" dirty="0">
                <a:solidFill>
                  <a:srgbClr val="38806B"/>
                </a:solidFill>
                <a:latin typeface="Montserrat" panose="00000500000000000000" pitchFamily="2" charset="0"/>
              </a:rPr>
              <a:t>), el cual consiste en:</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b="1" dirty="0" smtClean="0">
                <a:latin typeface="Montserrat" panose="00000500000000000000" pitchFamily="2" charset="0"/>
              </a:rPr>
              <a:t>Conocimiento del riesgo</a:t>
            </a:r>
            <a:r>
              <a:rPr lang="es-MX" sz="1400" dirty="0" smtClean="0">
                <a:latin typeface="Montserrat" panose="00000500000000000000" pitchFamily="2" charset="0"/>
              </a:rPr>
              <a:t> (atlas de riesgo).</a:t>
            </a:r>
          </a:p>
          <a:p>
            <a:pPr marL="285750" indent="-285750" algn="just">
              <a:buFont typeface="Symbol" panose="05050102010706020507" pitchFamily="18" charset="2"/>
              <a:buChar char=""/>
            </a:pPr>
            <a:r>
              <a:rPr lang="es-MX" sz="1400" b="1" dirty="0" smtClean="0">
                <a:latin typeface="Montserrat" panose="00000500000000000000" pitchFamily="2" charset="0"/>
              </a:rPr>
              <a:t>Monitoreo del fenómeno</a:t>
            </a:r>
            <a:r>
              <a:rPr lang="es-MX" sz="1400" dirty="0" smtClean="0">
                <a:latin typeface="Montserrat" panose="00000500000000000000" pitchFamily="2" charset="0"/>
              </a:rPr>
              <a:t> (avisos y boletines del Servicio Meteorológico Nacional, de la Dirección General de Protección Civil y de estaciones meteorológicas de la propia unidad estatal de PC).</a:t>
            </a:r>
          </a:p>
          <a:p>
            <a:pPr marL="285750" indent="-285750" algn="just">
              <a:buFont typeface="Symbol" panose="05050102010706020507" pitchFamily="18" charset="2"/>
              <a:buChar char=""/>
            </a:pPr>
            <a:r>
              <a:rPr lang="es-MX" sz="1400" b="1" dirty="0">
                <a:latin typeface="Montserrat" panose="00000500000000000000" pitchFamily="2" charset="0"/>
              </a:rPr>
              <a:t>Difusión de </a:t>
            </a:r>
            <a:r>
              <a:rPr lang="es-MX" sz="1400" b="1" dirty="0" smtClean="0">
                <a:latin typeface="Montserrat" panose="00000500000000000000" pitchFamily="2" charset="0"/>
              </a:rPr>
              <a:t>alertas</a:t>
            </a:r>
            <a:r>
              <a:rPr lang="es-MX" sz="1400" dirty="0" smtClean="0">
                <a:latin typeface="Montserrat" panose="00000500000000000000" pitchFamily="2" charset="0"/>
              </a:rPr>
              <a:t> </a:t>
            </a:r>
            <a:r>
              <a:rPr lang="es-MX" sz="1400" dirty="0">
                <a:latin typeface="Montserrat" panose="00000500000000000000" pitchFamily="2" charset="0"/>
              </a:rPr>
              <a:t>a toda la población, especialmente la más </a:t>
            </a:r>
            <a:r>
              <a:rPr lang="es-MX" sz="1400" dirty="0" smtClean="0">
                <a:latin typeface="Montserrat" panose="00000500000000000000" pitchFamily="2" charset="0"/>
              </a:rPr>
              <a:t>vulnerable, </a:t>
            </a:r>
            <a:r>
              <a:rPr lang="es-MX" sz="1400" dirty="0">
                <a:latin typeface="Montserrat" panose="00000500000000000000" pitchFamily="2" charset="0"/>
              </a:rPr>
              <a:t>así como asegurar que la población indígena esté informada de las acciones </a:t>
            </a:r>
            <a:r>
              <a:rPr lang="es-MX" sz="1400" dirty="0" smtClean="0">
                <a:latin typeface="Montserrat" panose="00000500000000000000" pitchFamily="2" charset="0"/>
              </a:rPr>
              <a:t>que </a:t>
            </a:r>
            <a:r>
              <a:rPr lang="es-MX" sz="1400" dirty="0">
                <a:latin typeface="Montserrat" panose="00000500000000000000" pitchFamily="2" charset="0"/>
              </a:rPr>
              <a:t>deba tomar. Para ello, existe material de difusión que ha elaborado el CENAPRED en varias lenguas indígenas.</a:t>
            </a:r>
          </a:p>
          <a:p>
            <a:pPr marL="285750" indent="-285750" algn="just">
              <a:buFont typeface="Symbol" panose="05050102010706020507" pitchFamily="18" charset="2"/>
              <a:buChar char=""/>
            </a:pPr>
            <a:r>
              <a:rPr lang="es-MX" sz="1400" dirty="0" smtClean="0">
                <a:latin typeface="Montserrat" panose="00000500000000000000" pitchFamily="2" charset="0"/>
              </a:rPr>
              <a:t>Contar </a:t>
            </a:r>
            <a:r>
              <a:rPr lang="es-MX" sz="1400" dirty="0">
                <a:latin typeface="Montserrat" panose="00000500000000000000" pitchFamily="2" charset="0"/>
              </a:rPr>
              <a:t>con </a:t>
            </a:r>
            <a:r>
              <a:rPr lang="es-MX" sz="1400" b="1" dirty="0">
                <a:latin typeface="Montserrat" panose="00000500000000000000" pitchFamily="2" charset="0"/>
              </a:rPr>
              <a:t>planes de </a:t>
            </a:r>
            <a:r>
              <a:rPr lang="es-MX" sz="1400" b="1" dirty="0" smtClean="0">
                <a:latin typeface="Montserrat" panose="00000500000000000000" pitchFamily="2" charset="0"/>
              </a:rPr>
              <a:t>respuesta</a:t>
            </a:r>
            <a:r>
              <a:rPr lang="es-MX" sz="1400" dirty="0" smtClean="0">
                <a:latin typeface="Montserrat" panose="00000500000000000000" pitchFamily="2" charset="0"/>
              </a:rPr>
              <a:t> por </a:t>
            </a:r>
            <a:r>
              <a:rPr lang="es-MX" sz="1400" dirty="0">
                <a:latin typeface="Montserrat" panose="00000500000000000000" pitchFamily="2" charset="0"/>
              </a:rPr>
              <a:t>los efectos de los ciclones tropicales (rutas de evacuación, albergues, simulacros, </a:t>
            </a:r>
            <a:r>
              <a:rPr lang="es-MX" sz="1400" dirty="0" smtClean="0">
                <a:latin typeface="Montserrat" panose="00000500000000000000" pitchFamily="2" charset="0"/>
              </a:rPr>
              <a:t>etc.)</a:t>
            </a:r>
          </a:p>
        </p:txBody>
      </p:sp>
      <p:sp>
        <p:nvSpPr>
          <p:cNvPr id="10" name="9 Rectángulo"/>
          <p:cNvSpPr/>
          <p:nvPr/>
        </p:nvSpPr>
        <p:spPr>
          <a:xfrm>
            <a:off x="179512" y="764704"/>
            <a:ext cx="8756550" cy="369332"/>
          </a:xfrm>
          <a:prstGeom prst="rect">
            <a:avLst/>
          </a:prstGeom>
        </p:spPr>
        <p:txBody>
          <a:bodyPr wrap="square">
            <a:spAutoFit/>
          </a:bodyPr>
          <a:lstStyle/>
          <a:p>
            <a:r>
              <a:rPr lang="es-MX" b="1" dirty="0">
                <a:solidFill>
                  <a:srgbClr val="38806B"/>
                </a:solidFill>
                <a:latin typeface="Montserrat"/>
              </a:rPr>
              <a:t>Ciclones tropicales</a:t>
            </a:r>
          </a:p>
        </p:txBody>
      </p:sp>
      <p:pic>
        <p:nvPicPr>
          <p:cNvPr id="11" name="10 Imagen"/>
          <p:cNvPicPr>
            <a:picLocks noChangeAspect="1"/>
          </p:cNvPicPr>
          <p:nvPr/>
        </p:nvPicPr>
        <p:blipFill rotWithShape="1">
          <a:blip r:embed="rId3" cstate="print">
            <a:extLst>
              <a:ext uri="{28A0092B-C50C-407E-A947-70E740481C1C}">
                <a14:useLocalDpi xmlns:a14="http://schemas.microsoft.com/office/drawing/2010/main" val="0"/>
              </a:ext>
            </a:extLst>
          </a:blip>
          <a:srcRect t="4631" b="4371"/>
          <a:stretch/>
        </p:blipFill>
        <p:spPr>
          <a:xfrm>
            <a:off x="5724128" y="3933056"/>
            <a:ext cx="3240000" cy="2209542"/>
          </a:xfrm>
          <a:prstGeom prst="rect">
            <a:avLst/>
          </a:prstGeom>
        </p:spPr>
      </p:pic>
      <p:sp>
        <p:nvSpPr>
          <p:cNvPr id="12" name="11 CuadroTexto"/>
          <p:cNvSpPr txBox="1"/>
          <p:nvPr/>
        </p:nvSpPr>
        <p:spPr>
          <a:xfrm>
            <a:off x="6060121" y="6171318"/>
            <a:ext cx="2423998" cy="215444"/>
          </a:xfrm>
          <a:prstGeom prst="rect">
            <a:avLst/>
          </a:prstGeom>
          <a:solidFill>
            <a:schemeClr val="bg1">
              <a:alpha val="27000"/>
            </a:schemeClr>
          </a:solidFill>
        </p:spPr>
        <p:txBody>
          <a:bodyPr wrap="square" rtlCol="0">
            <a:spAutoFit/>
          </a:bodyPr>
          <a:lstStyle/>
          <a:p>
            <a:pPr algn="ctr"/>
            <a:r>
              <a:rPr lang="es-MX" sz="800" b="1" dirty="0">
                <a:latin typeface="Montserrat" panose="00000500000000000000" pitchFamily="2" charset="0"/>
              </a:rPr>
              <a:t>Propuesta de estaciones meteorológicas </a:t>
            </a:r>
          </a:p>
        </p:txBody>
      </p:sp>
      <p:sp>
        <p:nvSpPr>
          <p:cNvPr id="17" name="16 CuadroTexto"/>
          <p:cNvSpPr txBox="1"/>
          <p:nvPr/>
        </p:nvSpPr>
        <p:spPr>
          <a:xfrm>
            <a:off x="107504" y="3645024"/>
            <a:ext cx="5400600" cy="3139321"/>
          </a:xfrm>
          <a:prstGeom prst="rect">
            <a:avLst/>
          </a:prstGeom>
          <a:noFill/>
        </p:spPr>
        <p:txBody>
          <a:bodyPr wrap="square" rtlCol="0">
            <a:spAutoFit/>
          </a:bodyPr>
          <a:lstStyle/>
          <a:p>
            <a:pPr algn="just"/>
            <a:r>
              <a:rPr lang="es-MX" sz="1600" b="1" dirty="0">
                <a:solidFill>
                  <a:srgbClr val="38806B"/>
                </a:solidFill>
                <a:latin typeface="Montserrat" panose="00000500000000000000" pitchFamily="2" charset="0"/>
              </a:rPr>
              <a:t>Recomendaciones para mitigar los riesgos:</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dirty="0" smtClean="0">
                <a:latin typeface="Montserrat" panose="00000500000000000000" pitchFamily="2" charset="0"/>
              </a:rPr>
              <a:t>Para </a:t>
            </a:r>
            <a:r>
              <a:rPr lang="es-MX" sz="1400" dirty="0">
                <a:latin typeface="Montserrat" panose="00000500000000000000" pitchFamily="2" charset="0"/>
              </a:rPr>
              <a:t>mejorar el monitoreo de lluvias y </a:t>
            </a:r>
            <a:r>
              <a:rPr lang="es-MX" sz="1400" dirty="0" smtClean="0">
                <a:latin typeface="Montserrat" panose="00000500000000000000" pitchFamily="2" charset="0"/>
              </a:rPr>
              <a:t>temperaturas, entre otras variables, </a:t>
            </a:r>
            <a:r>
              <a:rPr lang="es-MX" sz="1400" b="1" dirty="0">
                <a:latin typeface="Montserrat" panose="00000500000000000000" pitchFamily="2" charset="0"/>
              </a:rPr>
              <a:t>se </a:t>
            </a:r>
            <a:r>
              <a:rPr lang="es-MX" sz="1400" b="1" dirty="0" smtClean="0">
                <a:latin typeface="Montserrat" panose="00000500000000000000" pitchFamily="2" charset="0"/>
              </a:rPr>
              <a:t>recomienda incrementar </a:t>
            </a:r>
            <a:r>
              <a:rPr lang="es-MX" sz="1400" b="1" dirty="0">
                <a:latin typeface="Montserrat" panose="00000500000000000000" pitchFamily="2" charset="0"/>
              </a:rPr>
              <a:t>el número de estaciones meteorológicas en la </a:t>
            </a:r>
            <a:r>
              <a:rPr lang="es-MX" sz="1400" b="1" dirty="0" smtClean="0">
                <a:latin typeface="Montserrat" panose="00000500000000000000" pitchFamily="2" charset="0"/>
              </a:rPr>
              <a:t>entidad</a:t>
            </a:r>
            <a:r>
              <a:rPr lang="es-MX" sz="1400" dirty="0" smtClean="0">
                <a:latin typeface="Montserrat" panose="00000500000000000000" pitchFamily="2" charset="0"/>
              </a:rPr>
              <a:t>, </a:t>
            </a:r>
            <a:r>
              <a:rPr lang="es-MX" sz="1400" dirty="0">
                <a:latin typeface="Montserrat" panose="00000500000000000000" pitchFamily="2" charset="0"/>
              </a:rPr>
              <a:t>con </a:t>
            </a:r>
            <a:r>
              <a:rPr lang="es-MX" sz="1400" dirty="0" smtClean="0">
                <a:latin typeface="Montserrat" panose="00000500000000000000" pitchFamily="2" charset="0"/>
              </a:rPr>
              <a:t>78 estaciones </a:t>
            </a:r>
            <a:r>
              <a:rPr lang="es-MX" sz="1400" dirty="0">
                <a:latin typeface="Montserrat" panose="00000500000000000000" pitchFamily="2" charset="0"/>
              </a:rPr>
              <a:t>adicionales a las </a:t>
            </a:r>
            <a:r>
              <a:rPr lang="es-MX" sz="1400" dirty="0" smtClean="0">
                <a:latin typeface="Montserrat" panose="00000500000000000000" pitchFamily="2" charset="0"/>
              </a:rPr>
              <a:t>38 </a:t>
            </a:r>
            <a:r>
              <a:rPr lang="es-MX" sz="1400" dirty="0">
                <a:latin typeface="Montserrat" panose="00000500000000000000" pitchFamily="2" charset="0"/>
              </a:rPr>
              <a:t>que actualmente transmiten, ubicándolas en las siguientes cuencas hidrológicas: cinco en río </a:t>
            </a:r>
            <a:r>
              <a:rPr lang="es-MX" sz="1400" dirty="0" err="1">
                <a:latin typeface="Montserrat" panose="00000500000000000000" pitchFamily="2" charset="0"/>
              </a:rPr>
              <a:t>Tomatlán-Tecuán</a:t>
            </a:r>
            <a:r>
              <a:rPr lang="es-MX" sz="1400" dirty="0">
                <a:latin typeface="Montserrat" panose="00000500000000000000" pitchFamily="2" charset="0"/>
              </a:rPr>
              <a:t>, una en río Cuale-Pitillal, cinco en Río Ameca-Ixtapa, tres en río Ameca-</a:t>
            </a:r>
            <a:r>
              <a:rPr lang="es-MX" sz="1400" dirty="0" err="1">
                <a:latin typeface="Montserrat" panose="00000500000000000000" pitchFamily="2" charset="0"/>
              </a:rPr>
              <a:t>Atenguillo</a:t>
            </a:r>
            <a:r>
              <a:rPr lang="es-MX" sz="1400" dirty="0">
                <a:latin typeface="Montserrat" panose="00000500000000000000" pitchFamily="2" charset="0"/>
              </a:rPr>
              <a:t>, dos en La Vega-</a:t>
            </a:r>
            <a:r>
              <a:rPr lang="es-MX" sz="1400" dirty="0" err="1">
                <a:latin typeface="Montserrat" panose="00000500000000000000" pitchFamily="2" charset="0"/>
              </a:rPr>
              <a:t>Cocula</a:t>
            </a:r>
            <a:r>
              <a:rPr lang="es-MX" sz="1400" dirty="0">
                <a:latin typeface="Montserrat" panose="00000500000000000000" pitchFamily="2" charset="0"/>
              </a:rPr>
              <a:t>, nueve en río Armería, cinco en río San Nicolás-</a:t>
            </a:r>
            <a:r>
              <a:rPr lang="es-MX" sz="1400" dirty="0" err="1">
                <a:latin typeface="Montserrat" panose="00000500000000000000" pitchFamily="2" charset="0"/>
              </a:rPr>
              <a:t>Cuitzamala</a:t>
            </a:r>
            <a:r>
              <a:rPr lang="es-MX" sz="1400" dirty="0">
                <a:latin typeface="Montserrat" panose="00000500000000000000" pitchFamily="2" charset="0"/>
              </a:rPr>
              <a:t>, cuatro en río Chacala-Purificación, siete en Lago Chapala, seis en río Coahuayana, cuatro en río Tepalcatepec, nueve en río Santiago Guadalajara, diez en río Verde Grande, cuatro en río Bolaños y cuatro en río Huaynamota .</a:t>
            </a:r>
          </a:p>
        </p:txBody>
      </p:sp>
    </p:spTree>
    <p:extLst>
      <p:ext uri="{BB962C8B-B14F-4D97-AF65-F5344CB8AC3E}">
        <p14:creationId xmlns:p14="http://schemas.microsoft.com/office/powerpoint/2010/main" val="166328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52701" y="128826"/>
            <a:ext cx="3787251" cy="707886"/>
          </a:xfrm>
          <a:prstGeom prst="rect">
            <a:avLst/>
          </a:prstGeom>
          <a:noFill/>
        </p:spPr>
        <p:txBody>
          <a:bodyPr wrap="square" rtlCol="0">
            <a:spAutoFit/>
          </a:bodyPr>
          <a:lstStyle/>
          <a:p>
            <a:r>
              <a:rPr lang="es-MX" sz="2000" b="1" dirty="0" smtClean="0">
                <a:solidFill>
                  <a:srgbClr val="38806B"/>
                </a:solidFill>
                <a:latin typeface="Montserrat"/>
              </a:rPr>
              <a:t>Fenómenos hidrometeorológicos</a:t>
            </a:r>
          </a:p>
        </p:txBody>
      </p:sp>
      <p:sp>
        <p:nvSpPr>
          <p:cNvPr id="8" name="7 Rectángulo"/>
          <p:cNvSpPr/>
          <p:nvPr/>
        </p:nvSpPr>
        <p:spPr>
          <a:xfrm>
            <a:off x="-6513" y="6021288"/>
            <a:ext cx="5946665" cy="769441"/>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Recomendaciones </a:t>
            </a:r>
            <a:r>
              <a:rPr lang="es-MX" sz="1600" b="1" dirty="0">
                <a:solidFill>
                  <a:srgbClr val="38806B"/>
                </a:solidFill>
                <a:latin typeface="Montserrat" panose="00000500000000000000" pitchFamily="2" charset="0"/>
              </a:rPr>
              <a:t>para mitigar los </a:t>
            </a:r>
            <a:r>
              <a:rPr lang="es-MX" sz="1600" b="1" dirty="0" smtClean="0">
                <a:solidFill>
                  <a:srgbClr val="38806B"/>
                </a:solidFill>
                <a:latin typeface="Montserrat" panose="00000500000000000000" pitchFamily="2" charset="0"/>
              </a:rPr>
              <a:t>riesgos:</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dirty="0" smtClean="0">
                <a:latin typeface="Montserrat" panose="00000500000000000000" pitchFamily="2" charset="0"/>
              </a:rPr>
              <a:t>Contar </a:t>
            </a:r>
            <a:r>
              <a:rPr lang="es-MX" sz="1400" dirty="0">
                <a:latin typeface="Montserrat" panose="00000500000000000000" pitchFamily="2" charset="0"/>
              </a:rPr>
              <a:t>con </a:t>
            </a:r>
            <a:r>
              <a:rPr lang="es-MX" sz="1400" b="1" dirty="0">
                <a:latin typeface="Montserrat" panose="00000500000000000000" pitchFamily="2" charset="0"/>
              </a:rPr>
              <a:t>equipo para la remoción de granizo.</a:t>
            </a:r>
          </a:p>
          <a:p>
            <a:pPr marL="285750" indent="-285750" algn="just">
              <a:buFont typeface="Symbol" panose="05050102010706020507" pitchFamily="18" charset="2"/>
              <a:buChar char=""/>
            </a:pPr>
            <a:r>
              <a:rPr lang="es-MX" sz="1400" b="1" dirty="0" smtClean="0">
                <a:latin typeface="Montserrat" panose="00000500000000000000" pitchFamily="2" charset="0"/>
              </a:rPr>
              <a:t>Instalar </a:t>
            </a:r>
            <a:r>
              <a:rPr lang="es-MX" sz="1400" b="1" dirty="0">
                <a:latin typeface="Montserrat" panose="00000500000000000000" pitchFamily="2" charset="0"/>
              </a:rPr>
              <a:t>pararrayos </a:t>
            </a:r>
            <a:r>
              <a:rPr lang="es-MX" sz="1400" dirty="0">
                <a:latin typeface="Montserrat" panose="00000500000000000000" pitchFamily="2" charset="0"/>
              </a:rPr>
              <a:t>en torres y antenas</a:t>
            </a:r>
            <a:r>
              <a:rPr lang="es-MX" sz="1400" dirty="0" smtClean="0">
                <a:latin typeface="Montserrat" panose="00000500000000000000" pitchFamily="2" charset="0"/>
              </a:rPr>
              <a:t>.</a:t>
            </a:r>
            <a:endParaRPr lang="es-MX" sz="1400" dirty="0">
              <a:latin typeface="Montserrat" panose="00000500000000000000" pitchFamily="2" charset="0"/>
            </a:endParaRPr>
          </a:p>
        </p:txBody>
      </p:sp>
      <p:sp>
        <p:nvSpPr>
          <p:cNvPr id="10" name="9 Rectángulo"/>
          <p:cNvSpPr/>
          <p:nvPr/>
        </p:nvSpPr>
        <p:spPr>
          <a:xfrm>
            <a:off x="63922" y="836712"/>
            <a:ext cx="8756550" cy="646331"/>
          </a:xfrm>
          <a:prstGeom prst="rect">
            <a:avLst/>
          </a:prstGeom>
        </p:spPr>
        <p:txBody>
          <a:bodyPr wrap="square">
            <a:spAutoFit/>
          </a:bodyPr>
          <a:lstStyle/>
          <a:p>
            <a:r>
              <a:rPr lang="es-MX" b="1" dirty="0">
                <a:solidFill>
                  <a:srgbClr val="38806B"/>
                </a:solidFill>
                <a:latin typeface="Montserrat"/>
              </a:rPr>
              <a:t>Tormentas </a:t>
            </a:r>
            <a:r>
              <a:rPr lang="es-MX" b="1" dirty="0" smtClean="0">
                <a:solidFill>
                  <a:srgbClr val="38806B"/>
                </a:solidFill>
                <a:latin typeface="Montserrat"/>
              </a:rPr>
              <a:t>eléctricas </a:t>
            </a:r>
            <a:r>
              <a:rPr lang="es-MX" b="1" dirty="0">
                <a:solidFill>
                  <a:srgbClr val="38806B"/>
                </a:solidFill>
                <a:latin typeface="Montserrat"/>
              </a:rPr>
              <a:t>y de </a:t>
            </a:r>
            <a:r>
              <a:rPr lang="es-MX" b="1" dirty="0" smtClean="0">
                <a:solidFill>
                  <a:srgbClr val="38806B"/>
                </a:solidFill>
                <a:latin typeface="Montserrat"/>
              </a:rPr>
              <a:t>granizo (</a:t>
            </a:r>
            <a:r>
              <a:rPr lang="es-MX" b="1" dirty="0">
                <a:solidFill>
                  <a:srgbClr val="38806B"/>
                </a:solidFill>
                <a:latin typeface="Montserrat"/>
              </a:rPr>
              <a:t>forman </a:t>
            </a:r>
            <a:r>
              <a:rPr lang="es-MX" b="1" dirty="0" smtClean="0">
                <a:solidFill>
                  <a:srgbClr val="38806B"/>
                </a:solidFill>
                <a:latin typeface="Montserrat"/>
              </a:rPr>
              <a:t>parte de tormentas severas, las cuales comprenden además vientos </a:t>
            </a:r>
            <a:r>
              <a:rPr lang="es-MX" b="1" dirty="0">
                <a:solidFill>
                  <a:srgbClr val="38806B"/>
                </a:solidFill>
                <a:latin typeface="Montserrat"/>
              </a:rPr>
              <a:t>y lluvia</a:t>
            </a:r>
            <a:r>
              <a:rPr lang="es-MX" b="1" dirty="0" smtClean="0">
                <a:solidFill>
                  <a:srgbClr val="38806B"/>
                </a:solidFill>
                <a:latin typeface="Montserrat"/>
              </a:rPr>
              <a:t>)</a:t>
            </a:r>
            <a:endParaRPr lang="es-MX" b="1" dirty="0">
              <a:solidFill>
                <a:srgbClr val="38806B"/>
              </a:solidFill>
              <a:latin typeface="Montserrat"/>
            </a:endParaRPr>
          </a:p>
        </p:txBody>
      </p:sp>
      <p:pic>
        <p:nvPicPr>
          <p:cNvPr id="11" name="10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0697" y="2413332"/>
            <a:ext cx="2683648" cy="1837617"/>
          </a:xfrm>
          <a:prstGeom prst="rect">
            <a:avLst/>
          </a:prstGeom>
        </p:spPr>
      </p:pic>
      <p:sp>
        <p:nvSpPr>
          <p:cNvPr id="12" name="11 CuadroTexto"/>
          <p:cNvSpPr txBox="1"/>
          <p:nvPr/>
        </p:nvSpPr>
        <p:spPr>
          <a:xfrm>
            <a:off x="6300192" y="4242574"/>
            <a:ext cx="2584658" cy="338554"/>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Índice de peligro </a:t>
            </a:r>
            <a:r>
              <a:rPr lang="es-MX" sz="800" b="1" dirty="0">
                <a:latin typeface="Montserrat" panose="00000500000000000000" pitchFamily="2" charset="0"/>
              </a:rPr>
              <a:t>por tormentas eléctricas </a:t>
            </a:r>
            <a:r>
              <a:rPr lang="es-MX" sz="800" b="1" dirty="0" smtClean="0">
                <a:latin typeface="Montserrat" panose="00000500000000000000" pitchFamily="2" charset="0"/>
              </a:rPr>
              <a:t>en los municipios de </a:t>
            </a:r>
            <a:r>
              <a:rPr lang="es-MX" sz="800" b="1" dirty="0">
                <a:latin typeface="Montserrat" panose="00000500000000000000" pitchFamily="2" charset="0"/>
              </a:rPr>
              <a:t>Jalisco</a:t>
            </a:r>
          </a:p>
        </p:txBody>
      </p:sp>
      <p:sp>
        <p:nvSpPr>
          <p:cNvPr id="9" name="8 Rectángulo"/>
          <p:cNvSpPr/>
          <p:nvPr/>
        </p:nvSpPr>
        <p:spPr>
          <a:xfrm>
            <a:off x="-36513" y="2492896"/>
            <a:ext cx="6185059" cy="3785652"/>
          </a:xfrm>
          <a:prstGeom prst="rect">
            <a:avLst/>
          </a:prstGeom>
          <a:noFill/>
        </p:spPr>
        <p:txBody>
          <a:bodyPr wrap="square" rtlCol="0">
            <a:spAutoFit/>
          </a:bodyPr>
          <a:lstStyle/>
          <a:p>
            <a:r>
              <a:rPr lang="es-MX" sz="1600" b="1" dirty="0">
                <a:solidFill>
                  <a:srgbClr val="38806B"/>
                </a:solidFill>
                <a:latin typeface="Montserrat" panose="00000500000000000000" pitchFamily="2" charset="0"/>
              </a:rPr>
              <a:t>Recursos disponibles en el CENAPRED:</a:t>
            </a:r>
          </a:p>
          <a:p>
            <a:pPr marL="285750" indent="-285750">
              <a:buFont typeface="Symbol" panose="05050102010706020507" pitchFamily="18" charset="2"/>
              <a:buChar char=""/>
            </a:pPr>
            <a:r>
              <a:rPr lang="es-MX" sz="1400" b="1" dirty="0" smtClean="0">
                <a:latin typeface="Montserrat" panose="00000500000000000000" pitchFamily="2" charset="0"/>
              </a:rPr>
              <a:t>Capas de indicadores cuantitativos y de escenarios de riesgo por </a:t>
            </a:r>
            <a:r>
              <a:rPr lang="es-MX" sz="1400" b="1" dirty="0">
                <a:latin typeface="Montserrat" panose="00000500000000000000" pitchFamily="2" charset="0"/>
              </a:rPr>
              <a:t>tormentas </a:t>
            </a:r>
            <a:r>
              <a:rPr lang="es-MX" sz="1400" b="1" dirty="0" smtClean="0">
                <a:latin typeface="Montserrat" panose="00000500000000000000" pitchFamily="2" charset="0"/>
              </a:rPr>
              <a:t>eléctricas y de granizo</a:t>
            </a:r>
            <a:r>
              <a:rPr lang="es-MX" sz="1400" dirty="0" smtClean="0">
                <a:latin typeface="Montserrat" panose="00000500000000000000" pitchFamily="2" charset="0"/>
              </a:rPr>
              <a:t> </a:t>
            </a:r>
            <a:r>
              <a:rPr lang="es-MX" sz="1400" dirty="0" smtClean="0">
                <a:latin typeface="Montserrat" panose="00000500000000000000" pitchFamily="2" charset="0"/>
                <a:hlinkClick r:id="rId4"/>
              </a:rPr>
              <a:t>http</a:t>
            </a:r>
            <a:r>
              <a:rPr lang="es-MX" sz="1400" dirty="0">
                <a:latin typeface="Montserrat" panose="00000500000000000000" pitchFamily="2" charset="0"/>
                <a:hlinkClick r:id="rId4"/>
              </a:rPr>
              <a:t>://</a:t>
            </a:r>
            <a:r>
              <a:rPr lang="es-MX" sz="1400" dirty="0" smtClean="0">
                <a:latin typeface="Montserrat" panose="00000500000000000000" pitchFamily="2" charset="0"/>
                <a:hlinkClick r:id="rId4"/>
              </a:rPr>
              <a:t>www.atlasnacionalderiesgos.gob.mx/archivo/visor-capas.html</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G</a:t>
            </a:r>
            <a:r>
              <a:rPr lang="es-MX" sz="1400" b="1" i="1" dirty="0" smtClean="0">
                <a:latin typeface="Montserrat" panose="00000500000000000000" pitchFamily="2" charset="0"/>
              </a:rPr>
              <a:t>uía de contenido mínimo para la elaboración del Atlas Nacional de Riesgos</a:t>
            </a:r>
            <a:r>
              <a:rPr lang="es-MX" sz="1400" dirty="0" smtClean="0">
                <a:latin typeface="Montserrat" panose="00000500000000000000" pitchFamily="2" charset="0"/>
              </a:rPr>
              <a:t>. Anexo Único, Fracciones V.6 y V.7 </a:t>
            </a:r>
            <a:r>
              <a:rPr lang="es-MX" sz="1400" dirty="0">
                <a:latin typeface="Montserrat" panose="00000500000000000000" pitchFamily="2" charset="0"/>
                <a:hlinkClick r:id="rId5"/>
              </a:rPr>
              <a:t>http://</a:t>
            </a:r>
            <a:r>
              <a:rPr lang="es-MX" sz="1400" dirty="0" smtClean="0">
                <a:latin typeface="Montserrat" panose="00000500000000000000" pitchFamily="2" charset="0"/>
                <a:hlinkClick r:id="rId5"/>
              </a:rPr>
              <a:t>www.atlasnacionalderiesgos.gob.mx/descargas/Guia_contenido_minimo2016.pdf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Fascículo </a:t>
            </a:r>
            <a:r>
              <a:rPr lang="es-MX" sz="1400" dirty="0">
                <a:latin typeface="Montserrat" panose="00000500000000000000" pitchFamily="2" charset="0"/>
              </a:rPr>
              <a:t>de </a:t>
            </a:r>
            <a:r>
              <a:rPr lang="es-MX" sz="1400" i="1" dirty="0">
                <a:latin typeface="Montserrat" panose="00000500000000000000" pitchFamily="2" charset="0"/>
              </a:rPr>
              <a:t>Tormentas Severas</a:t>
            </a:r>
            <a:r>
              <a:rPr lang="es-MX" sz="1400" dirty="0">
                <a:latin typeface="Montserrat" panose="00000500000000000000" pitchFamily="2" charset="0"/>
              </a:rPr>
              <a:t> </a:t>
            </a:r>
            <a:r>
              <a:rPr lang="es-MX" sz="1400" dirty="0">
                <a:latin typeface="Montserrat" panose="00000500000000000000" pitchFamily="2" charset="0"/>
                <a:hlinkClick r:id="rId6"/>
              </a:rPr>
              <a:t>https://</a:t>
            </a:r>
            <a:r>
              <a:rPr lang="es-MX" sz="1400" dirty="0" smtClean="0">
                <a:latin typeface="Montserrat" panose="00000500000000000000" pitchFamily="2" charset="0"/>
                <a:hlinkClick r:id="rId6"/>
              </a:rPr>
              <a:t>www.cenapred.gob.mx/es/Publicaciones/archivos/189-FASCCULOTORMENTASSEVERAS.PDF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b="1" dirty="0">
                <a:latin typeface="Montserrat" panose="00000500000000000000" pitchFamily="2" charset="0"/>
              </a:rPr>
              <a:t>Seminario de </a:t>
            </a:r>
            <a:r>
              <a:rPr lang="es-MX" sz="1400" b="1" i="1" dirty="0">
                <a:latin typeface="Montserrat" panose="00000500000000000000" pitchFamily="2" charset="0"/>
              </a:rPr>
              <a:t>Riesgos hidrometeorológicos</a:t>
            </a:r>
            <a:r>
              <a:rPr lang="es-MX" sz="1400" dirty="0">
                <a:latin typeface="Montserrat" panose="00000500000000000000" pitchFamily="2" charset="0"/>
              </a:rPr>
              <a:t> </a:t>
            </a:r>
          </a:p>
          <a:p>
            <a:r>
              <a:rPr lang="es-MX" sz="1400" dirty="0">
                <a:latin typeface="Montserrat" panose="00000500000000000000" pitchFamily="2" charset="0"/>
              </a:rPr>
              <a:t>      (Auditorio del CENAPRED, 28 de marzo).</a:t>
            </a:r>
          </a:p>
          <a:p>
            <a:pPr marL="285750" indent="-285750">
              <a:buFont typeface="Symbol" panose="05050102010706020507" pitchFamily="18" charset="2"/>
              <a:buChar char=""/>
            </a:pPr>
            <a:r>
              <a:rPr lang="es-MX" sz="1400" dirty="0" smtClean="0">
                <a:latin typeface="Montserrat" panose="00000500000000000000" pitchFamily="2" charset="0"/>
              </a:rPr>
              <a:t>Otros: </a:t>
            </a:r>
            <a:r>
              <a:rPr lang="es-MX" sz="1400" b="1" dirty="0" smtClean="0">
                <a:latin typeface="Montserrat" panose="00000500000000000000" pitchFamily="2" charset="0"/>
              </a:rPr>
              <a:t>Red </a:t>
            </a:r>
            <a:r>
              <a:rPr lang="es-MX" sz="1400" b="1" dirty="0">
                <a:latin typeface="Montserrat" panose="00000500000000000000" pitchFamily="2" charset="0"/>
              </a:rPr>
              <a:t>mundial de localización de rayos</a:t>
            </a:r>
            <a:r>
              <a:rPr lang="es-MX" sz="1400" dirty="0" smtClean="0">
                <a:latin typeface="Montserrat" panose="00000500000000000000" pitchFamily="2" charset="0"/>
              </a:rPr>
              <a:t> (</a:t>
            </a:r>
            <a:r>
              <a:rPr lang="en-US" sz="1400" dirty="0">
                <a:latin typeface="Montserrat" panose="00000500000000000000" pitchFamily="2" charset="0"/>
              </a:rPr>
              <a:t>World Wide Lightning Location </a:t>
            </a:r>
            <a:r>
              <a:rPr lang="en-US" sz="1400" dirty="0" smtClean="0">
                <a:latin typeface="Montserrat" panose="00000500000000000000" pitchFamily="2" charset="0"/>
              </a:rPr>
              <a:t>Network)</a:t>
            </a:r>
            <a:r>
              <a:rPr lang="es-MX" sz="1400" dirty="0" smtClean="0">
                <a:latin typeface="Montserrat" panose="00000500000000000000" pitchFamily="2" charset="0"/>
              </a:rPr>
              <a:t> </a:t>
            </a:r>
            <a:r>
              <a:rPr lang="es-MX" sz="1400" dirty="0">
                <a:latin typeface="Montserrat" panose="00000500000000000000" pitchFamily="2" charset="0"/>
                <a:hlinkClick r:id="rId7"/>
              </a:rPr>
              <a:t>http://wwlln.net</a:t>
            </a:r>
            <a:r>
              <a:rPr lang="es-MX" sz="1400" dirty="0" smtClean="0">
                <a:latin typeface="Montserrat" panose="00000500000000000000" pitchFamily="2" charset="0"/>
                <a:hlinkClick r:id="rId7"/>
              </a:rPr>
              <a:t>/</a:t>
            </a:r>
            <a:endParaRPr lang="es-MX" sz="1400" dirty="0" smtClean="0">
              <a:latin typeface="Montserrat" panose="00000500000000000000" pitchFamily="2" charset="0"/>
            </a:endParaRPr>
          </a:p>
          <a:p>
            <a:pPr marL="285750" indent="-285750">
              <a:buFont typeface="Symbol" panose="05050102010706020507" pitchFamily="18" charset="2"/>
              <a:buChar char=""/>
            </a:pPr>
            <a:endParaRPr lang="es-MX" sz="1400" dirty="0" smtClean="0">
              <a:latin typeface="Montserrat" panose="00000500000000000000" pitchFamily="2" charset="0"/>
            </a:endParaRPr>
          </a:p>
        </p:txBody>
      </p:sp>
      <p:sp>
        <p:nvSpPr>
          <p:cNvPr id="14" name="13 Rectángulo"/>
          <p:cNvSpPr/>
          <p:nvPr/>
        </p:nvSpPr>
        <p:spPr>
          <a:xfrm>
            <a:off x="-36512" y="1484784"/>
            <a:ext cx="6403854" cy="769441"/>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Impacto</a:t>
            </a:r>
            <a:r>
              <a:rPr lang="es-MX" sz="1600" b="1" dirty="0">
                <a:solidFill>
                  <a:srgbClr val="38806B"/>
                </a:solidFill>
                <a:latin typeface="Montserrat" panose="00000500000000000000" pitchFamily="2" charset="0"/>
              </a:rPr>
              <a:t>:</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b="1" dirty="0" smtClean="0">
                <a:latin typeface="Montserrat" panose="00000500000000000000" pitchFamily="2" charset="0"/>
              </a:rPr>
              <a:t>66 decesos por tormentas eléctricas</a:t>
            </a:r>
            <a:r>
              <a:rPr lang="es-MX" sz="1400" dirty="0" smtClean="0">
                <a:latin typeface="Montserrat" panose="00000500000000000000" pitchFamily="2" charset="0"/>
              </a:rPr>
              <a:t> de 1998 a 2017 (SS, 2019).</a:t>
            </a:r>
          </a:p>
          <a:p>
            <a:pPr marL="285750" indent="-285750" algn="just">
              <a:buFont typeface="Symbol" panose="05050102010706020507" pitchFamily="18" charset="2"/>
              <a:buChar char=""/>
            </a:pPr>
            <a:r>
              <a:rPr lang="es-MX" sz="1400" b="1" dirty="0" smtClean="0">
                <a:latin typeface="Montserrat" panose="00000500000000000000" pitchFamily="2" charset="0"/>
              </a:rPr>
              <a:t>Tormenta de granizo:</a:t>
            </a:r>
            <a:r>
              <a:rPr lang="es-MX" sz="1400" dirty="0" smtClean="0">
                <a:latin typeface="Montserrat" panose="00000500000000000000" pitchFamily="2" charset="0"/>
              </a:rPr>
              <a:t> </a:t>
            </a:r>
            <a:r>
              <a:rPr lang="es-MX" sz="1400" dirty="0">
                <a:latin typeface="Montserrat" panose="00000500000000000000" pitchFamily="2" charset="0"/>
              </a:rPr>
              <a:t>16 de junio de 2008, Tlaquepaque, Jalisco.</a:t>
            </a:r>
          </a:p>
        </p:txBody>
      </p:sp>
      <p:sp>
        <p:nvSpPr>
          <p:cNvPr id="13" name="12 Rectángulo"/>
          <p:cNvSpPr/>
          <p:nvPr/>
        </p:nvSpPr>
        <p:spPr>
          <a:xfrm>
            <a:off x="6367342" y="1556792"/>
            <a:ext cx="2741162" cy="769441"/>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Zonas de impacto:</a:t>
            </a:r>
            <a:endParaRPr lang="es-MX" sz="16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Prácticamente </a:t>
            </a:r>
            <a:r>
              <a:rPr lang="es-MX" sz="1400" b="1" dirty="0" smtClean="0">
                <a:latin typeface="Montserrat" panose="00000500000000000000" pitchFamily="2" charset="0"/>
              </a:rPr>
              <a:t>toda</a:t>
            </a:r>
            <a:r>
              <a:rPr lang="es-MX" sz="1400" dirty="0" smtClean="0">
                <a:latin typeface="Montserrat" panose="00000500000000000000" pitchFamily="2" charset="0"/>
              </a:rPr>
              <a:t> la entidad.</a:t>
            </a:r>
            <a:endParaRPr lang="es-MX" sz="1400" dirty="0">
              <a:latin typeface="Montserrat" panose="00000500000000000000" pitchFamily="2" charset="0"/>
            </a:endParaRPr>
          </a:p>
        </p:txBody>
      </p:sp>
      <p:pic>
        <p:nvPicPr>
          <p:cNvPr id="15" name="14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1785" y="4663377"/>
            <a:ext cx="2556730" cy="1802022"/>
          </a:xfrm>
          <a:prstGeom prst="rect">
            <a:avLst/>
          </a:prstGeom>
        </p:spPr>
      </p:pic>
      <p:sp>
        <p:nvSpPr>
          <p:cNvPr id="16" name="15 CuadroTexto"/>
          <p:cNvSpPr txBox="1"/>
          <p:nvPr/>
        </p:nvSpPr>
        <p:spPr>
          <a:xfrm>
            <a:off x="6307821" y="6474822"/>
            <a:ext cx="2584658" cy="338554"/>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Índice de peligro </a:t>
            </a:r>
            <a:r>
              <a:rPr lang="es-MX" sz="800" b="1" dirty="0">
                <a:latin typeface="Montserrat" panose="00000500000000000000" pitchFamily="2" charset="0"/>
              </a:rPr>
              <a:t>por tormentas de granizo en </a:t>
            </a:r>
            <a:r>
              <a:rPr lang="es-MX" sz="800" b="1" dirty="0" smtClean="0">
                <a:latin typeface="Montserrat" panose="00000500000000000000" pitchFamily="2" charset="0"/>
              </a:rPr>
              <a:t>los municipios de </a:t>
            </a:r>
            <a:r>
              <a:rPr lang="es-MX" sz="800" b="1" dirty="0">
                <a:latin typeface="Montserrat" panose="00000500000000000000" pitchFamily="2" charset="0"/>
              </a:rPr>
              <a:t>Jalisco</a:t>
            </a:r>
          </a:p>
        </p:txBody>
      </p:sp>
    </p:spTree>
    <p:extLst>
      <p:ext uri="{BB962C8B-B14F-4D97-AF65-F5344CB8AC3E}">
        <p14:creationId xmlns:p14="http://schemas.microsoft.com/office/powerpoint/2010/main" val="114293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107504" y="2811700"/>
            <a:ext cx="8712968" cy="3785652"/>
          </a:xfrm>
          <a:prstGeom prst="rect">
            <a:avLst/>
          </a:prstGeom>
          <a:noFill/>
        </p:spPr>
        <p:txBody>
          <a:bodyPr wrap="square" rtlCol="0">
            <a:spAutoFit/>
          </a:bodyPr>
          <a:lstStyle/>
          <a:p>
            <a:r>
              <a:rPr lang="es-MX" sz="1600" b="1" dirty="0">
                <a:solidFill>
                  <a:srgbClr val="38806B"/>
                </a:solidFill>
                <a:latin typeface="Montserrat" panose="00000500000000000000" pitchFamily="2" charset="0"/>
              </a:rPr>
              <a:t>Recursos disponibles en el </a:t>
            </a:r>
            <a:r>
              <a:rPr lang="es-MX" sz="1600" b="1" dirty="0" smtClean="0">
                <a:solidFill>
                  <a:srgbClr val="38806B"/>
                </a:solidFill>
                <a:latin typeface="Montserrat" panose="00000500000000000000" pitchFamily="2" charset="0"/>
              </a:rPr>
              <a:t>CENAPRED:</a:t>
            </a:r>
            <a:endParaRPr lang="es-MX" sz="16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Capas de indicadores cuantitativos y de escenarios de riesgo </a:t>
            </a:r>
            <a:r>
              <a:rPr lang="es-MX" sz="1400" b="1" dirty="0">
                <a:latin typeface="Montserrat" panose="00000500000000000000" pitchFamily="2" charset="0"/>
              </a:rPr>
              <a:t>por ondas de calor</a:t>
            </a:r>
            <a:r>
              <a:rPr lang="es-MX" sz="1400" dirty="0">
                <a:latin typeface="Montserrat" panose="00000500000000000000" pitchFamily="2" charset="0"/>
              </a:rPr>
              <a:t> </a:t>
            </a:r>
            <a:r>
              <a:rPr lang="es-MX" sz="1400" dirty="0" smtClean="0">
                <a:latin typeface="Montserrat" panose="00000500000000000000" pitchFamily="2" charset="0"/>
              </a:rPr>
              <a:t>(nuevos, próximamente en el </a:t>
            </a:r>
            <a:r>
              <a:rPr lang="es-MX" sz="1400" dirty="0" err="1" smtClean="0">
                <a:latin typeface="Montserrat" panose="00000500000000000000" pitchFamily="2" charset="0"/>
              </a:rPr>
              <a:t>ANR</a:t>
            </a:r>
            <a:r>
              <a:rPr lang="es-MX" sz="1400" dirty="0" smtClean="0">
                <a:latin typeface="Montserrat" panose="00000500000000000000" pitchFamily="2" charset="0"/>
              </a:rPr>
              <a:t>).</a:t>
            </a:r>
          </a:p>
          <a:p>
            <a:pPr marL="285750" indent="-285750">
              <a:buFont typeface="Symbol" panose="05050102010706020507" pitchFamily="18" charset="2"/>
              <a:buChar char=""/>
            </a:pPr>
            <a:r>
              <a:rPr lang="es-MX" sz="1400" b="1" dirty="0">
                <a:latin typeface="Montserrat" panose="00000500000000000000" pitchFamily="2" charset="0"/>
              </a:rPr>
              <a:t>Capas de indicadores cuantitativos y de escenarios de riesgo por ondas gélidas</a:t>
            </a:r>
            <a:r>
              <a:rPr lang="es-MX" sz="1400" dirty="0">
                <a:latin typeface="Montserrat" panose="00000500000000000000" pitchFamily="2" charset="0"/>
              </a:rPr>
              <a:t> </a:t>
            </a:r>
            <a:r>
              <a:rPr lang="es-MX" sz="1400" dirty="0">
                <a:latin typeface="Montserrat" panose="00000500000000000000" pitchFamily="2" charset="0"/>
                <a:hlinkClick r:id="rId3"/>
              </a:rPr>
              <a:t>http://www.atlasnacionalderiesgos.gob.mx/archivo/visor-capas.html</a:t>
            </a:r>
            <a:r>
              <a:rPr lang="es-MX" sz="1400" dirty="0">
                <a:latin typeface="Montserrat" panose="00000500000000000000" pitchFamily="2" charset="0"/>
              </a:rPr>
              <a:t>.</a:t>
            </a:r>
          </a:p>
          <a:p>
            <a:pPr marL="285750" indent="-285750">
              <a:buFont typeface="Symbol" panose="05050102010706020507" pitchFamily="18" charset="2"/>
              <a:buChar char=""/>
            </a:pPr>
            <a:r>
              <a:rPr lang="es-MX" sz="1400" b="1" dirty="0">
                <a:latin typeface="Montserrat" panose="00000500000000000000" pitchFamily="2" charset="0"/>
              </a:rPr>
              <a:t>Estudio</a:t>
            </a:r>
            <a:r>
              <a:rPr lang="es-MX" sz="1400" dirty="0">
                <a:latin typeface="Montserrat" panose="00000500000000000000" pitchFamily="2" charset="0"/>
              </a:rPr>
              <a:t>: </a:t>
            </a:r>
            <a:r>
              <a:rPr lang="es-MX" sz="1400" i="1" dirty="0" smtClean="0">
                <a:latin typeface="Montserrat" panose="00000500000000000000" pitchFamily="2" charset="0"/>
              </a:rPr>
              <a:t>Aplicación </a:t>
            </a:r>
            <a:r>
              <a:rPr lang="es-MX" sz="1400" i="1" dirty="0">
                <a:latin typeface="Montserrat" panose="00000500000000000000" pitchFamily="2" charset="0"/>
              </a:rPr>
              <a:t>de la Metodología para obtener Mapas de Riesgo por Bajas Temperaturas y Nevadas en la Comunidad de Raíces, Estado de México</a:t>
            </a:r>
            <a:r>
              <a:rPr lang="es-MX" sz="1400" dirty="0">
                <a:latin typeface="Montserrat" panose="00000500000000000000" pitchFamily="2" charset="0"/>
              </a:rPr>
              <a:t> </a:t>
            </a:r>
            <a:r>
              <a:rPr lang="es-MX" sz="1400" dirty="0">
                <a:latin typeface="Montserrat" panose="00000500000000000000" pitchFamily="2" charset="0"/>
                <a:hlinkClick r:id="rId4"/>
              </a:rPr>
              <a:t>https://www.cenapred.gob.mx/es/Publicaciones/archivos/156.pdf</a:t>
            </a:r>
            <a:endParaRPr lang="es-MX" sz="1400" dirty="0">
              <a:latin typeface="Montserrat" panose="00000500000000000000" pitchFamily="2" charset="0"/>
            </a:endParaRPr>
          </a:p>
          <a:p>
            <a:pPr marL="285750" indent="-285750">
              <a:buFont typeface="Symbol" panose="05050102010706020507" pitchFamily="18" charset="2"/>
              <a:buChar char=""/>
            </a:pPr>
            <a:r>
              <a:rPr lang="es-MX" sz="1400" b="1" dirty="0">
                <a:latin typeface="Montserrat" panose="00000500000000000000" pitchFamily="2" charset="0"/>
              </a:rPr>
              <a:t>Estudio</a:t>
            </a:r>
            <a:r>
              <a:rPr lang="es-MX" sz="1400" dirty="0">
                <a:latin typeface="Montserrat" panose="00000500000000000000" pitchFamily="2" charset="0"/>
              </a:rPr>
              <a:t>: Mapas de riesgo por temperaturas máximas (3ª etapa ondas de calor) </a:t>
            </a:r>
            <a:r>
              <a:rPr lang="es-MX" sz="1400" dirty="0">
                <a:latin typeface="Montserrat" panose="00000500000000000000" pitchFamily="2" charset="0"/>
                <a:hlinkClick r:id="rId5"/>
              </a:rPr>
              <a:t>http://www1.cenapred.unam.mx/DIR_INVESTIGACION/Fraccion_XLI/RH/180301_RH_ondas_de_calor_mapas.pdf</a:t>
            </a:r>
            <a:endParaRPr lang="es-MX" sz="1400" dirty="0">
              <a:latin typeface="Montserrat" panose="00000500000000000000" pitchFamily="2" charset="0"/>
            </a:endParaRPr>
          </a:p>
          <a:p>
            <a:pPr marL="285750" indent="-285750">
              <a:buFont typeface="Symbol" panose="05050102010706020507" pitchFamily="18" charset="2"/>
              <a:buChar char=""/>
            </a:pPr>
            <a:r>
              <a:rPr lang="es-MX" sz="1400" b="1" dirty="0" smtClean="0">
                <a:latin typeface="Montserrat" panose="00000500000000000000" pitchFamily="2" charset="0"/>
              </a:rPr>
              <a:t>G</a:t>
            </a:r>
            <a:r>
              <a:rPr lang="es-MX" sz="1400" b="1" i="1" dirty="0" smtClean="0">
                <a:latin typeface="Montserrat" panose="00000500000000000000" pitchFamily="2" charset="0"/>
              </a:rPr>
              <a:t>uía de contenido mínimo para la elaboración del Atlas Nacional de Riesgos</a:t>
            </a:r>
            <a:r>
              <a:rPr lang="es-MX" sz="1400" dirty="0" smtClean="0">
                <a:latin typeface="Montserrat" panose="00000500000000000000" pitchFamily="2" charset="0"/>
              </a:rPr>
              <a:t>. Anexo Único, </a:t>
            </a:r>
            <a:r>
              <a:rPr lang="es-MX" sz="1400" dirty="0">
                <a:latin typeface="Montserrat" panose="00000500000000000000" pitchFamily="2" charset="0"/>
              </a:rPr>
              <a:t>Fracciones </a:t>
            </a:r>
            <a:r>
              <a:rPr lang="es-MX" sz="1400" dirty="0" smtClean="0">
                <a:latin typeface="Montserrat" panose="00000500000000000000" pitchFamily="2" charset="0"/>
              </a:rPr>
              <a:t>V.10, V.11 y V.12 </a:t>
            </a:r>
            <a:r>
              <a:rPr lang="es-MX" sz="1400" dirty="0" smtClean="0">
                <a:latin typeface="Montserrat" panose="00000500000000000000" pitchFamily="2" charset="0"/>
                <a:hlinkClick r:id="rId6"/>
              </a:rPr>
              <a:t>http</a:t>
            </a:r>
            <a:r>
              <a:rPr lang="es-MX" sz="1400" dirty="0">
                <a:latin typeface="Montserrat" panose="00000500000000000000" pitchFamily="2" charset="0"/>
                <a:hlinkClick r:id="rId6"/>
              </a:rPr>
              <a:t>://</a:t>
            </a:r>
            <a:r>
              <a:rPr lang="es-MX" sz="1400" dirty="0" smtClean="0">
                <a:latin typeface="Montserrat" panose="00000500000000000000" pitchFamily="2" charset="0"/>
                <a:hlinkClick r:id="rId6"/>
              </a:rPr>
              <a:t>www.atlasnacionalderiesgos.gob.mx/descargas/Guia_contenido_minimo2016.pdf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b="1" i="1" dirty="0">
                <a:latin typeface="Montserrat" panose="00000500000000000000" pitchFamily="2" charset="0"/>
              </a:rPr>
              <a:t>Guía Básica para la Elaboración de Atlas Estatales y Municipales de Peligros y Riesgos</a:t>
            </a:r>
            <a:r>
              <a:rPr lang="es-MX" sz="1400" b="1" dirty="0">
                <a:latin typeface="Montserrat" panose="00000500000000000000" pitchFamily="2" charset="0"/>
              </a:rPr>
              <a:t>.</a:t>
            </a:r>
            <a:r>
              <a:rPr lang="es-MX" sz="1400" dirty="0">
                <a:latin typeface="Montserrat" panose="00000500000000000000" pitchFamily="2" charset="0"/>
              </a:rPr>
              <a:t> </a:t>
            </a:r>
            <a:r>
              <a:rPr lang="es-MX" sz="1400" dirty="0" smtClean="0">
                <a:latin typeface="Montserrat" panose="00000500000000000000" pitchFamily="2" charset="0"/>
              </a:rPr>
              <a:t>Capítulo III </a:t>
            </a:r>
            <a:r>
              <a:rPr lang="es-MX" sz="1400" dirty="0" smtClean="0">
                <a:latin typeface="Montserrat" panose="00000500000000000000" pitchFamily="2" charset="0"/>
                <a:hlinkClick r:id="rId7"/>
              </a:rPr>
              <a:t>https</a:t>
            </a:r>
            <a:r>
              <a:rPr lang="es-MX" sz="1400" dirty="0">
                <a:latin typeface="Montserrat" panose="00000500000000000000" pitchFamily="2" charset="0"/>
                <a:hlinkClick r:id="rId7"/>
              </a:rPr>
              <a:t>://</a:t>
            </a:r>
            <a:r>
              <a:rPr lang="es-MX" sz="1400" dirty="0" smtClean="0">
                <a:latin typeface="Montserrat" panose="00000500000000000000" pitchFamily="2" charset="0"/>
                <a:hlinkClick r:id="rId7"/>
              </a:rPr>
              <a:t>www.cenapred.gob.mx/es/Publicaciones/archivos/63.pdf</a:t>
            </a:r>
            <a:endParaRPr lang="es-MX" sz="1400" dirty="0" smtClean="0">
              <a:latin typeface="Montserrat" panose="00000500000000000000" pitchFamily="2" charset="0"/>
            </a:endParaRPr>
          </a:p>
          <a:p>
            <a:pPr marL="285750" indent="-285750">
              <a:buFont typeface="Symbol" panose="05050102010706020507" pitchFamily="18" charset="2"/>
              <a:buChar char=""/>
            </a:pPr>
            <a:r>
              <a:rPr lang="es-MX" sz="1400" b="1" dirty="0">
                <a:latin typeface="Montserrat" panose="00000500000000000000" pitchFamily="2" charset="0"/>
              </a:rPr>
              <a:t>Cursos de sistemas de información geográfica </a:t>
            </a:r>
            <a:r>
              <a:rPr lang="es-MX" sz="1400" dirty="0">
                <a:latin typeface="Montserrat" panose="00000500000000000000" pitchFamily="2" charset="0"/>
              </a:rPr>
              <a:t>(</a:t>
            </a:r>
            <a:r>
              <a:rPr lang="es-MX" sz="1400" i="1" dirty="0" err="1">
                <a:latin typeface="Montserrat" panose="00000500000000000000" pitchFamily="2" charset="0"/>
              </a:rPr>
              <a:t>Qgis</a:t>
            </a:r>
            <a:r>
              <a:rPr lang="es-MX" sz="1400" dirty="0" smtClean="0">
                <a:latin typeface="Montserrat" panose="00000500000000000000" pitchFamily="2" charset="0"/>
              </a:rPr>
              <a:t>)</a:t>
            </a:r>
            <a:endParaRPr lang="es-MX" sz="1400" dirty="0">
              <a:latin typeface="Montserrat" panose="00000500000000000000" pitchFamily="2" charset="0"/>
            </a:endParaRPr>
          </a:p>
        </p:txBody>
      </p:sp>
      <p:sp>
        <p:nvSpPr>
          <p:cNvPr id="5" name="4 CuadroTexto"/>
          <p:cNvSpPr txBox="1"/>
          <p:nvPr/>
        </p:nvSpPr>
        <p:spPr>
          <a:xfrm>
            <a:off x="352701" y="128826"/>
            <a:ext cx="3787251" cy="707886"/>
          </a:xfrm>
          <a:prstGeom prst="rect">
            <a:avLst/>
          </a:prstGeom>
          <a:noFill/>
        </p:spPr>
        <p:txBody>
          <a:bodyPr wrap="square" rtlCol="0">
            <a:spAutoFit/>
          </a:bodyPr>
          <a:lstStyle/>
          <a:p>
            <a:r>
              <a:rPr lang="es-MX" sz="2000" b="1" dirty="0" smtClean="0">
                <a:solidFill>
                  <a:srgbClr val="38806B"/>
                </a:solidFill>
                <a:latin typeface="Montserrat"/>
              </a:rPr>
              <a:t>Fenómenos hidrometeorológicos</a:t>
            </a:r>
          </a:p>
        </p:txBody>
      </p:sp>
      <p:sp>
        <p:nvSpPr>
          <p:cNvPr id="10" name="9 Rectángulo"/>
          <p:cNvSpPr/>
          <p:nvPr/>
        </p:nvSpPr>
        <p:spPr>
          <a:xfrm>
            <a:off x="63922" y="827420"/>
            <a:ext cx="8756550" cy="369332"/>
          </a:xfrm>
          <a:prstGeom prst="rect">
            <a:avLst/>
          </a:prstGeom>
        </p:spPr>
        <p:txBody>
          <a:bodyPr wrap="square">
            <a:spAutoFit/>
          </a:bodyPr>
          <a:lstStyle/>
          <a:p>
            <a:r>
              <a:rPr lang="es-MX" b="1" dirty="0">
                <a:solidFill>
                  <a:srgbClr val="38806B"/>
                </a:solidFill>
                <a:latin typeface="Montserrat"/>
              </a:rPr>
              <a:t>Ondas de </a:t>
            </a:r>
            <a:r>
              <a:rPr lang="es-MX" b="1" dirty="0" smtClean="0">
                <a:solidFill>
                  <a:srgbClr val="38806B"/>
                </a:solidFill>
                <a:latin typeface="Montserrat"/>
              </a:rPr>
              <a:t>calor </a:t>
            </a:r>
            <a:r>
              <a:rPr lang="es-MX" b="1" dirty="0">
                <a:solidFill>
                  <a:srgbClr val="38806B"/>
                </a:solidFill>
                <a:latin typeface="Montserrat"/>
              </a:rPr>
              <a:t>y </a:t>
            </a:r>
            <a:r>
              <a:rPr lang="es-MX" b="1" dirty="0" smtClean="0">
                <a:solidFill>
                  <a:srgbClr val="38806B"/>
                </a:solidFill>
                <a:latin typeface="Montserrat"/>
              </a:rPr>
              <a:t>bajas temperaturas</a:t>
            </a:r>
            <a:endParaRPr lang="es-MX" b="1" dirty="0">
              <a:solidFill>
                <a:srgbClr val="38806B"/>
              </a:solidFill>
              <a:latin typeface="Montserrat"/>
            </a:endParaRPr>
          </a:p>
        </p:txBody>
      </p:sp>
      <p:sp>
        <p:nvSpPr>
          <p:cNvPr id="14" name="13 Rectángulo"/>
          <p:cNvSpPr/>
          <p:nvPr/>
        </p:nvSpPr>
        <p:spPr>
          <a:xfrm>
            <a:off x="107504" y="1155516"/>
            <a:ext cx="8820680" cy="1631216"/>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Impacto</a:t>
            </a:r>
            <a:r>
              <a:rPr lang="es-MX" sz="1600" b="1" dirty="0">
                <a:solidFill>
                  <a:srgbClr val="38806B"/>
                </a:solidFill>
                <a:latin typeface="Montserrat" panose="00000500000000000000" pitchFamily="2" charset="0"/>
              </a:rPr>
              <a:t>:</a:t>
            </a:r>
            <a:endParaRPr lang="es-MX" sz="16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b="1" dirty="0">
                <a:latin typeface="Montserrat" panose="00000500000000000000" pitchFamily="2" charset="0"/>
              </a:rPr>
              <a:t>7</a:t>
            </a:r>
            <a:r>
              <a:rPr lang="es-MX" sz="1400" b="1" dirty="0" smtClean="0">
                <a:latin typeface="Montserrat" panose="00000500000000000000" pitchFamily="2" charset="0"/>
              </a:rPr>
              <a:t> </a:t>
            </a:r>
            <a:r>
              <a:rPr lang="es-MX" sz="1400" b="1" dirty="0">
                <a:latin typeface="Montserrat" panose="00000500000000000000" pitchFamily="2" charset="0"/>
              </a:rPr>
              <a:t>decesos por </a:t>
            </a:r>
            <a:r>
              <a:rPr lang="es-MX" sz="1400" b="1" dirty="0" smtClean="0">
                <a:latin typeface="Montserrat" panose="00000500000000000000" pitchFamily="2" charset="0"/>
              </a:rPr>
              <a:t>calor </a:t>
            </a:r>
            <a:r>
              <a:rPr lang="es-MX" sz="1400" dirty="0" smtClean="0">
                <a:latin typeface="Montserrat" panose="00000500000000000000" pitchFamily="2" charset="0"/>
              </a:rPr>
              <a:t>de </a:t>
            </a:r>
            <a:r>
              <a:rPr lang="es-MX" sz="1400" dirty="0">
                <a:latin typeface="Montserrat" panose="00000500000000000000" pitchFamily="2" charset="0"/>
              </a:rPr>
              <a:t>1998 a 2017 (SS, 2019).</a:t>
            </a:r>
          </a:p>
          <a:p>
            <a:pPr marL="285750" indent="-285750" algn="just">
              <a:buFont typeface="Symbol" panose="05050102010706020507" pitchFamily="18" charset="2"/>
              <a:buChar char=""/>
            </a:pPr>
            <a:r>
              <a:rPr lang="es-MX" sz="1400" b="1" dirty="0" smtClean="0">
                <a:latin typeface="Montserrat" panose="00000500000000000000" pitchFamily="2" charset="0"/>
              </a:rPr>
              <a:t>Una declaratoria </a:t>
            </a:r>
            <a:r>
              <a:rPr lang="es-MX" sz="1400" b="1" dirty="0">
                <a:latin typeface="Montserrat" panose="00000500000000000000" pitchFamily="2" charset="0"/>
              </a:rPr>
              <a:t>de emergencia por ondas cálidas</a:t>
            </a:r>
            <a:r>
              <a:rPr lang="es-MX" sz="1400" dirty="0">
                <a:latin typeface="Montserrat" panose="00000500000000000000" pitchFamily="2" charset="0"/>
              </a:rPr>
              <a:t> (base de datos de declaratorias de desastres y emergencias de 2000 a 2018).</a:t>
            </a:r>
          </a:p>
          <a:p>
            <a:pPr marL="285750" indent="-285750" algn="just">
              <a:buFont typeface="Symbol" panose="05050102010706020507" pitchFamily="18" charset="2"/>
              <a:buChar char=""/>
            </a:pPr>
            <a:r>
              <a:rPr lang="es-MX" sz="1400" b="1" dirty="0" smtClean="0">
                <a:latin typeface="Montserrat" panose="00000500000000000000" pitchFamily="2" charset="0"/>
              </a:rPr>
              <a:t>14 decesos por bajas temperaturas</a:t>
            </a:r>
            <a:r>
              <a:rPr lang="es-MX" sz="1400" dirty="0" smtClean="0">
                <a:latin typeface="Montserrat" panose="00000500000000000000" pitchFamily="2" charset="0"/>
              </a:rPr>
              <a:t> de 1998 a 2017 (SS, 2019).</a:t>
            </a:r>
          </a:p>
          <a:p>
            <a:pPr marL="285750" indent="-285750" algn="just">
              <a:buFont typeface="Symbol" panose="05050102010706020507" pitchFamily="18" charset="2"/>
              <a:buChar char=""/>
            </a:pPr>
            <a:r>
              <a:rPr lang="es-MX" sz="1400" b="1" dirty="0" smtClean="0">
                <a:latin typeface="Montserrat" panose="00000500000000000000" pitchFamily="2" charset="0"/>
              </a:rPr>
              <a:t>Una </a:t>
            </a:r>
            <a:r>
              <a:rPr lang="es-MX" sz="1400" b="1" dirty="0">
                <a:latin typeface="Montserrat" panose="00000500000000000000" pitchFamily="2" charset="0"/>
              </a:rPr>
              <a:t>declaratoria de </a:t>
            </a:r>
            <a:r>
              <a:rPr lang="es-MX" sz="1400" b="1" dirty="0" smtClean="0">
                <a:latin typeface="Montserrat" panose="00000500000000000000" pitchFamily="2" charset="0"/>
              </a:rPr>
              <a:t>emergencia </a:t>
            </a:r>
            <a:r>
              <a:rPr lang="es-MX" sz="1400" b="1" dirty="0">
                <a:latin typeface="Montserrat" panose="00000500000000000000" pitchFamily="2" charset="0"/>
              </a:rPr>
              <a:t>por bajas </a:t>
            </a:r>
            <a:r>
              <a:rPr lang="es-MX" sz="1400" b="1" dirty="0" smtClean="0">
                <a:latin typeface="Montserrat" panose="00000500000000000000" pitchFamily="2" charset="0"/>
              </a:rPr>
              <a:t>temperaturas </a:t>
            </a:r>
            <a:r>
              <a:rPr lang="es-MX" sz="1400" dirty="0" smtClean="0">
                <a:latin typeface="Montserrat" panose="00000500000000000000" pitchFamily="2" charset="0"/>
              </a:rPr>
              <a:t>(base </a:t>
            </a:r>
            <a:r>
              <a:rPr lang="es-MX" sz="1400" dirty="0">
                <a:latin typeface="Montserrat" panose="00000500000000000000" pitchFamily="2" charset="0"/>
              </a:rPr>
              <a:t>de datos de declaratorias de desastres y emergencias de 2000 a 2018</a:t>
            </a:r>
            <a:r>
              <a:rPr lang="es-MX" sz="1400" dirty="0" smtClean="0">
                <a:latin typeface="Montserrat" panose="00000500000000000000" pitchFamily="2" charset="0"/>
              </a:rPr>
              <a:t>).</a:t>
            </a:r>
          </a:p>
        </p:txBody>
      </p:sp>
    </p:spTree>
    <p:extLst>
      <p:ext uri="{BB962C8B-B14F-4D97-AF65-F5344CB8AC3E}">
        <p14:creationId xmlns:p14="http://schemas.microsoft.com/office/powerpoint/2010/main" val="397095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25906" y="1390819"/>
            <a:ext cx="8640960" cy="2031325"/>
          </a:xfrm>
          <a:prstGeom prst="rect">
            <a:avLst/>
          </a:prstGeom>
          <a:noFill/>
        </p:spPr>
        <p:txBody>
          <a:bodyPr wrap="square" rtlCol="0">
            <a:spAutoFit/>
          </a:bodyPr>
          <a:lstStyle/>
          <a:p>
            <a:r>
              <a:rPr lang="es-MX" sz="1400" b="1" dirty="0" smtClean="0">
                <a:solidFill>
                  <a:srgbClr val="38806B"/>
                </a:solidFill>
                <a:latin typeface="Montserrat" panose="00000500000000000000" pitchFamily="2" charset="0"/>
              </a:rPr>
              <a:t>Recomendaciones </a:t>
            </a:r>
            <a:r>
              <a:rPr lang="es-MX" sz="1400" b="1" dirty="0">
                <a:solidFill>
                  <a:srgbClr val="38806B"/>
                </a:solidFill>
                <a:latin typeface="Montserrat" panose="00000500000000000000" pitchFamily="2" charset="0"/>
              </a:rPr>
              <a:t>para mitigar los </a:t>
            </a:r>
            <a:r>
              <a:rPr lang="es-MX" sz="1400" b="1" dirty="0" smtClean="0">
                <a:solidFill>
                  <a:srgbClr val="38806B"/>
                </a:solidFill>
                <a:latin typeface="Montserrat" panose="00000500000000000000" pitchFamily="2" charset="0"/>
              </a:rPr>
              <a:t>riesgos:</a:t>
            </a:r>
            <a:endParaRPr lang="es-MX" sz="1400" dirty="0">
              <a:solidFill>
                <a:srgbClr val="38806B"/>
              </a:solidFill>
              <a:latin typeface="Montserrat" panose="00000500000000000000" pitchFamily="2" charset="0"/>
            </a:endParaRPr>
          </a:p>
          <a:p>
            <a:pPr marL="285750" indent="-285750" algn="just">
              <a:buFont typeface="Symbol" panose="05050102010706020507" pitchFamily="18" charset="2"/>
              <a:buChar char=""/>
            </a:pPr>
            <a:r>
              <a:rPr lang="es-MX" sz="1400" b="1" dirty="0" smtClean="0">
                <a:latin typeface="Montserrat" panose="00000500000000000000" pitchFamily="2" charset="0"/>
              </a:rPr>
              <a:t>Identificar a </a:t>
            </a:r>
            <a:r>
              <a:rPr lang="es-MX" sz="1400" b="1" dirty="0">
                <a:latin typeface="Montserrat" panose="00000500000000000000" pitchFamily="2" charset="0"/>
              </a:rPr>
              <a:t>población y </a:t>
            </a:r>
            <a:r>
              <a:rPr lang="es-MX" sz="1400" b="1" dirty="0" smtClean="0">
                <a:latin typeface="Montserrat" panose="00000500000000000000" pitchFamily="2" charset="0"/>
              </a:rPr>
              <a:t>vivienda vulnerable </a:t>
            </a:r>
            <a:r>
              <a:rPr lang="es-MX" sz="1400" dirty="0" smtClean="0">
                <a:latin typeface="Montserrat" panose="00000500000000000000" pitchFamily="2" charset="0"/>
              </a:rPr>
              <a:t>(indigentes</a:t>
            </a:r>
            <a:r>
              <a:rPr lang="es-MX" sz="1400" dirty="0">
                <a:latin typeface="Montserrat" panose="00000500000000000000" pitchFamily="2" charset="0"/>
              </a:rPr>
              <a:t>, infantes, enfermos, personas adultas mayores y con discapacidad), así como personas en pobreza </a:t>
            </a:r>
            <a:r>
              <a:rPr lang="es-MX" sz="1400" dirty="0" smtClean="0">
                <a:latin typeface="Montserrat" panose="00000500000000000000" pitchFamily="2" charset="0"/>
              </a:rPr>
              <a:t>extrema.</a:t>
            </a:r>
          </a:p>
          <a:p>
            <a:pPr marL="285750" indent="-285750" algn="just">
              <a:buFont typeface="Symbol" panose="05050102010706020507" pitchFamily="18" charset="2"/>
              <a:buChar char=""/>
            </a:pPr>
            <a:r>
              <a:rPr lang="es-MX" sz="1400" dirty="0" smtClean="0">
                <a:latin typeface="Montserrat" panose="00000500000000000000" pitchFamily="2" charset="0"/>
              </a:rPr>
              <a:t>Promover </a:t>
            </a:r>
            <a:r>
              <a:rPr lang="es-MX" sz="1400" b="1" dirty="0" smtClean="0">
                <a:latin typeface="Montserrat" panose="00000500000000000000" pitchFamily="2" charset="0"/>
              </a:rPr>
              <a:t>mejoras a la vivienda</a:t>
            </a:r>
            <a:r>
              <a:rPr lang="es-MX" sz="1400" dirty="0" smtClean="0">
                <a:latin typeface="Montserrat" panose="00000500000000000000" pitchFamily="2" charset="0"/>
              </a:rPr>
              <a:t> para tener aislamiento térmico y el uso correcto de calentadores</a:t>
            </a:r>
            <a:r>
              <a:rPr lang="es-MX" sz="1400" dirty="0">
                <a:latin typeface="Montserrat" panose="00000500000000000000" pitchFamily="2" charset="0"/>
              </a:rPr>
              <a:t> </a:t>
            </a:r>
            <a:r>
              <a:rPr lang="es-MX" sz="1400" dirty="0" smtClean="0">
                <a:latin typeface="Montserrat" panose="00000500000000000000" pitchFamily="2" charset="0"/>
              </a:rPr>
              <a:t>y hornos.</a:t>
            </a:r>
          </a:p>
          <a:p>
            <a:pPr marL="285750" indent="-285750" algn="just">
              <a:buFont typeface="Symbol" panose="05050102010706020507" pitchFamily="18" charset="2"/>
              <a:buChar char=""/>
            </a:pPr>
            <a:r>
              <a:rPr lang="es-MX" sz="1400" b="1" dirty="0" smtClean="0">
                <a:latin typeface="Montserrat" panose="00000500000000000000" pitchFamily="2" charset="0"/>
              </a:rPr>
              <a:t>Brindar </a:t>
            </a:r>
            <a:r>
              <a:rPr lang="es-MX" sz="1400" b="1" dirty="0">
                <a:latin typeface="Montserrat" panose="00000500000000000000" pitchFamily="2" charset="0"/>
              </a:rPr>
              <a:t>albergue </a:t>
            </a:r>
            <a:r>
              <a:rPr lang="es-MX" sz="1400" dirty="0">
                <a:latin typeface="Montserrat" panose="00000500000000000000" pitchFamily="2" charset="0"/>
              </a:rPr>
              <a:t>con instalaciones adecuadas</a:t>
            </a:r>
            <a:r>
              <a:rPr lang="es-MX" sz="1400" dirty="0" smtClean="0">
                <a:latin typeface="Montserrat" panose="00000500000000000000" pitchFamily="2" charset="0"/>
              </a:rPr>
              <a:t>.</a:t>
            </a:r>
          </a:p>
          <a:p>
            <a:pPr marL="285750" indent="-285750" algn="just">
              <a:buFont typeface="Symbol" panose="05050102010706020507" pitchFamily="18" charset="2"/>
              <a:buChar char=""/>
            </a:pPr>
            <a:r>
              <a:rPr lang="es-MX" sz="1400" dirty="0">
                <a:latin typeface="Montserrat" panose="00000500000000000000" pitchFamily="2" charset="0"/>
              </a:rPr>
              <a:t>Para evitar accidentes carreteros y en aeropuertos debidos a </a:t>
            </a:r>
            <a:r>
              <a:rPr lang="es-MX" sz="1400" b="1" dirty="0">
                <a:latin typeface="Montserrat" panose="00000500000000000000" pitchFamily="2" charset="0"/>
              </a:rPr>
              <a:t>bancos de niebla </a:t>
            </a:r>
            <a:r>
              <a:rPr lang="es-MX" sz="1400" dirty="0">
                <a:latin typeface="Montserrat" panose="00000500000000000000" pitchFamily="2" charset="0"/>
              </a:rPr>
              <a:t>que se puedan formar, </a:t>
            </a:r>
            <a:r>
              <a:rPr lang="es-MX" sz="1400" b="1" dirty="0">
                <a:latin typeface="Montserrat" panose="00000500000000000000" pitchFamily="2" charset="0"/>
              </a:rPr>
              <a:t>revisar los avisos de </a:t>
            </a:r>
            <a:r>
              <a:rPr lang="es-MX" sz="1400" b="1" i="1" dirty="0">
                <a:latin typeface="Montserrat" panose="00000500000000000000" pitchFamily="2" charset="0"/>
              </a:rPr>
              <a:t>Potencial de Tormentas</a:t>
            </a:r>
            <a:r>
              <a:rPr lang="es-MX" sz="1400" dirty="0">
                <a:latin typeface="Montserrat" panose="00000500000000000000" pitchFamily="2" charset="0"/>
              </a:rPr>
              <a:t> que emite el </a:t>
            </a:r>
            <a:r>
              <a:rPr lang="es-MX" sz="1400" dirty="0" err="1">
                <a:latin typeface="Montserrat" panose="00000500000000000000" pitchFamily="2" charset="0"/>
              </a:rPr>
              <a:t>SMN</a:t>
            </a:r>
            <a:r>
              <a:rPr lang="es-MX" sz="1400" dirty="0">
                <a:latin typeface="Montserrat" panose="00000500000000000000" pitchFamily="2" charset="0"/>
              </a:rPr>
              <a:t> cada tres horas</a:t>
            </a:r>
            <a:r>
              <a:rPr lang="es-MX" sz="1400" dirty="0" smtClean="0">
                <a:latin typeface="Montserrat" panose="00000500000000000000" pitchFamily="2" charset="0"/>
              </a:rPr>
              <a:t>.</a:t>
            </a:r>
            <a:endParaRPr lang="es-MX" sz="1400" dirty="0">
              <a:latin typeface="Montserrat" panose="00000500000000000000" pitchFamily="2" charset="0"/>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9610" y="3537475"/>
            <a:ext cx="2879501" cy="2447860"/>
          </a:xfrm>
          <a:prstGeom prst="rect">
            <a:avLst/>
          </a:prstGeom>
        </p:spPr>
      </p:pic>
      <p:sp>
        <p:nvSpPr>
          <p:cNvPr id="5" name="4 CuadroTexto"/>
          <p:cNvSpPr txBox="1"/>
          <p:nvPr/>
        </p:nvSpPr>
        <p:spPr>
          <a:xfrm>
            <a:off x="2959361" y="6258798"/>
            <a:ext cx="2880000" cy="338554"/>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Índice de peligro </a:t>
            </a:r>
            <a:r>
              <a:rPr lang="es-MX" sz="800" b="1" dirty="0">
                <a:latin typeface="Montserrat" panose="00000500000000000000" pitchFamily="2" charset="0"/>
              </a:rPr>
              <a:t>por </a:t>
            </a:r>
            <a:r>
              <a:rPr lang="es-MX" sz="800" b="1" dirty="0" smtClean="0">
                <a:latin typeface="Montserrat" panose="00000500000000000000" pitchFamily="2" charset="0"/>
              </a:rPr>
              <a:t>ondas de </a:t>
            </a:r>
            <a:r>
              <a:rPr lang="es-MX" sz="800" b="1" dirty="0">
                <a:latin typeface="Montserrat" panose="00000500000000000000" pitchFamily="2" charset="0"/>
              </a:rPr>
              <a:t>calor </a:t>
            </a:r>
            <a:r>
              <a:rPr lang="es-MX" sz="800" b="1" dirty="0" smtClean="0">
                <a:latin typeface="Montserrat" panose="00000500000000000000" pitchFamily="2" charset="0"/>
              </a:rPr>
              <a:t>en los municipios de </a:t>
            </a:r>
            <a:r>
              <a:rPr lang="es-MX" sz="800" b="1" dirty="0">
                <a:latin typeface="Montserrat" panose="00000500000000000000" pitchFamily="2" charset="0"/>
              </a:rPr>
              <a:t>Jalisco</a:t>
            </a:r>
          </a:p>
        </p:txBody>
      </p:sp>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5412" y="3836295"/>
            <a:ext cx="3081084" cy="2092890"/>
          </a:xfrm>
          <a:prstGeom prst="rect">
            <a:avLst/>
          </a:prstGeom>
        </p:spPr>
      </p:pic>
      <p:sp>
        <p:nvSpPr>
          <p:cNvPr id="7" name="6 CuadroTexto"/>
          <p:cNvSpPr txBox="1"/>
          <p:nvPr/>
        </p:nvSpPr>
        <p:spPr>
          <a:xfrm>
            <a:off x="6055954" y="6258798"/>
            <a:ext cx="2880000" cy="338554"/>
          </a:xfrm>
          <a:prstGeom prst="rect">
            <a:avLst/>
          </a:prstGeom>
          <a:solidFill>
            <a:schemeClr val="bg1">
              <a:alpha val="27000"/>
            </a:schemeClr>
          </a:solidFill>
        </p:spPr>
        <p:txBody>
          <a:bodyPr wrap="square" rtlCol="0">
            <a:spAutoFit/>
          </a:bodyPr>
          <a:lstStyle/>
          <a:p>
            <a:pPr algn="ctr"/>
            <a:r>
              <a:rPr lang="es-MX" sz="800" b="1" dirty="0" smtClean="0">
                <a:latin typeface="Montserrat" panose="00000500000000000000" pitchFamily="2" charset="0"/>
              </a:rPr>
              <a:t>Índice de peligro </a:t>
            </a:r>
            <a:r>
              <a:rPr lang="es-MX" sz="800" b="1" dirty="0">
                <a:latin typeface="Montserrat" panose="00000500000000000000" pitchFamily="2" charset="0"/>
              </a:rPr>
              <a:t>por </a:t>
            </a:r>
            <a:r>
              <a:rPr lang="es-MX" sz="800" b="1" dirty="0" smtClean="0">
                <a:latin typeface="Montserrat" panose="00000500000000000000" pitchFamily="2" charset="0"/>
              </a:rPr>
              <a:t>ondas gélidas en los municipios de </a:t>
            </a:r>
            <a:r>
              <a:rPr lang="es-MX" sz="800" b="1" dirty="0">
                <a:latin typeface="Montserrat" panose="00000500000000000000" pitchFamily="2" charset="0"/>
              </a:rPr>
              <a:t>Jalisco</a:t>
            </a:r>
          </a:p>
        </p:txBody>
      </p:sp>
      <p:sp>
        <p:nvSpPr>
          <p:cNvPr id="8" name="7 Rectángulo"/>
          <p:cNvSpPr/>
          <p:nvPr/>
        </p:nvSpPr>
        <p:spPr>
          <a:xfrm>
            <a:off x="63922" y="827420"/>
            <a:ext cx="8756550" cy="369332"/>
          </a:xfrm>
          <a:prstGeom prst="rect">
            <a:avLst/>
          </a:prstGeom>
        </p:spPr>
        <p:txBody>
          <a:bodyPr wrap="square">
            <a:spAutoFit/>
          </a:bodyPr>
          <a:lstStyle/>
          <a:p>
            <a:r>
              <a:rPr lang="es-MX" b="1" dirty="0">
                <a:solidFill>
                  <a:srgbClr val="38806B"/>
                </a:solidFill>
                <a:latin typeface="Montserrat"/>
              </a:rPr>
              <a:t>Ondas de </a:t>
            </a:r>
            <a:r>
              <a:rPr lang="es-MX" b="1" dirty="0" smtClean="0">
                <a:solidFill>
                  <a:srgbClr val="38806B"/>
                </a:solidFill>
                <a:latin typeface="Montserrat"/>
              </a:rPr>
              <a:t>calor </a:t>
            </a:r>
            <a:r>
              <a:rPr lang="es-MX" b="1" dirty="0">
                <a:solidFill>
                  <a:srgbClr val="38806B"/>
                </a:solidFill>
                <a:latin typeface="Montserrat"/>
              </a:rPr>
              <a:t>y </a:t>
            </a:r>
            <a:r>
              <a:rPr lang="es-MX" b="1" dirty="0" smtClean="0">
                <a:solidFill>
                  <a:srgbClr val="38806B"/>
                </a:solidFill>
                <a:latin typeface="Montserrat"/>
              </a:rPr>
              <a:t>bajas temperaturas</a:t>
            </a:r>
            <a:endParaRPr lang="es-MX" b="1" dirty="0">
              <a:solidFill>
                <a:srgbClr val="38806B"/>
              </a:solidFill>
              <a:latin typeface="Montserrat"/>
            </a:endParaRPr>
          </a:p>
        </p:txBody>
      </p:sp>
      <p:sp>
        <p:nvSpPr>
          <p:cNvPr id="10" name="9 CuadroTexto"/>
          <p:cNvSpPr txBox="1"/>
          <p:nvPr/>
        </p:nvSpPr>
        <p:spPr>
          <a:xfrm>
            <a:off x="352701" y="128826"/>
            <a:ext cx="3787251" cy="707886"/>
          </a:xfrm>
          <a:prstGeom prst="rect">
            <a:avLst/>
          </a:prstGeom>
          <a:noFill/>
        </p:spPr>
        <p:txBody>
          <a:bodyPr wrap="square" rtlCol="0">
            <a:spAutoFit/>
          </a:bodyPr>
          <a:lstStyle/>
          <a:p>
            <a:r>
              <a:rPr lang="es-MX" sz="2000" b="1" dirty="0" smtClean="0">
                <a:solidFill>
                  <a:srgbClr val="38806B"/>
                </a:solidFill>
                <a:latin typeface="Montserrat"/>
              </a:rPr>
              <a:t>Fenómenos hidrometeorológicos</a:t>
            </a:r>
          </a:p>
        </p:txBody>
      </p:sp>
      <p:sp>
        <p:nvSpPr>
          <p:cNvPr id="9" name="8 Rectángulo"/>
          <p:cNvSpPr/>
          <p:nvPr/>
        </p:nvSpPr>
        <p:spPr>
          <a:xfrm>
            <a:off x="114264" y="3945797"/>
            <a:ext cx="2657536" cy="1631216"/>
          </a:xfrm>
          <a:prstGeom prst="rect">
            <a:avLst/>
          </a:prstGeom>
          <a:noFill/>
        </p:spPr>
        <p:txBody>
          <a:bodyPr wrap="square" rtlCol="0">
            <a:spAutoFit/>
          </a:bodyPr>
          <a:lstStyle/>
          <a:p>
            <a:r>
              <a:rPr lang="es-MX" sz="1600" b="1" dirty="0" smtClean="0">
                <a:solidFill>
                  <a:srgbClr val="38806B"/>
                </a:solidFill>
                <a:latin typeface="Montserrat" panose="00000500000000000000" pitchFamily="2" charset="0"/>
              </a:rPr>
              <a:t>Zonas de impacto:</a:t>
            </a:r>
            <a:endParaRPr lang="es-MX" sz="1600" dirty="0">
              <a:solidFill>
                <a:srgbClr val="38806B"/>
              </a:solidFill>
              <a:latin typeface="Montserrat" panose="00000500000000000000" pitchFamily="2" charset="0"/>
            </a:endParaRPr>
          </a:p>
          <a:p>
            <a:pPr marL="285750" indent="-285750">
              <a:buFont typeface="Symbol" panose="05050102010706020507" pitchFamily="18" charset="2"/>
              <a:buChar char=""/>
            </a:pPr>
            <a:r>
              <a:rPr lang="es-MX" sz="1400" dirty="0" smtClean="0">
                <a:latin typeface="Montserrat" panose="00000500000000000000" pitchFamily="2" charset="0"/>
              </a:rPr>
              <a:t>Por ondas </a:t>
            </a:r>
            <a:r>
              <a:rPr lang="es-MX" sz="1400" dirty="0">
                <a:latin typeface="Montserrat" panose="00000500000000000000" pitchFamily="2" charset="0"/>
              </a:rPr>
              <a:t>de </a:t>
            </a:r>
            <a:r>
              <a:rPr lang="es-MX" sz="1400" dirty="0" smtClean="0">
                <a:latin typeface="Montserrat" panose="00000500000000000000" pitchFamily="2" charset="0"/>
              </a:rPr>
              <a:t>calor: norte y noreste de la entidad.</a:t>
            </a:r>
          </a:p>
          <a:p>
            <a:pPr marL="285750" indent="-285750">
              <a:buFont typeface="Symbol" panose="05050102010706020507" pitchFamily="18" charset="2"/>
              <a:buChar char=""/>
            </a:pPr>
            <a:r>
              <a:rPr lang="es-MX" sz="1400" dirty="0" smtClean="0">
                <a:latin typeface="Montserrat" panose="00000500000000000000" pitchFamily="2" charset="0"/>
              </a:rPr>
              <a:t>Por </a:t>
            </a:r>
            <a:r>
              <a:rPr lang="es-MX" sz="1400" dirty="0">
                <a:latin typeface="Montserrat" panose="00000500000000000000" pitchFamily="2" charset="0"/>
              </a:rPr>
              <a:t>bajas temperaturas </a:t>
            </a:r>
            <a:r>
              <a:rPr lang="es-MX" sz="1400" dirty="0" smtClean="0">
                <a:latin typeface="Montserrat" panose="00000500000000000000" pitchFamily="2" charset="0"/>
              </a:rPr>
              <a:t>: norte y colindancia con Michoacán.</a:t>
            </a:r>
            <a:endParaRPr lang="es-MX" sz="1400" dirty="0">
              <a:latin typeface="Montserrat" panose="00000500000000000000" pitchFamily="2" charset="0"/>
            </a:endParaRPr>
          </a:p>
        </p:txBody>
      </p:sp>
    </p:spTree>
    <p:extLst>
      <p:ext uri="{BB962C8B-B14F-4D97-AF65-F5344CB8AC3E}">
        <p14:creationId xmlns:p14="http://schemas.microsoft.com/office/powerpoint/2010/main" val="355781251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1625</TotalTime>
  <Words>4334</Words>
  <Application>Microsoft Office PowerPoint</Application>
  <PresentationFormat>Presentación en pantalla (4:3)</PresentationFormat>
  <Paragraphs>296</Paragraphs>
  <Slides>21</Slides>
  <Notes>12</Notes>
  <HiddenSlides>0</HiddenSlides>
  <MMClips>0</MMClips>
  <ScaleCrop>false</ScaleCrop>
  <HeadingPairs>
    <vt:vector size="4" baseType="variant">
      <vt:variant>
        <vt:lpstr>Tema</vt:lpstr>
      </vt:variant>
      <vt:variant>
        <vt:i4>1</vt:i4>
      </vt:variant>
      <vt:variant>
        <vt:lpstr>Títulos de diapositiva</vt:lpstr>
      </vt:variant>
      <vt:variant>
        <vt:i4>21</vt:i4>
      </vt:variant>
    </vt:vector>
  </HeadingPairs>
  <TitlesOfParts>
    <vt:vector size="22"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Estrada Cabrera Cynthia Paola</dc:creator>
  <cp:lastModifiedBy>Gutiérrez Martínez Carlos Antonio</cp:lastModifiedBy>
  <cp:revision>116</cp:revision>
  <dcterms:created xsi:type="dcterms:W3CDTF">2018-12-04T21:42:05Z</dcterms:created>
  <dcterms:modified xsi:type="dcterms:W3CDTF">2019-01-29T14:22:17Z</dcterms:modified>
</cp:coreProperties>
</file>