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90" r:id="rId3"/>
    <p:sldId id="291" r:id="rId4"/>
    <p:sldId id="292" r:id="rId5"/>
    <p:sldId id="293" r:id="rId6"/>
    <p:sldId id="294" r:id="rId7"/>
    <p:sldId id="284" r:id="rId8"/>
    <p:sldId id="285" r:id="rId9"/>
    <p:sldId id="283" r:id="rId10"/>
    <p:sldId id="305" r:id="rId11"/>
    <p:sldId id="287" r:id="rId12"/>
    <p:sldId id="288" r:id="rId13"/>
    <p:sldId id="289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  <a:srgbClr val="38806B"/>
    <a:srgbClr val="439B82"/>
    <a:srgbClr val="D4C19C"/>
    <a:srgbClr val="E8DECA"/>
    <a:srgbClr val="FFFFFF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/>
    <p:restoredTop sz="50000" autoAdjust="0"/>
  </p:normalViewPr>
  <p:slideViewPr>
    <p:cSldViewPr showGuides="1">
      <p:cViewPr>
        <p:scale>
          <a:sx n="67" d="100"/>
          <a:sy n="67" d="100"/>
        </p:scale>
        <p:origin x="-2246" y="-5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Hoja1!$F$1:$F$2</c:f>
              <c:strCache>
                <c:ptCount val="1"/>
                <c:pt idx="0">
                  <c:v>Reglamentos 1</c:v>
                </c:pt>
              </c:strCache>
            </c:strRef>
          </c:tx>
          <c:invertIfNegative val="0"/>
          <c:cat>
            <c:strRef>
              <c:f>Hoja1!$D$3:$D$263</c:f>
              <c:strCache>
                <c:ptCount val="28"/>
                <c:pt idx="0">
                  <c:v>Agua Blanca de Iturbide</c:v>
                </c:pt>
                <c:pt idx="1">
                  <c:v>Apan</c:v>
                </c:pt>
                <c:pt idx="2">
                  <c:v>Cardonal</c:v>
                </c:pt>
                <c:pt idx="3">
                  <c:v>Cuautepec de Hinojosa</c:v>
                </c:pt>
                <c:pt idx="4">
                  <c:v>Jaltocán</c:v>
                </c:pt>
                <c:pt idx="5">
                  <c:v>Metepec</c:v>
                </c:pt>
                <c:pt idx="6">
                  <c:v>Pachuca de Soto</c:v>
                </c:pt>
                <c:pt idx="7">
                  <c:v>Progreso de Obregón</c:v>
                </c:pt>
                <c:pt idx="8">
                  <c:v>San Agustín Tlaxiaca</c:v>
                </c:pt>
                <c:pt idx="9">
                  <c:v>Santiago Tulantepec de Lugo Guerrero</c:v>
                </c:pt>
                <c:pt idx="10">
                  <c:v>Singuilucan</c:v>
                </c:pt>
                <c:pt idx="11">
                  <c:v>Tasquillo</c:v>
                </c:pt>
                <c:pt idx="12">
                  <c:v>Tenango de Doria</c:v>
                </c:pt>
                <c:pt idx="13">
                  <c:v>Tepeji del Río de Ocampo</c:v>
                </c:pt>
                <c:pt idx="14">
                  <c:v>Tepetitlán</c:v>
                </c:pt>
                <c:pt idx="15">
                  <c:v>Villa de Tezontepec</c:v>
                </c:pt>
                <c:pt idx="16">
                  <c:v>Tizayuca</c:v>
                </c:pt>
                <c:pt idx="17">
                  <c:v>Tlahuelilpan</c:v>
                </c:pt>
                <c:pt idx="18">
                  <c:v>Tlahuiltepa</c:v>
                </c:pt>
                <c:pt idx="19">
                  <c:v>Tlanalapa</c:v>
                </c:pt>
                <c:pt idx="20">
                  <c:v>Tlanchinol</c:v>
                </c:pt>
                <c:pt idx="21">
                  <c:v>Tlaxcoapan</c:v>
                </c:pt>
                <c:pt idx="22">
                  <c:v>Tula de Allende</c:v>
                </c:pt>
                <c:pt idx="23">
                  <c:v>Tulancingo de Bravo</c:v>
                </c:pt>
                <c:pt idx="24">
                  <c:v>Yahualica</c:v>
                </c:pt>
                <c:pt idx="25">
                  <c:v>Zacualtipán de Ángeles</c:v>
                </c:pt>
                <c:pt idx="26">
                  <c:v>Zapotlán de Juárez</c:v>
                </c:pt>
                <c:pt idx="27">
                  <c:v>Zimapán</c:v>
                </c:pt>
              </c:strCache>
            </c:strRef>
          </c:cat>
          <c:val>
            <c:numRef>
              <c:f>Hoja1!$F$3:$F$263</c:f>
              <c:numCache>
                <c:formatCode>General</c:formatCode>
                <c:ptCount val="28"/>
                <c:pt idx="3">
                  <c:v>1</c:v>
                </c:pt>
                <c:pt idx="6">
                  <c:v>1</c:v>
                </c:pt>
                <c:pt idx="7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9">
                  <c:v>1</c:v>
                </c:pt>
                <c:pt idx="20">
                  <c:v>1</c:v>
                </c:pt>
                <c:pt idx="22">
                  <c:v>1</c:v>
                </c:pt>
                <c:pt idx="23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Hoja1!$G$1:$G$2</c:f>
              <c:strCache>
                <c:ptCount val="1"/>
                <c:pt idx="0">
                  <c:v>Acuerdos</c:v>
                </c:pt>
              </c:strCache>
            </c:strRef>
          </c:tx>
          <c:invertIfNegative val="0"/>
          <c:cat>
            <c:strRef>
              <c:f>Hoja1!$D$3:$D$263</c:f>
              <c:strCache>
                <c:ptCount val="28"/>
                <c:pt idx="0">
                  <c:v>Agua Blanca de Iturbide</c:v>
                </c:pt>
                <c:pt idx="1">
                  <c:v>Apan</c:v>
                </c:pt>
                <c:pt idx="2">
                  <c:v>Cardonal</c:v>
                </c:pt>
                <c:pt idx="3">
                  <c:v>Cuautepec de Hinojosa</c:v>
                </c:pt>
                <c:pt idx="4">
                  <c:v>Jaltocán</c:v>
                </c:pt>
                <c:pt idx="5">
                  <c:v>Metepec</c:v>
                </c:pt>
                <c:pt idx="6">
                  <c:v>Pachuca de Soto</c:v>
                </c:pt>
                <c:pt idx="7">
                  <c:v>Progreso de Obregón</c:v>
                </c:pt>
                <c:pt idx="8">
                  <c:v>San Agustín Tlaxiaca</c:v>
                </c:pt>
                <c:pt idx="9">
                  <c:v>Santiago Tulantepec de Lugo Guerrero</c:v>
                </c:pt>
                <c:pt idx="10">
                  <c:v>Singuilucan</c:v>
                </c:pt>
                <c:pt idx="11">
                  <c:v>Tasquillo</c:v>
                </c:pt>
                <c:pt idx="12">
                  <c:v>Tenango de Doria</c:v>
                </c:pt>
                <c:pt idx="13">
                  <c:v>Tepeji del Río de Ocampo</c:v>
                </c:pt>
                <c:pt idx="14">
                  <c:v>Tepetitlán</c:v>
                </c:pt>
                <c:pt idx="15">
                  <c:v>Villa de Tezontepec</c:v>
                </c:pt>
                <c:pt idx="16">
                  <c:v>Tizayuca</c:v>
                </c:pt>
                <c:pt idx="17">
                  <c:v>Tlahuelilpan</c:v>
                </c:pt>
                <c:pt idx="18">
                  <c:v>Tlahuiltepa</c:v>
                </c:pt>
                <c:pt idx="19">
                  <c:v>Tlanalapa</c:v>
                </c:pt>
                <c:pt idx="20">
                  <c:v>Tlanchinol</c:v>
                </c:pt>
                <c:pt idx="21">
                  <c:v>Tlaxcoapan</c:v>
                </c:pt>
                <c:pt idx="22">
                  <c:v>Tula de Allende</c:v>
                </c:pt>
                <c:pt idx="23">
                  <c:v>Tulancingo de Bravo</c:v>
                </c:pt>
                <c:pt idx="24">
                  <c:v>Yahualica</c:v>
                </c:pt>
                <c:pt idx="25">
                  <c:v>Zacualtipán de Ángeles</c:v>
                </c:pt>
                <c:pt idx="26">
                  <c:v>Zapotlán de Juárez</c:v>
                </c:pt>
                <c:pt idx="27">
                  <c:v>Zimapán</c:v>
                </c:pt>
              </c:strCache>
            </c:strRef>
          </c:cat>
          <c:val>
            <c:numRef>
              <c:f>Hoja1!$G$3:$G$263</c:f>
              <c:numCache>
                <c:formatCode>General</c:formatCode>
                <c:ptCount val="28"/>
                <c:pt idx="2">
                  <c:v>1</c:v>
                </c:pt>
                <c:pt idx="4">
                  <c:v>1</c:v>
                </c:pt>
                <c:pt idx="12">
                  <c:v>1</c:v>
                </c:pt>
                <c:pt idx="18">
                  <c:v>1</c:v>
                </c:pt>
              </c:numCache>
            </c:numRef>
          </c:val>
        </c:ser>
        <c:ser>
          <c:idx val="2"/>
          <c:order val="2"/>
          <c:tx>
            <c:strRef>
              <c:f>Hoja1!$H$1:$H$2</c:f>
              <c:strCache>
                <c:ptCount val="1"/>
                <c:pt idx="0">
                  <c:v>Normas 1</c:v>
                </c:pt>
              </c:strCache>
            </c:strRef>
          </c:tx>
          <c:invertIfNegative val="0"/>
          <c:cat>
            <c:strRef>
              <c:f>Hoja1!$D$3:$D$263</c:f>
              <c:strCache>
                <c:ptCount val="28"/>
                <c:pt idx="0">
                  <c:v>Agua Blanca de Iturbide</c:v>
                </c:pt>
                <c:pt idx="1">
                  <c:v>Apan</c:v>
                </c:pt>
                <c:pt idx="2">
                  <c:v>Cardonal</c:v>
                </c:pt>
                <c:pt idx="3">
                  <c:v>Cuautepec de Hinojosa</c:v>
                </c:pt>
                <c:pt idx="4">
                  <c:v>Jaltocán</c:v>
                </c:pt>
                <c:pt idx="5">
                  <c:v>Metepec</c:v>
                </c:pt>
                <c:pt idx="6">
                  <c:v>Pachuca de Soto</c:v>
                </c:pt>
                <c:pt idx="7">
                  <c:v>Progreso de Obregón</c:v>
                </c:pt>
                <c:pt idx="8">
                  <c:v>San Agustín Tlaxiaca</c:v>
                </c:pt>
                <c:pt idx="9">
                  <c:v>Santiago Tulantepec de Lugo Guerrero</c:v>
                </c:pt>
                <c:pt idx="10">
                  <c:v>Singuilucan</c:v>
                </c:pt>
                <c:pt idx="11">
                  <c:v>Tasquillo</c:v>
                </c:pt>
                <c:pt idx="12">
                  <c:v>Tenango de Doria</c:v>
                </c:pt>
                <c:pt idx="13">
                  <c:v>Tepeji del Río de Ocampo</c:v>
                </c:pt>
                <c:pt idx="14">
                  <c:v>Tepetitlán</c:v>
                </c:pt>
                <c:pt idx="15">
                  <c:v>Villa de Tezontepec</c:v>
                </c:pt>
                <c:pt idx="16">
                  <c:v>Tizayuca</c:v>
                </c:pt>
                <c:pt idx="17">
                  <c:v>Tlahuelilpan</c:v>
                </c:pt>
                <c:pt idx="18">
                  <c:v>Tlahuiltepa</c:v>
                </c:pt>
                <c:pt idx="19">
                  <c:v>Tlanalapa</c:v>
                </c:pt>
                <c:pt idx="20">
                  <c:v>Tlanchinol</c:v>
                </c:pt>
                <c:pt idx="21">
                  <c:v>Tlaxcoapan</c:v>
                </c:pt>
                <c:pt idx="22">
                  <c:v>Tula de Allende</c:v>
                </c:pt>
                <c:pt idx="23">
                  <c:v>Tulancingo de Bravo</c:v>
                </c:pt>
                <c:pt idx="24">
                  <c:v>Yahualica</c:v>
                </c:pt>
                <c:pt idx="25">
                  <c:v>Zacualtipán de Ángeles</c:v>
                </c:pt>
                <c:pt idx="26">
                  <c:v>Zapotlán de Juárez</c:v>
                </c:pt>
                <c:pt idx="27">
                  <c:v>Zimapán</c:v>
                </c:pt>
              </c:strCache>
            </c:strRef>
          </c:cat>
          <c:val>
            <c:numRef>
              <c:f>Hoja1!$H$3:$H$263</c:f>
              <c:numCache>
                <c:formatCode>General</c:formatCode>
                <c:ptCount val="28"/>
                <c:pt idx="1">
                  <c:v>1</c:v>
                </c:pt>
                <c:pt idx="5">
                  <c:v>1</c:v>
                </c:pt>
                <c:pt idx="12">
                  <c:v>1</c:v>
                </c:pt>
                <c:pt idx="14">
                  <c:v>1</c:v>
                </c:pt>
                <c:pt idx="18">
                  <c:v>1</c:v>
                </c:pt>
              </c:numCache>
            </c:numRef>
          </c:val>
        </c:ser>
        <c:ser>
          <c:idx val="3"/>
          <c:order val="3"/>
          <c:tx>
            <c:strRef>
              <c:f>Hoja1!$I$1:$I$2</c:f>
              <c:strCache>
                <c:ptCount val="1"/>
                <c:pt idx="0">
                  <c:v>Lineamientos</c:v>
                </c:pt>
              </c:strCache>
            </c:strRef>
          </c:tx>
          <c:invertIfNegative val="0"/>
          <c:cat>
            <c:strRef>
              <c:f>Hoja1!$D$3:$D$263</c:f>
              <c:strCache>
                <c:ptCount val="28"/>
                <c:pt idx="0">
                  <c:v>Agua Blanca de Iturbide</c:v>
                </c:pt>
                <c:pt idx="1">
                  <c:v>Apan</c:v>
                </c:pt>
                <c:pt idx="2">
                  <c:v>Cardonal</c:v>
                </c:pt>
                <c:pt idx="3">
                  <c:v>Cuautepec de Hinojosa</c:v>
                </c:pt>
                <c:pt idx="4">
                  <c:v>Jaltocán</c:v>
                </c:pt>
                <c:pt idx="5">
                  <c:v>Metepec</c:v>
                </c:pt>
                <c:pt idx="6">
                  <c:v>Pachuca de Soto</c:v>
                </c:pt>
                <c:pt idx="7">
                  <c:v>Progreso de Obregón</c:v>
                </c:pt>
                <c:pt idx="8">
                  <c:v>San Agustín Tlaxiaca</c:v>
                </c:pt>
                <c:pt idx="9">
                  <c:v>Santiago Tulantepec de Lugo Guerrero</c:v>
                </c:pt>
                <c:pt idx="10">
                  <c:v>Singuilucan</c:v>
                </c:pt>
                <c:pt idx="11">
                  <c:v>Tasquillo</c:v>
                </c:pt>
                <c:pt idx="12">
                  <c:v>Tenango de Doria</c:v>
                </c:pt>
                <c:pt idx="13">
                  <c:v>Tepeji del Río de Ocampo</c:v>
                </c:pt>
                <c:pt idx="14">
                  <c:v>Tepetitlán</c:v>
                </c:pt>
                <c:pt idx="15">
                  <c:v>Villa de Tezontepec</c:v>
                </c:pt>
                <c:pt idx="16">
                  <c:v>Tizayuca</c:v>
                </c:pt>
                <c:pt idx="17">
                  <c:v>Tlahuelilpan</c:v>
                </c:pt>
                <c:pt idx="18">
                  <c:v>Tlahuiltepa</c:v>
                </c:pt>
                <c:pt idx="19">
                  <c:v>Tlanalapa</c:v>
                </c:pt>
                <c:pt idx="20">
                  <c:v>Tlanchinol</c:v>
                </c:pt>
                <c:pt idx="21">
                  <c:v>Tlaxcoapan</c:v>
                </c:pt>
                <c:pt idx="22">
                  <c:v>Tula de Allende</c:v>
                </c:pt>
                <c:pt idx="23">
                  <c:v>Tulancingo de Bravo</c:v>
                </c:pt>
                <c:pt idx="24">
                  <c:v>Yahualica</c:v>
                </c:pt>
                <c:pt idx="25">
                  <c:v>Zacualtipán de Ángeles</c:v>
                </c:pt>
                <c:pt idx="26">
                  <c:v>Zapotlán de Juárez</c:v>
                </c:pt>
                <c:pt idx="27">
                  <c:v>Zimapán</c:v>
                </c:pt>
              </c:strCache>
            </c:strRef>
          </c:cat>
          <c:val>
            <c:numRef>
              <c:f>Hoja1!$I$3:$I$263</c:f>
              <c:numCache>
                <c:formatCode>General</c:formatCode>
                <c:ptCount val="28"/>
                <c:pt idx="12">
                  <c:v>1</c:v>
                </c:pt>
              </c:numCache>
            </c:numRef>
          </c:val>
        </c:ser>
        <c:ser>
          <c:idx val="4"/>
          <c:order val="4"/>
          <c:tx>
            <c:strRef>
              <c:f>Hoja1!$J$1:$J$2</c:f>
              <c:strCache>
                <c:ptCount val="1"/>
                <c:pt idx="0">
                  <c:v>Manuales</c:v>
                </c:pt>
              </c:strCache>
            </c:strRef>
          </c:tx>
          <c:invertIfNegative val="0"/>
          <c:cat>
            <c:strRef>
              <c:f>Hoja1!$D$3:$D$263</c:f>
              <c:strCache>
                <c:ptCount val="28"/>
                <c:pt idx="0">
                  <c:v>Agua Blanca de Iturbide</c:v>
                </c:pt>
                <c:pt idx="1">
                  <c:v>Apan</c:v>
                </c:pt>
                <c:pt idx="2">
                  <c:v>Cardonal</c:v>
                </c:pt>
                <c:pt idx="3">
                  <c:v>Cuautepec de Hinojosa</c:v>
                </c:pt>
                <c:pt idx="4">
                  <c:v>Jaltocán</c:v>
                </c:pt>
                <c:pt idx="5">
                  <c:v>Metepec</c:v>
                </c:pt>
                <c:pt idx="6">
                  <c:v>Pachuca de Soto</c:v>
                </c:pt>
                <c:pt idx="7">
                  <c:v>Progreso de Obregón</c:v>
                </c:pt>
                <c:pt idx="8">
                  <c:v>San Agustín Tlaxiaca</c:v>
                </c:pt>
                <c:pt idx="9">
                  <c:v>Santiago Tulantepec de Lugo Guerrero</c:v>
                </c:pt>
                <c:pt idx="10">
                  <c:v>Singuilucan</c:v>
                </c:pt>
                <c:pt idx="11">
                  <c:v>Tasquillo</c:v>
                </c:pt>
                <c:pt idx="12">
                  <c:v>Tenango de Doria</c:v>
                </c:pt>
                <c:pt idx="13">
                  <c:v>Tepeji del Río de Ocampo</c:v>
                </c:pt>
                <c:pt idx="14">
                  <c:v>Tepetitlán</c:v>
                </c:pt>
                <c:pt idx="15">
                  <c:v>Villa de Tezontepec</c:v>
                </c:pt>
                <c:pt idx="16">
                  <c:v>Tizayuca</c:v>
                </c:pt>
                <c:pt idx="17">
                  <c:v>Tlahuelilpan</c:v>
                </c:pt>
                <c:pt idx="18">
                  <c:v>Tlahuiltepa</c:v>
                </c:pt>
                <c:pt idx="19">
                  <c:v>Tlanalapa</c:v>
                </c:pt>
                <c:pt idx="20">
                  <c:v>Tlanchinol</c:v>
                </c:pt>
                <c:pt idx="21">
                  <c:v>Tlaxcoapan</c:v>
                </c:pt>
                <c:pt idx="22">
                  <c:v>Tula de Allende</c:v>
                </c:pt>
                <c:pt idx="23">
                  <c:v>Tulancingo de Bravo</c:v>
                </c:pt>
                <c:pt idx="24">
                  <c:v>Yahualica</c:v>
                </c:pt>
                <c:pt idx="25">
                  <c:v>Zacualtipán de Ángeles</c:v>
                </c:pt>
                <c:pt idx="26">
                  <c:v>Zapotlán de Juárez</c:v>
                </c:pt>
                <c:pt idx="27">
                  <c:v>Zimapán</c:v>
                </c:pt>
              </c:strCache>
            </c:strRef>
          </c:cat>
          <c:val>
            <c:numRef>
              <c:f>Hoja1!$J$3:$J$263</c:f>
              <c:numCache>
                <c:formatCode>General</c:formatCode>
                <c:ptCount val="28"/>
                <c:pt idx="0">
                  <c:v>1</c:v>
                </c:pt>
                <c:pt idx="4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22">
                  <c:v>2</c:v>
                </c:pt>
                <c:pt idx="26">
                  <c:v>1</c:v>
                </c:pt>
              </c:numCache>
            </c:numRef>
          </c:val>
        </c:ser>
        <c:ser>
          <c:idx val="5"/>
          <c:order val="5"/>
          <c:tx>
            <c:strRef>
              <c:f>Hoja1!$K$1:$K$2</c:f>
              <c:strCache>
                <c:ptCount val="1"/>
                <c:pt idx="0">
                  <c:v>Bases</c:v>
                </c:pt>
              </c:strCache>
            </c:strRef>
          </c:tx>
          <c:invertIfNegative val="0"/>
          <c:cat>
            <c:strRef>
              <c:f>Hoja1!$D$3:$D$263</c:f>
              <c:strCache>
                <c:ptCount val="28"/>
                <c:pt idx="0">
                  <c:v>Agua Blanca de Iturbide</c:v>
                </c:pt>
                <c:pt idx="1">
                  <c:v>Apan</c:v>
                </c:pt>
                <c:pt idx="2">
                  <c:v>Cardonal</c:v>
                </c:pt>
                <c:pt idx="3">
                  <c:v>Cuautepec de Hinojosa</c:v>
                </c:pt>
                <c:pt idx="4">
                  <c:v>Jaltocán</c:v>
                </c:pt>
                <c:pt idx="5">
                  <c:v>Metepec</c:v>
                </c:pt>
                <c:pt idx="6">
                  <c:v>Pachuca de Soto</c:v>
                </c:pt>
                <c:pt idx="7">
                  <c:v>Progreso de Obregón</c:v>
                </c:pt>
                <c:pt idx="8">
                  <c:v>San Agustín Tlaxiaca</c:v>
                </c:pt>
                <c:pt idx="9">
                  <c:v>Santiago Tulantepec de Lugo Guerrero</c:v>
                </c:pt>
                <c:pt idx="10">
                  <c:v>Singuilucan</c:v>
                </c:pt>
                <c:pt idx="11">
                  <c:v>Tasquillo</c:v>
                </c:pt>
                <c:pt idx="12">
                  <c:v>Tenango de Doria</c:v>
                </c:pt>
                <c:pt idx="13">
                  <c:v>Tepeji del Río de Ocampo</c:v>
                </c:pt>
                <c:pt idx="14">
                  <c:v>Tepetitlán</c:v>
                </c:pt>
                <c:pt idx="15">
                  <c:v>Villa de Tezontepec</c:v>
                </c:pt>
                <c:pt idx="16">
                  <c:v>Tizayuca</c:v>
                </c:pt>
                <c:pt idx="17">
                  <c:v>Tlahuelilpan</c:v>
                </c:pt>
                <c:pt idx="18">
                  <c:v>Tlahuiltepa</c:v>
                </c:pt>
                <c:pt idx="19">
                  <c:v>Tlanalapa</c:v>
                </c:pt>
                <c:pt idx="20">
                  <c:v>Tlanchinol</c:v>
                </c:pt>
                <c:pt idx="21">
                  <c:v>Tlaxcoapan</c:v>
                </c:pt>
                <c:pt idx="22">
                  <c:v>Tula de Allende</c:v>
                </c:pt>
                <c:pt idx="23">
                  <c:v>Tulancingo de Bravo</c:v>
                </c:pt>
                <c:pt idx="24">
                  <c:v>Yahualica</c:v>
                </c:pt>
                <c:pt idx="25">
                  <c:v>Zacualtipán de Ángeles</c:v>
                </c:pt>
                <c:pt idx="26">
                  <c:v>Zapotlán de Juárez</c:v>
                </c:pt>
                <c:pt idx="27">
                  <c:v>Zimapán</c:v>
                </c:pt>
              </c:strCache>
            </c:strRef>
          </c:cat>
          <c:val>
            <c:numRef>
              <c:f>Hoja1!$K$3:$K$263</c:f>
              <c:numCache>
                <c:formatCode>General</c:formatCode>
                <c:ptCount val="28"/>
                <c:pt idx="12">
                  <c:v>1</c:v>
                </c:pt>
              </c:numCache>
            </c:numRef>
          </c:val>
        </c:ser>
        <c:ser>
          <c:idx val="6"/>
          <c:order val="6"/>
          <c:tx>
            <c:strRef>
              <c:f>Hoja1!$L$1:$L$2</c:f>
              <c:strCache>
                <c:ptCount val="1"/>
                <c:pt idx="0">
                  <c:v>Oficios</c:v>
                </c:pt>
              </c:strCache>
            </c:strRef>
          </c:tx>
          <c:invertIfNegative val="0"/>
          <c:cat>
            <c:strRef>
              <c:f>Hoja1!$D$3:$D$263</c:f>
              <c:strCache>
                <c:ptCount val="28"/>
                <c:pt idx="0">
                  <c:v>Agua Blanca de Iturbide</c:v>
                </c:pt>
                <c:pt idx="1">
                  <c:v>Apan</c:v>
                </c:pt>
                <c:pt idx="2">
                  <c:v>Cardonal</c:v>
                </c:pt>
                <c:pt idx="3">
                  <c:v>Cuautepec de Hinojosa</c:v>
                </c:pt>
                <c:pt idx="4">
                  <c:v>Jaltocán</c:v>
                </c:pt>
                <c:pt idx="5">
                  <c:v>Metepec</c:v>
                </c:pt>
                <c:pt idx="6">
                  <c:v>Pachuca de Soto</c:v>
                </c:pt>
                <c:pt idx="7">
                  <c:v>Progreso de Obregón</c:v>
                </c:pt>
                <c:pt idx="8">
                  <c:v>San Agustín Tlaxiaca</c:v>
                </c:pt>
                <c:pt idx="9">
                  <c:v>Santiago Tulantepec de Lugo Guerrero</c:v>
                </c:pt>
                <c:pt idx="10">
                  <c:v>Singuilucan</c:v>
                </c:pt>
                <c:pt idx="11">
                  <c:v>Tasquillo</c:v>
                </c:pt>
                <c:pt idx="12">
                  <c:v>Tenango de Doria</c:v>
                </c:pt>
                <c:pt idx="13">
                  <c:v>Tepeji del Río de Ocampo</c:v>
                </c:pt>
                <c:pt idx="14">
                  <c:v>Tepetitlán</c:v>
                </c:pt>
                <c:pt idx="15">
                  <c:v>Villa de Tezontepec</c:v>
                </c:pt>
                <c:pt idx="16">
                  <c:v>Tizayuca</c:v>
                </c:pt>
                <c:pt idx="17">
                  <c:v>Tlahuelilpan</c:v>
                </c:pt>
                <c:pt idx="18">
                  <c:v>Tlahuiltepa</c:v>
                </c:pt>
                <c:pt idx="19">
                  <c:v>Tlanalapa</c:v>
                </c:pt>
                <c:pt idx="20">
                  <c:v>Tlanchinol</c:v>
                </c:pt>
                <c:pt idx="21">
                  <c:v>Tlaxcoapan</c:v>
                </c:pt>
                <c:pt idx="22">
                  <c:v>Tula de Allende</c:v>
                </c:pt>
                <c:pt idx="23">
                  <c:v>Tulancingo de Bravo</c:v>
                </c:pt>
                <c:pt idx="24">
                  <c:v>Yahualica</c:v>
                </c:pt>
                <c:pt idx="25">
                  <c:v>Zacualtipán de Ángeles</c:v>
                </c:pt>
                <c:pt idx="26">
                  <c:v>Zapotlán de Juárez</c:v>
                </c:pt>
                <c:pt idx="27">
                  <c:v>Zimapán</c:v>
                </c:pt>
              </c:strCache>
            </c:strRef>
          </c:cat>
          <c:val>
            <c:numRef>
              <c:f>Hoja1!$L$3:$L$263</c:f>
              <c:numCache>
                <c:formatCode>General</c:formatCode>
                <c:ptCount val="28"/>
                <c:pt idx="12">
                  <c:v>1</c:v>
                </c:pt>
                <c:pt idx="21">
                  <c:v>4</c:v>
                </c:pt>
              </c:numCache>
            </c:numRef>
          </c:val>
        </c:ser>
        <c:ser>
          <c:idx val="7"/>
          <c:order val="7"/>
          <c:tx>
            <c:strRef>
              <c:f>Hoja1!$M$1:$M$2</c:f>
              <c:strCache>
                <c:ptCount val="1"/>
                <c:pt idx="0">
                  <c:v>Otras 1</c:v>
                </c:pt>
              </c:strCache>
            </c:strRef>
          </c:tx>
          <c:invertIfNegative val="0"/>
          <c:cat>
            <c:strRef>
              <c:f>Hoja1!$D$3:$D$263</c:f>
              <c:strCache>
                <c:ptCount val="28"/>
                <c:pt idx="0">
                  <c:v>Agua Blanca de Iturbide</c:v>
                </c:pt>
                <c:pt idx="1">
                  <c:v>Apan</c:v>
                </c:pt>
                <c:pt idx="2">
                  <c:v>Cardonal</c:v>
                </c:pt>
                <c:pt idx="3">
                  <c:v>Cuautepec de Hinojosa</c:v>
                </c:pt>
                <c:pt idx="4">
                  <c:v>Jaltocán</c:v>
                </c:pt>
                <c:pt idx="5">
                  <c:v>Metepec</c:v>
                </c:pt>
                <c:pt idx="6">
                  <c:v>Pachuca de Soto</c:v>
                </c:pt>
                <c:pt idx="7">
                  <c:v>Progreso de Obregón</c:v>
                </c:pt>
                <c:pt idx="8">
                  <c:v>San Agustín Tlaxiaca</c:v>
                </c:pt>
                <c:pt idx="9">
                  <c:v>Santiago Tulantepec de Lugo Guerrero</c:v>
                </c:pt>
                <c:pt idx="10">
                  <c:v>Singuilucan</c:v>
                </c:pt>
                <c:pt idx="11">
                  <c:v>Tasquillo</c:v>
                </c:pt>
                <c:pt idx="12">
                  <c:v>Tenango de Doria</c:v>
                </c:pt>
                <c:pt idx="13">
                  <c:v>Tepeji del Río de Ocampo</c:v>
                </c:pt>
                <c:pt idx="14">
                  <c:v>Tepetitlán</c:v>
                </c:pt>
                <c:pt idx="15">
                  <c:v>Villa de Tezontepec</c:v>
                </c:pt>
                <c:pt idx="16">
                  <c:v>Tizayuca</c:v>
                </c:pt>
                <c:pt idx="17">
                  <c:v>Tlahuelilpan</c:v>
                </c:pt>
                <c:pt idx="18">
                  <c:v>Tlahuiltepa</c:v>
                </c:pt>
                <c:pt idx="19">
                  <c:v>Tlanalapa</c:v>
                </c:pt>
                <c:pt idx="20">
                  <c:v>Tlanchinol</c:v>
                </c:pt>
                <c:pt idx="21">
                  <c:v>Tlaxcoapan</c:v>
                </c:pt>
                <c:pt idx="22">
                  <c:v>Tula de Allende</c:v>
                </c:pt>
                <c:pt idx="23">
                  <c:v>Tulancingo de Bravo</c:v>
                </c:pt>
                <c:pt idx="24">
                  <c:v>Yahualica</c:v>
                </c:pt>
                <c:pt idx="25">
                  <c:v>Zacualtipán de Ángeles</c:v>
                </c:pt>
                <c:pt idx="26">
                  <c:v>Zapotlán de Juárez</c:v>
                </c:pt>
                <c:pt idx="27">
                  <c:v>Zimapán</c:v>
                </c:pt>
              </c:strCache>
            </c:strRef>
          </c:cat>
          <c:val>
            <c:numRef>
              <c:f>Hoja1!$M$3:$M$263</c:f>
              <c:numCache>
                <c:formatCode>General</c:formatCode>
                <c:ptCount val="28"/>
                <c:pt idx="14">
                  <c:v>1</c:v>
                </c:pt>
                <c:pt idx="24">
                  <c:v>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0744448"/>
        <c:axId val="34083904"/>
      </c:barChart>
      <c:catAx>
        <c:axId val="40744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Municipios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34083904"/>
        <c:crosses val="autoZero"/>
        <c:auto val="1"/>
        <c:lblAlgn val="ctr"/>
        <c:lblOffset val="100"/>
        <c:noMultiLvlLbl val="0"/>
      </c:catAx>
      <c:valAx>
        <c:axId val="3408390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100" b="0"/>
                </a:pPr>
                <a:r>
                  <a:rPr lang="en-US" sz="1100" b="0" dirty="0" err="1"/>
                  <a:t>Número</a:t>
                </a:r>
                <a:r>
                  <a:rPr lang="en-US" sz="1100" b="0" dirty="0"/>
                  <a:t> de </a:t>
                </a:r>
                <a:r>
                  <a:rPr lang="en-US" sz="1100" b="0" dirty="0" err="1"/>
                  <a:t>documentos</a:t>
                </a:r>
                <a:r>
                  <a:rPr lang="en-US" sz="1100" b="0" dirty="0"/>
                  <a:t> </a:t>
                </a:r>
                <a:r>
                  <a:rPr lang="en-US" sz="1100" b="0" dirty="0" err="1"/>
                  <a:t>normativos</a:t>
                </a:r>
                <a:endParaRPr lang="en-US" sz="1100" b="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074444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100"/>
          </a:pPr>
          <a:endParaRPr lang="es-MX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sz="1600" b="1" i="0" baseline="0" dirty="0" smtClean="0">
                <a:solidFill>
                  <a:sysClr val="windowText" lastClr="000000"/>
                </a:solidFill>
                <a:effectLst/>
              </a:rPr>
              <a:t>Daños y pérdidas </a:t>
            </a:r>
            <a:r>
              <a:rPr lang="es-MX" sz="1600" b="1" i="0" baseline="0" dirty="0">
                <a:solidFill>
                  <a:sysClr val="windowText" lastClr="000000"/>
                </a:solidFill>
                <a:effectLst/>
              </a:rPr>
              <a:t>económicas y defunciones en el estado de Hidalgo, 2001-2017</a:t>
            </a:r>
            <a:endParaRPr lang="es-MX" sz="1200" dirty="0">
              <a:solidFill>
                <a:sysClr val="windowText" lastClr="000000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1994841645797287E-2"/>
          <c:y val="9.1586724556677129E-2"/>
          <c:w val="0.92349180062373859"/>
          <c:h val="0.751403960722862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HDGOHis!$R$1</c:f>
              <c:strCache>
                <c:ptCount val="1"/>
                <c:pt idx="0">
                  <c:v>Defunciones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HDGOHis!$Q$2:$Q$18</c:f>
              <c:strCache>
                <c:ptCount val="17"/>
                <c:pt idx="0">
                  <c:v>2001*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strCache>
            </c:strRef>
          </c:cat>
          <c:val>
            <c:numRef>
              <c:f>HDGOHis!$R$2:$R$18</c:f>
              <c:numCache>
                <c:formatCode>General</c:formatCode>
                <c:ptCount val="17"/>
                <c:pt idx="0">
                  <c:v>22</c:v>
                </c:pt>
                <c:pt idx="1">
                  <c:v>12</c:v>
                </c:pt>
                <c:pt idx="2">
                  <c:v>9</c:v>
                </c:pt>
                <c:pt idx="3">
                  <c:v>2</c:v>
                </c:pt>
                <c:pt idx="4">
                  <c:v>7</c:v>
                </c:pt>
                <c:pt idx="5">
                  <c:v>6</c:v>
                </c:pt>
                <c:pt idx="6">
                  <c:v>5</c:v>
                </c:pt>
                <c:pt idx="7">
                  <c:v>43</c:v>
                </c:pt>
                <c:pt idx="8">
                  <c:v>30</c:v>
                </c:pt>
                <c:pt idx="9">
                  <c:v>3</c:v>
                </c:pt>
                <c:pt idx="10">
                  <c:v>19</c:v>
                </c:pt>
                <c:pt idx="11">
                  <c:v>13</c:v>
                </c:pt>
                <c:pt idx="12">
                  <c:v>34</c:v>
                </c:pt>
                <c:pt idx="13">
                  <c:v>1</c:v>
                </c:pt>
                <c:pt idx="14">
                  <c:v>11</c:v>
                </c:pt>
                <c:pt idx="15">
                  <c:v>6</c:v>
                </c:pt>
                <c:pt idx="16">
                  <c:v>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068288"/>
        <c:axId val="40487744"/>
      </c:barChart>
      <c:lineChart>
        <c:grouping val="standard"/>
        <c:varyColors val="0"/>
        <c:ser>
          <c:idx val="1"/>
          <c:order val="1"/>
          <c:tx>
            <c:strRef>
              <c:f>HDGOHis!$S$1</c:f>
              <c:strCache>
                <c:ptCount val="1"/>
                <c:pt idx="0">
                  <c:v>Total daños (millones de pesos constantes, base 2013)</c:v>
                </c:pt>
              </c:strCache>
            </c:strRef>
          </c:tx>
          <c:spPr>
            <a:ln w="28575" cap="rnd">
              <a:solidFill>
                <a:sysClr val="windowText" lastClr="0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3.7037029836292324E-3"/>
                  <c:y val="-2.13675213675213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2633478991631346E-17"/>
                  <c:y val="-2.3504273504273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2633478991631346E-17"/>
                  <c:y val="-1.9230769230769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2.4691353224193151E-3"/>
                  <c:y val="-1.4957264957264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HDGOHis!$Q$2:$Q$18</c:f>
              <c:strCache>
                <c:ptCount val="17"/>
                <c:pt idx="0">
                  <c:v>2001*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</c:strCache>
            </c:strRef>
          </c:cat>
          <c:val>
            <c:numRef>
              <c:f>HDGOHis!$S$2:$S$18</c:f>
              <c:numCache>
                <c:formatCode>_-* #,##0.0_-;\-* #,##0.0_-;_-* "-"??_-;_-@_-</c:formatCode>
                <c:ptCount val="17"/>
                <c:pt idx="0" formatCode="0">
                  <c:v>0</c:v>
                </c:pt>
                <c:pt idx="1">
                  <c:v>2.5178686139050015</c:v>
                </c:pt>
                <c:pt idx="2">
                  <c:v>14.0296961453558</c:v>
                </c:pt>
                <c:pt idx="3">
                  <c:v>4.6507424241274515</c:v>
                </c:pt>
                <c:pt idx="4">
                  <c:v>1194.7331984877337</c:v>
                </c:pt>
                <c:pt idx="5">
                  <c:v>5.9750593195019563</c:v>
                </c:pt>
                <c:pt idx="6">
                  <c:v>3260.5010717502696</c:v>
                </c:pt>
                <c:pt idx="7">
                  <c:v>28.166267612347326</c:v>
                </c:pt>
                <c:pt idx="8">
                  <c:v>848.39031806423918</c:v>
                </c:pt>
                <c:pt idx="9">
                  <c:v>3.5740055203304477</c:v>
                </c:pt>
                <c:pt idx="10">
                  <c:v>3059.2981076952869</c:v>
                </c:pt>
                <c:pt idx="11">
                  <c:v>4.5194437063652604</c:v>
                </c:pt>
                <c:pt idx="12">
                  <c:v>1358.8</c:v>
                </c:pt>
                <c:pt idx="13">
                  <c:v>10.342760577671413</c:v>
                </c:pt>
                <c:pt idx="14">
                  <c:v>369.41324054993976</c:v>
                </c:pt>
                <c:pt idx="15">
                  <c:v>8.3665956484213968</c:v>
                </c:pt>
                <c:pt idx="16">
                  <c:v>2.4683181292500267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5428736"/>
        <c:axId val="40488320"/>
      </c:lineChart>
      <c:catAx>
        <c:axId val="4506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0487744"/>
        <c:crosses val="autoZero"/>
        <c:auto val="1"/>
        <c:lblAlgn val="ctr"/>
        <c:lblOffset val="100"/>
        <c:noMultiLvlLbl val="0"/>
      </c:catAx>
      <c:valAx>
        <c:axId val="40487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45068288"/>
        <c:crosses val="autoZero"/>
        <c:crossBetween val="between"/>
      </c:valAx>
      <c:valAx>
        <c:axId val="40488320"/>
        <c:scaling>
          <c:orientation val="minMax"/>
        </c:scaling>
        <c:delete val="0"/>
        <c:axPos val="r"/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85428736"/>
        <c:crosses val="max"/>
        <c:crossBetween val="between"/>
      </c:valAx>
      <c:catAx>
        <c:axId val="854287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048832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338801139535117"/>
          <c:y val="0.89751853680616267"/>
          <c:w val="0.47322387999924564"/>
          <c:h val="3.9359574192042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MX"/>
              <a:t>Defunciones, 2000-2017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HDGOHis!$M$28:$M$32</c:f>
              <c:strCache>
                <c:ptCount val="5"/>
                <c:pt idx="0">
                  <c:v>Geológico</c:v>
                </c:pt>
                <c:pt idx="1">
                  <c:v>Hidrometeorológico</c:v>
                </c:pt>
                <c:pt idx="2">
                  <c:v>Químico</c:v>
                </c:pt>
                <c:pt idx="3">
                  <c:v>Sanitario</c:v>
                </c:pt>
                <c:pt idx="4">
                  <c:v>Socio-organizativo</c:v>
                </c:pt>
              </c:strCache>
            </c:strRef>
          </c:cat>
          <c:val>
            <c:numRef>
              <c:f>HDGOHis!$N$28:$N$32</c:f>
              <c:numCache>
                <c:formatCode>0.0%</c:formatCode>
                <c:ptCount val="5"/>
                <c:pt idx="0">
                  <c:v>4.8672566371681415E-2</c:v>
                </c:pt>
                <c:pt idx="1">
                  <c:v>0.25663716814159293</c:v>
                </c:pt>
                <c:pt idx="2">
                  <c:v>0.15929203539823009</c:v>
                </c:pt>
                <c:pt idx="3">
                  <c:v>1.3274336283185841E-2</c:v>
                </c:pt>
                <c:pt idx="4">
                  <c:v>0.52212389380530977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noFill/>
    <a:ln>
      <a:solidFill>
        <a:schemeClr val="tx1">
          <a:lumMod val="15000"/>
          <a:lumOff val="85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50"/>
            </a:pPr>
            <a:r>
              <a:rPr lang="es-MX" sz="1050"/>
              <a:t>Daños totales por categoría de</a:t>
            </a:r>
            <a:r>
              <a:rPr lang="es-MX" sz="1050" baseline="0"/>
              <a:t> fenómeno (millones de pesos constantes , base 2013)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dLbls>
            <c:dLbl>
              <c:idx val="0"/>
              <c:numFmt formatCode="0.00%" sourceLinked="0"/>
              <c:spPr/>
              <c:txPr>
                <a:bodyPr/>
                <a:lstStyle/>
                <a:p>
                  <a:pPr>
                    <a:defRPr/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7729440069991252E-2"/>
                  <c:y val="-6.1096529600466612E-3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/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5.2237204724409451E-2"/>
                  <c:y val="1.2549212598425197E-2"/>
                </c:manualLayout>
              </c:layout>
              <c:numFmt formatCode="0.00%" sourceLinked="0"/>
              <c:spPr/>
              <c:txPr>
                <a:bodyPr/>
                <a:lstStyle/>
                <a:p>
                  <a:pPr>
                    <a:defRPr/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(HDGOHis!$M$29:$M$30,HDGOHis!$M$32)</c:f>
              <c:strCache>
                <c:ptCount val="3"/>
                <c:pt idx="0">
                  <c:v>Hidrometeorológico</c:v>
                </c:pt>
                <c:pt idx="1">
                  <c:v>Químico</c:v>
                </c:pt>
                <c:pt idx="2">
                  <c:v>Socio-organizativo</c:v>
                </c:pt>
              </c:strCache>
            </c:strRef>
          </c:cat>
          <c:val>
            <c:numRef>
              <c:f>(HDGOHis!$O$29:$O$30,HDGOHis!$O$32)</c:f>
              <c:numCache>
                <c:formatCode>0.0%</c:formatCode>
                <c:ptCount val="3"/>
                <c:pt idx="0">
                  <c:v>0.99331683562632678</c:v>
                </c:pt>
                <c:pt idx="1">
                  <c:v>3.5909625703145261E-3</c:v>
                </c:pt>
                <c:pt idx="2">
                  <c:v>3.040082455528299E-3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spPr>
    <a:ln>
      <a:solidFill>
        <a:schemeClr val="tx1">
          <a:lumMod val="15000"/>
          <a:lumOff val="85000"/>
        </a:schemeClr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MX" sz="1100" dirty="0"/>
              <a:t>Participación por sector en los daños y pérdidas causadas por los desastres de origen natural </a:t>
            </a:r>
            <a:r>
              <a:rPr lang="es-MX" sz="1100" dirty="0" smtClean="0"/>
              <a:t>en </a:t>
            </a:r>
            <a:r>
              <a:rPr lang="es-MX" sz="1100" dirty="0"/>
              <a:t>el estado de Hidalgo, 2001-2017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442936035286653"/>
          <c:y val="0.3859990925653552"/>
          <c:w val="0.37839806692284528"/>
          <c:h val="0.59501298795091284"/>
        </c:manualLayout>
      </c:layout>
      <c:pieChart>
        <c:varyColors val="1"/>
        <c:ser>
          <c:idx val="0"/>
          <c:order val="0"/>
          <c:tx>
            <c:strRef>
              <c:f>HDGOSec!$B$1</c:f>
              <c:strCache>
                <c:ptCount val="1"/>
                <c:pt idx="0">
                  <c:v>Participación por sector en los daños y pérdidas causadas por los desastres de origen natural y antrópico en el estado de Hidalgo, 2001-2017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3"/>
              <c:layout>
                <c:manualLayout>
                  <c:x val="-2.9156800556584692E-2"/>
                  <c:y val="-1.05488441576288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9.2833716920889112E-2"/>
                  <c:y val="1.81493616026753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HDGOSec!$A$3:$A$8</c:f>
              <c:strCache>
                <c:ptCount val="6"/>
                <c:pt idx="0">
                  <c:v>Carretero</c:v>
                </c:pt>
                <c:pt idx="1">
                  <c:v>Educativo</c:v>
                </c:pt>
                <c:pt idx="2">
                  <c:v>Hidráulico</c:v>
                </c:pt>
                <c:pt idx="3">
                  <c:v>Salud</c:v>
                </c:pt>
                <c:pt idx="4">
                  <c:v>Urbano</c:v>
                </c:pt>
                <c:pt idx="5">
                  <c:v>Vivienda</c:v>
                </c:pt>
              </c:strCache>
            </c:strRef>
          </c:cat>
          <c:val>
            <c:numRef>
              <c:f>HDGOSec!$C$3:$C$8</c:f>
              <c:numCache>
                <c:formatCode>0.0%</c:formatCode>
                <c:ptCount val="6"/>
                <c:pt idx="0">
                  <c:v>0.8987969077646295</c:v>
                </c:pt>
                <c:pt idx="1">
                  <c:v>4.0175237710272996E-3</c:v>
                </c:pt>
                <c:pt idx="2">
                  <c:v>7.6251715215085489E-2</c:v>
                </c:pt>
                <c:pt idx="3">
                  <c:v>1.2793614042788908E-2</c:v>
                </c:pt>
                <c:pt idx="4">
                  <c:v>2.3715049418736437E-3</c:v>
                </c:pt>
                <c:pt idx="5">
                  <c:v>5.7687342645951932E-3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0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</c:spPr>
          <c:invertIfNegative val="0"/>
          <c:cat>
            <c:numRef>
              <c:f>'2018 Total'!$K$8:$K$13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'2018 Total'!$L$8:$L$13</c:f>
              <c:numCache>
                <c:formatCode>General</c:formatCode>
                <c:ptCount val="6"/>
                <c:pt idx="0">
                  <c:v>173</c:v>
                </c:pt>
                <c:pt idx="1">
                  <c:v>204</c:v>
                </c:pt>
                <c:pt idx="2">
                  <c:v>129</c:v>
                </c:pt>
                <c:pt idx="3">
                  <c:v>164</c:v>
                </c:pt>
                <c:pt idx="4">
                  <c:v>96</c:v>
                </c:pt>
                <c:pt idx="5">
                  <c:v>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9338240"/>
        <c:axId val="113596608"/>
      </c:barChart>
      <c:catAx>
        <c:axId val="139338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s-MX"/>
                  <a:t>Año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13596608"/>
        <c:crosses val="autoZero"/>
        <c:auto val="1"/>
        <c:lblAlgn val="ctr"/>
        <c:lblOffset val="100"/>
        <c:noMultiLvlLbl val="0"/>
      </c:catAx>
      <c:valAx>
        <c:axId val="113596608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s-MX"/>
                  <a:t>Número</a:t>
                </a:r>
                <a:r>
                  <a:rPr lang="es-MX" baseline="0"/>
                  <a:t> de casos</a:t>
                </a:r>
                <a:endParaRPr lang="es-MX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933824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0.00529</cdr:x>
      <cdr:y>0.95802</cdr:y>
    </cdr:from>
    <cdr:to>
      <cdr:x>0.53307</cdr:x>
      <cdr:y>0.99534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54430" y="5589815"/>
          <a:ext cx="5429250" cy="2177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s-MX" sz="800" baseline="0">
              <a:effectLst/>
              <a:latin typeface="+mn-lt"/>
              <a:ea typeface="+mn-ea"/>
              <a:cs typeface="+mn-cs"/>
            </a:rPr>
            <a:t>*Las cifras de 2001 consideran también las estadísticas de Coahuila, Chiapas, CDMX, Nayarit, Nuevo León, Oaxaca y Veracruz.</a:t>
          </a:r>
          <a:endParaRPr lang="es-MX" sz="8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3CA2939-AEF9-4FDD-8D90-129524CDDFA1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19A5307-CD40-4332-AA64-7DE0A044A0B4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9739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14/02/2019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35"/>
            <a:ext cx="639206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970F47B-8336-174D-8345-672D517DBE8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390" y="188640"/>
            <a:ext cx="4283968" cy="3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municipios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hyperlink" Target="http://www.atlasnacionalderiesgos.gob.mx/AtlasEstatales/?&amp;NOM_ENT=San%20Luis%20Potos%C3%AD&amp;CVE_ENT=2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mgir.proyectomesoamerica.org/portal/apps/MapTools/index.html?appid=ab45cf1bfdf34a2da3f5ea6f7f2464c7" TargetMode="External"/><Relationship Id="rId2" Type="http://schemas.openxmlformats.org/officeDocument/2006/relationships/hyperlink" Target="http://www.atlasnacionalderiesgos.gob.mx/app/CoberturaEstatal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snacionalderiesgos.gob.mx/app/CoberturaEstatal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tlasnacionalderiesgos.gob.mx/IGOPP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0" y="2242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4860032" y="5258865"/>
            <a:ext cx="39745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800" dirty="0">
                <a:solidFill>
                  <a:srgbClr val="D4C19C"/>
                </a:solidFill>
                <a:latin typeface="Montserrat" panose="00000500000000000000" pitchFamily="2" charset="0"/>
              </a:rPr>
              <a:t>14 </a:t>
            </a:r>
            <a:r>
              <a:rPr lang="es-MX" altLang="es-MX" sz="18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febrero </a:t>
            </a:r>
            <a:r>
              <a:rPr lang="es-MX" altLang="es-MX" sz="1800" dirty="0">
                <a:solidFill>
                  <a:srgbClr val="D4C19C"/>
                </a:solidFill>
                <a:latin typeface="Montserrat" panose="00000500000000000000" pitchFamily="2" charset="0"/>
              </a:rPr>
              <a:t>del 2019</a:t>
            </a: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1571945" y="1268760"/>
            <a:ext cx="756084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None/>
            </a:pPr>
            <a:r>
              <a:rPr lang="es-ES" altLang="es-MX" b="1" dirty="0">
                <a:solidFill>
                  <a:schemeClr val="bg1"/>
                </a:solidFill>
                <a:latin typeface="Montserrat" pitchFamily="2" charset="77"/>
              </a:rPr>
              <a:t>Jornada de Fortalecimiento de Entidades Federativas</a:t>
            </a: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endParaRPr lang="es-ES" b="1" dirty="0" smtClean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None/>
            </a:pPr>
            <a:r>
              <a:rPr lang="es-ES" b="1" dirty="0" smtClean="0">
                <a:solidFill>
                  <a:schemeClr val="bg1"/>
                </a:solidFill>
                <a:latin typeface="Montserrat" pitchFamily="2" charset="77"/>
              </a:rPr>
              <a:t>Hidalgo</a:t>
            </a:r>
            <a:endParaRPr lang="es-ES" b="1" dirty="0">
              <a:solidFill>
                <a:schemeClr val="bg1"/>
              </a:solidFill>
              <a:latin typeface="Montserrat" pitchFamily="2" charset="77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b="1" dirty="0">
                <a:solidFill>
                  <a:schemeClr val="bg1"/>
                </a:solidFill>
                <a:latin typeface="Montserrat" pitchFamily="2" charset="77"/>
              </a:rPr>
              <a:t>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2400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8A856-8863-3B47-871D-0BD0F50BE444}"/>
              </a:ext>
            </a:extLst>
          </p:cNvPr>
          <p:cNvSpPr txBox="1"/>
          <p:nvPr/>
        </p:nvSpPr>
        <p:spPr>
          <a:xfrm>
            <a:off x="107504" y="116632"/>
            <a:ext cx="3151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>
                <a:latin typeface="Montserrat" pitchFamily="2" charset="77"/>
              </a:rPr>
              <a:t>Instrumento</a:t>
            </a:r>
            <a:r>
              <a:rPr lang="en-US" b="1" dirty="0" smtClean="0">
                <a:latin typeface="Montserrat" pitchFamily="2" charset="77"/>
              </a:rPr>
              <a:t> </a:t>
            </a:r>
            <a:r>
              <a:rPr lang="es-MX" b="1" dirty="0" smtClean="0">
                <a:latin typeface="Montserrat" pitchFamily="2" charset="77"/>
              </a:rPr>
              <a:t>Financiero</a:t>
            </a:r>
            <a:r>
              <a:rPr lang="en-US" b="1" dirty="0" smtClean="0">
                <a:latin typeface="Montserrat" pitchFamily="2" charset="77"/>
              </a:rPr>
              <a:t> </a:t>
            </a:r>
          </a:p>
          <a:p>
            <a:r>
              <a:rPr lang="en-US" b="1" dirty="0" smtClean="0">
                <a:latin typeface="Montserrat" pitchFamily="2" charset="77"/>
              </a:rPr>
              <a:t>FOPREDEN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FE08353-C43F-8A43-A108-679ADC0231F6}"/>
              </a:ext>
            </a:extLst>
          </p:cNvPr>
          <p:cNvSpPr txBox="1"/>
          <p:nvPr/>
        </p:nvSpPr>
        <p:spPr>
          <a:xfrm>
            <a:off x="5580112" y="805911"/>
            <a:ext cx="321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/>
              <a:t>Histórico de Proyectos</a:t>
            </a:r>
          </a:p>
          <a:p>
            <a:pPr algn="r"/>
            <a:r>
              <a:rPr lang="es-ES_tradnl" dirty="0" smtClean="0"/>
              <a:t> Preventivos</a:t>
            </a:r>
            <a:endParaRPr lang="es-ES_tradnl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696190"/>
              </p:ext>
            </p:extLst>
          </p:nvPr>
        </p:nvGraphicFramePr>
        <p:xfrm>
          <a:off x="277006" y="2348880"/>
          <a:ext cx="8568953" cy="19041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1100"/>
                <a:gridCol w="1501797"/>
                <a:gridCol w="2062896"/>
                <a:gridCol w="1421654"/>
                <a:gridCol w="1593347"/>
                <a:gridCol w="1428159"/>
              </a:tblGrid>
              <a:tr h="864096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AÑO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ESTATUS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NOMBRE DEL PROYECTO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APORTACIÓN FEDERAL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COPARTICIPACIÓN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  <a:latin typeface="Montserrat" panose="00000500000000000000" pitchFamily="2" charset="0"/>
                        </a:rPr>
                        <a:t>TOTAL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4023" marR="4023" marT="4023" marB="0" anchor="ctr">
                    <a:noFill/>
                  </a:tcPr>
                </a:tc>
              </a:tr>
              <a:tr h="1040095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2010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FINALIZADO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PROYECTO INTEGRAL PARA LA CUENCA PITAHAYAS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9525" marR="9525" marT="9525" marB="0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94,103,734.24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$</a:t>
                      </a:r>
                      <a:r>
                        <a:rPr lang="es-MX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40,330,171.83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 $ </a:t>
                      </a:r>
                      <a:r>
                        <a:rPr lang="es-MX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ontserrat" panose="00000500000000000000" pitchFamily="2" charset="0"/>
                        </a:rPr>
                        <a:t>134,433,906.07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1" name="TextBox 6">
            <a:extLst>
              <a:ext uri="{FF2B5EF4-FFF2-40B4-BE49-F238E27FC236}">
                <a16:creationId xmlns=""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323528" y="5877272"/>
            <a:ext cx="4303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smtClean="0"/>
              <a:t>Inversión total en prevención 2010 - actual </a:t>
            </a:r>
          </a:p>
          <a:p>
            <a:r>
              <a:rPr lang="es-MX" b="1" dirty="0" smtClean="0"/>
              <a:t>$ </a:t>
            </a:r>
            <a:r>
              <a:rPr lang="es-MX" b="1" dirty="0"/>
              <a:t>134,433,906.07</a:t>
            </a:r>
          </a:p>
        </p:txBody>
      </p:sp>
    </p:spTree>
    <p:extLst>
      <p:ext uri="{BB962C8B-B14F-4D97-AF65-F5344CB8AC3E}">
        <p14:creationId xmlns:p14="http://schemas.microsoft.com/office/powerpoint/2010/main" val="244481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34912"/>
            <a:ext cx="8820472" cy="53624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334EBB8-FD13-5C4C-8FDC-AF0085A6340E}"/>
              </a:ext>
            </a:extLst>
          </p:cNvPr>
          <p:cNvSpPr txBox="1"/>
          <p:nvPr/>
        </p:nvSpPr>
        <p:spPr>
          <a:xfrm>
            <a:off x="179512" y="116632"/>
            <a:ext cx="407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Montserrat" pitchFamily="2" charset="77"/>
              </a:rPr>
              <a:t>Perfil</a:t>
            </a:r>
            <a:r>
              <a:rPr lang="en-US" sz="2000" b="1" dirty="0">
                <a:latin typeface="Montserrat" pitchFamily="2" charset="77"/>
              </a:rPr>
              <a:t> de </a:t>
            </a:r>
            <a:r>
              <a:rPr lang="en-US" sz="2000" b="1" dirty="0" err="1" smtClean="0">
                <a:latin typeface="Montserrat" pitchFamily="2" charset="77"/>
              </a:rPr>
              <a:t>Peligro</a:t>
            </a:r>
            <a:r>
              <a:rPr lang="en-US" sz="2000" b="1" dirty="0" smtClean="0">
                <a:latin typeface="Montserrat" pitchFamily="2" charset="77"/>
              </a:rPr>
              <a:t>(x </a:t>
            </a:r>
            <a:r>
              <a:rPr lang="en-US" sz="2000" b="1" dirty="0">
                <a:latin typeface="Montserrat" pitchFamily="2" charset="77"/>
              </a:rPr>
              <a:t>Municipio)</a:t>
            </a:r>
          </a:p>
        </p:txBody>
      </p:sp>
      <p:sp>
        <p:nvSpPr>
          <p:cNvPr id="5" name="TextBox 4">
            <a:hlinkClick r:id="rId3"/>
            <a:extLst>
              <a:ext uri="{FF2B5EF4-FFF2-40B4-BE49-F238E27FC236}">
                <a16:creationId xmlns="" xmlns:a16="http://schemas.microsoft.com/office/drawing/2014/main" id="{E4DB2646-F610-2B47-8B3C-1CC419205B03}"/>
              </a:ext>
            </a:extLst>
          </p:cNvPr>
          <p:cNvSpPr txBox="1"/>
          <p:nvPr/>
        </p:nvSpPr>
        <p:spPr>
          <a:xfrm>
            <a:off x="179512" y="620688"/>
            <a:ext cx="51042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www.atlasnacionalderiesgos.gob.mx</a:t>
            </a:r>
            <a:r>
              <a:rPr lang="en-US" sz="1200" b="1" i="1" dirty="0">
                <a:latin typeface="Montserrat" pitchFamily="2" charset="77"/>
                <a:hlinkClick r:id="rId3"/>
              </a:rPr>
              <a:t>/app/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municipios</a:t>
            </a:r>
            <a:r>
              <a:rPr lang="en-US" sz="1200" b="1" i="1" dirty="0">
                <a:latin typeface="Montserrat" pitchFamily="2" charset="77"/>
                <a:hlinkClick r:id="rId3"/>
              </a:rPr>
              <a:t>/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="" xmlns:a16="http://schemas.microsoft.com/office/drawing/2014/main" id="{EB4B4F8E-2F1E-9040-8F21-5C792F02D6F8}"/>
              </a:ext>
            </a:extLst>
          </p:cNvPr>
          <p:cNvSpPr/>
          <p:nvPr/>
        </p:nvSpPr>
        <p:spPr>
          <a:xfrm rot="19247827">
            <a:off x="2164771" y="2254490"/>
            <a:ext cx="586662" cy="566638"/>
          </a:xfrm>
          <a:prstGeom prst="downArrow">
            <a:avLst/>
          </a:prstGeom>
          <a:noFill/>
          <a:ln w="57150">
            <a:solidFill>
              <a:srgbClr val="8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0404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503" y="3175357"/>
            <a:ext cx="5296497" cy="3190610"/>
          </a:xfrm>
          <a:prstGeom prst="rect">
            <a:avLst/>
          </a:prstGeom>
        </p:spPr>
      </p:pic>
      <p:sp>
        <p:nvSpPr>
          <p:cNvPr id="3" name="TextBox 2">
            <a:hlinkClick r:id="rId3"/>
            <a:extLst>
              <a:ext uri="{FF2B5EF4-FFF2-40B4-BE49-F238E27FC236}">
                <a16:creationId xmlns="" xmlns:a16="http://schemas.microsoft.com/office/drawing/2014/main" id="{B4AE6D5B-8C64-7942-8A34-9B1BD47DDB20}"/>
              </a:ext>
            </a:extLst>
          </p:cNvPr>
          <p:cNvSpPr txBox="1"/>
          <p:nvPr/>
        </p:nvSpPr>
        <p:spPr>
          <a:xfrm>
            <a:off x="179510" y="593649"/>
            <a:ext cx="56140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Montserrat" pitchFamily="2" charset="77"/>
                <a:hlinkClick r:id="rId3"/>
              </a:rPr>
              <a:t>http://www.atlasnacionalderiesgos.gob.mx/app/</a:t>
            </a:r>
            <a:r>
              <a:rPr lang="en-US" sz="1200" b="1" i="1" dirty="0" err="1">
                <a:latin typeface="Montserrat" pitchFamily="2" charset="77"/>
                <a:hlinkClick r:id="rId3"/>
              </a:rPr>
              <a:t>CoberturaEstatal</a:t>
            </a:r>
            <a:r>
              <a:rPr lang="en-US" sz="1200" b="1" i="1" dirty="0">
                <a:latin typeface="Montserrat" pitchFamily="2" charset="77"/>
                <a:hlinkClick r:id="rId3"/>
              </a:rPr>
              <a:t>/</a:t>
            </a:r>
            <a:endParaRPr lang="en-US" sz="1200" b="1" i="1" dirty="0">
              <a:latin typeface="Montserra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9D3E76E0-46F8-8E45-AB95-8362C2F2C526}"/>
              </a:ext>
            </a:extLst>
          </p:cNvPr>
          <p:cNvSpPr txBox="1"/>
          <p:nvPr/>
        </p:nvSpPr>
        <p:spPr>
          <a:xfrm>
            <a:off x="179512" y="116632"/>
            <a:ext cx="390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Estatal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r>
              <a:rPr lang="en-US" b="1" dirty="0">
                <a:latin typeface="Montserrat" pitchFamily="2" charset="77"/>
              </a:rPr>
              <a:t> (</a:t>
            </a:r>
            <a:r>
              <a:rPr lang="en-US" b="1" dirty="0" smtClean="0">
                <a:latin typeface="Montserrat" pitchFamily="2" charset="77"/>
              </a:rPr>
              <a:t>2009)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9533D64-F3F7-7841-8059-C2ED6611F592}"/>
              </a:ext>
            </a:extLst>
          </p:cNvPr>
          <p:cNvSpPr txBox="1"/>
          <p:nvPr/>
        </p:nvSpPr>
        <p:spPr>
          <a:xfrm>
            <a:off x="6609627" y="6563685"/>
            <a:ext cx="2417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Montserrat" pitchFamily="2" charset="77"/>
              </a:rPr>
              <a:t>78</a:t>
            </a:r>
            <a:r>
              <a:rPr lang="en-US" sz="1400" dirty="0" smtClean="0">
                <a:latin typeface="Montserrat" pitchFamily="2" charset="77"/>
              </a:rPr>
              <a:t> </a:t>
            </a:r>
            <a:r>
              <a:rPr lang="en-US" sz="1400" dirty="0" err="1">
                <a:latin typeface="Montserrat" pitchFamily="2" charset="77"/>
              </a:rPr>
              <a:t>capas</a:t>
            </a:r>
            <a:r>
              <a:rPr lang="en-US" sz="1400" dirty="0">
                <a:latin typeface="Montserrat" pitchFamily="2" charset="77"/>
              </a:rPr>
              <a:t> de </a:t>
            </a:r>
            <a:r>
              <a:rPr lang="en-US" sz="1400" dirty="0" err="1">
                <a:latin typeface="Montserrat" pitchFamily="2" charset="77"/>
              </a:rPr>
              <a:t>información</a:t>
            </a:r>
            <a:endParaRPr lang="en-US" sz="1400" dirty="0">
              <a:latin typeface="Montserrat" pitchFamily="2" charset="77"/>
            </a:endParaRPr>
          </a:p>
        </p:txBody>
      </p:sp>
      <p:sp>
        <p:nvSpPr>
          <p:cNvPr id="11" name="Rectangle 10">
            <a:hlinkClick r:id="rId4"/>
            <a:extLst>
              <a:ext uri="{FF2B5EF4-FFF2-40B4-BE49-F238E27FC236}">
                <a16:creationId xmlns="" xmlns:a16="http://schemas.microsoft.com/office/drawing/2014/main" id="{AD271166-37A0-3E43-B278-907B8D61D99A}"/>
              </a:ext>
            </a:extLst>
          </p:cNvPr>
          <p:cNvSpPr/>
          <p:nvPr/>
        </p:nvSpPr>
        <p:spPr>
          <a:xfrm>
            <a:off x="36844" y="6586768"/>
            <a:ext cx="38683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100" i="1" dirty="0">
                <a:latin typeface="Montserrat" pitchFamily="2" charset="77"/>
              </a:rPr>
              <a:t>http://</a:t>
            </a:r>
            <a:r>
              <a:rPr lang="es-ES_tradnl" sz="1100" i="1" dirty="0" smtClean="0">
                <a:latin typeface="Montserrat" pitchFamily="2" charset="77"/>
              </a:rPr>
              <a:t>www.atlasnacionalderiesgos.gob.mx/Hidalgo</a:t>
            </a:r>
            <a:endParaRPr lang="es-ES_tradnl" sz="1100" i="1" dirty="0">
              <a:latin typeface="Montserrat" pitchFamily="2" charset="77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991" y="997913"/>
            <a:ext cx="5544556" cy="328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89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0CE4222-B880-6240-BF1E-8039E594F7FB}"/>
              </a:ext>
            </a:extLst>
          </p:cNvPr>
          <p:cNvSpPr txBox="1"/>
          <p:nvPr/>
        </p:nvSpPr>
        <p:spPr>
          <a:xfrm>
            <a:off x="163107" y="221476"/>
            <a:ext cx="3692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Montserrat" pitchFamily="2" charset="77"/>
              </a:rPr>
              <a:t>Atlas </a:t>
            </a:r>
            <a:r>
              <a:rPr lang="en-US" b="1" dirty="0" err="1">
                <a:latin typeface="Montserrat" pitchFamily="2" charset="77"/>
              </a:rPr>
              <a:t>Municipales</a:t>
            </a:r>
            <a:r>
              <a:rPr lang="en-US" b="1" dirty="0">
                <a:latin typeface="Montserrat" pitchFamily="2" charset="77"/>
              </a:rPr>
              <a:t>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smtClean="0">
                <a:latin typeface="Montserrat" pitchFamily="2" charset="77"/>
              </a:rPr>
              <a:t>(14/84)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1" name="TextBox 10">
            <a:hlinkClick r:id="rId2"/>
            <a:extLst>
              <a:ext uri="{FF2B5EF4-FFF2-40B4-BE49-F238E27FC236}">
                <a16:creationId xmlns="" xmlns:a16="http://schemas.microsoft.com/office/drawing/2014/main" id="{6658F708-B32B-0446-B0B0-00BD0D8E7B58}"/>
              </a:ext>
            </a:extLst>
          </p:cNvPr>
          <p:cNvSpPr txBox="1"/>
          <p:nvPr/>
        </p:nvSpPr>
        <p:spPr>
          <a:xfrm>
            <a:off x="179512" y="867807"/>
            <a:ext cx="88873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3"/>
              </a:rPr>
              <a:t>http://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rmgir.proyectomesoamerica.org</a:t>
            </a:r>
            <a:r>
              <a:rPr lang="en-US" sz="1100" b="1" i="1" dirty="0">
                <a:latin typeface="Montserrat" pitchFamily="2" charset="77"/>
                <a:hlinkClick r:id="rId3"/>
              </a:rPr>
              <a:t>/portal/apps/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MapTools</a:t>
            </a:r>
            <a:r>
              <a:rPr lang="en-US" sz="1100" b="1" i="1" dirty="0">
                <a:latin typeface="Montserrat" pitchFamily="2" charset="77"/>
                <a:hlinkClick r:id="rId3"/>
              </a:rPr>
              <a:t>/</a:t>
            </a:r>
            <a:r>
              <a:rPr lang="en-US" sz="1100" b="1" i="1" dirty="0" err="1">
                <a:latin typeface="Montserrat" pitchFamily="2" charset="77"/>
                <a:hlinkClick r:id="rId3"/>
              </a:rPr>
              <a:t>index.html?appid</a:t>
            </a:r>
            <a:r>
              <a:rPr lang="en-US" sz="1100" b="1" i="1" dirty="0">
                <a:latin typeface="Montserrat" pitchFamily="2" charset="77"/>
                <a:hlinkClick r:id="rId3"/>
              </a:rPr>
              <a:t>=ab45cf1bfdf34a2da3f5ea6f7f2464c7</a:t>
            </a:r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A7CDED0-1819-764A-AAED-BEDC80E2F524}"/>
              </a:ext>
            </a:extLst>
          </p:cNvPr>
          <p:cNvSpPr txBox="1"/>
          <p:nvPr/>
        </p:nvSpPr>
        <p:spPr>
          <a:xfrm>
            <a:off x="199384" y="1340768"/>
            <a:ext cx="3796552" cy="3108543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s-MX" sz="1400" dirty="0"/>
              <a:t>Mineral de la Reforma </a:t>
            </a:r>
            <a:endParaRPr lang="es-MX" sz="1400" b="1" dirty="0"/>
          </a:p>
          <a:p>
            <a:r>
              <a:rPr lang="es-MX" sz="1400" dirty="0"/>
              <a:t>Huasca de Ocampo </a:t>
            </a:r>
            <a:endParaRPr lang="es-MX" sz="1400" dirty="0" smtClean="0"/>
          </a:p>
          <a:p>
            <a:r>
              <a:rPr lang="es-MX" sz="1400" dirty="0" err="1"/>
              <a:t>Tlaxcoapan</a:t>
            </a:r>
            <a:r>
              <a:rPr lang="es-MX" sz="1400" dirty="0"/>
              <a:t> </a:t>
            </a:r>
            <a:endParaRPr lang="es-MX" sz="1400" dirty="0" smtClean="0"/>
          </a:p>
          <a:p>
            <a:r>
              <a:rPr lang="es-MX" sz="1400" dirty="0"/>
              <a:t>Tenango de Doria </a:t>
            </a:r>
            <a:endParaRPr lang="es-MX" sz="1400" dirty="0" smtClean="0"/>
          </a:p>
          <a:p>
            <a:r>
              <a:rPr lang="es-MX" sz="1400" dirty="0"/>
              <a:t>Cuautepec de Hinojosa </a:t>
            </a:r>
            <a:endParaRPr lang="es-MX" sz="1400" dirty="0" smtClean="0"/>
          </a:p>
          <a:p>
            <a:r>
              <a:rPr lang="es-MX" sz="1400" dirty="0" err="1"/>
              <a:t>Chilcuautla</a:t>
            </a:r>
            <a:r>
              <a:rPr lang="es-MX" sz="1400" dirty="0"/>
              <a:t> </a:t>
            </a:r>
            <a:endParaRPr lang="es-MX" sz="1400" dirty="0" smtClean="0"/>
          </a:p>
          <a:p>
            <a:r>
              <a:rPr lang="es-MX" sz="1400" dirty="0"/>
              <a:t>Almoloya </a:t>
            </a:r>
            <a:endParaRPr lang="es-MX" sz="1400" dirty="0" smtClean="0"/>
          </a:p>
          <a:p>
            <a:r>
              <a:rPr lang="es-MX" sz="1400" dirty="0"/>
              <a:t>Actopan </a:t>
            </a:r>
            <a:endParaRPr lang="es-MX" sz="1400" dirty="0" smtClean="0"/>
          </a:p>
          <a:p>
            <a:r>
              <a:rPr lang="es-MX" sz="1400" dirty="0"/>
              <a:t>Pachuca de Soto </a:t>
            </a:r>
            <a:endParaRPr lang="es-MX" sz="1400" dirty="0" smtClean="0"/>
          </a:p>
          <a:p>
            <a:r>
              <a:rPr lang="es-MX" sz="1400" dirty="0"/>
              <a:t>Tizayuca </a:t>
            </a:r>
            <a:endParaRPr lang="es-MX" sz="1400" dirty="0" smtClean="0"/>
          </a:p>
          <a:p>
            <a:r>
              <a:rPr lang="es-MX" sz="1400" dirty="0"/>
              <a:t>Villa de </a:t>
            </a:r>
            <a:r>
              <a:rPr lang="es-MX" sz="1400" dirty="0" err="1"/>
              <a:t>Tezontepec</a:t>
            </a:r>
            <a:r>
              <a:rPr lang="es-MX" sz="1400" dirty="0"/>
              <a:t> </a:t>
            </a:r>
            <a:endParaRPr lang="es-MX" sz="1400" dirty="0" smtClean="0"/>
          </a:p>
          <a:p>
            <a:r>
              <a:rPr lang="es-MX" sz="1400" dirty="0" err="1"/>
              <a:t>Tlanchinol</a:t>
            </a:r>
            <a:r>
              <a:rPr lang="es-MX" sz="1400" dirty="0"/>
              <a:t> </a:t>
            </a:r>
            <a:endParaRPr lang="es-MX" sz="1400" dirty="0" smtClean="0"/>
          </a:p>
          <a:p>
            <a:r>
              <a:rPr lang="es-MX" sz="1400" dirty="0" err="1"/>
              <a:t>Zimapán</a:t>
            </a:r>
            <a:r>
              <a:rPr lang="es-MX" sz="1400" dirty="0"/>
              <a:t> </a:t>
            </a:r>
            <a:endParaRPr lang="es-MX" sz="1400" dirty="0" smtClean="0"/>
          </a:p>
          <a:p>
            <a:r>
              <a:rPr lang="es-MX" sz="1400" dirty="0"/>
              <a:t>Atotonilco el Grande </a:t>
            </a:r>
            <a:endParaRPr lang="es-ES_tradnl"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268760"/>
            <a:ext cx="6336704" cy="54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836712"/>
            <a:ext cx="7543901" cy="40011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 en Hidalgo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67544" y="2060848"/>
            <a:ext cx="4392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solidFill>
                  <a:srgbClr val="000000"/>
                </a:solidFill>
                <a:latin typeface="Montserrat"/>
              </a:rPr>
              <a:t>Hidalgo tiene 65 sitios de disposición final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residuos sólidos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urbanos. Los municipios clasificados con índice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peligro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alto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son Alfajayucan y Tulancingo de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Bravo, debido a que los sitios de disposición no cuentan con medidas para evitar lixiviados y emanación de gases, lo cual genera la probabilidad de contaminación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suelo, aguas subterráneas y aire.</a:t>
            </a:r>
            <a:endParaRPr lang="es-MX" dirty="0">
              <a:solidFill>
                <a:srgbClr val="000000"/>
              </a:solidFill>
              <a:latin typeface="Montserrat"/>
            </a:endParaRPr>
          </a:p>
          <a:p>
            <a:pPr algn="just"/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644" y="2060848"/>
            <a:ext cx="3383831" cy="3173116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83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18768" y="836712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en Hidalgo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95536" y="1472589"/>
            <a:ext cx="7868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La contaminación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de cuerpos de agua </a:t>
            </a:r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se da por el vertido de aguas </a:t>
            </a:r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residuales a éstos.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744" y="2420888"/>
            <a:ext cx="3684688" cy="295232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9 CuadroTexto"/>
          <p:cNvSpPr txBox="1">
            <a:spLocks noChangeArrowheads="1"/>
          </p:cNvSpPr>
          <p:nvPr/>
        </p:nvSpPr>
        <p:spPr bwMode="auto">
          <a:xfrm>
            <a:off x="539552" y="2348880"/>
            <a:ext cx="382618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600" dirty="0" smtClean="0">
                <a:latin typeface="Montserrat" panose="00000500000000000000" pitchFamily="2" charset="0"/>
              </a:rPr>
              <a:t>Los municipios con un nivel de peligro muy alto de toxicidad de cuerpos de agua son Mixquiahuala de Juárez, Atotonilco el Grande, Tulancingo de Bravo, Francisco I. Madero, </a:t>
            </a:r>
            <a:r>
              <a:rPr lang="es-ES" altLang="es-MX" sz="1600" dirty="0" err="1" smtClean="0">
                <a:latin typeface="Montserrat" panose="00000500000000000000" pitchFamily="2" charset="0"/>
              </a:rPr>
              <a:t>Atitalaquia</a:t>
            </a:r>
            <a:r>
              <a:rPr lang="es-ES" altLang="es-MX" sz="1600" dirty="0" smtClean="0">
                <a:latin typeface="Montserrat" panose="00000500000000000000" pitchFamily="2" charset="0"/>
              </a:rPr>
              <a:t>, </a:t>
            </a:r>
            <a:r>
              <a:rPr lang="es-ES" altLang="es-MX" sz="1600" dirty="0" err="1" smtClean="0">
                <a:latin typeface="Montserrat" panose="00000500000000000000" pitchFamily="2" charset="0"/>
              </a:rPr>
              <a:t>Tlahuelilpan</a:t>
            </a:r>
            <a:r>
              <a:rPr lang="es-ES" altLang="es-MX" sz="1600" dirty="0" smtClean="0">
                <a:latin typeface="Montserrat" panose="00000500000000000000" pitchFamily="2" charset="0"/>
              </a:rPr>
              <a:t>, </a:t>
            </a:r>
            <a:r>
              <a:rPr lang="es-ES" altLang="es-MX" sz="1600" dirty="0" err="1" smtClean="0">
                <a:latin typeface="Montserrat" panose="00000500000000000000" pitchFamily="2" charset="0"/>
              </a:rPr>
              <a:t>Tepetitlán</a:t>
            </a:r>
            <a:r>
              <a:rPr lang="es-ES" altLang="es-MX" sz="1600" dirty="0" smtClean="0">
                <a:latin typeface="Montserrat" panose="00000500000000000000" pitchFamily="2" charset="0"/>
              </a:rPr>
              <a:t>, esta agua no es recomendable para consumo humano, ni para riego.</a:t>
            </a:r>
            <a:endParaRPr lang="es-ES" altLang="es-MX" sz="1600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8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395537" y="1556792"/>
            <a:ext cx="3672408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20638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1363" indent="-284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1413" indent="-227013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598613" indent="-227013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5813" indent="-227013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30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02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74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4613" indent="-227013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600" dirty="0" smtClean="0">
                <a:latin typeface="Montserrat" panose="00000500000000000000" pitchFamily="2" charset="0"/>
              </a:rPr>
              <a:t>Cuenta con 10 minas de explotación de minerales metálicos. El municipio de Zimapán </a:t>
            </a:r>
            <a:r>
              <a:rPr lang="es-ES" altLang="es-MX" sz="1600" dirty="0">
                <a:latin typeface="Montserrat" panose="00000500000000000000" pitchFamily="2" charset="0"/>
              </a:rPr>
              <a:t>está clasificado con un índice de peligro muy </a:t>
            </a:r>
            <a:r>
              <a:rPr lang="es-ES" altLang="es-MX" sz="1600" dirty="0" smtClean="0">
                <a:latin typeface="Montserrat" panose="00000500000000000000" pitchFamily="2" charset="0"/>
              </a:rPr>
              <a:t>alto y cuenta con seis minas, tres de las cuales benefician plomo y zinc.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ES" altLang="es-MX" sz="1600" dirty="0" smtClean="0">
                <a:latin typeface="Montserrat" panose="00000500000000000000" pitchFamily="2" charset="0"/>
              </a:rPr>
              <a:t>El municipio Pachuca de Soto, está clasificado con un índice de peligro alto y cuenta con una mina que beneficia oro y plata. 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918768" y="836712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en Hidalgo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683" y="1908114"/>
            <a:ext cx="3923113" cy="345234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26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786960" y="1772816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El uso indiscriminado de plaguicidas sin las precauciones debidas, potencia los riesgos de intoxicación aguda y crónica principalmente en las personas que trabajan en el campo.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51520" y="1403484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  <a:ea typeface="ヒラギノ角ゴ Pro W3" pitchFamily="-106" charset="-128"/>
              </a:rPr>
              <a:t>Intoxicación por plaguicidas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611560" y="5733256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anose="00000500000000000000" pitchFamily="2" charset="0"/>
                <a:ea typeface="ヒラギノ角ゴ Pro W3" pitchFamily="-106" charset="-128"/>
              </a:rPr>
              <a:t>En </a:t>
            </a:r>
            <a:r>
              <a:rPr lang="es-MX" dirty="0" smtClean="0">
                <a:latin typeface="Montserrat" panose="00000500000000000000" pitchFamily="2" charset="0"/>
                <a:ea typeface="ヒラギノ角ゴ Pro W3" pitchFamily="-106" charset="-128"/>
              </a:rPr>
              <a:t>Hidalgo, durante el periodo 2013- 2018 se presentaron 891 casos de intoxicaciones por plaguicidas, sobresaliendo 2014 con 204 casos.</a:t>
            </a:r>
            <a:endParaRPr lang="es-MX" dirty="0">
              <a:latin typeface="Montserrat" panose="00000500000000000000" pitchFamily="2" charset="0"/>
              <a:ea typeface="ヒラギノ角ゴ Pro W3" pitchFamily="-106" charset="-128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918768" y="836712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en Hidalgo</a:t>
            </a:r>
          </a:p>
        </p:txBody>
      </p:sp>
      <p:graphicFrame>
        <p:nvGraphicFramePr>
          <p:cNvPr id="8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3621886"/>
              </p:ext>
            </p:extLst>
          </p:nvPr>
        </p:nvGraphicFramePr>
        <p:xfrm>
          <a:off x="2249996" y="29216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79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9356" y="1875889"/>
            <a:ext cx="43924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>
                <a:latin typeface="Montserrat" panose="00000500000000000000" pitchFamily="2" charset="0"/>
              </a:rPr>
              <a:t>Durante la temporada de influenza estacional de octubre de 2018 al 07 de febrero 2019, se han confirmado </a:t>
            </a:r>
            <a:r>
              <a:rPr lang="es-MX" dirty="0" smtClean="0">
                <a:latin typeface="Montserrat" panose="00000500000000000000" pitchFamily="2" charset="0"/>
              </a:rPr>
              <a:t>167 </a:t>
            </a:r>
            <a:r>
              <a:rPr lang="es-MX" dirty="0">
                <a:latin typeface="Montserrat" panose="00000500000000000000" pitchFamily="2" charset="0"/>
              </a:rPr>
              <a:t>casos positivos de influenza A(H1N1</a:t>
            </a:r>
            <a:r>
              <a:rPr lang="es-MX" dirty="0" smtClean="0">
                <a:latin typeface="Montserrat" panose="00000500000000000000" pitchFamily="2" charset="0"/>
              </a:rPr>
              <a:t>). Con un registro de 37 defunciones, de las cuales 7 ocurrieron en la primera semana de febrero de 2019.</a:t>
            </a: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algn="just"/>
            <a:endParaRPr lang="es-MX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dirty="0" smtClean="0">
                <a:latin typeface="Montserrat" panose="00000500000000000000" pitchFamily="2" charset="0"/>
              </a:rPr>
              <a:t>No se presentaron casos de dengue  en 2018 ni el primer mes de 2019.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 smtClean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dirty="0">
              <a:latin typeface="Montserrat" panose="00000500000000000000" pitchFamily="2" charset="0"/>
            </a:endParaRPr>
          </a:p>
          <a:p>
            <a:pPr algn="just"/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725144"/>
            <a:ext cx="2601832" cy="1682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027" y="2132856"/>
            <a:ext cx="1781287" cy="178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918768" y="836712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smtClean="0">
                <a:latin typeface="Montserrat Medium" panose="00000600000000000000" pitchFamily="2" charset="0"/>
              </a:rPr>
              <a:t>Análisis de peligros sanitario-ecológicos en Hidalgo</a:t>
            </a:r>
          </a:p>
        </p:txBody>
      </p:sp>
    </p:spTree>
    <p:extLst>
      <p:ext uri="{BB962C8B-B14F-4D97-AF65-F5344CB8AC3E}">
        <p14:creationId xmlns:p14="http://schemas.microsoft.com/office/powerpoint/2010/main" val="203487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5536" y="404664"/>
            <a:ext cx="41607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Riesgos químicos en el estado de Hidalgo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225252" y="1556792"/>
            <a:ext cx="527900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El estado cuenta con, 36 instalaciones industriales que almacenan sustancias químicas peligrosas, tales como </a:t>
            </a:r>
            <a:r>
              <a:rPr lang="es-MX" sz="1600" dirty="0">
                <a:latin typeface="Montserrat" panose="00000500000000000000" pitchFamily="2" charset="0"/>
              </a:rPr>
              <a:t>amoniaco, fósforo, acetocianhidrina</a:t>
            </a:r>
            <a:r>
              <a:rPr lang="es-MX" sz="1600" dirty="0" smtClean="0">
                <a:latin typeface="Montserrat" panose="00000500000000000000" pitchFamily="2" charset="0"/>
              </a:rPr>
              <a:t>, </a:t>
            </a:r>
            <a:r>
              <a:rPr lang="es-MX" sz="1600" dirty="0">
                <a:latin typeface="Montserrat" panose="00000500000000000000" pitchFamily="2" charset="0"/>
              </a:rPr>
              <a:t>acetona, heptano, combustóleo, diésel</a:t>
            </a:r>
            <a:r>
              <a:rPr lang="es-MX" sz="1600" dirty="0" smtClean="0">
                <a:latin typeface="Montserrat" panose="00000500000000000000" pitchFamily="2" charset="0"/>
              </a:rPr>
              <a:t>, </a:t>
            </a:r>
            <a:r>
              <a:rPr lang="es-MX" sz="1600" dirty="0">
                <a:latin typeface="Montserrat" panose="00000500000000000000" pitchFamily="2" charset="0"/>
              </a:rPr>
              <a:t>cianuro de sodio, acrilonitrilo, acetato de etilo, acetato de butilo, gas LP, ácido fosfórico, </a:t>
            </a:r>
            <a:r>
              <a:rPr lang="es-MX" sz="1600" dirty="0" smtClean="0">
                <a:latin typeface="Montserrat" panose="00000500000000000000" pitchFamily="2" charset="0"/>
              </a:rPr>
              <a:t>gasolina, </a:t>
            </a:r>
            <a:r>
              <a:rPr lang="es-MX" sz="1600" dirty="0">
                <a:latin typeface="Montserrat" panose="00000500000000000000" pitchFamily="2" charset="0"/>
              </a:rPr>
              <a:t>acetato de vinilo, ácido </a:t>
            </a:r>
            <a:r>
              <a:rPr lang="es-MX" sz="1600" dirty="0" smtClean="0">
                <a:latin typeface="Montserrat" panose="00000500000000000000" pitchFamily="2" charset="0"/>
              </a:rPr>
              <a:t>sulfúrico y </a:t>
            </a:r>
            <a:r>
              <a:rPr lang="es-MX" sz="1600" dirty="0">
                <a:latin typeface="Montserrat" panose="00000500000000000000" pitchFamily="2" charset="0"/>
              </a:rPr>
              <a:t>alcohol metílico</a:t>
            </a:r>
            <a:r>
              <a:rPr lang="es-MX" sz="1600" dirty="0" smtClean="0">
                <a:latin typeface="Montserrat" panose="00000500000000000000" pitchFamily="2" charset="0"/>
              </a:rPr>
              <a:t> entre otras.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El estado cuenta con 4 regiones mineras las cuales son: Zimapán, Jacala – Nicolás Flores, Molango, Pachuca - Actopan, donde se han extraído oro, plata, plomo, zinc, cobre y manganeso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Cuenta con dos Terminales de Gas Licuado ubicadas en Tepeji y </a:t>
            </a:r>
            <a:r>
              <a:rPr lang="es-MX" sz="1600" dirty="0" smtClean="0">
                <a:latin typeface="Montserrat" panose="00000500000000000000" pitchFamily="2" charset="0"/>
              </a:rPr>
              <a:t>Tula de Allende.</a:t>
            </a:r>
            <a:endParaRPr lang="es-MX" sz="1600" dirty="0" smtClean="0">
              <a:latin typeface="Montserrat" panose="00000500000000000000" pitchFamily="2" charset="0"/>
            </a:endParaRP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Se ubica la Refinería Miguel Hidalgo en Tula de Allende, la cual maneja una gran cantidad de combustibles.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1751761"/>
            <a:ext cx="3255162" cy="135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660" y="3645024"/>
            <a:ext cx="3220623" cy="2185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3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1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1952261"/>
              </p:ext>
            </p:extLst>
          </p:nvPr>
        </p:nvGraphicFramePr>
        <p:xfrm>
          <a:off x="323528" y="1700808"/>
          <a:ext cx="8424936" cy="4802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4 Rectángulo"/>
          <p:cNvSpPr/>
          <p:nvPr/>
        </p:nvSpPr>
        <p:spPr>
          <a:xfrm>
            <a:off x="1403648" y="1052736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latin typeface="Montserrat" panose="00000500000000000000" pitchFamily="2" charset="0"/>
              </a:rPr>
              <a:t>Marco regulatorio de Protección Civil por </a:t>
            </a:r>
            <a:r>
              <a:rPr lang="es-MX" dirty="0" smtClean="0">
                <a:latin typeface="Montserrat" panose="00000500000000000000" pitchFamily="2" charset="0"/>
              </a:rPr>
              <a:t>municipio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Diagnóstico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086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00336" y="620688"/>
            <a:ext cx="33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Riesgos químicos en el estado de </a:t>
            </a:r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Hidalgo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75000" y="1772816"/>
            <a:ext cx="51845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Se encuentran dos Terminales de Almacenamiento y Reparto de Combustibles (TAR) ubicadas en Tula de Allende y Pachuca</a:t>
            </a:r>
            <a:r>
              <a:rPr lang="es-MX" sz="1600" dirty="0"/>
              <a:t>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Cuenta con tres plantas generadoras de energía, una hidroeléctrica ubicada en Zimapán, una termoeléctrica en Tula y una de ciclo </a:t>
            </a:r>
            <a:r>
              <a:rPr lang="es-MX" sz="1600" dirty="0">
                <a:latin typeface="Montserrat" panose="00000500000000000000" pitchFamily="2" charset="0"/>
              </a:rPr>
              <a:t>c</a:t>
            </a:r>
            <a:r>
              <a:rPr lang="es-MX" sz="1600" dirty="0" smtClean="0">
                <a:latin typeface="Montserrat" panose="00000500000000000000" pitchFamily="2" charset="0"/>
              </a:rPr>
              <a:t>ombinado en Tula.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Por </a:t>
            </a:r>
            <a:r>
              <a:rPr lang="es-MX" sz="1600" dirty="0">
                <a:latin typeface="Montserrat" panose="00000500000000000000" pitchFamily="2" charset="0"/>
              </a:rPr>
              <a:t>el estado </a:t>
            </a:r>
            <a:r>
              <a:rPr lang="es-MX" sz="1600" dirty="0" smtClean="0">
                <a:latin typeface="Montserrat" panose="00000500000000000000" pitchFamily="2" charset="0"/>
              </a:rPr>
              <a:t>pasan </a:t>
            </a:r>
            <a:r>
              <a:rPr lang="es-MX" sz="1600" dirty="0">
                <a:latin typeface="Montserrat" panose="00000500000000000000" pitchFamily="2" charset="0"/>
              </a:rPr>
              <a:t>864.7 km de vías férreas a través de 22 municipios tales como Ajacuba,  Almoloya, Chapantongo, Pachuca de Soto, Tepeji del Río de Ocampo, Tlaxcoapan, Tula de Allende, Zempoala, entre </a:t>
            </a:r>
            <a:r>
              <a:rPr lang="es-MX" sz="1600" dirty="0" smtClean="0">
                <a:latin typeface="Montserrat" panose="00000500000000000000" pitchFamily="2" charset="0"/>
              </a:rPr>
              <a:t>otros, </a:t>
            </a:r>
            <a:r>
              <a:rPr lang="es-MX" sz="1600" dirty="0">
                <a:latin typeface="Montserrat" panose="00000500000000000000" pitchFamily="2" charset="0"/>
              </a:rPr>
              <a:t>por las cuales se transportan sustancias químicas peligrosas </a:t>
            </a:r>
            <a:r>
              <a:rPr lang="es-MX" sz="1600" dirty="0" smtClean="0">
                <a:latin typeface="Montserrat" panose="00000500000000000000" pitchFamily="2" charset="0"/>
              </a:rPr>
              <a:t>como, combustóleo</a:t>
            </a:r>
            <a:r>
              <a:rPr lang="es-MX" sz="1600" dirty="0">
                <a:latin typeface="Montserrat" panose="00000500000000000000" pitchFamily="2" charset="0"/>
              </a:rPr>
              <a:t>, propileno, ácido esteárico, cloro, diésel, sosa </a:t>
            </a:r>
            <a:r>
              <a:rPr lang="es-MX" sz="1600" dirty="0" err="1" smtClean="0">
                <a:latin typeface="Montserrat" panose="00000500000000000000" pitchFamily="2" charset="0"/>
              </a:rPr>
              <a:t>caústica</a:t>
            </a:r>
            <a:r>
              <a:rPr lang="es-MX" sz="1600" dirty="0" smtClean="0">
                <a:latin typeface="Montserrat" panose="00000500000000000000" pitchFamily="2" charset="0"/>
              </a:rPr>
              <a:t> </a:t>
            </a:r>
            <a:r>
              <a:rPr lang="es-MX" sz="1600" dirty="0">
                <a:latin typeface="Montserrat" panose="00000500000000000000" pitchFamily="2" charset="0"/>
              </a:rPr>
              <a:t>y fluoruro de </a:t>
            </a:r>
            <a:r>
              <a:rPr lang="es-MX" sz="1600" dirty="0" smtClean="0">
                <a:latin typeface="Montserrat" panose="00000500000000000000" pitchFamily="2" charset="0"/>
              </a:rPr>
              <a:t>hidrógeno, </a:t>
            </a:r>
            <a:r>
              <a:rPr lang="es-MX" sz="1600" dirty="0">
                <a:latin typeface="Montserrat" panose="00000500000000000000" pitchFamily="2" charset="0"/>
              </a:rPr>
              <a:t>principalmente</a:t>
            </a:r>
            <a:r>
              <a:rPr lang="es-MX" sz="1600" dirty="0" smtClean="0">
                <a:latin typeface="Montserrat" panose="00000500000000000000" pitchFamily="2" charset="0"/>
              </a:rPr>
              <a:t>.</a:t>
            </a:r>
            <a:endParaRPr lang="es-MX" sz="1600" dirty="0">
              <a:latin typeface="Montserrat" panose="00000500000000000000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88" y="1844824"/>
            <a:ext cx="3075966" cy="172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74" y="4293096"/>
            <a:ext cx="3007191" cy="176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5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67544" y="620688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>
                <a:latin typeface="Montserrat" panose="00000500000000000000" pitchFamily="2" charset="0"/>
              </a:rPr>
              <a:t>Riesgos químicos en el estado de </a:t>
            </a:r>
            <a:r>
              <a:rPr lang="es-MX" sz="2000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Hidalgo</a:t>
            </a:r>
            <a:endParaRPr lang="es-MX" sz="2000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35022" y="1844824"/>
            <a:ext cx="512697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Cuenta con </a:t>
            </a:r>
            <a:r>
              <a:rPr lang="es-MX" sz="1600" dirty="0" smtClean="0">
                <a:latin typeface="Montserrat" panose="00000500000000000000" pitchFamily="2" charset="0"/>
              </a:rPr>
              <a:t>872 </a:t>
            </a:r>
            <a:r>
              <a:rPr lang="es-MX" sz="1600" dirty="0">
                <a:latin typeface="Montserrat" panose="00000500000000000000" pitchFamily="2" charset="0"/>
              </a:rPr>
              <a:t>km de poliducto con productos de refinación y </a:t>
            </a:r>
            <a:r>
              <a:rPr lang="es-MX" sz="1600" dirty="0" smtClean="0">
                <a:latin typeface="Montserrat" panose="00000500000000000000" pitchFamily="2" charset="0"/>
              </a:rPr>
              <a:t>354 </a:t>
            </a:r>
            <a:r>
              <a:rPr lang="es-MX" sz="1600" dirty="0">
                <a:latin typeface="Montserrat" panose="00000500000000000000" pitchFamily="2" charset="0"/>
              </a:rPr>
              <a:t>km de ductos de gas </a:t>
            </a:r>
            <a:r>
              <a:rPr lang="es-MX" sz="1600" dirty="0" smtClean="0">
                <a:latin typeface="Montserrat" panose="00000500000000000000" pitchFamily="2" charset="0"/>
              </a:rPr>
              <a:t>natural, </a:t>
            </a:r>
            <a:r>
              <a:rPr lang="es-MX" sz="1600" dirty="0">
                <a:latin typeface="Montserrat" panose="00000500000000000000" pitchFamily="2" charset="0"/>
              </a:rPr>
              <a:t>administrados por PEMEX</a:t>
            </a:r>
            <a:r>
              <a:rPr lang="es-MX" sz="1600" dirty="0" smtClean="0">
                <a:latin typeface="Montserrat" panose="00000500000000000000" pitchFamily="2" charset="0"/>
              </a:rPr>
              <a:t>. Además cuenta con ductos de gas natural administrados por </a:t>
            </a:r>
            <a:r>
              <a:rPr lang="es-MX" sz="1600" dirty="0" smtClean="0">
                <a:latin typeface="Montserrat" panose="00000500000000000000" pitchFamily="2" charset="0"/>
              </a:rPr>
              <a:t>CENAGAS. 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Tiene 32 plantas de almacenamiento y distribución de gas LP y estaciones de carburación.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Cuenta </a:t>
            </a:r>
            <a:r>
              <a:rPr lang="es-MX" sz="1600" dirty="0">
                <a:latin typeface="Montserrat" panose="00000500000000000000" pitchFamily="2" charset="0"/>
              </a:rPr>
              <a:t>con las carreteras federales  No. 085D  México – Pachuca, No. 088 Pachuca- Cd. Sahagún, No. 130 Pachuca – Túxpam, tramo carretero Pachuca – Tulancingo – Huachinango, No</a:t>
            </a:r>
            <a:r>
              <a:rPr lang="es-MX" sz="1600" dirty="0" smtClean="0">
                <a:latin typeface="Montserrat" panose="00000500000000000000" pitchFamily="2" charset="0"/>
              </a:rPr>
              <a:t>. 132D </a:t>
            </a:r>
            <a:r>
              <a:rPr lang="es-MX" sz="1600" dirty="0">
                <a:latin typeface="Montserrat" panose="00000500000000000000" pitchFamily="2" charset="0"/>
              </a:rPr>
              <a:t>tramos carreteros Ent. Tulancingo - Venta Grande y Tejocotal - Nuevo </a:t>
            </a:r>
            <a:r>
              <a:rPr lang="es-MX" sz="1600" dirty="0" smtClean="0">
                <a:latin typeface="Montserrat" panose="00000500000000000000" pitchFamily="2" charset="0"/>
              </a:rPr>
              <a:t>Necaxa, por las que pueden transitar sustancias químicas peligrosas para su distribución.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055" y="1628800"/>
            <a:ext cx="3164012" cy="19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99" y="4077349"/>
            <a:ext cx="2693987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24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594846"/>
            <a:ext cx="3502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</a:rPr>
              <a:t>Riesgos químicos en el estado de </a:t>
            </a:r>
            <a:r>
              <a:rPr lang="es-MX" b="1" dirty="0">
                <a:solidFill>
                  <a:prstClr val="black"/>
                </a:solidFill>
                <a:latin typeface="Montserrat" panose="00000500000000000000" pitchFamily="2" charset="0"/>
              </a:rPr>
              <a:t>Hidalgo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619672" y="6381328"/>
            <a:ext cx="61744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" panose="00000500000000000000" pitchFamily="2" charset="0"/>
              </a:rPr>
              <a:t>http://www.atlasnacionalderiesgos.gob.mx/apps/Restringido</a:t>
            </a:r>
            <a:r>
              <a:rPr lang="es-MX" sz="1400" dirty="0"/>
              <a:t>/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04" y="3634998"/>
            <a:ext cx="5505450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4 Cuadro de texto"/>
          <p:cNvSpPr txBox="1"/>
          <p:nvPr/>
        </p:nvSpPr>
        <p:spPr>
          <a:xfrm>
            <a:off x="370567" y="5124614"/>
            <a:ext cx="2328545" cy="67627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000" b="1" dirty="0">
                <a:solidFill>
                  <a:srgbClr val="FFFFFF"/>
                </a:solidFill>
                <a:effectLst/>
                <a:ea typeface="Calibri"/>
                <a:cs typeface="Times New Roman"/>
              </a:rPr>
              <a:t>    Nube Tóxica de </a:t>
            </a:r>
            <a:r>
              <a:rPr lang="es-MX" sz="1000" b="1" dirty="0" err="1">
                <a:solidFill>
                  <a:srgbClr val="FFFFFF"/>
                </a:solidFill>
                <a:effectLst/>
                <a:ea typeface="Calibri"/>
                <a:cs typeface="Times New Roman"/>
              </a:rPr>
              <a:t>Acrilonitrilo</a:t>
            </a:r>
            <a:endParaRPr lang="es-MX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000" b="1" dirty="0">
                <a:solidFill>
                  <a:srgbClr val="FFFFFF"/>
                </a:solidFill>
                <a:effectLst/>
                <a:ea typeface="Calibri"/>
                <a:cs typeface="Times New Roman"/>
              </a:rPr>
              <a:t>    Radio de riesgo                         129 m</a:t>
            </a:r>
            <a:endParaRPr lang="es-MX" sz="1100" dirty="0">
              <a:effectLst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MX" sz="1000" b="1" dirty="0">
                <a:solidFill>
                  <a:srgbClr val="FFFFFF"/>
                </a:solidFill>
                <a:effectLst/>
                <a:ea typeface="Calibri"/>
                <a:cs typeface="Times New Roman"/>
              </a:rPr>
              <a:t>    Radio de amortiguamiento    492 m</a:t>
            </a:r>
            <a:endParaRPr lang="es-MX" sz="1100" dirty="0">
              <a:effectLst/>
              <a:ea typeface="Calibri"/>
              <a:cs typeface="Times New Roman"/>
            </a:endParaRPr>
          </a:p>
        </p:txBody>
      </p:sp>
      <p:sp>
        <p:nvSpPr>
          <p:cNvPr id="8" name="8 Conector"/>
          <p:cNvSpPr/>
          <p:nvPr/>
        </p:nvSpPr>
        <p:spPr>
          <a:xfrm>
            <a:off x="430892" y="5393219"/>
            <a:ext cx="76200" cy="76200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9" name="9 Conector"/>
          <p:cNvSpPr/>
          <p:nvPr/>
        </p:nvSpPr>
        <p:spPr>
          <a:xfrm>
            <a:off x="430257" y="5572924"/>
            <a:ext cx="76200" cy="76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MX"/>
          </a:p>
        </p:txBody>
      </p:sp>
      <p:sp>
        <p:nvSpPr>
          <p:cNvPr id="4" name="3 Rectángulo"/>
          <p:cNvSpPr/>
          <p:nvPr/>
        </p:nvSpPr>
        <p:spPr>
          <a:xfrm>
            <a:off x="305892" y="1487493"/>
            <a:ext cx="50657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Se tienen registrados 51 accidentes ocurridos durante el transporte de sustancias químicas peligrosas en el periodo 2010-2016, en los cuales estuvieron involucradas combustóleo, gas LP, gasolina, diésel, ácido sulfúrico, azufre líquido, ácido fosfórico y asfalto.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875" y="1505555"/>
            <a:ext cx="3164012" cy="1779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5961856" y="4167099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dirty="0">
                <a:latin typeface="Montserrat" panose="00000500000000000000" pitchFamily="2" charset="0"/>
              </a:rPr>
              <a:t>En el ANR se encuentran simulaciones de escenarios de accidentes con sustancias peligrosas </a:t>
            </a:r>
          </a:p>
        </p:txBody>
      </p:sp>
    </p:spTree>
    <p:extLst>
      <p:ext uri="{BB962C8B-B14F-4D97-AF65-F5344CB8AC3E}">
        <p14:creationId xmlns:p14="http://schemas.microsoft.com/office/powerpoint/2010/main" val="285861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331640" y="91801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latin typeface="Montserrat" panose="00000500000000000000" pitchFamily="2" charset="0"/>
              </a:rPr>
              <a:t>Acciones de fortalecimiento para el estado de </a:t>
            </a:r>
            <a:r>
              <a:rPr lang="es-MX" b="1" dirty="0" smtClean="0">
                <a:solidFill>
                  <a:prstClr val="black"/>
                </a:solidFill>
                <a:latin typeface="Montserrat" panose="00000500000000000000" pitchFamily="2" charset="0"/>
              </a:rPr>
              <a:t>Hidalgo</a:t>
            </a:r>
            <a:endParaRPr lang="es-MX" b="1" dirty="0">
              <a:solidFill>
                <a:prstClr val="black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67544" y="1628800"/>
            <a:ext cx="813690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Adecuado ordenamiento territorial tomando en cuenta los aspectos de peligro y riesgo químico para su asignación.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Respetar las franjas de desarrollo o derechos de vía de los ductos que conducen sustancias peligrosas.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Capacitación </a:t>
            </a:r>
            <a:r>
              <a:rPr lang="es-MX" sz="1600" dirty="0">
                <a:latin typeface="Montserrat" panose="00000500000000000000" pitchFamily="2" charset="0"/>
              </a:rPr>
              <a:t>del personal de protección civil para la correcta interpretación de los atlas municipales de </a:t>
            </a:r>
            <a:r>
              <a:rPr lang="es-MX" sz="1600" dirty="0" smtClean="0">
                <a:latin typeface="Montserrat" panose="00000500000000000000" pitchFamily="2" charset="0"/>
              </a:rPr>
              <a:t>peligro y riesgo </a:t>
            </a:r>
            <a:r>
              <a:rPr lang="es-MX" sz="1600" dirty="0">
                <a:latin typeface="Montserrat" panose="00000500000000000000" pitchFamily="2" charset="0"/>
              </a:rPr>
              <a:t>y continuar desarrollando los atlas de los municipios faltantes.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Elaboración de los planes de contingencia municipales para la atención de emergencias químicas.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Trabajo coordinado en las actividades de perforación y excavación realizadas durante actividades de mantenimiento de tuberías de agua potable y drenaje, así como introducción de otros servicios.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Capacitación del personal de las unidades de protección civil en la atención de emergencias </a:t>
            </a:r>
            <a:r>
              <a:rPr lang="es-MX" sz="1600" dirty="0" smtClean="0">
                <a:latin typeface="Montserrat" panose="00000500000000000000" pitchFamily="2" charset="0"/>
              </a:rPr>
              <a:t>químicas. </a:t>
            </a:r>
            <a:endParaRPr lang="es-MX" sz="1600" dirty="0">
              <a:latin typeface="Montserrat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>
                <a:latin typeface="Montserrat" panose="00000500000000000000" pitchFamily="2" charset="0"/>
              </a:rPr>
              <a:t>Equipo de protección personal </a:t>
            </a:r>
            <a:r>
              <a:rPr lang="es-MX" sz="1600" dirty="0" smtClean="0">
                <a:latin typeface="Montserrat" panose="00000500000000000000" pitchFamily="2" charset="0"/>
              </a:rPr>
              <a:t>adecuado al tipo de emergencia que pueda presentarse.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MX" sz="1600" dirty="0" smtClean="0">
                <a:latin typeface="Montserrat" panose="00000500000000000000" pitchFamily="2" charset="0"/>
              </a:rPr>
              <a:t>Fomentar la creación de Grupos Locales de Ayuda Mutua Industrial para fortalecer la atención de emergencias y optimizar recursos materiales y humanos.</a:t>
            </a:r>
          </a:p>
        </p:txBody>
      </p:sp>
    </p:spTree>
    <p:extLst>
      <p:ext uri="{BB962C8B-B14F-4D97-AF65-F5344CB8AC3E}">
        <p14:creationId xmlns:p14="http://schemas.microsoft.com/office/powerpoint/2010/main" val="33018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Diagnóstico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846484" cy="2971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577" y="2172454"/>
            <a:ext cx="3888432" cy="3004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Rectángulo"/>
          <p:cNvSpPr/>
          <p:nvPr/>
        </p:nvSpPr>
        <p:spPr>
          <a:xfrm>
            <a:off x="562351" y="137590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Consejo o </a:t>
            </a:r>
            <a:r>
              <a:rPr lang="es-MX" dirty="0" smtClean="0">
                <a:latin typeface="Montserrat" panose="00000500000000000000" pitchFamily="2" charset="0"/>
              </a:rPr>
              <a:t>Comité </a:t>
            </a:r>
            <a:r>
              <a:rPr lang="es-MX" dirty="0" smtClean="0">
                <a:latin typeface="Montserrat" panose="00000500000000000000" pitchFamily="2" charset="0"/>
              </a:rPr>
              <a:t>de PC</a:t>
            </a:r>
          </a:p>
        </p:txBody>
      </p:sp>
      <p:sp>
        <p:nvSpPr>
          <p:cNvPr id="18" name="17 Rectángulo"/>
          <p:cNvSpPr/>
          <p:nvPr/>
        </p:nvSpPr>
        <p:spPr>
          <a:xfrm>
            <a:off x="4764597" y="1519822"/>
            <a:ext cx="3528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Brigadas de PC</a:t>
            </a:r>
          </a:p>
        </p:txBody>
      </p:sp>
    </p:spTree>
    <p:extLst>
      <p:ext uri="{BB962C8B-B14F-4D97-AF65-F5344CB8AC3E}">
        <p14:creationId xmlns:p14="http://schemas.microsoft.com/office/powerpoint/2010/main" val="368475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7" y="2348880"/>
            <a:ext cx="420033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21259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Diagnóstico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62351" y="1375901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Número de acciones de capacitación por municipio</a:t>
            </a:r>
          </a:p>
        </p:txBody>
      </p:sp>
      <p:sp>
        <p:nvSpPr>
          <p:cNvPr id="7" name="6 Rectángulo"/>
          <p:cNvSpPr/>
          <p:nvPr/>
        </p:nvSpPr>
        <p:spPr>
          <a:xfrm>
            <a:off x="4851270" y="1412776"/>
            <a:ext cx="3528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dirty="0" smtClean="0">
                <a:latin typeface="Montserrat" panose="00000500000000000000" pitchFamily="2" charset="0"/>
              </a:rPr>
              <a:t>Municipios con programas de capacitación en PC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40320"/>
            <a:ext cx="4205148" cy="324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16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4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9584344"/>
              </p:ext>
            </p:extLst>
          </p:nvPr>
        </p:nvGraphicFramePr>
        <p:xfrm>
          <a:off x="395536" y="1340768"/>
          <a:ext cx="8484767" cy="4573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655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>
            <a:extLst>
              <a:ext uri="{FF2B5EF4-FFF2-40B4-BE49-F238E27FC236}">
                <a16:creationId xmlns:a16="http://schemas.microsoft.com/office/drawing/2014/main" xmlns="" id="{FAC51DE9-1288-F248-AE93-5F5FBF45C7E8}"/>
              </a:ext>
            </a:extLst>
          </p:cNvPr>
          <p:cNvSpPr txBox="1"/>
          <p:nvPr/>
        </p:nvSpPr>
        <p:spPr>
          <a:xfrm>
            <a:off x="467544" y="348712"/>
            <a:ext cx="15263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Montserrat" pitchFamily="2" charset="77"/>
              </a:rPr>
              <a:t>Impacto</a:t>
            </a:r>
            <a:endParaRPr lang="en-US" sz="2400" b="1" dirty="0">
              <a:solidFill>
                <a:prstClr val="black"/>
              </a:solidFill>
              <a:latin typeface="Montserrat" pitchFamily="2" charset="77"/>
            </a:endParaRPr>
          </a:p>
        </p:txBody>
      </p:sp>
      <p:graphicFrame>
        <p:nvGraphicFramePr>
          <p:cNvPr id="9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659623"/>
              </p:ext>
            </p:extLst>
          </p:nvPr>
        </p:nvGraphicFramePr>
        <p:xfrm>
          <a:off x="493147" y="844017"/>
          <a:ext cx="3934837" cy="2296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3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530674"/>
              </p:ext>
            </p:extLst>
          </p:nvPr>
        </p:nvGraphicFramePr>
        <p:xfrm>
          <a:off x="4557744" y="810377"/>
          <a:ext cx="3974696" cy="2330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10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185606"/>
              </p:ext>
            </p:extLst>
          </p:nvPr>
        </p:nvGraphicFramePr>
        <p:xfrm>
          <a:off x="2014260" y="3429000"/>
          <a:ext cx="5006011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005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53" y="566738"/>
            <a:ext cx="71247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428A856-8863-3B47-871D-0BD0F50BE444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3" name="TextBox 2">
            <a:hlinkClick r:id="rId3"/>
            <a:extLst>
              <a:ext uri="{FF2B5EF4-FFF2-40B4-BE49-F238E27FC236}">
                <a16:creationId xmlns="" xmlns:a16="http://schemas.microsoft.com/office/drawing/2014/main" id="{B274B974-E8DC-7947-9523-18BE6B675668}"/>
              </a:ext>
            </a:extLst>
          </p:cNvPr>
          <p:cNvSpPr txBox="1"/>
          <p:nvPr/>
        </p:nvSpPr>
        <p:spPr>
          <a:xfrm>
            <a:off x="179512" y="867807"/>
            <a:ext cx="39565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>
                <a:latin typeface="Montserrat" pitchFamily="2" charset="77"/>
                <a:hlinkClick r:id="rId4"/>
              </a:rPr>
              <a:t>http://</a:t>
            </a:r>
            <a:r>
              <a:rPr lang="en-US" sz="1100" b="1" i="1" dirty="0" smtClean="0">
                <a:latin typeface="Montserrat" pitchFamily="2" charset="77"/>
                <a:hlinkClick r:id="rId4"/>
              </a:rPr>
              <a:t>www.atlasnacionalderiesgos.gob.mx/IGOPP</a:t>
            </a:r>
            <a:endParaRPr lang="en-US" sz="1100" b="1" i="1" dirty="0" smtClean="0">
              <a:latin typeface="Montserrat" pitchFamily="2" charset="77"/>
            </a:endParaRPr>
          </a:p>
          <a:p>
            <a:endParaRPr lang="en-US" sz="1100" b="1" i="1" dirty="0">
              <a:latin typeface="Montserrat" pitchFamily="2" charset="77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D428000-644A-454A-9ECB-D9808BA003E3}"/>
              </a:ext>
            </a:extLst>
          </p:cNvPr>
          <p:cNvSpPr/>
          <p:nvPr/>
        </p:nvSpPr>
        <p:spPr>
          <a:xfrm>
            <a:off x="340066" y="6523603"/>
            <a:ext cx="770485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i="1" dirty="0" smtClean="0">
                <a:solidFill>
                  <a:srgbClr val="000000"/>
                </a:solidFill>
                <a:latin typeface="Montserrat" pitchFamily="2" charset="77"/>
              </a:rPr>
              <a:t>Índice de </a:t>
            </a:r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Gobernabilidad y Políticas </a:t>
            </a:r>
            <a:r>
              <a:rPr lang="es-ES" sz="1000" b="1" i="1" dirty="0" smtClean="0">
                <a:solidFill>
                  <a:srgbClr val="000000"/>
                </a:solidFill>
                <a:latin typeface="Montserrat" pitchFamily="2" charset="77"/>
              </a:rPr>
              <a:t>Públicas (IGOPP) </a:t>
            </a:r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en Gestión </a:t>
            </a:r>
            <a:r>
              <a:rPr lang="es-ES" sz="1000" b="1" i="1" dirty="0" smtClean="0">
                <a:solidFill>
                  <a:srgbClr val="000000"/>
                </a:solidFill>
                <a:latin typeface="Montserrat" pitchFamily="2" charset="77"/>
              </a:rPr>
              <a:t>Integral del Riesgo, </a:t>
            </a:r>
            <a:r>
              <a:rPr lang="es-ES" sz="1000" b="1" i="1" dirty="0">
                <a:solidFill>
                  <a:srgbClr val="000000"/>
                </a:solidFill>
                <a:latin typeface="Montserrat" pitchFamily="2" charset="77"/>
              </a:rPr>
              <a:t>CENAPRED (2018).</a:t>
            </a:r>
            <a:endParaRPr lang="es-ES_tradnl" sz="1000" b="1" i="1" dirty="0">
              <a:latin typeface="Montserrat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FE08353-C43F-8A43-A108-679ADC0231F6}"/>
              </a:ext>
            </a:extLst>
          </p:cNvPr>
          <p:cNvSpPr txBox="1"/>
          <p:nvPr/>
        </p:nvSpPr>
        <p:spPr>
          <a:xfrm>
            <a:off x="316604" y="5230941"/>
            <a:ext cx="403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Montserrat" panose="00000500000000000000" pitchFamily="2" charset="0"/>
              </a:rPr>
              <a:t>Hidalgo         </a:t>
            </a:r>
            <a:r>
              <a:rPr lang="es-ES_tradnl" b="1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61.1 </a:t>
            </a:r>
            <a:r>
              <a:rPr lang="es-ES_tradnl" b="1" dirty="0">
                <a:solidFill>
                  <a:srgbClr val="860000"/>
                </a:solidFill>
                <a:latin typeface="Montserrat" panose="00000500000000000000" pitchFamily="2" charset="0"/>
              </a:rPr>
              <a:t>% - </a:t>
            </a:r>
            <a:r>
              <a:rPr lang="es-ES_tradnl" dirty="0" smtClean="0">
                <a:solidFill>
                  <a:srgbClr val="860000"/>
                </a:solidFill>
                <a:latin typeface="Montserrat" panose="00000500000000000000" pitchFamily="2" charset="0"/>
              </a:rPr>
              <a:t>APRECIABLE</a:t>
            </a:r>
            <a:endParaRPr lang="es-ES_tradnl" dirty="0">
              <a:solidFill>
                <a:srgbClr val="860000"/>
              </a:solidFill>
              <a:latin typeface="Montserrat" panose="00000500000000000000" pitchFamily="2" charset="0"/>
            </a:endParaRPr>
          </a:p>
          <a:p>
            <a:r>
              <a:rPr lang="es-ES_tradnl" dirty="0" smtClean="0">
                <a:latin typeface="Montserrat" panose="00000500000000000000" pitchFamily="2" charset="0"/>
              </a:rPr>
              <a:t>Evaluación Nacional</a:t>
            </a:r>
            <a:endParaRPr lang="es-ES_tradnl" dirty="0"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9" y="762963"/>
            <a:ext cx="825364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459FBD8-3D2B-294F-8E55-7A1A3FBD7F6E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9BC16CB-1175-1A47-AE3F-FEE291F9BBF9}"/>
              </a:ext>
            </a:extLst>
          </p:cNvPr>
          <p:cNvSpPr txBox="1"/>
          <p:nvPr/>
        </p:nvSpPr>
        <p:spPr>
          <a:xfrm>
            <a:off x="5223400" y="2471856"/>
            <a:ext cx="7388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2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5055468" y="2394446"/>
            <a:ext cx="1100708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3927122" y="3889476"/>
            <a:ext cx="1128346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TextBox 13">
            <a:extLst>
              <a:ext uri="{FF2B5EF4-FFF2-40B4-BE49-F238E27FC236}">
                <a16:creationId xmlns="" xmlns:a16="http://schemas.microsoft.com/office/drawing/2014/main" id="{D462C488-EBE2-1B47-8221-0A063607AE39}"/>
              </a:ext>
            </a:extLst>
          </p:cNvPr>
          <p:cNvSpPr txBox="1"/>
          <p:nvPr/>
        </p:nvSpPr>
        <p:spPr>
          <a:xfrm>
            <a:off x="4065948" y="3966886"/>
            <a:ext cx="7200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1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="" xmlns:a16="http://schemas.microsoft.com/office/drawing/2014/main" id="{F9BC16CB-1175-1A47-AE3F-FEE291F9BBF9}"/>
              </a:ext>
            </a:extLst>
          </p:cNvPr>
          <p:cNvSpPr txBox="1"/>
          <p:nvPr/>
        </p:nvSpPr>
        <p:spPr>
          <a:xfrm>
            <a:off x="5187719" y="3613507"/>
            <a:ext cx="726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200" dirty="0">
                <a:solidFill>
                  <a:srgbClr val="FF0000"/>
                </a:solidFill>
                <a:latin typeface="Montserrat" pitchFamily="2" charset="77"/>
              </a:rPr>
              <a:t>3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="" xmlns:a16="http://schemas.microsoft.com/office/drawing/2014/main" id="{E03E77D6-28FA-3C4E-89B2-1F90CD63E656}"/>
              </a:ext>
            </a:extLst>
          </p:cNvPr>
          <p:cNvSpPr/>
          <p:nvPr/>
        </p:nvSpPr>
        <p:spPr>
          <a:xfrm>
            <a:off x="5055468" y="3536097"/>
            <a:ext cx="1100708" cy="3394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135187" y="5242164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1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b="1" dirty="0">
                <a:latin typeface="Montserrat" pitchFamily="2" charset="77"/>
              </a:rPr>
              <a:t>Implementación de estructuras de protección financiera o Transferencia de riesgos</a:t>
            </a:r>
            <a:r>
              <a:rPr lang="es-ES_tradnl" sz="1100" dirty="0">
                <a:latin typeface="Montserrat" pitchFamily="2" charset="77"/>
              </a:rPr>
              <a:t> a nivel municipal, existencia de </a:t>
            </a:r>
            <a:r>
              <a:rPr lang="es-ES_tradnl" sz="1100" b="1" dirty="0">
                <a:latin typeface="Montserrat" pitchFamily="2" charset="77"/>
              </a:rPr>
              <a:t>Estrategia para la Gestión Integral de Riesgos (EGIR</a:t>
            </a:r>
            <a:r>
              <a:rPr lang="es-ES_tradnl" sz="1100" b="1" dirty="0" smtClean="0">
                <a:latin typeface="Montserrat" pitchFamily="2" charset="77"/>
              </a:rPr>
              <a:t>).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  <p:sp>
        <p:nvSpPr>
          <p:cNvPr id="42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107503" y="6237312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3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C</a:t>
            </a:r>
            <a:r>
              <a:rPr lang="es-ES_tradnl" sz="1100" dirty="0" smtClean="0">
                <a:latin typeface="Montserrat" pitchFamily="2" charset="77"/>
              </a:rPr>
              <a:t>ada </a:t>
            </a:r>
            <a:r>
              <a:rPr lang="es-ES_tradnl" sz="1100" b="1" dirty="0" smtClean="0">
                <a:latin typeface="Montserrat" pitchFamily="2" charset="77"/>
              </a:rPr>
              <a:t>sector es responsable de la realización de planes de recuperación, </a:t>
            </a:r>
            <a:r>
              <a:rPr lang="es-ES_tradnl" sz="1100" dirty="0" smtClean="0">
                <a:latin typeface="Montserrat" pitchFamily="2" charset="77"/>
              </a:rPr>
              <a:t>los cuales determinen acciones básicas y estrategias a realizar en caso de afrontar un proceso de recuperación post desastre.</a:t>
            </a:r>
            <a:endParaRPr lang="es-ES_tradnl" sz="1100" dirty="0">
              <a:latin typeface="Montserrat" pitchFamily="2" charset="77"/>
            </a:endParaRPr>
          </a:p>
        </p:txBody>
      </p:sp>
      <p:sp>
        <p:nvSpPr>
          <p:cNvPr id="43" name="TextBox 15">
            <a:extLst>
              <a:ext uri="{FF2B5EF4-FFF2-40B4-BE49-F238E27FC236}">
                <a16:creationId xmlns="" xmlns:a16="http://schemas.microsoft.com/office/drawing/2014/main" id="{2B6C74DF-CB50-7F40-8DA2-7078C13C08D7}"/>
              </a:ext>
            </a:extLst>
          </p:cNvPr>
          <p:cNvSpPr txBox="1"/>
          <p:nvPr/>
        </p:nvSpPr>
        <p:spPr>
          <a:xfrm>
            <a:off x="113871" y="5741121"/>
            <a:ext cx="855069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_tradnl" sz="1100" b="1" dirty="0">
                <a:solidFill>
                  <a:srgbClr val="FF0000"/>
                </a:solidFill>
                <a:latin typeface="Montserrat" pitchFamily="2" charset="77"/>
              </a:rPr>
              <a:t>2</a:t>
            </a:r>
            <a:r>
              <a:rPr lang="es-ES_tradnl" sz="1100" b="1" dirty="0" smtClean="0">
                <a:solidFill>
                  <a:srgbClr val="FF0000"/>
                </a:solidFill>
                <a:latin typeface="Montserrat" pitchFamily="2" charset="77"/>
              </a:rPr>
              <a:t>. </a:t>
            </a:r>
            <a:r>
              <a:rPr lang="es-ES_tradnl" sz="1100" dirty="0">
                <a:latin typeface="Montserrat" pitchFamily="2" charset="77"/>
              </a:rPr>
              <a:t>Evidencia de asignación presupuestal para el desarrollo de </a:t>
            </a:r>
            <a:r>
              <a:rPr lang="es-ES_tradnl" sz="1100" dirty="0" smtClean="0">
                <a:latin typeface="Montserrat" pitchFamily="2" charset="77"/>
              </a:rPr>
              <a:t>actividades, o asignación de recursos a fondos para la </a:t>
            </a:r>
            <a:r>
              <a:rPr lang="es-ES_tradnl" sz="1100" b="1" dirty="0">
                <a:latin typeface="Montserrat" pitchFamily="2" charset="77"/>
              </a:rPr>
              <a:t>Prevención de riesgo de desastres así como acciones de adaptación al cambio climático</a:t>
            </a:r>
            <a:endParaRPr lang="es-ES_tradnl" sz="1100" b="1" dirty="0">
              <a:solidFill>
                <a:srgbClr val="FF0000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04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 animBg="1"/>
      <p:bldP spid="19" grpId="0" animBg="1"/>
      <p:bldP spid="21" grpId="0"/>
      <p:bldP spid="26" grpId="0"/>
      <p:bldP spid="27" grpId="0" animBg="1"/>
      <p:bldP spid="38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740838-4494-4A4F-911F-2B360E667D85}"/>
              </a:ext>
            </a:extLst>
          </p:cNvPr>
          <p:cNvSpPr txBox="1"/>
          <p:nvPr/>
        </p:nvSpPr>
        <p:spPr>
          <a:xfrm>
            <a:off x="107504" y="116632"/>
            <a:ext cx="35108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latin typeface="Montserrat" pitchFamily="2" charset="77"/>
              </a:rPr>
              <a:t>Políticas</a:t>
            </a:r>
            <a:r>
              <a:rPr lang="en-US" b="1" dirty="0">
                <a:latin typeface="Montserrat" pitchFamily="2" charset="77"/>
              </a:rPr>
              <a:t> </a:t>
            </a:r>
            <a:r>
              <a:rPr lang="en-US" b="1" dirty="0" err="1">
                <a:latin typeface="Montserrat" pitchFamily="2" charset="77"/>
              </a:rPr>
              <a:t>Públicas</a:t>
            </a:r>
            <a:endParaRPr lang="en-US" b="1" dirty="0">
              <a:latin typeface="Montserrat" pitchFamily="2" charset="77"/>
            </a:endParaRPr>
          </a:p>
          <a:p>
            <a:r>
              <a:rPr lang="en-US" b="1" dirty="0" err="1">
                <a:latin typeface="Montserrat" pitchFamily="2" charset="77"/>
              </a:rPr>
              <a:t>Gestión</a:t>
            </a:r>
            <a:r>
              <a:rPr lang="en-US" b="1" dirty="0">
                <a:latin typeface="Montserrat" pitchFamily="2" charset="77"/>
              </a:rPr>
              <a:t> Integral de </a:t>
            </a:r>
            <a:r>
              <a:rPr lang="en-US" b="1" dirty="0" err="1">
                <a:latin typeface="Montserrat" pitchFamily="2" charset="77"/>
              </a:rPr>
              <a:t>Riesgos</a:t>
            </a:r>
            <a:endParaRPr lang="en-US" b="1" dirty="0">
              <a:latin typeface="Montserrat" pitchFamily="2" charset="77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766" y="762963"/>
            <a:ext cx="653415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4" y="3712870"/>
            <a:ext cx="68770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08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2335</TotalTime>
  <Words>1387</Words>
  <Application>Microsoft Office PowerPoint</Application>
  <PresentationFormat>Presentación en pantalla (4:3)</PresentationFormat>
  <Paragraphs>138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Izcapa Treviño Cecilia</cp:lastModifiedBy>
  <cp:revision>108</cp:revision>
  <dcterms:created xsi:type="dcterms:W3CDTF">2018-12-04T21:42:05Z</dcterms:created>
  <dcterms:modified xsi:type="dcterms:W3CDTF">2019-02-14T16:24:56Z</dcterms:modified>
</cp:coreProperties>
</file>