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428" r:id="rId4"/>
    <p:sldId id="429" r:id="rId5"/>
    <p:sldId id="422" r:id="rId6"/>
    <p:sldId id="423" r:id="rId7"/>
    <p:sldId id="424" r:id="rId8"/>
    <p:sldId id="425" r:id="rId9"/>
    <p:sldId id="426" r:id="rId10"/>
    <p:sldId id="427" r:id="rId11"/>
    <p:sldId id="432" r:id="rId12"/>
    <p:sldId id="433" r:id="rId13"/>
    <p:sldId id="430" r:id="rId14"/>
    <p:sldId id="441" r:id="rId15"/>
    <p:sldId id="442" r:id="rId16"/>
    <p:sldId id="434" r:id="rId17"/>
    <p:sldId id="435" r:id="rId18"/>
    <p:sldId id="436" r:id="rId19"/>
    <p:sldId id="437" r:id="rId20"/>
    <p:sldId id="420" r:id="rId21"/>
    <p:sldId id="438" r:id="rId22"/>
    <p:sldId id="439" r:id="rId23"/>
    <p:sldId id="421" r:id="rId24"/>
    <p:sldId id="440" r:id="rId25"/>
  </p:sldIdLst>
  <p:sldSz cx="9144000" cy="6858000" type="screen4x3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80" d="100"/>
          <a:sy n="80" d="100"/>
        </p:scale>
        <p:origin x="-167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9E8C2-57BC-48F0-B7F3-7BF58A2608D0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33D3A-BAE3-4C43-B1D0-664668B95E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45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Hidalgo 756,798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26% (193,252)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XIII y IX. Aguas del Valles de México y Golfo Norte.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efectos </a:t>
            </a:r>
            <a:r>
              <a:rPr lang="es-MX" baseline="0" dirty="0" smtClean="0"/>
              <a:t>de los </a:t>
            </a:r>
            <a:r>
              <a:rPr lang="es-MX" baseline="0" dirty="0" err="1" smtClean="0"/>
              <a:t>CT</a:t>
            </a:r>
            <a:r>
              <a:rPr lang="es-MX" baseline="0" dirty="0" smtClean="0"/>
              <a:t> son la lluvia (</a:t>
            </a:r>
            <a:r>
              <a:rPr lang="es-MX" dirty="0" smtClean="0"/>
              <a:t>principalmente</a:t>
            </a:r>
            <a:r>
              <a:rPr lang="es-MX" baseline="0" dirty="0" smtClean="0"/>
              <a:t>) y el viento.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Sismicidad del 1900-01-01 al 2019-01-18, todas las magnitudes, todas las profundidades, en Hidalgo.									</a:t>
            </a:r>
          </a:p>
          <a:p>
            <a:r>
              <a:rPr lang="es-MX" dirty="0" smtClean="0"/>
              <a:t>Total: 481 eventos.									</a:t>
            </a:r>
          </a:p>
          <a:p>
            <a:r>
              <a:rPr lang="es-MX" dirty="0" smtClean="0"/>
              <a:t>25/03/1976	17:05:06	5.1	20.11	-99.13	15	10 km al ESTE de TLAXCOAPAN, HGO	25/03/1976	23:05:06	revisado</a:t>
            </a:r>
          </a:p>
          <a:p>
            <a:r>
              <a:rPr lang="es-MX" dirty="0" smtClean="0"/>
              <a:t>21/11/1980	16:49:38	4.8	20.3	-99.2	5	6 km al NORTE de PROGRESO, HGO	21/11/1980	22:49:38	revisado</a:t>
            </a:r>
          </a:p>
          <a:p>
            <a:r>
              <a:rPr lang="es-MX" dirty="0" smtClean="0"/>
              <a:t>04/10/1976	00:59:18	4.5	20.36	-99.28	5	15 km al SUROESTE de IXMIQUILPAN, HGO	04/10/1976	06:59:18	revisado</a:t>
            </a:r>
          </a:p>
          <a:p>
            <a:r>
              <a:rPr lang="es-MX" dirty="0" smtClean="0"/>
              <a:t>18/03/1998	05:56:04	4.3	20.1	-99.23	5	1 km al NOROESTE de TLAXCOAPAN, HGO	18/03/1998	11:56:04	revisado</a:t>
            </a:r>
          </a:p>
          <a:p>
            <a:r>
              <a:rPr lang="es-MX" dirty="0" smtClean="0"/>
              <a:t>05/06/1996	04:40:42	4.2	20.7	-99.5	19	13 km al SUROESTE de ZIMAPAN, HGO	05/06/1996	09:40:42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15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14/02/2019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8625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enapred.gob.mx/PublicacionesWebGobMX/buscaindex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effeta.info/blog/wp-content/uploads/2014/02/Ixcotla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golfo-norte-77779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6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Guia_contenido_minimo2016.pdf" TargetMode="External"/><Relationship Id="rId5" Type="http://schemas.openxmlformats.org/officeDocument/2006/relationships/hyperlink" Target="http://www1.cenapred.unam.mx/DIR_INVESTIGACION/Fraccion_XLI/RH/180301_RH_ondas_de_calor_mapas.pdf" TargetMode="External"/><Relationship Id="rId4" Type="http://schemas.openxmlformats.org/officeDocument/2006/relationships/hyperlink" Target="https://www.cenapred.gob.mx/es/Publicaciones/archivos/15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5-FASCCULOCICLONESTROPICALES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496" y="292586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196752"/>
            <a:ext cx="8712608" cy="260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3803900"/>
            <a:ext cx="3240000" cy="2666987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988113" y="6525924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504" y="3830980"/>
            <a:ext cx="51125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19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15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</a:t>
            </a:r>
            <a:r>
              <a:rPr lang="es-MX" sz="1400" u="sng" dirty="0">
                <a:latin typeface="Montserrat" panose="00000500000000000000" pitchFamily="2" charset="0"/>
              </a:rPr>
              <a:t>diecisiete en río Moctezuma y dos en río Tuxpan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Debido </a:t>
            </a:r>
            <a:r>
              <a:rPr lang="es-MX" sz="1400" b="1" dirty="0">
                <a:latin typeface="Montserrat" panose="00000500000000000000" pitchFamily="2" charset="0"/>
              </a:rPr>
              <a:t>a que </a:t>
            </a:r>
            <a:r>
              <a:rPr lang="es-MX" sz="1400" b="1" dirty="0" smtClean="0">
                <a:latin typeface="Montserrat" panose="00000500000000000000" pitchFamily="2" charset="0"/>
              </a:rPr>
              <a:t>hay cerca de la entidad dos radares meteorológicos, el de </a:t>
            </a:r>
            <a:r>
              <a:rPr lang="es-MX" sz="1400" b="1" i="1" dirty="0" smtClean="0">
                <a:latin typeface="Montserrat" panose="00000500000000000000" pitchFamily="2" charset="0"/>
              </a:rPr>
              <a:t>SENEAM</a:t>
            </a:r>
            <a:r>
              <a:rPr lang="es-MX" sz="1400" b="1" dirty="0" smtClean="0">
                <a:latin typeface="Montserrat" panose="00000500000000000000" pitchFamily="2" charset="0"/>
              </a:rPr>
              <a:t> y el del </a:t>
            </a:r>
            <a:r>
              <a:rPr lang="es-MX" sz="1400" b="1" i="1" dirty="0" smtClean="0">
                <a:latin typeface="Montserrat" panose="00000500000000000000" pitchFamily="2" charset="0"/>
              </a:rPr>
              <a:t>Cerro Catedral</a:t>
            </a:r>
            <a:r>
              <a:rPr lang="es-MX" sz="1400" b="1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>
                <a:latin typeface="Montserrat" panose="00000500000000000000" pitchFamily="2" charset="0"/>
              </a:rPr>
              <a:t>es posible reducir el número de estaciones si </a:t>
            </a:r>
            <a:r>
              <a:rPr lang="es-MX" sz="1400" b="1" dirty="0" smtClean="0">
                <a:latin typeface="Montserrat" panose="00000500000000000000" pitchFamily="2" charset="0"/>
              </a:rPr>
              <a:t>éstos se calibran para </a:t>
            </a:r>
            <a:r>
              <a:rPr lang="es-MX" sz="1400" b="1" dirty="0">
                <a:latin typeface="Montserrat" panose="00000500000000000000" pitchFamily="2" charset="0"/>
              </a:rPr>
              <a:t>estimar intensidad de </a:t>
            </a:r>
            <a:r>
              <a:rPr lang="es-MX" sz="1400" b="1" dirty="0" smtClean="0">
                <a:latin typeface="Montserrat" panose="00000500000000000000" pitchFamily="2" charset="0"/>
              </a:rPr>
              <a:t>precipitación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2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116632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" y="692696"/>
            <a:ext cx="4932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Hidalgo las serranías en la porción centro y norte del estado están constituidas de calizas y dolomías,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b="1" dirty="0" smtClean="0">
                <a:latin typeface="Montserrat"/>
              </a:rPr>
              <a:t>normal, maduro, complejo y extremo</a:t>
            </a:r>
            <a:r>
              <a:rPr lang="es-MX" sz="1400" dirty="0" smtClean="0">
                <a:latin typeface="Montserrat"/>
              </a:rPr>
              <a:t>, con la presencia </a:t>
            </a:r>
            <a:r>
              <a:rPr lang="es-MX" sz="1400" dirty="0">
                <a:latin typeface="Montserrat"/>
              </a:rPr>
              <a:t>de dolinas, </a:t>
            </a:r>
            <a:r>
              <a:rPr lang="es-MX" sz="1400" dirty="0" smtClean="0">
                <a:latin typeface="Montserrat"/>
              </a:rPr>
              <a:t>cavernas y manantiales kársticos, incluyendo las </a:t>
            </a:r>
            <a:r>
              <a:rPr lang="es-MX" sz="1400" b="1" dirty="0" smtClean="0">
                <a:latin typeface="Montserrat"/>
              </a:rPr>
              <a:t>grutas de </a:t>
            </a:r>
            <a:r>
              <a:rPr lang="es-MX" sz="1400" b="1" dirty="0" err="1" smtClean="0">
                <a:latin typeface="Montserrat"/>
              </a:rPr>
              <a:t>Xoxafí</a:t>
            </a:r>
            <a:r>
              <a:rPr lang="es-MX" sz="1400" b="1" dirty="0" smtClean="0">
                <a:latin typeface="Montserrat"/>
              </a:rPr>
              <a:t>, desarrolladas turísticamente, así como las Grutas de </a:t>
            </a:r>
            <a:r>
              <a:rPr lang="es-MX" sz="1400" b="1" dirty="0" err="1" smtClean="0">
                <a:latin typeface="Montserrat"/>
              </a:rPr>
              <a:t>Tolantongo</a:t>
            </a:r>
            <a:r>
              <a:rPr lang="es-MX" sz="1400" b="1" dirty="0" smtClean="0">
                <a:latin typeface="Montserrat"/>
              </a:rPr>
              <a:t>, </a:t>
            </a:r>
            <a:r>
              <a:rPr lang="es-MX" sz="1400" dirty="0" smtClean="0">
                <a:latin typeface="Montserrat"/>
              </a:rPr>
              <a:t>nacimiento de un río de aguas termales que es también un gran atractivo turístico. 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Es </a:t>
            </a:r>
            <a:r>
              <a:rPr lang="es-MX" sz="1400" dirty="0">
                <a:latin typeface="Montserrat"/>
              </a:rPr>
              <a:t>recomendable que, en obras de ingeniería desplantadas sobre estas </a:t>
            </a:r>
            <a:r>
              <a:rPr lang="es-MX" sz="1400" dirty="0" smtClean="0">
                <a:latin typeface="Montserrat"/>
              </a:rPr>
              <a:t>rocas, </a:t>
            </a:r>
            <a:r>
              <a:rPr lang="es-MX" sz="1400" dirty="0">
                <a:latin typeface="Montserrat"/>
              </a:rPr>
              <a:t>se realicen estudios geofísicos de detalle y perforaciones, para </a:t>
            </a:r>
            <a:r>
              <a:rPr lang="es-MX" sz="1400" b="1" dirty="0">
                <a:latin typeface="Montserrat"/>
              </a:rPr>
              <a:t>garantizar que no existen huecos o cavernas que puedan afectar la obra, así como evitar la eliminación de desechos y basura en sótanos y </a:t>
            </a:r>
            <a:r>
              <a:rPr lang="es-MX" sz="1400" b="1" dirty="0" smtClean="0">
                <a:latin typeface="Montserrat"/>
              </a:rPr>
              <a:t>sumideros para evitar contaminar los acuíferos</a:t>
            </a:r>
            <a:r>
              <a:rPr lang="es-MX" sz="1400" dirty="0" smtClean="0">
                <a:latin typeface="Montserrat"/>
              </a:rPr>
              <a:t>.</a:t>
            </a:r>
            <a:endParaRPr lang="es-MX" sz="800" dirty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" y="4293096"/>
            <a:ext cx="493204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derecha).</a:t>
            </a:r>
            <a:endParaRPr lang="es-MX" sz="1400" dirty="0">
              <a:latin typeface="Montserrat"/>
            </a:endParaRP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pPr algn="ctr"/>
            <a:r>
              <a:rPr lang="es-MX" sz="1100" dirty="0">
                <a:solidFill>
                  <a:srgbClr val="FFFF00"/>
                </a:solidFill>
                <a:latin typeface="Montserrat" panose="00000500000000000000" pitchFamily="2" charset="0"/>
                <a:hlinkClick r:id="rId2"/>
              </a:rPr>
              <a:t>https://www.cenapred.gob.mx/es/Publicaciones/archivos/300-INFOGRAFAKARSTICIDAD.PDF</a:t>
            </a:r>
            <a:endParaRPr lang="es-MX" sz="1100" dirty="0">
              <a:solidFill>
                <a:srgbClr val="FFFF00"/>
              </a:solidFill>
              <a:latin typeface="Montserrat" panose="00000500000000000000" pitchFamily="2" charset="0"/>
            </a:endParaRPr>
          </a:p>
          <a:p>
            <a:pPr algn="just"/>
            <a:endParaRPr lang="es-MX" sz="800" dirty="0">
              <a:solidFill>
                <a:schemeClr val="tx2"/>
              </a:solidFill>
            </a:endParaRPr>
          </a:p>
          <a:p>
            <a:pPr algn="just"/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  <a:hlinkClick r:id="rId3"/>
              </a:rPr>
              <a:t>https://bit.ly/2Htpipa</a:t>
            </a:r>
            <a:endParaRPr lang="es-MX" sz="11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1" y="764704"/>
            <a:ext cx="4211959" cy="301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C:\Users\respinasa\Dropbox\P.A.T\180306-180308 Tolantongo\20180307_1753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224" y="3861049"/>
            <a:ext cx="2784005" cy="2996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5496" y="908720"/>
            <a:ext cx="370790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Hidalgo se encuentra parte del </a:t>
            </a:r>
            <a:r>
              <a:rPr lang="es-MX" sz="1400" b="1" dirty="0" smtClean="0">
                <a:latin typeface="Montserrat" panose="00000500000000000000" pitchFamily="2" charset="0"/>
              </a:rPr>
              <a:t>campo volcánico </a:t>
            </a:r>
            <a:r>
              <a:rPr lang="es-MX" sz="1400" b="1" dirty="0" err="1" smtClean="0">
                <a:latin typeface="Montserrat" panose="00000500000000000000" pitchFamily="2" charset="0"/>
              </a:rPr>
              <a:t>Apan-Tezontepec</a:t>
            </a:r>
            <a:r>
              <a:rPr lang="es-MX" sz="1400" dirty="0" smtClean="0">
                <a:latin typeface="Montserrat" panose="00000500000000000000" pitchFamily="2" charset="0"/>
              </a:rPr>
              <a:t>, con numerosos </a:t>
            </a:r>
            <a:r>
              <a:rPr lang="es-MX" sz="1400" dirty="0">
                <a:latin typeface="Montserrat" panose="00000500000000000000" pitchFamily="2" charset="0"/>
              </a:rPr>
              <a:t>conos </a:t>
            </a:r>
            <a:r>
              <a:rPr lang="es-MX" sz="1400" dirty="0" err="1" smtClean="0">
                <a:latin typeface="Montserrat" panose="00000500000000000000" pitchFamily="2" charset="0"/>
              </a:rPr>
              <a:t>cineríticos</a:t>
            </a:r>
            <a:r>
              <a:rPr lang="es-MX" sz="1400" dirty="0" smtClean="0">
                <a:latin typeface="Montserrat" panose="00000500000000000000" pitchFamily="2" charset="0"/>
              </a:rPr>
              <a:t> así como derrames de lava de hasta varios kilómetros de longitud.</a:t>
            </a:r>
          </a:p>
          <a:p>
            <a:pPr algn="just"/>
            <a:r>
              <a:rPr lang="es-MX" sz="700" dirty="0" smtClean="0"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Fuera del estado, pero a distancias menores a 100 km de su territorio, se encuentran los </a:t>
            </a:r>
            <a:r>
              <a:rPr lang="es-MX" sz="1400" b="1" dirty="0" smtClean="0">
                <a:latin typeface="Montserrat" panose="00000500000000000000" pitchFamily="2" charset="0"/>
              </a:rPr>
              <a:t>volcanes activos Jocotitlán, Nevado de Toluca, Popocatépetl y Malinche, así como el campo volcánico </a:t>
            </a:r>
            <a:r>
              <a:rPr lang="es-MX" sz="1400" b="1" dirty="0" err="1" smtClean="0">
                <a:latin typeface="Montserrat" panose="00000500000000000000" pitchFamily="2" charset="0"/>
              </a:rPr>
              <a:t>Chichinautzin</a:t>
            </a:r>
            <a:r>
              <a:rPr lang="es-MX" sz="1400" dirty="0" smtClean="0">
                <a:latin typeface="Montserrat" panose="00000500000000000000" pitchFamily="2" charset="0"/>
              </a:rPr>
              <a:t>. Una erupción de cualquiera de ellos podría afectar al territorio de Hidalgo por </a:t>
            </a:r>
            <a:r>
              <a:rPr lang="es-MX" sz="1400" b="1" dirty="0" smtClean="0">
                <a:latin typeface="Montserrat" panose="00000500000000000000" pitchFamily="2" charset="0"/>
              </a:rPr>
              <a:t>lluvia de cenizas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63722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1" y="4293096"/>
            <a:ext cx="37079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just"/>
            <a:endParaRPr lang="es-MX" sz="700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http://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www.cenapred.gob.mx/PublicacionesWebGobMX/buscaindex</a:t>
            </a:r>
            <a:endParaRPr lang="es-MX" sz="800" dirty="0" smtClean="0">
              <a:latin typeface="Montserrat" panose="000005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9912" y="1178069"/>
            <a:ext cx="5364087" cy="5203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6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88054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Hidalgo se encuentra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ona B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481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Hidalgo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25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m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arzo de 1976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M5.3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10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Tlaxcoapan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15 km.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zona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alta sismicidad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se encuentra en la porción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centro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sureste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del estado y está asociada al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Sistema de Fallas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existentes en el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Eje Volcánico </a:t>
            </a:r>
            <a:r>
              <a:rPr lang="es-MX" sz="1400" b="1" dirty="0" err="1">
                <a:solidFill>
                  <a:prstClr val="black"/>
                </a:solidFill>
                <a:latin typeface="Montserrat" panose="00000500000000000000" pitchFamily="2" charset="0"/>
              </a:rPr>
              <a:t>Transmexicano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 importante mencionar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EDOMEX, el 19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noviembre de 1912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M6.9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sismo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produjo daños materiales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Tixmadejé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y el deceso de más 100 personas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entidad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5001658" y="4005064"/>
            <a:ext cx="4094270" cy="2832993"/>
            <a:chOff x="5001658" y="3910988"/>
            <a:chExt cx="4094270" cy="2927069"/>
          </a:xfrm>
        </p:grpSpPr>
        <p:pic>
          <p:nvPicPr>
            <p:cNvPr id="1026" name="Picture 2" descr="F:\cfe\Hidalgo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1658" y="3910988"/>
              <a:ext cx="4094270" cy="292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24328" y="469013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35496" y="3861048"/>
            <a:ext cx="48965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marcó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precedente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la posibilidad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ocurrencia de grandes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magnitud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6.9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epicentro en la región centro del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país. Dicho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epicentro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se encuentra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 30 km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los límites con el estado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Hidalgo.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Después 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495" y="4581128"/>
            <a:ext cx="90730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6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Mapa 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construcción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18864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/>
              </a:rPr>
              <a:t>ACCIONES DE PREVENCIÓN POR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SISMOS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7504" y="335845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En el Atlas Nacional de Riesgos se pueden encontrar las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 sismicidad, peligro sísmico y geología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SSN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,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CFE y SGM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respectivamente. 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”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Guía Básica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de Microzonificación Sísmica”,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así como con un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”Análisis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de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la Sismicidad en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el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estado de Hidalgo”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los cuales pueden usarse como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referencia.</a:t>
            </a:r>
            <a:endParaRPr lang="es-MX" sz="1600" b="1" dirty="0">
              <a:solidFill>
                <a:prstClr val="black"/>
              </a:solidFill>
              <a:latin typeface="Montserrat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5408544" y="4521314"/>
            <a:ext cx="4519600" cy="779894"/>
            <a:chOff x="5364088" y="5608840"/>
            <a:chExt cx="4519600" cy="779894"/>
          </a:xfrm>
        </p:grpSpPr>
        <p:sp>
          <p:nvSpPr>
            <p:cNvPr id="20" name="9 CuadroTexto"/>
            <p:cNvSpPr txBox="1"/>
            <p:nvPr/>
          </p:nvSpPr>
          <p:spPr>
            <a:xfrm>
              <a:off x="7695896" y="5680848"/>
              <a:ext cx="2187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4≤M   &lt;5</a:t>
              </a:r>
            </a:p>
            <a:p>
              <a:endPara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  M     6.9</a:t>
              </a:r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5364088" y="5608840"/>
              <a:ext cx="3107014" cy="576064"/>
              <a:chOff x="5373901" y="5608840"/>
              <a:chExt cx="3107014" cy="576064"/>
            </a:xfrm>
          </p:grpSpPr>
          <p:sp>
            <p:nvSpPr>
              <p:cNvPr id="23" name="9 CuadroTexto"/>
              <p:cNvSpPr txBox="1"/>
              <p:nvPr/>
            </p:nvSpPr>
            <p:spPr>
              <a:xfrm>
                <a:off x="6913621" y="5938683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24" name="Picture 2" descr="F:\2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89" t="29796" r="80502" b="65571"/>
              <a:stretch/>
            </p:blipFill>
            <p:spPr bwMode="auto">
              <a:xfrm>
                <a:off x="5373901" y="5758759"/>
                <a:ext cx="350227" cy="282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7 CuadroTexto"/>
              <p:cNvSpPr txBox="1"/>
              <p:nvPr/>
            </p:nvSpPr>
            <p:spPr>
              <a:xfrm>
                <a:off x="5652120" y="5866675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Fallas y Fracturas</a:t>
                </a:r>
              </a:p>
            </p:txBody>
          </p:sp>
          <p:sp>
            <p:nvSpPr>
              <p:cNvPr id="26" name="Oval 2"/>
              <p:cNvSpPr/>
              <p:nvPr/>
            </p:nvSpPr>
            <p:spPr>
              <a:xfrm>
                <a:off x="7273661" y="5968880"/>
                <a:ext cx="117727" cy="144016"/>
              </a:xfrm>
              <a:prstGeom prst="ellipse">
                <a:avLst/>
              </a:prstGeom>
              <a:solidFill>
                <a:srgbClr val="16F6F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7561693" y="5608840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27 Elipse"/>
              <p:cNvSpPr/>
              <p:nvPr/>
            </p:nvSpPr>
            <p:spPr>
              <a:xfrm>
                <a:off x="7273661" y="5752856"/>
                <a:ext cx="117727" cy="11522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9 CuadroTexto"/>
            <p:cNvSpPr txBox="1"/>
            <p:nvPr/>
          </p:nvSpPr>
          <p:spPr>
            <a:xfrm>
              <a:off x="6876256" y="5718403"/>
              <a:ext cx="2187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2</a:t>
              </a:r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≤M     &lt;</a:t>
              </a:r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pic>
        <p:nvPicPr>
          <p:cNvPr id="2050" name="Picture 2" descr="F:\estados_gif\Hidalgo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764704"/>
            <a:ext cx="4248472" cy="37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8064400" y="494116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3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7947" y="18864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/>
              </a:rPr>
              <a:t>ACCIONES DE PREVENCIÓN POR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SISMOS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47" y="687786"/>
            <a:ext cx="4572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Análisis de la Sismicidad en el estado de Hidalgo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en una perspectiva anual, se observan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enjambres sísmicos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 profundidades someras (~15 km) para diversos años en la zona centro del estado.</a:t>
            </a:r>
          </a:p>
          <a:p>
            <a:pPr algn="just"/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sismicidad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 asocia principalmente a 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fallas existentes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a la complejidad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estructuras regionales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ser esta la frontera norte del Eje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Neovolcánico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Los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enjambres sísmicos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son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comunes 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muchas regiones del país, incluyendo la de Actopan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están relacionados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formación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volcanes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o como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precursores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grandes sismos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5408544" y="5169386"/>
            <a:ext cx="4519600" cy="779894"/>
            <a:chOff x="5364088" y="5608840"/>
            <a:chExt cx="4519600" cy="779894"/>
          </a:xfrm>
        </p:grpSpPr>
        <p:sp>
          <p:nvSpPr>
            <p:cNvPr id="20" name="9 CuadroTexto"/>
            <p:cNvSpPr txBox="1"/>
            <p:nvPr/>
          </p:nvSpPr>
          <p:spPr>
            <a:xfrm>
              <a:off x="7695896" y="5680848"/>
              <a:ext cx="2187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4≤M   &lt;5</a:t>
              </a:r>
            </a:p>
            <a:p>
              <a:endPara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    </a:t>
              </a:r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5364088" y="5608840"/>
              <a:ext cx="3107014" cy="576064"/>
              <a:chOff x="5373901" y="5608840"/>
              <a:chExt cx="3107014" cy="576064"/>
            </a:xfrm>
          </p:grpSpPr>
          <p:sp>
            <p:nvSpPr>
              <p:cNvPr id="23" name="9 CuadroTexto"/>
              <p:cNvSpPr txBox="1"/>
              <p:nvPr/>
            </p:nvSpPr>
            <p:spPr>
              <a:xfrm>
                <a:off x="6913621" y="5938683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24" name="Picture 2" descr="F:\2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89" t="29796" r="80502" b="65571"/>
              <a:stretch/>
            </p:blipFill>
            <p:spPr bwMode="auto">
              <a:xfrm>
                <a:off x="5373901" y="5758759"/>
                <a:ext cx="350227" cy="282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7 CuadroTexto"/>
              <p:cNvSpPr txBox="1"/>
              <p:nvPr/>
            </p:nvSpPr>
            <p:spPr>
              <a:xfrm>
                <a:off x="5652120" y="5866675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Fallas y Fracturas</a:t>
                </a:r>
              </a:p>
            </p:txBody>
          </p:sp>
          <p:sp>
            <p:nvSpPr>
              <p:cNvPr id="26" name="Oval 2"/>
              <p:cNvSpPr/>
              <p:nvPr/>
            </p:nvSpPr>
            <p:spPr>
              <a:xfrm>
                <a:off x="7273661" y="5968880"/>
                <a:ext cx="117727" cy="144016"/>
              </a:xfrm>
              <a:prstGeom prst="ellipse">
                <a:avLst/>
              </a:prstGeom>
              <a:solidFill>
                <a:srgbClr val="16F6F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7561693" y="5608840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27 Elipse"/>
              <p:cNvSpPr/>
              <p:nvPr/>
            </p:nvSpPr>
            <p:spPr>
              <a:xfrm>
                <a:off x="7273661" y="5752856"/>
                <a:ext cx="117727" cy="11522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9 CuadroTexto"/>
            <p:cNvSpPr txBox="1"/>
            <p:nvPr/>
          </p:nvSpPr>
          <p:spPr>
            <a:xfrm>
              <a:off x="6876256" y="5718403"/>
              <a:ext cx="2187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2</a:t>
              </a:r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≤M     &lt;</a:t>
              </a:r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sp>
        <p:nvSpPr>
          <p:cNvPr id="4" name="3 Rectángulo"/>
          <p:cNvSpPr/>
          <p:nvPr/>
        </p:nvSpPr>
        <p:spPr>
          <a:xfrm>
            <a:off x="47947" y="4293096"/>
            <a:ext cx="47400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recurrente: </a:t>
            </a: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Cardonal 25-mar-1976 M5.3 MMI VIII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Actopan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27-ene-1987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M4.1, MMI VII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1026" name="Picture 2" descr="F:\Sismos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1255"/>
            <a:ext cx="4464496" cy="42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496" y="5169387"/>
            <a:ext cx="4572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Movimientos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del terreno relativamente fuerte,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implica daños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estructuras de baja calidad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constructiva o con daño previo</a:t>
            </a:r>
          </a:p>
          <a:p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MMI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Intensidad Mercalli Modificada</a:t>
            </a:r>
          </a:p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2392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72436" y="197552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95936" y="1209320"/>
            <a:ext cx="4903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1600" b="1" dirty="0" smtClean="0">
                <a:latin typeface="Montserrat" panose="00000500000000000000" pitchFamily="2" charset="0"/>
              </a:rPr>
              <a:t>59% del estado es propenso a </a:t>
            </a:r>
          </a:p>
          <a:p>
            <a:pPr algn="ctr"/>
            <a:r>
              <a:rPr lang="es-MX" sz="1600" b="1" dirty="0" smtClean="0">
                <a:latin typeface="Montserrat" panose="00000500000000000000" pitchFamily="2" charset="0"/>
              </a:rPr>
              <a:t>inestabilidad de laderas</a:t>
            </a:r>
            <a:endParaRPr lang="es-MX" sz="16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851920" y="4708882"/>
            <a:ext cx="50470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preventiva, de preferencia con una estructura similar a la del CENAPRED.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</a:t>
            </a:r>
            <a:r>
              <a:rPr lang="da-DK" sz="1400" dirty="0" smtClean="0">
                <a:latin typeface="Montserrat" panose="00000500000000000000" pitchFamily="2" charset="0"/>
              </a:rPr>
              <a:t>municipal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65416" y="1005864"/>
            <a:ext cx="3042489" cy="40691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95936" y="1831464"/>
            <a:ext cx="5047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Hidalgo</a:t>
            </a:r>
            <a:r>
              <a:rPr lang="da-DK" sz="1400" dirty="0" smtClean="0">
                <a:latin typeface="Montserrat" panose="00000500000000000000" pitchFamily="2" charset="0"/>
              </a:rPr>
              <a:t> ha presentado casos </a:t>
            </a:r>
            <a:r>
              <a:rPr lang="da-DK" sz="1400" b="1" dirty="0" smtClean="0">
                <a:latin typeface="Montserrat" panose="00000500000000000000" pitchFamily="2" charset="0"/>
              </a:rPr>
              <a:t>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en los que se han registrado </a:t>
            </a:r>
            <a:r>
              <a:rPr lang="da-DK" sz="1400" dirty="0" smtClean="0">
                <a:latin typeface="Montserrat" panose="00000500000000000000" pitchFamily="2" charset="0"/>
              </a:rPr>
              <a:t>pérdida </a:t>
            </a:r>
            <a:r>
              <a:rPr lang="da-DK" sz="1400" dirty="0">
                <a:latin typeface="Montserrat" panose="00000500000000000000" pitchFamily="2" charset="0"/>
              </a:rPr>
              <a:t>de vidas, siendo la </a:t>
            </a:r>
            <a:r>
              <a:rPr lang="da-DK" sz="1400" b="1" dirty="0">
                <a:latin typeface="Montserrat" panose="00000500000000000000" pitchFamily="2" charset="0"/>
              </a:rPr>
              <a:t>lluvia</a:t>
            </a:r>
            <a:r>
              <a:rPr lang="da-DK" sz="1400" dirty="0">
                <a:latin typeface="Montserrat" panose="00000500000000000000" pitchFamily="2" charset="0"/>
              </a:rPr>
              <a:t> el principal factor </a:t>
            </a:r>
            <a:r>
              <a:rPr lang="da-DK" sz="1400" dirty="0" smtClean="0">
                <a:latin typeface="Montserrat" panose="00000500000000000000" pitchFamily="2" charset="0"/>
              </a:rPr>
              <a:t>detonante, aunado a la </a:t>
            </a:r>
            <a:r>
              <a:rPr lang="da-DK" sz="1400" b="1" dirty="0" smtClean="0">
                <a:latin typeface="Montserrat" panose="00000500000000000000" pitchFamily="2" charset="0"/>
              </a:rPr>
              <a:t>intensa deforestación y las modificaciones al entorno que la población realiza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</a:t>
            </a:r>
            <a:r>
              <a:rPr lang="da-DK" sz="1400" dirty="0">
                <a:latin typeface="Montserrat" panose="00000500000000000000" pitchFamily="2" charset="0"/>
              </a:rPr>
              <a:t>fenomenos </a:t>
            </a:r>
            <a:r>
              <a:rPr lang="da-DK" sz="1400" dirty="0" smtClean="0">
                <a:latin typeface="Montserrat" panose="00000500000000000000" pitchFamily="2" charset="0"/>
              </a:rPr>
              <a:t>que pueden afectar al estado son </a:t>
            </a:r>
            <a:r>
              <a:rPr lang="da-DK" sz="1400" dirty="0">
                <a:latin typeface="Montserrat" panose="00000500000000000000" pitchFamily="2" charset="0"/>
              </a:rPr>
              <a:t>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y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</a:t>
            </a:r>
            <a:r>
              <a:rPr lang="da-DK" sz="1400" dirty="0" smtClean="0">
                <a:latin typeface="Montserrat" panose="00000500000000000000" pitchFamily="2" charset="0"/>
              </a:rPr>
              <a:t>del terreno debido a la extracción intensiva de agua del subsuelo. Por otra parte, aún cuando se tienen depósitos de suelos propensos a </a:t>
            </a:r>
            <a:r>
              <a:rPr lang="da-DK" sz="1400" b="1" dirty="0" smtClean="0">
                <a:latin typeface="Montserrat" panose="00000500000000000000" pitchFamily="2" charset="0"/>
              </a:rPr>
              <a:t>licuación</a:t>
            </a:r>
            <a:r>
              <a:rPr lang="da-DK" sz="1400" dirty="0" smtClean="0">
                <a:latin typeface="Montserrat" panose="00000500000000000000" pitchFamily="2" charset="0"/>
              </a:rPr>
              <a:t>, </a:t>
            </a:r>
            <a:r>
              <a:rPr lang="da-DK" sz="1400" b="1" dirty="0" smtClean="0">
                <a:latin typeface="Montserrat" panose="00000500000000000000" pitchFamily="2" charset="0"/>
              </a:rPr>
              <a:t>no se tiene conocimiento</a:t>
            </a:r>
            <a:r>
              <a:rPr lang="da-DK" sz="1400" dirty="0" smtClean="0">
                <a:latin typeface="Montserrat" panose="00000500000000000000" pitchFamily="2" charset="0"/>
              </a:rPr>
              <a:t> de casos documentados de dicho fenómeno.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64692" y="4489375"/>
            <a:ext cx="2379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>
                <a:solidFill>
                  <a:srgbClr val="860000"/>
                </a:solidFill>
                <a:latin typeface="Montserrat" panose="00000500000000000000" pitchFamily="2" charset="0"/>
              </a:rPr>
              <a:t>R</a:t>
            </a: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ecomendaciones</a:t>
            </a: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7" y="1556791"/>
            <a:ext cx="3859275" cy="47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56252" y="212916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3851920" y="1198632"/>
            <a:ext cx="5119072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</a:t>
            </a:r>
            <a:r>
              <a:rPr lang="da-DK" sz="1400" b="1" dirty="0">
                <a:latin typeface="Montserrat" panose="00000500000000000000" pitchFamily="2" charset="0"/>
              </a:rPr>
              <a:t>estudios geológicos </a:t>
            </a:r>
            <a:r>
              <a:rPr lang="da-DK" sz="1400" b="1" dirty="0" smtClean="0">
                <a:latin typeface="Montserrat" panose="00000500000000000000" pitchFamily="2" charset="0"/>
              </a:rPr>
              <a:t>y geotécnicos</a:t>
            </a:r>
            <a:r>
              <a:rPr lang="da-DK" sz="1400" dirty="0" smtClean="0">
                <a:latin typeface="Montserrat" panose="00000500000000000000" pitchFamily="2" charset="0"/>
              </a:rPr>
              <a:t> para corroborar o descartar la existencia de zonas propensas a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licuación de suelos</a:t>
            </a:r>
            <a:r>
              <a:rPr lang="da-DK" sz="1400" dirty="0" smtClean="0">
                <a:latin typeface="Montserrat" panose="00000500000000000000" pitchFamily="2" charset="0"/>
              </a:rPr>
              <a:t>. La Dirección de Investigación puede asesorar en la identificación municipios susceptibles.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Fortalecer 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desastres y </a:t>
            </a:r>
            <a:r>
              <a:rPr lang="da-DK" sz="1400" b="1" dirty="0">
                <a:latin typeface="Montserrat" panose="00000500000000000000" pitchFamily="2" charset="0"/>
              </a:rPr>
              <a:t>capacitando 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 smtClean="0">
                <a:latin typeface="Montserrat" panose="00000500000000000000" pitchFamily="2" charset="0"/>
              </a:rPr>
              <a:t>zonas </a:t>
            </a:r>
            <a:r>
              <a:rPr lang="da-DK" sz="1400" dirty="0" smtClean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 smtClean="0">
                <a:latin typeface="Montserrat" panose="00000500000000000000" pitchFamily="2" charset="0"/>
              </a:rPr>
              <a:t>activiadades mineras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principalmente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 smtClean="0">
                <a:latin typeface="Montserrat" panose="00000500000000000000" pitchFamily="2" charset="0"/>
              </a:rPr>
              <a:t>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como </a:t>
            </a:r>
            <a:r>
              <a:rPr lang="da-DK" sz="1400" dirty="0">
                <a:latin typeface="Montserrat" panose="00000500000000000000" pitchFamily="2" charset="0"/>
              </a:rPr>
              <a:t>GPS, brújulas, distanciómetros, mapa movil, penetrómetros, etc.</a:t>
            </a:r>
          </a:p>
        </p:txBody>
      </p:sp>
      <p:pic>
        <p:nvPicPr>
          <p:cNvPr id="1026" name="Picture 2" descr="\\Mx03899\g\ApoyoSINAPROC\Apy Sinap 2018\140.- Acciones de Prevención de Desastres - ESTADOS\24 Hidalgo\MAPAS\Regionaliza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0" y="980728"/>
            <a:ext cx="2876041" cy="25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Mx03899\g\ApoyoSINAPROC\Apy Sinap 2018\140.- Acciones de Prevención de Desastres - ESTADOS\24 Hidalgo\Fotos\Mina 2018-08-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4" y="3508515"/>
            <a:ext cx="2214717" cy="29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0827" y="6500083"/>
            <a:ext cx="37390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Derrumbe en </a:t>
            </a:r>
            <a:r>
              <a:rPr lang="es-MX" sz="1100" b="1" dirty="0">
                <a:latin typeface="Montserrat" panose="00000500000000000000" pitchFamily="2" charset="0"/>
              </a:rPr>
              <a:t>Mina </a:t>
            </a:r>
            <a:r>
              <a:rPr lang="es-MX" sz="1100" b="1" dirty="0" smtClean="0">
                <a:latin typeface="Montserrat" panose="00000500000000000000" pitchFamily="2" charset="0"/>
              </a:rPr>
              <a:t>de </a:t>
            </a:r>
            <a:r>
              <a:rPr lang="es-MX" sz="1100" b="1" dirty="0">
                <a:latin typeface="Montserrat" panose="00000500000000000000" pitchFamily="2" charset="0"/>
              </a:rPr>
              <a:t>la localidad de </a:t>
            </a:r>
            <a:r>
              <a:rPr lang="es-MX" sz="1100" b="1" dirty="0" err="1" smtClean="0">
                <a:latin typeface="Montserrat" panose="00000500000000000000" pitchFamily="2" charset="0"/>
              </a:rPr>
              <a:t>Dengantzha</a:t>
            </a:r>
            <a:r>
              <a:rPr lang="es-MX" sz="1100" b="1" dirty="0">
                <a:latin typeface="Montserrat" panose="00000500000000000000" pitchFamily="2" charset="0"/>
              </a:rPr>
              <a:t>, municipio de </a:t>
            </a:r>
            <a:r>
              <a:rPr lang="es-MX" sz="1100" b="1" dirty="0" smtClean="0">
                <a:latin typeface="Montserrat" panose="00000500000000000000" pitchFamily="2" charset="0"/>
              </a:rPr>
              <a:t>Mixquiahuala </a:t>
            </a:r>
            <a:r>
              <a:rPr lang="es-MX" sz="1100" b="1" dirty="0">
                <a:latin typeface="Montserrat" panose="00000500000000000000" pitchFamily="2" charset="0"/>
              </a:rPr>
              <a:t>de </a:t>
            </a:r>
            <a:r>
              <a:rPr lang="es-MX" sz="1100" b="1" dirty="0" smtClean="0">
                <a:latin typeface="Montserrat" panose="00000500000000000000" pitchFamily="2" charset="0"/>
              </a:rPr>
              <a:t>Juárez, </a:t>
            </a:r>
            <a:r>
              <a:rPr lang="es-MX" sz="1100" b="1" dirty="0" err="1" smtClean="0">
                <a:latin typeface="Montserrat" panose="00000500000000000000" pitchFamily="2" charset="0"/>
              </a:rPr>
              <a:t>Hgo</a:t>
            </a:r>
            <a:r>
              <a:rPr lang="es-MX" sz="1100" b="1" dirty="0" smtClean="0">
                <a:latin typeface="Montserrat" panose="00000500000000000000" pitchFamily="2" charset="0"/>
              </a:rPr>
              <a:t>.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39952" y="1163008"/>
            <a:ext cx="482453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satélite </a:t>
            </a:r>
            <a:r>
              <a:rPr lang="da-DK" sz="1400" dirty="0">
                <a:latin typeface="Montserrat" panose="00000500000000000000" pitchFamily="2" charset="0"/>
              </a:rPr>
              <a:t>e implementar programas de reforestación. La Dirección de Investigación puede </a:t>
            </a:r>
            <a:r>
              <a:rPr lang="da-DK" sz="1400" dirty="0" smtClean="0">
                <a:latin typeface="Montserrat" panose="00000500000000000000" pitchFamily="2" charset="0"/>
              </a:rPr>
              <a:t>colaborar para capacitar al personal de la Subsecretaría de PC.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Promover </a:t>
            </a:r>
            <a:r>
              <a:rPr lang="da-DK" sz="1400" b="1" dirty="0">
                <a:latin typeface="Montserrat" panose="00000500000000000000" pitchFamily="2" charset="0"/>
              </a:rPr>
              <a:t>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el análisis de los fenómenos de hundimiento y agrietamiento, se sugiere implementar </a:t>
            </a:r>
            <a:r>
              <a:rPr lang="es-MX" sz="1400" dirty="0">
                <a:latin typeface="Montserrat" panose="00000500000000000000" pitchFamily="2" charset="0"/>
              </a:rPr>
              <a:t>sistemas de </a:t>
            </a:r>
            <a:r>
              <a:rPr lang="es-MX" sz="1400" b="1" dirty="0">
                <a:latin typeface="Montserrat" panose="00000500000000000000" pitchFamily="2" charset="0"/>
              </a:rPr>
              <a:t>monitoreo </a:t>
            </a:r>
            <a:r>
              <a:rPr lang="es-MX" sz="1400" b="1" dirty="0" smtClean="0">
                <a:latin typeface="Montserrat" panose="00000500000000000000" pitchFamily="2" charset="0"/>
              </a:rPr>
              <a:t>topográfico, </a:t>
            </a:r>
            <a:r>
              <a:rPr lang="es-MX" sz="1400" dirty="0" smtClean="0">
                <a:latin typeface="Montserrat" panose="00000500000000000000" pitchFamily="2" charset="0"/>
              </a:rPr>
              <a:t>o bien, realizar </a:t>
            </a:r>
            <a:r>
              <a:rPr lang="es-MX" sz="1400" dirty="0">
                <a:latin typeface="Montserrat" panose="00000500000000000000" pitchFamily="2" charset="0"/>
              </a:rPr>
              <a:t>análisis de imágenes de satélite para estimar </a:t>
            </a:r>
            <a:r>
              <a:rPr lang="es-MX" sz="1400" b="1" dirty="0">
                <a:latin typeface="Montserrat" panose="00000500000000000000" pitchFamily="2" charset="0"/>
              </a:rPr>
              <a:t>velocidades de hundimiento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de mayor afectación por hundimiento y </a:t>
            </a:r>
            <a:r>
              <a:rPr lang="es-MX" sz="1400" dirty="0" smtClean="0">
                <a:latin typeface="Montserrat" panose="00000500000000000000" pitchFamily="2" charset="0"/>
              </a:rPr>
              <a:t>agrietamiento.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9799" y="3548605"/>
            <a:ext cx="3690785" cy="31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>
                <a:latin typeface="Montserrat" panose="00000500000000000000" pitchFamily="2" charset="0"/>
              </a:rPr>
              <a:t>Derrumbe en Mina de la localidad de </a:t>
            </a:r>
            <a:r>
              <a:rPr lang="es-MX" sz="1000" b="1" dirty="0" err="1">
                <a:latin typeface="Montserrat" panose="00000500000000000000" pitchFamily="2" charset="0"/>
              </a:rPr>
              <a:t>Dengantzha</a:t>
            </a:r>
            <a:r>
              <a:rPr lang="es-MX" sz="1000" b="1" dirty="0">
                <a:latin typeface="Montserrat" panose="00000500000000000000" pitchFamily="2" charset="0"/>
              </a:rPr>
              <a:t>, municipio de Mixquiahuala de Juárez, </a:t>
            </a:r>
            <a:r>
              <a:rPr lang="es-MX" sz="1000" b="1" dirty="0" err="1">
                <a:latin typeface="Montserrat" panose="00000500000000000000" pitchFamily="2" charset="0"/>
              </a:rPr>
              <a:t>Hgo</a:t>
            </a:r>
            <a:r>
              <a:rPr lang="es-MX" sz="1000" b="1" dirty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050" name="Picture 2" descr="\\Mx03899\g\ApoyoSINAPROC\Apy Sinap 2018\140.- Acciones de Prevención de Desastres - ESTADOS\24 Hidalgo\Fotos\IMG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26" y="908719"/>
            <a:ext cx="1739074" cy="26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10.2.234.13\d\Apy Sinap 2014\33.- Deslizamiento Ixcotla, Molango\FOTOS\IMG_6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509" y="3704826"/>
            <a:ext cx="3931363" cy="26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89799" y="6353944"/>
            <a:ext cx="3456384" cy="50405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Deslizamiento en la localidad de </a:t>
            </a:r>
            <a:r>
              <a:rPr lang="es-MX" sz="1100" b="1" dirty="0" err="1" smtClean="0">
                <a:latin typeface="Montserrat" panose="00000500000000000000" pitchFamily="2" charset="0"/>
              </a:rPr>
              <a:t>Ixcotla</a:t>
            </a:r>
            <a:r>
              <a:rPr lang="es-MX" sz="1100" b="1" dirty="0" smtClean="0">
                <a:latin typeface="Montserrat" panose="00000500000000000000" pitchFamily="2" charset="0"/>
              </a:rPr>
              <a:t>, municipio de </a:t>
            </a:r>
            <a:r>
              <a:rPr lang="es-MX" sz="1100" b="1" dirty="0" err="1" smtClean="0">
                <a:latin typeface="Montserrat" panose="00000500000000000000" pitchFamily="2" charset="0"/>
              </a:rPr>
              <a:t>Molango</a:t>
            </a:r>
            <a:r>
              <a:rPr lang="es-MX" sz="1100" b="1" dirty="0" smtClean="0">
                <a:latin typeface="Montserrat" panose="00000500000000000000" pitchFamily="2" charset="0"/>
              </a:rPr>
              <a:t>, Hidalgo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-156252" y="212916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1407622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33261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5536" y="1161510"/>
            <a:ext cx="84969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hundimeinto,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 se recomienda 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www.atlasnacionalderiesgos.gob.mx/archivo/descargas.html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>
                <a:latin typeface="Montserrat" panose="00000500000000000000" pitchFamily="2" charset="0"/>
              </a:rPr>
              <a:t>que está disponible en: https://drive.google.com/file/d/ 1Mlym3nK-RDGNimt3wnwvBIgwaBOSieXq/ </a:t>
            </a:r>
            <a:r>
              <a:rPr lang="da-DK" sz="1400" dirty="0" smtClean="0">
                <a:latin typeface="Montserrat" panose="00000500000000000000" pitchFamily="2" charset="0"/>
              </a:rPr>
              <a:t>view?usp=sharing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55234" y="6453336"/>
            <a:ext cx="3456384" cy="50405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Deslizamiento en la localidad de </a:t>
            </a:r>
            <a:r>
              <a:rPr lang="es-MX" sz="1100" b="1" dirty="0" err="1" smtClean="0">
                <a:latin typeface="Montserrat" panose="00000500000000000000" pitchFamily="2" charset="0"/>
              </a:rPr>
              <a:t>Ixcotla</a:t>
            </a:r>
            <a:r>
              <a:rPr lang="es-MX" sz="1100" b="1" dirty="0" smtClean="0">
                <a:latin typeface="Montserrat" panose="00000500000000000000" pitchFamily="2" charset="0"/>
              </a:rPr>
              <a:t>, municipio de </a:t>
            </a:r>
            <a:r>
              <a:rPr lang="es-MX" sz="1100" b="1" dirty="0" err="1" smtClean="0">
                <a:latin typeface="Montserrat" panose="00000500000000000000" pitchFamily="2" charset="0"/>
              </a:rPr>
              <a:t>Molango</a:t>
            </a:r>
            <a:r>
              <a:rPr lang="es-MX" sz="1100" b="1" dirty="0" smtClean="0">
                <a:latin typeface="Montserrat" panose="00000500000000000000" pitchFamily="2" charset="0"/>
              </a:rPr>
              <a:t>, Hidalgo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846910" y="914484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pic>
        <p:nvPicPr>
          <p:cNvPr id="10" name="9 Imagen" descr="Ixcotla">
            <a:hlinkClick r:id="rId2" tgtFrame="&quot;_blank&quot;" tooltip="&quot;Desgajamiento de cerro daña cinco viviendas en Molango&quot;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23" y="4198626"/>
            <a:ext cx="3809407" cy="22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4168332" y="4160691"/>
            <a:ext cx="47707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procedimientos y experiencia</a:t>
            </a:r>
            <a:r>
              <a:rPr lang="da-DK" sz="1400" dirty="0" smtClean="0">
                <a:latin typeface="Montserrat" panose="00000500000000000000" pitchFamily="2" charset="0"/>
              </a:rPr>
              <a:t> para </a:t>
            </a:r>
            <a:r>
              <a:rPr lang="da-DK" sz="1400" dirty="0">
                <a:latin typeface="Montserrat" panose="00000500000000000000" pitchFamily="2" charset="0"/>
              </a:rPr>
              <a:t>realizar/implementar </a:t>
            </a:r>
            <a:r>
              <a:rPr lang="da-DK" sz="1400" dirty="0" smtClean="0">
                <a:latin typeface="Montserrat" panose="00000500000000000000" pitchFamily="2" charset="0"/>
              </a:rPr>
              <a:t>cursos y acciones </a:t>
            </a:r>
            <a:r>
              <a:rPr lang="da-DK" sz="1400" dirty="0">
                <a:latin typeface="Montserrat" panose="00000500000000000000" pitchFamily="2" charset="0"/>
              </a:rPr>
              <a:t>de comunicación del riesgo y difusión de medidas de prevención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La Dirección de Investigación cuenta con un amplio acervo de información </a:t>
            </a:r>
            <a:r>
              <a:rPr lang="da-DK" sz="1400" dirty="0">
                <a:latin typeface="Montserrat" panose="00000500000000000000" pitchFamily="2" charset="0"/>
              </a:rPr>
              <a:t>sobre los fenómenos </a:t>
            </a:r>
            <a:r>
              <a:rPr lang="da-DK" sz="1400" dirty="0" smtClean="0">
                <a:latin typeface="Montserrat" panose="00000500000000000000" pitchFamily="2" charset="0"/>
              </a:rPr>
              <a:t>inestabilidad de laderas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están disponibles para su consulta en la Subdirección de Dinámica de Suelos y Procesos Gravitacionales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14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Hidalgo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679737"/>
              </p:ext>
            </p:extLst>
          </p:nvPr>
        </p:nvGraphicFramePr>
        <p:xfrm>
          <a:off x="539552" y="836712"/>
          <a:ext cx="7440678" cy="2393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43124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Hidalgo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76268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563,546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4810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143,772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848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14,383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848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3,669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848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6,388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848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25,039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1940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668344" y="1732166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7860912" y="21793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26%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1557" y="5176432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 y un manual </a:t>
            </a:r>
            <a:r>
              <a:rPr lang="es-MX" sz="1400" dirty="0" smtClean="0">
                <a:latin typeface="Montserrat" panose="00000500000000000000" pitchFamily="2" charset="0"/>
              </a:rPr>
              <a:t>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Curso de formación de instructores </a:t>
            </a:r>
            <a:r>
              <a:rPr lang="es-MX" sz="1400" dirty="0" smtClean="0">
                <a:latin typeface="Montserrat" panose="00000500000000000000" pitchFamily="2" charset="0"/>
              </a:rPr>
              <a:t>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11557" y="4293096"/>
            <a:ext cx="666023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4" y="4372323"/>
            <a:ext cx="2411760" cy="245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71015" y="3277712"/>
            <a:ext cx="8795736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muy bajo </a:t>
            </a:r>
            <a:r>
              <a:rPr lang="es-MX" sz="1400" dirty="0" smtClean="0">
                <a:latin typeface="Montserrat" panose="00000500000000000000" pitchFamily="2" charset="0"/>
              </a:rPr>
              <a:t>(nivel 1,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medio bajo </a:t>
            </a:r>
            <a:r>
              <a:rPr lang="es-MX" sz="1400" dirty="0" smtClean="0">
                <a:latin typeface="Montserrat" panose="00000500000000000000" pitchFamily="2" charset="0"/>
              </a:rPr>
              <a:t>(nivel 3,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296887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6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809419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92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07504" y="373306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356585"/>
            <a:ext cx="52565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 </a:t>
            </a:r>
            <a:r>
              <a:rPr lang="es-MX" sz="1400" dirty="0" smtClean="0">
                <a:latin typeface="Montserrat" panose="00000500000000000000" pitchFamily="2" charset="0"/>
              </a:rPr>
              <a:t>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>
                <a:latin typeface="Montserrat" panose="00000500000000000000" pitchFamily="2" charset="0"/>
              </a:rPr>
              <a:t>c</a:t>
            </a:r>
            <a:r>
              <a:rPr lang="es-MX" sz="1400" b="1" dirty="0" smtClean="0">
                <a:latin typeface="Montserrat" panose="00000500000000000000" pitchFamily="2" charset="0"/>
              </a:rPr>
              <a:t>inco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84</a:t>
            </a:r>
            <a:r>
              <a:rPr lang="es-MX" sz="1400" dirty="0" smtClean="0">
                <a:latin typeface="Montserrat" panose="00000500000000000000" pitchFamily="2" charset="0"/>
              </a:rPr>
              <a:t>  municipios de Hidalgo.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251520" y="3680298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4221088"/>
            <a:ext cx="878497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Hidalgo.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Hidalgo.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7" y="1060890"/>
            <a:ext cx="2737847" cy="261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8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135537" y="5121999"/>
            <a:ext cx="56681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 Light" panose="00000400000000000000" pitchFamily="2" charset="0"/>
              </a:rPr>
              <a:t>Temas a desarrollar</a:t>
            </a:r>
            <a:r>
              <a:rPr lang="es-MX" sz="1400" dirty="0">
                <a:latin typeface="Montserrat Light" panose="00000400000000000000" pitchFamily="2" charset="0"/>
              </a:rPr>
              <a:t>: </a:t>
            </a:r>
            <a:r>
              <a:rPr lang="es-MX" sz="1400" dirty="0" smtClean="0">
                <a:latin typeface="Montserrat Light" panose="00000400000000000000" pitchFamily="2" charset="0"/>
              </a:rPr>
              <a:t>Actualizar </a:t>
            </a:r>
            <a:r>
              <a:rPr lang="es-MX" sz="1400" dirty="0">
                <a:latin typeface="Montserrat Light" panose="00000400000000000000" pitchFamily="2" charset="0"/>
              </a:rPr>
              <a:t>los </a:t>
            </a:r>
            <a:r>
              <a:rPr lang="es-MX" sz="1400" b="1" dirty="0">
                <a:latin typeface="Montserrat Light" panose="00000400000000000000" pitchFamily="2" charset="0"/>
              </a:rPr>
              <a:t>puntos críticos </a:t>
            </a:r>
            <a:r>
              <a:rPr lang="es-MX" sz="1400" dirty="0" smtClean="0">
                <a:latin typeface="Montserrat Light" panose="00000400000000000000" pitchFamily="2" charset="0"/>
              </a:rPr>
              <a:t>de inundación </a:t>
            </a:r>
            <a:r>
              <a:rPr lang="es-MX" sz="1400" dirty="0">
                <a:latin typeface="Montserrat Light" panose="00000400000000000000" pitchFamily="2" charset="0"/>
              </a:rPr>
              <a:t>en el estado, </a:t>
            </a:r>
            <a:r>
              <a:rPr lang="es-MX" sz="1400" dirty="0" smtClean="0">
                <a:latin typeface="Montserrat Light" panose="000004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 Light" panose="00000400000000000000" pitchFamily="2" charset="0"/>
              </a:rPr>
              <a:t>aguas abajo </a:t>
            </a:r>
            <a:r>
              <a:rPr lang="es-MX" sz="1400" dirty="0" smtClean="0">
                <a:latin typeface="Montserrat Light" panose="00000400000000000000" pitchFamily="2" charset="0"/>
              </a:rPr>
              <a:t>de las cinco </a:t>
            </a:r>
            <a:r>
              <a:rPr lang="es-MX" sz="1400" b="1" dirty="0" smtClean="0">
                <a:latin typeface="Montserrat Light" panose="00000400000000000000" pitchFamily="2" charset="0"/>
              </a:rPr>
              <a:t>presas que poseen vertedor libre (Vicente Aguirre, Endhó, La Laguna, La Esperanza y Los Reyes)</a:t>
            </a:r>
            <a:r>
              <a:rPr lang="es-MX" sz="1400" dirty="0" smtClean="0">
                <a:latin typeface="Montserrat Light" panose="00000400000000000000" pitchFamily="2" charset="0"/>
              </a:rPr>
              <a:t>, ya que no existe un protocolo para el control de avenidas extraordinarias. 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10570" y="25425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5537" y="908720"/>
            <a:ext cx="566059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El estado cuenta con </a:t>
            </a:r>
            <a:r>
              <a:rPr lang="es-MX" sz="1400" b="1" dirty="0" smtClean="0">
                <a:latin typeface="Montserrat Light" panose="00000400000000000000" pitchFamily="2" charset="0"/>
              </a:rPr>
              <a:t>ríos, lagunas y presas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>
                <a:latin typeface="Montserrat Light" panose="00000400000000000000" pitchFamily="2" charset="0"/>
              </a:rPr>
              <a:t>los cuales pueden provocar </a:t>
            </a:r>
            <a:r>
              <a:rPr lang="es-MX" sz="1400" b="1" dirty="0" smtClean="0">
                <a:latin typeface="Montserrat Light" panose="00000400000000000000" pitchFamily="2" charset="0"/>
              </a:rPr>
              <a:t>inundaciones, </a:t>
            </a:r>
            <a:r>
              <a:rPr lang="es-MX" sz="1400" dirty="0" smtClean="0">
                <a:latin typeface="Montserrat Light" panose="00000400000000000000" pitchFamily="2" charset="0"/>
              </a:rPr>
              <a:t>principalmente en la época de lluvias (mayo a octubre).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Durante </a:t>
            </a:r>
            <a:r>
              <a:rPr lang="es-MX" sz="1400" b="1" dirty="0" smtClean="0">
                <a:latin typeface="Montserrat Light" panose="00000400000000000000" pitchFamily="2" charset="0"/>
              </a:rPr>
              <a:t>1970 al 2010</a:t>
            </a:r>
            <a:r>
              <a:rPr lang="es-MX" sz="1400" dirty="0" smtClean="0">
                <a:latin typeface="Montserrat Light" panose="00000400000000000000" pitchFamily="2" charset="0"/>
              </a:rPr>
              <a:t> se registraron </a:t>
            </a:r>
            <a:r>
              <a:rPr lang="es-MX" sz="1400" b="1" dirty="0" smtClean="0">
                <a:latin typeface="Montserrat Light" panose="00000400000000000000" pitchFamily="2" charset="0"/>
              </a:rPr>
              <a:t>cinco</a:t>
            </a:r>
            <a:r>
              <a:rPr lang="es-MX" sz="1400" dirty="0" smtClean="0">
                <a:latin typeface="Montserrat Light" panose="00000400000000000000" pitchFamily="2" charset="0"/>
              </a:rPr>
              <a:t>   inundaciones que ocasionaron daños importantes en: </a:t>
            </a:r>
            <a:r>
              <a:rPr lang="es-MX" sz="1400" b="1" dirty="0" smtClean="0">
                <a:latin typeface="Montserrat Light" panose="00000400000000000000" pitchFamily="2" charset="0"/>
              </a:rPr>
              <a:t>Mineral de la Reforma,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Zimapán</a:t>
            </a:r>
            <a:r>
              <a:rPr lang="es-MX" sz="1400" b="1" dirty="0" smtClean="0">
                <a:latin typeface="Montserrat Light" panose="00000400000000000000" pitchFamily="2" charset="0"/>
              </a:rPr>
              <a:t>, Zempoala, San Agustín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Tlaxiaca</a:t>
            </a:r>
            <a:r>
              <a:rPr lang="es-MX" sz="1400" b="1" dirty="0" smtClean="0">
                <a:latin typeface="Montserrat Light" panose="00000400000000000000" pitchFamily="2" charset="0"/>
              </a:rPr>
              <a:t> y Pachuca de Soto</a:t>
            </a:r>
            <a:r>
              <a:rPr lang="es-MX" sz="1400" dirty="0" smtClean="0">
                <a:latin typeface="Montserrat Light" panose="00000400000000000000" pitchFamily="2" charset="0"/>
              </a:rPr>
              <a:t>, mientras que en los </a:t>
            </a:r>
            <a:r>
              <a:rPr lang="es-MX" sz="1400" b="1" dirty="0" smtClean="0">
                <a:latin typeface="Montserrat Light" panose="00000400000000000000" pitchFamily="2" charset="0"/>
              </a:rPr>
              <a:t>últimos cuatro años </a:t>
            </a:r>
            <a:r>
              <a:rPr lang="es-MX" sz="1400" dirty="0" smtClean="0">
                <a:latin typeface="Montserrat Light" panose="00000400000000000000" pitchFamily="2" charset="0"/>
              </a:rPr>
              <a:t>han ocurrido </a:t>
            </a:r>
            <a:r>
              <a:rPr lang="es-MX" sz="1400" b="1" dirty="0" smtClean="0">
                <a:latin typeface="Montserrat Light" panose="00000400000000000000" pitchFamily="2" charset="0"/>
              </a:rPr>
              <a:t>49 eventos </a:t>
            </a:r>
            <a:r>
              <a:rPr lang="es-MX" sz="1400" dirty="0" smtClean="0">
                <a:latin typeface="Montserrat Light" panose="00000400000000000000" pitchFamily="2" charset="0"/>
              </a:rPr>
              <a:t>en los municipios de </a:t>
            </a:r>
            <a:r>
              <a:rPr lang="es-MX" sz="1400" dirty="0" err="1" smtClean="0">
                <a:latin typeface="Montserrat Light" panose="00000400000000000000" pitchFamily="2" charset="0"/>
              </a:rPr>
              <a:t>Apan</a:t>
            </a:r>
            <a:r>
              <a:rPr lang="es-MX" sz="1400" dirty="0" smtClean="0">
                <a:latin typeface="Montserrat Light" panose="00000400000000000000" pitchFamily="2" charset="0"/>
              </a:rPr>
              <a:t>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muy alto</a:t>
            </a:r>
            <a:r>
              <a:rPr lang="es-MX" sz="1400" dirty="0" smtClean="0">
                <a:latin typeface="Montserrat Light" panose="00000400000000000000" pitchFamily="2" charset="0"/>
              </a:rPr>
              <a:t>); San Felipe </a:t>
            </a:r>
            <a:r>
              <a:rPr lang="es-MX" sz="1400" dirty="0" err="1" smtClean="0">
                <a:latin typeface="Montserrat Light" panose="00000400000000000000" pitchFamily="2" charset="0"/>
              </a:rPr>
              <a:t>Orizotlán</a:t>
            </a:r>
            <a:r>
              <a:rPr lang="es-MX" sz="1400" dirty="0">
                <a:latin typeface="Montserrat Light" panose="00000400000000000000" pitchFamily="2" charset="0"/>
              </a:rPr>
              <a:t>, </a:t>
            </a:r>
            <a:r>
              <a:rPr lang="es-MX" sz="1400" dirty="0" err="1" smtClean="0">
                <a:latin typeface="Montserrat Light" panose="00000400000000000000" pitchFamily="2" charset="0"/>
              </a:rPr>
              <a:t>Huehuetla</a:t>
            </a:r>
            <a:r>
              <a:rPr lang="es-MX" sz="1400" dirty="0">
                <a:latin typeface="Montserrat Light" panose="00000400000000000000" pitchFamily="2" charset="0"/>
              </a:rPr>
              <a:t>, </a:t>
            </a:r>
            <a:r>
              <a:rPr lang="es-MX" sz="1400" dirty="0" err="1" smtClean="0">
                <a:latin typeface="Montserrat Light" panose="00000400000000000000" pitchFamily="2" charset="0"/>
              </a:rPr>
              <a:t>Tepetitlán</a:t>
            </a:r>
            <a:r>
              <a:rPr lang="es-MX" sz="1400" dirty="0" smtClean="0">
                <a:latin typeface="Montserrat Light" panose="00000400000000000000" pitchFamily="2" charset="0"/>
              </a:rPr>
              <a:t> y </a:t>
            </a:r>
            <a:r>
              <a:rPr lang="es-MX" sz="1400" dirty="0" err="1">
                <a:latin typeface="Montserrat Light" panose="00000400000000000000" pitchFamily="2" charset="0"/>
              </a:rPr>
              <a:t>Metztitlán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</a:t>
            </a:r>
            <a:r>
              <a:rPr lang="es-MX" sz="1400" dirty="0" smtClean="0">
                <a:latin typeface="Montserrat Light" panose="00000400000000000000" pitchFamily="2" charset="0"/>
              </a:rPr>
              <a:t>); </a:t>
            </a:r>
            <a:r>
              <a:rPr lang="es-MX" sz="1400" dirty="0" err="1" smtClean="0">
                <a:latin typeface="Montserrat Light" panose="00000400000000000000" pitchFamily="2" charset="0"/>
              </a:rPr>
              <a:t>Tianguistengo</a:t>
            </a:r>
            <a:r>
              <a:rPr lang="es-MX" sz="1400" dirty="0" smtClean="0">
                <a:latin typeface="Montserrat Light" panose="00000400000000000000" pitchFamily="2" charset="0"/>
              </a:rPr>
              <a:t>, Pachuca de Soto, Tepeji del Río de Ocampo y </a:t>
            </a:r>
            <a:r>
              <a:rPr lang="es-MX" sz="1400" dirty="0" err="1" smtClean="0">
                <a:latin typeface="Montserrat Light" panose="00000400000000000000" pitchFamily="2" charset="0"/>
              </a:rPr>
              <a:t>Tezontepec</a:t>
            </a:r>
            <a:r>
              <a:rPr lang="es-MX" sz="1400" dirty="0" smtClean="0">
                <a:latin typeface="Montserrat Light" panose="00000400000000000000" pitchFamily="2" charset="0"/>
              </a:rPr>
              <a:t> de Aldama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medio</a:t>
            </a:r>
            <a:r>
              <a:rPr lang="es-MX" sz="1400" dirty="0" smtClean="0">
                <a:latin typeface="Montserrat Light" panose="00000400000000000000" pitchFamily="2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Semanalmente</a:t>
            </a:r>
            <a:r>
              <a:rPr lang="es-MX" sz="1400" dirty="0">
                <a:latin typeface="Montserrat Light" panose="00000400000000000000" pitchFamily="2" charset="0"/>
              </a:rPr>
              <a:t>, </a:t>
            </a:r>
            <a:r>
              <a:rPr lang="es-MX" sz="1400" b="1" dirty="0">
                <a:latin typeface="Montserrat Light" panose="00000400000000000000" pitchFamily="2" charset="0"/>
              </a:rPr>
              <a:t>se monitorean ocho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b="1" dirty="0">
                <a:latin typeface="Montserrat Light" panose="00000400000000000000" pitchFamily="2" charset="0"/>
              </a:rPr>
              <a:t>presas</a:t>
            </a:r>
            <a:r>
              <a:rPr lang="es-MX" sz="1400" dirty="0">
                <a:latin typeface="Montserrat Light" panose="00000400000000000000" pitchFamily="2" charset="0"/>
              </a:rPr>
              <a:t>: Ing. Fernando Hiriart Balderrama, Vicente Aguirre, Endhó, Requena, La Laguna, La Esperanza, Javier Rojo Gómez y Los Reyes,  </a:t>
            </a:r>
            <a:r>
              <a:rPr lang="es-MX" sz="1400" dirty="0" smtClean="0">
                <a:latin typeface="Montserrat Light" panose="00000400000000000000" pitchFamily="2" charset="0"/>
              </a:rPr>
              <a:t>por </a:t>
            </a:r>
            <a:r>
              <a:rPr lang="es-MX" sz="1400" dirty="0">
                <a:latin typeface="Montserrat Light" panose="00000400000000000000" pitchFamily="2" charset="0"/>
              </a:rPr>
              <a:t>su importancia en </a:t>
            </a:r>
            <a:r>
              <a:rPr lang="es-MX" sz="1400" b="1" dirty="0">
                <a:latin typeface="Montserrat Light" panose="00000400000000000000" pitchFamily="2" charset="0"/>
              </a:rPr>
              <a:t>riego y generación de energía</a:t>
            </a:r>
            <a:r>
              <a:rPr lang="es-MX" sz="1400" dirty="0">
                <a:latin typeface="Montserrat Light" panose="00000400000000000000" pitchFamily="2" charset="0"/>
              </a:rPr>
              <a:t>. </a:t>
            </a:r>
            <a:endParaRPr lang="es-MX" sz="1400" dirty="0" smtClean="0">
              <a:latin typeface="Montserrat Light" panose="000004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Hidalgo posee una </a:t>
            </a:r>
            <a:r>
              <a:rPr lang="es-MX" sz="1400" b="1" dirty="0" smtClean="0">
                <a:latin typeface="Montserrat Light" panose="00000400000000000000" pitchFamily="2" charset="0"/>
              </a:rPr>
              <a:t>presa </a:t>
            </a:r>
            <a:r>
              <a:rPr lang="es-MX" sz="1400" b="1" dirty="0">
                <a:latin typeface="Montserrat Light" panose="00000400000000000000" pitchFamily="2" charset="0"/>
              </a:rPr>
              <a:t>de jales</a:t>
            </a:r>
            <a:r>
              <a:rPr lang="es-MX" sz="1400" dirty="0">
                <a:latin typeface="Montserrat Light" panose="00000400000000000000" pitchFamily="2" charset="0"/>
              </a:rPr>
              <a:t>: Minera </a:t>
            </a:r>
            <a:r>
              <a:rPr lang="es-MX" sz="1400" dirty="0" smtClean="0">
                <a:latin typeface="Montserrat Light" panose="00000400000000000000" pitchFamily="2" charset="0"/>
              </a:rPr>
              <a:t>Autlán Nonoalco sobre el río Los Hules en Xochicoatlán. Se debe vigilar para </a:t>
            </a:r>
            <a:r>
              <a:rPr lang="es-MX" sz="1400" b="1" dirty="0" smtClean="0">
                <a:latin typeface="Montserrat Light" panose="00000400000000000000" pitchFamily="2" charset="0"/>
              </a:rPr>
              <a:t>evitar problemas ambientales</a:t>
            </a:r>
            <a:r>
              <a:rPr lang="es-MX" sz="1400" dirty="0" smtClean="0">
                <a:latin typeface="Montserrat Light" panose="00000400000000000000" pitchFamily="2" charset="0"/>
              </a:rPr>
              <a:t>. 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6039747" y="1052736"/>
            <a:ext cx="2852733" cy="2429990"/>
            <a:chOff x="6039747" y="1052736"/>
            <a:chExt cx="2852733" cy="242999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747" y="1052736"/>
              <a:ext cx="2808312" cy="242999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88937" y="2969316"/>
              <a:ext cx="1512168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Huejutla de Reyes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5436" y="2708920"/>
              <a:ext cx="727044" cy="773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21" y="3793261"/>
            <a:ext cx="29257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9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35496" y="908720"/>
            <a:ext cx="59046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inundabilidad</a:t>
            </a:r>
            <a:r>
              <a:rPr lang="es-MX" sz="1400" dirty="0" smtClean="0">
                <a:latin typeface="Montserrat" panose="00000500000000000000" pitchFamily="2" charset="0"/>
              </a:rPr>
              <a:t>, escenarios de inundación para la </a:t>
            </a:r>
            <a:r>
              <a:rPr lang="es-MX" sz="1400" b="1" dirty="0" smtClean="0">
                <a:latin typeface="Montserrat" panose="00000500000000000000" pitchFamily="2" charset="0"/>
              </a:rPr>
              <a:t>ciudad</a:t>
            </a:r>
            <a:r>
              <a:rPr lang="es-MX" sz="1400" dirty="0" smtClean="0">
                <a:latin typeface="Montserrat" panose="00000500000000000000" pitchFamily="2" charset="0"/>
              </a:rPr>
              <a:t> de Huejutla de Reyes;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err="1" smtClean="0">
                <a:latin typeface="Montserrat" panose="00000500000000000000" pitchFamily="2" charset="0"/>
              </a:rPr>
              <a:t>Zimapán</a:t>
            </a:r>
            <a:r>
              <a:rPr lang="es-MX" sz="1400" dirty="0" smtClean="0">
                <a:latin typeface="Montserrat" panose="00000500000000000000" pitchFamily="2" charset="0"/>
              </a:rPr>
              <a:t>, Requena y Javier Rojo Gómez y </a:t>
            </a:r>
            <a:r>
              <a:rPr lang="es-MX" sz="1400" b="1" dirty="0" smtClean="0">
                <a:latin typeface="Montserrat" panose="00000500000000000000" pitchFamily="2" charset="0"/>
              </a:rPr>
              <a:t>delimitación de zonas federales</a:t>
            </a:r>
            <a:r>
              <a:rPr lang="es-MX" sz="1400" dirty="0" smtClean="0">
                <a:latin typeface="Montserrat" panose="00000500000000000000" pitchFamily="2" charset="0"/>
              </a:rPr>
              <a:t> elaborados por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CONAGUA y la UNAM. 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Actualizar</a:t>
            </a:r>
            <a:r>
              <a:rPr lang="es-MX" sz="1400" b="1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b="1" dirty="0" smtClean="0">
                <a:latin typeface="Montserrat" panose="00000500000000000000" pitchFamily="2" charset="0"/>
              </a:rPr>
              <a:t>ríos, </a:t>
            </a:r>
            <a:r>
              <a:rPr lang="es-MX" sz="1400" b="1" dirty="0">
                <a:latin typeface="Montserrat" panose="00000500000000000000" pitchFamily="2" charset="0"/>
              </a:rPr>
              <a:t>centros </a:t>
            </a:r>
            <a:r>
              <a:rPr lang="es-MX" sz="1400" b="1" dirty="0" smtClean="0">
                <a:latin typeface="Montserrat" panose="00000500000000000000" pitchFamily="2" charset="0"/>
              </a:rPr>
              <a:t>urbanos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 y muy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las cuencas de los ríos </a:t>
            </a:r>
            <a:r>
              <a:rPr lang="es-MX" sz="1400" dirty="0" err="1" smtClean="0">
                <a:latin typeface="Montserrat" panose="00000500000000000000" pitchFamily="2" charset="0"/>
              </a:rPr>
              <a:t>Amajac</a:t>
            </a:r>
            <a:r>
              <a:rPr lang="es-MX" sz="1400" dirty="0" smtClean="0">
                <a:latin typeface="Montserrat" panose="00000500000000000000" pitchFamily="2" charset="0"/>
              </a:rPr>
              <a:t>, Tula y</a:t>
            </a:r>
            <a:r>
              <a:rPr lang="es-MX" sz="1400" strike="sngStrike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Grande de Tulancingo, ya que existe una red de estaciones climatológicas e hidrométricas, las cuales </a:t>
            </a:r>
            <a:r>
              <a:rPr lang="es-MX" sz="1400" b="1" dirty="0" smtClean="0">
                <a:latin typeface="Montserrat" panose="00000500000000000000" pitchFamily="2" charset="0"/>
              </a:rPr>
              <a:t>no todas operan de forma automática.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Vicente Aguirre, Endhó, La Laguna, La Esperanza y Los </a:t>
            </a:r>
            <a:r>
              <a:rPr lang="es-MX" sz="1400" dirty="0" smtClean="0">
                <a:latin typeface="Montserrat" panose="00000500000000000000" pitchFamily="2" charset="0"/>
              </a:rPr>
              <a:t>Reyes, así como en las </a:t>
            </a:r>
            <a:r>
              <a:rPr lang="es-MX" sz="1400" b="1" dirty="0" smtClean="0">
                <a:latin typeface="Montserrat" panose="00000500000000000000" pitchFamily="2" charset="0"/>
              </a:rPr>
              <a:t>márgenes de arroyos  y ríos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y condiciones de las obras de protección, para el control de avenidas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Dar </a:t>
            </a:r>
            <a:r>
              <a:rPr lang="es-MX" sz="1400" b="1" dirty="0">
                <a:latin typeface="Montserrat" panose="00000500000000000000" pitchFamily="2" charset="0"/>
              </a:rPr>
              <a:t>mantenimiento </a:t>
            </a:r>
            <a:r>
              <a:rPr lang="es-MX" sz="1400" b="1" dirty="0" smtClean="0">
                <a:latin typeface="Montserrat" panose="00000500000000000000" pitchFamily="2" charset="0"/>
              </a:rPr>
              <a:t>preventivo a </a:t>
            </a:r>
            <a:r>
              <a:rPr lang="es-MX" sz="1400" b="1" dirty="0">
                <a:latin typeface="Montserrat" panose="00000500000000000000" pitchFamily="2" charset="0"/>
              </a:rPr>
              <a:t>los </a:t>
            </a:r>
            <a:r>
              <a:rPr lang="es-MX" sz="1400" b="1" dirty="0" smtClean="0">
                <a:latin typeface="Montserrat" panose="00000500000000000000" pitchFamily="2" charset="0"/>
              </a:rPr>
              <a:t>bordos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con </a:t>
            </a:r>
            <a:r>
              <a:rPr lang="es-MX" sz="1400" dirty="0">
                <a:latin typeface="Montserrat" panose="00000500000000000000" pitchFamily="2" charset="0"/>
              </a:rPr>
              <a:t>el fin de proteger a los centros de población y zonas productivas. 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265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315" y="6351711"/>
            <a:ext cx="498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https://www.gob.mx/conagua/acciones-y-programas/aguas-del-valle-de-mexico</a:t>
            </a:r>
            <a:endParaRPr lang="es-MX" sz="800" b="1" dirty="0" smtClean="0">
              <a:latin typeface="Montserrat Light" panose="00000400000000000000" pitchFamily="2" charset="0"/>
              <a:hlinkClick r:id=""/>
            </a:endParaRPr>
          </a:p>
          <a:p>
            <a:pPr algn="r"/>
            <a:r>
              <a:rPr lang="es-MX" sz="800" b="1" dirty="0" smtClean="0">
                <a:latin typeface="Montserrat Light" panose="00000400000000000000" pitchFamily="2" charset="0"/>
                <a:hlinkClick r:id=""/>
              </a:rPr>
              <a:t>https</a:t>
            </a:r>
            <a:r>
              <a:rPr lang="es-MX" sz="800" b="1" dirty="0">
                <a:latin typeface="Montserrat Light" panose="00000400000000000000" pitchFamily="2" charset="0"/>
                <a:hlinkClick r:id="rId3"/>
              </a:rPr>
              <a:t>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www.gob.mx/conagua/acciones-y-programas/golfo-norte-77779</a:t>
            </a:r>
            <a:endParaRPr lang="es-MX" sz="800" b="1" dirty="0" smtClean="0">
              <a:latin typeface="Montserrat Light" panose="00000400000000000000" pitchFamily="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6218448" y="1049572"/>
            <a:ext cx="2746040" cy="2336263"/>
            <a:chOff x="6218448" y="1049572"/>
            <a:chExt cx="2746040" cy="233626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8448" y="1049572"/>
              <a:ext cx="2746040" cy="2336263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36" y="2986674"/>
              <a:ext cx="479351" cy="14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6341036" y="3557181"/>
            <a:ext cx="2543931" cy="2623648"/>
            <a:chOff x="6282038" y="3728063"/>
            <a:chExt cx="2543931" cy="2623648"/>
          </a:xfrm>
        </p:grpSpPr>
        <p:pic>
          <p:nvPicPr>
            <p:cNvPr id="1028" name="Picture 4" descr="D:\Desktop\Estaciones_Hgo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038" y="3728063"/>
              <a:ext cx="2543931" cy="262364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Desktop\leyenda_HGO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482" y="5753462"/>
              <a:ext cx="658243" cy="567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84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292586"/>
            <a:ext cx="471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75016"/>
            <a:ext cx="63676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80013"/>
            <a:ext cx="878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de contingencia climatológica por sequía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04" y="3110439"/>
            <a:ext cx="2700000" cy="188319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501808" y="5013176"/>
            <a:ext cx="25133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</a:t>
            </a:r>
            <a:r>
              <a:rPr lang="es-MX" sz="800" b="1" dirty="0">
                <a:latin typeface="Montserrat" panose="00000500000000000000" pitchFamily="2" charset="0"/>
              </a:rPr>
              <a:t>del Hidalgo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566293" y="2178527"/>
            <a:ext cx="241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1962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1995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7504" y="3099152"/>
            <a:ext cx="88206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Capas de indicadores cuantitativos y de escenarios de riesgo por ondas gélidas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http://www.atlasnacionalderiesgos.gob.mx/archivo/visor-capas.html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Aplicación </a:t>
            </a:r>
            <a:r>
              <a:rPr lang="es-MX" sz="1400" i="1" dirty="0">
                <a:latin typeface="Montserrat" panose="00000500000000000000" pitchFamily="2" charset="0"/>
              </a:rPr>
              <a:t>de la Metodología para obtener Mapas de Riesgo por Bajas Temperaturas y Nevadas en la Comunidad de Raíces, Estado de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https://www.cenapred.gob.mx/es/Publicaciones/archivos/156.pdf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Fracciones </a:t>
            </a:r>
            <a:r>
              <a:rPr lang="es-MX" sz="1400" dirty="0" smtClean="0">
                <a:latin typeface="Montserrat" panose="00000500000000000000" pitchFamily="2" charset="0"/>
              </a:rPr>
              <a:t>V.10, V.11 y V.12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b="1" dirty="0">
                <a:latin typeface="Montserrat" panose="00000500000000000000" pitchFamily="2" charset="0"/>
              </a:rPr>
              <a:t>.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Capítulo III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315651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155516"/>
            <a:ext cx="8820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45 </a:t>
            </a:r>
            <a:r>
              <a:rPr lang="es-MX" sz="1400" b="1" dirty="0">
                <a:latin typeface="Montserrat" panose="00000500000000000000" pitchFamily="2" charset="0"/>
              </a:rPr>
              <a:t>decesos por bajas temperaturas</a:t>
            </a:r>
            <a:r>
              <a:rPr lang="es-MX" sz="1400" dirty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Una declaratoria de emergencia por bajas temperaturas </a:t>
            </a:r>
            <a:r>
              <a:rPr lang="es-MX" sz="1400" dirty="0">
                <a:latin typeface="Montserrat" panose="00000500000000000000" pitchFamily="2" charset="0"/>
              </a:rPr>
              <a:t>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14 decesos por calor </a:t>
            </a:r>
            <a:r>
              <a:rPr lang="es-MX" sz="1400" dirty="0" smtClean="0">
                <a:latin typeface="Montserrat" panose="00000500000000000000" pitchFamily="2" charset="0"/>
              </a:rPr>
              <a:t>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136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253659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calentadores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hornos,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uso correcto de sistemas de aire acondicionado.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evitar accidentes carreteros y en aeropuertos debidos a </a:t>
            </a:r>
            <a:r>
              <a:rPr lang="es-MX" sz="1400" b="1" dirty="0">
                <a:latin typeface="Montserrat" panose="00000500000000000000" pitchFamily="2" charset="0"/>
              </a:rPr>
              <a:t>bancos de niebla </a:t>
            </a:r>
            <a:r>
              <a:rPr lang="es-MX" sz="1400" dirty="0">
                <a:latin typeface="Montserrat" panose="00000500000000000000" pitchFamily="2" charset="0"/>
              </a:rPr>
              <a:t>que se puedan formar, </a:t>
            </a:r>
            <a:r>
              <a:rPr lang="es-MX" sz="1400" b="1" dirty="0">
                <a:latin typeface="Montserrat" panose="00000500000000000000" pitchFamily="2" charset="0"/>
              </a:rPr>
              <a:t>revisar los avisos de </a:t>
            </a:r>
            <a:r>
              <a:rPr lang="es-MX" sz="1400" b="1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</a:t>
            </a:r>
            <a:r>
              <a:rPr lang="es-MX" sz="1400" dirty="0" err="1">
                <a:latin typeface="Montserrat" panose="00000500000000000000" pitchFamily="2" charset="0"/>
              </a:rPr>
              <a:t>SMN</a:t>
            </a:r>
            <a:r>
              <a:rPr lang="es-MX" sz="1400" dirty="0">
                <a:latin typeface="Montserrat" panose="00000500000000000000" pitchFamily="2" charset="0"/>
              </a:rPr>
              <a:t> cada tres horas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20" y="3643386"/>
            <a:ext cx="3478916" cy="2520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711578" y="6181816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gélidas en los municipios de </a:t>
            </a:r>
            <a:r>
              <a:rPr lang="es-MX" sz="800" b="1" dirty="0">
                <a:latin typeface="Montserrat" panose="00000500000000000000" pitchFamily="2" charset="0"/>
              </a:rPr>
              <a:t>Hidalgo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" y="328881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6086" y="3958605"/>
            <a:ext cx="22536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Por bajas temperaturas: </a:t>
            </a:r>
            <a:r>
              <a:rPr lang="es-MX" sz="1400" b="1" dirty="0" smtClean="0">
                <a:latin typeface="Montserrat" panose="00000500000000000000" pitchFamily="2" charset="0"/>
              </a:rPr>
              <a:t>gran parte de la entidad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endParaRPr lang="es-MX" sz="1400" b="1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Por </a:t>
            </a:r>
            <a:r>
              <a:rPr lang="es-MX" sz="1400" dirty="0" smtClean="0">
                <a:latin typeface="Montserrat" panose="00000500000000000000" pitchFamily="2" charset="0"/>
              </a:rPr>
              <a:t>ondas de calor: </a:t>
            </a:r>
            <a:r>
              <a:rPr lang="es-MX" sz="1400" b="1" dirty="0" smtClean="0">
                <a:latin typeface="Montserrat" panose="00000500000000000000" pitchFamily="2" charset="0"/>
              </a:rPr>
              <a:t>norte y oeste</a:t>
            </a:r>
            <a:r>
              <a:rPr lang="es-MX" sz="1400" dirty="0" smtClean="0">
                <a:latin typeface="Montserrat" panose="00000500000000000000" pitchFamily="2" charset="0"/>
              </a:rPr>
              <a:t> de la entidad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45304"/>
            <a:ext cx="2664440" cy="252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371880" y="6224830"/>
            <a:ext cx="230457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Hidalgo</a:t>
            </a:r>
          </a:p>
        </p:txBody>
      </p:sp>
    </p:spTree>
    <p:extLst>
      <p:ext uri="{BB962C8B-B14F-4D97-AF65-F5344CB8AC3E}">
        <p14:creationId xmlns:p14="http://schemas.microsoft.com/office/powerpoint/2010/main" val="278245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36215"/>
            <a:ext cx="478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6513" y="6015484"/>
            <a:ext cx="90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(forman parte de tormentas severas, las cuales comprenden, además granizo, vientos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47" y="2963184"/>
            <a:ext cx="2887949" cy="197722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367342" y="4962654"/>
            <a:ext cx="24503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Hidalgo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2204864"/>
            <a:ext cx="6120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Cursos 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593081"/>
            <a:ext cx="6403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47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732240" y="1593081"/>
            <a:ext cx="2230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Gran </a:t>
            </a:r>
            <a:r>
              <a:rPr lang="es-MX" sz="1400" b="1" dirty="0">
                <a:latin typeface="Montserrat" panose="00000500000000000000" pitchFamily="2" charset="0"/>
              </a:rPr>
              <a:t>parte de la entidad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7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33898" y="328881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725144"/>
            <a:ext cx="54726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2231573"/>
            <a:ext cx="89232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Tres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err="1" smtClean="0">
                <a:latin typeface="Montserrat" panose="00000500000000000000" pitchFamily="2" charset="0"/>
              </a:rPr>
              <a:t>Gert</a:t>
            </a:r>
            <a:r>
              <a:rPr lang="es-MX" sz="1400" dirty="0" smtClean="0">
                <a:latin typeface="Montserrat" panose="00000500000000000000" pitchFamily="2" charset="0"/>
              </a:rPr>
              <a:t>, 1993 (cat. II); Sin nombre, 1933 y </a:t>
            </a:r>
            <a:r>
              <a:rPr lang="es-MX" sz="1400" i="1" dirty="0" err="1" smtClean="0">
                <a:latin typeface="Montserrat" panose="00000500000000000000" pitchFamily="2" charset="0"/>
              </a:rPr>
              <a:t>Dean</a:t>
            </a:r>
            <a:r>
              <a:rPr lang="es-MX" sz="1400" dirty="0" smtClean="0">
                <a:latin typeface="Montserrat" panose="00000500000000000000" pitchFamily="2" charset="0"/>
              </a:rPr>
              <a:t>, 2007(ambos cat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  <a:r>
              <a:rPr lang="es-MX" sz="1400" dirty="0" smtClean="0">
                <a:latin typeface="Montserrat" panose="00000500000000000000" pitchFamily="2" charset="0"/>
              </a:rPr>
              <a:t>I).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220" y="4453504"/>
            <a:ext cx="3060000" cy="209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60232" y="980728"/>
            <a:ext cx="236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lluvias por ciclones tropicales </a:t>
            </a:r>
            <a:r>
              <a:rPr lang="es-MX" sz="1400" b="1" dirty="0" smtClean="0">
                <a:latin typeface="Montserrat" panose="00000500000000000000" pitchFamily="2" charset="0"/>
              </a:rPr>
              <a:t>en 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02180" y="6597932"/>
            <a:ext cx="2710080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Hidalgo</a:t>
            </a:r>
          </a:p>
        </p:txBody>
      </p:sp>
    </p:spTree>
    <p:extLst>
      <p:ext uri="{BB962C8B-B14F-4D97-AF65-F5344CB8AC3E}">
        <p14:creationId xmlns:p14="http://schemas.microsoft.com/office/powerpoint/2010/main" val="759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3947</Words>
  <Application>Microsoft Office PowerPoint</Application>
  <PresentationFormat>Presentación en pantalla (4:3)</PresentationFormat>
  <Paragraphs>311</Paragraphs>
  <Slides>24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215</cp:revision>
  <cp:lastPrinted>2019-02-14T01:56:29Z</cp:lastPrinted>
  <dcterms:created xsi:type="dcterms:W3CDTF">2018-12-04T21:42:05Z</dcterms:created>
  <dcterms:modified xsi:type="dcterms:W3CDTF">2019-02-14T16:38:13Z</dcterms:modified>
</cp:coreProperties>
</file>