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5" r:id="rId2"/>
    <p:sldId id="266" r:id="rId3"/>
    <p:sldId id="263" r:id="rId4"/>
    <p:sldId id="262" r:id="rId5"/>
    <p:sldId id="26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1831"/>
    <a:srgbClr val="E8DECA"/>
    <a:srgbClr val="D4C19C"/>
    <a:srgbClr val="38806B"/>
    <a:srgbClr val="FFFFFF"/>
    <a:srgbClr val="439B82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65" autoAdjust="0"/>
  </p:normalViewPr>
  <p:slideViewPr>
    <p:cSldViewPr showGuides="1">
      <p:cViewPr>
        <p:scale>
          <a:sx n="70" d="100"/>
          <a:sy n="70" d="100"/>
        </p:scale>
        <p:origin x="-197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 Light" panose="00000400000000000000" pitchFamily="2" charset="0"/>
              </a:rPr>
              <a:t>En el estado de Guerrero con ocho presas que se monitorean de manera semanalmente: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El Gallo en Cutzamala de Pinzón (peligro medio), La Calera en </a:t>
            </a:r>
            <a:r>
              <a:rPr lang="es-MX" sz="1200" baseline="0" dirty="0" err="1" smtClean="0">
                <a:latin typeface="Montserrat Light" panose="00000400000000000000" pitchFamily="2" charset="0"/>
              </a:rPr>
              <a:t>Zirándaro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(peligro muy bajo), Andrés Figueroa en </a:t>
            </a:r>
            <a:r>
              <a:rPr lang="es-MX" sz="1200" baseline="0" dirty="0" err="1" smtClean="0">
                <a:latin typeface="Montserrat Light" panose="00000400000000000000" pitchFamily="2" charset="0"/>
              </a:rPr>
              <a:t>Ajuchitlán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del Progreso (peligro bajo), Vicente Guerrero en Arcelia (peligro medio), Ing. Carlos Ramírez </a:t>
            </a:r>
            <a:r>
              <a:rPr lang="es-MX" sz="1200" baseline="0" dirty="0" err="1" smtClean="0">
                <a:latin typeface="Montserrat Light" panose="00000400000000000000" pitchFamily="2" charset="0"/>
              </a:rPr>
              <a:t>Uloa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en General Heliodoro Castillo (peligro muy bajo), Laguna de Tuxpan en Iguala de la Independencia (peligro medio), Valerio Trujano en </a:t>
            </a:r>
            <a:r>
              <a:rPr lang="es-MX" sz="1200" baseline="0" dirty="0" err="1" smtClean="0">
                <a:latin typeface="Montserrat Light" panose="00000400000000000000" pitchFamily="2" charset="0"/>
              </a:rPr>
              <a:t>Tepecoacuilco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de Trujano (peligro medio) y Revolución Mexicana en Ayutla de los Libres (peligro alto).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Guerrero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894,621 </a:t>
            </a:r>
            <a:r>
              <a:rPr lang="es-MX" baseline="0" dirty="0" smtClean="0"/>
              <a:t>viviendas de las cuales aproximadamente el 67% (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597,785</a:t>
            </a:r>
            <a:r>
              <a:rPr lang="es-MX" baseline="0" dirty="0" smtClean="0"/>
              <a:t>) presentan una vulnerabilidad de media a alta,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14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</a:t>
            </a:r>
            <a:r>
              <a:rPr lang="es-MX" baseline="0" dirty="0" smtClean="0"/>
              <a:t> acuerdo con información del Ing. Rafael Durán Maya, Director General de Sistemas y Normatividad de la Secretaría de Protección Civil, no existe un área de Investigación. Sólo existe un área técnica.</a:t>
            </a:r>
          </a:p>
          <a:p>
            <a:endParaRPr lang="es-MX" baseline="0" dirty="0" smtClean="0"/>
          </a:p>
          <a:p>
            <a:r>
              <a:rPr lang="es-MX" baseline="0" dirty="0" smtClean="0"/>
              <a:t>Hasta donde se sabe, la Universidad Autónoma de Guerrero,  mantiene una estrecha colaboración con la Secretaría, sin embargo, no existe o no se ha integrado un CCA.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81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Para el caso de la red de estaciones meteorológicas,</a:t>
            </a:r>
            <a:r>
              <a:rPr lang="es-MX" baseline="0" dirty="0" smtClean="0"/>
              <a:t> a reserva de la mejor opinión de los colegas de RH, podría considerarse que al menos cada municipio tuviera una estación.</a:t>
            </a:r>
          </a:p>
          <a:p>
            <a:endParaRPr lang="es-MX" baseline="0" dirty="0" smtClean="0"/>
          </a:p>
          <a:p>
            <a:r>
              <a:rPr lang="es-MX" baseline="0" dirty="0" smtClean="0"/>
              <a:t>Para la revisión de Zonas Críticas es factible establecer criterios basados en población expuesta ciertos peligros u obras de infraestructura que pudieran resultar dañadas por algún fenómeno perturbador.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61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29233" r="76060" b="32766"/>
          <a:stretch/>
        </p:blipFill>
        <p:spPr>
          <a:xfrm>
            <a:off x="5868144" y="1484784"/>
            <a:ext cx="3275856" cy="537321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50304" r="73947" b="32152"/>
          <a:stretch/>
        </p:blipFill>
        <p:spPr>
          <a:xfrm>
            <a:off x="5089" y="-1"/>
            <a:ext cx="3638776" cy="2480553"/>
          </a:xfrm>
          <a:prstGeom prst="rect">
            <a:avLst/>
          </a:prstGeom>
        </p:spPr>
      </p:pic>
      <p:cxnSp>
        <p:nvCxnSpPr>
          <p:cNvPr id="6" name="5 Conector recto"/>
          <p:cNvCxnSpPr/>
          <p:nvPr userDrawn="1"/>
        </p:nvCxnSpPr>
        <p:spPr>
          <a:xfrm flipH="1">
            <a:off x="539552" y="908720"/>
            <a:ext cx="8604448" cy="0"/>
          </a:xfrm>
          <a:prstGeom prst="line">
            <a:avLst/>
          </a:prstGeom>
          <a:ln w="1905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 userDrawn="1"/>
        </p:nvSpPr>
        <p:spPr>
          <a:xfrm rot="5400000" flipH="1" flipV="1">
            <a:off x="632802" y="78283"/>
            <a:ext cx="2736301" cy="4001905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rgbClr val="D4C19C">
                  <a:tint val="23500"/>
                  <a:satMod val="160000"/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 userDrawn="1"/>
        </p:nvSpPr>
        <p:spPr>
          <a:xfrm>
            <a:off x="0" y="6453336"/>
            <a:ext cx="4355976" cy="216024"/>
          </a:xfrm>
          <a:prstGeom prst="rect">
            <a:avLst/>
          </a:prstGeom>
          <a:gradFill flip="none" rotWithShape="1">
            <a:gsLst>
              <a:gs pos="50000">
                <a:srgbClr val="DACAAB"/>
              </a:gs>
              <a:gs pos="0">
                <a:srgbClr val="D4C19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 userDrawn="1"/>
        </p:nvSpPr>
        <p:spPr>
          <a:xfrm>
            <a:off x="5868144" y="0"/>
            <a:ext cx="3275856" cy="6858053"/>
          </a:xfrm>
          <a:prstGeom prst="rect">
            <a:avLst/>
          </a:prstGeom>
          <a:solidFill>
            <a:srgbClr val="E8DECA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4664"/>
            <a:ext cx="1573758" cy="294652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 flipH="1">
            <a:off x="7614148" y="404665"/>
            <a:ext cx="1" cy="308133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7704182" y="382589"/>
            <a:ext cx="1260306" cy="3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cenapred.gob.mx/es/Publicaciones/archivos/8-FASCCULOSEQUAS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cenapred.gob.mx/es/Publicaciones/archivos/5-FASCCULOCICLONESTROPICALE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enapred.gob.mx/es/Publicaciones/archivos/189-FASCCULOTORMENTASSEVER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tlasnacionalderiesgos.gob.mx/descargas/Guia_contenido_minimo201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62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14611" y="5157192"/>
            <a:ext cx="85480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Optimizar el uso del agua 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campañas de concientización 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899428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504" y="1976060"/>
            <a:ext cx="58326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Capas de indicadores cuantitativos, de eventos históricos y de escenarios de riesgo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</a:t>
            </a:r>
            <a:r>
              <a:rPr lang="es-MX" sz="14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Capacitación </a:t>
            </a:r>
            <a:r>
              <a:rPr lang="es-MX" sz="14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4" y="1196752"/>
            <a:ext cx="8548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dirty="0">
                <a:latin typeface="Montserrat" panose="00000500000000000000" pitchFamily="2" charset="0"/>
              </a:rPr>
              <a:t>de desastre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>
                <a:latin typeface="Montserrat" panose="00000500000000000000" pitchFamily="2" charset="0"/>
              </a:rPr>
              <a:t>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99" y="2193559"/>
            <a:ext cx="2928889" cy="193703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28184" y="4146881"/>
            <a:ext cx="254371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</a:t>
            </a:r>
            <a:r>
              <a:rPr lang="es-MX" sz="800" b="1" dirty="0">
                <a:latin typeface="Montserrat" panose="00000500000000000000" pitchFamily="2" charset="0"/>
              </a:rPr>
              <a:t>Guerrero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67544" y="508610"/>
            <a:ext cx="544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</p:spTree>
    <p:extLst>
      <p:ext uri="{BB962C8B-B14F-4D97-AF65-F5344CB8AC3E}">
        <p14:creationId xmlns:p14="http://schemas.microsoft.com/office/powerpoint/2010/main" val="3914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8042" y="508610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rgbClr val="38806B"/>
                </a:solidFill>
                <a:latin typeface="Montserrat"/>
              </a:rPr>
              <a:t>Karsticidad</a:t>
            </a:r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 en Guerrero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7504" y="1010920"/>
            <a:ext cx="892047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Muchas de las zonas montañosas que conforman la parte centro y norte del estado de Guerrero están constituidas de rocas calizas y yesos</a:t>
            </a:r>
            <a:r>
              <a:rPr lang="es-MX" sz="1400" dirty="0">
                <a:latin typeface="Montserrat"/>
              </a:rPr>
              <a:t>, y son, por tanto, </a:t>
            </a:r>
            <a:r>
              <a:rPr lang="es-MX" sz="1400" b="1" dirty="0">
                <a:latin typeface="Montserrat"/>
              </a:rPr>
              <a:t>muy vulnerables a los fenómenos kársticos</a:t>
            </a:r>
            <a:r>
              <a:rPr lang="es-MX" sz="1400" dirty="0">
                <a:latin typeface="Montserrat"/>
              </a:rPr>
              <a:t>. </a:t>
            </a:r>
          </a:p>
          <a:p>
            <a:pPr algn="just"/>
            <a:endParaRPr lang="es-MX" sz="800" dirty="0">
              <a:latin typeface="Montserrat"/>
            </a:endParaRPr>
          </a:p>
          <a:p>
            <a:pPr algn="just"/>
            <a:r>
              <a:rPr lang="es-MX" sz="1400" dirty="0">
                <a:latin typeface="Montserrat"/>
              </a:rPr>
              <a:t>En todo el estado </a:t>
            </a:r>
            <a:r>
              <a:rPr lang="es-MX" sz="1400" dirty="0" smtClean="0">
                <a:latin typeface="Montserrat"/>
              </a:rPr>
              <a:t>existe gran cantidad de sótanos</a:t>
            </a:r>
            <a:r>
              <a:rPr lang="es-MX" sz="1400" dirty="0">
                <a:latin typeface="Montserrat"/>
              </a:rPr>
              <a:t>, cuevas y </a:t>
            </a:r>
            <a:r>
              <a:rPr lang="es-MX" sz="1400" dirty="0" smtClean="0">
                <a:latin typeface="Montserrat"/>
              </a:rPr>
              <a:t>grutas, algunas desarrolladas turísticamente (Parque Nacional Cacahuamilpa y Grutas de </a:t>
            </a:r>
            <a:r>
              <a:rPr lang="es-MX" sz="1400" dirty="0" err="1" smtClean="0">
                <a:latin typeface="Montserrat"/>
              </a:rPr>
              <a:t>Juxtlahuaca</a:t>
            </a:r>
            <a:r>
              <a:rPr lang="es-MX" sz="1400" dirty="0" smtClean="0">
                <a:latin typeface="Montserrat"/>
              </a:rPr>
              <a:t>), así como ríos subterráneos (</a:t>
            </a:r>
            <a:r>
              <a:rPr lang="es-MX" sz="1400" dirty="0" err="1" smtClean="0">
                <a:latin typeface="Montserrat"/>
              </a:rPr>
              <a:t>Chontacoatlán</a:t>
            </a:r>
            <a:r>
              <a:rPr lang="es-MX" sz="1400" dirty="0" smtClean="0">
                <a:latin typeface="Montserrat"/>
              </a:rPr>
              <a:t> y San Jerónimo, que forman el río </a:t>
            </a:r>
            <a:r>
              <a:rPr lang="es-MX" sz="1400" dirty="0" err="1" smtClean="0">
                <a:latin typeface="Montserrat"/>
              </a:rPr>
              <a:t>Amacuzac</a:t>
            </a:r>
            <a:r>
              <a:rPr lang="es-MX" sz="1400" dirty="0" smtClean="0">
                <a:latin typeface="Montserrat"/>
              </a:rPr>
              <a:t>) y </a:t>
            </a:r>
            <a:r>
              <a:rPr lang="es-MX" sz="1400" b="1" dirty="0" smtClean="0">
                <a:latin typeface="Montserrat"/>
              </a:rPr>
              <a:t>manantiales kársticos, que son usados para obtener agua potable </a:t>
            </a:r>
            <a:r>
              <a:rPr lang="es-MX" sz="1400" dirty="0" smtClean="0">
                <a:latin typeface="Montserrat"/>
              </a:rPr>
              <a:t>para poblaciones, incluso ciudades como </a:t>
            </a:r>
            <a:r>
              <a:rPr lang="es-MX" sz="1400" dirty="0" err="1" smtClean="0">
                <a:latin typeface="Montserrat"/>
              </a:rPr>
              <a:t>Teloloapan</a:t>
            </a:r>
            <a:r>
              <a:rPr lang="es-MX" sz="1400" dirty="0">
                <a:latin typeface="Montserrat"/>
              </a:rPr>
              <a:t> </a:t>
            </a:r>
            <a:r>
              <a:rPr lang="es-MX" sz="1400" dirty="0" smtClean="0">
                <a:latin typeface="Montserrat"/>
              </a:rPr>
              <a:t>y el mismo Chilpancingo (nacimiento del río </a:t>
            </a:r>
            <a:r>
              <a:rPr lang="es-MX" sz="1400" dirty="0" err="1" smtClean="0">
                <a:latin typeface="Montserrat"/>
              </a:rPr>
              <a:t>Apetlanca</a:t>
            </a:r>
            <a:r>
              <a:rPr lang="es-MX" sz="1400" dirty="0" smtClean="0">
                <a:latin typeface="Montserrat"/>
              </a:rPr>
              <a:t>). Las zonas de karst en yesos son </a:t>
            </a:r>
            <a:r>
              <a:rPr lang="es-MX" sz="1400" b="1" dirty="0" smtClean="0">
                <a:latin typeface="Montserrat"/>
              </a:rPr>
              <a:t>propensas a la generación de hundimientos kársticos</a:t>
            </a:r>
            <a:r>
              <a:rPr lang="es-MX" sz="1400" dirty="0" smtClean="0">
                <a:latin typeface="Montserrat"/>
              </a:rPr>
              <a:t>, conocidos localmente como </a:t>
            </a:r>
            <a:r>
              <a:rPr lang="es-MX" sz="1400" dirty="0" smtClean="0">
                <a:latin typeface="Montserrat"/>
              </a:rPr>
              <a:t>hoyancos</a:t>
            </a:r>
            <a:r>
              <a:rPr lang="es-MX" sz="1400" dirty="0" smtClean="0">
                <a:latin typeface="Montserrat"/>
              </a:rPr>
              <a:t>, </a:t>
            </a:r>
            <a:r>
              <a:rPr lang="es-MX" sz="1400" dirty="0">
                <a:latin typeface="Montserrat"/>
              </a:rPr>
              <a:t>particularmente </a:t>
            </a:r>
            <a:r>
              <a:rPr lang="es-MX" sz="1400" dirty="0" smtClean="0">
                <a:latin typeface="Montserrat"/>
              </a:rPr>
              <a:t>en los alrededores de </a:t>
            </a:r>
            <a:r>
              <a:rPr lang="es-MX" sz="1400" dirty="0" err="1" smtClean="0">
                <a:latin typeface="Montserrat"/>
              </a:rPr>
              <a:t>Huitzuco</a:t>
            </a:r>
            <a:r>
              <a:rPr lang="es-MX" sz="1400" dirty="0" smtClean="0">
                <a:latin typeface="Montserrat"/>
              </a:rPr>
              <a:t>, Apango y Tixtla. </a:t>
            </a:r>
            <a:r>
              <a:rPr lang="es-MX" sz="1400" b="1" dirty="0" smtClean="0">
                <a:latin typeface="Montserrat"/>
              </a:rPr>
              <a:t>Tixtla</a:t>
            </a:r>
            <a:r>
              <a:rPr lang="es-MX" sz="1400" dirty="0" smtClean="0">
                <a:latin typeface="Montserrat"/>
              </a:rPr>
              <a:t> está situada en una depresión kárstica y </a:t>
            </a:r>
            <a:r>
              <a:rPr lang="es-MX" sz="1400" b="1" dirty="0" smtClean="0">
                <a:latin typeface="Montserrat"/>
              </a:rPr>
              <a:t>sufre de inundaciones </a:t>
            </a:r>
            <a:r>
              <a:rPr lang="es-MX" sz="1400" dirty="0" smtClean="0">
                <a:latin typeface="Montserrat"/>
              </a:rPr>
              <a:t>cuando los resumideros se azolvan, más recientemente en septiembre de 2013.</a:t>
            </a:r>
          </a:p>
          <a:p>
            <a:pPr algn="just"/>
            <a:endParaRPr lang="es-MX" sz="800" dirty="0">
              <a:latin typeface="Montserrat"/>
            </a:endParaRPr>
          </a:p>
          <a:p>
            <a:pPr algn="just"/>
            <a:r>
              <a:rPr lang="es-MX" sz="1400" dirty="0">
                <a:latin typeface="Montserrat"/>
              </a:rPr>
              <a:t>Además del riesgo por hundimiento asociado a la formación de dolinas y sótanos, existe también un </a:t>
            </a:r>
            <a:r>
              <a:rPr lang="es-MX" sz="1400" b="1" dirty="0">
                <a:latin typeface="Montserrat"/>
              </a:rPr>
              <a:t>importante riesgo de contaminación de los acuíferos</a:t>
            </a:r>
            <a:r>
              <a:rPr lang="es-MX" sz="1400" dirty="0">
                <a:latin typeface="Montserrat"/>
              </a:rPr>
              <a:t>, ya que la presencia de esas cuevas facilita el transporte subterráneo del agua de forma rápida y sin filtración</a:t>
            </a:r>
            <a:r>
              <a:rPr lang="es-MX" sz="1400" dirty="0" smtClean="0">
                <a:latin typeface="Montserrat"/>
              </a:rPr>
              <a:t>.</a:t>
            </a:r>
          </a:p>
        </p:txBody>
      </p:sp>
      <p:pic>
        <p:nvPicPr>
          <p:cNvPr id="1028" name="Picture 4" descr="Grutas de Cacahuamilpa, Tax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878" y="4797152"/>
            <a:ext cx="3662394" cy="17281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Machito de las Flo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" y="5005709"/>
            <a:ext cx="2279455" cy="15196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hay descripciÃ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22160" r="28223" b="40691"/>
          <a:stretch/>
        </p:blipFill>
        <p:spPr bwMode="auto">
          <a:xfrm>
            <a:off x="2406771" y="4797152"/>
            <a:ext cx="2957318" cy="17281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5" t="19668" r="1269" b="17173"/>
          <a:stretch/>
        </p:blipFill>
        <p:spPr>
          <a:xfrm>
            <a:off x="3131840" y="2427564"/>
            <a:ext cx="5896136" cy="3005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107503" y="980728"/>
            <a:ext cx="892047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800" dirty="0" smtClean="0">
              <a:latin typeface="Montserrat"/>
            </a:endParaRP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400" dirty="0">
                <a:latin typeface="Montserrat" panose="00000500000000000000" pitchFamily="2" charset="0"/>
              </a:rPr>
              <a:t>En el Atlas Nacional de Riesgos se pueden ver las áreas en que se ha desarrollado karst en el estado  (imagen derecha).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dirty="0">
                <a:latin typeface="Montserrat" panose="00000500000000000000" pitchFamily="2" charset="0"/>
              </a:rPr>
              <a:t>CENAPRED cuenta con una Infografía sobre el tema:</a:t>
            </a:r>
          </a:p>
          <a:p>
            <a:pPr algn="just"/>
            <a:r>
              <a:rPr lang="es-MX" sz="1400" dirty="0">
                <a:solidFill>
                  <a:schemeClr val="tx2"/>
                </a:solidFill>
                <a:latin typeface="Montserrat" panose="00000500000000000000" pitchFamily="2" charset="0"/>
              </a:rPr>
              <a:t>https://</a:t>
            </a:r>
            <a:r>
              <a:rPr lang="es-MX" sz="1400" dirty="0" smtClean="0">
                <a:solidFill>
                  <a:schemeClr val="tx2"/>
                </a:solidFill>
                <a:latin typeface="Montserrat" panose="00000500000000000000" pitchFamily="2" charset="0"/>
              </a:rPr>
              <a:t>www.cenapred.gob.mx/es/Publicaciones/archivos/300-INFOGRAFAKARSTICIDAD.PDF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7504" y="5445224"/>
            <a:ext cx="8928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4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También </a:t>
            </a:r>
            <a:r>
              <a:rPr lang="es-MX" sz="1400" dirty="0" smtClean="0">
                <a:latin typeface="Montserrat"/>
              </a:rPr>
              <a:t>son necesarios análisis </a:t>
            </a:r>
            <a:r>
              <a:rPr lang="es-MX" sz="1400" dirty="0">
                <a:latin typeface="Montserrat"/>
              </a:rPr>
              <a:t>de impacto </a:t>
            </a:r>
            <a:r>
              <a:rPr lang="es-MX" sz="1400" dirty="0" smtClean="0">
                <a:latin typeface="Montserrat"/>
              </a:rPr>
              <a:t>ambiental, para </a:t>
            </a:r>
            <a:r>
              <a:rPr lang="es-MX" sz="1400" dirty="0">
                <a:latin typeface="Montserrat"/>
              </a:rPr>
              <a:t>evitar la eliminación de desechos y basura en sótanos y sumideros</a:t>
            </a:r>
            <a:r>
              <a:rPr lang="es-MX" sz="1400" dirty="0" smtClean="0">
                <a:latin typeface="Montserrat"/>
              </a:rPr>
              <a:t>.</a:t>
            </a:r>
            <a:endParaRPr lang="es-MX" sz="1400" dirty="0">
              <a:latin typeface="Montserra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7503" y="908720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Recomendaciones: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07504" y="2408108"/>
            <a:ext cx="28803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Realizar </a:t>
            </a:r>
            <a:r>
              <a:rPr lang="es-MX" sz="1400" b="1" dirty="0">
                <a:latin typeface="Montserrat"/>
              </a:rPr>
              <a:t>estudios </a:t>
            </a:r>
            <a:r>
              <a:rPr lang="es-MX" sz="1400" b="1" dirty="0" smtClean="0">
                <a:latin typeface="Montserrat"/>
              </a:rPr>
              <a:t>geológicos y espeleológicos</a:t>
            </a:r>
            <a:r>
              <a:rPr lang="es-MX" sz="1400" dirty="0" smtClean="0">
                <a:latin typeface="Montserrat"/>
              </a:rPr>
              <a:t>, </a:t>
            </a:r>
            <a:r>
              <a:rPr lang="es-MX" sz="1400" dirty="0">
                <a:latin typeface="Montserrat"/>
              </a:rPr>
              <a:t>para determinar los patrones de drenaje subterráneo </a:t>
            </a:r>
            <a:r>
              <a:rPr lang="es-MX" sz="1400" dirty="0" smtClean="0">
                <a:latin typeface="Montserrat"/>
              </a:rPr>
              <a:t>y, </a:t>
            </a:r>
            <a:r>
              <a:rPr lang="es-MX" sz="1400" dirty="0">
                <a:latin typeface="Montserrat"/>
              </a:rPr>
              <a:t>por </a:t>
            </a:r>
            <a:r>
              <a:rPr lang="es-MX" sz="1400" dirty="0" smtClean="0">
                <a:latin typeface="Montserrat"/>
              </a:rPr>
              <a:t>tanto, </a:t>
            </a:r>
            <a:r>
              <a:rPr lang="es-MX" sz="1400" dirty="0">
                <a:latin typeface="Montserrat"/>
              </a:rPr>
              <a:t>las zonas más susceptibles a ser afectadas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1400" dirty="0">
              <a:latin typeface="Montserrat"/>
            </a:endParaRPr>
          </a:p>
          <a:p>
            <a:pPr algn="just"/>
            <a:r>
              <a:rPr lang="es-MX" sz="1400" dirty="0">
                <a:latin typeface="Montserrat"/>
              </a:rPr>
              <a:t>En cualquier obra de ingeniería, se requieren estudios geofísicos de detalle</a:t>
            </a:r>
            <a:r>
              <a:rPr lang="es-MX" sz="1400" dirty="0" smtClean="0">
                <a:latin typeface="Montserrat"/>
              </a:rPr>
              <a:t>, realizar </a:t>
            </a:r>
            <a:r>
              <a:rPr lang="es-MX" sz="1400" dirty="0">
                <a:latin typeface="Montserrat"/>
              </a:rPr>
              <a:t>sondeos y </a:t>
            </a:r>
            <a:r>
              <a:rPr lang="es-MX" sz="1400" dirty="0" smtClean="0">
                <a:latin typeface="Montserrat"/>
              </a:rPr>
              <a:t>perforaciones, para garantizar </a:t>
            </a:r>
            <a:r>
              <a:rPr lang="es-MX" sz="1400" dirty="0">
                <a:latin typeface="Montserrat"/>
              </a:rPr>
              <a:t>que no existen </a:t>
            </a:r>
            <a:r>
              <a:rPr lang="es-MX" sz="1400" dirty="0">
                <a:latin typeface="Montserrat"/>
              </a:rPr>
              <a:t>huecos o cavernas que puedan afectar la estructura</a:t>
            </a:r>
            <a:r>
              <a:rPr lang="es-MX" sz="1400" dirty="0" smtClean="0">
                <a:latin typeface="Montserrat"/>
              </a:rPr>
              <a:t>.</a:t>
            </a:r>
            <a:endParaRPr lang="es-MX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58042" y="508610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rgbClr val="38806B"/>
                </a:solidFill>
                <a:latin typeface="Montserrat"/>
              </a:rPr>
              <a:t>Karsticidad</a:t>
            </a:r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 en Guerrero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799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906393"/>
            <a:ext cx="9144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Guerrero se encuentra en 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zonas C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base en la Regionalización Sísmica de la CFE.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C, de alta intensidad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D, de muy alta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intensidad,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donde se han generado los grandes sismos históricos. Las aceleraciones del suelo, ante la ocurrencia de un gran sismo,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sobrepasarían el 70 % de la aceleración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gravedad. 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27,849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Guerrero y cuenta con nueve estaciones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28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julio de 1957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M7.8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47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K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noreste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San Marcos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33 km. El último registrado en la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1026" name="Picture 2" descr="F:\cfe\Guerrero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6503"/>
          <a:stretch/>
        </p:blipFill>
        <p:spPr bwMode="auto">
          <a:xfrm>
            <a:off x="4644008" y="3645025"/>
            <a:ext cx="4320480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6205" y="3501008"/>
            <a:ext cx="441177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Brecha de Guerrero,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fue 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16 de diciembre de 1911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M7.5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a 36 km al sur de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Tecpan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50 km.   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Existen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tres escenarios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para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brecha sísmica de Guerrero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 los cuales contemplan la ruptura  de una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extensión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 hasta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240 km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un solo evento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M8.4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en una extensión menor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150 km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un evento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M8.2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o en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cuatro partes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cuatro eventos con magnitudes entre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M≥7.5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M≤7.7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67544" y="188640"/>
            <a:ext cx="5004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Acciones de prevención por sismos </a:t>
            </a:r>
          </a:p>
          <a:p>
            <a:pPr algn="just"/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y tsunamis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7512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495" y="4149080"/>
            <a:ext cx="90730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algn="just"/>
            <a:endParaRPr lang="es-MX" sz="1600" b="1" dirty="0" smtClean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Análisis de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geomorfología de bahías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estudios de transgresión del mar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impacto en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edificaciones, infraestructura y líneas vitales.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Mapa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sismos y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tsunamis.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Actualizar y aplicar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reglamento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construcción estatal vigente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Construcción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refugios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y/o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estructuras resistente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por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y tsunamis en zonas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costeras.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8192496" y="3891845"/>
            <a:ext cx="1832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400">
                <a:latin typeface="Montserrat" panose="00000500000000000000" pitchFamily="2" charset="0"/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5≤M&lt;6</a:t>
            </a:r>
          </a:p>
          <a:p>
            <a:r>
              <a:rPr lang="en-GB" dirty="0">
                <a:solidFill>
                  <a:prstClr val="black"/>
                </a:solidFill>
              </a:rPr>
              <a:t>6≤M&lt;7</a:t>
            </a:r>
          </a:p>
          <a:p>
            <a:r>
              <a:rPr lang="en-GB" dirty="0">
                <a:solidFill>
                  <a:prstClr val="black"/>
                </a:solidFill>
              </a:rPr>
              <a:t>7≤M ≤ 7.8</a:t>
            </a:r>
          </a:p>
        </p:txBody>
      </p:sp>
      <p:pic>
        <p:nvPicPr>
          <p:cNvPr id="8" name="Picture 4" descr="F:\2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5301893" y="4010967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CuadroTexto"/>
          <p:cNvSpPr txBox="1"/>
          <p:nvPr/>
        </p:nvSpPr>
        <p:spPr>
          <a:xfrm>
            <a:off x="5696576" y="4057327"/>
            <a:ext cx="2187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400">
                <a:latin typeface="Montserrat" panose="00000500000000000000" pitchFamily="2" charset="0"/>
              </a:defRPr>
            </a:lvl1pPr>
          </a:lstStyle>
          <a:p>
            <a:r>
              <a:rPr lang="es-MX" dirty="0">
                <a:solidFill>
                  <a:prstClr val="black"/>
                </a:solidFill>
              </a:rPr>
              <a:t>Fallas y Fracturas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9312" r="45182" b="83059"/>
          <a:stretch/>
        </p:blipFill>
        <p:spPr>
          <a:xfrm>
            <a:off x="8028383" y="4293096"/>
            <a:ext cx="216025" cy="216024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2" t="33059" r="22536" b="61855"/>
          <a:stretch/>
        </p:blipFill>
        <p:spPr>
          <a:xfrm>
            <a:off x="7956376" y="3917715"/>
            <a:ext cx="216024" cy="14401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t="14111" r="80879" b="75717"/>
          <a:stretch/>
        </p:blipFill>
        <p:spPr>
          <a:xfrm>
            <a:off x="8028384" y="4077072"/>
            <a:ext cx="144016" cy="28803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-36511" y="980728"/>
            <a:ext cx="47525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Pacífico Mexicano 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generadora y receptora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tsunamis.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caso de que el sismo sea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tsunamigénico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se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cuenta con menos de siete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minutos antes de la llegada de las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primeras ola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tsunami.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Después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un gran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el colapso de edificaciones dañadas por el sismo principal.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Atlas Nacional de Riesgos (ANR)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se pueden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consultar 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2051" name="Picture 3" descr="F:\estados_gif\guerrero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93" y="1124744"/>
            <a:ext cx="4323210" cy="27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67544" y="188640"/>
            <a:ext cx="5004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Acciones de prevención por sismos </a:t>
            </a:r>
          </a:p>
          <a:p>
            <a:pPr algn="just"/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y tsunamis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524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200834"/>
            <a:ext cx="5291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73315" y="6453336"/>
            <a:ext cx="43572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100" b="1" dirty="0" smtClean="0">
                <a:latin typeface="Montserrat" panose="00000500000000000000" pitchFamily="2" charset="0"/>
              </a:rPr>
              <a:t>41% del estado es propenso a la inestabilidad de laderas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067944" y="4565446"/>
            <a:ext cx="5047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Contar con </a:t>
            </a:r>
            <a:r>
              <a:rPr lang="es-MX" sz="1400" dirty="0" smtClean="0">
                <a:latin typeface="Montserrat" panose="00000500000000000000" pitchFamily="2" charset="0"/>
              </a:rPr>
              <a:t>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</a:t>
            </a:r>
            <a:r>
              <a:rPr lang="es-MX" sz="1400" dirty="0">
                <a:latin typeface="Montserrat" panose="00000500000000000000" pitchFamily="2" charset="0"/>
              </a:rPr>
              <a:t> de </a:t>
            </a:r>
            <a:r>
              <a:rPr lang="es-MX" sz="1400" b="1" dirty="0">
                <a:latin typeface="Montserrat" panose="00000500000000000000" pitchFamily="2" charset="0"/>
              </a:rPr>
              <a:t>fenómenos geológicos</a:t>
            </a:r>
            <a:r>
              <a:rPr lang="es-MX" sz="1400" dirty="0">
                <a:latin typeface="Montserrat" panose="00000500000000000000" pitchFamily="2" charset="0"/>
              </a:rPr>
              <a:t> en el organigrama de </a:t>
            </a:r>
            <a:r>
              <a:rPr lang="es-MX" sz="1400" dirty="0" smtClean="0">
                <a:latin typeface="Montserrat" panose="00000500000000000000" pitchFamily="2" charset="0"/>
              </a:rPr>
              <a:t>PC, </a:t>
            </a:r>
            <a:r>
              <a:rPr lang="da-DK" sz="1400" dirty="0" smtClean="0">
                <a:latin typeface="Montserrat" panose="00000500000000000000" pitchFamily="2" charset="0"/>
              </a:rPr>
              <a:t>con una </a:t>
            </a:r>
            <a:r>
              <a:rPr lang="da-DK" sz="1400" b="1" dirty="0" smtClean="0">
                <a:latin typeface="Montserrat" panose="00000500000000000000" pitchFamily="2" charset="0"/>
              </a:rPr>
              <a:t>visión</a:t>
            </a:r>
            <a:r>
              <a:rPr lang="da-DK" sz="1400" dirty="0" smtClean="0">
                <a:latin typeface="Montserrat" panose="00000500000000000000" pitchFamily="2" charset="0"/>
              </a:rPr>
              <a:t> claramente </a:t>
            </a:r>
            <a:r>
              <a:rPr lang="da-DK" sz="1400" b="1" dirty="0" smtClean="0">
                <a:latin typeface="Montserrat" panose="00000500000000000000" pitchFamily="2" charset="0"/>
              </a:rPr>
              <a:t>preventiva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Integración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de un </a:t>
            </a:r>
            <a:r>
              <a:rPr lang="da-DK" sz="1400" b="1" dirty="0" smtClean="0">
                <a:latin typeface="Montserrat" panose="00000500000000000000" pitchFamily="2" charset="0"/>
              </a:rPr>
              <a:t>comité científico asesor</a:t>
            </a:r>
            <a:r>
              <a:rPr lang="da-DK" sz="1400" dirty="0" smtClean="0">
                <a:latin typeface="Montserrat" panose="00000500000000000000" pitchFamily="2" charset="0"/>
              </a:rPr>
              <a:t> de fenómenos geológicos con apoyo de académicos, cuerpos </a:t>
            </a:r>
            <a:r>
              <a:rPr lang="da-DK" sz="1400" dirty="0">
                <a:latin typeface="Montserrat" panose="00000500000000000000" pitchFamily="2" charset="0"/>
              </a:rPr>
              <a:t>colegiados, </a:t>
            </a:r>
            <a:r>
              <a:rPr lang="da-DK" sz="1400" dirty="0" smtClean="0">
                <a:latin typeface="Montserrat" panose="00000500000000000000" pitchFamily="2" charset="0"/>
              </a:rPr>
              <a:t>autoridades del gobierno y sociedades técnicas estatales.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00840" y="1052736"/>
            <a:ext cx="2891040" cy="27627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067944" y="1036181"/>
            <a:ext cx="5047064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En los últimos años se han registrado </a:t>
            </a:r>
            <a:r>
              <a:rPr lang="da-DK" sz="1400" b="1" dirty="0" smtClean="0">
                <a:latin typeface="Montserrat" panose="00000500000000000000" pitchFamily="2" charset="0"/>
              </a:rPr>
              <a:t>deslizamientos, caídos y derrumbes </a:t>
            </a:r>
            <a:r>
              <a:rPr lang="da-DK" sz="1400" dirty="0" smtClean="0">
                <a:latin typeface="Montserrat" panose="00000500000000000000" pitchFamily="2" charset="0"/>
              </a:rPr>
              <a:t>en el estado de </a:t>
            </a:r>
            <a:r>
              <a:rPr lang="da-DK" sz="1400" b="1" dirty="0" smtClean="0">
                <a:latin typeface="Montserrat" panose="00000500000000000000" pitchFamily="2" charset="0"/>
              </a:rPr>
              <a:t>Guerrero</a:t>
            </a:r>
            <a:r>
              <a:rPr lang="da-DK" sz="1400" dirty="0" smtClean="0">
                <a:latin typeface="Montserrat" panose="00000500000000000000" pitchFamily="2" charset="0"/>
              </a:rPr>
              <a:t>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los cuales han causado </a:t>
            </a:r>
            <a:r>
              <a:rPr lang="da-DK" sz="1400" b="1" dirty="0" smtClean="0">
                <a:latin typeface="Montserrat" panose="00000500000000000000" pitchFamily="2" charset="0"/>
              </a:rPr>
              <a:t>daños severos </a:t>
            </a:r>
            <a:r>
              <a:rPr lang="da-DK" sz="1400" dirty="0" smtClean="0">
                <a:latin typeface="Montserrat" panose="00000500000000000000" pitchFamily="2" charset="0"/>
              </a:rPr>
              <a:t>a la población y </a:t>
            </a:r>
            <a:r>
              <a:rPr lang="da-DK" sz="1400" b="1" dirty="0" smtClean="0">
                <a:latin typeface="Montserrat" panose="00000500000000000000" pitchFamily="2" charset="0"/>
              </a:rPr>
              <a:t>pérdida de vidas</a:t>
            </a:r>
            <a:r>
              <a:rPr lang="da-DK" sz="1400" dirty="0" smtClean="0">
                <a:latin typeface="Montserrat" panose="00000500000000000000" pitchFamily="2" charset="0"/>
              </a:rPr>
              <a:t>, principalmente en municipios de la Sierra Madre del Sur, donde las </a:t>
            </a:r>
            <a:r>
              <a:rPr lang="da-DK" sz="1400" b="1" dirty="0" smtClean="0">
                <a:latin typeface="Montserrat" panose="00000500000000000000" pitchFamily="2" charset="0"/>
              </a:rPr>
              <a:t>lluvias </a:t>
            </a:r>
            <a:r>
              <a:rPr lang="da-DK" sz="1400" dirty="0" smtClean="0">
                <a:latin typeface="Montserrat" panose="00000500000000000000" pitchFamily="2" charset="0"/>
              </a:rPr>
              <a:t>son recurrentes y es el principal factor detonante de dichos fenómenos, además de la deforestación y las modificaciones al entorno que </a:t>
            </a:r>
            <a:r>
              <a:rPr lang="da-DK" sz="1400" dirty="0">
                <a:latin typeface="Montserrat" panose="00000500000000000000" pitchFamily="2" charset="0"/>
              </a:rPr>
              <a:t>realiza la población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fenómenos documentados en dicho estado son el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del terreno y la licuación de suelos</a:t>
            </a:r>
            <a:r>
              <a:rPr lang="da-DK" sz="1400" dirty="0" smtClean="0">
                <a:latin typeface="Montserrat" panose="00000500000000000000" pitchFamily="2" charset="0"/>
              </a:rPr>
              <a:t>, como resultado del sismo de magnitud 7.4, del 20 de marzo de 2012, cuyo epicentro se ubicó a 29 km al sur de Ometepec, en la comunidad de Paso Tabaco ubicada junto al río Santa Catarina.</a:t>
            </a:r>
          </a:p>
          <a:p>
            <a:pPr algn="just">
              <a:buClr>
                <a:srgbClr val="CBB487"/>
              </a:buClr>
            </a:pPr>
            <a:endParaRPr lang="da-DK" sz="1400" dirty="0" smtClean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67944" y="4201343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b="1" dirty="0" smtClean="0">
                <a:solidFill>
                  <a:srgbClr val="38806B"/>
                </a:solidFill>
                <a:latin typeface="Montserrat"/>
              </a:rPr>
              <a:t>Recomendaciones</a:t>
            </a:r>
            <a:endParaRPr lang="da-DK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026" name="Picture 2" descr="Z:\ApoyoSINAPROC\Apy Sinap 2018\140.- Acciones de Prevención de Desastres - ESTADOS\10 Guerrero\MAPAS\Guerre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9" y="1484784"/>
            <a:ext cx="398475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067944" y="1052736"/>
            <a:ext cx="50470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dirty="0">
                <a:latin typeface="Montserrat" panose="00000500000000000000" pitchFamily="2" charset="0"/>
              </a:rPr>
              <a:t>, en lo posible, la </a:t>
            </a:r>
            <a:r>
              <a:rPr lang="da-DK" sz="1400" b="1" dirty="0">
                <a:latin typeface="Montserrat" panose="00000500000000000000" pitchFamily="2" charset="0"/>
              </a:rPr>
              <a:t>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dirty="0">
                <a:latin typeface="Montserrat" panose="00000500000000000000" pitchFamily="2" charset="0"/>
              </a:rPr>
              <a:t>las </a:t>
            </a:r>
            <a:r>
              <a:rPr lang="da-DK" sz="1400" b="1" dirty="0">
                <a:latin typeface="Montserrat" panose="00000500000000000000" pitchFamily="2" charset="0"/>
              </a:rPr>
              <a:t>capacidades técnicas de los municipios</a:t>
            </a:r>
            <a:r>
              <a:rPr lang="da-DK" sz="1400" dirty="0">
                <a:latin typeface="Montserrat" panose="00000500000000000000" pitchFamily="2" charset="0"/>
              </a:rPr>
              <a:t> sobre el análisis y estudio de fenómenos, generando </a:t>
            </a:r>
            <a:r>
              <a:rPr lang="da-DK" sz="1400" b="1" dirty="0">
                <a:latin typeface="Montserrat" panose="00000500000000000000" pitchFamily="2" charset="0"/>
              </a:rPr>
              <a:t>comités locales de </a:t>
            </a:r>
            <a:r>
              <a:rPr lang="da-DK" sz="1400" b="1" dirty="0" smtClean="0">
                <a:latin typeface="Montserrat" panose="00000500000000000000" pitchFamily="2" charset="0"/>
              </a:rPr>
              <a:t>prevención </a:t>
            </a:r>
            <a:r>
              <a:rPr lang="da-DK" sz="1400" dirty="0" smtClean="0">
                <a:latin typeface="Montserrat" panose="00000500000000000000" pitchFamily="2" charset="0"/>
              </a:rPr>
              <a:t>de desastres.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</a:t>
            </a:r>
            <a:r>
              <a:rPr lang="da-DK" sz="1400" dirty="0" smtClean="0">
                <a:latin typeface="Montserrat" panose="00000500000000000000" pitchFamily="2" charset="0"/>
              </a:rPr>
              <a:t> permanentemente los </a:t>
            </a:r>
            <a:r>
              <a:rPr lang="da-DK" sz="1400" b="1" dirty="0" smtClean="0">
                <a:latin typeface="Montserrat" panose="00000500000000000000" pitchFamily="2" charset="0"/>
              </a:rPr>
              <a:t>sistemas de abastecimiento</a:t>
            </a:r>
            <a:r>
              <a:rPr lang="da-DK" sz="1400" dirty="0" smtClean="0">
                <a:latin typeface="Montserrat" panose="00000500000000000000" pitchFamily="2" charset="0"/>
              </a:rPr>
              <a:t> de agua y las </a:t>
            </a:r>
            <a:r>
              <a:rPr lang="da-DK" sz="1400" b="1" dirty="0" smtClean="0">
                <a:latin typeface="Montserrat" panose="00000500000000000000" pitchFamily="2" charset="0"/>
              </a:rPr>
              <a:t>tuberías de drenaje</a:t>
            </a:r>
            <a:r>
              <a:rPr lang="da-DK" sz="1400" dirty="0" smtClean="0">
                <a:latin typeface="Montserrat" panose="00000500000000000000" pitchFamily="2" charset="0"/>
              </a:rPr>
              <a:t> para detectar y </a:t>
            </a:r>
            <a:r>
              <a:rPr lang="da-DK" sz="1400" b="1" dirty="0" smtClean="0">
                <a:latin typeface="Montserrat" panose="00000500000000000000" pitchFamily="2" charset="0"/>
              </a:rPr>
              <a:t>reparar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oportunamente</a:t>
            </a:r>
            <a:r>
              <a:rPr lang="da-DK" sz="1400" dirty="0" smtClean="0">
                <a:latin typeface="Montserrat" panose="00000500000000000000" pitchFamily="2" charset="0"/>
              </a:rPr>
              <a:t> fugas.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Capacitar</a:t>
            </a:r>
            <a:r>
              <a:rPr lang="da-DK" sz="1400" dirty="0" smtClean="0">
                <a:latin typeface="Montserrat" panose="00000500000000000000" pitchFamily="2" charset="0"/>
              </a:rPr>
              <a:t> a la población mediante campañas de concientización e </a:t>
            </a:r>
            <a:r>
              <a:rPr lang="da-DK" sz="1400" b="1" dirty="0" smtClean="0">
                <a:latin typeface="Montserrat" panose="00000500000000000000" pitchFamily="2" charset="0"/>
              </a:rPr>
              <a:t>identificación de rasgos</a:t>
            </a:r>
            <a:r>
              <a:rPr lang="da-DK" sz="1400" dirty="0" smtClean="0">
                <a:latin typeface="Montserrat" panose="00000500000000000000" pitchFamily="2" charset="0"/>
              </a:rPr>
              <a:t> que indiquen la </a:t>
            </a:r>
            <a:r>
              <a:rPr lang="da-DK" sz="1400" b="1" dirty="0" smtClean="0">
                <a:latin typeface="Montserrat" panose="00000500000000000000" pitchFamily="2" charset="0"/>
              </a:rPr>
              <a:t>inminencia </a:t>
            </a:r>
            <a:r>
              <a:rPr lang="da-DK" sz="1400" dirty="0" smtClean="0">
                <a:latin typeface="Montserrat" panose="00000500000000000000" pitchFamily="2" charset="0"/>
              </a:rPr>
              <a:t>de un </a:t>
            </a:r>
            <a:r>
              <a:rPr lang="da-DK" sz="1400" b="1" dirty="0" smtClean="0">
                <a:latin typeface="Montserrat" panose="00000500000000000000" pitchFamily="2" charset="0"/>
              </a:rPr>
              <a:t>fenómeno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Implementar acciones de </a:t>
            </a:r>
            <a:r>
              <a:rPr lang="da-DK" sz="1400" b="1" dirty="0" smtClean="0">
                <a:latin typeface="Montserrat" panose="00000500000000000000" pitchFamily="2" charset="0"/>
              </a:rPr>
              <a:t>revisión de zonas críticas</a:t>
            </a:r>
            <a:r>
              <a:rPr lang="da-DK" sz="1400" dirty="0" smtClean="0">
                <a:latin typeface="Montserrat" panose="00000500000000000000" pitchFamily="2" charset="0"/>
              </a:rPr>
              <a:t> para reubicación de viviendas y ordenamiento del territorio que permitan establecer </a:t>
            </a:r>
            <a:r>
              <a:rPr lang="da-DK" sz="1400" dirty="0">
                <a:latin typeface="Montserrat" panose="00000500000000000000" pitchFamily="2" charset="0"/>
              </a:rPr>
              <a:t>programas y fondos de ayuda a viviendas afectadas.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Reforzar la red</a:t>
            </a:r>
            <a:r>
              <a:rPr lang="da-DK" sz="1400" dirty="0">
                <a:latin typeface="Montserrat" panose="00000500000000000000" pitchFamily="2" charset="0"/>
              </a:rPr>
              <a:t> de estaciones </a:t>
            </a:r>
            <a:r>
              <a:rPr lang="da-DK" sz="1400" b="1" dirty="0">
                <a:latin typeface="Montserrat" panose="00000500000000000000" pitchFamily="2" charset="0"/>
              </a:rPr>
              <a:t>meteorológicas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sísmicas</a:t>
            </a:r>
            <a:r>
              <a:rPr lang="da-DK" sz="1400" dirty="0" smtClean="0">
                <a:latin typeface="Montserrat" panose="00000500000000000000" pitchFamily="2" charset="0"/>
              </a:rPr>
              <a:t>, así como gestionar </a:t>
            </a:r>
            <a:r>
              <a:rPr lang="da-DK" sz="1400" dirty="0">
                <a:latin typeface="Montserrat" panose="00000500000000000000" pitchFamily="2" charset="0"/>
              </a:rPr>
              <a:t>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campo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2009" y="6496419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Deslizamiento en La Pintada, septiembre, 2013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10 Guerrero\MAPAS\Regionalizació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9" y="992772"/>
            <a:ext cx="3630499" cy="32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ApoyoSINAPROC\Apy Sinap 2018\140.- Acciones de Prevención de Desastres - ESTADOS\10 Guerrero\Fotos GUERRERO\La Pintad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2" y="4221088"/>
            <a:ext cx="3981450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95536" y="200834"/>
            <a:ext cx="5291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25393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067944" y="926782"/>
            <a:ext cx="50470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Generar </a:t>
            </a:r>
            <a:r>
              <a:rPr lang="da-DK" sz="1400" dirty="0">
                <a:latin typeface="Montserrat" panose="00000500000000000000" pitchFamily="2" charset="0"/>
              </a:rPr>
              <a:t>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satélite</a:t>
            </a:r>
            <a:r>
              <a:rPr lang="da-DK" sz="1400" dirty="0">
                <a:latin typeface="Montserrat" panose="00000500000000000000" pitchFamily="2" charset="0"/>
              </a:rPr>
              <a:t> e implementar programas de </a:t>
            </a:r>
            <a:r>
              <a:rPr lang="da-DK" sz="1400" b="1" dirty="0">
                <a:latin typeface="Montserrat" panose="00000500000000000000" pitchFamily="2" charset="0"/>
              </a:rPr>
              <a:t>reforestación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Realizar 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Instalar </a:t>
            </a:r>
            <a:r>
              <a:rPr lang="da-DK" sz="1400" b="1" dirty="0">
                <a:latin typeface="Montserrat" panose="00000500000000000000" pitchFamily="2" charset="0"/>
              </a:rPr>
              <a:t>pluviómetros caseros </a:t>
            </a:r>
            <a:r>
              <a:rPr lang="da-DK" sz="1400" dirty="0" smtClean="0">
                <a:latin typeface="Montserrat" panose="00000500000000000000" pitchFamily="2" charset="0"/>
              </a:rPr>
              <a:t>en </a:t>
            </a:r>
            <a:r>
              <a:rPr lang="da-DK" sz="1400" b="1" dirty="0">
                <a:latin typeface="Montserrat" panose="00000500000000000000" pitchFamily="2" charset="0"/>
              </a:rPr>
              <a:t>zonas rurales </a:t>
            </a:r>
            <a:r>
              <a:rPr lang="da-DK" sz="1400" dirty="0">
                <a:latin typeface="Montserrat" panose="00000500000000000000" pitchFamily="2" charset="0"/>
              </a:rPr>
              <a:t>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 smtClean="0">
                <a:latin typeface="Montserrat" panose="00000500000000000000" pitchFamily="2" charset="0"/>
              </a:rPr>
              <a:t>monitoreo topográfico </a:t>
            </a:r>
            <a:r>
              <a:rPr lang="es-MX" sz="1400" dirty="0" smtClean="0">
                <a:latin typeface="Montserrat" panose="00000500000000000000" pitchFamily="2" charset="0"/>
              </a:rPr>
              <a:t>y análisis de imágenes de satélite para estimar </a:t>
            </a:r>
            <a:r>
              <a:rPr lang="es-MX" sz="1400" b="1" dirty="0" smtClean="0">
                <a:latin typeface="Montserrat" panose="00000500000000000000" pitchFamily="2" charset="0"/>
              </a:rPr>
              <a:t>velocidades de hundimiento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Elaborar cartografía </a:t>
            </a:r>
            <a:r>
              <a:rPr lang="es-MX" sz="1400" dirty="0">
                <a:latin typeface="Montserrat" panose="00000500000000000000" pitchFamily="2" charset="0"/>
              </a:rPr>
              <a:t>donde se identifiquen las zonas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mayor </a:t>
            </a:r>
            <a:r>
              <a:rPr lang="es-MX" sz="1400" dirty="0" smtClean="0">
                <a:latin typeface="Montserrat" panose="00000500000000000000" pitchFamily="2" charset="0"/>
              </a:rPr>
              <a:t>afectación por hundimiento y agrietamiento.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Instalar 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dirty="0">
                <a:latin typeface="Montserrat" panose="00000500000000000000" pitchFamily="2" charset="0"/>
              </a:rPr>
              <a:t>pozos </a:t>
            </a:r>
            <a:r>
              <a:rPr lang="es-MX" sz="1400" dirty="0" smtClean="0">
                <a:latin typeface="Montserrat" panose="00000500000000000000" pitchFamily="2" charset="0"/>
              </a:rPr>
              <a:t>para contrastarlos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dirty="0" smtClean="0">
                <a:latin typeface="Montserrat" panose="00000500000000000000" pitchFamily="2" charset="0"/>
              </a:rPr>
              <a:t>las tendencias de hundimiento y las </a:t>
            </a:r>
            <a:r>
              <a:rPr lang="es-MX" sz="1400" dirty="0">
                <a:latin typeface="Montserrat" panose="00000500000000000000" pitchFamily="2" charset="0"/>
              </a:rPr>
              <a:t>mediciones </a:t>
            </a:r>
            <a:r>
              <a:rPr lang="es-MX" sz="1400" dirty="0" err="1" smtClean="0">
                <a:latin typeface="Montserrat" panose="00000500000000000000" pitchFamily="2" charset="0"/>
              </a:rPr>
              <a:t>piezométricas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Implementar políticas públicas para </a:t>
            </a:r>
            <a:r>
              <a:rPr lang="es-MX" sz="1400" b="1" dirty="0" smtClean="0">
                <a:latin typeface="Montserrat" panose="00000500000000000000" pitchFamily="2" charset="0"/>
              </a:rPr>
              <a:t>captar </a:t>
            </a:r>
            <a:r>
              <a:rPr lang="es-MX" sz="1400" b="1" dirty="0">
                <a:latin typeface="Montserrat" panose="00000500000000000000" pitchFamily="2" charset="0"/>
              </a:rPr>
              <a:t>agua de lluvia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tratar </a:t>
            </a:r>
            <a:r>
              <a:rPr lang="es-MX" sz="1400" b="1" dirty="0">
                <a:latin typeface="Montserrat" panose="00000500000000000000" pitchFamily="2" charset="0"/>
              </a:rPr>
              <a:t>aguas residuales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dirty="0" smtClean="0">
                <a:latin typeface="Montserrat" panose="00000500000000000000" pitchFamily="2" charset="0"/>
              </a:rPr>
              <a:t>construir </a:t>
            </a:r>
            <a:r>
              <a:rPr lang="es-MX" sz="1400" b="1" dirty="0">
                <a:latin typeface="Montserrat" panose="00000500000000000000" pitchFamily="2" charset="0"/>
              </a:rPr>
              <a:t>pozos de absorción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-1" y="6496419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Agrietamiento y licuación del terreno en Paso Tabaco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10 Guerrero\Fotos GUERRERO\Agrietamiento del terreno Paso Taba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1944217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ApoyoSINAPROC\Apy Sinap 2018\140.- Acciones de Prevención de Desastres - ESTADOS\10 Guerrero\Fotos GUERRERO\Agrietamiento del terreno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1944216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ApoyoSINAPROC\Apy Sinap 2018\140.- Acciones de Prevención de Desastres - ESTADOS\10 Guerrero\Fotos GUERRERO\Evidencia Licuación Suel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45638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5536" y="200834"/>
            <a:ext cx="5291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9140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35362" y="6416207"/>
            <a:ext cx="4120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latin typeface="Montserrat" panose="00000500000000000000" pitchFamily="2" charset="0"/>
              </a:rPr>
              <a:t>Deslizamiento en San Marcos, septiembre 2013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45528" y="1036477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851920" y="1406961"/>
            <a:ext cx="526308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Para los fenómenos de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</a:t>
            </a:r>
            <a:r>
              <a:rPr lang="da-DK" sz="1400" dirty="0">
                <a:latin typeface="Montserrat" panose="00000500000000000000" pitchFamily="2" charset="0"/>
              </a:rPr>
              <a:t> se recomienda seguir los lineamientos de la </a:t>
            </a:r>
            <a:r>
              <a:rPr lang="da-DK" sz="1400" b="1" dirty="0">
                <a:latin typeface="Montserrat" panose="00000500000000000000" pitchFamily="2" charset="0"/>
              </a:rPr>
              <a:t>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El CENAPRED cuenta con </a:t>
            </a:r>
            <a:r>
              <a:rPr lang="da-DK" sz="1400" b="1" dirty="0" smtClean="0">
                <a:latin typeface="Montserrat" panose="00000500000000000000" pitchFamily="2" charset="0"/>
              </a:rPr>
              <a:t>procedimientos y experiencia</a:t>
            </a:r>
            <a:r>
              <a:rPr lang="da-DK" sz="1400" dirty="0" smtClean="0">
                <a:latin typeface="Montserrat" panose="00000500000000000000" pitchFamily="2" charset="0"/>
              </a:rPr>
              <a:t> para </a:t>
            </a:r>
            <a:r>
              <a:rPr lang="da-DK" sz="1400" dirty="0">
                <a:latin typeface="Montserrat" panose="00000500000000000000" pitchFamily="2" charset="0"/>
              </a:rPr>
              <a:t>realizar/implementar </a:t>
            </a:r>
            <a:r>
              <a:rPr lang="da-DK" sz="1400" dirty="0" smtClean="0">
                <a:latin typeface="Montserrat" panose="00000500000000000000" pitchFamily="2" charset="0"/>
              </a:rPr>
              <a:t>cursos y acciones </a:t>
            </a:r>
            <a:r>
              <a:rPr lang="da-DK" sz="1400" dirty="0">
                <a:latin typeface="Montserrat" panose="00000500000000000000" pitchFamily="2" charset="0"/>
              </a:rPr>
              <a:t>de comunicación del riesgo y difusión de medidas de prevención.</a:t>
            </a:r>
          </a:p>
        </p:txBody>
      </p:sp>
      <p:pic>
        <p:nvPicPr>
          <p:cNvPr id="1026" name="Picture 2" descr="Z:\ApoyoSINAPROC\Apy Sinap 2018\140.- Acciones de Prevención de Desastres - ESTADOS\10 Guerrero\Fotos GUERRERO\San Marcos Metlato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4910"/>
            <a:ext cx="3623323" cy="24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ApoyoSINAPROC\Apy Sinap 2018\140.- Acciones de Prevención de Desastres - ESTADOS\10 Guerrero\Fotos GUERRERO\San Marcos Metlatonoc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2612"/>
            <a:ext cx="3651830" cy="273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95536" y="200834"/>
            <a:ext cx="5291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38153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395536" y="548680"/>
            <a:ext cx="3781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sz="20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305163"/>
              </p:ext>
            </p:extLst>
          </p:nvPr>
        </p:nvGraphicFramePr>
        <p:xfrm>
          <a:off x="971600" y="1047780"/>
          <a:ext cx="7344816" cy="2381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3983"/>
                <a:gridCol w="961821"/>
                <a:gridCol w="1399012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el estado de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Guerrero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296,836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302,086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93,559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95,214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53,932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52,994 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8291467" y="1881734"/>
            <a:ext cx="216024" cy="1254277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517025" y="232420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67%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78728" y="4830975"/>
            <a:ext cx="9065272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 (viento y sismo).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Promover la participación de los Colegios de Ingenieros Civiles existentes en el Estado.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961" y="3611499"/>
            <a:ext cx="9092079" cy="6309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alto </a:t>
            </a:r>
            <a:r>
              <a:rPr lang="es-MX" sz="1400" dirty="0" smtClean="0">
                <a:latin typeface="Montserrat" panose="00000500000000000000" pitchFamily="2" charset="0"/>
              </a:rPr>
              <a:t>(nivel 6,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0" name="6 Rectángulo"/>
          <p:cNvSpPr/>
          <p:nvPr/>
        </p:nvSpPr>
        <p:spPr>
          <a:xfrm>
            <a:off x="25961" y="4238218"/>
            <a:ext cx="9092079" cy="6309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muy alto </a:t>
            </a:r>
            <a:r>
              <a:rPr lang="es-MX" sz="1400" dirty="0" smtClean="0">
                <a:latin typeface="Montserrat" panose="00000500000000000000" pitchFamily="2" charset="0"/>
              </a:rPr>
              <a:t>(nivel 7,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345161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17 de enero, 2019</a:t>
            </a:r>
            <a:endParaRPr lang="es-MX" altLang="es-MX" sz="1400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</a:p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Guerrero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400" dirty="0" smtClean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395536" y="548680"/>
            <a:ext cx="384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09675" y="1128951"/>
            <a:ext cx="44501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>
              <a:lnSpc>
                <a:spcPct val="125000"/>
              </a:lnSpc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Existe un reglamento estatal y un municipal</a:t>
            </a:r>
          </a:p>
          <a:p>
            <a:pPr algn="just">
              <a:lnSpc>
                <a:spcPct val="125000"/>
              </a:lnSpc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</a:t>
            </a:r>
            <a:r>
              <a:rPr lang="es-MX" sz="1400" dirty="0">
                <a:latin typeface="Montserrat" panose="00000500000000000000" pitchFamily="2" charset="0"/>
              </a:rPr>
              <a:t>información del Atlas Nacional de Riesgos, se reporta la existencia de documentos normativos relativos a construcción y/o desarrollo urbano para </a:t>
            </a:r>
            <a:r>
              <a:rPr lang="es-MX" sz="1400" b="1" dirty="0">
                <a:latin typeface="Montserrat" panose="00000500000000000000" pitchFamily="2" charset="0"/>
              </a:rPr>
              <a:t>tres</a:t>
            </a:r>
            <a:r>
              <a:rPr lang="es-MX" sz="1400" dirty="0">
                <a:latin typeface="Montserrat" panose="00000500000000000000" pitchFamily="2" charset="0"/>
              </a:rPr>
              <a:t> de los </a:t>
            </a:r>
            <a:r>
              <a:rPr lang="es-MX" sz="1400" b="1" dirty="0">
                <a:latin typeface="Montserrat" panose="00000500000000000000" pitchFamily="2" charset="0"/>
              </a:rPr>
              <a:t>81</a:t>
            </a:r>
            <a:r>
              <a:rPr lang="es-MX" sz="1400" dirty="0">
                <a:latin typeface="Montserrat" panose="00000500000000000000" pitchFamily="2" charset="0"/>
              </a:rPr>
              <a:t> municipios del estado.</a:t>
            </a:r>
          </a:p>
          <a:p>
            <a:pPr marL="285750" indent="-285750" algn="just">
              <a:lnSpc>
                <a:spcPct val="125000"/>
              </a:lnSpc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Acapulco.</a:t>
            </a:r>
          </a:p>
          <a:p>
            <a:pPr marL="285750" indent="-285750" algn="just">
              <a:lnSpc>
                <a:spcPct val="125000"/>
              </a:lnSpc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Chilpancingo.</a:t>
            </a:r>
          </a:p>
          <a:p>
            <a:pPr marL="285750" indent="-285750" algn="just">
              <a:lnSpc>
                <a:spcPct val="125000"/>
              </a:lnSpc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José Azueta (Zihuatanejo).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6896" y="4500552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97992" y="4860592"/>
            <a:ext cx="8923594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Guerrero.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la participación de los Colegios de Ingenieros Civiles existentes en </a:t>
            </a:r>
            <a:r>
              <a:rPr lang="es-MX" sz="1400" dirty="0" smtClean="0">
                <a:latin typeface="Montserrat" panose="00000500000000000000" pitchFamily="2" charset="0"/>
              </a:rPr>
              <a:t>Guerrero.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47" y="1057807"/>
            <a:ext cx="4461840" cy="28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747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83671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para 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especialistas locales,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estatal</a:t>
            </a:r>
          </a:p>
        </p:txBody>
      </p:sp>
    </p:spTree>
    <p:extLst>
      <p:ext uri="{BB962C8B-B14F-4D97-AF65-F5344CB8AC3E}">
        <p14:creationId xmlns:p14="http://schemas.microsoft.com/office/powerpoint/2010/main" val="3534450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" b="1070"/>
          <a:stretch/>
        </p:blipFill>
        <p:spPr bwMode="auto">
          <a:xfrm>
            <a:off x="6004825" y="1052736"/>
            <a:ext cx="2815647" cy="189485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25" y="4677507"/>
            <a:ext cx="2815647" cy="190625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97" y="2924944"/>
            <a:ext cx="2822075" cy="175256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80" y="4140373"/>
            <a:ext cx="11223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395536" y="4277414"/>
            <a:ext cx="441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Temas a desarrollar: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puntos críticos hidráulicos 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</a:t>
            </a:r>
            <a:r>
              <a:rPr lang="es-MX" sz="1400" b="1" dirty="0" smtClean="0">
                <a:latin typeface="Montserrat" panose="00000500000000000000" pitchFamily="2" charset="0"/>
              </a:rPr>
              <a:t>poblaciones asentadas </a:t>
            </a:r>
            <a:r>
              <a:rPr lang="es-MX" sz="1400" dirty="0" smtClean="0">
                <a:latin typeface="Montserrat" panose="00000500000000000000" pitchFamily="2" charset="0"/>
              </a:rPr>
              <a:t>en zonas de peligro, así como </a:t>
            </a:r>
            <a:r>
              <a:rPr lang="es-MX" sz="1400" b="1" dirty="0" smtClean="0">
                <a:latin typeface="Montserrat" panose="00000500000000000000" pitchFamily="2" charset="0"/>
              </a:rPr>
              <a:t>aguas abajo </a:t>
            </a:r>
            <a:r>
              <a:rPr lang="es-MX" sz="1400" dirty="0" smtClean="0">
                <a:latin typeface="Montserrat" panose="00000500000000000000" pitchFamily="2" charset="0"/>
              </a:rPr>
              <a:t>de la presa </a:t>
            </a:r>
            <a:r>
              <a:rPr lang="es-MX" sz="1400" b="1" dirty="0" smtClean="0">
                <a:latin typeface="Montserrat" panose="00000500000000000000" pitchFamily="2" charset="0"/>
              </a:rPr>
              <a:t>Revolución Mexicana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en Ayutla de los Libres, catalogado como de 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 y poseer vertedor libre</a:t>
            </a:r>
            <a:r>
              <a:rPr lang="es-MX" sz="1400" b="1" dirty="0" smtClean="0">
                <a:latin typeface="Montserrat" panose="00000500000000000000" pitchFamily="2" charset="0"/>
                <a:sym typeface="Symbol"/>
              </a:rPr>
              <a:t>.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9745" y="101697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El estado cuenta con </a:t>
            </a:r>
            <a:r>
              <a:rPr lang="es-MX" sz="1400" b="1" dirty="0">
                <a:latin typeface="Montserrat" panose="00000500000000000000" pitchFamily="2" charset="0"/>
              </a:rPr>
              <a:t>ríos, </a:t>
            </a:r>
            <a:r>
              <a:rPr lang="es-MX" sz="1400" b="1" dirty="0" smtClean="0">
                <a:latin typeface="Montserrat" panose="00000500000000000000" pitchFamily="2" charset="0"/>
              </a:rPr>
              <a:t>lagunas </a:t>
            </a:r>
            <a:r>
              <a:rPr lang="es-MX" sz="1400" b="1" dirty="0">
                <a:latin typeface="Montserrat" panose="00000500000000000000" pitchFamily="2" charset="0"/>
              </a:rPr>
              <a:t>y presas</a:t>
            </a:r>
            <a:r>
              <a:rPr lang="es-MX" sz="1400" dirty="0">
                <a:latin typeface="Montserrat" panose="00000500000000000000" pitchFamily="2" charset="0"/>
              </a:rPr>
              <a:t>, los cuales pueden provocar </a:t>
            </a:r>
            <a:r>
              <a:rPr lang="es-MX" sz="1400" b="1" dirty="0">
                <a:latin typeface="Montserrat" panose="00000500000000000000" pitchFamily="2" charset="0"/>
              </a:rPr>
              <a:t>inundaciones</a:t>
            </a:r>
            <a:r>
              <a:rPr lang="es-MX" sz="1400" b="1" dirty="0">
                <a:solidFill>
                  <a:srgbClr val="FF0000"/>
                </a:solidFill>
                <a:latin typeface="Montserrat" panose="00000500000000000000" pitchFamily="2" charset="0"/>
              </a:rPr>
              <a:t>  </a:t>
            </a:r>
            <a:r>
              <a:rPr lang="es-MX" sz="1400" dirty="0">
                <a:latin typeface="Montserrat" panose="00000500000000000000" pitchFamily="2" charset="0"/>
              </a:rPr>
              <a:t>durante todo el año.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51689CC-36F7-4B67-9A19-D13446CDB1AD}"/>
              </a:ext>
            </a:extLst>
          </p:cNvPr>
          <p:cNvSpPr txBox="1"/>
          <p:nvPr/>
        </p:nvSpPr>
        <p:spPr>
          <a:xfrm>
            <a:off x="409745" y="1948899"/>
            <a:ext cx="44502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 panose="00000500000000000000" pitchFamily="2" charset="0"/>
              </a:rPr>
              <a:t>D</a:t>
            </a:r>
            <a:r>
              <a:rPr lang="es-MX" sz="1400" dirty="0" smtClean="0">
                <a:latin typeface="Montserrat" panose="00000500000000000000" pitchFamily="2" charset="0"/>
              </a:rPr>
              <a:t>isponibles </a:t>
            </a:r>
            <a:r>
              <a:rPr lang="es-MX" sz="1400" dirty="0">
                <a:latin typeface="Montserrat" panose="00000500000000000000" pitchFamily="2" charset="0"/>
              </a:rPr>
              <a:t>en el </a:t>
            </a:r>
            <a:r>
              <a:rPr lang="es-MX" sz="1400" dirty="0" smtClean="0">
                <a:latin typeface="Montserrat" panose="00000500000000000000" pitchFamily="2" charset="0"/>
              </a:rPr>
              <a:t>ANRI: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Mapas </a:t>
            </a:r>
            <a:r>
              <a:rPr lang="es-MX" sz="1400" dirty="0">
                <a:latin typeface="Montserrat" panose="00000500000000000000" pitchFamily="2" charset="0"/>
              </a:rPr>
              <a:t>de peligro (profundidades, velocidades y severidad) para </a:t>
            </a:r>
            <a:r>
              <a:rPr lang="es-MX" sz="1400" dirty="0" smtClean="0">
                <a:latin typeface="Montserrat" panose="00000500000000000000" pitchFamily="2" charset="0"/>
              </a:rPr>
              <a:t>los ríos </a:t>
            </a:r>
            <a:r>
              <a:rPr lang="es-MX" sz="1400" dirty="0" err="1" smtClean="0">
                <a:latin typeface="Montserrat" panose="00000500000000000000" pitchFamily="2" charset="0"/>
              </a:rPr>
              <a:t>Huacapa</a:t>
            </a:r>
            <a:r>
              <a:rPr lang="es-MX" sz="1400" dirty="0" smtClean="0">
                <a:latin typeface="Montserrat" panose="00000500000000000000" pitchFamily="2" charset="0"/>
              </a:rPr>
              <a:t> en Chilpancingo y La Sabana en Acapulco, así como las ciudades </a:t>
            </a:r>
            <a:r>
              <a:rPr lang="es-MX" sz="1400" dirty="0" err="1" smtClean="0">
                <a:latin typeface="Montserrat" panose="00000500000000000000" pitchFamily="2" charset="0"/>
              </a:rPr>
              <a:t>Coacoyulichán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 err="1" smtClean="0">
                <a:latin typeface="Montserrat" panose="00000500000000000000" pitchFamily="2" charset="0"/>
              </a:rPr>
              <a:t>Técpan</a:t>
            </a:r>
            <a:r>
              <a:rPr lang="es-MX" sz="1400" dirty="0" smtClean="0">
                <a:latin typeface="Montserrat" panose="00000500000000000000" pitchFamily="2" charset="0"/>
              </a:rPr>
              <a:t> de Galeana, para </a:t>
            </a:r>
            <a:r>
              <a:rPr lang="es-MX" sz="1400" dirty="0" smtClean="0">
                <a:latin typeface="Montserrat" panose="00000500000000000000" pitchFamily="2" charset="0"/>
              </a:rPr>
              <a:t> periodos </a:t>
            </a:r>
            <a:r>
              <a:rPr lang="es-MX" sz="1400" dirty="0" smtClean="0">
                <a:latin typeface="Montserrat" panose="00000500000000000000" pitchFamily="2" charset="0"/>
              </a:rPr>
              <a:t>de retorno </a:t>
            </a:r>
            <a:r>
              <a:rPr lang="es-MX" sz="1400" dirty="0">
                <a:latin typeface="Montserrat" panose="00000500000000000000" pitchFamily="2" charset="0"/>
              </a:rPr>
              <a:t>2, 5, 10,  </a:t>
            </a:r>
            <a:r>
              <a:rPr lang="es-MX" sz="1400" dirty="0" smtClean="0">
                <a:latin typeface="Montserrat" panose="00000500000000000000" pitchFamily="2" charset="0"/>
              </a:rPr>
              <a:t>20, 50, 100, 200, 500 y 1000 </a:t>
            </a:r>
            <a:r>
              <a:rPr lang="es-MX" sz="1400" dirty="0">
                <a:latin typeface="Montserrat" panose="00000500000000000000" pitchFamily="2" charset="0"/>
              </a:rPr>
              <a:t>años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Así mismo, </a:t>
            </a:r>
            <a:r>
              <a:rPr lang="es-MX" sz="1400" dirty="0" smtClean="0">
                <a:latin typeface="Montserrat" panose="00000500000000000000" pitchFamily="2" charset="0"/>
              </a:rPr>
              <a:t>presa </a:t>
            </a:r>
            <a:r>
              <a:rPr lang="es-MX" sz="1400" dirty="0">
                <a:latin typeface="Montserrat" panose="00000500000000000000" pitchFamily="2" charset="0"/>
              </a:rPr>
              <a:t>El Caracol </a:t>
            </a:r>
            <a:r>
              <a:rPr lang="es-MX" sz="1400" dirty="0" smtClean="0">
                <a:latin typeface="Montserrat" panose="00000500000000000000" pitchFamily="2" charset="0"/>
              </a:rPr>
              <a:t>(profundidades máximas, velocidades y severidad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strike="sngStrike" dirty="0">
              <a:latin typeface="Montserrat" panose="00000500000000000000" pitchFamily="2" charset="0"/>
            </a:endParaRPr>
          </a:p>
        </p:txBody>
      </p:sp>
      <p:sp>
        <p:nvSpPr>
          <p:cNvPr id="11" name="CuadroTexto 5">
            <a:extLst>
              <a:ext uri="{FF2B5EF4-FFF2-40B4-BE49-F238E27FC236}">
                <a16:creationId xmlns="" xmlns:a16="http://schemas.microsoft.com/office/drawing/2014/main" id="{8895AEE6-3896-41AA-8F65-7C481613AC3D}"/>
              </a:ext>
            </a:extLst>
          </p:cNvPr>
          <p:cNvSpPr txBox="1"/>
          <p:nvPr/>
        </p:nvSpPr>
        <p:spPr>
          <a:xfrm>
            <a:off x="6208192" y="1178556"/>
            <a:ext cx="1201242" cy="253916"/>
          </a:xfrm>
          <a:prstGeom prst="rect">
            <a:avLst/>
          </a:prstGeom>
          <a:solidFill>
            <a:srgbClr val="E8DEC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050" b="1" dirty="0" smtClean="0">
                <a:solidFill>
                  <a:srgbClr val="6A1831"/>
                </a:solidFill>
                <a:latin typeface="Montserrat" panose="00000500000000000000" pitchFamily="2" charset="0"/>
              </a:rPr>
              <a:t>Río La Sabana</a:t>
            </a:r>
            <a:endParaRPr lang="es-MX" sz="1050" b="1" dirty="0">
              <a:solidFill>
                <a:srgbClr val="6A183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xmlns="" id="{8895AEE6-3896-41AA-8F65-7C481613AC3D}"/>
              </a:ext>
            </a:extLst>
          </p:cNvPr>
          <p:cNvSpPr txBox="1"/>
          <p:nvPr/>
        </p:nvSpPr>
        <p:spPr>
          <a:xfrm>
            <a:off x="6004825" y="4077072"/>
            <a:ext cx="1294044" cy="253916"/>
          </a:xfrm>
          <a:prstGeom prst="rect">
            <a:avLst/>
          </a:prstGeom>
          <a:solidFill>
            <a:srgbClr val="E8DEC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050" b="1" dirty="0" smtClean="0">
                <a:solidFill>
                  <a:srgbClr val="6A1831"/>
                </a:solidFill>
                <a:latin typeface="Montserrat" panose="00000500000000000000" pitchFamily="2" charset="0"/>
              </a:rPr>
              <a:t>Zonas federales</a:t>
            </a:r>
            <a:endParaRPr lang="es-MX" sz="1050" b="1" dirty="0">
              <a:solidFill>
                <a:srgbClr val="6A1831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CuadroTexto 5">
            <a:extLst>
              <a:ext uri="{FF2B5EF4-FFF2-40B4-BE49-F238E27FC236}">
                <a16:creationId xmlns:a16="http://schemas.microsoft.com/office/drawing/2014/main" xmlns="" id="{8895AEE6-3896-41AA-8F65-7C481613AC3D}"/>
              </a:ext>
            </a:extLst>
          </p:cNvPr>
          <p:cNvSpPr txBox="1"/>
          <p:nvPr/>
        </p:nvSpPr>
        <p:spPr>
          <a:xfrm>
            <a:off x="6045575" y="5157192"/>
            <a:ext cx="974697" cy="415498"/>
          </a:xfrm>
          <a:prstGeom prst="rect">
            <a:avLst/>
          </a:prstGeom>
          <a:solidFill>
            <a:srgbClr val="E8DEC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050" b="1" dirty="0" smtClean="0">
                <a:solidFill>
                  <a:srgbClr val="6A1831"/>
                </a:solidFill>
                <a:latin typeface="Montserrat" panose="00000500000000000000" pitchFamily="2" charset="0"/>
              </a:rPr>
              <a:t>Presa</a:t>
            </a:r>
          </a:p>
          <a:p>
            <a:r>
              <a:rPr lang="es-MX" sz="1050" b="1" dirty="0" smtClean="0">
                <a:solidFill>
                  <a:srgbClr val="6A1831"/>
                </a:solidFill>
                <a:latin typeface="Montserrat" panose="00000500000000000000" pitchFamily="2" charset="0"/>
              </a:rPr>
              <a:t>El Caracol</a:t>
            </a:r>
            <a:endParaRPr lang="es-MX" sz="1050" b="1" dirty="0">
              <a:solidFill>
                <a:srgbClr val="6A183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40" y="5626583"/>
            <a:ext cx="67641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2000"/>
                    </a14:imgEffect>
                    <a14:imgEffect>
                      <a14:saturation sat="68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57" y="2166108"/>
            <a:ext cx="730626" cy="60327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</p:pic>
      <p:sp>
        <p:nvSpPr>
          <p:cNvPr id="16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09444" y="528861"/>
            <a:ext cx="3730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 en Guerrero</a:t>
            </a:r>
            <a:endParaRPr lang="es-MX" sz="20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323528" y="926907"/>
            <a:ext cx="547260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ANR. Además del índice de </a:t>
            </a:r>
            <a:r>
              <a:rPr lang="es-MX" sz="1400" dirty="0" err="1">
                <a:latin typeface="Montserrat" panose="00000500000000000000" pitchFamily="2" charset="0"/>
              </a:rPr>
              <a:t>inundabilidad</a:t>
            </a:r>
            <a:r>
              <a:rPr lang="es-MX" sz="1400" dirty="0">
                <a:latin typeface="Montserrat" panose="00000500000000000000" pitchFamily="2" charset="0"/>
              </a:rPr>
              <a:t>. </a:t>
            </a:r>
          </a:p>
          <a:p>
            <a:pPr algn="just"/>
            <a:endParaRPr lang="es-MX" sz="1400" dirty="0">
              <a:latin typeface="Montserrat Light" panose="00000400000000000000" pitchFamily="2" charset="0"/>
            </a:endParaRPr>
          </a:p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  Recomendaciones</a:t>
            </a:r>
          </a:p>
          <a:p>
            <a:pPr algn="just"/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ríos y centros urbanos, con apoyo de las dependencias académicas del estado, para los municipios clasificados como de </a:t>
            </a:r>
            <a:r>
              <a:rPr lang="es-MX" sz="1400" b="1" dirty="0">
                <a:latin typeface="Montserrat" panose="00000500000000000000" pitchFamily="2" charset="0"/>
              </a:rPr>
              <a:t>peligro muy </a:t>
            </a:r>
            <a:r>
              <a:rPr lang="es-MX" sz="1400" b="1" dirty="0" smtClean="0">
                <a:latin typeface="Montserrat" panose="00000500000000000000" pitchFamily="2" charset="0"/>
              </a:rPr>
              <a:t>alto y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b="1" dirty="0" smtClean="0">
                <a:latin typeface="Montserrat" panose="00000500000000000000" pitchFamily="2" charset="0"/>
              </a:rPr>
              <a:t>Limitar </a:t>
            </a:r>
            <a:r>
              <a:rPr lang="es-MX" sz="1400" b="1" dirty="0">
                <a:latin typeface="Montserrat" panose="00000500000000000000" pitchFamily="2" charset="0"/>
              </a:rPr>
              <a:t>la invasión poblacional </a:t>
            </a:r>
            <a:r>
              <a:rPr lang="es-MX" sz="1400" dirty="0">
                <a:latin typeface="Montserrat" panose="00000500000000000000" pitchFamily="2" charset="0"/>
              </a:rPr>
              <a:t>que reduce la capacidad de ríos y lagunas a través de: delimitación de zonas </a:t>
            </a:r>
            <a:r>
              <a:rPr lang="es-MX" sz="1400" dirty="0" smtClean="0">
                <a:latin typeface="Montserrat" panose="00000500000000000000" pitchFamily="2" charset="0"/>
              </a:rPr>
              <a:t>federales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fortalecer la </a:t>
            </a:r>
            <a:r>
              <a:rPr lang="es-MX" sz="1400" dirty="0">
                <a:latin typeface="Montserrat" panose="00000500000000000000" pitchFamily="2" charset="0"/>
              </a:rPr>
              <a:t>cultura </a:t>
            </a:r>
            <a:r>
              <a:rPr lang="es-MX" sz="1400" dirty="0" smtClean="0">
                <a:latin typeface="Montserrat" panose="00000500000000000000" pitchFamily="2" charset="0"/>
              </a:rPr>
              <a:t>del riesgo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Montserrat" panose="00000500000000000000" pitchFamily="2" charset="0"/>
              </a:rPr>
              <a:t>Aprovechar </a:t>
            </a:r>
            <a:r>
              <a:rPr lang="es-MX" sz="1400" dirty="0">
                <a:latin typeface="Montserrat" panose="00000500000000000000" pitchFamily="2" charset="0"/>
              </a:rPr>
              <a:t>el </a:t>
            </a:r>
            <a:r>
              <a:rPr lang="es-MX" sz="1400" b="1" dirty="0">
                <a:latin typeface="Montserrat" panose="00000500000000000000" pitchFamily="2" charset="0"/>
              </a:rPr>
              <a:t>Consejo de Cuenca </a:t>
            </a:r>
            <a:r>
              <a:rPr lang="es-MX" sz="1400" dirty="0">
                <a:latin typeface="Montserrat" panose="00000500000000000000" pitchFamily="2" charset="0"/>
              </a:rPr>
              <a:t>Costa de Guerrero para promover: </a:t>
            </a:r>
            <a:r>
              <a:rPr lang="es-MX" sz="1400" b="1" dirty="0" smtClean="0">
                <a:latin typeface="Montserrat" panose="00000500000000000000" pitchFamily="2" charset="0"/>
              </a:rPr>
              <a:t>a) </a:t>
            </a:r>
            <a:r>
              <a:rPr lang="es-MX" sz="1400" b="1" dirty="0">
                <a:latin typeface="Montserrat" panose="00000500000000000000" pitchFamily="2" charset="0"/>
              </a:rPr>
              <a:t>planes comunitarios de evacuación </a:t>
            </a:r>
            <a:r>
              <a:rPr lang="es-MX" sz="1400" dirty="0">
                <a:latin typeface="Montserrat" panose="00000500000000000000" pitchFamily="2" charset="0"/>
              </a:rPr>
              <a:t>vinculados a sistemas de alerta de la </a:t>
            </a:r>
            <a:r>
              <a:rPr lang="es-MX" sz="1400" dirty="0" smtClean="0">
                <a:latin typeface="Montserrat" panose="00000500000000000000" pitchFamily="2" charset="0"/>
              </a:rPr>
              <a:t>CONAGUA y b) </a:t>
            </a:r>
            <a:r>
              <a:rPr lang="es-MX" sz="1400" b="1" dirty="0">
                <a:latin typeface="Montserrat" panose="00000500000000000000" pitchFamily="2" charset="0"/>
              </a:rPr>
              <a:t>mejora </a:t>
            </a:r>
            <a:r>
              <a:rPr lang="es-MX" sz="1400" b="1" dirty="0" smtClean="0">
                <a:latin typeface="Montserrat" panose="00000500000000000000" pitchFamily="2" charset="0"/>
              </a:rPr>
              <a:t>y fortalecimiento del </a:t>
            </a:r>
            <a:r>
              <a:rPr lang="es-MX" sz="1400" b="1" dirty="0">
                <a:latin typeface="Montserrat" panose="00000500000000000000" pitchFamily="2" charset="0"/>
              </a:rPr>
              <a:t>monitoreo </a:t>
            </a:r>
            <a:r>
              <a:rPr lang="es-MX" sz="1400" b="1" dirty="0" smtClean="0">
                <a:latin typeface="Montserrat" panose="00000500000000000000" pitchFamily="2" charset="0"/>
              </a:rPr>
              <a:t>climatológico e hidrométrico </a:t>
            </a:r>
            <a:r>
              <a:rPr lang="es-MX" sz="1400" dirty="0" smtClean="0">
                <a:latin typeface="Montserrat" panose="00000500000000000000" pitchFamily="2" charset="0"/>
              </a:rPr>
              <a:t>de los </a:t>
            </a:r>
            <a:r>
              <a:rPr lang="es-MX" sz="1400" dirty="0">
                <a:latin typeface="Montserrat" panose="00000500000000000000" pitchFamily="2" charset="0"/>
              </a:rPr>
              <a:t>sistemas de </a:t>
            </a:r>
            <a:r>
              <a:rPr lang="es-MX" sz="1400" dirty="0" smtClean="0">
                <a:latin typeface="Montserrat" panose="00000500000000000000" pitchFamily="2" charset="0"/>
              </a:rPr>
              <a:t>alerta.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Montserrat" panose="00000500000000000000" pitchFamily="2" charset="0"/>
              </a:rPr>
              <a:t>Realizar estudios y proyecto correspondiente a la obra de desazolve en la desembocadura de los ríos La Sabana, </a:t>
            </a:r>
            <a:r>
              <a:rPr lang="es-MX" sz="1400" dirty="0" err="1" smtClean="0">
                <a:latin typeface="Montserrat" panose="00000500000000000000" pitchFamily="2" charset="0"/>
              </a:rPr>
              <a:t>Huacapa</a:t>
            </a:r>
            <a:r>
              <a:rPr lang="es-MX" sz="1400" dirty="0" smtClean="0">
                <a:latin typeface="Montserrat" panose="00000500000000000000" pitchFamily="2" charset="0"/>
              </a:rPr>
              <a:t> y Papagayo.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09444" y="528861"/>
            <a:ext cx="3730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 en Guerrero</a:t>
            </a:r>
            <a:endParaRPr lang="es-MX" sz="20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2050" name="Picture 2" descr="K:\Santiago\PELIGRO\MAPAS PELIGRO\GuerreroIP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871" r="3084" b="2890"/>
          <a:stretch/>
        </p:blipFill>
        <p:spPr bwMode="auto">
          <a:xfrm>
            <a:off x="6037832" y="951230"/>
            <a:ext cx="2578142" cy="1994412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3698" r="2848" b="4021"/>
          <a:stretch/>
        </p:blipFill>
        <p:spPr bwMode="auto">
          <a:xfrm>
            <a:off x="6037832" y="2978296"/>
            <a:ext cx="2578141" cy="193100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>
                <a:lumMod val="50000"/>
              </a:schemeClr>
            </a:solidFill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3352" r="2799" b="2983"/>
          <a:stretch/>
        </p:blipFill>
        <p:spPr bwMode="auto">
          <a:xfrm>
            <a:off x="6037833" y="4925923"/>
            <a:ext cx="2578142" cy="184482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CENAPRED\2018\Logos CENAPRED_nvos\logo CENAPRED_vertical y horizontal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35588"/>
            <a:ext cx="576064" cy="1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CENAPRED\2018\Logos CENAPRED_nvos\logo CENAPRED_vertical y horizontal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25344"/>
            <a:ext cx="576064" cy="1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9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95536" y="1012086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413646"/>
            <a:ext cx="55968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Proyectos de captación de agua potable (El </a:t>
            </a:r>
            <a:r>
              <a:rPr lang="es-MX" sz="1400" dirty="0" smtClean="0">
                <a:latin typeface="Montserrat" panose="00000500000000000000" pitchFamily="2" charset="0"/>
              </a:rPr>
              <a:t>Almendro</a:t>
            </a:r>
            <a:r>
              <a:rPr lang="es-MX" sz="1400" dirty="0">
                <a:latin typeface="Montserrat" panose="00000500000000000000" pitchFamily="2" charset="0"/>
              </a:rPr>
              <a:t>, El Cárcamo y Cacanicua en el municipio de </a:t>
            </a:r>
            <a:r>
              <a:rPr lang="es-MX" sz="1400" dirty="0" smtClean="0">
                <a:latin typeface="Montserrat" panose="00000500000000000000" pitchFamily="2" charset="0"/>
              </a:rPr>
              <a:t>Coyuca </a:t>
            </a:r>
            <a:r>
              <a:rPr lang="es-MX" sz="1400" dirty="0">
                <a:latin typeface="Montserrat" panose="00000500000000000000" pitchFamily="2" charset="0"/>
              </a:rPr>
              <a:t>de Catalán) y plantas de tratamiento de aguas residuales (San Miguel Totoloapan, Huamuxtitlán y Pungarabato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Vigilancia </a:t>
            </a:r>
            <a:r>
              <a:rPr lang="es-MX" sz="1400" dirty="0" smtClean="0">
                <a:latin typeface="Montserrat" panose="00000500000000000000" pitchFamily="2" charset="0"/>
              </a:rPr>
              <a:t>climatológica </a:t>
            </a:r>
            <a:r>
              <a:rPr lang="es-MX" sz="1400" dirty="0">
                <a:latin typeface="Montserrat" panose="00000500000000000000" pitchFamily="2" charset="0"/>
              </a:rPr>
              <a:t>y monitoreo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cauces en 11 municipios a través de </a:t>
            </a:r>
            <a:r>
              <a:rPr lang="es-MX" sz="1400" b="1" dirty="0">
                <a:latin typeface="Montserrat" panose="00000500000000000000" pitchFamily="2" charset="0"/>
              </a:rPr>
              <a:t>estaciones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b="1" dirty="0" err="1">
                <a:latin typeface="Montserrat" panose="00000500000000000000" pitchFamily="2" charset="0"/>
              </a:rPr>
              <a:t>hidro</a:t>
            </a:r>
            <a:r>
              <a:rPr lang="es-MX" sz="1400" b="1" dirty="0">
                <a:latin typeface="Montserrat" panose="00000500000000000000" pitchFamily="2" charset="0"/>
              </a:rPr>
              <a:t>-climatológicas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>
                <a:latin typeface="Montserrat" panose="00000500000000000000" pitchFamily="2" charset="0"/>
              </a:rPr>
              <a:t>nuevas y rehabilitadas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</a:t>
            </a:r>
            <a:r>
              <a:rPr lang="es-MX" sz="1400" b="1" dirty="0" smtClean="0">
                <a:latin typeface="Montserrat" panose="00000500000000000000" pitchFamily="2" charset="0"/>
              </a:rPr>
              <a:t>sistema de alerta temprana</a:t>
            </a:r>
            <a:r>
              <a:rPr lang="es-MX" sz="1400" dirty="0" smtClean="0">
                <a:latin typeface="Montserrat" panose="00000500000000000000" pitchFamily="2" charset="0"/>
              </a:rPr>
              <a:t> para la </a:t>
            </a:r>
            <a:r>
              <a:rPr lang="es-MX" sz="1400" b="1" dirty="0" smtClean="0">
                <a:latin typeface="Montserrat" panose="00000500000000000000" pitchFamily="2" charset="0"/>
              </a:rPr>
              <a:t>ciudad de </a:t>
            </a:r>
            <a:r>
              <a:rPr lang="es-MX" sz="1400" b="1" dirty="0">
                <a:latin typeface="Montserrat" panose="00000500000000000000" pitchFamily="2" charset="0"/>
              </a:rPr>
              <a:t>Iguala de la Independencia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así como </a:t>
            </a:r>
            <a:r>
              <a:rPr lang="es-MX" sz="1400" dirty="0">
                <a:latin typeface="Montserrat" panose="00000500000000000000" pitchFamily="2" charset="0"/>
              </a:rPr>
              <a:t>la actualización del monitoreo </a:t>
            </a:r>
            <a:r>
              <a:rPr lang="es-MX" sz="1400" dirty="0" smtClean="0">
                <a:latin typeface="Montserrat" panose="00000500000000000000" pitchFamily="2" charset="0"/>
              </a:rPr>
              <a:t>climatológico, ya que sólo tienen ocho estaciones con información útil para el desarrollo de </a:t>
            </a:r>
            <a:r>
              <a:rPr lang="es-MX" sz="1400" dirty="0">
                <a:latin typeface="Montserrat" panose="00000500000000000000" pitchFamily="2" charset="0"/>
              </a:rPr>
              <a:t>estudios hidrológicos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dirty="0">
                <a:latin typeface="Montserrat" panose="00000500000000000000" pitchFamily="2" charset="0"/>
              </a:rPr>
              <a:t>el </a:t>
            </a:r>
            <a:r>
              <a:rPr lang="es-MX" sz="1400" b="1" dirty="0">
                <a:latin typeface="Montserrat" panose="00000500000000000000" pitchFamily="2" charset="0"/>
              </a:rPr>
              <a:t>río San Juan </a:t>
            </a:r>
            <a:r>
              <a:rPr lang="es-MX" sz="1400" dirty="0">
                <a:latin typeface="Montserrat" panose="00000500000000000000" pitchFamily="2" charset="0"/>
              </a:rPr>
              <a:t>no </a:t>
            </a:r>
            <a:r>
              <a:rPr lang="es-MX" sz="1400" dirty="0" smtClean="0">
                <a:latin typeface="Montserrat" panose="00000500000000000000" pitchFamily="2" charset="0"/>
              </a:rPr>
              <a:t>se cuenta </a:t>
            </a:r>
            <a:r>
              <a:rPr lang="es-MX" sz="1400" dirty="0">
                <a:latin typeface="Montserrat" panose="00000500000000000000" pitchFamily="2" charset="0"/>
              </a:rPr>
              <a:t>con estaciones de aforo (hidrométricas</a:t>
            </a:r>
            <a:r>
              <a:rPr lang="es-MX" sz="1400" dirty="0" smtClean="0">
                <a:latin typeface="Montserrat" panose="00000500000000000000" pitchFamily="2" charset="0"/>
              </a:rPr>
              <a:t>), por lo que </a:t>
            </a:r>
            <a:r>
              <a:rPr lang="es-MX" sz="1400" b="1" dirty="0" smtClean="0">
                <a:latin typeface="Montserrat" panose="00000500000000000000" pitchFamily="2" charset="0"/>
              </a:rPr>
              <a:t>se requiere instalar por lo menos dos</a:t>
            </a:r>
            <a:r>
              <a:rPr lang="es-MX" sz="1400" dirty="0" smtClean="0">
                <a:latin typeface="Montserrat" panose="00000500000000000000" pitchFamily="2" charset="0"/>
              </a:rPr>
              <a:t> de éstas, ya que </a:t>
            </a:r>
            <a:r>
              <a:rPr lang="es-MX" sz="1400" dirty="0">
                <a:latin typeface="Montserrat" panose="00000500000000000000" pitchFamily="2" charset="0"/>
              </a:rPr>
              <a:t>atraviesa la </a:t>
            </a:r>
            <a:r>
              <a:rPr lang="es-MX" sz="1400" b="1" dirty="0"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latin typeface="Montserrat" panose="00000500000000000000" pitchFamily="2" charset="0"/>
              </a:rPr>
              <a:t>urbana de Iguala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Generar </a:t>
            </a:r>
            <a:r>
              <a:rPr lang="es-MX" sz="1400" dirty="0">
                <a:latin typeface="Montserrat" panose="00000500000000000000" pitchFamily="2" charset="0"/>
              </a:rPr>
              <a:t>un </a:t>
            </a:r>
            <a:r>
              <a:rPr lang="es-MX" sz="1400" b="1" dirty="0">
                <a:latin typeface="Montserrat" panose="00000500000000000000" pitchFamily="2" charset="0"/>
              </a:rPr>
              <a:t>Plan de Desarrollo Urbano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para la zona urbana de Acapulco</a:t>
            </a:r>
            <a:r>
              <a:rPr lang="es-MX" sz="1400" dirty="0" smtClean="0">
                <a:latin typeface="Montserrat" panose="00000500000000000000" pitchFamily="2" charset="0"/>
              </a:rPr>
              <a:t>, que </a:t>
            </a:r>
            <a:r>
              <a:rPr lang="es-MX" sz="1400" dirty="0">
                <a:latin typeface="Montserrat" panose="00000500000000000000" pitchFamily="2" charset="0"/>
              </a:rPr>
              <a:t>garantice que no se invadan las zonas federales de los cauces, dar mantenimiento a la infraestructura hidráulica que lo necesite para </a:t>
            </a:r>
            <a:r>
              <a:rPr lang="es-MX" sz="1400" dirty="0" smtClean="0">
                <a:latin typeface="Montserrat" panose="00000500000000000000" pitchFamily="2" charset="0"/>
              </a:rPr>
              <a:t>no </a:t>
            </a:r>
            <a:r>
              <a:rPr lang="es-MX" sz="1400" dirty="0">
                <a:latin typeface="Montserrat" panose="00000500000000000000" pitchFamily="2" charset="0"/>
              </a:rPr>
              <a:t>afectar la funcionalidad de la red </a:t>
            </a:r>
            <a:r>
              <a:rPr lang="es-MX" sz="1400" dirty="0" smtClean="0">
                <a:latin typeface="Montserrat" panose="00000500000000000000" pitchFamily="2" charset="0"/>
              </a:rPr>
              <a:t>pluvial </a:t>
            </a:r>
            <a:r>
              <a:rPr lang="es-MX" sz="1400" dirty="0">
                <a:latin typeface="Montserrat" panose="00000500000000000000" pitchFamily="2" charset="0"/>
              </a:rPr>
              <a:t>y </a:t>
            </a:r>
            <a:r>
              <a:rPr lang="es-MX" sz="1400" dirty="0" smtClean="0">
                <a:latin typeface="Montserrat" panose="00000500000000000000" pitchFamily="2" charset="0"/>
              </a:rPr>
              <a:t>actualizar el </a:t>
            </a:r>
            <a:r>
              <a:rPr lang="es-MX" sz="1400" dirty="0">
                <a:latin typeface="Montserrat" panose="00000500000000000000" pitchFamily="2" charset="0"/>
              </a:rPr>
              <a:t>mapa de peligro por inundación que considere la información de la infraestructura hidráulica </a:t>
            </a:r>
            <a:r>
              <a:rPr lang="es-MX" sz="1400" dirty="0" smtClean="0">
                <a:latin typeface="Montserrat" panose="00000500000000000000" pitchFamily="2" charset="0"/>
              </a:rPr>
              <a:t>actual.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5308"/>
            <a:ext cx="2550499" cy="262974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D:\CENAPRED\2018\Logos CENAPRED_nvos\logo CENAPRED_vertical y horizontal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68141"/>
            <a:ext cx="576064" cy="1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5">
            <a:extLst>
              <a:ext uri="{FF2B5EF4-FFF2-40B4-BE49-F238E27FC236}">
                <a16:creationId xmlns="" xmlns:a16="http://schemas.microsoft.com/office/drawing/2014/main" id="{8895AEE6-3896-41AA-8F65-7C481613AC3D}"/>
              </a:ext>
            </a:extLst>
          </p:cNvPr>
          <p:cNvSpPr txBox="1"/>
          <p:nvPr/>
        </p:nvSpPr>
        <p:spPr>
          <a:xfrm>
            <a:off x="6660232" y="2276872"/>
            <a:ext cx="1201242" cy="253916"/>
          </a:xfrm>
          <a:prstGeom prst="rect">
            <a:avLst/>
          </a:prstGeom>
          <a:solidFill>
            <a:srgbClr val="E8DEC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050" b="1" dirty="0" smtClean="0">
                <a:solidFill>
                  <a:srgbClr val="6A1831"/>
                </a:solidFill>
                <a:latin typeface="Montserrat" panose="00000500000000000000" pitchFamily="2" charset="0"/>
              </a:rPr>
              <a:t>Río La Sabana</a:t>
            </a:r>
            <a:endParaRPr lang="es-MX" sz="1050" b="1" dirty="0">
              <a:solidFill>
                <a:srgbClr val="6A183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09444" y="528861"/>
            <a:ext cx="3730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 en Guerrero</a:t>
            </a:r>
            <a:endParaRPr lang="es-MX" sz="20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2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67544" y="508610"/>
            <a:ext cx="544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53936" y="4351163"/>
            <a:ext cx="52821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con </a:t>
            </a:r>
            <a:r>
              <a:rPr lang="es-MX" sz="1400" dirty="0">
                <a:latin typeface="Montserrat" panose="00000500000000000000" pitchFamily="2" charset="0"/>
              </a:rPr>
              <a:t>un área de investigación en el organigrama de PC o comité científico asesor de fenómenos hidrometeorológicos, 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Elaborar mapas de peligro y riesgo 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Llevar </a:t>
            </a:r>
            <a:r>
              <a:rPr lang="es-MX" sz="1400" dirty="0">
                <a:latin typeface="Montserrat" panose="00000500000000000000" pitchFamily="2" charset="0"/>
              </a:rPr>
              <a:t>a cabo un ordenamiento territorial de las zonas costeras de acuerdo con el peligro al que estén sujetas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899428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7504" y="1974899"/>
            <a:ext cx="88285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Capas de indicadores de peligro y riesgo, de eventos históricos, así como de escenarios de peligro y de marea de tormenta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</a:t>
            </a:r>
            <a:r>
              <a:rPr lang="es-MX" sz="14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Fracciones V.1 y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Capacitación </a:t>
            </a:r>
            <a:r>
              <a:rPr lang="es-MX" sz="14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4" y="1196752"/>
            <a:ext cx="8548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Tres </a:t>
            </a:r>
            <a:r>
              <a:rPr lang="es-MX" sz="1400" dirty="0">
                <a:latin typeface="Montserrat" panose="00000500000000000000" pitchFamily="2" charset="0"/>
              </a:rPr>
              <a:t>declaratorias de desastre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>
                <a:latin typeface="Montserrat" panose="00000500000000000000" pitchFamily="2" charset="0"/>
              </a:rPr>
              <a:t>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652121" y="4544260"/>
            <a:ext cx="3240000" cy="1967143"/>
            <a:chOff x="5652121" y="4486193"/>
            <a:chExt cx="3240000" cy="1967143"/>
          </a:xfrm>
        </p:grpSpPr>
        <p:grpSp>
          <p:nvGrpSpPr>
            <p:cNvPr id="13" name="12 Grupo"/>
            <p:cNvGrpSpPr/>
            <p:nvPr/>
          </p:nvGrpSpPr>
          <p:grpSpPr>
            <a:xfrm>
              <a:off x="5652121" y="4486193"/>
              <a:ext cx="3240000" cy="1967143"/>
              <a:chOff x="4716015" y="1405348"/>
              <a:chExt cx="3240000" cy="1967143"/>
            </a:xfrm>
          </p:grpSpPr>
          <p:pic>
            <p:nvPicPr>
              <p:cNvPr id="15" name="14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015" y="1405348"/>
                <a:ext cx="3240000" cy="1967143"/>
              </a:xfrm>
              <a:prstGeom prst="rect">
                <a:avLst/>
              </a:prstGeom>
            </p:spPr>
          </p:pic>
          <p:sp>
            <p:nvSpPr>
              <p:cNvPr id="16" name="15 CuadroTexto"/>
              <p:cNvSpPr txBox="1"/>
              <p:nvPr/>
            </p:nvSpPr>
            <p:spPr>
              <a:xfrm>
                <a:off x="4716016" y="1405348"/>
                <a:ext cx="2448270" cy="707886"/>
              </a:xfrm>
              <a:prstGeom prst="rect">
                <a:avLst/>
              </a:prstGeom>
              <a:solidFill>
                <a:schemeClr val="bg1">
                  <a:alpha val="27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/>
                  <a:t>52 </a:t>
                </a:r>
                <a:r>
                  <a:rPr lang="es-MX" sz="1000" dirty="0"/>
                  <a:t>ciclones tropicales </a:t>
                </a:r>
                <a:r>
                  <a:rPr lang="es-MX" sz="1000" dirty="0" smtClean="0"/>
                  <a:t>(desde tormentas tropicales a huracanes) que </a:t>
                </a:r>
                <a:r>
                  <a:rPr lang="es-MX" sz="1000" dirty="0"/>
                  <a:t>han afectado a Guerrero </a:t>
                </a:r>
                <a:r>
                  <a:rPr lang="es-MX" sz="1000" dirty="0" smtClean="0"/>
                  <a:t>de </a:t>
                </a:r>
                <a:r>
                  <a:rPr lang="es-MX" sz="1000" dirty="0"/>
                  <a:t>1949 </a:t>
                </a:r>
                <a:r>
                  <a:rPr lang="es-MX" sz="1000" dirty="0" smtClean="0"/>
                  <a:t>a 2017. Destaca </a:t>
                </a:r>
                <a:r>
                  <a:rPr lang="es-MX" sz="1000" b="1" i="1" dirty="0" err="1"/>
                  <a:t>Pauline</a:t>
                </a:r>
                <a:r>
                  <a:rPr lang="es-MX" sz="1000" dirty="0"/>
                  <a:t>, </a:t>
                </a:r>
                <a:r>
                  <a:rPr lang="es-MX" sz="1000" dirty="0" smtClean="0"/>
                  <a:t>de </a:t>
                </a:r>
                <a:r>
                  <a:rPr lang="es-MX" sz="1000" dirty="0"/>
                  <a:t>1997 </a:t>
                </a:r>
                <a:r>
                  <a:rPr lang="es-MX" sz="1000" dirty="0" smtClean="0"/>
                  <a:t>y </a:t>
                </a:r>
                <a:r>
                  <a:rPr lang="es-MX" sz="1000" b="1" i="1" dirty="0" smtClean="0"/>
                  <a:t>Manuel</a:t>
                </a:r>
                <a:r>
                  <a:rPr lang="es-MX" sz="1000" dirty="0" smtClean="0"/>
                  <a:t>, de 2013</a:t>
                </a:r>
                <a:endParaRPr lang="es-MX" sz="1000" dirty="0"/>
              </a:p>
            </p:txBody>
          </p:sp>
        </p:grpSp>
        <p:cxnSp>
          <p:nvCxnSpPr>
            <p:cNvPr id="17" name="16 Conector recto de flecha"/>
            <p:cNvCxnSpPr/>
            <p:nvPr/>
          </p:nvCxnSpPr>
          <p:spPr>
            <a:xfrm>
              <a:off x="7884368" y="5013176"/>
              <a:ext cx="144016" cy="10081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17 Conector recto de flecha"/>
            <p:cNvCxnSpPr/>
            <p:nvPr/>
          </p:nvCxnSpPr>
          <p:spPr>
            <a:xfrm flipH="1">
              <a:off x="5796136" y="5157192"/>
              <a:ext cx="576064" cy="7150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14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14610" y="1196752"/>
            <a:ext cx="87058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riesgos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(continuación):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400" dirty="0" err="1" smtClean="0">
                <a:latin typeface="Montserrat" panose="00000500000000000000" pitchFamily="2" charset="0"/>
              </a:rPr>
              <a:t>SIAT-CT</a:t>
            </a:r>
            <a:r>
              <a:rPr lang="es-MX" sz="1400" dirty="0" smtClean="0">
                <a:latin typeface="Montserrat" panose="00000500000000000000" pitchFamily="2" charset="0"/>
              </a:rPr>
              <a:t>)., el cual consiste en: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 </a:t>
            </a:r>
            <a:r>
              <a:rPr lang="es-MX" sz="1400" dirty="0" smtClean="0">
                <a:latin typeface="Montserrat" panose="00000500000000000000" pitchFamily="2" charset="0"/>
              </a:rPr>
              <a:t>(atlas de riesgo).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 </a:t>
            </a:r>
            <a:r>
              <a:rPr lang="es-MX" sz="1400" dirty="0" smtClean="0">
                <a:latin typeface="Montserrat" panose="00000500000000000000" pitchFamily="2" charset="0"/>
              </a:rPr>
              <a:t>(avisos y boletines del Servicio Meteorológico Nacional y de la Dirección General de Protección Civil y de estaciones meteorológicas de la propia unidad estatal de PC).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emergencia por los efectos de los ciclones tropicales</a:t>
            </a:r>
            <a:r>
              <a:rPr lang="es-MX" sz="1400" dirty="0">
                <a:latin typeface="Montserrat" panose="00000500000000000000" pitchFamily="2" charset="0"/>
              </a:rPr>
              <a:t>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Difusión de los alertamientos </a:t>
            </a:r>
            <a:r>
              <a:rPr lang="es-MX" sz="1400" dirty="0" smtClean="0">
                <a:latin typeface="Montserrat" panose="00000500000000000000" pitchFamily="2" charset="0"/>
              </a:rPr>
              <a:t>a toda la población, especialmente la más vulnerable (niños y niñas, personas adultas mayores, con discapacidad, con enfermedades crónicas y en pobreza extrema), así como asegurar que la </a:t>
            </a:r>
            <a:r>
              <a:rPr lang="es-MX" sz="1400" dirty="0">
                <a:latin typeface="Montserrat" panose="00000500000000000000" pitchFamily="2" charset="0"/>
              </a:rPr>
              <a:t>población indígena </a:t>
            </a:r>
            <a:r>
              <a:rPr lang="es-MX" sz="1400" dirty="0" smtClean="0">
                <a:latin typeface="Montserrat" panose="00000500000000000000" pitchFamily="2" charset="0"/>
              </a:rPr>
              <a:t>esté informada de las acciones  que deba tomar. Para ello, existe material de difusión que ha elaborado el CENAPRED en varias lenguas indígenas.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79512" y="899428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5813" r="2345" b="5389"/>
          <a:stretch/>
        </p:blipFill>
        <p:spPr>
          <a:xfrm>
            <a:off x="5832000" y="4416316"/>
            <a:ext cx="2937600" cy="20376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088801" y="6453916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29952" y="4350583"/>
            <a:ext cx="55941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Para 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entidad, </a:t>
            </a:r>
            <a:r>
              <a:rPr lang="es-MX" sz="1400" b="1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40 estaciones </a:t>
            </a:r>
            <a:r>
              <a:rPr lang="es-MX" sz="1400" b="1" dirty="0">
                <a:latin typeface="Montserrat" panose="00000500000000000000" pitchFamily="2" charset="0"/>
              </a:rPr>
              <a:t>adicionales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tres en el río Balsas-Infiernillo , cuatro en el río Ixtapa y otros, seis en río Balsas-</a:t>
            </a:r>
            <a:r>
              <a:rPr lang="es-MX" sz="1400" dirty="0" err="1">
                <a:latin typeface="Montserrat" panose="00000500000000000000" pitchFamily="2" charset="0"/>
              </a:rPr>
              <a:t>Zirándalo</a:t>
            </a:r>
            <a:r>
              <a:rPr lang="es-MX" sz="1400" dirty="0">
                <a:latin typeface="Montserrat" panose="00000500000000000000" pitchFamily="2" charset="0"/>
              </a:rPr>
              <a:t>, una en río Cutzamala, tres en río </a:t>
            </a:r>
            <a:r>
              <a:rPr lang="es-MX" sz="1400" dirty="0" err="1">
                <a:latin typeface="Montserrat" panose="00000500000000000000" pitchFamily="2" charset="0"/>
              </a:rPr>
              <a:t>Coyuquilla</a:t>
            </a:r>
            <a:r>
              <a:rPr lang="es-MX" sz="1400" dirty="0">
                <a:latin typeface="Montserrat" panose="00000500000000000000" pitchFamily="2" charset="0"/>
              </a:rPr>
              <a:t> y otros, cuatro en río </a:t>
            </a:r>
            <a:r>
              <a:rPr lang="es-MX" sz="1400" dirty="0" err="1">
                <a:latin typeface="Montserrat" panose="00000500000000000000" pitchFamily="2" charset="0"/>
              </a:rPr>
              <a:t>Atoyác</a:t>
            </a:r>
            <a:r>
              <a:rPr lang="es-MX" sz="1400" dirty="0">
                <a:latin typeface="Montserrat" panose="00000500000000000000" pitchFamily="2" charset="0"/>
              </a:rPr>
              <a:t> y otros, seis en río Balsas-</a:t>
            </a:r>
            <a:r>
              <a:rPr lang="es-MX" sz="1400" dirty="0" err="1">
                <a:latin typeface="Montserrat" panose="00000500000000000000" pitchFamily="2" charset="0"/>
              </a:rPr>
              <a:t>Mezcala</a:t>
            </a:r>
            <a:r>
              <a:rPr lang="es-MX" sz="1400" dirty="0">
                <a:latin typeface="Montserrat" panose="00000500000000000000" pitchFamily="2" charset="0"/>
              </a:rPr>
              <a:t>, cinco en río Papagayo, una en río </a:t>
            </a:r>
            <a:r>
              <a:rPr lang="es-MX" sz="1400" dirty="0" err="1">
                <a:latin typeface="Montserrat" panose="00000500000000000000" pitchFamily="2" charset="0"/>
              </a:rPr>
              <a:t>Tlapaneco</a:t>
            </a:r>
            <a:r>
              <a:rPr lang="es-MX" sz="1400" dirty="0">
                <a:latin typeface="Montserrat" panose="00000500000000000000" pitchFamily="2" charset="0"/>
              </a:rPr>
              <a:t>, cuatro en río </a:t>
            </a:r>
            <a:r>
              <a:rPr lang="es-MX" sz="1400" dirty="0" err="1">
                <a:latin typeface="Montserrat" panose="00000500000000000000" pitchFamily="2" charset="0"/>
              </a:rPr>
              <a:t>Nexpa</a:t>
            </a:r>
            <a:r>
              <a:rPr lang="es-MX" sz="1400" dirty="0">
                <a:latin typeface="Montserrat" panose="00000500000000000000" pitchFamily="2" charset="0"/>
              </a:rPr>
              <a:t> y otros, y tres en río </a:t>
            </a:r>
            <a:r>
              <a:rPr lang="es-MX" sz="1400" dirty="0" err="1">
                <a:latin typeface="Montserrat" panose="00000500000000000000" pitchFamily="2" charset="0"/>
              </a:rPr>
              <a:t>Omotepec</a:t>
            </a:r>
            <a:r>
              <a:rPr lang="es-MX" sz="1400" dirty="0">
                <a:latin typeface="Montserrat" panose="00000500000000000000" pitchFamily="2" charset="0"/>
              </a:rPr>
              <a:t> 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67544" y="508610"/>
            <a:ext cx="544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</p:spTree>
    <p:extLst>
      <p:ext uri="{BB962C8B-B14F-4D97-AF65-F5344CB8AC3E}">
        <p14:creationId xmlns:p14="http://schemas.microsoft.com/office/powerpoint/2010/main" val="7057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14610" y="4997494"/>
            <a:ext cx="8777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Implementar un programa de poda de ramas </a:t>
            </a:r>
            <a:r>
              <a:rPr lang="es-MX" sz="1400" dirty="0">
                <a:latin typeface="Montserrat" panose="00000500000000000000" pitchFamily="2" charset="0"/>
              </a:rPr>
              <a:t>o árboles muertos que puedan causar daño durante una tormenta.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Recomendar a la población que asegure </a:t>
            </a:r>
            <a:r>
              <a:rPr lang="es-MX" sz="1400" dirty="0">
                <a:latin typeface="Montserrat" panose="00000500000000000000" pitchFamily="2" charset="0"/>
              </a:rPr>
              <a:t>los objetos del exterior de la vivienda que puedan desprenderse o causar daños, debido a los fuertes vientos que pueden acompañar a la tormenta de severa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Instalar pararrayos 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910461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(forman parte de tormentas severas, las cuales comprenden, además a las tormentas de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granizo, vientos 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88" y="2271793"/>
            <a:ext cx="2880000" cy="201316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084488" y="4301500"/>
            <a:ext cx="288000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eléctricas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Guerrero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504" y="2048068"/>
            <a:ext cx="58326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dirty="0">
                <a:latin typeface="Montserrat" panose="00000500000000000000" pitchFamily="2" charset="0"/>
              </a:rPr>
              <a:t>tormentas eléctricas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</a:t>
            </a:r>
            <a:r>
              <a:rPr lang="es-MX" sz="14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</a:t>
            </a:r>
            <a:r>
              <a:rPr lang="es-MX" sz="1400" dirty="0">
                <a:latin typeface="Montserrat" panose="00000500000000000000" pitchFamily="2" charset="0"/>
              </a:rPr>
              <a:t>Fracción V.7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Capacitación </a:t>
            </a:r>
            <a:r>
              <a:rPr lang="es-MX" sz="14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4" y="1472004"/>
            <a:ext cx="854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12 muertes de 2003 a </a:t>
            </a:r>
            <a:r>
              <a:rPr lang="es-MX" sz="1400" dirty="0" smtClean="0">
                <a:latin typeface="Montserrat" panose="00000500000000000000" pitchFamily="2" charset="0"/>
              </a:rPr>
              <a:t>2013 por tormentas eléctricas (</a:t>
            </a:r>
            <a:r>
              <a:rPr lang="es-MX" sz="1400" dirty="0" err="1" smtClean="0">
                <a:latin typeface="Montserrat" panose="00000500000000000000" pitchFamily="2" charset="0"/>
              </a:rPr>
              <a:t>CENACOM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7544" y="508610"/>
            <a:ext cx="544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</p:spTree>
    <p:extLst>
      <p:ext uri="{BB962C8B-B14F-4D97-AF65-F5344CB8AC3E}">
        <p14:creationId xmlns:p14="http://schemas.microsoft.com/office/powerpoint/2010/main" val="280220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14611" y="4293096"/>
            <a:ext cx="85480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Identificar a los grupos de riesgo (indigentes, infantes, enfermos, personas adultas mayores y con discapacidad), así como personas en pobreza extrema, para brindarles albergue con instalaciones adecuadas.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Recomendar a los habitantes: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Instalar acondicionadores de aire en las ventanas y aislamiento en sus muros y techos, si es necesario.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Instalar reflectores temporales, tales como cartón forrado con papel de aluminio, para reflejar el calor de regreso hacia el exterior.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Cubrir ventanas con cortinas, celosías, toldos o persianas. Los toldos o las persianas exteriores pueden reducir el calor que entra a la casa por más de un 80 por ciento.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99428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calor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88" y="2216433"/>
            <a:ext cx="2880000" cy="1768139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084488" y="4037002"/>
            <a:ext cx="288000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Guerrero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7504" y="2045747"/>
            <a:ext cx="583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dirty="0">
                <a:latin typeface="Montserrat" panose="00000500000000000000" pitchFamily="2" charset="0"/>
              </a:rPr>
              <a:t>por ondas de calor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</a:t>
            </a:r>
            <a:r>
              <a:rPr lang="es-MX" sz="14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</a:t>
            </a:r>
            <a:r>
              <a:rPr lang="es-MX" sz="1400" dirty="0">
                <a:latin typeface="Montserrat" panose="00000500000000000000" pitchFamily="2" charset="0"/>
              </a:rPr>
              <a:t>Fracción </a:t>
            </a:r>
            <a:r>
              <a:rPr lang="es-MX" sz="1400" dirty="0" smtClean="0">
                <a:latin typeface="Montserrat" panose="00000500000000000000" pitchFamily="2" charset="0"/>
              </a:rPr>
              <a:t>V.12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Capacitación </a:t>
            </a:r>
            <a:r>
              <a:rPr lang="es-MX" sz="14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4" y="1196752"/>
            <a:ext cx="8548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Dos </a:t>
            </a:r>
            <a:r>
              <a:rPr lang="es-MX" sz="1400" dirty="0">
                <a:latin typeface="Montserrat" panose="00000500000000000000" pitchFamily="2" charset="0"/>
              </a:rPr>
              <a:t>declaratorias de emergencia (base de datos de declaratorias de desastres y emergencias </a:t>
            </a:r>
            <a:r>
              <a:rPr lang="es-MX" sz="1400" dirty="0" smtClean="0">
                <a:latin typeface="Montserrat" panose="00000500000000000000" pitchFamily="2" charset="0"/>
              </a:rPr>
              <a:t>de 2000 a 2018).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7544" y="508610"/>
            <a:ext cx="544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</p:spTree>
    <p:extLst>
      <p:ext uri="{BB962C8B-B14F-4D97-AF65-F5344CB8AC3E}">
        <p14:creationId xmlns:p14="http://schemas.microsoft.com/office/powerpoint/2010/main" val="10725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</TotalTime>
  <Words>3848</Words>
  <Application>Microsoft Office PowerPoint</Application>
  <PresentationFormat>Presentación en pantalla (4:3)</PresentationFormat>
  <Paragraphs>280</Paragraphs>
  <Slides>21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Subdirección de Riesgos por Inundación</dc:creator>
  <cp:lastModifiedBy>Gutiérrez Martínez Carlos Antonio</cp:lastModifiedBy>
  <cp:revision>372</cp:revision>
  <dcterms:created xsi:type="dcterms:W3CDTF">2018-12-04T21:42:05Z</dcterms:created>
  <dcterms:modified xsi:type="dcterms:W3CDTF">2019-01-16T23:29:38Z</dcterms:modified>
</cp:coreProperties>
</file>