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08" r:id="rId2"/>
    <p:sldId id="309" r:id="rId3"/>
    <p:sldId id="310" r:id="rId4"/>
    <p:sldId id="311" r:id="rId5"/>
    <p:sldId id="316" r:id="rId6"/>
    <p:sldId id="312" r:id="rId7"/>
    <p:sldId id="313" r:id="rId8"/>
    <p:sldId id="314" r:id="rId9"/>
    <p:sldId id="315" r:id="rId10"/>
  </p:sldIdLst>
  <p:sldSz cx="9144000" cy="6858000" type="screen4x3"/>
  <p:notesSz cx="7315200" cy="96012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806B"/>
    <a:srgbClr val="439B82"/>
    <a:srgbClr val="D4C19C"/>
    <a:srgbClr val="E8DECA"/>
    <a:srgbClr val="FFFFFF"/>
    <a:srgbClr val="860000"/>
    <a:srgbClr val="6A18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431" autoAdjust="0"/>
  </p:normalViewPr>
  <p:slideViewPr>
    <p:cSldViewPr showGuides="1">
      <p:cViewPr varScale="1">
        <p:scale>
          <a:sx n="91" d="100"/>
          <a:sy n="91" d="100"/>
        </p:scale>
        <p:origin x="-96" y="-1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1" d="100"/>
          <a:sy n="71" d="100"/>
        </p:scale>
        <p:origin x="-3186" y="-96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417473174715596"/>
          <c:y val="2.8987875990986758E-2"/>
          <c:w val="0.73590875398914568"/>
          <c:h val="0.7912774648970627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Hoja1!$I$47</c:f>
              <c:strCache>
                <c:ptCount val="1"/>
                <c:pt idx="0">
                  <c:v>capacitados  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</c:spPr>
            <c:txPr>
              <a:bodyPr/>
              <a:lstStyle/>
              <a:p>
                <a:pPr>
                  <a:defRPr sz="1000" b="1"/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Hoja1!$H$48:$H$52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Hoja1!$I$48:$I$52</c:f>
              <c:numCache>
                <c:formatCode>General</c:formatCode>
                <c:ptCount val="5"/>
                <c:pt idx="0">
                  <c:v>528</c:v>
                </c:pt>
                <c:pt idx="1">
                  <c:v>1554</c:v>
                </c:pt>
                <c:pt idx="2">
                  <c:v>4159</c:v>
                </c:pt>
                <c:pt idx="3">
                  <c:v>3580</c:v>
                </c:pt>
                <c:pt idx="4">
                  <c:v>2964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9898752"/>
        <c:axId val="45354368"/>
      </c:barChart>
      <c:lineChart>
        <c:grouping val="standard"/>
        <c:varyColors val="0"/>
        <c:ser>
          <c:idx val="1"/>
          <c:order val="1"/>
          <c:tx>
            <c:strRef>
              <c:f>Hoja1!$J$47</c:f>
              <c:strCache>
                <c:ptCount val="1"/>
                <c:pt idx="0">
                  <c:v>cursos </c:v>
                </c:pt>
              </c:strCache>
            </c:strRef>
          </c:tx>
          <c:spPr>
            <a:ln>
              <a:solidFill>
                <a:schemeClr val="bg1">
                  <a:lumMod val="50000"/>
                </a:schemeClr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3.8368082031940458E-17"/>
                  <c:y val="-2.2611447730878989E-2"/>
                </c:manualLayout>
              </c:layout>
              <c:numFmt formatCode="#,##0" sourceLinked="0"/>
              <c:spPr>
                <a:ln>
                  <a:noFill/>
                </a:ln>
              </c:spPr>
              <c:txPr>
                <a:bodyPr/>
                <a:lstStyle/>
                <a:p>
                  <a:pPr>
                    <a:defRPr b="1">
                      <a:solidFill>
                        <a:srgbClr val="FF0000"/>
                      </a:solidFill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8.3713146029014956E-3"/>
                  <c:y val="-9.04457909235156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6149901093240722E-2"/>
                  <c:y val="3.52006683942024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5810205792429989E-3"/>
                  <c:y val="9.53347525950570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0928451296911236E-2"/>
                  <c:y val="4.52225393759668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/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Hoja1!$H$48:$H$52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Hoja1!$J$48:$J$52</c:f>
              <c:numCache>
                <c:formatCode>General</c:formatCode>
                <c:ptCount val="5"/>
                <c:pt idx="0">
                  <c:v>14</c:v>
                </c:pt>
                <c:pt idx="1">
                  <c:v>12</c:v>
                </c:pt>
                <c:pt idx="2">
                  <c:v>39</c:v>
                </c:pt>
                <c:pt idx="3">
                  <c:v>39</c:v>
                </c:pt>
                <c:pt idx="4">
                  <c:v>28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891584"/>
        <c:axId val="45354944"/>
      </c:lineChart>
      <c:catAx>
        <c:axId val="1098987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s-MX"/>
          </a:p>
        </c:txPr>
        <c:crossAx val="45354368"/>
        <c:crosses val="autoZero"/>
        <c:auto val="1"/>
        <c:lblAlgn val="ctr"/>
        <c:lblOffset val="100"/>
        <c:noMultiLvlLbl val="0"/>
      </c:catAx>
      <c:valAx>
        <c:axId val="453543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09898752"/>
        <c:crosses val="autoZero"/>
        <c:crossBetween val="between"/>
      </c:valAx>
      <c:valAx>
        <c:axId val="4535494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45891584"/>
        <c:crosses val="max"/>
        <c:crossBetween val="between"/>
      </c:valAx>
      <c:catAx>
        <c:axId val="458915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5354944"/>
        <c:crosses val="autoZero"/>
        <c:auto val="1"/>
        <c:lblAlgn val="ctr"/>
        <c:lblOffset val="100"/>
        <c:noMultiLvlLbl val="0"/>
      </c:catAx>
      <c:spPr>
        <a:noFill/>
      </c:spPr>
    </c:plotArea>
    <c:legend>
      <c:legendPos val="r"/>
      <c:layout>
        <c:manualLayout>
          <c:xMode val="edge"/>
          <c:yMode val="edge"/>
          <c:x val="0.17597360201517975"/>
          <c:y val="5.5429026404473579E-2"/>
          <c:w val="0.19274770335763558"/>
          <c:h val="0.24104084968710768"/>
        </c:manualLayout>
      </c:layout>
      <c:overlay val="0"/>
      <c:txPr>
        <a:bodyPr/>
        <a:lstStyle/>
        <a:p>
          <a:pPr>
            <a:defRPr b="1"/>
          </a:pPr>
          <a:endParaRPr lang="es-MX"/>
        </a:p>
      </c:txPr>
    </c:legend>
    <c:plotVisOnly val="1"/>
    <c:dispBlanksAs val="gap"/>
    <c:showDLblsOverMax val="0"/>
  </c:chart>
  <c:spPr>
    <a:solidFill>
      <a:srgbClr val="E8DECA"/>
    </a:solidFill>
  </c:spPr>
  <c:txPr>
    <a:bodyPr/>
    <a:lstStyle/>
    <a:p>
      <a:pPr>
        <a:defRPr sz="1050"/>
      </a:pPr>
      <a:endParaRPr lang="es-MX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0.49721</cdr:x>
      <cdr:y>0.89447</cdr:y>
    </cdr:from>
    <cdr:to>
      <cdr:x>0.57816</cdr:x>
      <cdr:y>0.98931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3017225" y="2511963"/>
          <a:ext cx="491247" cy="2663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MX" sz="1200" b="1" dirty="0"/>
            <a:t>A</a:t>
          </a:r>
          <a:r>
            <a:rPr lang="es-MX" sz="1200" b="1" dirty="0" smtClean="0"/>
            <a:t>ño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0.03795</cdr:x>
      <cdr:y>0.20513</cdr:y>
    </cdr:from>
    <cdr:to>
      <cdr:x>0.08542</cdr:x>
      <cdr:y>0.52671</cdr:y>
    </cdr:to>
    <cdr:sp macro="" textlink="">
      <cdr:nvSpPr>
        <cdr:cNvPr id="3" name="1 CuadroTexto"/>
        <cdr:cNvSpPr txBox="1"/>
      </cdr:nvSpPr>
      <cdr:spPr>
        <a:xfrm xmlns:a="http://schemas.openxmlformats.org/drawingml/2006/main" rot="16200000">
          <a:off x="-77234" y="883601"/>
          <a:ext cx="903107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200" b="1" dirty="0" smtClean="0"/>
            <a:t>Asistentes 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0.93758</cdr:x>
      <cdr:y>0.23077</cdr:y>
    </cdr:from>
    <cdr:to>
      <cdr:x>0.98067</cdr:x>
      <cdr:y>0.49386</cdr:y>
    </cdr:to>
    <cdr:sp macro="" textlink="">
      <cdr:nvSpPr>
        <cdr:cNvPr id="4" name="1 CuadroTexto"/>
        <cdr:cNvSpPr txBox="1"/>
      </cdr:nvSpPr>
      <cdr:spPr>
        <a:xfrm xmlns:a="http://schemas.openxmlformats.org/drawingml/2006/main" rot="16200000">
          <a:off x="5450879" y="886748"/>
          <a:ext cx="738828" cy="2614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200" b="1" dirty="0" smtClean="0"/>
            <a:t>Cursos 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0.22131</cdr:x>
      <cdr:y>0.56322</cdr:y>
    </cdr:from>
    <cdr:to>
      <cdr:x>0.23318</cdr:x>
      <cdr:y>0.58886</cdr:y>
    </cdr:to>
    <cdr:sp macro="" textlink="">
      <cdr:nvSpPr>
        <cdr:cNvPr id="5" name="4 Elipse"/>
        <cdr:cNvSpPr/>
      </cdr:nvSpPr>
      <cdr:spPr>
        <a:xfrm xmlns:a="http://schemas.openxmlformats.org/drawingml/2006/main">
          <a:off x="1944216" y="3528392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0.36785</cdr:x>
      <cdr:y>0.58974</cdr:y>
    </cdr:from>
    <cdr:to>
      <cdr:x>0.37972</cdr:x>
      <cdr:y>0.61538</cdr:y>
    </cdr:to>
    <cdr:sp macro="" textlink="">
      <cdr:nvSpPr>
        <cdr:cNvPr id="7" name="1 Elipse"/>
        <cdr:cNvSpPr/>
      </cdr:nvSpPr>
      <cdr:spPr>
        <a:xfrm xmlns:a="http://schemas.openxmlformats.org/drawingml/2006/main">
          <a:off x="2232248" y="1656184"/>
          <a:ext cx="72008" cy="72008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0.51639</cdr:x>
      <cdr:y>0.12227</cdr:y>
    </cdr:from>
    <cdr:to>
      <cdr:x>0.52826</cdr:x>
      <cdr:y>0.14791</cdr:y>
    </cdr:to>
    <cdr:sp macro="" textlink="">
      <cdr:nvSpPr>
        <cdr:cNvPr id="8" name="1 Elipse"/>
        <cdr:cNvSpPr/>
      </cdr:nvSpPr>
      <cdr:spPr>
        <a:xfrm xmlns:a="http://schemas.openxmlformats.org/drawingml/2006/main">
          <a:off x="4536504" y="766003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0.66393</cdr:x>
      <cdr:y>0.12227</cdr:y>
    </cdr:from>
    <cdr:to>
      <cdr:x>0.6758</cdr:x>
      <cdr:y>0.14791</cdr:y>
    </cdr:to>
    <cdr:sp macro="" textlink="">
      <cdr:nvSpPr>
        <cdr:cNvPr id="9" name="1 Elipse"/>
        <cdr:cNvSpPr/>
      </cdr:nvSpPr>
      <cdr:spPr>
        <a:xfrm xmlns:a="http://schemas.openxmlformats.org/drawingml/2006/main">
          <a:off x="5832648" y="766003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0.80778</cdr:x>
      <cdr:y>0.31815</cdr:y>
    </cdr:from>
    <cdr:to>
      <cdr:x>0.81964</cdr:x>
      <cdr:y>0.34379</cdr:y>
    </cdr:to>
    <cdr:sp macro="" textlink="">
      <cdr:nvSpPr>
        <cdr:cNvPr id="10" name="1 Elipse"/>
        <cdr:cNvSpPr/>
      </cdr:nvSpPr>
      <cdr:spPr>
        <a:xfrm xmlns:a="http://schemas.openxmlformats.org/drawingml/2006/main">
          <a:off x="7096316" y="1993098"/>
          <a:ext cx="104245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7316674-6323-449B-89C6-3A204ABD4289}" type="datetimeFigureOut">
              <a:rPr lang="es-MX" smtClean="0"/>
              <a:t>26/02/2019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0423C76-74CF-4C18-AC18-838D005D52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828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76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26/02/2019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09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26/02/2019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022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75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21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80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26/02/2019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832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26/02/2019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30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26/02/2019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254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26/02/2019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988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26/02/2019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75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2064" cy="685800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37" y="351564"/>
            <a:ext cx="2068095" cy="387207"/>
          </a:xfrm>
          <a:prstGeom prst="rect">
            <a:avLst/>
          </a:prstGeom>
        </p:spPr>
      </p:pic>
      <p:cxnSp>
        <p:nvCxnSpPr>
          <p:cNvPr id="12" name="11 Conector recto"/>
          <p:cNvCxnSpPr/>
          <p:nvPr userDrawn="1"/>
        </p:nvCxnSpPr>
        <p:spPr>
          <a:xfrm>
            <a:off x="6804248" y="351565"/>
            <a:ext cx="0" cy="387206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 Imagen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6948264" y="325980"/>
            <a:ext cx="1656184" cy="4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mailto:jmarceo@cenapred.unam.m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0" y="-41880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129137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27 de febrero, 2019</a:t>
            </a:r>
            <a:endParaRPr lang="es-MX" altLang="es-MX" sz="1400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814192" y="2711822"/>
            <a:ext cx="48245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rgbClr val="E8DECA"/>
                </a:solidFill>
                <a:latin typeface="Montserrat" panose="00000500000000000000" pitchFamily="2" charset="0"/>
              </a:rPr>
              <a:t>CAPACITACIÓN </a:t>
            </a:r>
            <a:r>
              <a:rPr lang="es-MX" altLang="es-MX" sz="2000" b="1" dirty="0">
                <a:solidFill>
                  <a:srgbClr val="E8DECA"/>
                </a:solidFill>
                <a:latin typeface="Montserrat" panose="00000500000000000000" pitchFamily="2" charset="0"/>
              </a:rPr>
              <a:t>EN MATERIA DE PROTECCIÓN CIVIL 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endParaRPr lang="es-MX" altLang="es-MX" sz="1000" b="1" dirty="0">
              <a:solidFill>
                <a:srgbClr val="595959"/>
              </a:solidFill>
              <a:latin typeface="Trajan Pro" pitchFamily="18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E8DECA"/>
                </a:solidFill>
                <a:latin typeface="Montserrat" panose="00000500000000000000" pitchFamily="2" charset="0"/>
              </a:rPr>
              <a:t>GUANAJUATO</a:t>
            </a:r>
            <a:endParaRPr lang="es-MX" altLang="es-MX" sz="1400" dirty="0">
              <a:solidFill>
                <a:srgbClr val="E8DECA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7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147810" y="1408596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59532" y="2043702"/>
            <a:ext cx="84249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Habitantes: 5,864,777</a:t>
            </a:r>
          </a:p>
          <a:p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Municipios: 46</a:t>
            </a:r>
          </a:p>
          <a:p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Los principales peligros identificados en el estado son: susceptibilidad de laderas, tormentas eléctricas, inundaciones y sequías.</a:t>
            </a:r>
          </a:p>
          <a:p>
            <a:pPr algn="just"/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Estudiantes en el  TBGIR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147810" y="1031002"/>
            <a:ext cx="71686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Antecedentes en el estado de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GUANAJUATO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9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2" name="Rectangle 6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5" name="Rectangle 8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4" name="Rectangle 9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6" name="Rectangle 10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22" name="Rectangle 1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graphicFrame>
        <p:nvGraphicFramePr>
          <p:cNvPr id="28" name="2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302908"/>
              </p:ext>
            </p:extLst>
          </p:nvPr>
        </p:nvGraphicFramePr>
        <p:xfrm>
          <a:off x="1079612" y="4365104"/>
          <a:ext cx="6984776" cy="243840"/>
        </p:xfrm>
        <a:graphic>
          <a:graphicData uri="http://schemas.openxmlformats.org/drawingml/2006/table">
            <a:tbl>
              <a:tblPr/>
              <a:tblGrid>
                <a:gridCol w="6984776"/>
              </a:tblGrid>
              <a:tr h="199628"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 smtClean="0">
                          <a:latin typeface="Montserrat" panose="00000500000000000000" pitchFamily="2" charset="0"/>
                        </a:rPr>
                        <a:t>Alumnos por</a:t>
                      </a:r>
                      <a:r>
                        <a:rPr lang="es-MX" sz="1000" b="1" baseline="0" dirty="0" smtClean="0">
                          <a:latin typeface="Montserrat" panose="00000500000000000000" pitchFamily="2" charset="0"/>
                        </a:rPr>
                        <a:t> Estado</a:t>
                      </a:r>
                      <a:endParaRPr lang="es-MX" sz="1000" b="1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E8DEC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" name="2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110677"/>
              </p:ext>
            </p:extLst>
          </p:nvPr>
        </p:nvGraphicFramePr>
        <p:xfrm>
          <a:off x="1079609" y="4653136"/>
          <a:ext cx="6984781" cy="614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251"/>
                <a:gridCol w="627845"/>
                <a:gridCol w="706325"/>
                <a:gridCol w="784806"/>
                <a:gridCol w="706325"/>
                <a:gridCol w="706325"/>
                <a:gridCol w="784806"/>
                <a:gridCol w="784806"/>
                <a:gridCol w="863292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Estado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2014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2015-1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2016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2018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Total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900" b="1" dirty="0" smtClean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Guanajuato</a:t>
                      </a:r>
                      <a:endParaRPr lang="es-MX" sz="1000" b="1" dirty="0" smtClean="0">
                        <a:solidFill>
                          <a:srgbClr val="000000"/>
                        </a:solidFill>
                        <a:effectLst/>
                        <a:latin typeface="Montserra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171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205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119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219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135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63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104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1016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0" name="2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536102"/>
              </p:ext>
            </p:extLst>
          </p:nvPr>
        </p:nvGraphicFramePr>
        <p:xfrm>
          <a:off x="1083743" y="5301208"/>
          <a:ext cx="6976514" cy="243840"/>
        </p:xfrm>
        <a:graphic>
          <a:graphicData uri="http://schemas.openxmlformats.org/drawingml/2006/table">
            <a:tbl>
              <a:tblPr/>
              <a:tblGrid>
                <a:gridCol w="6976514"/>
              </a:tblGrid>
              <a:tr h="199628"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 smtClean="0">
                          <a:latin typeface="Montserrat" panose="00000500000000000000" pitchFamily="2" charset="0"/>
                        </a:rPr>
                        <a:t>Egresados por Estado y Eficiencia Terminal</a:t>
                      </a:r>
                      <a:endParaRPr lang="es-MX" sz="1000" b="1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E8DEC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" name="3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2262478"/>
              </p:ext>
            </p:extLst>
          </p:nvPr>
        </p:nvGraphicFramePr>
        <p:xfrm>
          <a:off x="1079612" y="5518316"/>
          <a:ext cx="6984776" cy="76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8713"/>
                <a:gridCol w="547658"/>
                <a:gridCol w="625894"/>
                <a:gridCol w="704131"/>
                <a:gridCol w="547658"/>
                <a:gridCol w="574532"/>
                <a:gridCol w="696307"/>
                <a:gridCol w="606844"/>
                <a:gridCol w="625894"/>
                <a:gridCol w="1017145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Estado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2014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2015-1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2016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2018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Total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Eficiencia Terminal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900" b="1" dirty="0" smtClean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Guanajuato</a:t>
                      </a:r>
                      <a:endParaRPr lang="es-MX" sz="1000" b="1" dirty="0" smtClean="0">
                        <a:solidFill>
                          <a:srgbClr val="000000"/>
                        </a:solidFill>
                        <a:effectLst/>
                        <a:latin typeface="Montserra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/>
                          <a:cs typeface="Times New Roman"/>
                        </a:rPr>
                        <a:t>72</a:t>
                      </a:r>
                      <a:endParaRPr lang="es-MX" sz="1100" dirty="0">
                        <a:effectLst/>
                        <a:latin typeface="Montserrat" panose="000005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/>
                          <a:cs typeface="Times New Roman"/>
                        </a:rPr>
                        <a:t>66</a:t>
                      </a:r>
                      <a:endParaRPr lang="es-MX" sz="1100" dirty="0">
                        <a:effectLst/>
                        <a:latin typeface="Montserrat" panose="000005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/>
                          <a:cs typeface="Times New Roman"/>
                        </a:rPr>
                        <a:t>28</a:t>
                      </a:r>
                      <a:endParaRPr lang="es-MX" sz="1100" dirty="0">
                        <a:effectLst/>
                        <a:latin typeface="Montserrat" panose="000005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/>
                          <a:cs typeface="Times New Roman"/>
                        </a:rPr>
                        <a:t>53</a:t>
                      </a:r>
                      <a:endParaRPr lang="es-MX" sz="1100" dirty="0">
                        <a:effectLst/>
                        <a:latin typeface="Montserrat" panose="000005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/>
                          <a:cs typeface="Times New Roman"/>
                        </a:rPr>
                        <a:t>29</a:t>
                      </a:r>
                      <a:endParaRPr lang="es-MX" sz="1100" dirty="0">
                        <a:effectLst/>
                        <a:latin typeface="Montserrat" panose="000005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/>
                          <a:cs typeface="Times New Roman"/>
                        </a:rPr>
                        <a:t>4</a:t>
                      </a:r>
                      <a:endParaRPr lang="es-MX" sz="1100" dirty="0">
                        <a:effectLst/>
                        <a:latin typeface="Montserrat" panose="000005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/>
                          <a:cs typeface="Times New Roman"/>
                        </a:rPr>
                        <a:t>2</a:t>
                      </a:r>
                      <a:endParaRPr lang="es-MX" sz="1100" dirty="0">
                        <a:effectLst/>
                        <a:latin typeface="Montserrat" panose="000005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/>
                          <a:cs typeface="Times New Roman"/>
                        </a:rPr>
                        <a:t>254</a:t>
                      </a:r>
                      <a:endParaRPr lang="es-MX" sz="1100" dirty="0">
                        <a:effectLst/>
                        <a:latin typeface="Montserrat" panose="000005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/>
                          <a:cs typeface="Times New Roman"/>
                        </a:rPr>
                        <a:t>25.0%</a:t>
                      </a:r>
                      <a:endParaRPr lang="es-MX" sz="1100" dirty="0">
                        <a:effectLst/>
                        <a:latin typeface="Montserrat" panose="000005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12" name="Group 2"/>
          <p:cNvGrpSpPr>
            <a:grpSpLocks/>
          </p:cNvGrpSpPr>
          <p:nvPr/>
        </p:nvGrpSpPr>
        <p:grpSpPr bwMode="auto">
          <a:xfrm rot="3631378">
            <a:off x="6516216" y="1400334"/>
            <a:ext cx="1600200" cy="1485900"/>
            <a:chOff x="7821" y="1238"/>
            <a:chExt cx="2520" cy="2340"/>
          </a:xfrm>
        </p:grpSpPr>
        <p:sp>
          <p:nvSpPr>
            <p:cNvPr id="13" name="Freeform 3"/>
            <p:cNvSpPr>
              <a:spLocks/>
            </p:cNvSpPr>
            <p:nvPr/>
          </p:nvSpPr>
          <p:spPr bwMode="auto">
            <a:xfrm>
              <a:off x="7821" y="1238"/>
              <a:ext cx="2520" cy="2340"/>
            </a:xfrm>
            <a:custGeom>
              <a:avLst/>
              <a:gdLst>
                <a:gd name="T0" fmla="*/ 962 w 3312"/>
                <a:gd name="T1" fmla="*/ 3100 h 3374"/>
                <a:gd name="T2" fmla="*/ 807 w 3312"/>
                <a:gd name="T3" fmla="*/ 2950 h 3374"/>
                <a:gd name="T4" fmla="*/ 558 w 3312"/>
                <a:gd name="T5" fmla="*/ 2867 h 3374"/>
                <a:gd name="T6" fmla="*/ 460 w 3312"/>
                <a:gd name="T7" fmla="*/ 2525 h 3374"/>
                <a:gd name="T8" fmla="*/ 449 w 3312"/>
                <a:gd name="T9" fmla="*/ 2232 h 3374"/>
                <a:gd name="T10" fmla="*/ 366 w 3312"/>
                <a:gd name="T11" fmla="*/ 2070 h 3374"/>
                <a:gd name="T12" fmla="*/ 422 w 3312"/>
                <a:gd name="T13" fmla="*/ 1961 h 3374"/>
                <a:gd name="T14" fmla="*/ 283 w 3312"/>
                <a:gd name="T15" fmla="*/ 1687 h 3374"/>
                <a:gd name="T16" fmla="*/ 113 w 3312"/>
                <a:gd name="T17" fmla="*/ 1518 h 3374"/>
                <a:gd name="T18" fmla="*/ 98 w 3312"/>
                <a:gd name="T19" fmla="*/ 1368 h 3374"/>
                <a:gd name="T20" fmla="*/ 26 w 3312"/>
                <a:gd name="T21" fmla="*/ 1161 h 3374"/>
                <a:gd name="T22" fmla="*/ 151 w 3312"/>
                <a:gd name="T23" fmla="*/ 1093 h 3374"/>
                <a:gd name="T24" fmla="*/ 426 w 3312"/>
                <a:gd name="T25" fmla="*/ 1011 h 3374"/>
                <a:gd name="T26" fmla="*/ 758 w 3312"/>
                <a:gd name="T27" fmla="*/ 902 h 3374"/>
                <a:gd name="T28" fmla="*/ 1033 w 3312"/>
                <a:gd name="T29" fmla="*/ 853 h 3374"/>
                <a:gd name="T30" fmla="*/ 1226 w 3312"/>
                <a:gd name="T31" fmla="*/ 796 h 3374"/>
                <a:gd name="T32" fmla="*/ 1196 w 3312"/>
                <a:gd name="T33" fmla="*/ 575 h 3374"/>
                <a:gd name="T34" fmla="*/ 1332 w 3312"/>
                <a:gd name="T35" fmla="*/ 327 h 3374"/>
                <a:gd name="T36" fmla="*/ 1460 w 3312"/>
                <a:gd name="T37" fmla="*/ 236 h 3374"/>
                <a:gd name="T38" fmla="*/ 1856 w 3312"/>
                <a:gd name="T39" fmla="*/ 169 h 3374"/>
                <a:gd name="T40" fmla="*/ 2033 w 3312"/>
                <a:gd name="T41" fmla="*/ 18 h 3374"/>
                <a:gd name="T42" fmla="*/ 2173 w 3312"/>
                <a:gd name="T43" fmla="*/ 75 h 3374"/>
                <a:gd name="T44" fmla="*/ 2354 w 3312"/>
                <a:gd name="T45" fmla="*/ 86 h 3374"/>
                <a:gd name="T46" fmla="*/ 2411 w 3312"/>
                <a:gd name="T47" fmla="*/ 281 h 3374"/>
                <a:gd name="T48" fmla="*/ 2245 w 3312"/>
                <a:gd name="T49" fmla="*/ 417 h 3374"/>
                <a:gd name="T50" fmla="*/ 2203 w 3312"/>
                <a:gd name="T51" fmla="*/ 511 h 3374"/>
                <a:gd name="T52" fmla="*/ 2343 w 3312"/>
                <a:gd name="T53" fmla="*/ 789 h 3374"/>
                <a:gd name="T54" fmla="*/ 2313 w 3312"/>
                <a:gd name="T55" fmla="*/ 898 h 3374"/>
                <a:gd name="T56" fmla="*/ 2192 w 3312"/>
                <a:gd name="T57" fmla="*/ 935 h 3374"/>
                <a:gd name="T58" fmla="*/ 2094 w 3312"/>
                <a:gd name="T59" fmla="*/ 1007 h 3374"/>
                <a:gd name="T60" fmla="*/ 2150 w 3312"/>
                <a:gd name="T61" fmla="*/ 1142 h 3374"/>
                <a:gd name="T62" fmla="*/ 2003 w 3312"/>
                <a:gd name="T63" fmla="*/ 1240 h 3374"/>
                <a:gd name="T64" fmla="*/ 2030 w 3312"/>
                <a:gd name="T65" fmla="*/ 1349 h 3374"/>
                <a:gd name="T66" fmla="*/ 2207 w 3312"/>
                <a:gd name="T67" fmla="*/ 1582 h 3374"/>
                <a:gd name="T68" fmla="*/ 2592 w 3312"/>
                <a:gd name="T69" fmla="*/ 1804 h 3374"/>
                <a:gd name="T70" fmla="*/ 2773 w 3312"/>
                <a:gd name="T71" fmla="*/ 1849 h 3374"/>
                <a:gd name="T72" fmla="*/ 3075 w 3312"/>
                <a:gd name="T73" fmla="*/ 1819 h 3374"/>
                <a:gd name="T74" fmla="*/ 3229 w 3312"/>
                <a:gd name="T75" fmla="*/ 1916 h 3374"/>
                <a:gd name="T76" fmla="*/ 3256 w 3312"/>
                <a:gd name="T77" fmla="*/ 1999 h 3374"/>
                <a:gd name="T78" fmla="*/ 3312 w 3312"/>
                <a:gd name="T79" fmla="*/ 2217 h 3374"/>
                <a:gd name="T80" fmla="*/ 3218 w 3312"/>
                <a:gd name="T81" fmla="*/ 2397 h 3374"/>
                <a:gd name="T82" fmla="*/ 3135 w 3312"/>
                <a:gd name="T83" fmla="*/ 2480 h 3374"/>
                <a:gd name="T84" fmla="*/ 2999 w 3312"/>
                <a:gd name="T85" fmla="*/ 2615 h 3374"/>
                <a:gd name="T86" fmla="*/ 2860 w 3312"/>
                <a:gd name="T87" fmla="*/ 2698 h 3374"/>
                <a:gd name="T88" fmla="*/ 2807 w 3312"/>
                <a:gd name="T89" fmla="*/ 2811 h 3374"/>
                <a:gd name="T90" fmla="*/ 2777 w 3312"/>
                <a:gd name="T91" fmla="*/ 2724 h 3374"/>
                <a:gd name="T92" fmla="*/ 2652 w 3312"/>
                <a:gd name="T93" fmla="*/ 2627 h 3374"/>
                <a:gd name="T94" fmla="*/ 2490 w 3312"/>
                <a:gd name="T95" fmla="*/ 2766 h 3374"/>
                <a:gd name="T96" fmla="*/ 2433 w 3312"/>
                <a:gd name="T97" fmla="*/ 2901 h 3374"/>
                <a:gd name="T98" fmla="*/ 2365 w 3312"/>
                <a:gd name="T99" fmla="*/ 2995 h 3374"/>
                <a:gd name="T100" fmla="*/ 2297 w 3312"/>
                <a:gd name="T101" fmla="*/ 3014 h 3374"/>
                <a:gd name="T102" fmla="*/ 2256 w 3312"/>
                <a:gd name="T103" fmla="*/ 3081 h 3374"/>
                <a:gd name="T104" fmla="*/ 1814 w 3312"/>
                <a:gd name="T105" fmla="*/ 2830 h 3374"/>
                <a:gd name="T106" fmla="*/ 1762 w 3312"/>
                <a:gd name="T107" fmla="*/ 2886 h 3374"/>
                <a:gd name="T108" fmla="*/ 1648 w 3312"/>
                <a:gd name="T109" fmla="*/ 2969 h 3374"/>
                <a:gd name="T110" fmla="*/ 1648 w 3312"/>
                <a:gd name="T111" fmla="*/ 3078 h 3374"/>
                <a:gd name="T112" fmla="*/ 1648 w 3312"/>
                <a:gd name="T113" fmla="*/ 3213 h 3374"/>
                <a:gd name="T114" fmla="*/ 1513 w 3312"/>
                <a:gd name="T115" fmla="*/ 3265 h 3374"/>
                <a:gd name="T116" fmla="*/ 1335 w 3312"/>
                <a:gd name="T117" fmla="*/ 3311 h 3374"/>
                <a:gd name="T118" fmla="*/ 1207 w 3312"/>
                <a:gd name="T119" fmla="*/ 3209 h 3374"/>
                <a:gd name="T120" fmla="*/ 1128 w 3312"/>
                <a:gd name="T121" fmla="*/ 3322 h 3374"/>
                <a:gd name="T122" fmla="*/ 988 w 3312"/>
                <a:gd name="T123" fmla="*/ 3374 h 3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312" h="3374">
                  <a:moveTo>
                    <a:pt x="988" y="3374"/>
                  </a:moveTo>
                  <a:lnTo>
                    <a:pt x="1003" y="3333"/>
                  </a:lnTo>
                  <a:lnTo>
                    <a:pt x="962" y="3100"/>
                  </a:lnTo>
                  <a:lnTo>
                    <a:pt x="958" y="3017"/>
                  </a:lnTo>
                  <a:lnTo>
                    <a:pt x="849" y="2935"/>
                  </a:lnTo>
                  <a:lnTo>
                    <a:pt x="807" y="2950"/>
                  </a:lnTo>
                  <a:lnTo>
                    <a:pt x="713" y="2961"/>
                  </a:lnTo>
                  <a:lnTo>
                    <a:pt x="558" y="2920"/>
                  </a:lnTo>
                  <a:lnTo>
                    <a:pt x="558" y="2867"/>
                  </a:lnTo>
                  <a:lnTo>
                    <a:pt x="547" y="2799"/>
                  </a:lnTo>
                  <a:lnTo>
                    <a:pt x="517" y="2551"/>
                  </a:lnTo>
                  <a:lnTo>
                    <a:pt x="460" y="2525"/>
                  </a:lnTo>
                  <a:lnTo>
                    <a:pt x="490" y="2469"/>
                  </a:lnTo>
                  <a:lnTo>
                    <a:pt x="475" y="2345"/>
                  </a:lnTo>
                  <a:lnTo>
                    <a:pt x="449" y="2232"/>
                  </a:lnTo>
                  <a:lnTo>
                    <a:pt x="434" y="2191"/>
                  </a:lnTo>
                  <a:lnTo>
                    <a:pt x="434" y="2138"/>
                  </a:lnTo>
                  <a:lnTo>
                    <a:pt x="366" y="2070"/>
                  </a:lnTo>
                  <a:lnTo>
                    <a:pt x="377" y="2029"/>
                  </a:lnTo>
                  <a:lnTo>
                    <a:pt x="449" y="1988"/>
                  </a:lnTo>
                  <a:lnTo>
                    <a:pt x="422" y="1961"/>
                  </a:lnTo>
                  <a:lnTo>
                    <a:pt x="460" y="1920"/>
                  </a:lnTo>
                  <a:lnTo>
                    <a:pt x="434" y="1698"/>
                  </a:lnTo>
                  <a:lnTo>
                    <a:pt x="283" y="1687"/>
                  </a:lnTo>
                  <a:lnTo>
                    <a:pt x="169" y="1657"/>
                  </a:lnTo>
                  <a:lnTo>
                    <a:pt x="128" y="1589"/>
                  </a:lnTo>
                  <a:lnTo>
                    <a:pt x="113" y="1518"/>
                  </a:lnTo>
                  <a:lnTo>
                    <a:pt x="128" y="1450"/>
                  </a:lnTo>
                  <a:lnTo>
                    <a:pt x="113" y="1379"/>
                  </a:lnTo>
                  <a:lnTo>
                    <a:pt x="98" y="1368"/>
                  </a:lnTo>
                  <a:lnTo>
                    <a:pt x="15" y="1368"/>
                  </a:lnTo>
                  <a:lnTo>
                    <a:pt x="0" y="1353"/>
                  </a:lnTo>
                  <a:lnTo>
                    <a:pt x="26" y="1161"/>
                  </a:lnTo>
                  <a:lnTo>
                    <a:pt x="68" y="1176"/>
                  </a:lnTo>
                  <a:lnTo>
                    <a:pt x="124" y="1120"/>
                  </a:lnTo>
                  <a:lnTo>
                    <a:pt x="151" y="1093"/>
                  </a:lnTo>
                  <a:lnTo>
                    <a:pt x="222" y="1078"/>
                  </a:lnTo>
                  <a:lnTo>
                    <a:pt x="305" y="1108"/>
                  </a:lnTo>
                  <a:lnTo>
                    <a:pt x="426" y="1011"/>
                  </a:lnTo>
                  <a:lnTo>
                    <a:pt x="524" y="943"/>
                  </a:lnTo>
                  <a:lnTo>
                    <a:pt x="566" y="875"/>
                  </a:lnTo>
                  <a:lnTo>
                    <a:pt x="758" y="902"/>
                  </a:lnTo>
                  <a:lnTo>
                    <a:pt x="883" y="890"/>
                  </a:lnTo>
                  <a:lnTo>
                    <a:pt x="909" y="860"/>
                  </a:lnTo>
                  <a:lnTo>
                    <a:pt x="1033" y="853"/>
                  </a:lnTo>
                  <a:lnTo>
                    <a:pt x="1086" y="849"/>
                  </a:lnTo>
                  <a:lnTo>
                    <a:pt x="1158" y="834"/>
                  </a:lnTo>
                  <a:lnTo>
                    <a:pt x="1226" y="796"/>
                  </a:lnTo>
                  <a:lnTo>
                    <a:pt x="1279" y="714"/>
                  </a:lnTo>
                  <a:lnTo>
                    <a:pt x="1252" y="657"/>
                  </a:lnTo>
                  <a:lnTo>
                    <a:pt x="1196" y="575"/>
                  </a:lnTo>
                  <a:lnTo>
                    <a:pt x="1207" y="507"/>
                  </a:lnTo>
                  <a:lnTo>
                    <a:pt x="1279" y="357"/>
                  </a:lnTo>
                  <a:lnTo>
                    <a:pt x="1332" y="327"/>
                  </a:lnTo>
                  <a:lnTo>
                    <a:pt x="1388" y="304"/>
                  </a:lnTo>
                  <a:lnTo>
                    <a:pt x="1415" y="248"/>
                  </a:lnTo>
                  <a:lnTo>
                    <a:pt x="1460" y="236"/>
                  </a:lnTo>
                  <a:lnTo>
                    <a:pt x="1524" y="221"/>
                  </a:lnTo>
                  <a:lnTo>
                    <a:pt x="1581" y="221"/>
                  </a:lnTo>
                  <a:lnTo>
                    <a:pt x="1856" y="169"/>
                  </a:lnTo>
                  <a:lnTo>
                    <a:pt x="1886" y="139"/>
                  </a:lnTo>
                  <a:lnTo>
                    <a:pt x="1992" y="56"/>
                  </a:lnTo>
                  <a:lnTo>
                    <a:pt x="2033" y="18"/>
                  </a:lnTo>
                  <a:lnTo>
                    <a:pt x="2075" y="0"/>
                  </a:lnTo>
                  <a:lnTo>
                    <a:pt x="2146" y="75"/>
                  </a:lnTo>
                  <a:lnTo>
                    <a:pt x="2173" y="75"/>
                  </a:lnTo>
                  <a:lnTo>
                    <a:pt x="2256" y="127"/>
                  </a:lnTo>
                  <a:lnTo>
                    <a:pt x="2297" y="142"/>
                  </a:lnTo>
                  <a:lnTo>
                    <a:pt x="2354" y="86"/>
                  </a:lnTo>
                  <a:lnTo>
                    <a:pt x="2422" y="157"/>
                  </a:lnTo>
                  <a:lnTo>
                    <a:pt x="2392" y="236"/>
                  </a:lnTo>
                  <a:lnTo>
                    <a:pt x="2411" y="281"/>
                  </a:lnTo>
                  <a:lnTo>
                    <a:pt x="2365" y="375"/>
                  </a:lnTo>
                  <a:lnTo>
                    <a:pt x="2297" y="390"/>
                  </a:lnTo>
                  <a:lnTo>
                    <a:pt x="2245" y="417"/>
                  </a:lnTo>
                  <a:lnTo>
                    <a:pt x="2203" y="402"/>
                  </a:lnTo>
                  <a:lnTo>
                    <a:pt x="2162" y="469"/>
                  </a:lnTo>
                  <a:lnTo>
                    <a:pt x="2203" y="511"/>
                  </a:lnTo>
                  <a:lnTo>
                    <a:pt x="2260" y="676"/>
                  </a:lnTo>
                  <a:lnTo>
                    <a:pt x="2297" y="744"/>
                  </a:lnTo>
                  <a:lnTo>
                    <a:pt x="2343" y="789"/>
                  </a:lnTo>
                  <a:lnTo>
                    <a:pt x="2354" y="830"/>
                  </a:lnTo>
                  <a:lnTo>
                    <a:pt x="2328" y="883"/>
                  </a:lnTo>
                  <a:lnTo>
                    <a:pt x="2313" y="898"/>
                  </a:lnTo>
                  <a:lnTo>
                    <a:pt x="2286" y="898"/>
                  </a:lnTo>
                  <a:lnTo>
                    <a:pt x="2245" y="913"/>
                  </a:lnTo>
                  <a:lnTo>
                    <a:pt x="2192" y="935"/>
                  </a:lnTo>
                  <a:lnTo>
                    <a:pt x="2124" y="977"/>
                  </a:lnTo>
                  <a:lnTo>
                    <a:pt x="2109" y="992"/>
                  </a:lnTo>
                  <a:lnTo>
                    <a:pt x="2094" y="1007"/>
                  </a:lnTo>
                  <a:lnTo>
                    <a:pt x="2165" y="1101"/>
                  </a:lnTo>
                  <a:lnTo>
                    <a:pt x="2162" y="1131"/>
                  </a:lnTo>
                  <a:lnTo>
                    <a:pt x="2150" y="1142"/>
                  </a:lnTo>
                  <a:lnTo>
                    <a:pt x="2082" y="1213"/>
                  </a:lnTo>
                  <a:lnTo>
                    <a:pt x="2026" y="1213"/>
                  </a:lnTo>
                  <a:lnTo>
                    <a:pt x="2003" y="1240"/>
                  </a:lnTo>
                  <a:lnTo>
                    <a:pt x="1984" y="1255"/>
                  </a:lnTo>
                  <a:lnTo>
                    <a:pt x="1973" y="1296"/>
                  </a:lnTo>
                  <a:lnTo>
                    <a:pt x="2030" y="1349"/>
                  </a:lnTo>
                  <a:lnTo>
                    <a:pt x="2026" y="1401"/>
                  </a:lnTo>
                  <a:lnTo>
                    <a:pt x="2109" y="1514"/>
                  </a:lnTo>
                  <a:lnTo>
                    <a:pt x="2207" y="1582"/>
                  </a:lnTo>
                  <a:lnTo>
                    <a:pt x="2346" y="1638"/>
                  </a:lnTo>
                  <a:lnTo>
                    <a:pt x="2388" y="1623"/>
                  </a:lnTo>
                  <a:lnTo>
                    <a:pt x="2592" y="1804"/>
                  </a:lnTo>
                  <a:lnTo>
                    <a:pt x="2663" y="1819"/>
                  </a:lnTo>
                  <a:lnTo>
                    <a:pt x="2690" y="1819"/>
                  </a:lnTo>
                  <a:lnTo>
                    <a:pt x="2773" y="1849"/>
                  </a:lnTo>
                  <a:lnTo>
                    <a:pt x="2939" y="1822"/>
                  </a:lnTo>
                  <a:lnTo>
                    <a:pt x="2954" y="1834"/>
                  </a:lnTo>
                  <a:lnTo>
                    <a:pt x="3075" y="1819"/>
                  </a:lnTo>
                  <a:lnTo>
                    <a:pt x="3131" y="1849"/>
                  </a:lnTo>
                  <a:lnTo>
                    <a:pt x="3199" y="1860"/>
                  </a:lnTo>
                  <a:lnTo>
                    <a:pt x="3229" y="1916"/>
                  </a:lnTo>
                  <a:lnTo>
                    <a:pt x="3256" y="1943"/>
                  </a:lnTo>
                  <a:lnTo>
                    <a:pt x="3256" y="1973"/>
                  </a:lnTo>
                  <a:lnTo>
                    <a:pt x="3256" y="1999"/>
                  </a:lnTo>
                  <a:lnTo>
                    <a:pt x="3271" y="2010"/>
                  </a:lnTo>
                  <a:lnTo>
                    <a:pt x="3286" y="2112"/>
                  </a:lnTo>
                  <a:lnTo>
                    <a:pt x="3312" y="2217"/>
                  </a:lnTo>
                  <a:lnTo>
                    <a:pt x="3301" y="2288"/>
                  </a:lnTo>
                  <a:lnTo>
                    <a:pt x="3244" y="2367"/>
                  </a:lnTo>
                  <a:lnTo>
                    <a:pt x="3218" y="2397"/>
                  </a:lnTo>
                  <a:lnTo>
                    <a:pt x="3203" y="2412"/>
                  </a:lnTo>
                  <a:lnTo>
                    <a:pt x="3161" y="2427"/>
                  </a:lnTo>
                  <a:lnTo>
                    <a:pt x="3135" y="2480"/>
                  </a:lnTo>
                  <a:lnTo>
                    <a:pt x="3063" y="2548"/>
                  </a:lnTo>
                  <a:lnTo>
                    <a:pt x="3022" y="2589"/>
                  </a:lnTo>
                  <a:lnTo>
                    <a:pt x="2999" y="2615"/>
                  </a:lnTo>
                  <a:lnTo>
                    <a:pt x="2984" y="2630"/>
                  </a:lnTo>
                  <a:lnTo>
                    <a:pt x="2958" y="2630"/>
                  </a:lnTo>
                  <a:lnTo>
                    <a:pt x="2860" y="2698"/>
                  </a:lnTo>
                  <a:lnTo>
                    <a:pt x="2848" y="2796"/>
                  </a:lnTo>
                  <a:lnTo>
                    <a:pt x="2818" y="2796"/>
                  </a:lnTo>
                  <a:lnTo>
                    <a:pt x="2807" y="2811"/>
                  </a:lnTo>
                  <a:lnTo>
                    <a:pt x="2777" y="2811"/>
                  </a:lnTo>
                  <a:lnTo>
                    <a:pt x="2777" y="2781"/>
                  </a:lnTo>
                  <a:lnTo>
                    <a:pt x="2777" y="2724"/>
                  </a:lnTo>
                  <a:lnTo>
                    <a:pt x="2777" y="2668"/>
                  </a:lnTo>
                  <a:lnTo>
                    <a:pt x="2678" y="2630"/>
                  </a:lnTo>
                  <a:lnTo>
                    <a:pt x="2652" y="2627"/>
                  </a:lnTo>
                  <a:lnTo>
                    <a:pt x="2584" y="2668"/>
                  </a:lnTo>
                  <a:lnTo>
                    <a:pt x="2543" y="2736"/>
                  </a:lnTo>
                  <a:lnTo>
                    <a:pt x="2490" y="2766"/>
                  </a:lnTo>
                  <a:lnTo>
                    <a:pt x="2501" y="2807"/>
                  </a:lnTo>
                  <a:lnTo>
                    <a:pt x="2407" y="2848"/>
                  </a:lnTo>
                  <a:lnTo>
                    <a:pt x="2433" y="2901"/>
                  </a:lnTo>
                  <a:lnTo>
                    <a:pt x="2418" y="2916"/>
                  </a:lnTo>
                  <a:lnTo>
                    <a:pt x="2396" y="2942"/>
                  </a:lnTo>
                  <a:lnTo>
                    <a:pt x="2365" y="2995"/>
                  </a:lnTo>
                  <a:lnTo>
                    <a:pt x="2335" y="3029"/>
                  </a:lnTo>
                  <a:lnTo>
                    <a:pt x="2309" y="3025"/>
                  </a:lnTo>
                  <a:lnTo>
                    <a:pt x="2297" y="3014"/>
                  </a:lnTo>
                  <a:lnTo>
                    <a:pt x="2286" y="3051"/>
                  </a:lnTo>
                  <a:lnTo>
                    <a:pt x="2271" y="3066"/>
                  </a:lnTo>
                  <a:lnTo>
                    <a:pt x="2256" y="3081"/>
                  </a:lnTo>
                  <a:lnTo>
                    <a:pt x="2173" y="3081"/>
                  </a:lnTo>
                  <a:lnTo>
                    <a:pt x="2090" y="3051"/>
                  </a:lnTo>
                  <a:lnTo>
                    <a:pt x="1814" y="2830"/>
                  </a:lnTo>
                  <a:lnTo>
                    <a:pt x="1788" y="2860"/>
                  </a:lnTo>
                  <a:lnTo>
                    <a:pt x="1788" y="2882"/>
                  </a:lnTo>
                  <a:lnTo>
                    <a:pt x="1762" y="2886"/>
                  </a:lnTo>
                  <a:lnTo>
                    <a:pt x="1675" y="2912"/>
                  </a:lnTo>
                  <a:lnTo>
                    <a:pt x="1648" y="2938"/>
                  </a:lnTo>
                  <a:lnTo>
                    <a:pt x="1648" y="2969"/>
                  </a:lnTo>
                  <a:lnTo>
                    <a:pt x="1648" y="2969"/>
                  </a:lnTo>
                  <a:lnTo>
                    <a:pt x="1675" y="3021"/>
                  </a:lnTo>
                  <a:lnTo>
                    <a:pt x="1648" y="3078"/>
                  </a:lnTo>
                  <a:lnTo>
                    <a:pt x="1675" y="3104"/>
                  </a:lnTo>
                  <a:lnTo>
                    <a:pt x="1652" y="3187"/>
                  </a:lnTo>
                  <a:lnTo>
                    <a:pt x="1648" y="3213"/>
                  </a:lnTo>
                  <a:lnTo>
                    <a:pt x="1581" y="3228"/>
                  </a:lnTo>
                  <a:lnTo>
                    <a:pt x="1554" y="3254"/>
                  </a:lnTo>
                  <a:lnTo>
                    <a:pt x="1513" y="3265"/>
                  </a:lnTo>
                  <a:lnTo>
                    <a:pt x="1445" y="3337"/>
                  </a:lnTo>
                  <a:lnTo>
                    <a:pt x="1418" y="3337"/>
                  </a:lnTo>
                  <a:lnTo>
                    <a:pt x="1335" y="3311"/>
                  </a:lnTo>
                  <a:lnTo>
                    <a:pt x="1294" y="3265"/>
                  </a:lnTo>
                  <a:lnTo>
                    <a:pt x="1252" y="3254"/>
                  </a:lnTo>
                  <a:lnTo>
                    <a:pt x="1207" y="3209"/>
                  </a:lnTo>
                  <a:lnTo>
                    <a:pt x="1128" y="3239"/>
                  </a:lnTo>
                  <a:lnTo>
                    <a:pt x="1154" y="3292"/>
                  </a:lnTo>
                  <a:lnTo>
                    <a:pt x="1128" y="3322"/>
                  </a:lnTo>
                  <a:lnTo>
                    <a:pt x="1071" y="3296"/>
                  </a:lnTo>
                  <a:lnTo>
                    <a:pt x="1018" y="3348"/>
                  </a:lnTo>
                  <a:lnTo>
                    <a:pt x="988" y="3374"/>
                  </a:lnTo>
                  <a:lnTo>
                    <a:pt x="988" y="3374"/>
                  </a:lnTo>
                  <a:close/>
                </a:path>
              </a:pathLst>
            </a:custGeom>
            <a:solidFill>
              <a:srgbClr val="EAEAEA"/>
            </a:solidFill>
            <a:ln w="19050" cmpd="sng">
              <a:solidFill>
                <a:srgbClr val="38806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 rot="17968622">
              <a:off x="8180" y="2138"/>
              <a:ext cx="1802" cy="540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Montserrat" panose="00000500000000000000" pitchFamily="2" charset="0"/>
                  <a:cs typeface="Arial" pitchFamily="34" charset="0"/>
                </a:rPr>
                <a:t>Guanajuato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  <a:sym typeface="Wingdings 2" pitchFamily="18" charset="2"/>
                </a:rPr>
                <a:t></a:t>
              </a:r>
              <a:r>
                <a:rPr kumimoji="0" lang="es-MX" altLang="es-MX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 </a:t>
              </a:r>
              <a:endParaRPr kumimoji="0" lang="es-MX" altLang="es-MX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187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99592" y="923151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Actividades de capacitación presencial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4280220" cy="1592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992" y="1637547"/>
            <a:ext cx="4192832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62833"/>
              </p:ext>
            </p:extLst>
          </p:nvPr>
        </p:nvGraphicFramePr>
        <p:xfrm>
          <a:off x="1691680" y="3789040"/>
          <a:ext cx="5688632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855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86015" y="1971145"/>
            <a:ext cx="43924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Capacitación en tiempo real vía </a:t>
            </a:r>
            <a:r>
              <a:rPr lang="es-MX" sz="1600" b="1" dirty="0" err="1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WebEx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Curso a distancia para personal de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Protección Civil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y del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Sector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alud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sobre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“Apoyo Psicológico de primer contacto para Emergencias o Desastres”.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Curso a distancia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sobre 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“Elaboración de Programas especiales de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Protección Civil 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de acuerdo al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Riesgo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”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para su posterior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certificación.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149080"/>
            <a:ext cx="2856839" cy="1908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899592" y="923151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Acciones propuestas </a:t>
            </a:r>
          </a:p>
        </p:txBody>
      </p:sp>
      <p:pic>
        <p:nvPicPr>
          <p:cNvPr id="2" name="Respiración diafragmática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0072" y="1700808"/>
            <a:ext cx="3528392" cy="213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8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797315" y="910153"/>
            <a:ext cx="4998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Capacitación en tiempo real vía </a:t>
            </a:r>
            <a:r>
              <a:rPr lang="es-MX" b="1" dirty="0" err="1">
                <a:solidFill>
                  <a:srgbClr val="38806B"/>
                </a:solidFill>
                <a:latin typeface="Montserrat" panose="00000500000000000000" pitchFamily="2" charset="0"/>
              </a:rPr>
              <a:t>WebEx</a:t>
            </a:r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79512" y="1412776"/>
            <a:ext cx="4176464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Requisitos: </a:t>
            </a:r>
          </a:p>
          <a:p>
            <a:pPr algn="just"/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Contar con internet de banda ancha (10 </a:t>
            </a:r>
            <a:r>
              <a:rPr lang="es-MX" sz="1600" b="1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Megas como mínimo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)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Disponer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de un espacio para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proyección, auditorio , salón, etc.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Sistema de audio y video (cámara web)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Realizar previamente prueba técnica de conexión (2 días antes)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Enviar solicitud al correo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  <a:hlinkClick r:id="rId2"/>
              </a:rPr>
              <a:t>jmarceo@cenapred.unam.mx</a:t>
            </a:r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Durante el evento se podrá interactuar vía Chat.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Recabar lista de asistentes en el formato de ENAPROC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464" y="1973746"/>
            <a:ext cx="3313761" cy="2012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3077" name="Picture 5" descr="G:\2019\presentacion 2019\fotos\20170626_1036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885" y="4149080"/>
            <a:ext cx="3313760" cy="2391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30338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74440" y="892743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Actividades de capacitación presencial 2019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115540" y="1700808"/>
            <a:ext cx="68408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Programa de Capacitación Presencial en Protección Civil para “Responsables de Protección Civil”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" t="35496" r="3354" b="22193"/>
          <a:stretch/>
        </p:blipFill>
        <p:spPr bwMode="auto">
          <a:xfrm>
            <a:off x="1143575" y="2420888"/>
            <a:ext cx="6812800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324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74440" y="892743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Actividades de capacitación presencial 2019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1560" y="1585035"/>
            <a:ext cx="74889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Programa de Capacitación Presencial (para el público en general) Objetivo: Generar una sociedad resiliente a través de la Gestión Integral de Riesgos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564904"/>
            <a:ext cx="7200799" cy="3819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90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1700808"/>
            <a:ext cx="9001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Implementación del Curso Equipos Comunitarios de Respuesta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Emergencias (CERT), para formar instructores en cada uno de los estados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(5 participantes). </a:t>
            </a:r>
          </a:p>
          <a:p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Secuencia 0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856" y="2531805"/>
            <a:ext cx="5112568" cy="3738566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98" y="4574256"/>
            <a:ext cx="2672118" cy="1696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08" y="2531805"/>
            <a:ext cx="2724108" cy="1928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1023938" y="1124744"/>
            <a:ext cx="7096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Acciones propuestas para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el estado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71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0978241"/>
              </p:ext>
            </p:extLst>
          </p:nvPr>
        </p:nvGraphicFramePr>
        <p:xfrm>
          <a:off x="395288" y="1052513"/>
          <a:ext cx="8428037" cy="559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1" name="Documento" r:id="rId3" imgW="8422508" imgH="5623788" progId="Word.Document.12">
                  <p:embed/>
                </p:oleObj>
              </mc:Choice>
              <mc:Fallback>
                <p:oleObj name="Documento" r:id="rId3" imgW="8422508" imgH="5623788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052513"/>
                        <a:ext cx="8428037" cy="5599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075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1670</TotalTime>
  <Words>329</Words>
  <Application>Microsoft Office PowerPoint</Application>
  <PresentationFormat>Presentación en pantalla (4:3)</PresentationFormat>
  <Paragraphs>91</Paragraphs>
  <Slides>9</Slides>
  <Notes>0</Notes>
  <HiddenSlides>0</HiddenSlides>
  <MMClips>2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1" baseType="lpstr">
      <vt:lpstr>Tema de Office</vt:lpstr>
      <vt:lpstr>Documento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Estrada Cabrera Cynthia Paola</dc:creator>
  <cp:lastModifiedBy>Karen Álvarez</cp:lastModifiedBy>
  <cp:revision>165</cp:revision>
  <cp:lastPrinted>2018-12-27T21:16:22Z</cp:lastPrinted>
  <dcterms:created xsi:type="dcterms:W3CDTF">2018-12-04T21:42:05Z</dcterms:created>
  <dcterms:modified xsi:type="dcterms:W3CDTF">2019-02-26T18:56:17Z</dcterms:modified>
</cp:coreProperties>
</file>