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278" r:id="rId3"/>
    <p:sldId id="279" r:id="rId4"/>
    <p:sldId id="280" r:id="rId5"/>
    <p:sldId id="281" r:id="rId6"/>
    <p:sldId id="282" r:id="rId7"/>
    <p:sldId id="285" r:id="rId8"/>
    <p:sldId id="286" r:id="rId9"/>
    <p:sldId id="287" r:id="rId10"/>
    <p:sldId id="263" r:id="rId11"/>
    <p:sldId id="277" r:id="rId12"/>
    <p:sldId id="269" r:id="rId13"/>
    <p:sldId id="283" r:id="rId14"/>
    <p:sldId id="284" r:id="rId15"/>
    <p:sldId id="288" r:id="rId16"/>
    <p:sldId id="289" r:id="rId17"/>
    <p:sldId id="290" r:id="rId18"/>
    <p:sldId id="291" r:id="rId19"/>
    <p:sldId id="292" r:id="rId20"/>
    <p:sldId id="293" r:id="rId21"/>
    <p:sldId id="294" r:id="rId22"/>
    <p:sldId id="295" r:id="rId23"/>
    <p:sldId id="296" r:id="rId24"/>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0000"/>
    <a:srgbClr val="38806B"/>
    <a:srgbClr val="439B82"/>
    <a:srgbClr val="D4C19C"/>
    <a:srgbClr val="E8DECA"/>
    <a:srgbClr val="FFFFFF"/>
    <a:srgbClr val="6A18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43"/>
    <p:restoredTop sz="50000" autoAdjust="0"/>
  </p:normalViewPr>
  <p:slideViewPr>
    <p:cSldViewPr showGuides="1">
      <p:cViewPr>
        <p:scale>
          <a:sx n="66" d="100"/>
          <a:sy n="66" d="100"/>
        </p:scale>
        <p:origin x="-2448" y="-666"/>
      </p:cViewPr>
      <p:guideLst>
        <p:guide orient="horz" pos="2160"/>
        <p:guide pos="2880"/>
      </p:guideLst>
    </p:cSldViewPr>
  </p:slideViewPr>
  <p:notesTextViewPr>
    <p:cViewPr>
      <p:scale>
        <a:sx n="1" d="1"/>
        <a:sy n="1" d="1"/>
      </p:scale>
      <p:origin x="0" y="0"/>
    </p:cViewPr>
  </p:notesTextViewPr>
  <p:notesViewPr>
    <p:cSldViewPr showGuides="1">
      <p:cViewPr varScale="1">
        <p:scale>
          <a:sx n="71" d="100"/>
          <a:sy n="71" d="100"/>
        </p:scale>
        <p:origin x="-318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5127781794736841E-2"/>
          <c:y val="2.4049063267096785E-2"/>
          <c:w val="0.81862204290597951"/>
          <c:h val="0.45860973368252583"/>
        </c:manualLayout>
      </c:layout>
      <c:barChart>
        <c:barDir val="col"/>
        <c:grouping val="stacked"/>
        <c:varyColors val="0"/>
        <c:ser>
          <c:idx val="0"/>
          <c:order val="0"/>
          <c:tx>
            <c:strRef>
              <c:f>Hoja1!$F$1</c:f>
              <c:strCache>
                <c:ptCount val="1"/>
                <c:pt idx="0">
                  <c:v>Reglamentos</c:v>
                </c:pt>
              </c:strCache>
            </c:strRef>
          </c:tx>
          <c:invertIfNegative val="0"/>
          <c:dLbls>
            <c:spPr>
              <a:noFill/>
              <a:ln>
                <a:noFill/>
              </a:ln>
              <a:effectLst/>
            </c:spPr>
            <c:txPr>
              <a:bodyPr/>
              <a:lstStyle/>
              <a:p>
                <a:pPr>
                  <a:defRPr sz="800" b="1"/>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Hoja1!$D$2:$D$543</c:f>
              <c:strCache>
                <c:ptCount val="39"/>
                <c:pt idx="0">
                  <c:v>Abasolo</c:v>
                </c:pt>
                <c:pt idx="1">
                  <c:v>Acámbaro</c:v>
                </c:pt>
                <c:pt idx="2">
                  <c:v>San Miguel de Allende</c:v>
                </c:pt>
                <c:pt idx="3">
                  <c:v>Apaseo el Alto</c:v>
                </c:pt>
                <c:pt idx="4">
                  <c:v>Apaseo el Grande</c:v>
                </c:pt>
                <c:pt idx="5">
                  <c:v>Atarjea</c:v>
                </c:pt>
                <c:pt idx="6">
                  <c:v>Celaya</c:v>
                </c:pt>
                <c:pt idx="7">
                  <c:v>Manuel Doblado</c:v>
                </c:pt>
                <c:pt idx="8">
                  <c:v>Comonfort</c:v>
                </c:pt>
                <c:pt idx="9">
                  <c:v>Coroneo</c:v>
                </c:pt>
                <c:pt idx="10">
                  <c:v>Doctor Mora</c:v>
                </c:pt>
                <c:pt idx="11">
                  <c:v>Dolores Hidalgo Cuna de la Independencia Nacional</c:v>
                </c:pt>
                <c:pt idx="12">
                  <c:v>Guanajuato</c:v>
                </c:pt>
                <c:pt idx="13">
                  <c:v>Huanímaro</c:v>
                </c:pt>
                <c:pt idx="14">
                  <c:v>Irapuato</c:v>
                </c:pt>
                <c:pt idx="15">
                  <c:v>Jaral del Progreso</c:v>
                </c:pt>
                <c:pt idx="16">
                  <c:v>Jerécuaro</c:v>
                </c:pt>
                <c:pt idx="17">
                  <c:v>León</c:v>
                </c:pt>
                <c:pt idx="18">
                  <c:v>Moroleón</c:v>
                </c:pt>
                <c:pt idx="19">
                  <c:v>Ocampo</c:v>
                </c:pt>
                <c:pt idx="20">
                  <c:v>Pénjamo</c:v>
                </c:pt>
                <c:pt idx="21">
                  <c:v>Purísima del Rincón</c:v>
                </c:pt>
                <c:pt idx="22">
                  <c:v>Romita</c:v>
                </c:pt>
                <c:pt idx="23">
                  <c:v>Salamanca</c:v>
                </c:pt>
                <c:pt idx="24">
                  <c:v>San Diego de la Unión</c:v>
                </c:pt>
                <c:pt idx="25">
                  <c:v>San Felipe</c:v>
                </c:pt>
                <c:pt idx="26">
                  <c:v>San Francisco del Rincón</c:v>
                </c:pt>
                <c:pt idx="27">
                  <c:v>San José Iturbide</c:v>
                </c:pt>
                <c:pt idx="28">
                  <c:v>San Luis de la Paz</c:v>
                </c:pt>
                <c:pt idx="29">
                  <c:v>Santa Catarina</c:v>
                </c:pt>
                <c:pt idx="30">
                  <c:v>Santa Cruz de Juventino Rosas</c:v>
                </c:pt>
                <c:pt idx="31">
                  <c:v>Silao de la Victoria</c:v>
                </c:pt>
                <c:pt idx="32">
                  <c:v>Tarandacuao</c:v>
                </c:pt>
                <c:pt idx="33">
                  <c:v>Tarimoro</c:v>
                </c:pt>
                <c:pt idx="34">
                  <c:v>Tierra Blanca</c:v>
                </c:pt>
                <c:pt idx="35">
                  <c:v>Uriangato</c:v>
                </c:pt>
                <c:pt idx="36">
                  <c:v>Valle de Santiago</c:v>
                </c:pt>
                <c:pt idx="37">
                  <c:v>Victoria</c:v>
                </c:pt>
                <c:pt idx="38">
                  <c:v>Yuriria</c:v>
                </c:pt>
              </c:strCache>
            </c:strRef>
          </c:cat>
          <c:val>
            <c:numRef>
              <c:f>Hoja1!$F$2:$F$543</c:f>
              <c:numCache>
                <c:formatCode>General</c:formatCode>
                <c:ptCount val="39"/>
                <c:pt idx="0">
                  <c:v>1</c:v>
                </c:pt>
                <c:pt idx="1">
                  <c:v>1</c:v>
                </c:pt>
                <c:pt idx="2">
                  <c:v>1</c:v>
                </c:pt>
                <c:pt idx="3">
                  <c:v>1</c:v>
                </c:pt>
                <c:pt idx="4">
                  <c:v>1</c:v>
                </c:pt>
                <c:pt idx="5">
                  <c:v>1</c:v>
                </c:pt>
                <c:pt idx="6">
                  <c:v>1</c:v>
                </c:pt>
                <c:pt idx="7">
                  <c:v>1</c:v>
                </c:pt>
                <c:pt idx="8">
                  <c:v>1</c:v>
                </c:pt>
                <c:pt idx="9">
                  <c:v>1</c:v>
                </c:pt>
                <c:pt idx="10">
                  <c:v>1</c:v>
                </c:pt>
                <c:pt idx="11">
                  <c:v>1</c:v>
                </c:pt>
                <c:pt idx="12">
                  <c:v>1</c:v>
                </c:pt>
                <c:pt idx="13">
                  <c:v>2</c:v>
                </c:pt>
                <c:pt idx="14">
                  <c:v>2</c:v>
                </c:pt>
                <c:pt idx="15">
                  <c:v>1</c:v>
                </c:pt>
                <c:pt idx="16">
                  <c:v>1</c:v>
                </c:pt>
                <c:pt idx="17">
                  <c:v>1</c:v>
                </c:pt>
                <c:pt idx="18">
                  <c:v>1</c:v>
                </c:pt>
                <c:pt idx="19">
                  <c:v>1</c:v>
                </c:pt>
                <c:pt idx="20">
                  <c:v>1</c:v>
                </c:pt>
                <c:pt idx="21">
                  <c:v>1</c:v>
                </c:pt>
                <c:pt idx="22">
                  <c:v>1</c:v>
                </c:pt>
                <c:pt idx="23">
                  <c:v>1</c:v>
                </c:pt>
                <c:pt idx="24">
                  <c:v>1</c:v>
                </c:pt>
                <c:pt idx="25">
                  <c:v>1</c:v>
                </c:pt>
                <c:pt idx="26">
                  <c:v>1</c:v>
                </c:pt>
                <c:pt idx="27">
                  <c:v>2</c:v>
                </c:pt>
                <c:pt idx="29">
                  <c:v>1</c:v>
                </c:pt>
                <c:pt idx="30">
                  <c:v>1</c:v>
                </c:pt>
                <c:pt idx="31">
                  <c:v>1</c:v>
                </c:pt>
                <c:pt idx="32">
                  <c:v>1</c:v>
                </c:pt>
                <c:pt idx="33">
                  <c:v>1</c:v>
                </c:pt>
                <c:pt idx="34">
                  <c:v>1</c:v>
                </c:pt>
                <c:pt idx="35">
                  <c:v>1</c:v>
                </c:pt>
                <c:pt idx="36">
                  <c:v>1</c:v>
                </c:pt>
                <c:pt idx="37">
                  <c:v>1</c:v>
                </c:pt>
                <c:pt idx="38">
                  <c:v>1</c:v>
                </c:pt>
              </c:numCache>
            </c:numRef>
          </c:val>
        </c:ser>
        <c:ser>
          <c:idx val="1"/>
          <c:order val="1"/>
          <c:tx>
            <c:strRef>
              <c:f>Hoja1!$G$1</c:f>
              <c:strCache>
                <c:ptCount val="1"/>
                <c:pt idx="0">
                  <c:v>Acuerdos</c:v>
                </c:pt>
              </c:strCache>
            </c:strRef>
          </c:tx>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Hoja1!$D$2:$D$543</c:f>
              <c:strCache>
                <c:ptCount val="39"/>
                <c:pt idx="0">
                  <c:v>Abasolo</c:v>
                </c:pt>
                <c:pt idx="1">
                  <c:v>Acámbaro</c:v>
                </c:pt>
                <c:pt idx="2">
                  <c:v>San Miguel de Allende</c:v>
                </c:pt>
                <c:pt idx="3">
                  <c:v>Apaseo el Alto</c:v>
                </c:pt>
                <c:pt idx="4">
                  <c:v>Apaseo el Grande</c:v>
                </c:pt>
                <c:pt idx="5">
                  <c:v>Atarjea</c:v>
                </c:pt>
                <c:pt idx="6">
                  <c:v>Celaya</c:v>
                </c:pt>
                <c:pt idx="7">
                  <c:v>Manuel Doblado</c:v>
                </c:pt>
                <c:pt idx="8">
                  <c:v>Comonfort</c:v>
                </c:pt>
                <c:pt idx="9">
                  <c:v>Coroneo</c:v>
                </c:pt>
                <c:pt idx="10">
                  <c:v>Doctor Mora</c:v>
                </c:pt>
                <c:pt idx="11">
                  <c:v>Dolores Hidalgo Cuna de la Independencia Nacional</c:v>
                </c:pt>
                <c:pt idx="12">
                  <c:v>Guanajuato</c:v>
                </c:pt>
                <c:pt idx="13">
                  <c:v>Huanímaro</c:v>
                </c:pt>
                <c:pt idx="14">
                  <c:v>Irapuato</c:v>
                </c:pt>
                <c:pt idx="15">
                  <c:v>Jaral del Progreso</c:v>
                </c:pt>
                <c:pt idx="16">
                  <c:v>Jerécuaro</c:v>
                </c:pt>
                <c:pt idx="17">
                  <c:v>León</c:v>
                </c:pt>
                <c:pt idx="18">
                  <c:v>Moroleón</c:v>
                </c:pt>
                <c:pt idx="19">
                  <c:v>Ocampo</c:v>
                </c:pt>
                <c:pt idx="20">
                  <c:v>Pénjamo</c:v>
                </c:pt>
                <c:pt idx="21">
                  <c:v>Purísima del Rincón</c:v>
                </c:pt>
                <c:pt idx="22">
                  <c:v>Romita</c:v>
                </c:pt>
                <c:pt idx="23">
                  <c:v>Salamanca</c:v>
                </c:pt>
                <c:pt idx="24">
                  <c:v>San Diego de la Unión</c:v>
                </c:pt>
                <c:pt idx="25">
                  <c:v>San Felipe</c:v>
                </c:pt>
                <c:pt idx="26">
                  <c:v>San Francisco del Rincón</c:v>
                </c:pt>
                <c:pt idx="27">
                  <c:v>San José Iturbide</c:v>
                </c:pt>
                <c:pt idx="28">
                  <c:v>San Luis de la Paz</c:v>
                </c:pt>
                <c:pt idx="29">
                  <c:v>Santa Catarina</c:v>
                </c:pt>
                <c:pt idx="30">
                  <c:v>Santa Cruz de Juventino Rosas</c:v>
                </c:pt>
                <c:pt idx="31">
                  <c:v>Silao de la Victoria</c:v>
                </c:pt>
                <c:pt idx="32">
                  <c:v>Tarandacuao</c:v>
                </c:pt>
                <c:pt idx="33">
                  <c:v>Tarimoro</c:v>
                </c:pt>
                <c:pt idx="34">
                  <c:v>Tierra Blanca</c:v>
                </c:pt>
                <c:pt idx="35">
                  <c:v>Uriangato</c:v>
                </c:pt>
                <c:pt idx="36">
                  <c:v>Valle de Santiago</c:v>
                </c:pt>
                <c:pt idx="37">
                  <c:v>Victoria</c:v>
                </c:pt>
                <c:pt idx="38">
                  <c:v>Yuriria</c:v>
                </c:pt>
              </c:strCache>
            </c:strRef>
          </c:cat>
          <c:val>
            <c:numRef>
              <c:f>Hoja1!$G$2:$G$543</c:f>
              <c:numCache>
                <c:formatCode>General</c:formatCode>
                <c:ptCount val="39"/>
                <c:pt idx="27">
                  <c:v>2</c:v>
                </c:pt>
              </c:numCache>
            </c:numRef>
          </c:val>
        </c:ser>
        <c:ser>
          <c:idx val="2"/>
          <c:order val="2"/>
          <c:tx>
            <c:strRef>
              <c:f>Hoja1!$H$1</c:f>
              <c:strCache>
                <c:ptCount val="1"/>
                <c:pt idx="0">
                  <c:v>Normas</c:v>
                </c:pt>
              </c:strCache>
            </c:strRef>
          </c:tx>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Hoja1!$D$2:$D$543</c:f>
              <c:strCache>
                <c:ptCount val="39"/>
                <c:pt idx="0">
                  <c:v>Abasolo</c:v>
                </c:pt>
                <c:pt idx="1">
                  <c:v>Acámbaro</c:v>
                </c:pt>
                <c:pt idx="2">
                  <c:v>San Miguel de Allende</c:v>
                </c:pt>
                <c:pt idx="3">
                  <c:v>Apaseo el Alto</c:v>
                </c:pt>
                <c:pt idx="4">
                  <c:v>Apaseo el Grande</c:v>
                </c:pt>
                <c:pt idx="5">
                  <c:v>Atarjea</c:v>
                </c:pt>
                <c:pt idx="6">
                  <c:v>Celaya</c:v>
                </c:pt>
                <c:pt idx="7">
                  <c:v>Manuel Doblado</c:v>
                </c:pt>
                <c:pt idx="8">
                  <c:v>Comonfort</c:v>
                </c:pt>
                <c:pt idx="9">
                  <c:v>Coroneo</c:v>
                </c:pt>
                <c:pt idx="10">
                  <c:v>Doctor Mora</c:v>
                </c:pt>
                <c:pt idx="11">
                  <c:v>Dolores Hidalgo Cuna de la Independencia Nacional</c:v>
                </c:pt>
                <c:pt idx="12">
                  <c:v>Guanajuato</c:v>
                </c:pt>
                <c:pt idx="13">
                  <c:v>Huanímaro</c:v>
                </c:pt>
                <c:pt idx="14">
                  <c:v>Irapuato</c:v>
                </c:pt>
                <c:pt idx="15">
                  <c:v>Jaral del Progreso</c:v>
                </c:pt>
                <c:pt idx="16">
                  <c:v>Jerécuaro</c:v>
                </c:pt>
                <c:pt idx="17">
                  <c:v>León</c:v>
                </c:pt>
                <c:pt idx="18">
                  <c:v>Moroleón</c:v>
                </c:pt>
                <c:pt idx="19">
                  <c:v>Ocampo</c:v>
                </c:pt>
                <c:pt idx="20">
                  <c:v>Pénjamo</c:v>
                </c:pt>
                <c:pt idx="21">
                  <c:v>Purísima del Rincón</c:v>
                </c:pt>
                <c:pt idx="22">
                  <c:v>Romita</c:v>
                </c:pt>
                <c:pt idx="23">
                  <c:v>Salamanca</c:v>
                </c:pt>
                <c:pt idx="24">
                  <c:v>San Diego de la Unión</c:v>
                </c:pt>
                <c:pt idx="25">
                  <c:v>San Felipe</c:v>
                </c:pt>
                <c:pt idx="26">
                  <c:v>San Francisco del Rincón</c:v>
                </c:pt>
                <c:pt idx="27">
                  <c:v>San José Iturbide</c:v>
                </c:pt>
                <c:pt idx="28">
                  <c:v>San Luis de la Paz</c:v>
                </c:pt>
                <c:pt idx="29">
                  <c:v>Santa Catarina</c:v>
                </c:pt>
                <c:pt idx="30">
                  <c:v>Santa Cruz de Juventino Rosas</c:v>
                </c:pt>
                <c:pt idx="31">
                  <c:v>Silao de la Victoria</c:v>
                </c:pt>
                <c:pt idx="32">
                  <c:v>Tarandacuao</c:v>
                </c:pt>
                <c:pt idx="33">
                  <c:v>Tarimoro</c:v>
                </c:pt>
                <c:pt idx="34">
                  <c:v>Tierra Blanca</c:v>
                </c:pt>
                <c:pt idx="35">
                  <c:v>Uriangato</c:v>
                </c:pt>
                <c:pt idx="36">
                  <c:v>Valle de Santiago</c:v>
                </c:pt>
                <c:pt idx="37">
                  <c:v>Victoria</c:v>
                </c:pt>
                <c:pt idx="38">
                  <c:v>Yuriria</c:v>
                </c:pt>
              </c:strCache>
            </c:strRef>
          </c:cat>
          <c:val>
            <c:numRef>
              <c:f>Hoja1!$H$2:$H$543</c:f>
              <c:numCache>
                <c:formatCode>General</c:formatCode>
                <c:ptCount val="39"/>
                <c:pt idx="23">
                  <c:v>1</c:v>
                </c:pt>
                <c:pt idx="28">
                  <c:v>1</c:v>
                </c:pt>
              </c:numCache>
            </c:numRef>
          </c:val>
        </c:ser>
        <c:ser>
          <c:idx val="3"/>
          <c:order val="3"/>
          <c:tx>
            <c:strRef>
              <c:f>Hoja1!$I$1</c:f>
              <c:strCache>
                <c:ptCount val="1"/>
                <c:pt idx="0">
                  <c:v>Lineamientos</c:v>
                </c:pt>
              </c:strCache>
            </c:strRef>
          </c:tx>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Hoja1!$D$2:$D$543</c:f>
              <c:strCache>
                <c:ptCount val="39"/>
                <c:pt idx="0">
                  <c:v>Abasolo</c:v>
                </c:pt>
                <c:pt idx="1">
                  <c:v>Acámbaro</c:v>
                </c:pt>
                <c:pt idx="2">
                  <c:v>San Miguel de Allende</c:v>
                </c:pt>
                <c:pt idx="3">
                  <c:v>Apaseo el Alto</c:v>
                </c:pt>
                <c:pt idx="4">
                  <c:v>Apaseo el Grande</c:v>
                </c:pt>
                <c:pt idx="5">
                  <c:v>Atarjea</c:v>
                </c:pt>
                <c:pt idx="6">
                  <c:v>Celaya</c:v>
                </c:pt>
                <c:pt idx="7">
                  <c:v>Manuel Doblado</c:v>
                </c:pt>
                <c:pt idx="8">
                  <c:v>Comonfort</c:v>
                </c:pt>
                <c:pt idx="9">
                  <c:v>Coroneo</c:v>
                </c:pt>
                <c:pt idx="10">
                  <c:v>Doctor Mora</c:v>
                </c:pt>
                <c:pt idx="11">
                  <c:v>Dolores Hidalgo Cuna de la Independencia Nacional</c:v>
                </c:pt>
                <c:pt idx="12">
                  <c:v>Guanajuato</c:v>
                </c:pt>
                <c:pt idx="13">
                  <c:v>Huanímaro</c:v>
                </c:pt>
                <c:pt idx="14">
                  <c:v>Irapuato</c:v>
                </c:pt>
                <c:pt idx="15">
                  <c:v>Jaral del Progreso</c:v>
                </c:pt>
                <c:pt idx="16">
                  <c:v>Jerécuaro</c:v>
                </c:pt>
                <c:pt idx="17">
                  <c:v>León</c:v>
                </c:pt>
                <c:pt idx="18">
                  <c:v>Moroleón</c:v>
                </c:pt>
                <c:pt idx="19">
                  <c:v>Ocampo</c:v>
                </c:pt>
                <c:pt idx="20">
                  <c:v>Pénjamo</c:v>
                </c:pt>
                <c:pt idx="21">
                  <c:v>Purísima del Rincón</c:v>
                </c:pt>
                <c:pt idx="22">
                  <c:v>Romita</c:v>
                </c:pt>
                <c:pt idx="23">
                  <c:v>Salamanca</c:v>
                </c:pt>
                <c:pt idx="24">
                  <c:v>San Diego de la Unión</c:v>
                </c:pt>
                <c:pt idx="25">
                  <c:v>San Felipe</c:v>
                </c:pt>
                <c:pt idx="26">
                  <c:v>San Francisco del Rincón</c:v>
                </c:pt>
                <c:pt idx="27">
                  <c:v>San José Iturbide</c:v>
                </c:pt>
                <c:pt idx="28">
                  <c:v>San Luis de la Paz</c:v>
                </c:pt>
                <c:pt idx="29">
                  <c:v>Santa Catarina</c:v>
                </c:pt>
                <c:pt idx="30">
                  <c:v>Santa Cruz de Juventino Rosas</c:v>
                </c:pt>
                <c:pt idx="31">
                  <c:v>Silao de la Victoria</c:v>
                </c:pt>
                <c:pt idx="32">
                  <c:v>Tarandacuao</c:v>
                </c:pt>
                <c:pt idx="33">
                  <c:v>Tarimoro</c:v>
                </c:pt>
                <c:pt idx="34">
                  <c:v>Tierra Blanca</c:v>
                </c:pt>
                <c:pt idx="35">
                  <c:v>Uriangato</c:v>
                </c:pt>
                <c:pt idx="36">
                  <c:v>Valle de Santiago</c:v>
                </c:pt>
                <c:pt idx="37">
                  <c:v>Victoria</c:v>
                </c:pt>
                <c:pt idx="38">
                  <c:v>Yuriria</c:v>
                </c:pt>
              </c:strCache>
            </c:strRef>
          </c:cat>
          <c:val>
            <c:numRef>
              <c:f>Hoja1!$I$2:$I$543</c:f>
              <c:numCache>
                <c:formatCode>General</c:formatCode>
                <c:ptCount val="39"/>
              </c:numCache>
            </c:numRef>
          </c:val>
        </c:ser>
        <c:ser>
          <c:idx val="4"/>
          <c:order val="4"/>
          <c:tx>
            <c:strRef>
              <c:f>Hoja1!$J$1</c:f>
              <c:strCache>
                <c:ptCount val="1"/>
                <c:pt idx="0">
                  <c:v>Manuales</c:v>
                </c:pt>
              </c:strCache>
            </c:strRef>
          </c:tx>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Hoja1!$D$2:$D$543</c:f>
              <c:strCache>
                <c:ptCount val="39"/>
                <c:pt idx="0">
                  <c:v>Abasolo</c:v>
                </c:pt>
                <c:pt idx="1">
                  <c:v>Acámbaro</c:v>
                </c:pt>
                <c:pt idx="2">
                  <c:v>San Miguel de Allende</c:v>
                </c:pt>
                <c:pt idx="3">
                  <c:v>Apaseo el Alto</c:v>
                </c:pt>
                <c:pt idx="4">
                  <c:v>Apaseo el Grande</c:v>
                </c:pt>
                <c:pt idx="5">
                  <c:v>Atarjea</c:v>
                </c:pt>
                <c:pt idx="6">
                  <c:v>Celaya</c:v>
                </c:pt>
                <c:pt idx="7">
                  <c:v>Manuel Doblado</c:v>
                </c:pt>
                <c:pt idx="8">
                  <c:v>Comonfort</c:v>
                </c:pt>
                <c:pt idx="9">
                  <c:v>Coroneo</c:v>
                </c:pt>
                <c:pt idx="10">
                  <c:v>Doctor Mora</c:v>
                </c:pt>
                <c:pt idx="11">
                  <c:v>Dolores Hidalgo Cuna de la Independencia Nacional</c:v>
                </c:pt>
                <c:pt idx="12">
                  <c:v>Guanajuato</c:v>
                </c:pt>
                <c:pt idx="13">
                  <c:v>Huanímaro</c:v>
                </c:pt>
                <c:pt idx="14">
                  <c:v>Irapuato</c:v>
                </c:pt>
                <c:pt idx="15">
                  <c:v>Jaral del Progreso</c:v>
                </c:pt>
                <c:pt idx="16">
                  <c:v>Jerécuaro</c:v>
                </c:pt>
                <c:pt idx="17">
                  <c:v>León</c:v>
                </c:pt>
                <c:pt idx="18">
                  <c:v>Moroleón</c:v>
                </c:pt>
                <c:pt idx="19">
                  <c:v>Ocampo</c:v>
                </c:pt>
                <c:pt idx="20">
                  <c:v>Pénjamo</c:v>
                </c:pt>
                <c:pt idx="21">
                  <c:v>Purísima del Rincón</c:v>
                </c:pt>
                <c:pt idx="22">
                  <c:v>Romita</c:v>
                </c:pt>
                <c:pt idx="23">
                  <c:v>Salamanca</c:v>
                </c:pt>
                <c:pt idx="24">
                  <c:v>San Diego de la Unión</c:v>
                </c:pt>
                <c:pt idx="25">
                  <c:v>San Felipe</c:v>
                </c:pt>
                <c:pt idx="26">
                  <c:v>San Francisco del Rincón</c:v>
                </c:pt>
                <c:pt idx="27">
                  <c:v>San José Iturbide</c:v>
                </c:pt>
                <c:pt idx="28">
                  <c:v>San Luis de la Paz</c:v>
                </c:pt>
                <c:pt idx="29">
                  <c:v>Santa Catarina</c:v>
                </c:pt>
                <c:pt idx="30">
                  <c:v>Santa Cruz de Juventino Rosas</c:v>
                </c:pt>
                <c:pt idx="31">
                  <c:v>Silao de la Victoria</c:v>
                </c:pt>
                <c:pt idx="32">
                  <c:v>Tarandacuao</c:v>
                </c:pt>
                <c:pt idx="33">
                  <c:v>Tarimoro</c:v>
                </c:pt>
                <c:pt idx="34">
                  <c:v>Tierra Blanca</c:v>
                </c:pt>
                <c:pt idx="35">
                  <c:v>Uriangato</c:v>
                </c:pt>
                <c:pt idx="36">
                  <c:v>Valle de Santiago</c:v>
                </c:pt>
                <c:pt idx="37">
                  <c:v>Victoria</c:v>
                </c:pt>
                <c:pt idx="38">
                  <c:v>Yuriria</c:v>
                </c:pt>
              </c:strCache>
            </c:strRef>
          </c:cat>
          <c:val>
            <c:numRef>
              <c:f>Hoja1!$J$2:$J$543</c:f>
              <c:numCache>
                <c:formatCode>General</c:formatCode>
                <c:ptCount val="39"/>
                <c:pt idx="23">
                  <c:v>1</c:v>
                </c:pt>
                <c:pt idx="27">
                  <c:v>1</c:v>
                </c:pt>
                <c:pt idx="36">
                  <c:v>1</c:v>
                </c:pt>
              </c:numCache>
            </c:numRef>
          </c:val>
        </c:ser>
        <c:ser>
          <c:idx val="5"/>
          <c:order val="5"/>
          <c:tx>
            <c:strRef>
              <c:f>Hoja1!$K$1</c:f>
              <c:strCache>
                <c:ptCount val="1"/>
                <c:pt idx="0">
                  <c:v>Bases</c:v>
                </c:pt>
              </c:strCache>
            </c:strRef>
          </c:tx>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Hoja1!$D$2:$D$543</c:f>
              <c:strCache>
                <c:ptCount val="39"/>
                <c:pt idx="0">
                  <c:v>Abasolo</c:v>
                </c:pt>
                <c:pt idx="1">
                  <c:v>Acámbaro</c:v>
                </c:pt>
                <c:pt idx="2">
                  <c:v>San Miguel de Allende</c:v>
                </c:pt>
                <c:pt idx="3">
                  <c:v>Apaseo el Alto</c:v>
                </c:pt>
                <c:pt idx="4">
                  <c:v>Apaseo el Grande</c:v>
                </c:pt>
                <c:pt idx="5">
                  <c:v>Atarjea</c:v>
                </c:pt>
                <c:pt idx="6">
                  <c:v>Celaya</c:v>
                </c:pt>
                <c:pt idx="7">
                  <c:v>Manuel Doblado</c:v>
                </c:pt>
                <c:pt idx="8">
                  <c:v>Comonfort</c:v>
                </c:pt>
                <c:pt idx="9">
                  <c:v>Coroneo</c:v>
                </c:pt>
                <c:pt idx="10">
                  <c:v>Doctor Mora</c:v>
                </c:pt>
                <c:pt idx="11">
                  <c:v>Dolores Hidalgo Cuna de la Independencia Nacional</c:v>
                </c:pt>
                <c:pt idx="12">
                  <c:v>Guanajuato</c:v>
                </c:pt>
                <c:pt idx="13">
                  <c:v>Huanímaro</c:v>
                </c:pt>
                <c:pt idx="14">
                  <c:v>Irapuato</c:v>
                </c:pt>
                <c:pt idx="15">
                  <c:v>Jaral del Progreso</c:v>
                </c:pt>
                <c:pt idx="16">
                  <c:v>Jerécuaro</c:v>
                </c:pt>
                <c:pt idx="17">
                  <c:v>León</c:v>
                </c:pt>
                <c:pt idx="18">
                  <c:v>Moroleón</c:v>
                </c:pt>
                <c:pt idx="19">
                  <c:v>Ocampo</c:v>
                </c:pt>
                <c:pt idx="20">
                  <c:v>Pénjamo</c:v>
                </c:pt>
                <c:pt idx="21">
                  <c:v>Purísima del Rincón</c:v>
                </c:pt>
                <c:pt idx="22">
                  <c:v>Romita</c:v>
                </c:pt>
                <c:pt idx="23">
                  <c:v>Salamanca</c:v>
                </c:pt>
                <c:pt idx="24">
                  <c:v>San Diego de la Unión</c:v>
                </c:pt>
                <c:pt idx="25">
                  <c:v>San Felipe</c:v>
                </c:pt>
                <c:pt idx="26">
                  <c:v>San Francisco del Rincón</c:v>
                </c:pt>
                <c:pt idx="27">
                  <c:v>San José Iturbide</c:v>
                </c:pt>
                <c:pt idx="28">
                  <c:v>San Luis de la Paz</c:v>
                </c:pt>
                <c:pt idx="29">
                  <c:v>Santa Catarina</c:v>
                </c:pt>
                <c:pt idx="30">
                  <c:v>Santa Cruz de Juventino Rosas</c:v>
                </c:pt>
                <c:pt idx="31">
                  <c:v>Silao de la Victoria</c:v>
                </c:pt>
                <c:pt idx="32">
                  <c:v>Tarandacuao</c:v>
                </c:pt>
                <c:pt idx="33">
                  <c:v>Tarimoro</c:v>
                </c:pt>
                <c:pt idx="34">
                  <c:v>Tierra Blanca</c:v>
                </c:pt>
                <c:pt idx="35">
                  <c:v>Uriangato</c:v>
                </c:pt>
                <c:pt idx="36">
                  <c:v>Valle de Santiago</c:v>
                </c:pt>
                <c:pt idx="37">
                  <c:v>Victoria</c:v>
                </c:pt>
                <c:pt idx="38">
                  <c:v>Yuriria</c:v>
                </c:pt>
              </c:strCache>
            </c:strRef>
          </c:cat>
          <c:val>
            <c:numRef>
              <c:f>Hoja1!$K$2:$K$543</c:f>
              <c:numCache>
                <c:formatCode>General</c:formatCode>
                <c:ptCount val="39"/>
              </c:numCache>
            </c:numRef>
          </c:val>
        </c:ser>
        <c:ser>
          <c:idx val="6"/>
          <c:order val="6"/>
          <c:tx>
            <c:strRef>
              <c:f>Hoja1!$L$1</c:f>
              <c:strCache>
                <c:ptCount val="1"/>
                <c:pt idx="0">
                  <c:v>Oficios</c:v>
                </c:pt>
              </c:strCache>
            </c:strRef>
          </c:tx>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Hoja1!$D$2:$D$543</c:f>
              <c:strCache>
                <c:ptCount val="39"/>
                <c:pt idx="0">
                  <c:v>Abasolo</c:v>
                </c:pt>
                <c:pt idx="1">
                  <c:v>Acámbaro</c:v>
                </c:pt>
                <c:pt idx="2">
                  <c:v>San Miguel de Allende</c:v>
                </c:pt>
                <c:pt idx="3">
                  <c:v>Apaseo el Alto</c:v>
                </c:pt>
                <c:pt idx="4">
                  <c:v>Apaseo el Grande</c:v>
                </c:pt>
                <c:pt idx="5">
                  <c:v>Atarjea</c:v>
                </c:pt>
                <c:pt idx="6">
                  <c:v>Celaya</c:v>
                </c:pt>
                <c:pt idx="7">
                  <c:v>Manuel Doblado</c:v>
                </c:pt>
                <c:pt idx="8">
                  <c:v>Comonfort</c:v>
                </c:pt>
                <c:pt idx="9">
                  <c:v>Coroneo</c:v>
                </c:pt>
                <c:pt idx="10">
                  <c:v>Doctor Mora</c:v>
                </c:pt>
                <c:pt idx="11">
                  <c:v>Dolores Hidalgo Cuna de la Independencia Nacional</c:v>
                </c:pt>
                <c:pt idx="12">
                  <c:v>Guanajuato</c:v>
                </c:pt>
                <c:pt idx="13">
                  <c:v>Huanímaro</c:v>
                </c:pt>
                <c:pt idx="14">
                  <c:v>Irapuato</c:v>
                </c:pt>
                <c:pt idx="15">
                  <c:v>Jaral del Progreso</c:v>
                </c:pt>
                <c:pt idx="16">
                  <c:v>Jerécuaro</c:v>
                </c:pt>
                <c:pt idx="17">
                  <c:v>León</c:v>
                </c:pt>
                <c:pt idx="18">
                  <c:v>Moroleón</c:v>
                </c:pt>
                <c:pt idx="19">
                  <c:v>Ocampo</c:v>
                </c:pt>
                <c:pt idx="20">
                  <c:v>Pénjamo</c:v>
                </c:pt>
                <c:pt idx="21">
                  <c:v>Purísima del Rincón</c:v>
                </c:pt>
                <c:pt idx="22">
                  <c:v>Romita</c:v>
                </c:pt>
                <c:pt idx="23">
                  <c:v>Salamanca</c:v>
                </c:pt>
                <c:pt idx="24">
                  <c:v>San Diego de la Unión</c:v>
                </c:pt>
                <c:pt idx="25">
                  <c:v>San Felipe</c:v>
                </c:pt>
                <c:pt idx="26">
                  <c:v>San Francisco del Rincón</c:v>
                </c:pt>
                <c:pt idx="27">
                  <c:v>San José Iturbide</c:v>
                </c:pt>
                <c:pt idx="28">
                  <c:v>San Luis de la Paz</c:v>
                </c:pt>
                <c:pt idx="29">
                  <c:v>Santa Catarina</c:v>
                </c:pt>
                <c:pt idx="30">
                  <c:v>Santa Cruz de Juventino Rosas</c:v>
                </c:pt>
                <c:pt idx="31">
                  <c:v>Silao de la Victoria</c:v>
                </c:pt>
                <c:pt idx="32">
                  <c:v>Tarandacuao</c:v>
                </c:pt>
                <c:pt idx="33">
                  <c:v>Tarimoro</c:v>
                </c:pt>
                <c:pt idx="34">
                  <c:v>Tierra Blanca</c:v>
                </c:pt>
                <c:pt idx="35">
                  <c:v>Uriangato</c:v>
                </c:pt>
                <c:pt idx="36">
                  <c:v>Valle de Santiago</c:v>
                </c:pt>
                <c:pt idx="37">
                  <c:v>Victoria</c:v>
                </c:pt>
                <c:pt idx="38">
                  <c:v>Yuriria</c:v>
                </c:pt>
              </c:strCache>
            </c:strRef>
          </c:cat>
          <c:val>
            <c:numRef>
              <c:f>Hoja1!$L$2:$L$543</c:f>
              <c:numCache>
                <c:formatCode>General</c:formatCode>
                <c:ptCount val="39"/>
                <c:pt idx="35">
                  <c:v>1</c:v>
                </c:pt>
              </c:numCache>
            </c:numRef>
          </c:val>
        </c:ser>
        <c:ser>
          <c:idx val="7"/>
          <c:order val="7"/>
          <c:tx>
            <c:strRef>
              <c:f>Hoja1!$M$1</c:f>
              <c:strCache>
                <c:ptCount val="1"/>
                <c:pt idx="0">
                  <c:v>Otras</c:v>
                </c:pt>
              </c:strCache>
            </c:strRef>
          </c:tx>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Hoja1!$D$2:$D$543</c:f>
              <c:strCache>
                <c:ptCount val="39"/>
                <c:pt idx="0">
                  <c:v>Abasolo</c:v>
                </c:pt>
                <c:pt idx="1">
                  <c:v>Acámbaro</c:v>
                </c:pt>
                <c:pt idx="2">
                  <c:v>San Miguel de Allende</c:v>
                </c:pt>
                <c:pt idx="3">
                  <c:v>Apaseo el Alto</c:v>
                </c:pt>
                <c:pt idx="4">
                  <c:v>Apaseo el Grande</c:v>
                </c:pt>
                <c:pt idx="5">
                  <c:v>Atarjea</c:v>
                </c:pt>
                <c:pt idx="6">
                  <c:v>Celaya</c:v>
                </c:pt>
                <c:pt idx="7">
                  <c:v>Manuel Doblado</c:v>
                </c:pt>
                <c:pt idx="8">
                  <c:v>Comonfort</c:v>
                </c:pt>
                <c:pt idx="9">
                  <c:v>Coroneo</c:v>
                </c:pt>
                <c:pt idx="10">
                  <c:v>Doctor Mora</c:v>
                </c:pt>
                <c:pt idx="11">
                  <c:v>Dolores Hidalgo Cuna de la Independencia Nacional</c:v>
                </c:pt>
                <c:pt idx="12">
                  <c:v>Guanajuato</c:v>
                </c:pt>
                <c:pt idx="13">
                  <c:v>Huanímaro</c:v>
                </c:pt>
                <c:pt idx="14">
                  <c:v>Irapuato</c:v>
                </c:pt>
                <c:pt idx="15">
                  <c:v>Jaral del Progreso</c:v>
                </c:pt>
                <c:pt idx="16">
                  <c:v>Jerécuaro</c:v>
                </c:pt>
                <c:pt idx="17">
                  <c:v>León</c:v>
                </c:pt>
                <c:pt idx="18">
                  <c:v>Moroleón</c:v>
                </c:pt>
                <c:pt idx="19">
                  <c:v>Ocampo</c:v>
                </c:pt>
                <c:pt idx="20">
                  <c:v>Pénjamo</c:v>
                </c:pt>
                <c:pt idx="21">
                  <c:v>Purísima del Rincón</c:v>
                </c:pt>
                <c:pt idx="22">
                  <c:v>Romita</c:v>
                </c:pt>
                <c:pt idx="23">
                  <c:v>Salamanca</c:v>
                </c:pt>
                <c:pt idx="24">
                  <c:v>San Diego de la Unión</c:v>
                </c:pt>
                <c:pt idx="25">
                  <c:v>San Felipe</c:v>
                </c:pt>
                <c:pt idx="26">
                  <c:v>San Francisco del Rincón</c:v>
                </c:pt>
                <c:pt idx="27">
                  <c:v>San José Iturbide</c:v>
                </c:pt>
                <c:pt idx="28">
                  <c:v>San Luis de la Paz</c:v>
                </c:pt>
                <c:pt idx="29">
                  <c:v>Santa Catarina</c:v>
                </c:pt>
                <c:pt idx="30">
                  <c:v>Santa Cruz de Juventino Rosas</c:v>
                </c:pt>
                <c:pt idx="31">
                  <c:v>Silao de la Victoria</c:v>
                </c:pt>
                <c:pt idx="32">
                  <c:v>Tarandacuao</c:v>
                </c:pt>
                <c:pt idx="33">
                  <c:v>Tarimoro</c:v>
                </c:pt>
                <c:pt idx="34">
                  <c:v>Tierra Blanca</c:v>
                </c:pt>
                <c:pt idx="35">
                  <c:v>Uriangato</c:v>
                </c:pt>
                <c:pt idx="36">
                  <c:v>Valle de Santiago</c:v>
                </c:pt>
                <c:pt idx="37">
                  <c:v>Victoria</c:v>
                </c:pt>
                <c:pt idx="38">
                  <c:v>Yuriria</c:v>
                </c:pt>
              </c:strCache>
            </c:strRef>
          </c:cat>
          <c:val>
            <c:numRef>
              <c:f>Hoja1!$M$2:$M$543</c:f>
              <c:numCache>
                <c:formatCode>General</c:formatCode>
                <c:ptCount val="39"/>
              </c:numCache>
            </c:numRef>
          </c:val>
        </c:ser>
        <c:ser>
          <c:idx val="8"/>
          <c:order val="8"/>
          <c:tx>
            <c:strRef>
              <c:f>Hoja1!$N$1</c:f>
              <c:strCache>
                <c:ptCount val="1"/>
                <c:pt idx="0">
                  <c:v>No especificado</c:v>
                </c:pt>
              </c:strCache>
            </c:strRef>
          </c:tx>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Hoja1!$D$2:$D$543</c:f>
              <c:strCache>
                <c:ptCount val="39"/>
                <c:pt idx="0">
                  <c:v>Abasolo</c:v>
                </c:pt>
                <c:pt idx="1">
                  <c:v>Acámbaro</c:v>
                </c:pt>
                <c:pt idx="2">
                  <c:v>San Miguel de Allende</c:v>
                </c:pt>
                <c:pt idx="3">
                  <c:v>Apaseo el Alto</c:v>
                </c:pt>
                <c:pt idx="4">
                  <c:v>Apaseo el Grande</c:v>
                </c:pt>
                <c:pt idx="5">
                  <c:v>Atarjea</c:v>
                </c:pt>
                <c:pt idx="6">
                  <c:v>Celaya</c:v>
                </c:pt>
                <c:pt idx="7">
                  <c:v>Manuel Doblado</c:v>
                </c:pt>
                <c:pt idx="8">
                  <c:v>Comonfort</c:v>
                </c:pt>
                <c:pt idx="9">
                  <c:v>Coroneo</c:v>
                </c:pt>
                <c:pt idx="10">
                  <c:v>Doctor Mora</c:v>
                </c:pt>
                <c:pt idx="11">
                  <c:v>Dolores Hidalgo Cuna de la Independencia Nacional</c:v>
                </c:pt>
                <c:pt idx="12">
                  <c:v>Guanajuato</c:v>
                </c:pt>
                <c:pt idx="13">
                  <c:v>Huanímaro</c:v>
                </c:pt>
                <c:pt idx="14">
                  <c:v>Irapuato</c:v>
                </c:pt>
                <c:pt idx="15">
                  <c:v>Jaral del Progreso</c:v>
                </c:pt>
                <c:pt idx="16">
                  <c:v>Jerécuaro</c:v>
                </c:pt>
                <c:pt idx="17">
                  <c:v>León</c:v>
                </c:pt>
                <c:pt idx="18">
                  <c:v>Moroleón</c:v>
                </c:pt>
                <c:pt idx="19">
                  <c:v>Ocampo</c:v>
                </c:pt>
                <c:pt idx="20">
                  <c:v>Pénjamo</c:v>
                </c:pt>
                <c:pt idx="21">
                  <c:v>Purísima del Rincón</c:v>
                </c:pt>
                <c:pt idx="22">
                  <c:v>Romita</c:v>
                </c:pt>
                <c:pt idx="23">
                  <c:v>Salamanca</c:v>
                </c:pt>
                <c:pt idx="24">
                  <c:v>San Diego de la Unión</c:v>
                </c:pt>
                <c:pt idx="25">
                  <c:v>San Felipe</c:v>
                </c:pt>
                <c:pt idx="26">
                  <c:v>San Francisco del Rincón</c:v>
                </c:pt>
                <c:pt idx="27">
                  <c:v>San José Iturbide</c:v>
                </c:pt>
                <c:pt idx="28">
                  <c:v>San Luis de la Paz</c:v>
                </c:pt>
                <c:pt idx="29">
                  <c:v>Santa Catarina</c:v>
                </c:pt>
                <c:pt idx="30">
                  <c:v>Santa Cruz de Juventino Rosas</c:v>
                </c:pt>
                <c:pt idx="31">
                  <c:v>Silao de la Victoria</c:v>
                </c:pt>
                <c:pt idx="32">
                  <c:v>Tarandacuao</c:v>
                </c:pt>
                <c:pt idx="33">
                  <c:v>Tarimoro</c:v>
                </c:pt>
                <c:pt idx="34">
                  <c:v>Tierra Blanca</c:v>
                </c:pt>
                <c:pt idx="35">
                  <c:v>Uriangato</c:v>
                </c:pt>
                <c:pt idx="36">
                  <c:v>Valle de Santiago</c:v>
                </c:pt>
                <c:pt idx="37">
                  <c:v>Victoria</c:v>
                </c:pt>
                <c:pt idx="38">
                  <c:v>Yuriria</c:v>
                </c:pt>
              </c:strCache>
            </c:strRef>
          </c:cat>
          <c:val>
            <c:numRef>
              <c:f>Hoja1!$N$2:$N$543</c:f>
              <c:numCache>
                <c:formatCode>General</c:formatCode>
                <c:ptCount val="39"/>
              </c:numCache>
            </c:numRef>
          </c:val>
        </c:ser>
        <c:dLbls>
          <c:dLblPos val="ctr"/>
          <c:showLegendKey val="0"/>
          <c:showVal val="1"/>
          <c:showCatName val="0"/>
          <c:showSerName val="0"/>
          <c:showPercent val="0"/>
          <c:showBubbleSize val="0"/>
        </c:dLbls>
        <c:gapWidth val="150"/>
        <c:overlap val="100"/>
        <c:axId val="7784448"/>
        <c:axId val="87939840"/>
      </c:barChart>
      <c:catAx>
        <c:axId val="7784448"/>
        <c:scaling>
          <c:orientation val="minMax"/>
        </c:scaling>
        <c:delete val="0"/>
        <c:axPos val="b"/>
        <c:title>
          <c:tx>
            <c:rich>
              <a:bodyPr/>
              <a:lstStyle/>
              <a:p>
                <a:pPr>
                  <a:defRPr sz="1400"/>
                </a:pPr>
                <a:r>
                  <a:rPr lang="en-US" sz="1400"/>
                  <a:t>Municipio</a:t>
                </a:r>
              </a:p>
            </c:rich>
          </c:tx>
          <c:layout/>
          <c:overlay val="0"/>
        </c:title>
        <c:numFmt formatCode="General" sourceLinked="0"/>
        <c:majorTickMark val="out"/>
        <c:minorTickMark val="none"/>
        <c:tickLblPos val="nextTo"/>
        <c:txPr>
          <a:bodyPr/>
          <a:lstStyle/>
          <a:p>
            <a:pPr>
              <a:defRPr sz="900"/>
            </a:pPr>
            <a:endParaRPr lang="es-MX"/>
          </a:p>
        </c:txPr>
        <c:crossAx val="87939840"/>
        <c:crosses val="autoZero"/>
        <c:auto val="1"/>
        <c:lblAlgn val="ctr"/>
        <c:lblOffset val="100"/>
        <c:noMultiLvlLbl val="0"/>
      </c:catAx>
      <c:valAx>
        <c:axId val="87939840"/>
        <c:scaling>
          <c:orientation val="minMax"/>
        </c:scaling>
        <c:delete val="0"/>
        <c:axPos val="l"/>
        <c:majorGridlines/>
        <c:title>
          <c:tx>
            <c:rich>
              <a:bodyPr rot="-5400000" vert="horz"/>
              <a:lstStyle/>
              <a:p>
                <a:pPr>
                  <a:defRPr/>
                </a:pPr>
                <a:r>
                  <a:rPr lang="es-MX"/>
                  <a:t>Número de documentos normativos</a:t>
                </a:r>
              </a:p>
            </c:rich>
          </c:tx>
          <c:layout/>
          <c:overlay val="0"/>
        </c:title>
        <c:numFmt formatCode="General" sourceLinked="1"/>
        <c:majorTickMark val="out"/>
        <c:minorTickMark val="none"/>
        <c:tickLblPos val="nextTo"/>
        <c:crossAx val="7784448"/>
        <c:crosses val="autoZero"/>
        <c:crossBetween val="between"/>
      </c:valAx>
    </c:plotArea>
    <c:legend>
      <c:legendPos val="r"/>
      <c:layout/>
      <c:overlay val="0"/>
      <c:txPr>
        <a:bodyPr/>
        <a:lstStyle/>
        <a:p>
          <a:pPr>
            <a:defRPr sz="800"/>
          </a:pPr>
          <a:endParaRPr lang="es-MX"/>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s-MX" sz="1400" b="1" i="0" baseline="0" dirty="0" smtClean="0">
                <a:solidFill>
                  <a:sysClr val="windowText" lastClr="000000"/>
                </a:solidFill>
                <a:effectLst/>
              </a:rPr>
              <a:t>Daños y pérdidas </a:t>
            </a:r>
            <a:r>
              <a:rPr lang="es-MX" sz="1400" b="1" i="0" baseline="0" dirty="0">
                <a:solidFill>
                  <a:sysClr val="windowText" lastClr="000000"/>
                </a:solidFill>
                <a:effectLst/>
              </a:rPr>
              <a:t>económicas y defunciones en el estado de </a:t>
            </a:r>
            <a:r>
              <a:rPr lang="es-MX" sz="1400" b="1" i="0" baseline="0" dirty="0" smtClean="0">
                <a:solidFill>
                  <a:sysClr val="windowText" lastClr="000000"/>
                </a:solidFill>
                <a:effectLst/>
              </a:rPr>
              <a:t>Guanajuato </a:t>
            </a:r>
            <a:r>
              <a:rPr lang="es-MX" sz="1400" b="1" i="0" baseline="0" dirty="0">
                <a:solidFill>
                  <a:sysClr val="windowText" lastClr="000000"/>
                </a:solidFill>
                <a:effectLst/>
              </a:rPr>
              <a:t>2000-2017</a:t>
            </a:r>
            <a:endParaRPr lang="es-MX" sz="1400" dirty="0">
              <a:solidFill>
                <a:sysClr val="windowText" lastClr="000000"/>
              </a:solidFill>
              <a:effectLst/>
            </a:endParaRPr>
          </a:p>
        </c:rich>
      </c:tx>
      <c:layout/>
      <c:overlay val="0"/>
      <c:spPr>
        <a:noFill/>
        <a:ln>
          <a:noFill/>
        </a:ln>
        <a:effectLst/>
      </c:spPr>
    </c:title>
    <c:autoTitleDeleted val="0"/>
    <c:plotArea>
      <c:layout>
        <c:manualLayout>
          <c:layoutTarget val="inner"/>
          <c:xMode val="edge"/>
          <c:yMode val="edge"/>
          <c:x val="3.9576062573108417E-2"/>
          <c:y val="0.10932697292893383"/>
          <c:w val="0.88615215977651907"/>
          <c:h val="0.7122409284540524"/>
        </c:manualLayout>
      </c:layout>
      <c:barChart>
        <c:barDir val="col"/>
        <c:grouping val="clustered"/>
        <c:varyColors val="0"/>
        <c:ser>
          <c:idx val="0"/>
          <c:order val="0"/>
          <c:tx>
            <c:strRef>
              <c:f>GTOHis!$R$1</c:f>
              <c:strCache>
                <c:ptCount val="1"/>
                <c:pt idx="0">
                  <c:v>Defunciones</c:v>
                </c:pt>
              </c:strCache>
            </c:strRef>
          </c:tx>
          <c:spPr>
            <a:solidFill>
              <a:srgbClr val="C00000"/>
            </a:solidFill>
            <a:ln>
              <a:solidFill>
                <a:srgbClr val="C00000"/>
              </a:solidFill>
            </a:ln>
            <a:effectLst/>
          </c:spPr>
          <c:invertIfNegative val="0"/>
          <c:dLbls>
            <c:dLbl>
              <c:idx val="9"/>
              <c:layout>
                <c:manualLayout>
                  <c:x val="0"/>
                  <c:y val="5.8848260763594024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GTOHis!$Q$2:$Q$18</c:f>
              <c:numCache>
                <c:formatCode>0</c:formatCode>
                <c:ptCount val="17"/>
                <c:pt idx="0">
                  <c:v>2000</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numCache>
            </c:numRef>
          </c:cat>
          <c:val>
            <c:numRef>
              <c:f>GTOHis!$R$2:$R$18</c:f>
              <c:numCache>
                <c:formatCode>General</c:formatCode>
                <c:ptCount val="17"/>
                <c:pt idx="0">
                  <c:v>0</c:v>
                </c:pt>
                <c:pt idx="1">
                  <c:v>7</c:v>
                </c:pt>
                <c:pt idx="2">
                  <c:v>19</c:v>
                </c:pt>
                <c:pt idx="3">
                  <c:v>21</c:v>
                </c:pt>
                <c:pt idx="4">
                  <c:v>18</c:v>
                </c:pt>
                <c:pt idx="5">
                  <c:v>46</c:v>
                </c:pt>
                <c:pt idx="6">
                  <c:v>19</c:v>
                </c:pt>
                <c:pt idx="7">
                  <c:v>44</c:v>
                </c:pt>
                <c:pt idx="8">
                  <c:v>17</c:v>
                </c:pt>
                <c:pt idx="9">
                  <c:v>10</c:v>
                </c:pt>
                <c:pt idx="10">
                  <c:v>4</c:v>
                </c:pt>
                <c:pt idx="11">
                  <c:v>22</c:v>
                </c:pt>
                <c:pt idx="12">
                  <c:v>14</c:v>
                </c:pt>
                <c:pt idx="13">
                  <c:v>12</c:v>
                </c:pt>
                <c:pt idx="14">
                  <c:v>8</c:v>
                </c:pt>
                <c:pt idx="15">
                  <c:v>8</c:v>
                </c:pt>
                <c:pt idx="16">
                  <c:v>21</c:v>
                </c:pt>
              </c:numCache>
            </c:numRef>
          </c:val>
        </c:ser>
        <c:dLbls>
          <c:dLblPos val="outEnd"/>
          <c:showLegendKey val="0"/>
          <c:showVal val="1"/>
          <c:showCatName val="0"/>
          <c:showSerName val="0"/>
          <c:showPercent val="0"/>
          <c:showBubbleSize val="0"/>
        </c:dLbls>
        <c:gapWidth val="219"/>
        <c:overlap val="-27"/>
        <c:axId val="32566272"/>
        <c:axId val="93869120"/>
      </c:barChart>
      <c:lineChart>
        <c:grouping val="standard"/>
        <c:varyColors val="0"/>
        <c:ser>
          <c:idx val="1"/>
          <c:order val="1"/>
          <c:tx>
            <c:strRef>
              <c:f>GTOHis!$S$1</c:f>
              <c:strCache>
                <c:ptCount val="1"/>
                <c:pt idx="0">
                  <c:v>Total daños (millones de pesos constantes, base 2013)</c:v>
                </c:pt>
              </c:strCache>
            </c:strRef>
          </c:tx>
          <c:spPr>
            <a:ln w="28575" cap="rnd">
              <a:solidFill>
                <a:sysClr val="windowText" lastClr="000000"/>
              </a:solidFill>
              <a:round/>
            </a:ln>
            <a:effectLst/>
          </c:spPr>
          <c:marker>
            <c:symbol val="none"/>
          </c:marker>
          <c:dLbls>
            <c:dLbl>
              <c:idx val="3"/>
              <c:layout>
                <c:manualLayout>
                  <c:x val="-2.7860695644276391E-3"/>
                  <c:y val="-1.373126084483860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3930347822138707E-3"/>
                  <c:y val="-1.569286953695840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1.3930347822138196E-3"/>
                  <c:y val="-2.35393043054376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1.3930347822138196E-3"/>
                  <c:y val="-1.176965215271880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3"/>
              <c:layout>
                <c:manualLayout>
                  <c:x val="-1.0215470392915645E-16"/>
                  <c:y val="-1.765447822907835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4"/>
              <c:layout>
                <c:manualLayout>
                  <c:x val="-1.0215470392915645E-16"/>
                  <c:y val="-2.35393043054376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5"/>
              <c:layout>
                <c:manualLayout>
                  <c:x val="-1.0215470392915645E-16"/>
                  <c:y val="-1.1769652152718805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GTOHis!$Q$2:$Q$18</c:f>
              <c:numCache>
                <c:formatCode>0</c:formatCode>
                <c:ptCount val="17"/>
                <c:pt idx="0">
                  <c:v>2000</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numCache>
            </c:numRef>
          </c:cat>
          <c:val>
            <c:numRef>
              <c:f>GTOHis!$S$2:$S$18</c:f>
              <c:numCache>
                <c:formatCode>_-* #,##0.0_-;\-* #,##0.0_-;_-* "-"??_-;_-@_-</c:formatCode>
                <c:ptCount val="17"/>
                <c:pt idx="0">
                  <c:v>134.81286029051213</c:v>
                </c:pt>
                <c:pt idx="1">
                  <c:v>11.721261437629803</c:v>
                </c:pt>
                <c:pt idx="2">
                  <c:v>1668.9659738295136</c:v>
                </c:pt>
                <c:pt idx="3">
                  <c:v>26.863266508675327</c:v>
                </c:pt>
                <c:pt idx="4">
                  <c:v>6.6044867864946468</c:v>
                </c:pt>
                <c:pt idx="5">
                  <c:v>9.2236937017666296</c:v>
                </c:pt>
                <c:pt idx="6">
                  <c:v>34.071855258366547</c:v>
                </c:pt>
                <c:pt idx="7">
                  <c:v>11.805544940426078</c:v>
                </c:pt>
                <c:pt idx="8">
                  <c:v>443.61757507162378</c:v>
                </c:pt>
                <c:pt idx="9">
                  <c:v>28.567247878911374</c:v>
                </c:pt>
                <c:pt idx="10">
                  <c:v>1646.6685833132478</c:v>
                </c:pt>
                <c:pt idx="11">
                  <c:v>10.155746226341666</c:v>
                </c:pt>
                <c:pt idx="12">
                  <c:v>258.95</c:v>
                </c:pt>
                <c:pt idx="13">
                  <c:v>12.769852177297242</c:v>
                </c:pt>
                <c:pt idx="14">
                  <c:v>4.2337740059495106</c:v>
                </c:pt>
                <c:pt idx="15">
                  <c:v>32.249190839358306</c:v>
                </c:pt>
                <c:pt idx="16">
                  <c:v>6.3933145490489309</c:v>
                </c:pt>
              </c:numCache>
            </c:numRef>
          </c:val>
          <c:smooth val="0"/>
        </c:ser>
        <c:dLbls>
          <c:showLegendKey val="0"/>
          <c:showVal val="0"/>
          <c:showCatName val="0"/>
          <c:showSerName val="0"/>
          <c:showPercent val="0"/>
          <c:showBubbleSize val="0"/>
        </c:dLbls>
        <c:marker val="1"/>
        <c:smooth val="0"/>
        <c:axId val="32681984"/>
        <c:axId val="93870272"/>
      </c:lineChart>
      <c:catAx>
        <c:axId val="32566272"/>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MX"/>
          </a:p>
        </c:txPr>
        <c:crossAx val="93869120"/>
        <c:crosses val="autoZero"/>
        <c:auto val="1"/>
        <c:lblAlgn val="ctr"/>
        <c:lblOffset val="100"/>
        <c:noMultiLvlLbl val="0"/>
      </c:catAx>
      <c:valAx>
        <c:axId val="9386912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MX"/>
          </a:p>
        </c:txPr>
        <c:crossAx val="32566272"/>
        <c:crosses val="autoZero"/>
        <c:crossBetween val="between"/>
      </c:valAx>
      <c:valAx>
        <c:axId val="93870272"/>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MX"/>
          </a:p>
        </c:txPr>
        <c:crossAx val="32681984"/>
        <c:crosses val="max"/>
        <c:crossBetween val="between"/>
      </c:valAx>
      <c:catAx>
        <c:axId val="32681984"/>
        <c:scaling>
          <c:orientation val="minMax"/>
        </c:scaling>
        <c:delete val="1"/>
        <c:axPos val="b"/>
        <c:numFmt formatCode="0" sourceLinked="1"/>
        <c:majorTickMark val="out"/>
        <c:minorTickMark val="none"/>
        <c:tickLblPos val="nextTo"/>
        <c:crossAx val="93870272"/>
        <c:crosses val="autoZero"/>
        <c:auto val="1"/>
        <c:lblAlgn val="ctr"/>
        <c:lblOffset val="100"/>
        <c:noMultiLvlLbl val="0"/>
      </c:catAx>
      <c:spPr>
        <a:noFill/>
        <a:ln>
          <a:noFill/>
        </a:ln>
        <a:effectLst/>
      </c:spPr>
    </c:plotArea>
    <c:legend>
      <c:legendPos val="b"/>
      <c:layout>
        <c:manualLayout>
          <c:xMode val="edge"/>
          <c:yMode val="edge"/>
          <c:x val="0.19945755479283386"/>
          <c:y val="0.90959731671605315"/>
          <c:w val="0.59497648987256047"/>
          <c:h val="5.3154510609932232E-2"/>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MX"/>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MX"/>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s-MX" sz="1200"/>
              <a:t>Porcentaje</a:t>
            </a:r>
            <a:r>
              <a:rPr lang="es-MX" sz="1200" baseline="0"/>
              <a:t> de defunciones por categoría de fenómeno, 2000-2017</a:t>
            </a:r>
            <a:endParaRPr lang="es-MX" sz="1200"/>
          </a:p>
        </c:rich>
      </c:tx>
      <c:layout/>
      <c:overlay val="0"/>
    </c:title>
    <c:autoTitleDeleted val="0"/>
    <c:plotArea>
      <c:layout/>
      <c:pieChart>
        <c:varyColors val="1"/>
        <c:ser>
          <c:idx val="0"/>
          <c:order val="0"/>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GTOHis!$M$27:$M$30</c:f>
              <c:strCache>
                <c:ptCount val="4"/>
                <c:pt idx="0">
                  <c:v>Geológico</c:v>
                </c:pt>
                <c:pt idx="1">
                  <c:v>Hidrometeorológico</c:v>
                </c:pt>
                <c:pt idx="2">
                  <c:v>Químico</c:v>
                </c:pt>
                <c:pt idx="3">
                  <c:v>Socio-organizativo</c:v>
                </c:pt>
              </c:strCache>
            </c:strRef>
          </c:cat>
          <c:val>
            <c:numRef>
              <c:f>GTOHis!$N$27:$N$30</c:f>
              <c:numCache>
                <c:formatCode>0.0%</c:formatCode>
                <c:ptCount val="4"/>
                <c:pt idx="0">
                  <c:v>3.4482758620689655E-3</c:v>
                </c:pt>
                <c:pt idx="1">
                  <c:v>0.16206896551724137</c:v>
                </c:pt>
                <c:pt idx="2">
                  <c:v>0.14137931034482759</c:v>
                </c:pt>
                <c:pt idx="3">
                  <c:v>0.69310344827586212</c:v>
                </c:pt>
              </c:numCache>
            </c:numRef>
          </c:val>
        </c:ser>
        <c:dLbls>
          <c:showLegendKey val="0"/>
          <c:showVal val="0"/>
          <c:showCatName val="0"/>
          <c:showSerName val="0"/>
          <c:showPercent val="1"/>
          <c:showBubbleSize val="0"/>
          <c:showLeaderLines val="1"/>
        </c:dLbls>
        <c:firstSliceAng val="0"/>
      </c:pieChart>
    </c:plotArea>
    <c:legend>
      <c:legendPos val="r"/>
      <c:layout/>
      <c:overlay val="0"/>
    </c:legend>
    <c:plotVisOnly val="1"/>
    <c:dispBlanksAs val="gap"/>
    <c:showDLblsOverMax val="0"/>
  </c:chart>
  <c:spPr>
    <a:ln>
      <a:solidFill>
        <a:schemeClr val="bg1">
          <a:lumMod val="65000"/>
        </a:schemeClr>
      </a:solid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00"/>
            </a:pPr>
            <a:r>
              <a:rPr lang="es-MX" sz="1100"/>
              <a:t>Daños totales</a:t>
            </a:r>
            <a:r>
              <a:rPr lang="es-MX" sz="1100" baseline="0"/>
              <a:t> por categoría de fenómeno (millones de pesos constantes, base 2013)</a:t>
            </a:r>
            <a:endParaRPr lang="es-MX" sz="1100"/>
          </a:p>
        </c:rich>
      </c:tx>
      <c:layout/>
      <c:overlay val="0"/>
    </c:title>
    <c:autoTitleDeleted val="0"/>
    <c:plotArea>
      <c:layout/>
      <c:pieChart>
        <c:varyColors val="1"/>
        <c:ser>
          <c:idx val="0"/>
          <c:order val="0"/>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GTOHis!$M$28:$M$30</c:f>
              <c:strCache>
                <c:ptCount val="3"/>
                <c:pt idx="0">
                  <c:v>Hidrometeorológico</c:v>
                </c:pt>
                <c:pt idx="1">
                  <c:v>Químico</c:v>
                </c:pt>
                <c:pt idx="2">
                  <c:v>Socio-organizativo</c:v>
                </c:pt>
              </c:strCache>
            </c:strRef>
          </c:cat>
          <c:val>
            <c:numRef>
              <c:f>GTOHis!$O$28:$O$30</c:f>
              <c:numCache>
                <c:formatCode>0.0%</c:formatCode>
                <c:ptCount val="3"/>
                <c:pt idx="0">
                  <c:v>0.97237031750128278</c:v>
                </c:pt>
                <c:pt idx="1">
                  <c:v>9.5225248146728423E-3</c:v>
                </c:pt>
                <c:pt idx="2">
                  <c:v>1.810715768404449E-2</c:v>
                </c:pt>
              </c:numCache>
            </c:numRef>
          </c:val>
        </c:ser>
        <c:dLbls>
          <c:showLegendKey val="0"/>
          <c:showVal val="0"/>
          <c:showCatName val="0"/>
          <c:showSerName val="0"/>
          <c:showPercent val="1"/>
          <c:showBubbleSize val="0"/>
          <c:showLeaderLines val="1"/>
        </c:dLbls>
        <c:firstSliceAng val="0"/>
      </c:pieChart>
    </c:plotArea>
    <c:legend>
      <c:legendPos val="r"/>
      <c:layout/>
      <c:overlay val="0"/>
    </c:legend>
    <c:plotVisOnly val="1"/>
    <c:dispBlanksAs val="gap"/>
    <c:showDLblsOverMax val="0"/>
  </c:chart>
  <c:spPr>
    <a:ln>
      <a:solidFill>
        <a:schemeClr val="bg1">
          <a:lumMod val="65000"/>
        </a:schemeClr>
      </a:solid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ysClr val="windowText" lastClr="000000"/>
                </a:solidFill>
                <a:latin typeface="+mn-lt"/>
                <a:ea typeface="+mn-ea"/>
                <a:cs typeface="+mn-cs"/>
              </a:defRPr>
            </a:pPr>
            <a:r>
              <a:rPr lang="es-MX" dirty="0"/>
              <a:t>Participación por sector en los daños y pérdidas causadas por los desastres de origen natural y antrópico en el estado de </a:t>
            </a:r>
            <a:r>
              <a:rPr lang="es-MX" dirty="0" smtClean="0"/>
              <a:t>Guanajuato </a:t>
            </a:r>
            <a:r>
              <a:rPr lang="es-MX" dirty="0"/>
              <a:t>2000-2017</a:t>
            </a:r>
          </a:p>
        </c:rich>
      </c:tx>
      <c:layout/>
      <c:overlay val="0"/>
      <c:spPr>
        <a:noFill/>
        <a:ln>
          <a:noFill/>
        </a:ln>
        <a:effectLst/>
      </c:spPr>
    </c:title>
    <c:autoTitleDeleted val="0"/>
    <c:plotArea>
      <c:layout>
        <c:manualLayout>
          <c:layoutTarget val="inner"/>
          <c:xMode val="edge"/>
          <c:yMode val="edge"/>
          <c:x val="0.21970713035870515"/>
          <c:y val="0.28305810731991832"/>
          <c:w val="0.40741360454943132"/>
          <c:h val="0.67902267424905216"/>
        </c:manualLayout>
      </c:layout>
      <c:pieChart>
        <c:varyColors val="1"/>
        <c:ser>
          <c:idx val="0"/>
          <c:order val="0"/>
          <c:tx>
            <c:strRef>
              <c:f>GTOSec!$B$1</c:f>
              <c:strCache>
                <c:ptCount val="1"/>
                <c:pt idx="0">
                  <c:v>Participación por sector en los daños y pérdidas causadas por los desastres de origen natural y antrópico en el estado de Guanajuato, 2000-2017</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s-MX"/>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GTOSec!$A$3:$A$7</c:f>
              <c:strCache>
                <c:ptCount val="5"/>
                <c:pt idx="0">
                  <c:v>Agropecuario y acuícola</c:v>
                </c:pt>
                <c:pt idx="1">
                  <c:v>Carretero</c:v>
                </c:pt>
                <c:pt idx="2">
                  <c:v>Educativo</c:v>
                </c:pt>
                <c:pt idx="3">
                  <c:v>Hidráulico</c:v>
                </c:pt>
                <c:pt idx="4">
                  <c:v>Vivienda</c:v>
                </c:pt>
              </c:strCache>
            </c:strRef>
          </c:cat>
          <c:val>
            <c:numRef>
              <c:f>GTOSec!$C$3:$C$7</c:f>
              <c:numCache>
                <c:formatCode>0.0%</c:formatCode>
                <c:ptCount val="5"/>
                <c:pt idx="0">
                  <c:v>0.25532612815021916</c:v>
                </c:pt>
                <c:pt idx="1">
                  <c:v>0.43259668441109128</c:v>
                </c:pt>
                <c:pt idx="2">
                  <c:v>1.5124802787484638E-2</c:v>
                </c:pt>
                <c:pt idx="3">
                  <c:v>9.9552392417975075E-2</c:v>
                </c:pt>
                <c:pt idx="4">
                  <c:v>0.19739999223322979</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s-MX"/>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MX"/>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chemeClr val="accent2"/>
            </a:solidFill>
          </c:spPr>
          <c:invertIfNegative val="0"/>
          <c:cat>
            <c:numRef>
              <c:f>'2018 Total'!$K$8:$K$13</c:f>
              <c:numCache>
                <c:formatCode>General</c:formatCode>
                <c:ptCount val="6"/>
                <c:pt idx="0">
                  <c:v>2013</c:v>
                </c:pt>
                <c:pt idx="1">
                  <c:v>2014</c:v>
                </c:pt>
                <c:pt idx="2">
                  <c:v>2015</c:v>
                </c:pt>
                <c:pt idx="3">
                  <c:v>2016</c:v>
                </c:pt>
                <c:pt idx="4">
                  <c:v>2017</c:v>
                </c:pt>
                <c:pt idx="5">
                  <c:v>2018</c:v>
                </c:pt>
              </c:numCache>
            </c:numRef>
          </c:cat>
          <c:val>
            <c:numRef>
              <c:f>'2018 Total'!$L$8:$L$13</c:f>
              <c:numCache>
                <c:formatCode>General</c:formatCode>
                <c:ptCount val="6"/>
                <c:pt idx="0">
                  <c:v>211</c:v>
                </c:pt>
                <c:pt idx="1">
                  <c:v>165</c:v>
                </c:pt>
                <c:pt idx="2">
                  <c:v>127</c:v>
                </c:pt>
                <c:pt idx="3">
                  <c:v>177</c:v>
                </c:pt>
                <c:pt idx="4">
                  <c:v>132</c:v>
                </c:pt>
                <c:pt idx="5">
                  <c:v>119</c:v>
                </c:pt>
              </c:numCache>
            </c:numRef>
          </c:val>
        </c:ser>
        <c:dLbls>
          <c:showLegendKey val="0"/>
          <c:showVal val="0"/>
          <c:showCatName val="0"/>
          <c:showSerName val="0"/>
          <c:showPercent val="0"/>
          <c:showBubbleSize val="0"/>
        </c:dLbls>
        <c:gapWidth val="150"/>
        <c:axId val="107735552"/>
        <c:axId val="107240192"/>
      </c:barChart>
      <c:catAx>
        <c:axId val="107735552"/>
        <c:scaling>
          <c:orientation val="minMax"/>
        </c:scaling>
        <c:delete val="0"/>
        <c:axPos val="b"/>
        <c:title>
          <c:tx>
            <c:rich>
              <a:bodyPr/>
              <a:lstStyle/>
              <a:p>
                <a:pPr>
                  <a:defRPr/>
                </a:pPr>
                <a:r>
                  <a:rPr lang="es-MX"/>
                  <a:t>Año</a:t>
                </a:r>
              </a:p>
            </c:rich>
          </c:tx>
          <c:layout/>
          <c:overlay val="0"/>
        </c:title>
        <c:numFmt formatCode="General" sourceLinked="1"/>
        <c:majorTickMark val="out"/>
        <c:minorTickMark val="none"/>
        <c:tickLblPos val="nextTo"/>
        <c:crossAx val="107240192"/>
        <c:crosses val="autoZero"/>
        <c:auto val="1"/>
        <c:lblAlgn val="ctr"/>
        <c:lblOffset val="100"/>
        <c:noMultiLvlLbl val="0"/>
      </c:catAx>
      <c:valAx>
        <c:axId val="107240192"/>
        <c:scaling>
          <c:orientation val="minMax"/>
        </c:scaling>
        <c:delete val="0"/>
        <c:axPos val="l"/>
        <c:title>
          <c:tx>
            <c:rich>
              <a:bodyPr rot="-5400000" vert="horz"/>
              <a:lstStyle/>
              <a:p>
                <a:pPr>
                  <a:defRPr/>
                </a:pPr>
                <a:r>
                  <a:rPr lang="es-MX"/>
                  <a:t>Número</a:t>
                </a:r>
                <a:r>
                  <a:rPr lang="es-MX" baseline="0"/>
                  <a:t> de casos</a:t>
                </a:r>
                <a:endParaRPr lang="es-MX"/>
              </a:p>
            </c:rich>
          </c:tx>
          <c:layout/>
          <c:overlay val="0"/>
        </c:title>
        <c:numFmt formatCode="General" sourceLinked="1"/>
        <c:majorTickMark val="out"/>
        <c:minorTickMark val="none"/>
        <c:tickLblPos val="nextTo"/>
        <c:crossAx val="107735552"/>
        <c:crosses val="autoZero"/>
        <c:crossBetween val="between"/>
      </c:valAx>
    </c:plotArea>
    <c:plotVisOnly val="1"/>
    <c:dispBlanksAs val="gap"/>
    <c:showDLblsOverMax val="0"/>
  </c:chart>
  <c:spPr>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316674-6323-449B-89C6-3A204ABD4289}" type="datetimeFigureOut">
              <a:rPr lang="es-MX" smtClean="0"/>
              <a:t>27/02/2019</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423C76-74CF-4C18-AC18-838D005D52D2}" type="slidenum">
              <a:rPr lang="es-MX" smtClean="0"/>
              <a:t>‹Nº›</a:t>
            </a:fld>
            <a:endParaRPr lang="es-MX"/>
          </a:p>
        </p:txBody>
      </p:sp>
    </p:spTree>
    <p:extLst>
      <p:ext uri="{BB962C8B-B14F-4D97-AF65-F5344CB8AC3E}">
        <p14:creationId xmlns:p14="http://schemas.microsoft.com/office/powerpoint/2010/main" val="3648289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761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27/02/2019</a:t>
            </a:fld>
            <a:endParaRPr lang="es-MX"/>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120094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27/02/2019</a:t>
            </a:fld>
            <a:endParaRPr lang="es-MX"/>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26130223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63CA2939-AEF9-4FDD-8D90-129524CDDFA1}" type="datetimeFigureOut">
              <a:rPr lang="es-MX" smtClean="0"/>
              <a:t>27/02/2019</a:t>
            </a:fld>
            <a:endParaRPr lang="es-MX"/>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019A5307-CD40-4332-AA64-7DE0A044A0B4}" type="slidenum">
              <a:rPr lang="es-MX" smtClean="0"/>
              <a:t>‹Nº›</a:t>
            </a:fld>
            <a:endParaRPr lang="es-MX"/>
          </a:p>
        </p:txBody>
      </p:sp>
    </p:spTree>
    <p:extLst>
      <p:ext uri="{BB962C8B-B14F-4D97-AF65-F5344CB8AC3E}">
        <p14:creationId xmlns:p14="http://schemas.microsoft.com/office/powerpoint/2010/main" val="3279775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751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219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802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27/02/2019</a:t>
            </a:fld>
            <a:endParaRPr lang="es-MX"/>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3798323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27/02/2019</a:t>
            </a:fld>
            <a:endParaRPr lang="es-MX"/>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74305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27/02/2019</a:t>
            </a:fld>
            <a:endParaRPr lang="es-MX"/>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3312546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27/02/2019</a:t>
            </a:fld>
            <a:endParaRPr lang="es-MX"/>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3639889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27/02/2019</a:t>
            </a:fld>
            <a:endParaRPr lang="es-MX"/>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90750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24035"/>
            <a:ext cx="6392064" cy="6858000"/>
          </a:xfrm>
          <a:prstGeom prst="rect">
            <a:avLst/>
          </a:prstGeom>
        </p:spPr>
      </p:pic>
      <p:pic>
        <p:nvPicPr>
          <p:cNvPr id="4" name="Picture 3">
            <a:extLst>
              <a:ext uri="{FF2B5EF4-FFF2-40B4-BE49-F238E27FC236}">
                <a16:creationId xmlns="" xmlns:a16="http://schemas.microsoft.com/office/drawing/2014/main" id="{A970F47B-8336-174D-8345-672D517DBE8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611390" y="188640"/>
            <a:ext cx="4283968" cy="343897"/>
          </a:xfrm>
          <a:prstGeom prst="rect">
            <a:avLst/>
          </a:prstGeom>
        </p:spPr>
      </p:pic>
    </p:spTree>
    <p:extLst>
      <p:ext uri="{BB962C8B-B14F-4D97-AF65-F5344CB8AC3E}">
        <p14:creationId xmlns:p14="http://schemas.microsoft.com/office/powerpoint/2010/main" val="2248928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www.atlasnacionalderiesgos.gob.mx/app/municipios/"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atlasnacionalderiesgos.gob.mx/app/CoberturaEstatal/" TargetMode="External"/><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www.atlasnacionalderiesgos.gob.mx/AtlasEstatales/?&amp;NOM_ENT=San%20Luis%20Potos%C3%AD&amp;CVE_ENT=24"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rmgir.proyectomesoamerica.org/portal/apps/MapTools/index.html?appid=ab45cf1bfdf34a2da3f5ea6f7f2464c7" TargetMode="External"/><Relationship Id="rId2" Type="http://schemas.openxmlformats.org/officeDocument/2006/relationships/hyperlink" Target="http://www.atlasnacionalderiesgos.gob.mx/app/CoberturaEstatal/"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7.xml.rels><?xml version="1.0" encoding="UTF-8" standalone="yes"?>
<Relationships xmlns="http://schemas.openxmlformats.org/package/2006/relationships"><Relationship Id="rId3" Type="http://schemas.openxmlformats.org/officeDocument/2006/relationships/hyperlink" Target="http://www.atlasnacionalderiesgos.gob.mx/app/CoberturaEstatal/"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www.atlasnacionalderiesgos.gob.mx/apps/IGOPP"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cstate="print">
            <a:extLst>
              <a:ext uri="{28A0092B-C50C-407E-A947-70E740481C1C}">
                <a14:useLocalDpi xmlns:a14="http://schemas.microsoft.com/office/drawing/2010/main" val="0"/>
              </a:ext>
            </a:extLst>
          </a:blip>
          <a:srcRect r="14355"/>
          <a:stretch/>
        </p:blipFill>
        <p:spPr>
          <a:xfrm>
            <a:off x="-11216" y="0"/>
            <a:ext cx="9144001" cy="6899880"/>
          </a:xfrm>
          <a:prstGeom prst="rect">
            <a:avLst/>
          </a:prstGeom>
        </p:spPr>
      </p:pic>
      <p:sp>
        <p:nvSpPr>
          <p:cNvPr id="8" name="Rectángulo 3"/>
          <p:cNvSpPr>
            <a:spLocks noChangeArrowheads="1"/>
          </p:cNvSpPr>
          <p:nvPr/>
        </p:nvSpPr>
        <p:spPr bwMode="auto">
          <a:xfrm>
            <a:off x="4860032" y="5258865"/>
            <a:ext cx="39745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2950" indent="-285750"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r" eaLnBrk="1" hangingPunct="1">
              <a:spcBef>
                <a:spcPct val="0"/>
              </a:spcBef>
              <a:buFontTx/>
              <a:buNone/>
            </a:pPr>
            <a:r>
              <a:rPr lang="es-MX" altLang="es-MX" sz="1800" dirty="0" smtClean="0">
                <a:solidFill>
                  <a:srgbClr val="D4C19C"/>
                </a:solidFill>
                <a:latin typeface="Montserrat" panose="00000500000000000000" pitchFamily="2" charset="0"/>
              </a:rPr>
              <a:t>27 de febrero de </a:t>
            </a:r>
            <a:r>
              <a:rPr lang="es-MX" altLang="es-MX" sz="1800" dirty="0">
                <a:solidFill>
                  <a:srgbClr val="D4C19C"/>
                </a:solidFill>
                <a:latin typeface="Montserrat" panose="00000500000000000000" pitchFamily="2" charset="0"/>
              </a:rPr>
              <a:t>2019</a:t>
            </a:r>
          </a:p>
        </p:txBody>
      </p:sp>
      <p:sp>
        <p:nvSpPr>
          <p:cNvPr id="9" name="8 Rectángulo"/>
          <p:cNvSpPr/>
          <p:nvPr/>
        </p:nvSpPr>
        <p:spPr>
          <a:xfrm>
            <a:off x="683568" y="2413657"/>
            <a:ext cx="8449217" cy="1512168"/>
          </a:xfrm>
          <a:prstGeom prst="rect">
            <a:avLst/>
          </a:prstGeom>
          <a:gradFill flip="none" rotWithShape="1">
            <a:gsLst>
              <a:gs pos="0">
                <a:srgbClr val="439B82"/>
              </a:gs>
              <a:gs pos="100000">
                <a:srgbClr val="38806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2"/>
          <p:cNvSpPr txBox="1">
            <a:spLocks noChangeArrowheads="1"/>
          </p:cNvSpPr>
          <p:nvPr/>
        </p:nvSpPr>
        <p:spPr bwMode="auto">
          <a:xfrm>
            <a:off x="1571945" y="1268760"/>
            <a:ext cx="7560840"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30163" indent="-30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lvl="1" algn="r" eaLnBrk="1" hangingPunct="1">
              <a:spcBef>
                <a:spcPct val="0"/>
              </a:spcBef>
              <a:buNone/>
            </a:pPr>
            <a:r>
              <a:rPr lang="es-ES" altLang="es-MX" b="1" dirty="0">
                <a:solidFill>
                  <a:schemeClr val="bg1"/>
                </a:solidFill>
                <a:latin typeface="Montserrat" pitchFamily="2" charset="77"/>
              </a:rPr>
              <a:t>Jornada de Fortalecimiento de Entidades Federativas</a:t>
            </a:r>
          </a:p>
          <a:p>
            <a:pPr lvl="1" algn="r" eaLnBrk="1" hangingPunct="1">
              <a:spcBef>
                <a:spcPct val="0"/>
              </a:spcBef>
              <a:buNone/>
            </a:pPr>
            <a:endParaRPr lang="es-ES" b="1" dirty="0">
              <a:solidFill>
                <a:schemeClr val="bg1"/>
              </a:solidFill>
              <a:latin typeface="Montserrat" pitchFamily="2" charset="77"/>
            </a:endParaRPr>
          </a:p>
          <a:p>
            <a:pPr lvl="1" algn="r" eaLnBrk="1" hangingPunct="1">
              <a:spcBef>
                <a:spcPct val="0"/>
              </a:spcBef>
              <a:buNone/>
            </a:pPr>
            <a:r>
              <a:rPr lang="es-ES" b="1" dirty="0" smtClean="0">
                <a:solidFill>
                  <a:schemeClr val="bg1"/>
                </a:solidFill>
                <a:latin typeface="Montserrat" pitchFamily="2" charset="77"/>
              </a:rPr>
              <a:t>Guanajuato</a:t>
            </a:r>
            <a:endParaRPr lang="es-ES" b="1" dirty="0">
              <a:solidFill>
                <a:schemeClr val="bg1"/>
              </a:solidFill>
              <a:latin typeface="Montserrat" pitchFamily="2" charset="77"/>
            </a:endParaRPr>
          </a:p>
          <a:p>
            <a:pPr lvl="1" algn="r" eaLnBrk="1" hangingPunct="1">
              <a:spcBef>
                <a:spcPct val="0"/>
              </a:spcBef>
              <a:buFontTx/>
              <a:buNone/>
            </a:pPr>
            <a:r>
              <a:rPr lang="es-MX" altLang="es-MX" b="1" dirty="0">
                <a:solidFill>
                  <a:schemeClr val="bg1"/>
                </a:solidFill>
                <a:latin typeface="Montserrat" pitchFamily="2" charset="77"/>
              </a:rPr>
              <a:t> </a:t>
            </a:r>
          </a:p>
          <a:p>
            <a:pPr lvl="1" algn="r" eaLnBrk="1" hangingPunct="1">
              <a:spcBef>
                <a:spcPct val="0"/>
              </a:spcBef>
              <a:buFontTx/>
              <a:buNone/>
            </a:pPr>
            <a:endParaRPr lang="es-MX" altLang="es-MX" sz="4400" dirty="0">
              <a:solidFill>
                <a:schemeClr val="bg1"/>
              </a:solidFill>
              <a:latin typeface="Montserrat" pitchFamily="2" charset="77"/>
            </a:endParaRPr>
          </a:p>
        </p:txBody>
      </p:sp>
    </p:spTree>
    <p:extLst>
      <p:ext uri="{BB962C8B-B14F-4D97-AF65-F5344CB8AC3E}">
        <p14:creationId xmlns:p14="http://schemas.microsoft.com/office/powerpoint/2010/main" val="43533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23528" y="1268760"/>
            <a:ext cx="8532440" cy="5492226"/>
          </a:xfrm>
          <a:prstGeom prst="rect">
            <a:avLst/>
          </a:prstGeom>
        </p:spPr>
      </p:pic>
      <p:sp>
        <p:nvSpPr>
          <p:cNvPr id="4" name="TextBox 3">
            <a:extLst>
              <a:ext uri="{FF2B5EF4-FFF2-40B4-BE49-F238E27FC236}">
                <a16:creationId xmlns="" xmlns:a16="http://schemas.microsoft.com/office/drawing/2014/main" id="{C334EBB8-FD13-5C4C-8FDC-AF0085A6340E}"/>
              </a:ext>
            </a:extLst>
          </p:cNvPr>
          <p:cNvSpPr txBox="1"/>
          <p:nvPr/>
        </p:nvSpPr>
        <p:spPr>
          <a:xfrm>
            <a:off x="179512" y="116632"/>
            <a:ext cx="4150495" cy="400110"/>
          </a:xfrm>
          <a:prstGeom prst="rect">
            <a:avLst/>
          </a:prstGeom>
          <a:noFill/>
        </p:spPr>
        <p:txBody>
          <a:bodyPr wrap="none" rtlCol="0">
            <a:spAutoFit/>
          </a:bodyPr>
          <a:lstStyle/>
          <a:p>
            <a:r>
              <a:rPr lang="en-US" sz="2000" b="1" dirty="0" err="1">
                <a:latin typeface="Montserrat" pitchFamily="2" charset="77"/>
              </a:rPr>
              <a:t>Perfil</a:t>
            </a:r>
            <a:r>
              <a:rPr lang="en-US" sz="2000" b="1" dirty="0">
                <a:latin typeface="Montserrat" pitchFamily="2" charset="77"/>
              </a:rPr>
              <a:t> de </a:t>
            </a:r>
            <a:r>
              <a:rPr lang="en-US" sz="2000" b="1" dirty="0" err="1" smtClean="0">
                <a:latin typeface="Montserrat" pitchFamily="2" charset="77"/>
              </a:rPr>
              <a:t>Peligro</a:t>
            </a:r>
            <a:r>
              <a:rPr lang="en-US" sz="2000" b="1" dirty="0" smtClean="0">
                <a:latin typeface="Montserrat" pitchFamily="2" charset="77"/>
              </a:rPr>
              <a:t> (x </a:t>
            </a:r>
            <a:r>
              <a:rPr lang="en-US" sz="2000" b="1" dirty="0">
                <a:latin typeface="Montserrat" pitchFamily="2" charset="77"/>
              </a:rPr>
              <a:t>Municipio)</a:t>
            </a:r>
          </a:p>
        </p:txBody>
      </p:sp>
      <p:sp>
        <p:nvSpPr>
          <p:cNvPr id="5" name="TextBox 4">
            <a:hlinkClick r:id="rId3"/>
            <a:extLst>
              <a:ext uri="{FF2B5EF4-FFF2-40B4-BE49-F238E27FC236}">
                <a16:creationId xmlns="" xmlns:a16="http://schemas.microsoft.com/office/drawing/2014/main" id="{E4DB2646-F610-2B47-8B3C-1CC419205B03}"/>
              </a:ext>
            </a:extLst>
          </p:cNvPr>
          <p:cNvSpPr txBox="1"/>
          <p:nvPr/>
        </p:nvSpPr>
        <p:spPr>
          <a:xfrm>
            <a:off x="179512" y="620688"/>
            <a:ext cx="5104282" cy="276999"/>
          </a:xfrm>
          <a:prstGeom prst="rect">
            <a:avLst/>
          </a:prstGeom>
          <a:noFill/>
        </p:spPr>
        <p:txBody>
          <a:bodyPr wrap="none" rtlCol="0">
            <a:spAutoFit/>
          </a:bodyPr>
          <a:lstStyle/>
          <a:p>
            <a:r>
              <a:rPr lang="en-US" sz="1200" b="1" i="1" dirty="0">
                <a:latin typeface="Montserrat" pitchFamily="2" charset="77"/>
                <a:hlinkClick r:id="rId3"/>
              </a:rPr>
              <a:t>http://</a:t>
            </a:r>
            <a:r>
              <a:rPr lang="en-US" sz="1200" b="1" i="1" dirty="0" err="1">
                <a:latin typeface="Montserrat" pitchFamily="2" charset="77"/>
                <a:hlinkClick r:id="rId3"/>
              </a:rPr>
              <a:t>www.atlasnacionalderiesgos.gob.mx</a:t>
            </a:r>
            <a:r>
              <a:rPr lang="en-US" sz="1200" b="1" i="1" dirty="0">
                <a:latin typeface="Montserrat" pitchFamily="2" charset="77"/>
                <a:hlinkClick r:id="rId3"/>
              </a:rPr>
              <a:t>/app/</a:t>
            </a:r>
            <a:r>
              <a:rPr lang="en-US" sz="1200" b="1" i="1" dirty="0" err="1">
                <a:latin typeface="Montserrat" pitchFamily="2" charset="77"/>
                <a:hlinkClick r:id="rId3"/>
              </a:rPr>
              <a:t>municipios</a:t>
            </a:r>
            <a:r>
              <a:rPr lang="en-US" sz="1200" b="1" i="1" dirty="0">
                <a:latin typeface="Montserrat" pitchFamily="2" charset="77"/>
                <a:hlinkClick r:id="rId3"/>
              </a:rPr>
              <a:t>/</a:t>
            </a:r>
            <a:endParaRPr lang="en-US" sz="1200" b="1" i="1" dirty="0">
              <a:latin typeface="Montserrat" pitchFamily="2" charset="77"/>
            </a:endParaRPr>
          </a:p>
        </p:txBody>
      </p:sp>
      <p:sp>
        <p:nvSpPr>
          <p:cNvPr id="9" name="Down Arrow 8">
            <a:extLst>
              <a:ext uri="{FF2B5EF4-FFF2-40B4-BE49-F238E27FC236}">
                <a16:creationId xmlns="" xmlns:a16="http://schemas.microsoft.com/office/drawing/2014/main" id="{EB4B4F8E-2F1E-9040-8F21-5C792F02D6F8}"/>
              </a:ext>
            </a:extLst>
          </p:cNvPr>
          <p:cNvSpPr/>
          <p:nvPr/>
        </p:nvSpPr>
        <p:spPr>
          <a:xfrm rot="19247827">
            <a:off x="2031940" y="2542522"/>
            <a:ext cx="586662" cy="566638"/>
          </a:xfrm>
          <a:prstGeom prst="downArrow">
            <a:avLst/>
          </a:prstGeom>
          <a:noFill/>
          <a:ln w="57150">
            <a:solidFill>
              <a:srgbClr val="8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8215525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861879" y="3212976"/>
            <a:ext cx="5141005" cy="3230496"/>
          </a:xfrm>
          <a:prstGeom prst="rect">
            <a:avLst/>
          </a:prstGeom>
        </p:spPr>
      </p:pic>
      <p:sp>
        <p:nvSpPr>
          <p:cNvPr id="3" name="TextBox 2">
            <a:hlinkClick r:id="rId3"/>
            <a:extLst>
              <a:ext uri="{FF2B5EF4-FFF2-40B4-BE49-F238E27FC236}">
                <a16:creationId xmlns="" xmlns:a16="http://schemas.microsoft.com/office/drawing/2014/main" id="{B4AE6D5B-8C64-7942-8A34-9B1BD47DDB20}"/>
              </a:ext>
            </a:extLst>
          </p:cNvPr>
          <p:cNvSpPr txBox="1"/>
          <p:nvPr/>
        </p:nvSpPr>
        <p:spPr>
          <a:xfrm>
            <a:off x="179510" y="593649"/>
            <a:ext cx="5614037" cy="276999"/>
          </a:xfrm>
          <a:prstGeom prst="rect">
            <a:avLst/>
          </a:prstGeom>
          <a:noFill/>
        </p:spPr>
        <p:txBody>
          <a:bodyPr wrap="none" rtlCol="0">
            <a:spAutoFit/>
          </a:bodyPr>
          <a:lstStyle/>
          <a:p>
            <a:r>
              <a:rPr lang="en-US" sz="1200" b="1" i="1" dirty="0">
                <a:latin typeface="Montserrat" pitchFamily="2" charset="77"/>
                <a:hlinkClick r:id="rId3"/>
              </a:rPr>
              <a:t>http://www.atlasnacionalderiesgos.gob.mx/app/</a:t>
            </a:r>
            <a:r>
              <a:rPr lang="en-US" sz="1200" b="1" i="1" dirty="0" err="1">
                <a:latin typeface="Montserrat" pitchFamily="2" charset="77"/>
                <a:hlinkClick r:id="rId3"/>
              </a:rPr>
              <a:t>CoberturaEstatal</a:t>
            </a:r>
            <a:r>
              <a:rPr lang="en-US" sz="1200" b="1" i="1" dirty="0">
                <a:latin typeface="Montserrat" pitchFamily="2" charset="77"/>
                <a:hlinkClick r:id="rId3"/>
              </a:rPr>
              <a:t>/</a:t>
            </a:r>
            <a:endParaRPr lang="en-US" sz="1200" b="1" i="1" dirty="0">
              <a:latin typeface="Montserrat" pitchFamily="2" charset="77"/>
            </a:endParaRPr>
          </a:p>
        </p:txBody>
      </p:sp>
      <p:sp>
        <p:nvSpPr>
          <p:cNvPr id="5" name="TextBox 4">
            <a:extLst>
              <a:ext uri="{FF2B5EF4-FFF2-40B4-BE49-F238E27FC236}">
                <a16:creationId xmlns="" xmlns:a16="http://schemas.microsoft.com/office/drawing/2014/main" id="{9D3E76E0-46F8-8E45-AB95-8362C2F2C526}"/>
              </a:ext>
            </a:extLst>
          </p:cNvPr>
          <p:cNvSpPr txBox="1"/>
          <p:nvPr/>
        </p:nvSpPr>
        <p:spPr>
          <a:xfrm>
            <a:off x="179512" y="116632"/>
            <a:ext cx="3823483" cy="369332"/>
          </a:xfrm>
          <a:prstGeom prst="rect">
            <a:avLst/>
          </a:prstGeom>
          <a:noFill/>
        </p:spPr>
        <p:txBody>
          <a:bodyPr wrap="none" rtlCol="0">
            <a:spAutoFit/>
          </a:bodyPr>
          <a:lstStyle/>
          <a:p>
            <a:r>
              <a:rPr lang="en-US" b="1" dirty="0">
                <a:latin typeface="Montserrat" pitchFamily="2" charset="77"/>
              </a:rPr>
              <a:t>Atlas </a:t>
            </a:r>
            <a:r>
              <a:rPr lang="en-US" b="1" dirty="0" err="1">
                <a:latin typeface="Montserrat" pitchFamily="2" charset="77"/>
              </a:rPr>
              <a:t>Estatal</a:t>
            </a:r>
            <a:r>
              <a:rPr lang="en-US" b="1" dirty="0">
                <a:latin typeface="Montserrat" pitchFamily="2" charset="77"/>
              </a:rPr>
              <a:t> de </a:t>
            </a:r>
            <a:r>
              <a:rPr lang="en-US" b="1" dirty="0" err="1">
                <a:latin typeface="Montserrat" pitchFamily="2" charset="77"/>
              </a:rPr>
              <a:t>Riesgos</a:t>
            </a:r>
            <a:r>
              <a:rPr lang="en-US" b="1" dirty="0">
                <a:latin typeface="Montserrat" pitchFamily="2" charset="77"/>
              </a:rPr>
              <a:t> (</a:t>
            </a:r>
            <a:r>
              <a:rPr lang="en-US" b="1" dirty="0" smtClean="0">
                <a:latin typeface="Montserrat" pitchFamily="2" charset="77"/>
              </a:rPr>
              <a:t>2012)</a:t>
            </a:r>
            <a:endParaRPr lang="en-US" b="1" dirty="0">
              <a:latin typeface="Montserrat" pitchFamily="2" charset="77"/>
            </a:endParaRPr>
          </a:p>
        </p:txBody>
      </p:sp>
      <p:sp>
        <p:nvSpPr>
          <p:cNvPr id="6" name="TextBox 5">
            <a:extLst>
              <a:ext uri="{FF2B5EF4-FFF2-40B4-BE49-F238E27FC236}">
                <a16:creationId xmlns="" xmlns:a16="http://schemas.microsoft.com/office/drawing/2014/main" id="{29533D64-F3F7-7841-8059-C2ED6611F592}"/>
              </a:ext>
            </a:extLst>
          </p:cNvPr>
          <p:cNvSpPr txBox="1"/>
          <p:nvPr/>
        </p:nvSpPr>
        <p:spPr>
          <a:xfrm>
            <a:off x="6609627" y="6563685"/>
            <a:ext cx="2430474" cy="307777"/>
          </a:xfrm>
          <a:prstGeom prst="rect">
            <a:avLst/>
          </a:prstGeom>
          <a:noFill/>
        </p:spPr>
        <p:txBody>
          <a:bodyPr wrap="none" rtlCol="0">
            <a:spAutoFit/>
          </a:bodyPr>
          <a:lstStyle/>
          <a:p>
            <a:r>
              <a:rPr lang="en-US" sz="1400" b="1" dirty="0" smtClean="0">
                <a:latin typeface="Montserrat" pitchFamily="2" charset="77"/>
              </a:rPr>
              <a:t>84</a:t>
            </a:r>
            <a:r>
              <a:rPr lang="en-US" sz="1400" dirty="0" smtClean="0">
                <a:latin typeface="Montserrat" pitchFamily="2" charset="77"/>
              </a:rPr>
              <a:t> </a:t>
            </a:r>
            <a:r>
              <a:rPr lang="en-US" sz="1400" dirty="0" err="1">
                <a:latin typeface="Montserrat" pitchFamily="2" charset="77"/>
              </a:rPr>
              <a:t>capas</a:t>
            </a:r>
            <a:r>
              <a:rPr lang="en-US" sz="1400" dirty="0">
                <a:latin typeface="Montserrat" pitchFamily="2" charset="77"/>
              </a:rPr>
              <a:t> de </a:t>
            </a:r>
            <a:r>
              <a:rPr lang="en-US" sz="1400" dirty="0" err="1">
                <a:latin typeface="Montserrat" pitchFamily="2" charset="77"/>
              </a:rPr>
              <a:t>información</a:t>
            </a:r>
            <a:endParaRPr lang="en-US" sz="1400" dirty="0">
              <a:latin typeface="Montserrat" pitchFamily="2" charset="77"/>
            </a:endParaRPr>
          </a:p>
        </p:txBody>
      </p:sp>
      <p:sp>
        <p:nvSpPr>
          <p:cNvPr id="11" name="Rectangle 10">
            <a:hlinkClick r:id="rId4"/>
            <a:extLst>
              <a:ext uri="{FF2B5EF4-FFF2-40B4-BE49-F238E27FC236}">
                <a16:creationId xmlns="" xmlns:a16="http://schemas.microsoft.com/office/drawing/2014/main" id="{AD271166-37A0-3E43-B278-907B8D61D99A}"/>
              </a:ext>
            </a:extLst>
          </p:cNvPr>
          <p:cNvSpPr/>
          <p:nvPr/>
        </p:nvSpPr>
        <p:spPr>
          <a:xfrm>
            <a:off x="36844" y="6586768"/>
            <a:ext cx="4166525" cy="261610"/>
          </a:xfrm>
          <a:prstGeom prst="rect">
            <a:avLst/>
          </a:prstGeom>
          <a:noFill/>
        </p:spPr>
        <p:txBody>
          <a:bodyPr wrap="none" rtlCol="0">
            <a:spAutoFit/>
          </a:bodyPr>
          <a:lstStyle/>
          <a:p>
            <a:r>
              <a:rPr lang="es-ES_tradnl" sz="1100" i="1" dirty="0">
                <a:latin typeface="Montserrat" pitchFamily="2" charset="77"/>
              </a:rPr>
              <a:t>http://</a:t>
            </a:r>
            <a:r>
              <a:rPr lang="es-ES_tradnl" sz="1100" i="1" dirty="0" smtClean="0">
                <a:latin typeface="Montserrat" pitchFamily="2" charset="77"/>
              </a:rPr>
              <a:t>www.atlasnacionalderiesgos.gob.mx/Guanajuato</a:t>
            </a:r>
            <a:endParaRPr lang="es-ES_tradnl" sz="1100" i="1" dirty="0">
              <a:latin typeface="Montserrat" pitchFamily="2" charset="77"/>
            </a:endParaRPr>
          </a:p>
        </p:txBody>
      </p:sp>
      <p:pic>
        <p:nvPicPr>
          <p:cNvPr id="7" name="Imagen 6"/>
          <p:cNvPicPr>
            <a:picLocks noChangeAspect="1"/>
          </p:cNvPicPr>
          <p:nvPr/>
        </p:nvPicPr>
        <p:blipFill>
          <a:blip r:embed="rId5"/>
          <a:stretch>
            <a:fillRect/>
          </a:stretch>
        </p:blipFill>
        <p:spPr>
          <a:xfrm>
            <a:off x="179510" y="978333"/>
            <a:ext cx="5296497" cy="3197321"/>
          </a:xfrm>
          <a:prstGeom prst="rect">
            <a:avLst/>
          </a:prstGeom>
        </p:spPr>
      </p:pic>
    </p:spTree>
    <p:extLst>
      <p:ext uri="{BB962C8B-B14F-4D97-AF65-F5344CB8AC3E}">
        <p14:creationId xmlns:p14="http://schemas.microsoft.com/office/powerpoint/2010/main" val="21831323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50CE4222-B880-6240-BF1E-8039E594F7FB}"/>
              </a:ext>
            </a:extLst>
          </p:cNvPr>
          <p:cNvSpPr txBox="1"/>
          <p:nvPr/>
        </p:nvSpPr>
        <p:spPr>
          <a:xfrm>
            <a:off x="163107" y="221476"/>
            <a:ext cx="3692036" cy="646331"/>
          </a:xfrm>
          <a:prstGeom prst="rect">
            <a:avLst/>
          </a:prstGeom>
          <a:noFill/>
        </p:spPr>
        <p:txBody>
          <a:bodyPr wrap="none" rtlCol="0">
            <a:spAutoFit/>
          </a:bodyPr>
          <a:lstStyle/>
          <a:p>
            <a:r>
              <a:rPr lang="en-US" b="1" dirty="0">
                <a:latin typeface="Montserrat" pitchFamily="2" charset="77"/>
              </a:rPr>
              <a:t>Atlas </a:t>
            </a:r>
            <a:r>
              <a:rPr lang="en-US" b="1" dirty="0" err="1">
                <a:latin typeface="Montserrat" pitchFamily="2" charset="77"/>
              </a:rPr>
              <a:t>Municipales</a:t>
            </a:r>
            <a:r>
              <a:rPr lang="en-US" b="1" dirty="0">
                <a:latin typeface="Montserrat" pitchFamily="2" charset="77"/>
              </a:rPr>
              <a:t> de </a:t>
            </a:r>
            <a:r>
              <a:rPr lang="en-US" b="1" dirty="0" err="1">
                <a:latin typeface="Montserrat" pitchFamily="2" charset="77"/>
              </a:rPr>
              <a:t>Riesgos</a:t>
            </a:r>
            <a:endParaRPr lang="en-US" b="1" dirty="0">
              <a:latin typeface="Montserrat" pitchFamily="2" charset="77"/>
            </a:endParaRPr>
          </a:p>
          <a:p>
            <a:r>
              <a:rPr lang="en-US" b="1" dirty="0" smtClean="0">
                <a:latin typeface="Montserrat" pitchFamily="2" charset="77"/>
              </a:rPr>
              <a:t>(3/46)</a:t>
            </a:r>
            <a:endParaRPr lang="en-US" b="1" dirty="0">
              <a:latin typeface="Montserrat" pitchFamily="2" charset="77"/>
            </a:endParaRPr>
          </a:p>
        </p:txBody>
      </p:sp>
      <p:sp>
        <p:nvSpPr>
          <p:cNvPr id="11" name="TextBox 10">
            <a:hlinkClick r:id="rId2"/>
            <a:extLst>
              <a:ext uri="{FF2B5EF4-FFF2-40B4-BE49-F238E27FC236}">
                <a16:creationId xmlns="" xmlns:a16="http://schemas.microsoft.com/office/drawing/2014/main" id="{6658F708-B32B-0446-B0B0-00BD0D8E7B58}"/>
              </a:ext>
            </a:extLst>
          </p:cNvPr>
          <p:cNvSpPr txBox="1"/>
          <p:nvPr/>
        </p:nvSpPr>
        <p:spPr>
          <a:xfrm>
            <a:off x="179512" y="867807"/>
            <a:ext cx="8887369" cy="261610"/>
          </a:xfrm>
          <a:prstGeom prst="rect">
            <a:avLst/>
          </a:prstGeom>
          <a:noFill/>
        </p:spPr>
        <p:txBody>
          <a:bodyPr wrap="none" rtlCol="0">
            <a:spAutoFit/>
          </a:bodyPr>
          <a:lstStyle/>
          <a:p>
            <a:r>
              <a:rPr lang="en-US" sz="1100" b="1" i="1" dirty="0">
                <a:latin typeface="Montserrat" pitchFamily="2" charset="77"/>
                <a:hlinkClick r:id="rId3"/>
              </a:rPr>
              <a:t>http://</a:t>
            </a:r>
            <a:r>
              <a:rPr lang="en-US" sz="1100" b="1" i="1" dirty="0" err="1">
                <a:latin typeface="Montserrat" pitchFamily="2" charset="77"/>
                <a:hlinkClick r:id="rId3"/>
              </a:rPr>
              <a:t>rmgir.proyectomesoamerica.org</a:t>
            </a:r>
            <a:r>
              <a:rPr lang="en-US" sz="1100" b="1" i="1" dirty="0">
                <a:latin typeface="Montserrat" pitchFamily="2" charset="77"/>
                <a:hlinkClick r:id="rId3"/>
              </a:rPr>
              <a:t>/portal/apps/</a:t>
            </a:r>
            <a:r>
              <a:rPr lang="en-US" sz="1100" b="1" i="1" dirty="0" err="1">
                <a:latin typeface="Montserrat" pitchFamily="2" charset="77"/>
                <a:hlinkClick r:id="rId3"/>
              </a:rPr>
              <a:t>MapTools</a:t>
            </a:r>
            <a:r>
              <a:rPr lang="en-US" sz="1100" b="1" i="1" dirty="0">
                <a:latin typeface="Montserrat" pitchFamily="2" charset="77"/>
                <a:hlinkClick r:id="rId3"/>
              </a:rPr>
              <a:t>/</a:t>
            </a:r>
            <a:r>
              <a:rPr lang="en-US" sz="1100" b="1" i="1" dirty="0" err="1">
                <a:latin typeface="Montserrat" pitchFamily="2" charset="77"/>
                <a:hlinkClick r:id="rId3"/>
              </a:rPr>
              <a:t>index.html?appid</a:t>
            </a:r>
            <a:r>
              <a:rPr lang="en-US" sz="1100" b="1" i="1" dirty="0">
                <a:latin typeface="Montserrat" pitchFamily="2" charset="77"/>
                <a:hlinkClick r:id="rId3"/>
              </a:rPr>
              <a:t>=ab45cf1bfdf34a2da3f5ea6f7f2464c7</a:t>
            </a:r>
            <a:endParaRPr lang="en-US" sz="1100" b="1" i="1" dirty="0">
              <a:latin typeface="Montserrat" pitchFamily="2" charset="77"/>
            </a:endParaRPr>
          </a:p>
        </p:txBody>
      </p:sp>
      <p:sp>
        <p:nvSpPr>
          <p:cNvPr id="12" name="TextBox 11">
            <a:extLst>
              <a:ext uri="{FF2B5EF4-FFF2-40B4-BE49-F238E27FC236}">
                <a16:creationId xmlns="" xmlns:a16="http://schemas.microsoft.com/office/drawing/2014/main" id="{DA7CDED0-1819-764A-AAED-BEDC80E2F524}"/>
              </a:ext>
            </a:extLst>
          </p:cNvPr>
          <p:cNvSpPr txBox="1"/>
          <p:nvPr/>
        </p:nvSpPr>
        <p:spPr>
          <a:xfrm>
            <a:off x="111434" y="1844824"/>
            <a:ext cx="3724544" cy="738664"/>
          </a:xfrm>
          <a:prstGeom prst="rect">
            <a:avLst/>
          </a:prstGeom>
          <a:noFill/>
        </p:spPr>
        <p:txBody>
          <a:bodyPr wrap="square" numCol="2" rtlCol="0">
            <a:spAutoFit/>
          </a:bodyPr>
          <a:lstStyle/>
          <a:p>
            <a:r>
              <a:rPr lang="es-MX" sz="1400" dirty="0"/>
              <a:t>Irapuato </a:t>
            </a:r>
            <a:endParaRPr lang="es-MX" sz="1400" dirty="0" smtClean="0"/>
          </a:p>
          <a:p>
            <a:r>
              <a:rPr lang="es-MX" sz="1400" dirty="0"/>
              <a:t>San Miguel de Allende </a:t>
            </a:r>
            <a:endParaRPr lang="es-MX" sz="1400" dirty="0" smtClean="0"/>
          </a:p>
          <a:p>
            <a:r>
              <a:rPr lang="es-MX" sz="1400" dirty="0"/>
              <a:t>León </a:t>
            </a:r>
            <a:endParaRPr lang="es-ES_tradnl" sz="1400" b="1" dirty="0"/>
          </a:p>
        </p:txBody>
      </p:sp>
      <p:pic>
        <p:nvPicPr>
          <p:cNvPr id="2" name="Imagen 1"/>
          <p:cNvPicPr>
            <a:picLocks noChangeAspect="1"/>
          </p:cNvPicPr>
          <p:nvPr/>
        </p:nvPicPr>
        <p:blipFill>
          <a:blip r:embed="rId4"/>
          <a:stretch>
            <a:fillRect/>
          </a:stretch>
        </p:blipFill>
        <p:spPr>
          <a:xfrm>
            <a:off x="2123728" y="1494786"/>
            <a:ext cx="6761653" cy="4965158"/>
          </a:xfrm>
          <a:prstGeom prst="rect">
            <a:avLst/>
          </a:prstGeom>
        </p:spPr>
      </p:pic>
    </p:spTree>
    <p:extLst>
      <p:ext uri="{BB962C8B-B14F-4D97-AF65-F5344CB8AC3E}">
        <p14:creationId xmlns:p14="http://schemas.microsoft.com/office/powerpoint/2010/main" val="11613215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D428A856-8863-3B47-871D-0BD0F50BE444}"/>
              </a:ext>
            </a:extLst>
          </p:cNvPr>
          <p:cNvSpPr txBox="1"/>
          <p:nvPr/>
        </p:nvSpPr>
        <p:spPr>
          <a:xfrm>
            <a:off x="107504" y="116632"/>
            <a:ext cx="3151825" cy="646331"/>
          </a:xfrm>
          <a:prstGeom prst="rect">
            <a:avLst/>
          </a:prstGeom>
          <a:noFill/>
        </p:spPr>
        <p:txBody>
          <a:bodyPr wrap="none" rtlCol="0">
            <a:spAutoFit/>
          </a:bodyPr>
          <a:lstStyle/>
          <a:p>
            <a:r>
              <a:rPr lang="es-MX" b="1" dirty="0" smtClean="0">
                <a:latin typeface="Montserrat" pitchFamily="2" charset="77"/>
              </a:rPr>
              <a:t>Instrumento</a:t>
            </a:r>
            <a:r>
              <a:rPr lang="en-US" b="1" dirty="0" smtClean="0">
                <a:latin typeface="Montserrat" pitchFamily="2" charset="77"/>
              </a:rPr>
              <a:t> </a:t>
            </a:r>
            <a:r>
              <a:rPr lang="es-MX" b="1" dirty="0" smtClean="0">
                <a:latin typeface="Montserrat" pitchFamily="2" charset="77"/>
              </a:rPr>
              <a:t>Financiero</a:t>
            </a:r>
            <a:r>
              <a:rPr lang="en-US" b="1" dirty="0" smtClean="0">
                <a:latin typeface="Montserrat" pitchFamily="2" charset="77"/>
              </a:rPr>
              <a:t> </a:t>
            </a:r>
          </a:p>
          <a:p>
            <a:r>
              <a:rPr lang="en-US" b="1" dirty="0" smtClean="0">
                <a:latin typeface="Montserrat" pitchFamily="2" charset="77"/>
              </a:rPr>
              <a:t>FOPREDEN</a:t>
            </a:r>
            <a:endParaRPr lang="en-US" b="1" dirty="0">
              <a:latin typeface="Montserrat" pitchFamily="2" charset="77"/>
            </a:endParaRPr>
          </a:p>
        </p:txBody>
      </p:sp>
      <p:sp>
        <p:nvSpPr>
          <p:cNvPr id="7" name="TextBox 6">
            <a:extLst>
              <a:ext uri="{FF2B5EF4-FFF2-40B4-BE49-F238E27FC236}">
                <a16:creationId xmlns="" xmlns:a16="http://schemas.microsoft.com/office/drawing/2014/main" id="{0FE08353-C43F-8A43-A108-679ADC0231F6}"/>
              </a:ext>
            </a:extLst>
          </p:cNvPr>
          <p:cNvSpPr txBox="1"/>
          <p:nvPr/>
        </p:nvSpPr>
        <p:spPr>
          <a:xfrm>
            <a:off x="6660232" y="620688"/>
            <a:ext cx="2275879" cy="646331"/>
          </a:xfrm>
          <a:prstGeom prst="rect">
            <a:avLst/>
          </a:prstGeom>
          <a:noFill/>
        </p:spPr>
        <p:txBody>
          <a:bodyPr wrap="none" rtlCol="0">
            <a:spAutoFit/>
          </a:bodyPr>
          <a:lstStyle/>
          <a:p>
            <a:r>
              <a:rPr lang="es-ES_tradnl" dirty="0" smtClean="0"/>
              <a:t>Histórico de Proyectos</a:t>
            </a:r>
          </a:p>
          <a:p>
            <a:r>
              <a:rPr lang="es-ES_tradnl" dirty="0" smtClean="0"/>
              <a:t> Preventivos</a:t>
            </a:r>
            <a:endParaRPr lang="es-ES_tradnl" dirty="0"/>
          </a:p>
        </p:txBody>
      </p:sp>
      <p:graphicFrame>
        <p:nvGraphicFramePr>
          <p:cNvPr id="6" name="5 Tabla"/>
          <p:cNvGraphicFramePr>
            <a:graphicFrameLocks noGrp="1"/>
          </p:cNvGraphicFramePr>
          <p:nvPr>
            <p:extLst>
              <p:ext uri="{D42A27DB-BD31-4B8C-83A1-F6EECF244321}">
                <p14:modId xmlns:p14="http://schemas.microsoft.com/office/powerpoint/2010/main" val="2746538856"/>
              </p:ext>
            </p:extLst>
          </p:nvPr>
        </p:nvGraphicFramePr>
        <p:xfrm>
          <a:off x="755576" y="1340768"/>
          <a:ext cx="7776864" cy="5354107"/>
        </p:xfrm>
        <a:graphic>
          <a:graphicData uri="http://schemas.openxmlformats.org/drawingml/2006/table">
            <a:tbl>
              <a:tblPr>
                <a:tableStyleId>{5C22544A-7EE6-4342-B048-85BDC9FD1C3A}</a:tableStyleId>
              </a:tblPr>
              <a:tblGrid>
                <a:gridCol w="509233"/>
                <a:gridCol w="1074943"/>
                <a:gridCol w="2160240"/>
                <a:gridCol w="1224136"/>
                <a:gridCol w="1512168"/>
                <a:gridCol w="1296144"/>
              </a:tblGrid>
              <a:tr h="398298">
                <a:tc>
                  <a:txBody>
                    <a:bodyPr/>
                    <a:lstStyle/>
                    <a:p>
                      <a:pPr algn="ctr" fontAlgn="ctr"/>
                      <a:r>
                        <a:rPr lang="es-MX" sz="1200" b="1" u="none" strike="noStrike" dirty="0">
                          <a:effectLst/>
                          <a:latin typeface="Montserrat" panose="00000500000000000000" pitchFamily="2" charset="0"/>
                        </a:rPr>
                        <a:t>AÑO</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b="1" u="none" strike="noStrike" dirty="0">
                          <a:effectLst/>
                          <a:latin typeface="Montserrat" panose="00000500000000000000" pitchFamily="2" charset="0"/>
                        </a:rPr>
                        <a:t>ESTATUS</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b="1" u="none" strike="noStrike" dirty="0">
                          <a:effectLst/>
                          <a:latin typeface="Montserrat" panose="00000500000000000000" pitchFamily="2" charset="0"/>
                        </a:rPr>
                        <a:t>NOMBRE DEL PROYECTO</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b="1" u="none" strike="noStrike" dirty="0">
                          <a:effectLst/>
                          <a:latin typeface="Montserrat" panose="00000500000000000000" pitchFamily="2" charset="0"/>
                        </a:rPr>
                        <a:t>APORTACIÓN FEDERAL</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b="1" u="none" strike="noStrike" dirty="0">
                          <a:effectLst/>
                          <a:latin typeface="Montserrat" panose="00000500000000000000" pitchFamily="2" charset="0"/>
                        </a:rPr>
                        <a:t>COPARTICIPACIÓN</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b="1" u="none" strike="noStrike" dirty="0">
                          <a:effectLst/>
                          <a:latin typeface="Montserrat" panose="00000500000000000000" pitchFamily="2" charset="0"/>
                        </a:rPr>
                        <a:t>TOTAL</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r>
              <a:tr h="1041862">
                <a:tc>
                  <a:txBody>
                    <a:bodyPr/>
                    <a:lstStyle/>
                    <a:p>
                      <a:pPr algn="ctr" fontAlgn="ctr"/>
                      <a:r>
                        <a:rPr lang="es-MX" sz="1200" b="1" i="0" u="none" strike="noStrike">
                          <a:solidFill>
                            <a:srgbClr val="000000"/>
                          </a:solidFill>
                          <a:effectLst/>
                          <a:latin typeface="Montserrat" panose="00000500000000000000" pitchFamily="2" charset="0"/>
                        </a:rPr>
                        <a:t>2004</a:t>
                      </a:r>
                    </a:p>
                  </a:txBody>
                  <a:tcPr marL="9525" marR="9525" marT="9525" marB="0" anchor="ctr">
                    <a:noFill/>
                  </a:tcPr>
                </a:tc>
                <a:tc>
                  <a:txBody>
                    <a:bodyPr/>
                    <a:lstStyle/>
                    <a:p>
                      <a:pPr algn="ctr" fontAlgn="ctr"/>
                      <a:r>
                        <a:rPr lang="es-MX" sz="1200" b="0" i="0" u="none" strike="noStrike">
                          <a:solidFill>
                            <a:srgbClr val="000000"/>
                          </a:solidFill>
                          <a:effectLst/>
                          <a:latin typeface="Montserrat" panose="00000500000000000000" pitchFamily="2" charset="0"/>
                        </a:rPr>
                        <a:t>FINALIZADO</a:t>
                      </a:r>
                    </a:p>
                  </a:txBody>
                  <a:tcPr marL="9525" marR="9525" marT="9525" marB="0" anchor="ctr">
                    <a:noFill/>
                  </a:tcPr>
                </a:tc>
                <a:tc>
                  <a:txBody>
                    <a:bodyPr/>
                    <a:lstStyle/>
                    <a:p>
                      <a:pPr algn="l" fontAlgn="ctr"/>
                      <a:r>
                        <a:rPr lang="es-MX" sz="1200" b="0" i="0" u="none" strike="noStrike">
                          <a:solidFill>
                            <a:srgbClr val="000000"/>
                          </a:solidFill>
                          <a:effectLst/>
                          <a:latin typeface="Montserrat" panose="00000500000000000000" pitchFamily="2" charset="0"/>
                        </a:rPr>
                        <a:t>ESTUDIO DE MITIGACIÓN Y DISMINUCIÓN DE RIESGOS DE INUNDACIÓN DEL RÍO TURBIO, TRAMO LEÓN A LA DESEMBOCADURA AL RÍO LERMA, GTO.</a:t>
                      </a:r>
                    </a:p>
                  </a:txBody>
                  <a:tcPr marL="9525" marR="9525" marT="9525" marB="0" anchor="ctr">
                    <a:noFill/>
                  </a:tcPr>
                </a:tc>
                <a:tc>
                  <a:txBody>
                    <a:bodyPr/>
                    <a:lstStyle/>
                    <a:p>
                      <a:pPr algn="l" fontAlgn="ctr"/>
                      <a:r>
                        <a:rPr lang="es-MX" sz="1200" b="0" i="0" u="none" strike="noStrike" dirty="0">
                          <a:solidFill>
                            <a:srgbClr val="000000"/>
                          </a:solidFill>
                          <a:effectLst/>
                          <a:latin typeface="Montserrat" panose="00000500000000000000" pitchFamily="2" charset="0"/>
                        </a:rPr>
                        <a:t> </a:t>
                      </a:r>
                      <a:r>
                        <a:rPr lang="es-MX" sz="1200" b="0" i="0" u="none" strike="noStrike" dirty="0" smtClean="0">
                          <a:solidFill>
                            <a:srgbClr val="000000"/>
                          </a:solidFill>
                          <a:effectLst/>
                          <a:latin typeface="Montserrat" panose="00000500000000000000" pitchFamily="2" charset="0"/>
                        </a:rPr>
                        <a:t>$</a:t>
                      </a:r>
                      <a:r>
                        <a:rPr lang="es-MX" sz="1200" b="0" i="0" u="none" strike="noStrike" baseline="0" dirty="0" smtClean="0">
                          <a:solidFill>
                            <a:srgbClr val="000000"/>
                          </a:solidFill>
                          <a:effectLst/>
                          <a:latin typeface="Montserrat" panose="00000500000000000000" pitchFamily="2" charset="0"/>
                        </a:rPr>
                        <a:t> </a:t>
                      </a:r>
                      <a:r>
                        <a:rPr lang="es-MX" sz="1200" b="0" i="0" u="none" strike="noStrike" dirty="0" smtClean="0">
                          <a:solidFill>
                            <a:srgbClr val="000000"/>
                          </a:solidFill>
                          <a:effectLst/>
                          <a:latin typeface="Montserrat" panose="00000500000000000000" pitchFamily="2" charset="0"/>
                        </a:rPr>
                        <a:t>7,000,000.00 </a:t>
                      </a:r>
                      <a:endParaRPr lang="es-MX" sz="1200" b="0" i="0" u="none" strike="noStrike" dirty="0">
                        <a:solidFill>
                          <a:srgbClr val="000000"/>
                        </a:solidFill>
                        <a:effectLst/>
                        <a:latin typeface="Montserrat" panose="00000500000000000000" pitchFamily="2" charset="0"/>
                      </a:endParaRPr>
                    </a:p>
                  </a:txBody>
                  <a:tcPr marL="9525" marR="9525" marT="9525" marB="0" anchor="ctr">
                    <a:noFill/>
                  </a:tcPr>
                </a:tc>
                <a:tc>
                  <a:txBody>
                    <a:bodyPr/>
                    <a:lstStyle/>
                    <a:p>
                      <a:pPr algn="l" fontAlgn="ctr"/>
                      <a:r>
                        <a:rPr lang="es-MX" sz="1200" b="0" i="0" u="none" strike="noStrike" dirty="0">
                          <a:solidFill>
                            <a:srgbClr val="000000"/>
                          </a:solidFill>
                          <a:effectLst/>
                          <a:latin typeface="Montserrat" panose="00000500000000000000" pitchFamily="2" charset="0"/>
                        </a:rPr>
                        <a:t> $ </a:t>
                      </a:r>
                      <a:r>
                        <a:rPr lang="es-MX" sz="1200" b="0" i="0" u="none" strike="noStrike" dirty="0" smtClean="0">
                          <a:solidFill>
                            <a:srgbClr val="000000"/>
                          </a:solidFill>
                          <a:effectLst/>
                          <a:latin typeface="Montserrat" panose="00000500000000000000" pitchFamily="2" charset="0"/>
                        </a:rPr>
                        <a:t>3,000,000.00 </a:t>
                      </a:r>
                      <a:endParaRPr lang="es-MX" sz="1200" b="0" i="0" u="none" strike="noStrike" dirty="0">
                        <a:solidFill>
                          <a:srgbClr val="000000"/>
                        </a:solidFill>
                        <a:effectLst/>
                        <a:latin typeface="Montserrat" panose="00000500000000000000" pitchFamily="2" charset="0"/>
                      </a:endParaRPr>
                    </a:p>
                  </a:txBody>
                  <a:tcPr marL="9525" marR="9525" marT="9525" marB="0" anchor="ctr">
                    <a:noFill/>
                  </a:tcPr>
                </a:tc>
                <a:tc>
                  <a:txBody>
                    <a:bodyPr/>
                    <a:lstStyle/>
                    <a:p>
                      <a:pPr algn="l" fontAlgn="ctr"/>
                      <a:r>
                        <a:rPr lang="es-MX" sz="1200" b="0" i="0" u="none" strike="noStrike" dirty="0">
                          <a:solidFill>
                            <a:srgbClr val="000000"/>
                          </a:solidFill>
                          <a:effectLst/>
                          <a:latin typeface="Montserrat" panose="00000500000000000000" pitchFamily="2" charset="0"/>
                        </a:rPr>
                        <a:t> $ </a:t>
                      </a:r>
                      <a:r>
                        <a:rPr lang="es-MX" sz="1200" b="0" i="0" u="none" strike="noStrike" dirty="0" smtClean="0">
                          <a:solidFill>
                            <a:srgbClr val="000000"/>
                          </a:solidFill>
                          <a:effectLst/>
                          <a:latin typeface="Montserrat" panose="00000500000000000000" pitchFamily="2" charset="0"/>
                        </a:rPr>
                        <a:t>10,000,000.00 </a:t>
                      </a:r>
                      <a:endParaRPr lang="es-MX" sz="1200" b="0" i="0" u="none" strike="noStrike" dirty="0">
                        <a:solidFill>
                          <a:srgbClr val="000000"/>
                        </a:solidFill>
                        <a:effectLst/>
                        <a:latin typeface="Montserrat" panose="00000500000000000000" pitchFamily="2" charset="0"/>
                      </a:endParaRPr>
                    </a:p>
                  </a:txBody>
                  <a:tcPr marL="9525" marR="9525" marT="9525" marB="0" anchor="ctr">
                    <a:noFill/>
                  </a:tcPr>
                </a:tc>
              </a:tr>
              <a:tr h="1584176">
                <a:tc>
                  <a:txBody>
                    <a:bodyPr/>
                    <a:lstStyle/>
                    <a:p>
                      <a:pPr algn="ctr" fontAlgn="ctr"/>
                      <a:r>
                        <a:rPr lang="es-MX" sz="1200" b="1" i="0" u="none" strike="noStrike">
                          <a:solidFill>
                            <a:srgbClr val="000000"/>
                          </a:solidFill>
                          <a:effectLst/>
                          <a:latin typeface="Montserrat" panose="00000500000000000000" pitchFamily="2" charset="0"/>
                        </a:rPr>
                        <a:t>2006</a:t>
                      </a:r>
                    </a:p>
                  </a:txBody>
                  <a:tcPr marL="9525" marR="9525" marT="9525" marB="0" anchor="ctr">
                    <a:noFill/>
                  </a:tcPr>
                </a:tc>
                <a:tc>
                  <a:txBody>
                    <a:bodyPr/>
                    <a:lstStyle/>
                    <a:p>
                      <a:pPr algn="ctr" fontAlgn="ctr"/>
                      <a:r>
                        <a:rPr lang="es-MX" sz="1200" b="0" i="0" u="none" strike="noStrike">
                          <a:solidFill>
                            <a:srgbClr val="000000"/>
                          </a:solidFill>
                          <a:effectLst/>
                          <a:latin typeface="Montserrat" panose="00000500000000000000" pitchFamily="2" charset="0"/>
                        </a:rPr>
                        <a:t>FINALIZADO 2012</a:t>
                      </a:r>
                    </a:p>
                  </a:txBody>
                  <a:tcPr marL="9525" marR="9525" marT="9525" marB="0" anchor="ctr">
                    <a:noFill/>
                  </a:tcPr>
                </a:tc>
                <a:tc>
                  <a:txBody>
                    <a:bodyPr/>
                    <a:lstStyle/>
                    <a:p>
                      <a:pPr algn="l" fontAlgn="ctr"/>
                      <a:r>
                        <a:rPr lang="es-MX" sz="1200" b="0" i="0" u="none" strike="noStrike">
                          <a:solidFill>
                            <a:srgbClr val="000000"/>
                          </a:solidFill>
                          <a:effectLst/>
                          <a:latin typeface="Montserrat" panose="00000500000000000000" pitchFamily="2" charset="0"/>
                        </a:rPr>
                        <a:t>SISTEMATIZACIÓN DEL ATLAS DE RIESGOS DEL ESTADO DE GUANAJUATO</a:t>
                      </a:r>
                    </a:p>
                  </a:txBody>
                  <a:tcPr marL="9525" marR="9525" marT="9525" marB="0" anchor="ctr">
                    <a:noFill/>
                  </a:tcPr>
                </a:tc>
                <a:tc>
                  <a:txBody>
                    <a:bodyPr/>
                    <a:lstStyle/>
                    <a:p>
                      <a:pPr algn="l" fontAlgn="ctr"/>
                      <a:r>
                        <a:rPr lang="es-MX" sz="1200" b="0" i="0" u="none" strike="noStrike" dirty="0">
                          <a:solidFill>
                            <a:srgbClr val="000000"/>
                          </a:solidFill>
                          <a:effectLst/>
                          <a:latin typeface="Montserrat" panose="00000500000000000000" pitchFamily="2" charset="0"/>
                        </a:rPr>
                        <a:t> </a:t>
                      </a:r>
                      <a:r>
                        <a:rPr lang="es-MX" sz="1200" b="0" i="0" u="none" strike="noStrike" dirty="0" smtClean="0">
                          <a:solidFill>
                            <a:srgbClr val="000000"/>
                          </a:solidFill>
                          <a:effectLst/>
                          <a:latin typeface="Montserrat" panose="00000500000000000000" pitchFamily="2" charset="0"/>
                        </a:rPr>
                        <a:t>$</a:t>
                      </a:r>
                      <a:r>
                        <a:rPr lang="es-MX" sz="1200" b="0" i="0" u="none" strike="noStrike" baseline="0" dirty="0" smtClean="0">
                          <a:solidFill>
                            <a:srgbClr val="000000"/>
                          </a:solidFill>
                          <a:effectLst/>
                          <a:latin typeface="Montserrat" panose="00000500000000000000" pitchFamily="2" charset="0"/>
                        </a:rPr>
                        <a:t> </a:t>
                      </a:r>
                      <a:r>
                        <a:rPr lang="es-MX" sz="1200" b="0" i="0" u="none" strike="noStrike" dirty="0" smtClean="0">
                          <a:solidFill>
                            <a:srgbClr val="000000"/>
                          </a:solidFill>
                          <a:effectLst/>
                          <a:latin typeface="Montserrat" panose="00000500000000000000" pitchFamily="2" charset="0"/>
                        </a:rPr>
                        <a:t>1,788,500.00 </a:t>
                      </a:r>
                      <a:endParaRPr lang="es-MX" sz="1200" b="0" i="0" u="none" strike="noStrike" dirty="0">
                        <a:solidFill>
                          <a:srgbClr val="000000"/>
                        </a:solidFill>
                        <a:effectLst/>
                        <a:latin typeface="Montserrat" panose="00000500000000000000" pitchFamily="2" charset="0"/>
                      </a:endParaRPr>
                    </a:p>
                  </a:txBody>
                  <a:tcPr marL="9525" marR="9525" marT="9525" marB="0" anchor="ctr">
                    <a:noFill/>
                  </a:tcPr>
                </a:tc>
                <a:tc>
                  <a:txBody>
                    <a:bodyPr/>
                    <a:lstStyle/>
                    <a:p>
                      <a:pPr algn="l" fontAlgn="ctr"/>
                      <a:r>
                        <a:rPr lang="es-MX" sz="1200" b="0" i="0" u="none" strike="noStrike" dirty="0">
                          <a:solidFill>
                            <a:srgbClr val="000000"/>
                          </a:solidFill>
                          <a:effectLst/>
                          <a:latin typeface="Montserrat" panose="00000500000000000000" pitchFamily="2" charset="0"/>
                        </a:rPr>
                        <a:t> </a:t>
                      </a:r>
                      <a:r>
                        <a:rPr lang="es-MX" sz="1200" b="0" i="0" u="none" strike="noStrike" dirty="0" smtClean="0">
                          <a:solidFill>
                            <a:srgbClr val="000000"/>
                          </a:solidFill>
                          <a:effectLst/>
                          <a:latin typeface="Montserrat" panose="00000500000000000000" pitchFamily="2" charset="0"/>
                        </a:rPr>
                        <a:t>$</a:t>
                      </a:r>
                      <a:r>
                        <a:rPr lang="es-MX" sz="1200" b="0" i="0" u="none" strike="noStrike" baseline="0" dirty="0" smtClean="0">
                          <a:solidFill>
                            <a:srgbClr val="000000"/>
                          </a:solidFill>
                          <a:effectLst/>
                          <a:latin typeface="Montserrat" panose="00000500000000000000" pitchFamily="2" charset="0"/>
                        </a:rPr>
                        <a:t> </a:t>
                      </a:r>
                      <a:r>
                        <a:rPr lang="es-MX" sz="1200" b="0" i="0" u="none" strike="noStrike" dirty="0" smtClean="0">
                          <a:solidFill>
                            <a:srgbClr val="000000"/>
                          </a:solidFill>
                          <a:effectLst/>
                          <a:latin typeface="Montserrat" panose="00000500000000000000" pitchFamily="2" charset="0"/>
                        </a:rPr>
                        <a:t>766,500.00 </a:t>
                      </a:r>
                      <a:endParaRPr lang="es-MX" sz="1200" b="0" i="0" u="none" strike="noStrike" dirty="0">
                        <a:solidFill>
                          <a:srgbClr val="000000"/>
                        </a:solidFill>
                        <a:effectLst/>
                        <a:latin typeface="Montserrat" panose="00000500000000000000" pitchFamily="2" charset="0"/>
                      </a:endParaRPr>
                    </a:p>
                  </a:txBody>
                  <a:tcPr marL="9525" marR="9525" marT="9525" marB="0" anchor="ctr">
                    <a:noFill/>
                  </a:tcPr>
                </a:tc>
                <a:tc>
                  <a:txBody>
                    <a:bodyPr/>
                    <a:lstStyle/>
                    <a:p>
                      <a:pPr algn="l" fontAlgn="ctr"/>
                      <a:r>
                        <a:rPr lang="es-MX" sz="1200" b="0" i="0" u="none" strike="noStrike" dirty="0">
                          <a:solidFill>
                            <a:srgbClr val="000000"/>
                          </a:solidFill>
                          <a:effectLst/>
                          <a:latin typeface="Montserrat" panose="00000500000000000000" pitchFamily="2" charset="0"/>
                        </a:rPr>
                        <a:t> </a:t>
                      </a:r>
                      <a:r>
                        <a:rPr lang="es-MX" sz="1200" b="0" i="0" u="none" strike="noStrike" dirty="0" smtClean="0">
                          <a:solidFill>
                            <a:srgbClr val="000000"/>
                          </a:solidFill>
                          <a:effectLst/>
                          <a:latin typeface="Montserrat" panose="00000500000000000000" pitchFamily="2" charset="0"/>
                        </a:rPr>
                        <a:t>$</a:t>
                      </a:r>
                      <a:r>
                        <a:rPr lang="es-MX" sz="1200" b="0" i="0" u="none" strike="noStrike" baseline="0" dirty="0" smtClean="0">
                          <a:solidFill>
                            <a:srgbClr val="000000"/>
                          </a:solidFill>
                          <a:effectLst/>
                          <a:latin typeface="Montserrat" panose="00000500000000000000" pitchFamily="2" charset="0"/>
                        </a:rPr>
                        <a:t> </a:t>
                      </a:r>
                      <a:r>
                        <a:rPr lang="es-MX" sz="1200" b="0" i="0" u="none" strike="noStrike" dirty="0" smtClean="0">
                          <a:solidFill>
                            <a:srgbClr val="000000"/>
                          </a:solidFill>
                          <a:effectLst/>
                          <a:latin typeface="Montserrat" panose="00000500000000000000" pitchFamily="2" charset="0"/>
                        </a:rPr>
                        <a:t>2,555,000.00 </a:t>
                      </a:r>
                      <a:endParaRPr lang="es-MX" sz="1200" b="0" i="0" u="none" strike="noStrike" dirty="0">
                        <a:solidFill>
                          <a:srgbClr val="000000"/>
                        </a:solidFill>
                        <a:effectLst/>
                        <a:latin typeface="Montserrat" panose="00000500000000000000" pitchFamily="2" charset="0"/>
                      </a:endParaRPr>
                    </a:p>
                  </a:txBody>
                  <a:tcPr marL="9525" marR="9525" marT="9525" marB="0" anchor="ctr">
                    <a:noFill/>
                  </a:tcPr>
                </a:tc>
              </a:tr>
              <a:tr h="1008290">
                <a:tc>
                  <a:txBody>
                    <a:bodyPr/>
                    <a:lstStyle/>
                    <a:p>
                      <a:pPr algn="ctr" fontAlgn="ctr"/>
                      <a:r>
                        <a:rPr lang="es-MX" sz="1200" b="1" i="0" u="none" strike="noStrike">
                          <a:solidFill>
                            <a:srgbClr val="000000"/>
                          </a:solidFill>
                          <a:effectLst/>
                          <a:latin typeface="Montserrat" panose="00000500000000000000" pitchFamily="2" charset="0"/>
                        </a:rPr>
                        <a:t>2006</a:t>
                      </a:r>
                    </a:p>
                  </a:txBody>
                  <a:tcPr marL="9525" marR="9525" marT="9525" marB="0" anchor="ctr">
                    <a:noFill/>
                  </a:tcPr>
                </a:tc>
                <a:tc>
                  <a:txBody>
                    <a:bodyPr/>
                    <a:lstStyle/>
                    <a:p>
                      <a:pPr algn="ctr" fontAlgn="ctr"/>
                      <a:r>
                        <a:rPr lang="es-MX" sz="1200" b="0" i="0" u="none" strike="noStrike">
                          <a:solidFill>
                            <a:srgbClr val="000000"/>
                          </a:solidFill>
                          <a:effectLst/>
                          <a:latin typeface="Montserrat" panose="00000500000000000000" pitchFamily="2" charset="0"/>
                        </a:rPr>
                        <a:t>FINALIZADO 2015</a:t>
                      </a:r>
                    </a:p>
                  </a:txBody>
                  <a:tcPr marL="9525" marR="9525" marT="9525" marB="0" anchor="ctr">
                    <a:noFill/>
                  </a:tcPr>
                </a:tc>
                <a:tc>
                  <a:txBody>
                    <a:bodyPr/>
                    <a:lstStyle/>
                    <a:p>
                      <a:pPr algn="l" fontAlgn="ctr"/>
                      <a:r>
                        <a:rPr lang="es-MX" sz="1200" b="0" i="0" u="none" strike="noStrike" dirty="0">
                          <a:solidFill>
                            <a:srgbClr val="000000"/>
                          </a:solidFill>
                          <a:effectLst/>
                          <a:latin typeface="Montserrat" panose="00000500000000000000" pitchFamily="2" charset="0"/>
                        </a:rPr>
                        <a:t>ACCIONES DE PREVENCIÓN ACAMBARO, APASEO EL GRANDE, GUANAJUATO Y SAN DIEGO DE LA UNIÓN (CONSTRUCCIÓN DE MUROS DE GAVIÓN</a:t>
                      </a:r>
                      <a:r>
                        <a:rPr lang="es-MX" sz="1200" b="0" i="0" u="none" strike="noStrike" dirty="0" smtClean="0">
                          <a:solidFill>
                            <a:srgbClr val="000000"/>
                          </a:solidFill>
                          <a:effectLst/>
                          <a:latin typeface="Montserrat" panose="00000500000000000000" pitchFamily="2" charset="0"/>
                        </a:rPr>
                        <a:t>) </a:t>
                      </a:r>
                    </a:p>
                    <a:p>
                      <a:pPr algn="l" fontAlgn="ctr"/>
                      <a:endParaRPr lang="es-MX" sz="1200" b="0" i="0" u="none" strike="noStrike" dirty="0">
                        <a:solidFill>
                          <a:srgbClr val="000000"/>
                        </a:solidFill>
                        <a:effectLst/>
                        <a:latin typeface="Montserrat" panose="00000500000000000000" pitchFamily="2" charset="0"/>
                      </a:endParaRPr>
                    </a:p>
                  </a:txBody>
                  <a:tcPr marL="9525" marR="9525" marT="9525" marB="0" anchor="ctr">
                    <a:noFill/>
                  </a:tcPr>
                </a:tc>
                <a:tc>
                  <a:txBody>
                    <a:bodyPr/>
                    <a:lstStyle/>
                    <a:p>
                      <a:pPr algn="l" fontAlgn="ctr"/>
                      <a:r>
                        <a:rPr lang="es-MX" sz="1200" b="0" i="0" u="none" strike="noStrike" dirty="0">
                          <a:solidFill>
                            <a:srgbClr val="000000"/>
                          </a:solidFill>
                          <a:effectLst/>
                          <a:latin typeface="Montserrat" panose="00000500000000000000" pitchFamily="2" charset="0"/>
                        </a:rPr>
                        <a:t> </a:t>
                      </a:r>
                      <a:r>
                        <a:rPr lang="es-MX" sz="1200" b="0" i="0" u="none" strike="noStrike" dirty="0" smtClean="0">
                          <a:solidFill>
                            <a:srgbClr val="000000"/>
                          </a:solidFill>
                          <a:effectLst/>
                          <a:latin typeface="Montserrat" panose="00000500000000000000" pitchFamily="2" charset="0"/>
                        </a:rPr>
                        <a:t>$</a:t>
                      </a:r>
                      <a:r>
                        <a:rPr lang="es-MX" sz="1200" b="0" i="0" u="none" strike="noStrike" baseline="0" dirty="0" smtClean="0">
                          <a:solidFill>
                            <a:srgbClr val="000000"/>
                          </a:solidFill>
                          <a:effectLst/>
                          <a:latin typeface="Montserrat" panose="00000500000000000000" pitchFamily="2" charset="0"/>
                        </a:rPr>
                        <a:t> </a:t>
                      </a:r>
                      <a:r>
                        <a:rPr lang="es-MX" sz="1200" b="0" i="0" u="none" strike="noStrike" dirty="0" smtClean="0">
                          <a:solidFill>
                            <a:srgbClr val="000000"/>
                          </a:solidFill>
                          <a:effectLst/>
                          <a:latin typeface="Montserrat" panose="00000500000000000000" pitchFamily="2" charset="0"/>
                        </a:rPr>
                        <a:t>11,297,439.50 </a:t>
                      </a:r>
                      <a:endParaRPr lang="es-MX" sz="1200" b="0" i="0" u="none" strike="noStrike" dirty="0">
                        <a:solidFill>
                          <a:srgbClr val="000000"/>
                        </a:solidFill>
                        <a:effectLst/>
                        <a:latin typeface="Montserrat" panose="00000500000000000000" pitchFamily="2" charset="0"/>
                      </a:endParaRPr>
                    </a:p>
                  </a:txBody>
                  <a:tcPr marL="9525" marR="9525" marT="9525" marB="0" anchor="ctr">
                    <a:noFill/>
                  </a:tcPr>
                </a:tc>
                <a:tc>
                  <a:txBody>
                    <a:bodyPr/>
                    <a:lstStyle/>
                    <a:p>
                      <a:pPr algn="l" fontAlgn="ctr"/>
                      <a:r>
                        <a:rPr lang="es-MX" sz="1200" b="0" i="0" u="none" strike="noStrike" dirty="0">
                          <a:solidFill>
                            <a:srgbClr val="000000"/>
                          </a:solidFill>
                          <a:effectLst/>
                          <a:latin typeface="Montserrat" panose="00000500000000000000" pitchFamily="2" charset="0"/>
                        </a:rPr>
                        <a:t> </a:t>
                      </a:r>
                      <a:r>
                        <a:rPr lang="es-MX" sz="1200" b="0" i="0" u="none" strike="noStrike" dirty="0" smtClean="0">
                          <a:solidFill>
                            <a:srgbClr val="000000"/>
                          </a:solidFill>
                          <a:effectLst/>
                          <a:latin typeface="Montserrat" panose="00000500000000000000" pitchFamily="2" charset="0"/>
                        </a:rPr>
                        <a:t>$</a:t>
                      </a:r>
                      <a:r>
                        <a:rPr lang="es-MX" sz="1200" b="0" i="0" u="none" strike="noStrike" baseline="0" dirty="0" smtClean="0">
                          <a:solidFill>
                            <a:srgbClr val="000000"/>
                          </a:solidFill>
                          <a:effectLst/>
                          <a:latin typeface="Montserrat" panose="00000500000000000000" pitchFamily="2" charset="0"/>
                        </a:rPr>
                        <a:t> </a:t>
                      </a:r>
                      <a:r>
                        <a:rPr lang="es-MX" sz="1200" b="0" i="0" u="none" strike="noStrike" dirty="0" smtClean="0">
                          <a:solidFill>
                            <a:srgbClr val="000000"/>
                          </a:solidFill>
                          <a:effectLst/>
                          <a:latin typeface="Montserrat" panose="00000500000000000000" pitchFamily="2" charset="0"/>
                        </a:rPr>
                        <a:t>11,297,439.50 </a:t>
                      </a:r>
                      <a:endParaRPr lang="es-MX" sz="1200" b="0" i="0" u="none" strike="noStrike" dirty="0">
                        <a:solidFill>
                          <a:srgbClr val="000000"/>
                        </a:solidFill>
                        <a:effectLst/>
                        <a:latin typeface="Montserrat" panose="00000500000000000000" pitchFamily="2" charset="0"/>
                      </a:endParaRPr>
                    </a:p>
                  </a:txBody>
                  <a:tcPr marL="9525" marR="9525" marT="9525" marB="0" anchor="ctr">
                    <a:noFill/>
                  </a:tcPr>
                </a:tc>
                <a:tc>
                  <a:txBody>
                    <a:bodyPr/>
                    <a:lstStyle/>
                    <a:p>
                      <a:pPr algn="l" fontAlgn="ctr"/>
                      <a:r>
                        <a:rPr lang="es-MX" sz="1200" b="0" i="0" u="none" strike="noStrike" dirty="0">
                          <a:solidFill>
                            <a:srgbClr val="000000"/>
                          </a:solidFill>
                          <a:effectLst/>
                          <a:latin typeface="Montserrat" panose="00000500000000000000" pitchFamily="2" charset="0"/>
                        </a:rPr>
                        <a:t> $ </a:t>
                      </a:r>
                      <a:r>
                        <a:rPr lang="es-MX" sz="1200" b="0" i="0" u="none" strike="noStrike" dirty="0" smtClean="0">
                          <a:solidFill>
                            <a:srgbClr val="000000"/>
                          </a:solidFill>
                          <a:effectLst/>
                          <a:latin typeface="Montserrat" panose="00000500000000000000" pitchFamily="2" charset="0"/>
                        </a:rPr>
                        <a:t>22,594,879.00 </a:t>
                      </a:r>
                      <a:endParaRPr lang="es-MX" sz="1200" b="0" i="0" u="none" strike="noStrike" dirty="0">
                        <a:solidFill>
                          <a:srgbClr val="000000"/>
                        </a:solidFill>
                        <a:effectLst/>
                        <a:latin typeface="Montserrat" panose="00000500000000000000" pitchFamily="2" charset="0"/>
                      </a:endParaRPr>
                    </a:p>
                  </a:txBody>
                  <a:tcPr marL="9525" marR="9525" marT="9525" marB="0" anchor="ctr">
                    <a:noFill/>
                  </a:tcPr>
                </a:tc>
              </a:tr>
              <a:tr h="792263">
                <a:tc>
                  <a:txBody>
                    <a:bodyPr/>
                    <a:lstStyle/>
                    <a:p>
                      <a:pPr algn="ctr" fontAlgn="ctr"/>
                      <a:r>
                        <a:rPr lang="es-MX" sz="1200" b="1" i="0" u="none" strike="noStrike">
                          <a:solidFill>
                            <a:srgbClr val="000000"/>
                          </a:solidFill>
                          <a:effectLst/>
                          <a:latin typeface="Montserrat" panose="00000500000000000000" pitchFamily="2" charset="0"/>
                        </a:rPr>
                        <a:t>2009</a:t>
                      </a:r>
                    </a:p>
                  </a:txBody>
                  <a:tcPr marL="9525" marR="9525" marT="9525" marB="0" anchor="ctr">
                    <a:noFill/>
                  </a:tcPr>
                </a:tc>
                <a:tc>
                  <a:txBody>
                    <a:bodyPr/>
                    <a:lstStyle/>
                    <a:p>
                      <a:pPr algn="ctr" fontAlgn="ctr"/>
                      <a:r>
                        <a:rPr lang="es-MX" sz="1200" b="0" i="0" u="none" strike="noStrike">
                          <a:solidFill>
                            <a:srgbClr val="000000"/>
                          </a:solidFill>
                          <a:effectLst/>
                          <a:latin typeface="Montserrat" panose="00000500000000000000" pitchFamily="2" charset="0"/>
                        </a:rPr>
                        <a:t>FINALIZADO 2013</a:t>
                      </a:r>
                    </a:p>
                  </a:txBody>
                  <a:tcPr marL="9525" marR="9525" marT="9525" marB="0" anchor="ctr">
                    <a:noFill/>
                  </a:tcPr>
                </a:tc>
                <a:tc>
                  <a:txBody>
                    <a:bodyPr/>
                    <a:lstStyle/>
                    <a:p>
                      <a:pPr algn="l" fontAlgn="ctr"/>
                      <a:r>
                        <a:rPr lang="es-MX" sz="1200" b="0" i="0" u="none" strike="noStrike" dirty="0">
                          <a:solidFill>
                            <a:srgbClr val="000000"/>
                          </a:solidFill>
                          <a:effectLst/>
                          <a:latin typeface="Montserrat" panose="00000500000000000000" pitchFamily="2" charset="0"/>
                        </a:rPr>
                        <a:t>SISTEMA DE ALERTA HIDROMETEOROLÓGICA TEMPRANA DEL ESTADO DE GUANAJUATO 1A ETAPA</a:t>
                      </a:r>
                    </a:p>
                  </a:txBody>
                  <a:tcPr marL="9525" marR="9525" marT="9525" marB="0" anchor="ctr">
                    <a:noFill/>
                  </a:tcPr>
                </a:tc>
                <a:tc>
                  <a:txBody>
                    <a:bodyPr/>
                    <a:lstStyle/>
                    <a:p>
                      <a:pPr algn="l" fontAlgn="ctr"/>
                      <a:r>
                        <a:rPr lang="es-MX" sz="1200" b="0" i="0" u="none" strike="noStrike" dirty="0">
                          <a:solidFill>
                            <a:srgbClr val="000000"/>
                          </a:solidFill>
                          <a:effectLst/>
                          <a:latin typeface="Montserrat" panose="00000500000000000000" pitchFamily="2" charset="0"/>
                        </a:rPr>
                        <a:t> $ </a:t>
                      </a:r>
                      <a:r>
                        <a:rPr lang="es-MX" sz="1200" b="0" i="0" u="none" strike="noStrike" dirty="0" smtClean="0">
                          <a:solidFill>
                            <a:srgbClr val="000000"/>
                          </a:solidFill>
                          <a:effectLst/>
                          <a:latin typeface="Montserrat" panose="00000500000000000000" pitchFamily="2" charset="0"/>
                        </a:rPr>
                        <a:t>4,252,500.00 </a:t>
                      </a:r>
                      <a:endParaRPr lang="es-MX" sz="1200" b="0" i="0" u="none" strike="noStrike" dirty="0">
                        <a:solidFill>
                          <a:srgbClr val="000000"/>
                        </a:solidFill>
                        <a:effectLst/>
                        <a:latin typeface="Montserrat" panose="00000500000000000000" pitchFamily="2" charset="0"/>
                      </a:endParaRPr>
                    </a:p>
                  </a:txBody>
                  <a:tcPr marL="9525" marR="9525" marT="9525" marB="0" anchor="ctr">
                    <a:noFill/>
                  </a:tcPr>
                </a:tc>
                <a:tc>
                  <a:txBody>
                    <a:bodyPr/>
                    <a:lstStyle/>
                    <a:p>
                      <a:pPr algn="l" fontAlgn="ctr"/>
                      <a:r>
                        <a:rPr lang="es-MX" sz="1200" b="0" i="0" u="none" strike="noStrike" dirty="0">
                          <a:solidFill>
                            <a:srgbClr val="000000"/>
                          </a:solidFill>
                          <a:effectLst/>
                          <a:latin typeface="Montserrat" panose="00000500000000000000" pitchFamily="2" charset="0"/>
                        </a:rPr>
                        <a:t> </a:t>
                      </a:r>
                      <a:r>
                        <a:rPr lang="es-MX" sz="1200" b="0" i="0" u="none" strike="noStrike" dirty="0" smtClean="0">
                          <a:solidFill>
                            <a:srgbClr val="000000"/>
                          </a:solidFill>
                          <a:effectLst/>
                          <a:latin typeface="Montserrat" panose="00000500000000000000" pitchFamily="2" charset="0"/>
                        </a:rPr>
                        <a:t>$</a:t>
                      </a:r>
                      <a:r>
                        <a:rPr lang="es-MX" sz="1200" b="0" i="0" u="none" strike="noStrike" baseline="0" dirty="0" smtClean="0">
                          <a:solidFill>
                            <a:srgbClr val="000000"/>
                          </a:solidFill>
                          <a:effectLst/>
                          <a:latin typeface="Montserrat" panose="00000500000000000000" pitchFamily="2" charset="0"/>
                        </a:rPr>
                        <a:t> </a:t>
                      </a:r>
                      <a:r>
                        <a:rPr lang="es-MX" sz="1200" b="0" i="0" u="none" strike="noStrike" dirty="0" smtClean="0">
                          <a:solidFill>
                            <a:srgbClr val="000000"/>
                          </a:solidFill>
                          <a:effectLst/>
                          <a:latin typeface="Montserrat" panose="00000500000000000000" pitchFamily="2" charset="0"/>
                        </a:rPr>
                        <a:t>1,822,500.00 </a:t>
                      </a:r>
                      <a:endParaRPr lang="es-MX" sz="1200" b="0" i="0" u="none" strike="noStrike" dirty="0">
                        <a:solidFill>
                          <a:srgbClr val="000000"/>
                        </a:solidFill>
                        <a:effectLst/>
                        <a:latin typeface="Montserrat" panose="00000500000000000000" pitchFamily="2" charset="0"/>
                      </a:endParaRPr>
                    </a:p>
                  </a:txBody>
                  <a:tcPr marL="9525" marR="9525" marT="9525" marB="0" anchor="ctr">
                    <a:noFill/>
                  </a:tcPr>
                </a:tc>
                <a:tc>
                  <a:txBody>
                    <a:bodyPr/>
                    <a:lstStyle/>
                    <a:p>
                      <a:pPr algn="l" fontAlgn="ctr"/>
                      <a:r>
                        <a:rPr lang="es-MX" sz="1200" b="0" i="0" u="none" strike="noStrike" dirty="0">
                          <a:solidFill>
                            <a:srgbClr val="000000"/>
                          </a:solidFill>
                          <a:effectLst/>
                          <a:latin typeface="Montserrat" panose="00000500000000000000" pitchFamily="2" charset="0"/>
                        </a:rPr>
                        <a:t> $ </a:t>
                      </a:r>
                      <a:r>
                        <a:rPr lang="es-MX" sz="1200" b="0" i="0" u="none" strike="noStrike" dirty="0" smtClean="0">
                          <a:solidFill>
                            <a:srgbClr val="000000"/>
                          </a:solidFill>
                          <a:effectLst/>
                          <a:latin typeface="Montserrat" panose="00000500000000000000" pitchFamily="2" charset="0"/>
                        </a:rPr>
                        <a:t>6,075,000.00 </a:t>
                      </a:r>
                      <a:endParaRPr lang="es-MX" sz="1200" b="0" i="0" u="none" strike="noStrike" dirty="0">
                        <a:solidFill>
                          <a:srgbClr val="000000"/>
                        </a:solidFill>
                        <a:effectLst/>
                        <a:latin typeface="Montserrat" panose="00000500000000000000" pitchFamily="2" charset="0"/>
                      </a:endParaRPr>
                    </a:p>
                  </a:txBody>
                  <a:tcPr marL="9525" marR="9525" marT="9525" marB="0" anchor="ctr">
                    <a:noFill/>
                  </a:tcPr>
                </a:tc>
              </a:tr>
            </a:tbl>
          </a:graphicData>
        </a:graphic>
      </p:graphicFrame>
    </p:spTree>
    <p:extLst>
      <p:ext uri="{BB962C8B-B14F-4D97-AF65-F5344CB8AC3E}">
        <p14:creationId xmlns:p14="http://schemas.microsoft.com/office/powerpoint/2010/main" val="21007445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D428A856-8863-3B47-871D-0BD0F50BE444}"/>
              </a:ext>
            </a:extLst>
          </p:cNvPr>
          <p:cNvSpPr txBox="1"/>
          <p:nvPr/>
        </p:nvSpPr>
        <p:spPr>
          <a:xfrm>
            <a:off x="107504" y="116632"/>
            <a:ext cx="3151825" cy="646331"/>
          </a:xfrm>
          <a:prstGeom prst="rect">
            <a:avLst/>
          </a:prstGeom>
          <a:noFill/>
        </p:spPr>
        <p:txBody>
          <a:bodyPr wrap="none" rtlCol="0">
            <a:spAutoFit/>
          </a:bodyPr>
          <a:lstStyle/>
          <a:p>
            <a:r>
              <a:rPr lang="es-MX" b="1" dirty="0" smtClean="0">
                <a:latin typeface="Montserrat" pitchFamily="2" charset="77"/>
              </a:rPr>
              <a:t>Instrumento</a:t>
            </a:r>
            <a:r>
              <a:rPr lang="en-US" b="1" dirty="0" smtClean="0">
                <a:latin typeface="Montserrat" pitchFamily="2" charset="77"/>
              </a:rPr>
              <a:t> </a:t>
            </a:r>
            <a:r>
              <a:rPr lang="es-MX" b="1" dirty="0" smtClean="0">
                <a:latin typeface="Montserrat" pitchFamily="2" charset="77"/>
              </a:rPr>
              <a:t>Financiero</a:t>
            </a:r>
            <a:r>
              <a:rPr lang="en-US" b="1" dirty="0" smtClean="0">
                <a:latin typeface="Montserrat" pitchFamily="2" charset="77"/>
              </a:rPr>
              <a:t> </a:t>
            </a:r>
          </a:p>
          <a:p>
            <a:r>
              <a:rPr lang="en-US" b="1" dirty="0" smtClean="0">
                <a:latin typeface="Montserrat" pitchFamily="2" charset="77"/>
              </a:rPr>
              <a:t>FOPREDEN</a:t>
            </a:r>
            <a:endParaRPr lang="en-US" b="1" dirty="0">
              <a:latin typeface="Montserrat" pitchFamily="2" charset="77"/>
            </a:endParaRPr>
          </a:p>
        </p:txBody>
      </p:sp>
      <p:graphicFrame>
        <p:nvGraphicFramePr>
          <p:cNvPr id="6" name="5 Tabla"/>
          <p:cNvGraphicFramePr>
            <a:graphicFrameLocks noGrp="1"/>
          </p:cNvGraphicFramePr>
          <p:nvPr>
            <p:extLst>
              <p:ext uri="{D42A27DB-BD31-4B8C-83A1-F6EECF244321}">
                <p14:modId xmlns:p14="http://schemas.microsoft.com/office/powerpoint/2010/main" val="2294732026"/>
              </p:ext>
            </p:extLst>
          </p:nvPr>
        </p:nvGraphicFramePr>
        <p:xfrm>
          <a:off x="539552" y="1452242"/>
          <a:ext cx="7776864" cy="4496901"/>
        </p:xfrm>
        <a:graphic>
          <a:graphicData uri="http://schemas.openxmlformats.org/drawingml/2006/table">
            <a:tbl>
              <a:tblPr>
                <a:tableStyleId>{5C22544A-7EE6-4342-B048-85BDC9FD1C3A}</a:tableStyleId>
              </a:tblPr>
              <a:tblGrid>
                <a:gridCol w="509233"/>
                <a:gridCol w="1074943"/>
                <a:gridCol w="2160240"/>
                <a:gridCol w="1224136"/>
                <a:gridCol w="1512168"/>
                <a:gridCol w="1296144"/>
              </a:tblGrid>
              <a:tr h="398298">
                <a:tc>
                  <a:txBody>
                    <a:bodyPr/>
                    <a:lstStyle/>
                    <a:p>
                      <a:pPr algn="ctr" fontAlgn="ctr"/>
                      <a:r>
                        <a:rPr lang="es-MX" sz="1200" b="1" u="none" strike="noStrike" dirty="0">
                          <a:effectLst/>
                          <a:latin typeface="Montserrat" panose="00000500000000000000" pitchFamily="2" charset="0"/>
                        </a:rPr>
                        <a:t>AÑO</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b="1" u="none" strike="noStrike" dirty="0">
                          <a:effectLst/>
                          <a:latin typeface="Montserrat" panose="00000500000000000000" pitchFamily="2" charset="0"/>
                        </a:rPr>
                        <a:t>ESTATUS</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b="1" u="none" strike="noStrike" dirty="0">
                          <a:effectLst/>
                          <a:latin typeface="Montserrat" panose="00000500000000000000" pitchFamily="2" charset="0"/>
                        </a:rPr>
                        <a:t>NOMBRE DEL PROYECTO</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b="1" u="none" strike="noStrike" dirty="0">
                          <a:effectLst/>
                          <a:latin typeface="Montserrat" panose="00000500000000000000" pitchFamily="2" charset="0"/>
                        </a:rPr>
                        <a:t>APORTACIÓN FEDERAL</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b="1" u="none" strike="noStrike" dirty="0">
                          <a:effectLst/>
                          <a:latin typeface="Montserrat" panose="00000500000000000000" pitchFamily="2" charset="0"/>
                        </a:rPr>
                        <a:t>COPARTICIPACIÓN</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b="1" u="none" strike="noStrike" dirty="0">
                          <a:effectLst/>
                          <a:latin typeface="Montserrat" panose="00000500000000000000" pitchFamily="2" charset="0"/>
                        </a:rPr>
                        <a:t>TOTAL</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r>
              <a:tr h="1041862">
                <a:tc>
                  <a:txBody>
                    <a:bodyPr/>
                    <a:lstStyle/>
                    <a:p>
                      <a:pPr algn="ctr" fontAlgn="ctr"/>
                      <a:r>
                        <a:rPr lang="es-MX" sz="1200" b="1" i="0" u="none" strike="noStrike">
                          <a:solidFill>
                            <a:srgbClr val="000000"/>
                          </a:solidFill>
                          <a:effectLst/>
                          <a:latin typeface="Montserrat" panose="00000500000000000000" pitchFamily="2" charset="0"/>
                        </a:rPr>
                        <a:t>2009</a:t>
                      </a:r>
                    </a:p>
                  </a:txBody>
                  <a:tcPr marL="9525" marR="9525" marT="9525" marB="0" anchor="ctr">
                    <a:noFill/>
                  </a:tcPr>
                </a:tc>
                <a:tc>
                  <a:txBody>
                    <a:bodyPr/>
                    <a:lstStyle/>
                    <a:p>
                      <a:pPr algn="ctr" fontAlgn="ctr"/>
                      <a:r>
                        <a:rPr lang="es-MX" sz="1200" b="0" i="0" u="none" strike="noStrike" dirty="0">
                          <a:solidFill>
                            <a:srgbClr val="000000"/>
                          </a:solidFill>
                          <a:effectLst/>
                          <a:latin typeface="Montserrat" panose="00000500000000000000" pitchFamily="2" charset="0"/>
                        </a:rPr>
                        <a:t>EN EJECUCIÓN</a:t>
                      </a:r>
                    </a:p>
                  </a:txBody>
                  <a:tcPr marL="9525" marR="9525" marT="9525" marB="0" anchor="ctr">
                    <a:noFill/>
                  </a:tcPr>
                </a:tc>
                <a:tc>
                  <a:txBody>
                    <a:bodyPr/>
                    <a:lstStyle/>
                    <a:p>
                      <a:pPr algn="l" fontAlgn="ctr"/>
                      <a:r>
                        <a:rPr lang="es-MX" sz="1200" b="0" i="0" u="none" strike="noStrike">
                          <a:solidFill>
                            <a:srgbClr val="000000"/>
                          </a:solidFill>
                          <a:effectLst/>
                          <a:latin typeface="Montserrat" panose="00000500000000000000" pitchFamily="2" charset="0"/>
                        </a:rPr>
                        <a:t>ENCAUZAMIENTO DEL RÍO LERMA, MUNICIPIO DE SALAMANCA, ESTADO DE GUANAJUATO.</a:t>
                      </a:r>
                    </a:p>
                  </a:txBody>
                  <a:tcPr marL="9525" marR="9525" marT="9525" marB="0" anchor="ctr">
                    <a:noFill/>
                  </a:tcPr>
                </a:tc>
                <a:tc>
                  <a:txBody>
                    <a:bodyPr/>
                    <a:lstStyle/>
                    <a:p>
                      <a:pPr algn="l" fontAlgn="ctr"/>
                      <a:r>
                        <a:rPr lang="es-MX" sz="1200" b="0" i="0" u="none" strike="noStrike" dirty="0">
                          <a:solidFill>
                            <a:srgbClr val="000000"/>
                          </a:solidFill>
                          <a:effectLst/>
                          <a:latin typeface="Montserrat" panose="00000500000000000000" pitchFamily="2" charset="0"/>
                        </a:rPr>
                        <a:t> $ </a:t>
                      </a:r>
                      <a:r>
                        <a:rPr lang="es-MX" sz="1200" b="0" i="0" u="none" strike="noStrike" dirty="0" smtClean="0">
                          <a:solidFill>
                            <a:srgbClr val="000000"/>
                          </a:solidFill>
                          <a:effectLst/>
                          <a:latin typeface="Montserrat" panose="00000500000000000000" pitchFamily="2" charset="0"/>
                        </a:rPr>
                        <a:t>19,128,065.60 </a:t>
                      </a:r>
                      <a:endParaRPr lang="es-MX" sz="1200" b="0" i="0" u="none" strike="noStrike" dirty="0">
                        <a:solidFill>
                          <a:srgbClr val="000000"/>
                        </a:solidFill>
                        <a:effectLst/>
                        <a:latin typeface="Montserrat" panose="00000500000000000000" pitchFamily="2" charset="0"/>
                      </a:endParaRPr>
                    </a:p>
                  </a:txBody>
                  <a:tcPr marL="9525" marR="9525" marT="9525" marB="0" anchor="ctr">
                    <a:noFill/>
                  </a:tcPr>
                </a:tc>
                <a:tc>
                  <a:txBody>
                    <a:bodyPr/>
                    <a:lstStyle/>
                    <a:p>
                      <a:pPr algn="l" fontAlgn="ctr"/>
                      <a:r>
                        <a:rPr lang="es-MX" sz="1200" b="0" i="0" u="none" strike="noStrike" dirty="0">
                          <a:solidFill>
                            <a:srgbClr val="000000"/>
                          </a:solidFill>
                          <a:effectLst/>
                          <a:latin typeface="Montserrat" panose="00000500000000000000" pitchFamily="2" charset="0"/>
                        </a:rPr>
                        <a:t> </a:t>
                      </a:r>
                      <a:r>
                        <a:rPr lang="es-MX" sz="1200" b="0" i="0" u="none" strike="noStrike" dirty="0" smtClean="0">
                          <a:solidFill>
                            <a:srgbClr val="000000"/>
                          </a:solidFill>
                          <a:effectLst/>
                          <a:latin typeface="Montserrat" panose="00000500000000000000" pitchFamily="2" charset="0"/>
                        </a:rPr>
                        <a:t>$ </a:t>
                      </a:r>
                      <a:r>
                        <a:rPr lang="es-MX" sz="1200" b="0" i="0" u="none" strike="noStrike" dirty="0">
                          <a:solidFill>
                            <a:srgbClr val="000000"/>
                          </a:solidFill>
                          <a:effectLst/>
                          <a:latin typeface="Montserrat" panose="00000500000000000000" pitchFamily="2" charset="0"/>
                        </a:rPr>
                        <a:t>8,197,742.40 </a:t>
                      </a:r>
                    </a:p>
                  </a:txBody>
                  <a:tcPr marL="9525" marR="9525" marT="9525" marB="0" anchor="ctr">
                    <a:noFill/>
                  </a:tcPr>
                </a:tc>
                <a:tc>
                  <a:txBody>
                    <a:bodyPr/>
                    <a:lstStyle/>
                    <a:p>
                      <a:pPr algn="l" fontAlgn="ctr"/>
                      <a:r>
                        <a:rPr lang="es-MX" sz="1200" b="0" i="0" u="none" strike="noStrike" dirty="0">
                          <a:solidFill>
                            <a:srgbClr val="000000"/>
                          </a:solidFill>
                          <a:effectLst/>
                          <a:latin typeface="Montserrat" panose="00000500000000000000" pitchFamily="2" charset="0"/>
                        </a:rPr>
                        <a:t> </a:t>
                      </a:r>
                      <a:r>
                        <a:rPr lang="es-MX" sz="1200" b="0" i="0" u="none" strike="noStrike" dirty="0" smtClean="0">
                          <a:solidFill>
                            <a:srgbClr val="000000"/>
                          </a:solidFill>
                          <a:effectLst/>
                          <a:latin typeface="Montserrat" panose="00000500000000000000" pitchFamily="2" charset="0"/>
                        </a:rPr>
                        <a:t>$</a:t>
                      </a:r>
                      <a:r>
                        <a:rPr lang="es-MX" sz="1200" b="0" i="0" u="none" strike="noStrike" baseline="0" dirty="0" smtClean="0">
                          <a:solidFill>
                            <a:srgbClr val="000000"/>
                          </a:solidFill>
                          <a:effectLst/>
                          <a:latin typeface="Montserrat" panose="00000500000000000000" pitchFamily="2" charset="0"/>
                        </a:rPr>
                        <a:t> </a:t>
                      </a:r>
                      <a:r>
                        <a:rPr lang="es-MX" sz="1200" b="0" i="0" u="none" strike="noStrike" dirty="0" smtClean="0">
                          <a:solidFill>
                            <a:srgbClr val="000000"/>
                          </a:solidFill>
                          <a:effectLst/>
                          <a:latin typeface="Montserrat" panose="00000500000000000000" pitchFamily="2" charset="0"/>
                        </a:rPr>
                        <a:t>27,325,808.00 </a:t>
                      </a:r>
                      <a:endParaRPr lang="es-MX" sz="1200" b="0" i="0" u="none" strike="noStrike" dirty="0">
                        <a:solidFill>
                          <a:srgbClr val="000000"/>
                        </a:solidFill>
                        <a:effectLst/>
                        <a:latin typeface="Montserrat" panose="00000500000000000000" pitchFamily="2" charset="0"/>
                      </a:endParaRPr>
                    </a:p>
                  </a:txBody>
                  <a:tcPr marL="9525" marR="9525" marT="9525" marB="0" anchor="ctr">
                    <a:noFill/>
                  </a:tcPr>
                </a:tc>
              </a:tr>
              <a:tr h="1584176">
                <a:tc>
                  <a:txBody>
                    <a:bodyPr/>
                    <a:lstStyle/>
                    <a:p>
                      <a:pPr algn="ctr" fontAlgn="ctr"/>
                      <a:r>
                        <a:rPr lang="es-MX" sz="1200" b="1" i="0" u="none" strike="noStrike">
                          <a:solidFill>
                            <a:srgbClr val="000000"/>
                          </a:solidFill>
                          <a:effectLst/>
                          <a:latin typeface="Montserrat" panose="00000500000000000000" pitchFamily="2" charset="0"/>
                        </a:rPr>
                        <a:t>2010</a:t>
                      </a:r>
                    </a:p>
                  </a:txBody>
                  <a:tcPr marL="9525" marR="9525" marT="9525" marB="0" anchor="ctr">
                    <a:noFill/>
                  </a:tcPr>
                </a:tc>
                <a:tc>
                  <a:txBody>
                    <a:bodyPr/>
                    <a:lstStyle/>
                    <a:p>
                      <a:pPr algn="ctr" fontAlgn="ctr"/>
                      <a:r>
                        <a:rPr lang="es-MX" sz="1200" b="0" i="0" u="none" strike="noStrike" dirty="0" smtClean="0">
                          <a:solidFill>
                            <a:schemeClr val="tx1"/>
                          </a:solidFill>
                          <a:effectLst/>
                          <a:latin typeface="Montserrat" panose="00000500000000000000" pitchFamily="2" charset="0"/>
                        </a:rPr>
                        <a:t>FINALIZADO</a:t>
                      </a:r>
                      <a:endParaRPr lang="es-MX" sz="1200" b="0" i="0" u="none" strike="noStrike" dirty="0">
                        <a:solidFill>
                          <a:schemeClr val="tx1"/>
                        </a:solidFill>
                        <a:effectLst/>
                        <a:latin typeface="Montserrat" panose="00000500000000000000" pitchFamily="2" charset="0"/>
                      </a:endParaRPr>
                    </a:p>
                  </a:txBody>
                  <a:tcPr marL="9525" marR="9525" marT="9525" marB="0" anchor="ctr">
                    <a:noFill/>
                  </a:tcPr>
                </a:tc>
                <a:tc>
                  <a:txBody>
                    <a:bodyPr/>
                    <a:lstStyle/>
                    <a:p>
                      <a:pPr algn="l" fontAlgn="ctr"/>
                      <a:r>
                        <a:rPr lang="es-MX" sz="1200" b="0" i="0" u="none" strike="noStrike">
                          <a:solidFill>
                            <a:srgbClr val="000000"/>
                          </a:solidFill>
                          <a:effectLst/>
                          <a:latin typeface="Montserrat" panose="00000500000000000000" pitchFamily="2" charset="0"/>
                        </a:rPr>
                        <a:t>SISTEMA DE ALERTA HIDROMETEOROLÓGICA TEMPRANA DEL ESTADO DE GUANAJUATO 2A ETAPA</a:t>
                      </a:r>
                    </a:p>
                  </a:txBody>
                  <a:tcPr marL="9525" marR="9525" marT="9525" marB="0" anchor="ctr">
                    <a:noFill/>
                  </a:tcPr>
                </a:tc>
                <a:tc>
                  <a:txBody>
                    <a:bodyPr/>
                    <a:lstStyle/>
                    <a:p>
                      <a:pPr algn="l" fontAlgn="ctr"/>
                      <a:r>
                        <a:rPr lang="es-MX" sz="1200" b="0" i="0" u="none" strike="noStrike" dirty="0">
                          <a:solidFill>
                            <a:srgbClr val="000000"/>
                          </a:solidFill>
                          <a:effectLst/>
                          <a:latin typeface="Montserrat" panose="00000500000000000000" pitchFamily="2" charset="0"/>
                        </a:rPr>
                        <a:t> $ </a:t>
                      </a:r>
                      <a:r>
                        <a:rPr lang="es-MX" sz="1200" b="0" i="0" u="none" strike="noStrike" dirty="0" smtClean="0">
                          <a:solidFill>
                            <a:srgbClr val="000000"/>
                          </a:solidFill>
                          <a:effectLst/>
                          <a:latin typeface="Montserrat" panose="00000500000000000000" pitchFamily="2" charset="0"/>
                        </a:rPr>
                        <a:t>9,760,587.20 </a:t>
                      </a:r>
                      <a:endParaRPr lang="es-MX" sz="1200" b="0" i="0" u="none" strike="noStrike" dirty="0">
                        <a:solidFill>
                          <a:srgbClr val="000000"/>
                        </a:solidFill>
                        <a:effectLst/>
                        <a:latin typeface="Montserrat" panose="00000500000000000000" pitchFamily="2" charset="0"/>
                      </a:endParaRPr>
                    </a:p>
                  </a:txBody>
                  <a:tcPr marL="9525" marR="9525" marT="9525" marB="0" anchor="ctr">
                    <a:noFill/>
                  </a:tcPr>
                </a:tc>
                <a:tc>
                  <a:txBody>
                    <a:bodyPr/>
                    <a:lstStyle/>
                    <a:p>
                      <a:pPr algn="l" fontAlgn="ctr"/>
                      <a:r>
                        <a:rPr lang="es-MX" sz="1200" b="0" i="0" u="none" strike="noStrike" dirty="0">
                          <a:solidFill>
                            <a:srgbClr val="000000"/>
                          </a:solidFill>
                          <a:effectLst/>
                          <a:latin typeface="Montserrat" panose="00000500000000000000" pitchFamily="2" charset="0"/>
                        </a:rPr>
                        <a:t> $ </a:t>
                      </a:r>
                      <a:r>
                        <a:rPr lang="es-MX" sz="1200" b="0" i="0" u="none" strike="noStrike" dirty="0" smtClean="0">
                          <a:solidFill>
                            <a:srgbClr val="000000"/>
                          </a:solidFill>
                          <a:effectLst/>
                          <a:latin typeface="Montserrat" panose="00000500000000000000" pitchFamily="2" charset="0"/>
                        </a:rPr>
                        <a:t>4,183,108.80 </a:t>
                      </a:r>
                      <a:endParaRPr lang="es-MX" sz="1200" b="0" i="0" u="none" strike="noStrike" dirty="0">
                        <a:solidFill>
                          <a:srgbClr val="000000"/>
                        </a:solidFill>
                        <a:effectLst/>
                        <a:latin typeface="Montserrat" panose="00000500000000000000" pitchFamily="2" charset="0"/>
                      </a:endParaRPr>
                    </a:p>
                  </a:txBody>
                  <a:tcPr marL="9525" marR="9525" marT="9525" marB="0" anchor="ctr">
                    <a:noFill/>
                  </a:tcPr>
                </a:tc>
                <a:tc>
                  <a:txBody>
                    <a:bodyPr/>
                    <a:lstStyle/>
                    <a:p>
                      <a:pPr algn="l" fontAlgn="ctr"/>
                      <a:r>
                        <a:rPr lang="es-MX" sz="1200" b="0" i="0" u="none" strike="noStrike" dirty="0">
                          <a:solidFill>
                            <a:srgbClr val="000000"/>
                          </a:solidFill>
                          <a:effectLst/>
                          <a:latin typeface="Montserrat" panose="00000500000000000000" pitchFamily="2" charset="0"/>
                        </a:rPr>
                        <a:t> $ </a:t>
                      </a:r>
                      <a:r>
                        <a:rPr lang="es-MX" sz="1200" b="0" i="0" u="none" strike="noStrike" dirty="0" smtClean="0">
                          <a:solidFill>
                            <a:srgbClr val="000000"/>
                          </a:solidFill>
                          <a:effectLst/>
                          <a:latin typeface="Montserrat" panose="00000500000000000000" pitchFamily="2" charset="0"/>
                        </a:rPr>
                        <a:t>13,943,696.00 </a:t>
                      </a:r>
                      <a:endParaRPr lang="es-MX" sz="1200" b="0" i="0" u="none" strike="noStrike" dirty="0">
                        <a:solidFill>
                          <a:srgbClr val="000000"/>
                        </a:solidFill>
                        <a:effectLst/>
                        <a:latin typeface="Montserrat" panose="00000500000000000000" pitchFamily="2" charset="0"/>
                      </a:endParaRPr>
                    </a:p>
                  </a:txBody>
                  <a:tcPr marL="9525" marR="9525" marT="9525" marB="0" anchor="ctr">
                    <a:noFill/>
                  </a:tcPr>
                </a:tc>
              </a:tr>
              <a:tr h="1008290">
                <a:tc>
                  <a:txBody>
                    <a:bodyPr/>
                    <a:lstStyle/>
                    <a:p>
                      <a:pPr algn="ctr" fontAlgn="ctr"/>
                      <a:r>
                        <a:rPr lang="es-MX" sz="1200" b="1" i="0" u="none" strike="noStrike">
                          <a:solidFill>
                            <a:srgbClr val="000000"/>
                          </a:solidFill>
                          <a:effectLst/>
                          <a:latin typeface="Montserrat" panose="00000500000000000000" pitchFamily="2" charset="0"/>
                        </a:rPr>
                        <a:t>2010</a:t>
                      </a:r>
                    </a:p>
                  </a:txBody>
                  <a:tcPr marL="9525" marR="9525" marT="9525" marB="0" anchor="ctr">
                    <a:noFill/>
                  </a:tcPr>
                </a:tc>
                <a:tc>
                  <a:txBody>
                    <a:bodyPr/>
                    <a:lstStyle/>
                    <a:p>
                      <a:pPr algn="ctr" fontAlgn="ctr"/>
                      <a:r>
                        <a:rPr lang="es-MX" sz="1200" b="0" i="0" u="none" strike="noStrike">
                          <a:solidFill>
                            <a:srgbClr val="000000"/>
                          </a:solidFill>
                          <a:effectLst/>
                          <a:latin typeface="Montserrat" panose="00000500000000000000" pitchFamily="2" charset="0"/>
                        </a:rPr>
                        <a:t>FINALIZADO 2015</a:t>
                      </a:r>
                    </a:p>
                  </a:txBody>
                  <a:tcPr marL="9525" marR="9525" marT="9525" marB="0" anchor="ctr">
                    <a:noFill/>
                  </a:tcPr>
                </a:tc>
                <a:tc>
                  <a:txBody>
                    <a:bodyPr/>
                    <a:lstStyle/>
                    <a:p>
                      <a:pPr algn="l" fontAlgn="ctr"/>
                      <a:r>
                        <a:rPr lang="es-MX" sz="1200" b="0" i="0" u="none" strike="noStrike" dirty="0" smtClean="0">
                          <a:solidFill>
                            <a:srgbClr val="000000"/>
                          </a:solidFill>
                          <a:effectLst/>
                          <a:latin typeface="Montserrat" panose="00000500000000000000" pitchFamily="2" charset="0"/>
                        </a:rPr>
                        <a:t>LEVANTAMIENTO </a:t>
                      </a:r>
                      <a:r>
                        <a:rPr lang="es-MX" sz="1200" b="0" i="0" u="none" strike="noStrike" dirty="0">
                          <a:solidFill>
                            <a:srgbClr val="000000"/>
                          </a:solidFill>
                          <a:effectLst/>
                          <a:latin typeface="Montserrat" panose="00000500000000000000" pitchFamily="2" charset="0"/>
                        </a:rPr>
                        <a:t>GEOGRÁFICO PARA LA UBICACIÓN, EVALUACIÓN Y PREVENCIÓN DE RIESGOS HIDROMETEOROLÓGICOS Y GEOLÓGICOS EN EL ESTADO DE GUANAJUATO.</a:t>
                      </a:r>
                    </a:p>
                  </a:txBody>
                  <a:tcPr marL="9525" marR="9525" marT="9525" marB="0" anchor="ctr">
                    <a:noFill/>
                  </a:tcPr>
                </a:tc>
                <a:tc>
                  <a:txBody>
                    <a:bodyPr/>
                    <a:lstStyle/>
                    <a:p>
                      <a:pPr algn="l" fontAlgn="ctr"/>
                      <a:r>
                        <a:rPr lang="es-MX" sz="1200" b="0" i="0" u="none" strike="noStrike" dirty="0">
                          <a:solidFill>
                            <a:srgbClr val="000000"/>
                          </a:solidFill>
                          <a:effectLst/>
                          <a:latin typeface="Montserrat" panose="00000500000000000000" pitchFamily="2" charset="0"/>
                        </a:rPr>
                        <a:t> </a:t>
                      </a:r>
                      <a:r>
                        <a:rPr lang="es-MX" sz="1200" b="0" i="0" u="none" strike="noStrike" dirty="0" smtClean="0">
                          <a:solidFill>
                            <a:srgbClr val="000000"/>
                          </a:solidFill>
                          <a:effectLst/>
                          <a:latin typeface="Montserrat" panose="00000500000000000000" pitchFamily="2" charset="0"/>
                        </a:rPr>
                        <a:t>$</a:t>
                      </a:r>
                      <a:r>
                        <a:rPr lang="es-MX" sz="1200" b="0" i="0" u="none" strike="noStrike" baseline="0" dirty="0" smtClean="0">
                          <a:solidFill>
                            <a:srgbClr val="000000"/>
                          </a:solidFill>
                          <a:effectLst/>
                          <a:latin typeface="Montserrat" panose="00000500000000000000" pitchFamily="2" charset="0"/>
                        </a:rPr>
                        <a:t> </a:t>
                      </a:r>
                      <a:r>
                        <a:rPr lang="es-MX" sz="1200" b="0" i="0" u="none" strike="noStrike" dirty="0" smtClean="0">
                          <a:solidFill>
                            <a:srgbClr val="000000"/>
                          </a:solidFill>
                          <a:effectLst/>
                          <a:latin typeface="Montserrat" panose="00000500000000000000" pitchFamily="2" charset="0"/>
                        </a:rPr>
                        <a:t>32,266,966.42 </a:t>
                      </a:r>
                      <a:endParaRPr lang="es-MX" sz="1200" b="0" i="0" u="none" strike="noStrike" dirty="0">
                        <a:solidFill>
                          <a:srgbClr val="000000"/>
                        </a:solidFill>
                        <a:effectLst/>
                        <a:latin typeface="Montserrat" panose="00000500000000000000" pitchFamily="2" charset="0"/>
                      </a:endParaRPr>
                    </a:p>
                  </a:txBody>
                  <a:tcPr marL="9525" marR="9525" marT="9525" marB="0" anchor="ctr">
                    <a:noFill/>
                  </a:tcPr>
                </a:tc>
                <a:tc>
                  <a:txBody>
                    <a:bodyPr/>
                    <a:lstStyle/>
                    <a:p>
                      <a:pPr algn="l" fontAlgn="ctr"/>
                      <a:r>
                        <a:rPr lang="es-MX" sz="1200" b="0" i="0" u="none" strike="noStrike" dirty="0">
                          <a:solidFill>
                            <a:srgbClr val="000000"/>
                          </a:solidFill>
                          <a:effectLst/>
                          <a:latin typeface="Montserrat" panose="00000500000000000000" pitchFamily="2" charset="0"/>
                        </a:rPr>
                        <a:t> $ </a:t>
                      </a:r>
                      <a:r>
                        <a:rPr lang="es-MX" sz="1200" b="0" i="0" u="none" strike="noStrike" dirty="0" smtClean="0">
                          <a:solidFill>
                            <a:srgbClr val="000000"/>
                          </a:solidFill>
                          <a:effectLst/>
                          <a:latin typeface="Montserrat" panose="00000500000000000000" pitchFamily="2" charset="0"/>
                        </a:rPr>
                        <a:t>13,828,699.90 </a:t>
                      </a:r>
                      <a:endParaRPr lang="es-MX" sz="1200" b="0" i="0" u="none" strike="noStrike" dirty="0">
                        <a:solidFill>
                          <a:srgbClr val="000000"/>
                        </a:solidFill>
                        <a:effectLst/>
                        <a:latin typeface="Montserrat" panose="00000500000000000000" pitchFamily="2" charset="0"/>
                      </a:endParaRPr>
                    </a:p>
                  </a:txBody>
                  <a:tcPr marL="9525" marR="9525" marT="9525" marB="0" anchor="ctr">
                    <a:noFill/>
                  </a:tcPr>
                </a:tc>
                <a:tc>
                  <a:txBody>
                    <a:bodyPr/>
                    <a:lstStyle/>
                    <a:p>
                      <a:pPr algn="l" fontAlgn="ctr"/>
                      <a:r>
                        <a:rPr lang="es-MX" sz="1200" b="0" i="0" u="none" strike="noStrike" dirty="0">
                          <a:solidFill>
                            <a:srgbClr val="000000"/>
                          </a:solidFill>
                          <a:effectLst/>
                          <a:latin typeface="Montserrat" panose="00000500000000000000" pitchFamily="2" charset="0"/>
                        </a:rPr>
                        <a:t> $ </a:t>
                      </a:r>
                      <a:r>
                        <a:rPr lang="es-MX" sz="1200" b="0" i="0" u="none" strike="noStrike" dirty="0" smtClean="0">
                          <a:solidFill>
                            <a:srgbClr val="000000"/>
                          </a:solidFill>
                          <a:effectLst/>
                          <a:latin typeface="Montserrat" panose="00000500000000000000" pitchFamily="2" charset="0"/>
                        </a:rPr>
                        <a:t>46,095,666.32 </a:t>
                      </a:r>
                      <a:endParaRPr lang="es-MX" sz="1200" b="0" i="0" u="none" strike="noStrike" dirty="0">
                        <a:solidFill>
                          <a:srgbClr val="000000"/>
                        </a:solidFill>
                        <a:effectLst/>
                        <a:latin typeface="Montserrat" panose="00000500000000000000" pitchFamily="2" charset="0"/>
                      </a:endParaRPr>
                    </a:p>
                  </a:txBody>
                  <a:tcPr marL="9525" marR="9525" marT="9525" marB="0" anchor="ctr">
                    <a:noFill/>
                  </a:tcPr>
                </a:tc>
              </a:tr>
            </a:tbl>
          </a:graphicData>
        </a:graphic>
      </p:graphicFrame>
      <p:sp>
        <p:nvSpPr>
          <p:cNvPr id="8" name="TextBox 6">
            <a:extLst>
              <a:ext uri="{FF2B5EF4-FFF2-40B4-BE49-F238E27FC236}">
                <a16:creationId xmlns="" xmlns:a16="http://schemas.microsoft.com/office/drawing/2014/main" id="{0FE08353-C43F-8A43-A108-679ADC0231F6}"/>
              </a:ext>
            </a:extLst>
          </p:cNvPr>
          <p:cNvSpPr txBox="1"/>
          <p:nvPr/>
        </p:nvSpPr>
        <p:spPr>
          <a:xfrm>
            <a:off x="6653129" y="762963"/>
            <a:ext cx="2459071" cy="646331"/>
          </a:xfrm>
          <a:prstGeom prst="rect">
            <a:avLst/>
          </a:prstGeom>
          <a:noFill/>
        </p:spPr>
        <p:txBody>
          <a:bodyPr wrap="none" rtlCol="0">
            <a:spAutoFit/>
          </a:bodyPr>
          <a:lstStyle/>
          <a:p>
            <a:r>
              <a:rPr lang="es-ES_tradnl" dirty="0" smtClean="0"/>
              <a:t>Histórico de Proyectos</a:t>
            </a:r>
          </a:p>
          <a:p>
            <a:r>
              <a:rPr lang="es-ES_tradnl" dirty="0" smtClean="0"/>
              <a:t> Preventivos (continúa..)</a:t>
            </a:r>
            <a:endParaRPr lang="es-ES_tradnl" dirty="0"/>
          </a:p>
        </p:txBody>
      </p:sp>
      <p:sp>
        <p:nvSpPr>
          <p:cNvPr id="9" name="TextBox 6">
            <a:extLst>
              <a:ext uri="{FF2B5EF4-FFF2-40B4-BE49-F238E27FC236}">
                <a16:creationId xmlns="" xmlns:a16="http://schemas.microsoft.com/office/drawing/2014/main" id="{0FE08353-C43F-8A43-A108-679ADC0231F6}"/>
              </a:ext>
            </a:extLst>
          </p:cNvPr>
          <p:cNvSpPr txBox="1"/>
          <p:nvPr/>
        </p:nvSpPr>
        <p:spPr>
          <a:xfrm>
            <a:off x="539552" y="6021288"/>
            <a:ext cx="4237955" cy="646331"/>
          </a:xfrm>
          <a:prstGeom prst="rect">
            <a:avLst/>
          </a:prstGeom>
          <a:noFill/>
        </p:spPr>
        <p:txBody>
          <a:bodyPr wrap="none" rtlCol="0">
            <a:spAutoFit/>
          </a:bodyPr>
          <a:lstStyle/>
          <a:p>
            <a:r>
              <a:rPr lang="es-MX" dirty="0" smtClean="0"/>
              <a:t>Inversión total en prevención 2004 - actual </a:t>
            </a:r>
          </a:p>
          <a:p>
            <a:r>
              <a:rPr lang="es-MX" dirty="0" smtClean="0"/>
              <a:t>$ 128’590,049.32</a:t>
            </a:r>
            <a:endParaRPr lang="es-MX" dirty="0"/>
          </a:p>
        </p:txBody>
      </p:sp>
    </p:spTree>
    <p:extLst>
      <p:ext uri="{BB962C8B-B14F-4D97-AF65-F5344CB8AC3E}">
        <p14:creationId xmlns:p14="http://schemas.microsoft.com/office/powerpoint/2010/main" val="32249923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7500" t="33023" r="28835" b="17520"/>
          <a:stretch/>
        </p:blipFill>
        <p:spPr bwMode="auto">
          <a:xfrm>
            <a:off x="5517179" y="3273060"/>
            <a:ext cx="3626821" cy="2997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424353" y="1412775"/>
            <a:ext cx="8352928" cy="1200329"/>
          </a:xfrm>
          <a:prstGeom prst="rect">
            <a:avLst/>
          </a:prstGeom>
          <a:noFill/>
        </p:spPr>
        <p:txBody>
          <a:bodyPr wrap="square" rtlCol="0">
            <a:spAutoFit/>
          </a:bodyPr>
          <a:lstStyle/>
          <a:p>
            <a:pPr algn="just" fontAlgn="b"/>
            <a:r>
              <a:rPr lang="es-MX" dirty="0">
                <a:solidFill>
                  <a:srgbClr val="000000"/>
                </a:solidFill>
                <a:latin typeface="Montserrat"/>
              </a:rPr>
              <a:t>Los peligros sanitario-ecológicos, </a:t>
            </a:r>
            <a:r>
              <a:rPr lang="es-MX" dirty="0" smtClean="0">
                <a:solidFill>
                  <a:srgbClr val="000000"/>
                </a:solidFill>
                <a:latin typeface="Montserrat"/>
              </a:rPr>
              <a:t>fundamentalmente impactan en la salud de la población, están </a:t>
            </a:r>
            <a:r>
              <a:rPr lang="es-MX" dirty="0">
                <a:solidFill>
                  <a:srgbClr val="000000"/>
                </a:solidFill>
                <a:latin typeface="Montserrat"/>
              </a:rPr>
              <a:t>asociados a epidemias y </a:t>
            </a:r>
            <a:r>
              <a:rPr lang="es-MX" dirty="0" smtClean="0">
                <a:solidFill>
                  <a:srgbClr val="000000"/>
                </a:solidFill>
                <a:latin typeface="Montserrat"/>
              </a:rPr>
              <a:t>a enfermedades </a:t>
            </a:r>
            <a:r>
              <a:rPr lang="es-MX" dirty="0">
                <a:solidFill>
                  <a:srgbClr val="000000"/>
                </a:solidFill>
                <a:latin typeface="Montserrat"/>
              </a:rPr>
              <a:t>por contaminación </a:t>
            </a:r>
            <a:r>
              <a:rPr lang="es-MX" dirty="0" smtClean="0">
                <a:solidFill>
                  <a:srgbClr val="000000"/>
                </a:solidFill>
                <a:latin typeface="Montserrat"/>
              </a:rPr>
              <a:t>de </a:t>
            </a:r>
            <a:r>
              <a:rPr lang="es-MX" dirty="0">
                <a:solidFill>
                  <a:srgbClr val="000000"/>
                </a:solidFill>
                <a:latin typeface="Montserrat"/>
              </a:rPr>
              <a:t>aire, suelo, agua y alimentos, así como por plagas que transmiten algunas de éstas</a:t>
            </a:r>
            <a:r>
              <a:rPr lang="es-MX" dirty="0" smtClean="0">
                <a:solidFill>
                  <a:srgbClr val="000000"/>
                </a:solidFill>
                <a:latin typeface="Montserrat"/>
              </a:rPr>
              <a:t>.</a:t>
            </a:r>
            <a:endParaRPr lang="es-MX" dirty="0">
              <a:solidFill>
                <a:srgbClr val="000000"/>
              </a:solidFill>
              <a:latin typeface="Montserrat"/>
            </a:endParaRPr>
          </a:p>
        </p:txBody>
      </p:sp>
      <p:sp>
        <p:nvSpPr>
          <p:cNvPr id="6" name="5 Rectángulo"/>
          <p:cNvSpPr/>
          <p:nvPr/>
        </p:nvSpPr>
        <p:spPr>
          <a:xfrm>
            <a:off x="450166" y="2575730"/>
            <a:ext cx="4392488" cy="3970318"/>
          </a:xfrm>
          <a:prstGeom prst="rect">
            <a:avLst/>
          </a:prstGeom>
        </p:spPr>
        <p:txBody>
          <a:bodyPr wrap="square">
            <a:spAutoFit/>
          </a:bodyPr>
          <a:lstStyle/>
          <a:p>
            <a:pPr algn="just"/>
            <a:r>
              <a:rPr lang="es-MX" dirty="0" smtClean="0">
                <a:solidFill>
                  <a:srgbClr val="000000"/>
                </a:solidFill>
                <a:latin typeface="Montserrat"/>
              </a:rPr>
              <a:t>Guanajuato tiene 1 sitio de disposición final de residuos sólidos urbanos por cada municipio. Los municipios clasificados con índice </a:t>
            </a:r>
            <a:r>
              <a:rPr lang="es-MX" dirty="0">
                <a:solidFill>
                  <a:srgbClr val="000000"/>
                </a:solidFill>
                <a:latin typeface="Montserrat"/>
              </a:rPr>
              <a:t>de peligro </a:t>
            </a:r>
            <a:r>
              <a:rPr lang="es-MX" dirty="0" smtClean="0">
                <a:solidFill>
                  <a:srgbClr val="000000"/>
                </a:solidFill>
                <a:latin typeface="Montserrat"/>
              </a:rPr>
              <a:t>muy alto son Abasolo, Salamanca, Santa Cruz de Juventino Rosas y Comonfort, están clasificados con peligro Muy alto debido a que los sitios de disposición no cuentan con medidas para evitar lixiviados y emanación de gases, lo cual genera la probabilidad de contaminación </a:t>
            </a:r>
            <a:r>
              <a:rPr lang="es-MX" dirty="0">
                <a:solidFill>
                  <a:srgbClr val="000000"/>
                </a:solidFill>
                <a:latin typeface="Montserrat"/>
              </a:rPr>
              <a:t>de </a:t>
            </a:r>
            <a:r>
              <a:rPr lang="es-MX" dirty="0" smtClean="0">
                <a:solidFill>
                  <a:srgbClr val="000000"/>
                </a:solidFill>
                <a:latin typeface="Montserrat"/>
              </a:rPr>
              <a:t>suelo y  </a:t>
            </a:r>
            <a:r>
              <a:rPr lang="es-MX" dirty="0">
                <a:solidFill>
                  <a:srgbClr val="000000"/>
                </a:solidFill>
                <a:latin typeface="Montserrat"/>
              </a:rPr>
              <a:t>aguas subterráneas</a:t>
            </a:r>
            <a:r>
              <a:rPr lang="es-MX" dirty="0" smtClean="0">
                <a:solidFill>
                  <a:srgbClr val="000000"/>
                </a:solidFill>
                <a:latin typeface="Montserrat"/>
              </a:rPr>
              <a:t>.</a:t>
            </a:r>
            <a:endParaRPr lang="es-MX" dirty="0">
              <a:solidFill>
                <a:srgbClr val="000000"/>
              </a:solidFill>
              <a:latin typeface="Montserrat"/>
            </a:endParaRPr>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48" t="45226" r="85915" b="34916"/>
          <a:stretch/>
        </p:blipFill>
        <p:spPr bwMode="auto">
          <a:xfrm>
            <a:off x="8114283" y="2613105"/>
            <a:ext cx="875812" cy="1094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CuadroTexto"/>
          <p:cNvSpPr txBox="1"/>
          <p:nvPr/>
        </p:nvSpPr>
        <p:spPr>
          <a:xfrm>
            <a:off x="6103917" y="6238580"/>
            <a:ext cx="2448272" cy="461665"/>
          </a:xfrm>
          <a:prstGeom prst="rect">
            <a:avLst/>
          </a:prstGeom>
          <a:noFill/>
        </p:spPr>
        <p:txBody>
          <a:bodyPr wrap="square" rtlCol="0">
            <a:spAutoFit/>
          </a:bodyPr>
          <a:lstStyle/>
          <a:p>
            <a:pPr algn="ctr"/>
            <a:r>
              <a:rPr lang="es-MX" sz="1200" b="1" dirty="0">
                <a:solidFill>
                  <a:srgbClr val="000000"/>
                </a:solidFill>
                <a:latin typeface="Montserrat" panose="00000500000000000000" pitchFamily="2" charset="0"/>
              </a:rPr>
              <a:t>Peligro por Residuos Sólidos</a:t>
            </a:r>
          </a:p>
        </p:txBody>
      </p:sp>
      <p:sp>
        <p:nvSpPr>
          <p:cNvPr id="11" name="10 Rectángulo"/>
          <p:cNvSpPr/>
          <p:nvPr/>
        </p:nvSpPr>
        <p:spPr>
          <a:xfrm>
            <a:off x="1016642" y="836712"/>
            <a:ext cx="7652024" cy="400110"/>
          </a:xfrm>
          <a:prstGeom prst="rect">
            <a:avLst/>
          </a:prstGeom>
        </p:spPr>
        <p:txBody>
          <a:bodyPr wrap="square">
            <a:spAutoFit/>
          </a:bodyPr>
          <a:lstStyle/>
          <a:p>
            <a:r>
              <a:rPr lang="es-MX" sz="2000" b="1" dirty="0" smtClean="0">
                <a:latin typeface="Montserrat Medium" panose="00000600000000000000" pitchFamily="2" charset="0"/>
              </a:rPr>
              <a:t>Análisis de peligros sanitario-ecológicos  en  Guanajuato</a:t>
            </a:r>
          </a:p>
        </p:txBody>
      </p:sp>
    </p:spTree>
    <p:extLst>
      <p:ext uri="{BB962C8B-B14F-4D97-AF65-F5344CB8AC3E}">
        <p14:creationId xmlns:p14="http://schemas.microsoft.com/office/powerpoint/2010/main" val="39174644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792" t="26927" r="22175" b="24397"/>
          <a:stretch/>
        </p:blipFill>
        <p:spPr bwMode="auto">
          <a:xfrm>
            <a:off x="5029200" y="2899116"/>
            <a:ext cx="3905475" cy="3338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15 Rectángulo"/>
          <p:cNvSpPr/>
          <p:nvPr/>
        </p:nvSpPr>
        <p:spPr>
          <a:xfrm>
            <a:off x="395536" y="1472589"/>
            <a:ext cx="7868048" cy="646331"/>
          </a:xfrm>
          <a:prstGeom prst="rect">
            <a:avLst/>
          </a:prstGeom>
        </p:spPr>
        <p:txBody>
          <a:bodyPr wrap="square">
            <a:spAutoFit/>
          </a:bodyPr>
          <a:lstStyle/>
          <a:p>
            <a:pPr algn="just"/>
            <a:r>
              <a:rPr lang="es-MX" dirty="0" smtClean="0">
                <a:latin typeface="Montserrat" panose="00000500000000000000" pitchFamily="2" charset="0"/>
                <a:ea typeface="ヒラギノ角ゴ Pro W3" pitchFamily="-106" charset="-128"/>
              </a:rPr>
              <a:t>La contaminación </a:t>
            </a:r>
            <a:r>
              <a:rPr lang="es-MX" dirty="0">
                <a:latin typeface="Montserrat" panose="00000500000000000000" pitchFamily="2" charset="0"/>
                <a:ea typeface="ヒラギノ角ゴ Pro W3" pitchFamily="-106" charset="-128"/>
              </a:rPr>
              <a:t>de cuerpos de agua </a:t>
            </a:r>
            <a:r>
              <a:rPr lang="es-MX" dirty="0" smtClean="0">
                <a:latin typeface="Montserrat" panose="00000500000000000000" pitchFamily="2" charset="0"/>
                <a:ea typeface="ヒラギノ角ゴ Pro W3" pitchFamily="-106" charset="-128"/>
              </a:rPr>
              <a:t>se da por el vertido de aguas </a:t>
            </a:r>
            <a:r>
              <a:rPr lang="es-MX" dirty="0">
                <a:latin typeface="Montserrat" panose="00000500000000000000" pitchFamily="2" charset="0"/>
                <a:ea typeface="ヒラギノ角ゴ Pro W3" pitchFamily="-106" charset="-128"/>
              </a:rPr>
              <a:t>residuales a éstos.</a:t>
            </a:r>
          </a:p>
        </p:txBody>
      </p:sp>
      <p:sp>
        <p:nvSpPr>
          <p:cNvPr id="10" name="9 CuadroTexto"/>
          <p:cNvSpPr txBox="1">
            <a:spLocks noChangeArrowheads="1"/>
          </p:cNvSpPr>
          <p:nvPr/>
        </p:nvSpPr>
        <p:spPr bwMode="auto">
          <a:xfrm>
            <a:off x="429490" y="2420888"/>
            <a:ext cx="4326848" cy="383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0638"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just" eaLnBrk="1" hangingPunct="1">
              <a:lnSpc>
                <a:spcPct val="150000"/>
              </a:lnSpc>
              <a:spcBef>
                <a:spcPct val="0"/>
              </a:spcBef>
              <a:buNone/>
            </a:pPr>
            <a:r>
              <a:rPr lang="es-ES" altLang="es-MX" sz="1800" dirty="0" smtClean="0">
                <a:latin typeface="Montserrat" panose="00000500000000000000" pitchFamily="2" charset="0"/>
              </a:rPr>
              <a:t>Los  municipios con un nivel de peligro muy alto  de toxicidad de cuerpos de agua son </a:t>
            </a:r>
            <a:r>
              <a:rPr lang="es-MX" sz="1800" dirty="0">
                <a:latin typeface="Montserrat" panose="00000500000000000000" pitchFamily="2" charset="0"/>
              </a:rPr>
              <a:t>San Francisco del Rincón, Romita, Valle de Santiago, Celaya </a:t>
            </a:r>
            <a:r>
              <a:rPr lang="es-MX" sz="1800" dirty="0" smtClean="0">
                <a:latin typeface="Montserrat" panose="00000500000000000000" pitchFamily="2" charset="0"/>
              </a:rPr>
              <a:t> y  </a:t>
            </a:r>
            <a:r>
              <a:rPr lang="es-MX" sz="1800" dirty="0" err="1" smtClean="0">
                <a:latin typeface="Montserrat" panose="00000500000000000000" pitchFamily="2" charset="0"/>
              </a:rPr>
              <a:t>Jerécuaro</a:t>
            </a:r>
            <a:r>
              <a:rPr lang="es-ES" altLang="es-MX" sz="1800" dirty="0" smtClean="0">
                <a:latin typeface="Montserrat" panose="00000500000000000000" pitchFamily="2" charset="0"/>
              </a:rPr>
              <a:t>, esta agua necesita algún tipo de tratamiento de para disminuir su toxicidad, no es apta para consumo humano, ni para riego.</a:t>
            </a:r>
            <a:endParaRPr lang="es-ES" altLang="es-MX" sz="1800" dirty="0">
              <a:latin typeface="Montserrat" panose="00000500000000000000" pitchFamily="2" charset="0"/>
            </a:endParaRP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48" t="45226" r="85915" b="34916"/>
          <a:stretch/>
        </p:blipFill>
        <p:spPr bwMode="auto">
          <a:xfrm>
            <a:off x="8058863" y="1983166"/>
            <a:ext cx="875812" cy="1094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4838281" y="6191907"/>
            <a:ext cx="4104456" cy="307777"/>
          </a:xfrm>
          <a:prstGeom prst="rect">
            <a:avLst/>
          </a:prstGeom>
          <a:noFill/>
        </p:spPr>
        <p:txBody>
          <a:bodyPr wrap="square" rtlCol="0">
            <a:spAutoFit/>
          </a:bodyPr>
          <a:lstStyle/>
          <a:p>
            <a:pPr algn="ctr"/>
            <a:r>
              <a:rPr lang="es-MX" sz="1400" b="1" dirty="0">
                <a:latin typeface="Montserrat" panose="00000500000000000000" pitchFamily="2" charset="0"/>
                <a:ea typeface="ヒラギノ角ゴ Pro W3" pitchFamily="-106" charset="-128"/>
              </a:rPr>
              <a:t>Toxicidad en cuerpos de agua</a:t>
            </a:r>
          </a:p>
        </p:txBody>
      </p:sp>
      <p:sp>
        <p:nvSpPr>
          <p:cNvPr id="13" name="12 Rectángulo"/>
          <p:cNvSpPr/>
          <p:nvPr/>
        </p:nvSpPr>
        <p:spPr>
          <a:xfrm>
            <a:off x="611560" y="836712"/>
            <a:ext cx="7652024" cy="400110"/>
          </a:xfrm>
          <a:prstGeom prst="rect">
            <a:avLst/>
          </a:prstGeom>
        </p:spPr>
        <p:txBody>
          <a:bodyPr wrap="square">
            <a:spAutoFit/>
          </a:bodyPr>
          <a:lstStyle/>
          <a:p>
            <a:r>
              <a:rPr lang="es-MX" sz="2000" b="1" dirty="0" smtClean="0">
                <a:latin typeface="Montserrat Medium" panose="00000600000000000000" pitchFamily="2" charset="0"/>
              </a:rPr>
              <a:t>Análisis de peligros sanitario-ecológicos en Guanajuato</a:t>
            </a:r>
          </a:p>
        </p:txBody>
      </p:sp>
    </p:spTree>
    <p:extLst>
      <p:ext uri="{BB962C8B-B14F-4D97-AF65-F5344CB8AC3E}">
        <p14:creationId xmlns:p14="http://schemas.microsoft.com/office/powerpoint/2010/main" val="8117547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0494" y="2507456"/>
            <a:ext cx="3657600" cy="322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a:spLocks noChangeArrowheads="1"/>
          </p:cNvSpPr>
          <p:nvPr/>
        </p:nvSpPr>
        <p:spPr bwMode="auto">
          <a:xfrm>
            <a:off x="329622" y="1901438"/>
            <a:ext cx="4258237" cy="383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0638"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just" eaLnBrk="1" hangingPunct="1">
              <a:lnSpc>
                <a:spcPct val="150000"/>
              </a:lnSpc>
              <a:spcBef>
                <a:spcPct val="0"/>
              </a:spcBef>
              <a:buFontTx/>
              <a:buNone/>
            </a:pPr>
            <a:r>
              <a:rPr lang="es-ES" altLang="es-MX" sz="1800" dirty="0" smtClean="0">
                <a:latin typeface="Montserrat" panose="00000500000000000000" pitchFamily="2" charset="0"/>
              </a:rPr>
              <a:t>Querétaro cuenta con presas de jales de 4 minas de explotación de minerales metálicos. En el  municipio de Guanajuato se encuentran 3, las cuales están clasificadas </a:t>
            </a:r>
            <a:r>
              <a:rPr lang="es-ES" altLang="es-MX" sz="1800" dirty="0">
                <a:latin typeface="Montserrat" panose="00000500000000000000" pitchFamily="2" charset="0"/>
              </a:rPr>
              <a:t>con un índice de peligro </a:t>
            </a:r>
            <a:r>
              <a:rPr lang="es-ES" altLang="es-MX" sz="1800" dirty="0" smtClean="0">
                <a:latin typeface="Montserrat" panose="00000500000000000000" pitchFamily="2" charset="0"/>
              </a:rPr>
              <a:t>Alto, esto representa peligro de contaminación por metales pesados .  </a:t>
            </a: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48" t="45226" r="85915" b="34916"/>
          <a:stretch/>
        </p:blipFill>
        <p:spPr bwMode="auto">
          <a:xfrm>
            <a:off x="8061399" y="1830179"/>
            <a:ext cx="875812" cy="1094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CuadroTexto"/>
          <p:cNvSpPr txBox="1"/>
          <p:nvPr/>
        </p:nvSpPr>
        <p:spPr>
          <a:xfrm>
            <a:off x="4973308" y="5725885"/>
            <a:ext cx="3940417" cy="338554"/>
          </a:xfrm>
          <a:prstGeom prst="rect">
            <a:avLst/>
          </a:prstGeom>
          <a:noFill/>
        </p:spPr>
        <p:txBody>
          <a:bodyPr wrap="square" rtlCol="0">
            <a:spAutoFit/>
          </a:bodyPr>
          <a:lstStyle/>
          <a:p>
            <a:pPr algn="ctr"/>
            <a:r>
              <a:rPr lang="es-MX" sz="1600" b="1" dirty="0">
                <a:latin typeface="Montserrat" panose="00000500000000000000" pitchFamily="2" charset="0"/>
                <a:ea typeface="ヒラギノ角ゴ Pro W3" pitchFamily="-106" charset="-128"/>
              </a:rPr>
              <a:t>Peligro por residuos mineros</a:t>
            </a:r>
          </a:p>
        </p:txBody>
      </p:sp>
      <p:sp>
        <p:nvSpPr>
          <p:cNvPr id="11" name="10 Rectángulo"/>
          <p:cNvSpPr/>
          <p:nvPr/>
        </p:nvSpPr>
        <p:spPr>
          <a:xfrm>
            <a:off x="611560" y="836712"/>
            <a:ext cx="7652024" cy="400110"/>
          </a:xfrm>
          <a:prstGeom prst="rect">
            <a:avLst/>
          </a:prstGeom>
        </p:spPr>
        <p:txBody>
          <a:bodyPr wrap="square">
            <a:spAutoFit/>
          </a:bodyPr>
          <a:lstStyle/>
          <a:p>
            <a:r>
              <a:rPr lang="es-MX" sz="2000" b="1" dirty="0" smtClean="0">
                <a:latin typeface="Montserrat Medium" panose="00000600000000000000" pitchFamily="2" charset="0"/>
              </a:rPr>
              <a:t>Análisis de peligros sanitario-ecológicos en Guanajuato</a:t>
            </a:r>
          </a:p>
        </p:txBody>
      </p:sp>
    </p:spTree>
    <p:extLst>
      <p:ext uri="{BB962C8B-B14F-4D97-AF65-F5344CB8AC3E}">
        <p14:creationId xmlns:p14="http://schemas.microsoft.com/office/powerpoint/2010/main" val="39780159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786960" y="1772816"/>
            <a:ext cx="7704856" cy="923330"/>
          </a:xfrm>
          <a:prstGeom prst="rect">
            <a:avLst/>
          </a:prstGeom>
          <a:noFill/>
        </p:spPr>
        <p:txBody>
          <a:bodyPr wrap="square" rtlCol="0">
            <a:spAutoFit/>
          </a:bodyPr>
          <a:lstStyle/>
          <a:p>
            <a:pPr algn="just"/>
            <a:r>
              <a:rPr lang="es-MX" dirty="0">
                <a:latin typeface="Montserrat" panose="00000500000000000000" pitchFamily="2" charset="0"/>
                <a:ea typeface="ヒラギノ角ゴ Pro W3" pitchFamily="-106" charset="-128"/>
              </a:rPr>
              <a:t>El uso indiscriminado de plaguicidas sin las precauciones debidas, potencia los riesgos de intoxicación aguda y crónica principalmente en las personas que trabajan en el campo. </a:t>
            </a:r>
          </a:p>
        </p:txBody>
      </p:sp>
      <p:sp>
        <p:nvSpPr>
          <p:cNvPr id="6" name="5 CuadroTexto"/>
          <p:cNvSpPr txBox="1"/>
          <p:nvPr/>
        </p:nvSpPr>
        <p:spPr>
          <a:xfrm>
            <a:off x="251520" y="1403484"/>
            <a:ext cx="3603872" cy="369332"/>
          </a:xfrm>
          <a:prstGeom prst="rect">
            <a:avLst/>
          </a:prstGeom>
          <a:noFill/>
        </p:spPr>
        <p:txBody>
          <a:bodyPr wrap="none" rtlCol="0">
            <a:spAutoFit/>
          </a:bodyPr>
          <a:lstStyle/>
          <a:p>
            <a:r>
              <a:rPr lang="es-MX" b="1" dirty="0">
                <a:latin typeface="Montserrat" panose="00000500000000000000" pitchFamily="2" charset="0"/>
                <a:ea typeface="ヒラギノ角ゴ Pro W3" pitchFamily="-106" charset="-128"/>
              </a:rPr>
              <a:t>Intoxicación por plaguicidas</a:t>
            </a:r>
          </a:p>
        </p:txBody>
      </p:sp>
      <p:sp>
        <p:nvSpPr>
          <p:cNvPr id="2" name="1 CuadroTexto"/>
          <p:cNvSpPr txBox="1"/>
          <p:nvPr/>
        </p:nvSpPr>
        <p:spPr>
          <a:xfrm>
            <a:off x="611560" y="5733256"/>
            <a:ext cx="7848872" cy="923330"/>
          </a:xfrm>
          <a:prstGeom prst="rect">
            <a:avLst/>
          </a:prstGeom>
          <a:noFill/>
        </p:spPr>
        <p:txBody>
          <a:bodyPr wrap="square" rtlCol="0">
            <a:spAutoFit/>
          </a:bodyPr>
          <a:lstStyle/>
          <a:p>
            <a:pPr algn="just"/>
            <a:r>
              <a:rPr lang="es-MX" dirty="0" smtClean="0">
                <a:latin typeface="Montserrat" panose="00000500000000000000" pitchFamily="2" charset="0"/>
                <a:ea typeface="ヒラギノ角ゴ Pro W3" pitchFamily="-106" charset="-128"/>
              </a:rPr>
              <a:t>En Guanajuato, durante el periodo 2013-2018 se presentaron 931 casos de intoxicación por plaguicidas, sobresaliendo 2013 con 217 casos.</a:t>
            </a:r>
            <a:endParaRPr lang="es-MX" dirty="0">
              <a:latin typeface="Montserrat" panose="00000500000000000000" pitchFamily="2" charset="0"/>
              <a:ea typeface="ヒラギノ角ゴ Pro W3" pitchFamily="-106" charset="-128"/>
            </a:endParaRPr>
          </a:p>
        </p:txBody>
      </p:sp>
      <p:sp>
        <p:nvSpPr>
          <p:cNvPr id="7" name="6 Rectángulo"/>
          <p:cNvSpPr/>
          <p:nvPr/>
        </p:nvSpPr>
        <p:spPr>
          <a:xfrm>
            <a:off x="611560" y="836712"/>
            <a:ext cx="7652024" cy="400110"/>
          </a:xfrm>
          <a:prstGeom prst="rect">
            <a:avLst/>
          </a:prstGeom>
        </p:spPr>
        <p:txBody>
          <a:bodyPr wrap="square">
            <a:spAutoFit/>
          </a:bodyPr>
          <a:lstStyle/>
          <a:p>
            <a:r>
              <a:rPr lang="es-MX" sz="2000" b="1" dirty="0" smtClean="0">
                <a:latin typeface="Montserrat Medium" panose="00000600000000000000" pitchFamily="2" charset="0"/>
              </a:rPr>
              <a:t>Análisis de peligros sanitario-ecológicos en Guanajuato</a:t>
            </a:r>
          </a:p>
        </p:txBody>
      </p:sp>
      <p:graphicFrame>
        <p:nvGraphicFramePr>
          <p:cNvPr id="8" name="2 Gráfico"/>
          <p:cNvGraphicFramePr>
            <a:graphicFrameLocks/>
          </p:cNvGraphicFramePr>
          <p:nvPr>
            <p:extLst/>
          </p:nvPr>
        </p:nvGraphicFramePr>
        <p:xfrm>
          <a:off x="2249996" y="2852936"/>
          <a:ext cx="4572000" cy="274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691822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9356" y="1875889"/>
            <a:ext cx="4392488" cy="3970318"/>
          </a:xfrm>
          <a:prstGeom prst="rect">
            <a:avLst/>
          </a:prstGeom>
          <a:noFill/>
        </p:spPr>
        <p:txBody>
          <a:bodyPr wrap="square" rtlCol="0">
            <a:spAutoFit/>
          </a:bodyPr>
          <a:lstStyle/>
          <a:p>
            <a:pPr marL="285750" indent="-285750" algn="just">
              <a:buFont typeface="Wingdings" panose="05000000000000000000" pitchFamily="2" charset="2"/>
              <a:buChar char="Ø"/>
            </a:pPr>
            <a:r>
              <a:rPr lang="es-MX" dirty="0">
                <a:latin typeface="Montserrat" panose="00000500000000000000" pitchFamily="2" charset="0"/>
              </a:rPr>
              <a:t>Durante la temporada de influenza estacional de octubre de 2018 al </a:t>
            </a:r>
            <a:r>
              <a:rPr lang="es-MX" dirty="0" smtClean="0">
                <a:latin typeface="Montserrat" panose="00000500000000000000" pitchFamily="2" charset="0"/>
              </a:rPr>
              <a:t>21 </a:t>
            </a:r>
            <a:r>
              <a:rPr lang="es-MX" dirty="0">
                <a:latin typeface="Montserrat" panose="00000500000000000000" pitchFamily="2" charset="0"/>
              </a:rPr>
              <a:t>de febrero 2019, se han confirmado </a:t>
            </a:r>
            <a:r>
              <a:rPr lang="es-MX" dirty="0" smtClean="0">
                <a:latin typeface="Montserrat" panose="00000500000000000000" pitchFamily="2" charset="0"/>
              </a:rPr>
              <a:t>192 </a:t>
            </a:r>
            <a:r>
              <a:rPr lang="es-MX" dirty="0">
                <a:latin typeface="Montserrat" panose="00000500000000000000" pitchFamily="2" charset="0"/>
              </a:rPr>
              <a:t>casos positivos de influenza A(H1N1</a:t>
            </a:r>
            <a:r>
              <a:rPr lang="es-MX" dirty="0" smtClean="0">
                <a:latin typeface="Montserrat" panose="00000500000000000000" pitchFamily="2" charset="0"/>
              </a:rPr>
              <a:t>). Con un registro de 21 defunciones.</a:t>
            </a:r>
          </a:p>
          <a:p>
            <a:pPr algn="just"/>
            <a:endParaRPr lang="es-MX" dirty="0" smtClean="0">
              <a:latin typeface="Montserrat" panose="00000500000000000000" pitchFamily="2" charset="0"/>
            </a:endParaRPr>
          </a:p>
          <a:p>
            <a:pPr algn="just"/>
            <a:endParaRPr lang="es-MX" dirty="0" smtClean="0">
              <a:latin typeface="Montserrat" panose="00000500000000000000" pitchFamily="2" charset="0"/>
            </a:endParaRPr>
          </a:p>
          <a:p>
            <a:pPr marL="285750" indent="-285750" algn="just">
              <a:buFont typeface="Wingdings" panose="05000000000000000000" pitchFamily="2" charset="2"/>
              <a:buChar char="Ø"/>
            </a:pPr>
            <a:r>
              <a:rPr lang="es-MX" dirty="0" smtClean="0">
                <a:latin typeface="Montserrat" panose="00000500000000000000" pitchFamily="2" charset="0"/>
              </a:rPr>
              <a:t>Se presentaron 39 casos de dengue  en 2018 y en el primer mes de 2019, no se han presentado casos.</a:t>
            </a:r>
          </a:p>
          <a:p>
            <a:pPr algn="just"/>
            <a:endParaRPr lang="es-MX" dirty="0">
              <a:latin typeface="Montserrat" panose="00000500000000000000" pitchFamily="2" charset="0"/>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4293096"/>
            <a:ext cx="2601832" cy="16826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375" y="1875889"/>
            <a:ext cx="1781287" cy="1781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Rectángulo"/>
          <p:cNvSpPr/>
          <p:nvPr/>
        </p:nvSpPr>
        <p:spPr>
          <a:xfrm>
            <a:off x="611560" y="836712"/>
            <a:ext cx="7652024" cy="400110"/>
          </a:xfrm>
          <a:prstGeom prst="rect">
            <a:avLst/>
          </a:prstGeom>
        </p:spPr>
        <p:txBody>
          <a:bodyPr wrap="square">
            <a:spAutoFit/>
          </a:bodyPr>
          <a:lstStyle/>
          <a:p>
            <a:r>
              <a:rPr lang="es-MX" sz="2000" b="1" dirty="0" smtClean="0">
                <a:latin typeface="Montserrat Medium" panose="00000600000000000000" pitchFamily="2" charset="0"/>
              </a:rPr>
              <a:t>Análisis de peligros sanitario-ecológicos en Guanajuato</a:t>
            </a:r>
          </a:p>
        </p:txBody>
      </p:sp>
    </p:spTree>
    <p:extLst>
      <p:ext uri="{BB962C8B-B14F-4D97-AF65-F5344CB8AC3E}">
        <p14:creationId xmlns:p14="http://schemas.microsoft.com/office/powerpoint/2010/main" val="24178458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547664" y="1237070"/>
            <a:ext cx="6264696" cy="369332"/>
          </a:xfrm>
          <a:prstGeom prst="rect">
            <a:avLst/>
          </a:prstGeom>
        </p:spPr>
        <p:txBody>
          <a:bodyPr wrap="square">
            <a:spAutoFit/>
          </a:bodyPr>
          <a:lstStyle/>
          <a:p>
            <a:r>
              <a:rPr lang="es-MX" dirty="0">
                <a:latin typeface="Montserrat" panose="00000500000000000000" pitchFamily="2" charset="0"/>
              </a:rPr>
              <a:t>Marco regulatorio de Protección Civil por </a:t>
            </a:r>
            <a:r>
              <a:rPr lang="es-MX" dirty="0" smtClean="0">
                <a:latin typeface="Montserrat" panose="00000500000000000000" pitchFamily="2" charset="0"/>
              </a:rPr>
              <a:t>municipio</a:t>
            </a:r>
          </a:p>
        </p:txBody>
      </p:sp>
      <p:sp>
        <p:nvSpPr>
          <p:cNvPr id="14" name="TextBox 6">
            <a:extLst>
              <a:ext uri="{FF2B5EF4-FFF2-40B4-BE49-F238E27FC236}">
                <a16:creationId xmlns:a16="http://schemas.microsoft.com/office/drawing/2014/main" xmlns="" id="{FAC51DE9-1288-F248-AE93-5F5FBF45C7E8}"/>
              </a:ext>
            </a:extLst>
          </p:cNvPr>
          <p:cNvSpPr txBox="1"/>
          <p:nvPr/>
        </p:nvSpPr>
        <p:spPr>
          <a:xfrm>
            <a:off x="467544" y="348712"/>
            <a:ext cx="2125903" cy="461665"/>
          </a:xfrm>
          <a:prstGeom prst="rect">
            <a:avLst/>
          </a:prstGeom>
          <a:noFill/>
        </p:spPr>
        <p:txBody>
          <a:bodyPr wrap="none" rtlCol="0">
            <a:spAutoFit/>
          </a:bodyPr>
          <a:lstStyle/>
          <a:p>
            <a:r>
              <a:rPr lang="en-US" sz="2400" b="1" dirty="0" err="1" smtClean="0">
                <a:solidFill>
                  <a:prstClr val="black"/>
                </a:solidFill>
                <a:latin typeface="Montserrat" pitchFamily="2" charset="77"/>
              </a:rPr>
              <a:t>Diagnóstico</a:t>
            </a:r>
            <a:endParaRPr lang="en-US" sz="2400" b="1" dirty="0">
              <a:solidFill>
                <a:prstClr val="black"/>
              </a:solidFill>
              <a:latin typeface="Montserrat" pitchFamily="2" charset="77"/>
            </a:endParaRPr>
          </a:p>
        </p:txBody>
      </p:sp>
      <p:graphicFrame>
        <p:nvGraphicFramePr>
          <p:cNvPr id="7" name="5 Gráfico"/>
          <p:cNvGraphicFramePr>
            <a:graphicFrameLocks/>
          </p:cNvGraphicFramePr>
          <p:nvPr>
            <p:extLst>
              <p:ext uri="{D42A27DB-BD31-4B8C-83A1-F6EECF244321}">
                <p14:modId xmlns:p14="http://schemas.microsoft.com/office/powerpoint/2010/main" val="2827818425"/>
              </p:ext>
            </p:extLst>
          </p:nvPr>
        </p:nvGraphicFramePr>
        <p:xfrm>
          <a:off x="251520" y="1844824"/>
          <a:ext cx="8784976" cy="37507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5858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00336" y="467297"/>
            <a:ext cx="3305100" cy="707886"/>
          </a:xfrm>
          <a:prstGeom prst="rect">
            <a:avLst/>
          </a:prstGeom>
          <a:noFill/>
        </p:spPr>
        <p:txBody>
          <a:bodyPr wrap="square" rtlCol="0">
            <a:spAutoFit/>
          </a:bodyPr>
          <a:lstStyle/>
          <a:p>
            <a:r>
              <a:rPr lang="es-MX" sz="2000" b="1" dirty="0" smtClean="0">
                <a:solidFill>
                  <a:prstClr val="black"/>
                </a:solidFill>
                <a:latin typeface="Montserrat" panose="00000500000000000000" pitchFamily="2" charset="0"/>
              </a:rPr>
              <a:t>Peligros químicos en el estado de Guanajuato</a:t>
            </a:r>
            <a:endParaRPr lang="es-MX" sz="2000" b="1" dirty="0">
              <a:solidFill>
                <a:prstClr val="black"/>
              </a:solidFill>
              <a:latin typeface="Montserrat" panose="00000500000000000000" pitchFamily="2" charset="0"/>
            </a:endParaRPr>
          </a:p>
        </p:txBody>
      </p:sp>
      <p:sp>
        <p:nvSpPr>
          <p:cNvPr id="3" name="2 CuadroTexto"/>
          <p:cNvSpPr txBox="1"/>
          <p:nvPr/>
        </p:nvSpPr>
        <p:spPr>
          <a:xfrm>
            <a:off x="3437249" y="1196752"/>
            <a:ext cx="5184576" cy="5262979"/>
          </a:xfrm>
          <a:prstGeom prst="rect">
            <a:avLst/>
          </a:prstGeom>
          <a:noFill/>
        </p:spPr>
        <p:txBody>
          <a:bodyPr wrap="square" rtlCol="0">
            <a:spAutoFit/>
          </a:bodyPr>
          <a:lstStyle/>
          <a:p>
            <a:pPr marL="285750" indent="-285750" algn="just">
              <a:buFont typeface="Wingdings" panose="05000000000000000000" pitchFamily="2" charset="2"/>
              <a:buChar char="§"/>
            </a:pPr>
            <a:r>
              <a:rPr lang="es-MX" sz="1600" dirty="0" smtClean="0">
                <a:latin typeface="Montserrat" panose="00000500000000000000" pitchFamily="2" charset="0"/>
              </a:rPr>
              <a:t>Por </a:t>
            </a:r>
            <a:r>
              <a:rPr lang="es-MX" sz="1600" dirty="0">
                <a:latin typeface="Montserrat" panose="00000500000000000000" pitchFamily="2" charset="0"/>
              </a:rPr>
              <a:t>el estado pasan </a:t>
            </a:r>
            <a:r>
              <a:rPr lang="es-MX" sz="1600" dirty="0" smtClean="0">
                <a:latin typeface="Montserrat" panose="00000500000000000000" pitchFamily="2" charset="0"/>
              </a:rPr>
              <a:t>1,084.9 km </a:t>
            </a:r>
            <a:r>
              <a:rPr lang="es-MX" sz="1600" dirty="0">
                <a:latin typeface="Montserrat" panose="00000500000000000000" pitchFamily="2" charset="0"/>
              </a:rPr>
              <a:t>de vías férreas a través de </a:t>
            </a:r>
            <a:r>
              <a:rPr lang="es-MX" sz="1600" dirty="0" smtClean="0">
                <a:latin typeface="Montserrat" panose="00000500000000000000" pitchFamily="2" charset="0"/>
              </a:rPr>
              <a:t>23 </a:t>
            </a:r>
            <a:r>
              <a:rPr lang="es-MX" sz="1600" dirty="0">
                <a:latin typeface="Montserrat" panose="00000500000000000000" pitchFamily="2" charset="0"/>
              </a:rPr>
              <a:t>municipios que son Acámbaro, Apaseo el Grande, Celaya, Comonfort, Cortazar, Dolores Hidalgo, Irapuato, León, Pénjamo, Purísima del Rincón, Salamanca, Salvatierra, San Diego de la Unión, San Felipe, San Francisco del Rincón, San José Iturbide, San Luis de la Paz, San Miguel de Allende, Silao de la Victoria, Tarandacuao, Tarimoro, </a:t>
            </a:r>
            <a:r>
              <a:rPr lang="es-MX" sz="1600" dirty="0" smtClean="0">
                <a:latin typeface="Montserrat" panose="00000500000000000000" pitchFamily="2" charset="0"/>
              </a:rPr>
              <a:t>Villagrán, por </a:t>
            </a:r>
            <a:r>
              <a:rPr lang="es-MX" sz="1600" dirty="0">
                <a:latin typeface="Montserrat" panose="00000500000000000000" pitchFamily="2" charset="0"/>
              </a:rPr>
              <a:t>las cuales se transportan sustancias químicas peligrosas </a:t>
            </a:r>
            <a:r>
              <a:rPr lang="es-MX" sz="1600" dirty="0" smtClean="0">
                <a:latin typeface="Montserrat" panose="00000500000000000000" pitchFamily="2" charset="0"/>
              </a:rPr>
              <a:t>como acetona, ácido esteárico, amoniaco, ciclohexano, diésel, dióxido de carbono, gas propano, gasolina, hexano, isopropanol, óxido de etileno, tiosulfato de amonio y trimetilamina principalmente.</a:t>
            </a:r>
          </a:p>
          <a:p>
            <a:pPr marL="285750" indent="-285750" algn="just">
              <a:buFont typeface="Wingdings" panose="05000000000000000000" pitchFamily="2" charset="2"/>
              <a:buChar char="§"/>
            </a:pPr>
            <a:r>
              <a:rPr lang="es-MX" sz="1600" dirty="0">
                <a:latin typeface="Montserrat" panose="00000500000000000000" pitchFamily="2" charset="0"/>
              </a:rPr>
              <a:t>Cuenta con 865 km de poliducto con productos de refinación, 507 km de ductos de gas natural administrados por PEMEX y 284 km aproximadamente de gasoductos privados.  </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895" y="1610409"/>
            <a:ext cx="2402025" cy="2329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547650"/>
            <a:ext cx="3042992" cy="1545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784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67544" y="548680"/>
            <a:ext cx="3600400" cy="707886"/>
          </a:xfrm>
          <a:prstGeom prst="rect">
            <a:avLst/>
          </a:prstGeom>
          <a:noFill/>
        </p:spPr>
        <p:txBody>
          <a:bodyPr wrap="square" rtlCol="0">
            <a:spAutoFit/>
          </a:bodyPr>
          <a:lstStyle/>
          <a:p>
            <a:r>
              <a:rPr lang="es-MX" sz="2000" b="1" dirty="0" smtClean="0">
                <a:latin typeface="Montserrat" panose="00000500000000000000" pitchFamily="2" charset="0"/>
              </a:rPr>
              <a:t>Peligros químicos en el estado de Guanajuato </a:t>
            </a:r>
            <a:endParaRPr lang="es-MX" sz="2000" b="1" dirty="0">
              <a:solidFill>
                <a:prstClr val="black"/>
              </a:solidFill>
              <a:latin typeface="Montserrat" panose="00000500000000000000" pitchFamily="2" charset="0"/>
            </a:endParaRPr>
          </a:p>
        </p:txBody>
      </p:sp>
      <p:sp>
        <p:nvSpPr>
          <p:cNvPr id="3" name="2 CuadroTexto"/>
          <p:cNvSpPr txBox="1"/>
          <p:nvPr/>
        </p:nvSpPr>
        <p:spPr>
          <a:xfrm>
            <a:off x="232668" y="1412776"/>
            <a:ext cx="5126979" cy="5262979"/>
          </a:xfrm>
          <a:prstGeom prst="rect">
            <a:avLst/>
          </a:prstGeom>
          <a:noFill/>
        </p:spPr>
        <p:txBody>
          <a:bodyPr wrap="square" rtlCol="0">
            <a:spAutoFit/>
          </a:bodyPr>
          <a:lstStyle/>
          <a:p>
            <a:pPr marL="285750" lvl="0" indent="-285750" algn="just">
              <a:buFont typeface="Wingdings" panose="05000000000000000000" pitchFamily="2" charset="2"/>
              <a:buChar char="§"/>
            </a:pPr>
            <a:r>
              <a:rPr lang="es-MX" sz="1600" dirty="0" smtClean="0">
                <a:latin typeface="Montserrat" panose="00000500000000000000" pitchFamily="2" charset="0"/>
              </a:rPr>
              <a:t>Cuenta </a:t>
            </a:r>
            <a:r>
              <a:rPr lang="es-MX" sz="1600" dirty="0">
                <a:latin typeface="Montserrat" panose="00000500000000000000" pitchFamily="2" charset="0"/>
              </a:rPr>
              <a:t>con las carreteras federales No. 045D </a:t>
            </a:r>
            <a:r>
              <a:rPr lang="es-MX" sz="1600" dirty="0" smtClean="0">
                <a:latin typeface="Montserrat" panose="00000500000000000000" pitchFamily="2" charset="0"/>
              </a:rPr>
              <a:t>México – Ciudad </a:t>
            </a:r>
            <a:r>
              <a:rPr lang="es-MX" sz="1600" dirty="0">
                <a:latin typeface="Montserrat" panose="00000500000000000000" pitchFamily="2" charset="0"/>
              </a:rPr>
              <a:t>Juárez, tramos carreteros León – Aguascalientes y Querétaro – Irapuato, No. 020D Libramiento de Irapuato,  No. 090D Morelia – Salamanca, No. 051 México-Guanajuato tramo Celaya - Dolores Hidalgo, No. 017 México-Guanajuato  tramo Cortázar - Valle de Santiago, No. 110 </a:t>
            </a:r>
            <a:r>
              <a:rPr lang="es-MX" sz="1600" dirty="0" smtClean="0">
                <a:latin typeface="Montserrat" panose="00000500000000000000" pitchFamily="2" charset="0"/>
              </a:rPr>
              <a:t>México-  </a:t>
            </a:r>
            <a:r>
              <a:rPr lang="es-MX" sz="1600" dirty="0">
                <a:latin typeface="Montserrat" panose="00000500000000000000" pitchFamily="2" charset="0"/>
              </a:rPr>
              <a:t>Guanajuato  tramo Guanajuato - Los Infantes, por las que pueden transitar sustancias químicas peligrosas para su </a:t>
            </a:r>
            <a:r>
              <a:rPr lang="es-MX" sz="1600" dirty="0" smtClean="0">
                <a:latin typeface="Montserrat" panose="00000500000000000000" pitchFamily="2" charset="0"/>
              </a:rPr>
              <a:t>distribución.</a:t>
            </a:r>
          </a:p>
          <a:p>
            <a:pPr marL="285750" indent="-285750" algn="just">
              <a:buFont typeface="Wingdings" panose="05000000000000000000" pitchFamily="2" charset="2"/>
              <a:buChar char="§"/>
            </a:pPr>
            <a:r>
              <a:rPr lang="es-MX" sz="1600" dirty="0" smtClean="0">
                <a:latin typeface="Montserrat" panose="00000500000000000000" pitchFamily="2" charset="0"/>
              </a:rPr>
              <a:t>Se tienen registrados 126 accidentes ocurridos durante el transporte de sustancias químicas peligrosas en el periodo 2010-2016, en los cuales estuvieron involucradas </a:t>
            </a:r>
            <a:r>
              <a:rPr lang="es-MX" sz="1600" dirty="0">
                <a:latin typeface="Montserrat" panose="00000500000000000000" pitchFamily="2" charset="0"/>
              </a:rPr>
              <a:t>gas LP, gasolina, combustóleo, diésel, asfalto, ácido sulfúrico, turbosina, tolueno, ácido clorhídrico, pesticidas, hipoclorito de sodio, azufre líquido, azufre sólido, amoniaco anhidro, sosa caustica, nitrógeno y aceite mineral</a:t>
            </a:r>
            <a:r>
              <a:rPr lang="es-MX" sz="1600" dirty="0" smtClean="0">
                <a:latin typeface="Montserrat" panose="00000500000000000000" pitchFamily="2" charset="0"/>
              </a:rPr>
              <a:t>.</a:t>
            </a:r>
          </a:p>
        </p:txBody>
      </p:sp>
      <p:sp>
        <p:nvSpPr>
          <p:cNvPr id="4" name="AutoShape 4" descr="Resultado de imagen para accidentes en carretera con pipas estado de méxico"/>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1731134"/>
            <a:ext cx="3036168" cy="2035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3959932"/>
            <a:ext cx="3036168" cy="2277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8790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614238" y="615399"/>
            <a:ext cx="5685954" cy="369332"/>
          </a:xfrm>
          <a:prstGeom prst="rect">
            <a:avLst/>
          </a:prstGeom>
        </p:spPr>
        <p:txBody>
          <a:bodyPr wrap="square">
            <a:spAutoFit/>
          </a:bodyPr>
          <a:lstStyle/>
          <a:p>
            <a:r>
              <a:rPr lang="es-MX" b="1" dirty="0" smtClean="0">
                <a:solidFill>
                  <a:prstClr val="black"/>
                </a:solidFill>
                <a:latin typeface="Montserrat" panose="00000500000000000000" pitchFamily="2" charset="0"/>
              </a:rPr>
              <a:t>Peligros </a:t>
            </a:r>
            <a:r>
              <a:rPr lang="es-MX" b="1" dirty="0">
                <a:solidFill>
                  <a:prstClr val="black"/>
                </a:solidFill>
                <a:latin typeface="Montserrat" panose="00000500000000000000" pitchFamily="2" charset="0"/>
              </a:rPr>
              <a:t>químicos en el estado de </a:t>
            </a:r>
            <a:r>
              <a:rPr lang="es-MX" b="1" dirty="0" smtClean="0">
                <a:solidFill>
                  <a:prstClr val="black"/>
                </a:solidFill>
                <a:latin typeface="Montserrat" panose="00000500000000000000" pitchFamily="2" charset="0"/>
              </a:rPr>
              <a:t>Guanajuato</a:t>
            </a:r>
            <a:endParaRPr lang="es-MX" b="1" dirty="0">
              <a:solidFill>
                <a:prstClr val="black"/>
              </a:solidFill>
              <a:latin typeface="Montserrat" panose="00000500000000000000" pitchFamily="2" charset="0"/>
            </a:endParaRPr>
          </a:p>
        </p:txBody>
      </p:sp>
      <p:sp>
        <p:nvSpPr>
          <p:cNvPr id="9" name="8 CuadroTexto"/>
          <p:cNvSpPr txBox="1"/>
          <p:nvPr/>
        </p:nvSpPr>
        <p:spPr>
          <a:xfrm>
            <a:off x="654237" y="1044025"/>
            <a:ext cx="7848872" cy="584775"/>
          </a:xfrm>
          <a:prstGeom prst="rect">
            <a:avLst/>
          </a:prstGeom>
          <a:noFill/>
        </p:spPr>
        <p:txBody>
          <a:bodyPr wrap="square" rtlCol="0">
            <a:spAutoFit/>
          </a:bodyPr>
          <a:lstStyle/>
          <a:p>
            <a:r>
              <a:rPr lang="es-MX" sz="1600" dirty="0">
                <a:latin typeface="Montserrat" panose="00000500000000000000" pitchFamily="2" charset="0"/>
              </a:rPr>
              <a:t>Escenarios de accidentes con sustancias químicas  peligrosas en la Capa de información contenida en el Atlas Nacional de Riesgos.</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108" t="27428" r="17500" b="16381"/>
          <a:stretch/>
        </p:blipFill>
        <p:spPr bwMode="auto">
          <a:xfrm>
            <a:off x="614238" y="2252464"/>
            <a:ext cx="8068556"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1907704" y="6309320"/>
            <a:ext cx="6174432" cy="307777"/>
          </a:xfrm>
          <a:prstGeom prst="rect">
            <a:avLst/>
          </a:prstGeom>
        </p:spPr>
        <p:txBody>
          <a:bodyPr wrap="square">
            <a:spAutoFit/>
          </a:bodyPr>
          <a:lstStyle/>
          <a:p>
            <a:r>
              <a:rPr lang="es-MX" sz="1400" dirty="0">
                <a:latin typeface="Montserrat" panose="00000500000000000000" pitchFamily="2" charset="0"/>
              </a:rPr>
              <a:t>http://www.atlasnacionalderiesgos.gob.mx/apps/Restringido</a:t>
            </a:r>
            <a:r>
              <a:rPr lang="es-MX" sz="1400" dirty="0"/>
              <a:t>/</a:t>
            </a:r>
          </a:p>
        </p:txBody>
      </p:sp>
      <p:sp>
        <p:nvSpPr>
          <p:cNvPr id="6" name="5 Rectángulo"/>
          <p:cNvSpPr/>
          <p:nvPr/>
        </p:nvSpPr>
        <p:spPr>
          <a:xfrm>
            <a:off x="649599" y="1602970"/>
            <a:ext cx="7632848" cy="584775"/>
          </a:xfrm>
          <a:prstGeom prst="rect">
            <a:avLst/>
          </a:prstGeom>
        </p:spPr>
        <p:txBody>
          <a:bodyPr wrap="square">
            <a:spAutoFit/>
          </a:bodyPr>
          <a:lstStyle/>
          <a:p>
            <a:r>
              <a:rPr lang="es-MX" sz="1600" dirty="0">
                <a:latin typeface="Montserrat" panose="00000500000000000000" pitchFamily="2" charset="0"/>
              </a:rPr>
              <a:t>En el ANR se encuentran simulaciones de escenarios de accidentes con sustancias peligrosas </a:t>
            </a:r>
          </a:p>
        </p:txBody>
      </p:sp>
    </p:spTree>
    <p:extLst>
      <p:ext uri="{BB962C8B-B14F-4D97-AF65-F5344CB8AC3E}">
        <p14:creationId xmlns:p14="http://schemas.microsoft.com/office/powerpoint/2010/main" val="2789775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43608" y="918012"/>
            <a:ext cx="7416824" cy="369332"/>
          </a:xfrm>
          <a:prstGeom prst="rect">
            <a:avLst/>
          </a:prstGeom>
          <a:noFill/>
        </p:spPr>
        <p:txBody>
          <a:bodyPr wrap="square" rtlCol="0">
            <a:spAutoFit/>
          </a:bodyPr>
          <a:lstStyle/>
          <a:p>
            <a:r>
              <a:rPr lang="es-MX" b="1" dirty="0" smtClean="0">
                <a:latin typeface="Montserrat" panose="00000500000000000000" pitchFamily="2" charset="0"/>
              </a:rPr>
              <a:t>Acciones de fortalecimiento para el estado de Guanajuato</a:t>
            </a:r>
            <a:endParaRPr lang="es-MX" b="1" dirty="0">
              <a:solidFill>
                <a:prstClr val="black"/>
              </a:solidFill>
              <a:latin typeface="Montserrat" panose="00000500000000000000" pitchFamily="2" charset="0"/>
            </a:endParaRPr>
          </a:p>
        </p:txBody>
      </p:sp>
      <p:sp>
        <p:nvSpPr>
          <p:cNvPr id="3" name="2 CuadroTexto"/>
          <p:cNvSpPr txBox="1"/>
          <p:nvPr/>
        </p:nvSpPr>
        <p:spPr>
          <a:xfrm>
            <a:off x="503245" y="1484784"/>
            <a:ext cx="8173211" cy="4770537"/>
          </a:xfrm>
          <a:prstGeom prst="rect">
            <a:avLst/>
          </a:prstGeom>
          <a:noFill/>
        </p:spPr>
        <p:txBody>
          <a:bodyPr wrap="square" rtlCol="0">
            <a:spAutoFit/>
          </a:bodyPr>
          <a:lstStyle/>
          <a:p>
            <a:pPr marL="285750" indent="-285750" algn="just">
              <a:buFont typeface="Wingdings" panose="05000000000000000000" pitchFamily="2" charset="2"/>
              <a:buChar char="§"/>
            </a:pPr>
            <a:r>
              <a:rPr lang="es-MX" sz="1600" dirty="0" smtClean="0">
                <a:latin typeface="Montserrat" panose="00000500000000000000" pitchFamily="2" charset="0"/>
              </a:rPr>
              <a:t>Adecuado ordenamiento territorial tomando en cuenta los aspectos de peligro y riesgo químico para su asignación.</a:t>
            </a:r>
          </a:p>
          <a:p>
            <a:pPr marL="285750" indent="-285750" algn="just">
              <a:buFont typeface="Wingdings" panose="05000000000000000000" pitchFamily="2" charset="2"/>
              <a:buChar char="§"/>
            </a:pPr>
            <a:r>
              <a:rPr lang="es-MX" sz="1600" dirty="0" smtClean="0">
                <a:latin typeface="Montserrat" panose="00000500000000000000" pitchFamily="2" charset="0"/>
              </a:rPr>
              <a:t>Respetar las franjas de desarrollo o derechos de vía de los ductos que conducen sustancias peligrosas. </a:t>
            </a:r>
          </a:p>
          <a:p>
            <a:pPr marL="285750" indent="-285750" algn="just">
              <a:buFont typeface="Wingdings" panose="05000000000000000000" pitchFamily="2" charset="2"/>
              <a:buChar char="§"/>
            </a:pPr>
            <a:r>
              <a:rPr lang="es-MX" sz="1600" dirty="0" smtClean="0">
                <a:latin typeface="Montserrat" panose="00000500000000000000" pitchFamily="2" charset="0"/>
              </a:rPr>
              <a:t>Capacitación </a:t>
            </a:r>
            <a:r>
              <a:rPr lang="es-MX" sz="1600" dirty="0">
                <a:latin typeface="Montserrat" panose="00000500000000000000" pitchFamily="2" charset="0"/>
              </a:rPr>
              <a:t>del personal de protección civil para la correcta interpretación de los atlas municipales de </a:t>
            </a:r>
            <a:r>
              <a:rPr lang="es-MX" sz="1600" dirty="0" smtClean="0">
                <a:latin typeface="Montserrat" panose="00000500000000000000" pitchFamily="2" charset="0"/>
              </a:rPr>
              <a:t>peligro y riesgo </a:t>
            </a:r>
            <a:r>
              <a:rPr lang="es-MX" sz="1600" dirty="0">
                <a:latin typeface="Montserrat" panose="00000500000000000000" pitchFamily="2" charset="0"/>
              </a:rPr>
              <a:t>y continuar desarrollando los atlas de los municipios faltantes.</a:t>
            </a:r>
          </a:p>
          <a:p>
            <a:pPr marL="285750" indent="-285750" algn="just">
              <a:buFont typeface="Wingdings" panose="05000000000000000000" pitchFamily="2" charset="2"/>
              <a:buChar char="§"/>
            </a:pPr>
            <a:r>
              <a:rPr lang="es-MX" sz="1600" dirty="0">
                <a:latin typeface="Montserrat" panose="00000500000000000000" pitchFamily="2" charset="0"/>
              </a:rPr>
              <a:t>Elaboración de los planes de contingencia municipales para la atención de emergencias químicas.</a:t>
            </a:r>
          </a:p>
          <a:p>
            <a:pPr marL="285750" indent="-285750" algn="just">
              <a:buFont typeface="Wingdings" panose="05000000000000000000" pitchFamily="2" charset="2"/>
              <a:buChar char="§"/>
            </a:pPr>
            <a:r>
              <a:rPr lang="es-MX" sz="1600" dirty="0" smtClean="0">
                <a:latin typeface="Montserrat" panose="00000500000000000000" pitchFamily="2" charset="0"/>
              </a:rPr>
              <a:t>Trabajo coordinado en las actividades de perforación y excavación realizadas durante actividades de mantenimiento de tuberías de agua potable y drenaje, así como introducción de otros servicios.</a:t>
            </a:r>
          </a:p>
          <a:p>
            <a:pPr marL="285750" indent="-285750" algn="just">
              <a:buFont typeface="Wingdings" panose="05000000000000000000" pitchFamily="2" charset="2"/>
              <a:buChar char="§"/>
            </a:pPr>
            <a:r>
              <a:rPr lang="es-MX" sz="1600" dirty="0">
                <a:latin typeface="Montserrat" panose="00000500000000000000" pitchFamily="2" charset="0"/>
              </a:rPr>
              <a:t>Capacitación del personal de las unidades de protección civil en la atención de emergencias </a:t>
            </a:r>
            <a:r>
              <a:rPr lang="es-MX" sz="1600" dirty="0" smtClean="0">
                <a:latin typeface="Montserrat" panose="00000500000000000000" pitchFamily="2" charset="0"/>
              </a:rPr>
              <a:t>químicas. </a:t>
            </a:r>
            <a:endParaRPr lang="es-MX" sz="1600" dirty="0">
              <a:latin typeface="Montserrat" panose="00000500000000000000" pitchFamily="2" charset="0"/>
            </a:endParaRPr>
          </a:p>
          <a:p>
            <a:pPr marL="285750" indent="-285750" algn="just">
              <a:buFont typeface="Wingdings" panose="05000000000000000000" pitchFamily="2" charset="2"/>
              <a:buChar char="§"/>
            </a:pPr>
            <a:r>
              <a:rPr lang="es-MX" sz="1600" dirty="0">
                <a:latin typeface="Montserrat" panose="00000500000000000000" pitchFamily="2" charset="0"/>
              </a:rPr>
              <a:t>Equipo de protección personal </a:t>
            </a:r>
            <a:r>
              <a:rPr lang="es-MX" sz="1600" dirty="0" smtClean="0">
                <a:latin typeface="Montserrat" panose="00000500000000000000" pitchFamily="2" charset="0"/>
              </a:rPr>
              <a:t>adecuado al tipo de emergencia que pueda presentarse.</a:t>
            </a:r>
          </a:p>
          <a:p>
            <a:pPr marL="285750" indent="-285750" algn="just">
              <a:buFont typeface="Wingdings" panose="05000000000000000000" pitchFamily="2" charset="2"/>
              <a:buChar char="§"/>
            </a:pPr>
            <a:r>
              <a:rPr lang="es-MX" sz="1600" dirty="0" smtClean="0">
                <a:latin typeface="Montserrat" panose="00000500000000000000" pitchFamily="2" charset="0"/>
              </a:rPr>
              <a:t>Fomentar la creación de más Grupos Locales de Ayuda Mutua Industrial para fortalecer la atención de emergencias y optimizar recursos materiales y humanos.</a:t>
            </a:r>
          </a:p>
        </p:txBody>
      </p:sp>
    </p:spTree>
    <p:extLst>
      <p:ext uri="{BB962C8B-B14F-4D97-AF65-F5344CB8AC3E}">
        <p14:creationId xmlns:p14="http://schemas.microsoft.com/office/powerpoint/2010/main" val="2829037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xmlns="" id="{FAC51DE9-1288-F248-AE93-5F5FBF45C7E8}"/>
              </a:ext>
            </a:extLst>
          </p:cNvPr>
          <p:cNvSpPr txBox="1"/>
          <p:nvPr/>
        </p:nvSpPr>
        <p:spPr>
          <a:xfrm>
            <a:off x="467544" y="348712"/>
            <a:ext cx="2125903" cy="461665"/>
          </a:xfrm>
          <a:prstGeom prst="rect">
            <a:avLst/>
          </a:prstGeom>
          <a:noFill/>
        </p:spPr>
        <p:txBody>
          <a:bodyPr wrap="none" rtlCol="0">
            <a:spAutoFit/>
          </a:bodyPr>
          <a:lstStyle/>
          <a:p>
            <a:r>
              <a:rPr lang="en-US" sz="2400" b="1" dirty="0" err="1" smtClean="0">
                <a:solidFill>
                  <a:prstClr val="black"/>
                </a:solidFill>
                <a:latin typeface="Montserrat" pitchFamily="2" charset="77"/>
              </a:rPr>
              <a:t>Diagnóstico</a:t>
            </a:r>
            <a:endParaRPr lang="en-US" sz="2400" b="1" dirty="0">
              <a:solidFill>
                <a:prstClr val="black"/>
              </a:solidFill>
              <a:latin typeface="Montserrat" pitchFamily="2" charset="77"/>
            </a:endParaRPr>
          </a:p>
        </p:txBody>
      </p:sp>
      <p:sp>
        <p:nvSpPr>
          <p:cNvPr id="17" name="16 Rectángulo"/>
          <p:cNvSpPr/>
          <p:nvPr/>
        </p:nvSpPr>
        <p:spPr>
          <a:xfrm>
            <a:off x="562351" y="1375901"/>
            <a:ext cx="3528392" cy="646331"/>
          </a:xfrm>
          <a:prstGeom prst="rect">
            <a:avLst/>
          </a:prstGeom>
        </p:spPr>
        <p:txBody>
          <a:bodyPr wrap="square">
            <a:spAutoFit/>
          </a:bodyPr>
          <a:lstStyle/>
          <a:p>
            <a:pPr algn="ctr"/>
            <a:r>
              <a:rPr lang="es-MX" dirty="0" smtClean="0">
                <a:latin typeface="Montserrat" panose="00000500000000000000" pitchFamily="2" charset="0"/>
              </a:rPr>
              <a:t>Municipios con Consejo o Comité de PC</a:t>
            </a:r>
          </a:p>
        </p:txBody>
      </p:sp>
      <p:sp>
        <p:nvSpPr>
          <p:cNvPr id="18" name="17 Rectángulo"/>
          <p:cNvSpPr/>
          <p:nvPr/>
        </p:nvSpPr>
        <p:spPr>
          <a:xfrm>
            <a:off x="5220072" y="1384975"/>
            <a:ext cx="3528392" cy="369332"/>
          </a:xfrm>
          <a:prstGeom prst="rect">
            <a:avLst/>
          </a:prstGeom>
        </p:spPr>
        <p:txBody>
          <a:bodyPr wrap="square">
            <a:spAutoFit/>
          </a:bodyPr>
          <a:lstStyle/>
          <a:p>
            <a:pPr algn="ctr"/>
            <a:r>
              <a:rPr lang="es-MX" dirty="0" smtClean="0">
                <a:latin typeface="Montserrat" panose="00000500000000000000" pitchFamily="2" charset="0"/>
              </a:rPr>
              <a:t>Brigadas de PC</a:t>
            </a:r>
          </a:p>
        </p:txBody>
      </p:sp>
      <p:pic>
        <p:nvPicPr>
          <p:cNvPr id="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311" y="2022232"/>
            <a:ext cx="4248472" cy="3282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4761" y="1965310"/>
            <a:ext cx="4322147" cy="3339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77839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xmlns="" id="{FAC51DE9-1288-F248-AE93-5F5FBF45C7E8}"/>
              </a:ext>
            </a:extLst>
          </p:cNvPr>
          <p:cNvSpPr txBox="1"/>
          <p:nvPr/>
        </p:nvSpPr>
        <p:spPr>
          <a:xfrm>
            <a:off x="562351" y="476672"/>
            <a:ext cx="2125903" cy="461665"/>
          </a:xfrm>
          <a:prstGeom prst="rect">
            <a:avLst/>
          </a:prstGeom>
          <a:noFill/>
        </p:spPr>
        <p:txBody>
          <a:bodyPr wrap="none" rtlCol="0">
            <a:spAutoFit/>
          </a:bodyPr>
          <a:lstStyle/>
          <a:p>
            <a:r>
              <a:rPr lang="en-US" sz="2400" b="1" dirty="0" err="1" smtClean="0">
                <a:solidFill>
                  <a:prstClr val="black"/>
                </a:solidFill>
                <a:latin typeface="Montserrat" pitchFamily="2" charset="77"/>
              </a:rPr>
              <a:t>Diagnóstico</a:t>
            </a:r>
            <a:endParaRPr lang="en-US" sz="2400" b="1" dirty="0">
              <a:solidFill>
                <a:prstClr val="black"/>
              </a:solidFill>
              <a:latin typeface="Montserrat" pitchFamily="2" charset="77"/>
            </a:endParaRPr>
          </a:p>
        </p:txBody>
      </p:sp>
      <p:sp>
        <p:nvSpPr>
          <p:cNvPr id="6" name="5 Rectángulo"/>
          <p:cNvSpPr/>
          <p:nvPr/>
        </p:nvSpPr>
        <p:spPr>
          <a:xfrm>
            <a:off x="562351" y="1375901"/>
            <a:ext cx="3528392" cy="646331"/>
          </a:xfrm>
          <a:prstGeom prst="rect">
            <a:avLst/>
          </a:prstGeom>
        </p:spPr>
        <p:txBody>
          <a:bodyPr wrap="square">
            <a:spAutoFit/>
          </a:bodyPr>
          <a:lstStyle/>
          <a:p>
            <a:pPr algn="ctr"/>
            <a:r>
              <a:rPr lang="es-MX" dirty="0" smtClean="0">
                <a:latin typeface="Montserrat" panose="00000500000000000000" pitchFamily="2" charset="0"/>
              </a:rPr>
              <a:t>Número de acciones de capacitación por municipio</a:t>
            </a:r>
          </a:p>
        </p:txBody>
      </p:sp>
      <p:sp>
        <p:nvSpPr>
          <p:cNvPr id="7" name="6 Rectángulo"/>
          <p:cNvSpPr/>
          <p:nvPr/>
        </p:nvSpPr>
        <p:spPr>
          <a:xfrm>
            <a:off x="4851270" y="1340768"/>
            <a:ext cx="3528392" cy="646331"/>
          </a:xfrm>
          <a:prstGeom prst="rect">
            <a:avLst/>
          </a:prstGeom>
        </p:spPr>
        <p:txBody>
          <a:bodyPr wrap="square">
            <a:spAutoFit/>
          </a:bodyPr>
          <a:lstStyle/>
          <a:p>
            <a:pPr algn="ctr"/>
            <a:r>
              <a:rPr lang="es-MX" dirty="0" smtClean="0">
                <a:latin typeface="Montserrat" panose="00000500000000000000" pitchFamily="2" charset="0"/>
              </a:rPr>
              <a:t>Municipios con programas de capacitación en PC</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038" y="2170061"/>
            <a:ext cx="4347018" cy="3358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8329" y="2059107"/>
            <a:ext cx="4443364" cy="3432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0696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xmlns="" id="{FAC51DE9-1288-F248-AE93-5F5FBF45C7E8}"/>
              </a:ext>
            </a:extLst>
          </p:cNvPr>
          <p:cNvSpPr txBox="1"/>
          <p:nvPr/>
        </p:nvSpPr>
        <p:spPr>
          <a:xfrm>
            <a:off x="467544" y="348712"/>
            <a:ext cx="1526380" cy="461665"/>
          </a:xfrm>
          <a:prstGeom prst="rect">
            <a:avLst/>
          </a:prstGeom>
          <a:noFill/>
        </p:spPr>
        <p:txBody>
          <a:bodyPr wrap="none" rtlCol="0">
            <a:spAutoFit/>
          </a:bodyPr>
          <a:lstStyle/>
          <a:p>
            <a:r>
              <a:rPr lang="en-US" sz="2400" b="1" dirty="0" err="1" smtClean="0">
                <a:solidFill>
                  <a:prstClr val="black"/>
                </a:solidFill>
                <a:latin typeface="Montserrat" pitchFamily="2" charset="77"/>
              </a:rPr>
              <a:t>Impacto</a:t>
            </a:r>
            <a:endParaRPr lang="en-US" sz="2400" b="1" dirty="0">
              <a:solidFill>
                <a:prstClr val="black"/>
              </a:solidFill>
              <a:latin typeface="Montserrat" pitchFamily="2" charset="77"/>
            </a:endParaRPr>
          </a:p>
        </p:txBody>
      </p:sp>
      <p:graphicFrame>
        <p:nvGraphicFramePr>
          <p:cNvPr id="5" name="4 Gráfico"/>
          <p:cNvGraphicFramePr>
            <a:graphicFrameLocks/>
          </p:cNvGraphicFramePr>
          <p:nvPr>
            <p:extLst>
              <p:ext uri="{D42A27DB-BD31-4B8C-83A1-F6EECF244321}">
                <p14:modId xmlns:p14="http://schemas.microsoft.com/office/powerpoint/2010/main" val="1555516958"/>
              </p:ext>
            </p:extLst>
          </p:nvPr>
        </p:nvGraphicFramePr>
        <p:xfrm>
          <a:off x="467544" y="1052736"/>
          <a:ext cx="8316416" cy="48245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34339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xmlns="" id="{FAC51DE9-1288-F248-AE93-5F5FBF45C7E8}"/>
              </a:ext>
            </a:extLst>
          </p:cNvPr>
          <p:cNvSpPr txBox="1"/>
          <p:nvPr/>
        </p:nvSpPr>
        <p:spPr>
          <a:xfrm>
            <a:off x="467544" y="348712"/>
            <a:ext cx="1526380" cy="461665"/>
          </a:xfrm>
          <a:prstGeom prst="rect">
            <a:avLst/>
          </a:prstGeom>
          <a:noFill/>
        </p:spPr>
        <p:txBody>
          <a:bodyPr wrap="none" rtlCol="0">
            <a:spAutoFit/>
          </a:bodyPr>
          <a:lstStyle/>
          <a:p>
            <a:r>
              <a:rPr lang="en-US" sz="2400" b="1" dirty="0" err="1" smtClean="0">
                <a:solidFill>
                  <a:prstClr val="black"/>
                </a:solidFill>
                <a:latin typeface="Montserrat" pitchFamily="2" charset="77"/>
              </a:rPr>
              <a:t>Impacto</a:t>
            </a:r>
            <a:endParaRPr lang="en-US" sz="2400" b="1" dirty="0">
              <a:solidFill>
                <a:prstClr val="black"/>
              </a:solidFill>
              <a:latin typeface="Montserrat" pitchFamily="2" charset="77"/>
            </a:endParaRPr>
          </a:p>
        </p:txBody>
      </p:sp>
      <p:graphicFrame>
        <p:nvGraphicFramePr>
          <p:cNvPr id="6" name="2 Gráfico"/>
          <p:cNvGraphicFramePr>
            <a:graphicFrameLocks/>
          </p:cNvGraphicFramePr>
          <p:nvPr>
            <p:extLst/>
          </p:nvPr>
        </p:nvGraphicFramePr>
        <p:xfrm>
          <a:off x="323528" y="908720"/>
          <a:ext cx="3960440" cy="237626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3 Gráfico"/>
          <p:cNvGraphicFramePr>
            <a:graphicFrameLocks/>
          </p:cNvGraphicFramePr>
          <p:nvPr>
            <p:extLst/>
          </p:nvPr>
        </p:nvGraphicFramePr>
        <p:xfrm>
          <a:off x="4427984" y="908720"/>
          <a:ext cx="4176464" cy="23762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7 Gráfico"/>
          <p:cNvGraphicFramePr>
            <a:graphicFrameLocks/>
          </p:cNvGraphicFramePr>
          <p:nvPr>
            <p:extLst>
              <p:ext uri="{D42A27DB-BD31-4B8C-83A1-F6EECF244321}">
                <p14:modId xmlns:p14="http://schemas.microsoft.com/office/powerpoint/2010/main" val="2589283499"/>
              </p:ext>
            </p:extLst>
          </p:nvPr>
        </p:nvGraphicFramePr>
        <p:xfrm>
          <a:off x="2483768" y="3429000"/>
          <a:ext cx="4680520" cy="28803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7793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7558" y="765268"/>
            <a:ext cx="6392794" cy="5435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 xmlns:a16="http://schemas.microsoft.com/office/drawing/2014/main" id="{D428A856-8863-3B47-871D-0BD0F50BE444}"/>
              </a:ext>
            </a:extLst>
          </p:cNvPr>
          <p:cNvSpPr txBox="1"/>
          <p:nvPr/>
        </p:nvSpPr>
        <p:spPr>
          <a:xfrm>
            <a:off x="107504" y="116632"/>
            <a:ext cx="3510898" cy="646331"/>
          </a:xfrm>
          <a:prstGeom prst="rect">
            <a:avLst/>
          </a:prstGeom>
          <a:noFill/>
        </p:spPr>
        <p:txBody>
          <a:bodyPr wrap="none" rtlCol="0">
            <a:spAutoFit/>
          </a:bodyPr>
          <a:lstStyle/>
          <a:p>
            <a:r>
              <a:rPr lang="en-US" b="1" dirty="0" err="1">
                <a:latin typeface="Montserrat" pitchFamily="2" charset="77"/>
              </a:rPr>
              <a:t>Políticas</a:t>
            </a:r>
            <a:r>
              <a:rPr lang="en-US" b="1" dirty="0">
                <a:latin typeface="Montserrat" pitchFamily="2" charset="77"/>
              </a:rPr>
              <a:t> </a:t>
            </a:r>
            <a:r>
              <a:rPr lang="en-US" b="1" dirty="0" err="1">
                <a:latin typeface="Montserrat" pitchFamily="2" charset="77"/>
              </a:rPr>
              <a:t>Públicas</a:t>
            </a:r>
            <a:endParaRPr lang="en-US" b="1" dirty="0">
              <a:latin typeface="Montserrat" pitchFamily="2" charset="77"/>
            </a:endParaRPr>
          </a:p>
          <a:p>
            <a:r>
              <a:rPr lang="en-US" b="1" dirty="0" err="1">
                <a:latin typeface="Montserrat" pitchFamily="2" charset="77"/>
              </a:rPr>
              <a:t>Gestión</a:t>
            </a:r>
            <a:r>
              <a:rPr lang="en-US" b="1" dirty="0">
                <a:latin typeface="Montserrat" pitchFamily="2" charset="77"/>
              </a:rPr>
              <a:t> Integral de </a:t>
            </a:r>
            <a:r>
              <a:rPr lang="en-US" b="1" dirty="0" err="1">
                <a:latin typeface="Montserrat" pitchFamily="2" charset="77"/>
              </a:rPr>
              <a:t>Riesgos</a:t>
            </a:r>
            <a:endParaRPr lang="en-US" b="1" dirty="0">
              <a:latin typeface="Montserrat" pitchFamily="2" charset="77"/>
            </a:endParaRPr>
          </a:p>
        </p:txBody>
      </p:sp>
      <p:sp>
        <p:nvSpPr>
          <p:cNvPr id="3" name="TextBox 2">
            <a:hlinkClick r:id="rId3"/>
            <a:extLst>
              <a:ext uri="{FF2B5EF4-FFF2-40B4-BE49-F238E27FC236}">
                <a16:creationId xmlns="" xmlns:a16="http://schemas.microsoft.com/office/drawing/2014/main" id="{B274B974-E8DC-7947-9523-18BE6B675668}"/>
              </a:ext>
            </a:extLst>
          </p:cNvPr>
          <p:cNvSpPr txBox="1"/>
          <p:nvPr/>
        </p:nvSpPr>
        <p:spPr>
          <a:xfrm>
            <a:off x="179512" y="867807"/>
            <a:ext cx="4379725" cy="430887"/>
          </a:xfrm>
          <a:prstGeom prst="rect">
            <a:avLst/>
          </a:prstGeom>
          <a:noFill/>
        </p:spPr>
        <p:txBody>
          <a:bodyPr wrap="none" rtlCol="0">
            <a:spAutoFit/>
          </a:bodyPr>
          <a:lstStyle/>
          <a:p>
            <a:r>
              <a:rPr lang="en-US" sz="1100" b="1" i="1" dirty="0">
                <a:latin typeface="Montserrat" pitchFamily="2" charset="77"/>
                <a:hlinkClick r:id="rId4"/>
              </a:rPr>
              <a:t>http://</a:t>
            </a:r>
            <a:r>
              <a:rPr lang="en-US" sz="1100" b="1" i="1" dirty="0" smtClean="0">
                <a:latin typeface="Montserrat" pitchFamily="2" charset="77"/>
                <a:hlinkClick r:id="rId4"/>
              </a:rPr>
              <a:t>www.atlasnacionalderiesgos.gob.mx/apps/IGOPP</a:t>
            </a:r>
            <a:endParaRPr lang="en-US" sz="1100" b="1" i="1" dirty="0" smtClean="0">
              <a:latin typeface="Montserrat" pitchFamily="2" charset="77"/>
            </a:endParaRPr>
          </a:p>
          <a:p>
            <a:endParaRPr lang="en-US" sz="1100" b="1" i="1" dirty="0">
              <a:latin typeface="Montserrat" pitchFamily="2" charset="77"/>
            </a:endParaRPr>
          </a:p>
        </p:txBody>
      </p:sp>
      <p:sp>
        <p:nvSpPr>
          <p:cNvPr id="4" name="Rectangle 3">
            <a:extLst>
              <a:ext uri="{FF2B5EF4-FFF2-40B4-BE49-F238E27FC236}">
                <a16:creationId xmlns="" xmlns:a16="http://schemas.microsoft.com/office/drawing/2014/main" id="{0D428000-644A-454A-9ECB-D9808BA003E3}"/>
              </a:ext>
            </a:extLst>
          </p:cNvPr>
          <p:cNvSpPr/>
          <p:nvPr/>
        </p:nvSpPr>
        <p:spPr>
          <a:xfrm>
            <a:off x="340066" y="6523603"/>
            <a:ext cx="7704856" cy="246221"/>
          </a:xfrm>
          <a:prstGeom prst="rect">
            <a:avLst/>
          </a:prstGeom>
        </p:spPr>
        <p:txBody>
          <a:bodyPr wrap="square">
            <a:spAutoFit/>
          </a:bodyPr>
          <a:lstStyle/>
          <a:p>
            <a:r>
              <a:rPr lang="es-ES" sz="1000" b="1" i="1" dirty="0">
                <a:solidFill>
                  <a:srgbClr val="000000"/>
                </a:solidFill>
                <a:latin typeface="Montserrat" pitchFamily="2" charset="77"/>
              </a:rPr>
              <a:t>Informe Estatal de Gobernabilidad y Políticas Públicas en Gestión del Riesgo de Desastres, CENAPRED (2018).</a:t>
            </a:r>
            <a:endParaRPr lang="es-ES_tradnl" sz="1000" b="1" i="1" dirty="0">
              <a:latin typeface="Montserrat" pitchFamily="2" charset="77"/>
            </a:endParaRPr>
          </a:p>
        </p:txBody>
      </p:sp>
      <p:sp>
        <p:nvSpPr>
          <p:cNvPr id="7" name="TextBox 6">
            <a:extLst>
              <a:ext uri="{FF2B5EF4-FFF2-40B4-BE49-F238E27FC236}">
                <a16:creationId xmlns="" xmlns:a16="http://schemas.microsoft.com/office/drawing/2014/main" id="{0FE08353-C43F-8A43-A108-679ADC0231F6}"/>
              </a:ext>
            </a:extLst>
          </p:cNvPr>
          <p:cNvSpPr txBox="1"/>
          <p:nvPr/>
        </p:nvSpPr>
        <p:spPr>
          <a:xfrm>
            <a:off x="316604" y="5877272"/>
            <a:ext cx="3274614" cy="646331"/>
          </a:xfrm>
          <a:prstGeom prst="rect">
            <a:avLst/>
          </a:prstGeom>
          <a:noFill/>
        </p:spPr>
        <p:txBody>
          <a:bodyPr wrap="none" rtlCol="0">
            <a:spAutoFit/>
          </a:bodyPr>
          <a:lstStyle/>
          <a:p>
            <a:r>
              <a:rPr lang="es-ES_tradnl" dirty="0" smtClean="0"/>
              <a:t>Guanajuato </a:t>
            </a:r>
            <a:r>
              <a:rPr lang="es-ES_tradnl" b="1" dirty="0" smtClean="0">
                <a:solidFill>
                  <a:srgbClr val="860000"/>
                </a:solidFill>
              </a:rPr>
              <a:t>58.5 </a:t>
            </a:r>
            <a:r>
              <a:rPr lang="es-ES_tradnl" b="1" dirty="0">
                <a:solidFill>
                  <a:srgbClr val="860000"/>
                </a:solidFill>
              </a:rPr>
              <a:t>% - </a:t>
            </a:r>
            <a:r>
              <a:rPr lang="es-ES_tradnl" dirty="0" smtClean="0">
                <a:solidFill>
                  <a:srgbClr val="860000"/>
                </a:solidFill>
              </a:rPr>
              <a:t>APRECIABLE</a:t>
            </a:r>
            <a:endParaRPr lang="es-ES_tradnl" dirty="0">
              <a:solidFill>
                <a:srgbClr val="860000"/>
              </a:solidFill>
            </a:endParaRPr>
          </a:p>
          <a:p>
            <a:r>
              <a:rPr lang="es-ES_tradnl" dirty="0"/>
              <a:t>Nacional</a:t>
            </a:r>
          </a:p>
        </p:txBody>
      </p:sp>
    </p:spTree>
    <p:extLst>
      <p:ext uri="{BB962C8B-B14F-4D97-AF65-F5344CB8AC3E}">
        <p14:creationId xmlns:p14="http://schemas.microsoft.com/office/powerpoint/2010/main" val="2022306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58" y="798865"/>
            <a:ext cx="8986711" cy="3923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 xmlns:a16="http://schemas.microsoft.com/office/drawing/2014/main" id="{0459FBD8-3D2B-294F-8E55-7A1A3FBD7F6E}"/>
              </a:ext>
            </a:extLst>
          </p:cNvPr>
          <p:cNvSpPr txBox="1"/>
          <p:nvPr/>
        </p:nvSpPr>
        <p:spPr>
          <a:xfrm>
            <a:off x="107504" y="116632"/>
            <a:ext cx="3510898" cy="646331"/>
          </a:xfrm>
          <a:prstGeom prst="rect">
            <a:avLst/>
          </a:prstGeom>
          <a:noFill/>
        </p:spPr>
        <p:txBody>
          <a:bodyPr wrap="none" rtlCol="0">
            <a:spAutoFit/>
          </a:bodyPr>
          <a:lstStyle/>
          <a:p>
            <a:r>
              <a:rPr lang="en-US" b="1" dirty="0" err="1">
                <a:latin typeface="Montserrat" pitchFamily="2" charset="77"/>
              </a:rPr>
              <a:t>Políticas</a:t>
            </a:r>
            <a:r>
              <a:rPr lang="en-US" b="1" dirty="0">
                <a:latin typeface="Montserrat" pitchFamily="2" charset="77"/>
              </a:rPr>
              <a:t> </a:t>
            </a:r>
            <a:r>
              <a:rPr lang="en-US" b="1" dirty="0" err="1">
                <a:latin typeface="Montserrat" pitchFamily="2" charset="77"/>
              </a:rPr>
              <a:t>Públicas</a:t>
            </a:r>
            <a:endParaRPr lang="en-US" b="1" dirty="0">
              <a:latin typeface="Montserrat" pitchFamily="2" charset="77"/>
            </a:endParaRPr>
          </a:p>
          <a:p>
            <a:r>
              <a:rPr lang="en-US" b="1" dirty="0" err="1">
                <a:latin typeface="Montserrat" pitchFamily="2" charset="77"/>
              </a:rPr>
              <a:t>Gestión</a:t>
            </a:r>
            <a:r>
              <a:rPr lang="en-US" b="1" dirty="0">
                <a:latin typeface="Montserrat" pitchFamily="2" charset="77"/>
              </a:rPr>
              <a:t> Integral de </a:t>
            </a:r>
            <a:r>
              <a:rPr lang="en-US" b="1" dirty="0" err="1">
                <a:latin typeface="Montserrat" pitchFamily="2" charset="77"/>
              </a:rPr>
              <a:t>Riesgos</a:t>
            </a:r>
            <a:endParaRPr lang="en-US" b="1" dirty="0">
              <a:latin typeface="Montserrat" pitchFamily="2" charset="77"/>
            </a:endParaRPr>
          </a:p>
        </p:txBody>
      </p:sp>
      <p:sp>
        <p:nvSpPr>
          <p:cNvPr id="13" name="TextBox 12">
            <a:extLst>
              <a:ext uri="{FF2B5EF4-FFF2-40B4-BE49-F238E27FC236}">
                <a16:creationId xmlns="" xmlns:a16="http://schemas.microsoft.com/office/drawing/2014/main" id="{F9BC16CB-1175-1A47-AE3F-FEE291F9BBF9}"/>
              </a:ext>
            </a:extLst>
          </p:cNvPr>
          <p:cNvSpPr txBox="1"/>
          <p:nvPr/>
        </p:nvSpPr>
        <p:spPr>
          <a:xfrm>
            <a:off x="5305104" y="3726793"/>
            <a:ext cx="72624" cy="184666"/>
          </a:xfrm>
          <a:prstGeom prst="rect">
            <a:avLst/>
          </a:prstGeom>
          <a:noFill/>
        </p:spPr>
        <p:txBody>
          <a:bodyPr wrap="square" lIns="0" tIns="0" rIns="0" bIns="0" rtlCol="0">
            <a:spAutoFit/>
          </a:bodyPr>
          <a:lstStyle/>
          <a:p>
            <a:r>
              <a:rPr lang="es-ES_tradnl" sz="1200" dirty="0">
                <a:solidFill>
                  <a:srgbClr val="FF0000"/>
                </a:solidFill>
                <a:latin typeface="Montserrat" pitchFamily="2" charset="77"/>
              </a:rPr>
              <a:t>4</a:t>
            </a:r>
          </a:p>
        </p:txBody>
      </p:sp>
      <p:sp>
        <p:nvSpPr>
          <p:cNvPr id="16" name="TextBox 15">
            <a:extLst>
              <a:ext uri="{FF2B5EF4-FFF2-40B4-BE49-F238E27FC236}">
                <a16:creationId xmlns="" xmlns:a16="http://schemas.microsoft.com/office/drawing/2014/main" id="{2B6C74DF-CB50-7F40-8DA2-7078C13C08D7}"/>
              </a:ext>
            </a:extLst>
          </p:cNvPr>
          <p:cNvSpPr txBox="1"/>
          <p:nvPr/>
        </p:nvSpPr>
        <p:spPr>
          <a:xfrm>
            <a:off x="107503" y="5335300"/>
            <a:ext cx="8550695" cy="338554"/>
          </a:xfrm>
          <a:prstGeom prst="rect">
            <a:avLst/>
          </a:prstGeom>
          <a:noFill/>
        </p:spPr>
        <p:txBody>
          <a:bodyPr wrap="square" lIns="0" tIns="0" rIns="0" bIns="0" rtlCol="0">
            <a:spAutoFit/>
          </a:bodyPr>
          <a:lstStyle/>
          <a:p>
            <a:r>
              <a:rPr lang="es-ES_tradnl" sz="1100" b="1" dirty="0">
                <a:solidFill>
                  <a:srgbClr val="FF0000"/>
                </a:solidFill>
                <a:latin typeface="Montserrat" pitchFamily="2" charset="77"/>
              </a:rPr>
              <a:t>2</a:t>
            </a:r>
            <a:r>
              <a:rPr lang="es-ES_tradnl" sz="1100" b="1" dirty="0" smtClean="0">
                <a:solidFill>
                  <a:srgbClr val="FF0000"/>
                </a:solidFill>
                <a:latin typeface="Montserrat" pitchFamily="2" charset="77"/>
              </a:rPr>
              <a:t>. </a:t>
            </a:r>
            <a:r>
              <a:rPr lang="es-ES_tradnl" sz="1100" b="1" dirty="0">
                <a:latin typeface="Montserrat" pitchFamily="2" charset="77"/>
              </a:rPr>
              <a:t>Implementación de estructuras de protección financiera o Transferencia de riesgos</a:t>
            </a:r>
            <a:r>
              <a:rPr lang="es-ES_tradnl" sz="1100" dirty="0">
                <a:latin typeface="Montserrat" pitchFamily="2" charset="77"/>
              </a:rPr>
              <a:t> a nivel municipal, existencia de Estrategia para la Gestión Integral de Riesgos </a:t>
            </a:r>
            <a:r>
              <a:rPr lang="es-ES_tradnl" sz="1100" b="1" dirty="0">
                <a:latin typeface="Montserrat" pitchFamily="2" charset="77"/>
              </a:rPr>
              <a:t>(EGIR</a:t>
            </a:r>
            <a:r>
              <a:rPr lang="es-ES_tradnl" sz="1100" b="1" dirty="0" smtClean="0">
                <a:latin typeface="Montserrat" pitchFamily="2" charset="77"/>
              </a:rPr>
              <a:t>).</a:t>
            </a:r>
            <a:endParaRPr lang="es-ES_tradnl" sz="1100" b="1" dirty="0">
              <a:solidFill>
                <a:srgbClr val="FF0000"/>
              </a:solidFill>
              <a:latin typeface="Montserrat" pitchFamily="2" charset="77"/>
            </a:endParaRPr>
          </a:p>
        </p:txBody>
      </p:sp>
      <p:sp>
        <p:nvSpPr>
          <p:cNvPr id="12" name="Rectangle 8">
            <a:extLst>
              <a:ext uri="{FF2B5EF4-FFF2-40B4-BE49-F238E27FC236}">
                <a16:creationId xmlns="" xmlns:a16="http://schemas.microsoft.com/office/drawing/2014/main" id="{E03E77D6-28FA-3C4E-89B2-1F90CD63E656}"/>
              </a:ext>
            </a:extLst>
          </p:cNvPr>
          <p:cNvSpPr/>
          <p:nvPr/>
        </p:nvSpPr>
        <p:spPr>
          <a:xfrm>
            <a:off x="5190372" y="3649383"/>
            <a:ext cx="1273753" cy="339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Rectangle 8">
            <a:extLst>
              <a:ext uri="{FF2B5EF4-FFF2-40B4-BE49-F238E27FC236}">
                <a16:creationId xmlns="" xmlns:a16="http://schemas.microsoft.com/office/drawing/2014/main" id="{E03E77D6-28FA-3C4E-89B2-1F90CD63E656}"/>
              </a:ext>
            </a:extLst>
          </p:cNvPr>
          <p:cNvSpPr/>
          <p:nvPr/>
        </p:nvSpPr>
        <p:spPr>
          <a:xfrm>
            <a:off x="1389258" y="2964429"/>
            <a:ext cx="1266656" cy="339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7" name="TextBox 13">
            <a:extLst>
              <a:ext uri="{FF2B5EF4-FFF2-40B4-BE49-F238E27FC236}">
                <a16:creationId xmlns="" xmlns:a16="http://schemas.microsoft.com/office/drawing/2014/main" id="{D462C488-EBE2-1B47-8221-0A063607AE39}"/>
              </a:ext>
            </a:extLst>
          </p:cNvPr>
          <p:cNvSpPr txBox="1"/>
          <p:nvPr/>
        </p:nvSpPr>
        <p:spPr>
          <a:xfrm>
            <a:off x="1532636" y="3022530"/>
            <a:ext cx="72008" cy="184666"/>
          </a:xfrm>
          <a:prstGeom prst="rect">
            <a:avLst/>
          </a:prstGeom>
          <a:noFill/>
        </p:spPr>
        <p:txBody>
          <a:bodyPr wrap="square" lIns="0" tIns="0" rIns="0" bIns="0" rtlCol="0">
            <a:spAutoFit/>
          </a:bodyPr>
          <a:lstStyle/>
          <a:p>
            <a:r>
              <a:rPr lang="es-ES_tradnl" sz="1200" dirty="0">
                <a:solidFill>
                  <a:srgbClr val="FF0000"/>
                </a:solidFill>
                <a:latin typeface="Montserrat" pitchFamily="2" charset="77"/>
              </a:rPr>
              <a:t>1</a:t>
            </a:r>
          </a:p>
        </p:txBody>
      </p:sp>
      <p:sp>
        <p:nvSpPr>
          <p:cNvPr id="19" name="Rectangle 8">
            <a:extLst>
              <a:ext uri="{FF2B5EF4-FFF2-40B4-BE49-F238E27FC236}">
                <a16:creationId xmlns="" xmlns:a16="http://schemas.microsoft.com/office/drawing/2014/main" id="{E03E77D6-28FA-3C4E-89B2-1F90CD63E656}"/>
              </a:ext>
            </a:extLst>
          </p:cNvPr>
          <p:cNvSpPr/>
          <p:nvPr/>
        </p:nvSpPr>
        <p:spPr>
          <a:xfrm>
            <a:off x="3927690" y="3972172"/>
            <a:ext cx="1216659" cy="339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 name="TextBox 13">
            <a:extLst>
              <a:ext uri="{FF2B5EF4-FFF2-40B4-BE49-F238E27FC236}">
                <a16:creationId xmlns="" xmlns:a16="http://schemas.microsoft.com/office/drawing/2014/main" id="{D462C488-EBE2-1B47-8221-0A063607AE39}"/>
              </a:ext>
            </a:extLst>
          </p:cNvPr>
          <p:cNvSpPr txBox="1"/>
          <p:nvPr/>
        </p:nvSpPr>
        <p:spPr>
          <a:xfrm>
            <a:off x="4071069" y="4030273"/>
            <a:ext cx="72008" cy="184666"/>
          </a:xfrm>
          <a:prstGeom prst="rect">
            <a:avLst/>
          </a:prstGeom>
          <a:noFill/>
        </p:spPr>
        <p:txBody>
          <a:bodyPr wrap="square" lIns="0" tIns="0" rIns="0" bIns="0" rtlCol="0">
            <a:spAutoFit/>
          </a:bodyPr>
          <a:lstStyle/>
          <a:p>
            <a:r>
              <a:rPr lang="es-ES_tradnl" sz="1200" dirty="0">
                <a:solidFill>
                  <a:srgbClr val="FF0000"/>
                </a:solidFill>
                <a:latin typeface="Montserrat" pitchFamily="2" charset="77"/>
              </a:rPr>
              <a:t>2</a:t>
            </a:r>
          </a:p>
        </p:txBody>
      </p:sp>
      <p:sp>
        <p:nvSpPr>
          <p:cNvPr id="28" name="Rectangle 8">
            <a:extLst>
              <a:ext uri="{FF2B5EF4-FFF2-40B4-BE49-F238E27FC236}">
                <a16:creationId xmlns="" xmlns:a16="http://schemas.microsoft.com/office/drawing/2014/main" id="{E03E77D6-28FA-3C4E-89B2-1F90CD63E656}"/>
              </a:ext>
            </a:extLst>
          </p:cNvPr>
          <p:cNvSpPr/>
          <p:nvPr/>
        </p:nvSpPr>
        <p:spPr>
          <a:xfrm>
            <a:off x="5144349" y="2962216"/>
            <a:ext cx="1319776" cy="339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9" name="TextBox 13">
            <a:extLst>
              <a:ext uri="{FF2B5EF4-FFF2-40B4-BE49-F238E27FC236}">
                <a16:creationId xmlns="" xmlns:a16="http://schemas.microsoft.com/office/drawing/2014/main" id="{D462C488-EBE2-1B47-8221-0A063607AE39}"/>
              </a:ext>
            </a:extLst>
          </p:cNvPr>
          <p:cNvSpPr txBox="1"/>
          <p:nvPr/>
        </p:nvSpPr>
        <p:spPr>
          <a:xfrm>
            <a:off x="5287727" y="3039626"/>
            <a:ext cx="78111" cy="184666"/>
          </a:xfrm>
          <a:prstGeom prst="rect">
            <a:avLst/>
          </a:prstGeom>
          <a:noFill/>
        </p:spPr>
        <p:txBody>
          <a:bodyPr wrap="square" lIns="0" tIns="0" rIns="0" bIns="0" rtlCol="0">
            <a:spAutoFit/>
          </a:bodyPr>
          <a:lstStyle/>
          <a:p>
            <a:r>
              <a:rPr lang="es-ES_tradnl" sz="1200" dirty="0">
                <a:solidFill>
                  <a:srgbClr val="FF0000"/>
                </a:solidFill>
                <a:latin typeface="Montserrat" pitchFamily="2" charset="77"/>
              </a:rPr>
              <a:t>3</a:t>
            </a:r>
          </a:p>
        </p:txBody>
      </p:sp>
      <p:sp>
        <p:nvSpPr>
          <p:cNvPr id="35" name="TextBox 19">
            <a:extLst>
              <a:ext uri="{FF2B5EF4-FFF2-40B4-BE49-F238E27FC236}">
                <a16:creationId xmlns="" xmlns:a16="http://schemas.microsoft.com/office/drawing/2014/main" id="{0C1318BB-A080-F44E-B4B2-86EB26F8AFCF}"/>
              </a:ext>
            </a:extLst>
          </p:cNvPr>
          <p:cNvSpPr txBox="1"/>
          <p:nvPr/>
        </p:nvSpPr>
        <p:spPr>
          <a:xfrm>
            <a:off x="112258" y="4941168"/>
            <a:ext cx="8550693" cy="338554"/>
          </a:xfrm>
          <a:prstGeom prst="rect">
            <a:avLst/>
          </a:prstGeom>
          <a:noFill/>
        </p:spPr>
        <p:txBody>
          <a:bodyPr wrap="square" lIns="0" tIns="0" rIns="0" bIns="0" rtlCol="0">
            <a:spAutoFit/>
          </a:bodyPr>
          <a:lstStyle/>
          <a:p>
            <a:r>
              <a:rPr lang="es-ES_tradnl" sz="1100" b="1" dirty="0">
                <a:solidFill>
                  <a:srgbClr val="FF0000"/>
                </a:solidFill>
                <a:latin typeface="Montserrat" pitchFamily="2" charset="77"/>
              </a:rPr>
              <a:t>1</a:t>
            </a:r>
            <a:r>
              <a:rPr lang="es-ES_tradnl" sz="1100" b="1" dirty="0" smtClean="0">
                <a:solidFill>
                  <a:srgbClr val="FF0000"/>
                </a:solidFill>
                <a:latin typeface="Montserrat" pitchFamily="2" charset="77"/>
              </a:rPr>
              <a:t>. </a:t>
            </a:r>
            <a:r>
              <a:rPr lang="es-ES_tradnl" sz="1100" dirty="0" smtClean="0">
                <a:latin typeface="Montserrat" pitchFamily="2" charset="77"/>
              </a:rPr>
              <a:t>Contar con </a:t>
            </a:r>
            <a:r>
              <a:rPr lang="es-ES_tradnl" sz="1100" b="1" dirty="0" smtClean="0">
                <a:latin typeface="Montserrat" pitchFamily="2" charset="77"/>
              </a:rPr>
              <a:t>un Reglamento de construcción a nivel estatal</a:t>
            </a:r>
            <a:r>
              <a:rPr lang="es-ES_tradnl" sz="1100" dirty="0" smtClean="0">
                <a:latin typeface="Montserrat" pitchFamily="2" charset="77"/>
              </a:rPr>
              <a:t>, en el cual se contemplen riesgo por amenaza de 2 fenómenos  (sismo y viento) así como medidas mínimas de seguridad estructural en edificaciones esenciales.</a:t>
            </a:r>
            <a:endParaRPr lang="es-ES_tradnl" sz="1100" b="1" dirty="0">
              <a:solidFill>
                <a:srgbClr val="FF0000"/>
              </a:solidFill>
              <a:latin typeface="Montserrat" pitchFamily="2" charset="77"/>
            </a:endParaRPr>
          </a:p>
        </p:txBody>
      </p:sp>
      <p:sp>
        <p:nvSpPr>
          <p:cNvPr id="36" name="TextBox 15">
            <a:extLst>
              <a:ext uri="{FF2B5EF4-FFF2-40B4-BE49-F238E27FC236}">
                <a16:creationId xmlns="" xmlns:a16="http://schemas.microsoft.com/office/drawing/2014/main" id="{2B6C74DF-CB50-7F40-8DA2-7078C13C08D7}"/>
              </a:ext>
            </a:extLst>
          </p:cNvPr>
          <p:cNvSpPr txBox="1"/>
          <p:nvPr/>
        </p:nvSpPr>
        <p:spPr>
          <a:xfrm>
            <a:off x="107504" y="6165304"/>
            <a:ext cx="8550695" cy="338554"/>
          </a:xfrm>
          <a:prstGeom prst="rect">
            <a:avLst/>
          </a:prstGeom>
          <a:noFill/>
        </p:spPr>
        <p:txBody>
          <a:bodyPr wrap="square" lIns="0" tIns="0" rIns="0" bIns="0" rtlCol="0">
            <a:spAutoFit/>
          </a:bodyPr>
          <a:lstStyle/>
          <a:p>
            <a:r>
              <a:rPr lang="es-ES_tradnl" sz="1100" b="1" dirty="0">
                <a:solidFill>
                  <a:srgbClr val="FF0000"/>
                </a:solidFill>
                <a:latin typeface="Montserrat" pitchFamily="2" charset="77"/>
              </a:rPr>
              <a:t>4</a:t>
            </a:r>
            <a:r>
              <a:rPr lang="es-ES_tradnl" sz="1100" b="1" dirty="0" smtClean="0">
                <a:solidFill>
                  <a:srgbClr val="FF0000"/>
                </a:solidFill>
                <a:latin typeface="Montserrat" pitchFamily="2" charset="77"/>
              </a:rPr>
              <a:t>. </a:t>
            </a:r>
            <a:r>
              <a:rPr lang="es-ES_tradnl" sz="1100" dirty="0">
                <a:latin typeface="Montserrat" pitchFamily="2" charset="77"/>
              </a:rPr>
              <a:t>C</a:t>
            </a:r>
            <a:r>
              <a:rPr lang="es-ES_tradnl" sz="1100" dirty="0" smtClean="0">
                <a:latin typeface="Montserrat" pitchFamily="2" charset="77"/>
              </a:rPr>
              <a:t>ada </a:t>
            </a:r>
            <a:r>
              <a:rPr lang="es-ES_tradnl" sz="1100" b="1" dirty="0" smtClean="0">
                <a:latin typeface="Montserrat" pitchFamily="2" charset="77"/>
              </a:rPr>
              <a:t>sector es responsable de la realización de planes de recuperación, </a:t>
            </a:r>
            <a:r>
              <a:rPr lang="es-ES_tradnl" sz="1100" dirty="0" smtClean="0">
                <a:latin typeface="Montserrat" pitchFamily="2" charset="77"/>
              </a:rPr>
              <a:t>los cuales determinen acciones básicas y estrategias a realizar en caso de afrontar un proceso de recuperación post desastre.</a:t>
            </a:r>
            <a:endParaRPr lang="es-ES_tradnl" sz="1100" dirty="0">
              <a:latin typeface="Montserrat" pitchFamily="2" charset="77"/>
            </a:endParaRPr>
          </a:p>
        </p:txBody>
      </p:sp>
      <p:sp>
        <p:nvSpPr>
          <p:cNvPr id="18" name="TextBox 24">
            <a:extLst>
              <a:ext uri="{FF2B5EF4-FFF2-40B4-BE49-F238E27FC236}">
                <a16:creationId xmlns="" xmlns:a16="http://schemas.microsoft.com/office/drawing/2014/main" id="{B1263743-689E-1C4B-BF9B-F44FF6A36994}"/>
              </a:ext>
            </a:extLst>
          </p:cNvPr>
          <p:cNvSpPr txBox="1"/>
          <p:nvPr/>
        </p:nvSpPr>
        <p:spPr>
          <a:xfrm>
            <a:off x="112650" y="5741067"/>
            <a:ext cx="9036496" cy="338554"/>
          </a:xfrm>
          <a:prstGeom prst="rect">
            <a:avLst/>
          </a:prstGeom>
          <a:noFill/>
        </p:spPr>
        <p:txBody>
          <a:bodyPr wrap="square" lIns="0" tIns="0" rIns="0" bIns="0" rtlCol="0">
            <a:spAutoFit/>
          </a:bodyPr>
          <a:lstStyle/>
          <a:p>
            <a:r>
              <a:rPr lang="es-ES_tradnl" sz="1100" b="1" dirty="0">
                <a:solidFill>
                  <a:srgbClr val="FF0000"/>
                </a:solidFill>
                <a:latin typeface="Montserrat" pitchFamily="2" charset="77"/>
              </a:rPr>
              <a:t>3</a:t>
            </a:r>
            <a:r>
              <a:rPr lang="es-ES_tradnl" sz="1100" b="1" dirty="0" smtClean="0">
                <a:solidFill>
                  <a:srgbClr val="FF0000"/>
                </a:solidFill>
                <a:latin typeface="Montserrat" pitchFamily="2" charset="77"/>
              </a:rPr>
              <a:t>. </a:t>
            </a:r>
            <a:r>
              <a:rPr lang="es-ES_tradnl" sz="1100" dirty="0">
                <a:latin typeface="Montserrat" pitchFamily="2" charset="77"/>
              </a:rPr>
              <a:t>Evidencia de asignación presupuesta a </a:t>
            </a:r>
            <a:r>
              <a:rPr lang="es-ES_tradnl" sz="1100" b="1" dirty="0">
                <a:latin typeface="Montserrat" pitchFamily="2" charset="77"/>
              </a:rPr>
              <a:t>prevención de riesgos </a:t>
            </a:r>
            <a:r>
              <a:rPr lang="es-ES_tradnl" sz="1100" dirty="0">
                <a:latin typeface="Montserrat" pitchFamily="2" charset="77"/>
              </a:rPr>
              <a:t>en los sectores, </a:t>
            </a:r>
            <a:r>
              <a:rPr lang="es-ES_tradnl" sz="1100" b="1" dirty="0">
                <a:latin typeface="Montserrat" pitchFamily="2" charset="77"/>
              </a:rPr>
              <a:t>por ejemplo: partidas específicas para obras de mitigación o protección para el sector agrícola.</a:t>
            </a:r>
            <a:endParaRPr lang="es-ES_tradnl" sz="1100" b="1" dirty="0">
              <a:solidFill>
                <a:srgbClr val="FF0000"/>
              </a:solidFill>
              <a:latin typeface="Montserrat" pitchFamily="2" charset="77"/>
            </a:endParaRPr>
          </a:p>
        </p:txBody>
      </p:sp>
    </p:spTree>
    <p:extLst>
      <p:ext uri="{BB962C8B-B14F-4D97-AF65-F5344CB8AC3E}">
        <p14:creationId xmlns:p14="http://schemas.microsoft.com/office/powerpoint/2010/main" val="18581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2" grpId="0" animBg="1"/>
      <p:bldP spid="15" grpId="0" animBg="1"/>
      <p:bldP spid="17" grpId="0"/>
      <p:bldP spid="19" grpId="0" animBg="1"/>
      <p:bldP spid="21" grpId="0"/>
      <p:bldP spid="28" grpId="0" animBg="1"/>
      <p:bldP spid="29" grpId="0"/>
      <p:bldP spid="35" grpId="0"/>
      <p:bldP spid="36"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C8740838-4494-4A4F-911F-2B360E667D85}"/>
              </a:ext>
            </a:extLst>
          </p:cNvPr>
          <p:cNvSpPr txBox="1"/>
          <p:nvPr/>
        </p:nvSpPr>
        <p:spPr>
          <a:xfrm>
            <a:off x="107504" y="116632"/>
            <a:ext cx="3510898" cy="646331"/>
          </a:xfrm>
          <a:prstGeom prst="rect">
            <a:avLst/>
          </a:prstGeom>
          <a:noFill/>
        </p:spPr>
        <p:txBody>
          <a:bodyPr wrap="none" rtlCol="0">
            <a:spAutoFit/>
          </a:bodyPr>
          <a:lstStyle/>
          <a:p>
            <a:r>
              <a:rPr lang="en-US" b="1" dirty="0" err="1">
                <a:latin typeface="Montserrat" pitchFamily="2" charset="77"/>
              </a:rPr>
              <a:t>Políticas</a:t>
            </a:r>
            <a:r>
              <a:rPr lang="en-US" b="1" dirty="0">
                <a:latin typeface="Montserrat" pitchFamily="2" charset="77"/>
              </a:rPr>
              <a:t> </a:t>
            </a:r>
            <a:r>
              <a:rPr lang="en-US" b="1" dirty="0" err="1">
                <a:latin typeface="Montserrat" pitchFamily="2" charset="77"/>
              </a:rPr>
              <a:t>Públicas</a:t>
            </a:r>
            <a:endParaRPr lang="en-US" b="1" dirty="0">
              <a:latin typeface="Montserrat" pitchFamily="2" charset="77"/>
            </a:endParaRPr>
          </a:p>
          <a:p>
            <a:r>
              <a:rPr lang="en-US" b="1" dirty="0" err="1">
                <a:latin typeface="Montserrat" pitchFamily="2" charset="77"/>
              </a:rPr>
              <a:t>Gestión</a:t>
            </a:r>
            <a:r>
              <a:rPr lang="en-US" b="1" dirty="0">
                <a:latin typeface="Montserrat" pitchFamily="2" charset="77"/>
              </a:rPr>
              <a:t> Integral de </a:t>
            </a:r>
            <a:r>
              <a:rPr lang="en-US" b="1" dirty="0" err="1">
                <a:latin typeface="Montserrat" pitchFamily="2" charset="77"/>
              </a:rPr>
              <a:t>Riesgos</a:t>
            </a:r>
            <a:endParaRPr lang="en-US" b="1" dirty="0">
              <a:latin typeface="Montserrat" pitchFamily="2" charset="77"/>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677" y="908720"/>
            <a:ext cx="7781925" cy="287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502" y="3811031"/>
            <a:ext cx="8039100"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709508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5652</TotalTime>
  <Words>1509</Words>
  <Application>Microsoft Office PowerPoint</Application>
  <PresentationFormat>Presentación en pantalla (4:3)</PresentationFormat>
  <Paragraphs>164</Paragraphs>
  <Slides>23</Slides>
  <Notes>0</Notes>
  <HiddenSlides>0</HiddenSlides>
  <MMClips>0</MMClips>
  <ScaleCrop>false</ScaleCrop>
  <HeadingPairs>
    <vt:vector size="4" baseType="variant">
      <vt:variant>
        <vt:lpstr>Tema</vt:lpstr>
      </vt:variant>
      <vt:variant>
        <vt:i4>1</vt:i4>
      </vt:variant>
      <vt:variant>
        <vt:lpstr>Títulos de diapositiva</vt:lpstr>
      </vt:variant>
      <vt:variant>
        <vt:i4>23</vt:i4>
      </vt:variant>
    </vt:vector>
  </HeadingPairs>
  <TitlesOfParts>
    <vt:vector size="24"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Estrada Cabrera Cynthia Paola</dc:creator>
  <cp:lastModifiedBy>Gloria</cp:lastModifiedBy>
  <cp:revision>57</cp:revision>
  <dcterms:created xsi:type="dcterms:W3CDTF">2018-12-04T21:42:05Z</dcterms:created>
  <dcterms:modified xsi:type="dcterms:W3CDTF">2019-02-27T17:04:44Z</dcterms:modified>
</cp:coreProperties>
</file>