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31" r:id="rId4"/>
    <p:sldId id="332" r:id="rId5"/>
    <p:sldId id="341" r:id="rId6"/>
    <p:sldId id="327" r:id="rId7"/>
    <p:sldId id="338" r:id="rId8"/>
    <p:sldId id="339" r:id="rId9"/>
    <p:sldId id="342" r:id="rId10"/>
    <p:sldId id="334" r:id="rId11"/>
    <p:sldId id="343" r:id="rId12"/>
    <p:sldId id="323" r:id="rId13"/>
    <p:sldId id="324" r:id="rId14"/>
    <p:sldId id="340" r:id="rId15"/>
    <p:sldId id="345" r:id="rId16"/>
    <p:sldId id="346" r:id="rId17"/>
    <p:sldId id="347" r:id="rId18"/>
    <p:sldId id="317" r:id="rId19"/>
    <p:sldId id="318" r:id="rId20"/>
    <p:sldId id="348" r:id="rId21"/>
    <p:sldId id="349" r:id="rId22"/>
    <p:sldId id="350" r:id="rId2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7" autoAdjust="0"/>
  </p:normalViewPr>
  <p:slideViewPr>
    <p:cSldViewPr showGuides="1">
      <p:cViewPr varScale="1">
        <p:scale>
          <a:sx n="78" d="100"/>
          <a:sy n="78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540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7252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9016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7001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Guanajuato 1,442,381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baseline="0" dirty="0" smtClean="0"/>
              <a:t>viviendas de las cuales aproximadamente el 18% (260,616) presentan una vulnerabilidad de media a alta </a:t>
            </a:r>
            <a:r>
              <a:rPr lang="es-MX" sz="1200" dirty="0" smtClean="0">
                <a:latin typeface="Montserrat" panose="00000500000000000000" pitchFamily="2" charset="0"/>
              </a:rPr>
              <a:t>ante la ocurrencia de un fenómeno intenso (viento y sismo)</a:t>
            </a:r>
            <a:r>
              <a:rPr lang="es-MX" baseline="0" dirty="0" smtClean="0"/>
              <a:t>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trike="sngStrike" baseline="0" dirty="0" smtClean="0">
              <a:solidFill>
                <a:srgbClr val="FFC000"/>
              </a:solidFill>
            </a:endParaRPr>
          </a:p>
          <a:p>
            <a:endParaRPr lang="es-MX" strike="sngStrike" dirty="0">
              <a:solidFill>
                <a:srgbClr val="FFC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VIII Lerma-Santiago. Fuente: IMTA-CONAGUA, 2013.</a:t>
            </a:r>
            <a:endParaRPr lang="es-MX" strike="noStrike" dirty="0" smtClean="0"/>
          </a:p>
          <a:p>
            <a:endParaRPr lang="es-MX" strike="sngStrike" baseline="0" dirty="0" smtClean="0">
              <a:solidFill>
                <a:srgbClr val="FFC000"/>
              </a:solidFill>
            </a:endParaRPr>
          </a:p>
          <a:p>
            <a:endParaRPr lang="es-MX" strike="sngStrike" dirty="0">
              <a:solidFill>
                <a:srgbClr val="FFC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8846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934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376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3147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ANR.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438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13/07/1996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13:20:50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-101.4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 km al SURESTE de ABASOLO, GTO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13/07/1996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18:20:50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revisado</a:t>
            </a:r>
            <a:r>
              <a:rPr lang="es-MX" dirty="0" smtClean="0"/>
              <a:t> </a:t>
            </a:r>
          </a:p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01/05/1992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20:03:56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19.99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-100.63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 km al SURESTE de ACAMBARO, GTO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02/05/1992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02:03:56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revisado</a:t>
            </a:r>
            <a:r>
              <a:rPr lang="es-MX" dirty="0" smtClean="0"/>
              <a:t> </a:t>
            </a:r>
          </a:p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07/08/1988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21:51:19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4.1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20.71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-100.68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km al ESTE de COMONFORT, GTO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08/08/1988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03:51:19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revisado</a:t>
            </a:r>
            <a:r>
              <a:rPr lang="es-MX" dirty="0" smtClean="0"/>
              <a:t> 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12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13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it.ly/2Htpipa" TargetMode="External"/><Relationship Id="rId4" Type="http://schemas.openxmlformats.org/officeDocument/2006/relationships/hyperlink" Target="https://www.cenapred.gob.mx/es/Publicaciones/archivos/300-INFOGRAFAKARSTICIDAD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cenapred.gob.mx/PublicacionesWebGobMX/buscainde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gob.mx/conagua/acciones-y-programas/lerma-santiago-pacifico" TargetMode="External"/><Relationship Id="rId7" Type="http://schemas.openxmlformats.org/officeDocument/2006/relationships/hyperlink" Target="https://www.gob.mx/cms/uploads/attachment/file/281354/ZONA_URBANA_GUANAJUATO__GTO.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b.mx/cms/uploads/attachment/file/281364/ZONA_URBANA_PENJAMO-ABASOLO-PUEBLO_NUEVO__GTO..pdf" TargetMode="External"/><Relationship Id="rId5" Type="http://schemas.openxmlformats.org/officeDocument/2006/relationships/hyperlink" Target="https://www.gob.mx/cms/uploads/attachment/file/281336/ZONA_URBANA_SAN_FELIPE__GTO..pdf" TargetMode="External"/><Relationship Id="rId4" Type="http://schemas.openxmlformats.org/officeDocument/2006/relationships/hyperlink" Target="https://www.gob.mx/cms/uploads/attachment/file/281342/ZONA_URBANA_YURIRIA__GTO..pdf" TargetMode="Externa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://www.atlasnacionalderiesgos.gob.mx/descargas/anexos.zi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mn.cna.gob.mx/es/climatologia/monitor-de-sequia/monitor-de-sequia-en-mexico" TargetMode="External"/><Relationship Id="rId5" Type="http://schemas.openxmlformats.org/officeDocument/2006/relationships/hyperlink" Target="https://www.cenapred.gob.mx/es/Publicaciones/archivos/8-FASCCULOSEQUAS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lln.net/" TargetMode="External"/><Relationship Id="rId5" Type="http://schemas.openxmlformats.org/officeDocument/2006/relationships/hyperlink" Target="https://www.cenapred.gob.mx/es/Publicaciones/archivos/189-FASCCULOTORMENTASSEVERAS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cenapred.unam.mx/DIR_INVESTIGACION/Fraccion_XLI/RH/180301_RH_ondas_de_calor_mapas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://www.atlasnacionalderiesgos.gob.mx/descargas/Guia_contenido_minimo2016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332656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KARSTICIDAD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3" name="8 CuadroTexto"/>
          <p:cNvSpPr txBox="1"/>
          <p:nvPr/>
        </p:nvSpPr>
        <p:spPr>
          <a:xfrm>
            <a:off x="5340030" y="747276"/>
            <a:ext cx="380397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400" dirty="0" smtClean="0">
                <a:latin typeface="Montserrat"/>
              </a:rPr>
              <a:t>E</a:t>
            </a:r>
            <a:r>
              <a:rPr lang="es-MX" sz="1400" dirty="0" smtClean="0">
                <a:latin typeface="Montserrat"/>
              </a:rPr>
              <a:t>l </a:t>
            </a:r>
            <a:r>
              <a:rPr lang="es-MX" sz="1400" dirty="0">
                <a:latin typeface="Montserrat"/>
              </a:rPr>
              <a:t>extremo </a:t>
            </a:r>
            <a:r>
              <a:rPr lang="es-MX" sz="1400" dirty="0" smtClean="0">
                <a:latin typeface="Montserrat"/>
              </a:rPr>
              <a:t>noreste del estado </a:t>
            </a:r>
            <a:r>
              <a:rPr lang="es-MX" sz="1400" dirty="0" smtClean="0">
                <a:latin typeface="Montserrat"/>
              </a:rPr>
              <a:t>está </a:t>
            </a:r>
            <a:r>
              <a:rPr lang="es-MX" sz="1400" dirty="0" smtClean="0">
                <a:latin typeface="Montserrat"/>
              </a:rPr>
              <a:t>constituido principalmente </a:t>
            </a:r>
            <a:r>
              <a:rPr lang="es-MX" sz="1400" dirty="0" smtClean="0">
                <a:latin typeface="Montserrat"/>
              </a:rPr>
              <a:t>por </a:t>
            </a:r>
            <a:r>
              <a:rPr lang="es-MX" sz="1400" dirty="0" smtClean="0">
                <a:latin typeface="Montserrat"/>
              </a:rPr>
              <a:t>calizas que </a:t>
            </a:r>
            <a:r>
              <a:rPr lang="es-MX" sz="1400" dirty="0">
                <a:latin typeface="Montserrat"/>
              </a:rPr>
              <a:t>presentan evidencias de desarrollo kárstico </a:t>
            </a:r>
            <a:r>
              <a:rPr lang="es-MX" sz="1400" b="1" dirty="0" smtClean="0">
                <a:latin typeface="Montserrat"/>
              </a:rPr>
              <a:t>maduro</a:t>
            </a:r>
            <a:r>
              <a:rPr lang="es-MX" sz="1400" dirty="0" smtClean="0">
                <a:latin typeface="Montserrat"/>
              </a:rPr>
              <a:t>, con la presencia </a:t>
            </a:r>
            <a:r>
              <a:rPr lang="es-MX" sz="1400" dirty="0">
                <a:latin typeface="Montserrat"/>
              </a:rPr>
              <a:t>de dolinas, </a:t>
            </a:r>
            <a:r>
              <a:rPr lang="es-MX" sz="1400" dirty="0" smtClean="0">
                <a:latin typeface="Montserrat"/>
              </a:rPr>
              <a:t>cavernas y manantiales kársticos, incluyendo el Sótano de las </a:t>
            </a:r>
            <a:r>
              <a:rPr lang="es-MX" sz="1400" dirty="0" err="1" smtClean="0">
                <a:latin typeface="Montserrat"/>
              </a:rPr>
              <a:t>Coyotas</a:t>
            </a:r>
            <a:r>
              <a:rPr lang="es-MX" sz="1400" dirty="0" smtClean="0">
                <a:latin typeface="Montserrat"/>
              </a:rPr>
              <a:t>, con 581 metros de desnivel.</a:t>
            </a:r>
          </a:p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RECOMENDACIÓN: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latin typeface="Montserrat"/>
              </a:rPr>
              <a:t>En </a:t>
            </a:r>
            <a:r>
              <a:rPr lang="es-MX" sz="1400" dirty="0">
                <a:latin typeface="Montserrat"/>
              </a:rPr>
              <a:t>obras de ingeniería desplantadas sobre estas rocas se realicen estudios geofísicos de detalle y perforaciones, para garantizar que no existen huecos o cavernas que puedan afectar la obra, así como evitar la eliminación de desechos y basura en sótanos y </a:t>
            </a:r>
            <a:r>
              <a:rPr lang="es-MX" sz="1400" dirty="0" smtClean="0">
                <a:latin typeface="Montserrat"/>
              </a:rPr>
              <a:t>sumideros para evitar contaminar los acuíferos.</a:t>
            </a:r>
          </a:p>
          <a:p>
            <a:pPr algn="just">
              <a:spcBef>
                <a:spcPts val="600"/>
              </a:spcBef>
            </a:pP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latin typeface="Montserrat"/>
              </a:rPr>
              <a:t>En </a:t>
            </a:r>
            <a:r>
              <a:rPr lang="es-MX" sz="1400" dirty="0">
                <a:latin typeface="Montserrat"/>
              </a:rPr>
              <a:t>el Atlas Nacional de Riesgos se encuentran las áreas susceptibles de ser afectadas (imagen derecha).</a:t>
            </a:r>
          </a:p>
          <a:p>
            <a:pPr algn="just"/>
            <a:endParaRPr lang="es-MX" sz="800" dirty="0">
              <a:latin typeface="Montserrat"/>
            </a:endParaRPr>
          </a:p>
          <a:p>
            <a:pPr algn="just"/>
            <a:endParaRPr lang="es-MX" sz="1400" dirty="0">
              <a:latin typeface="Montserrat"/>
            </a:endParaRPr>
          </a:p>
        </p:txBody>
      </p:sp>
      <p:pic>
        <p:nvPicPr>
          <p:cNvPr id="14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" t="369" r="3050" b="599"/>
          <a:stretch/>
        </p:blipFill>
        <p:spPr>
          <a:xfrm>
            <a:off x="9031" y="747275"/>
            <a:ext cx="1467515" cy="61038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3" t="5647" r="26138"/>
          <a:stretch/>
        </p:blipFill>
        <p:spPr>
          <a:xfrm>
            <a:off x="1487645" y="1052736"/>
            <a:ext cx="3812943" cy="3772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4 CuadroTexto"/>
          <p:cNvSpPr txBox="1"/>
          <p:nvPr/>
        </p:nvSpPr>
        <p:spPr>
          <a:xfrm>
            <a:off x="1536061" y="5665440"/>
            <a:ext cx="760793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Montserrat"/>
              </a:rPr>
              <a:t>El CENAPRED cuenta con una Infografía sobre el tema:</a:t>
            </a:r>
          </a:p>
          <a:p>
            <a:pPr algn="ctr">
              <a:spcAft>
                <a:spcPts val="600"/>
              </a:spcAft>
            </a:pPr>
            <a:r>
              <a:rPr lang="es-MX" sz="1200" dirty="0">
                <a:latin typeface="Montserrat"/>
                <a:hlinkClick r:id="rId4"/>
              </a:rPr>
              <a:t>https://www.cenapred.gob.mx/es/Publicaciones/archivos/300-INFOGRAFAKARSTICIDAD.PDF</a:t>
            </a:r>
            <a:endParaRPr lang="es-MX" sz="1200" dirty="0">
              <a:latin typeface="Montserrat"/>
            </a:endParaRPr>
          </a:p>
          <a:p>
            <a:pPr algn="just"/>
            <a:r>
              <a:rPr lang="es-MX" sz="1400" dirty="0" smtClean="0">
                <a:latin typeface="Montserrat"/>
              </a:rPr>
              <a:t>Se sugiere consultar </a:t>
            </a:r>
            <a:r>
              <a:rPr lang="es-MX" sz="1400" dirty="0">
                <a:latin typeface="Montserrat"/>
              </a:rPr>
              <a:t>también el Informe Análisis de la vulnerabilidad a fenómenos kársticos, realizado en el CENAPRED:</a:t>
            </a:r>
          </a:p>
          <a:p>
            <a:pPr algn="ctr"/>
            <a:r>
              <a:rPr lang="es-MX" sz="1200" dirty="0">
                <a:latin typeface="Montserrat"/>
                <a:hlinkClick r:id="rId5"/>
              </a:rPr>
              <a:t>https://bit.ly/2Htpipa</a:t>
            </a:r>
            <a:endParaRPr lang="es-MX" sz="1200" dirty="0"/>
          </a:p>
        </p:txBody>
      </p:sp>
      <p:grpSp>
        <p:nvGrpSpPr>
          <p:cNvPr id="17" name="14 Grupo"/>
          <p:cNvGrpSpPr/>
          <p:nvPr/>
        </p:nvGrpSpPr>
        <p:grpSpPr>
          <a:xfrm>
            <a:off x="1682115" y="1333500"/>
            <a:ext cx="3590925" cy="3021330"/>
            <a:chOff x="1682115" y="1333500"/>
            <a:chExt cx="3590925" cy="3021330"/>
          </a:xfrm>
        </p:grpSpPr>
        <p:sp>
          <p:nvSpPr>
            <p:cNvPr id="18" name="6 Forma libre"/>
            <p:cNvSpPr/>
            <p:nvPr/>
          </p:nvSpPr>
          <p:spPr>
            <a:xfrm>
              <a:off x="2487930" y="1333500"/>
              <a:ext cx="2381250" cy="571500"/>
            </a:xfrm>
            <a:custGeom>
              <a:avLst/>
              <a:gdLst>
                <a:gd name="connsiteX0" fmla="*/ 0 w 2381250"/>
                <a:gd name="connsiteY0" fmla="*/ 83820 h 571500"/>
                <a:gd name="connsiteX1" fmla="*/ 9525 w 2381250"/>
                <a:gd name="connsiteY1" fmla="*/ 89535 h 571500"/>
                <a:gd name="connsiteX2" fmla="*/ 55245 w 2381250"/>
                <a:gd name="connsiteY2" fmla="*/ 87630 h 571500"/>
                <a:gd name="connsiteX3" fmla="*/ 66675 w 2381250"/>
                <a:gd name="connsiteY3" fmla="*/ 81915 h 571500"/>
                <a:gd name="connsiteX4" fmla="*/ 80010 w 2381250"/>
                <a:gd name="connsiteY4" fmla="*/ 74295 h 571500"/>
                <a:gd name="connsiteX5" fmla="*/ 85725 w 2381250"/>
                <a:gd name="connsiteY5" fmla="*/ 68580 h 571500"/>
                <a:gd name="connsiteX6" fmla="*/ 93345 w 2381250"/>
                <a:gd name="connsiteY6" fmla="*/ 57150 h 571500"/>
                <a:gd name="connsiteX7" fmla="*/ 102870 w 2381250"/>
                <a:gd name="connsiteY7" fmla="*/ 45720 h 571500"/>
                <a:gd name="connsiteX8" fmla="*/ 110490 w 2381250"/>
                <a:gd name="connsiteY8" fmla="*/ 41910 h 571500"/>
                <a:gd name="connsiteX9" fmla="*/ 121920 w 2381250"/>
                <a:gd name="connsiteY9" fmla="*/ 36195 h 571500"/>
                <a:gd name="connsiteX10" fmla="*/ 129540 w 2381250"/>
                <a:gd name="connsiteY10" fmla="*/ 30480 h 571500"/>
                <a:gd name="connsiteX11" fmla="*/ 135255 w 2381250"/>
                <a:gd name="connsiteY11" fmla="*/ 24765 h 571500"/>
                <a:gd name="connsiteX12" fmla="*/ 142875 w 2381250"/>
                <a:gd name="connsiteY12" fmla="*/ 22860 h 571500"/>
                <a:gd name="connsiteX13" fmla="*/ 148590 w 2381250"/>
                <a:gd name="connsiteY13" fmla="*/ 20955 h 571500"/>
                <a:gd name="connsiteX14" fmla="*/ 158115 w 2381250"/>
                <a:gd name="connsiteY14" fmla="*/ 17145 h 571500"/>
                <a:gd name="connsiteX15" fmla="*/ 171450 w 2381250"/>
                <a:gd name="connsiteY15" fmla="*/ 15240 h 571500"/>
                <a:gd name="connsiteX16" fmla="*/ 177165 w 2381250"/>
                <a:gd name="connsiteY16" fmla="*/ 13335 h 571500"/>
                <a:gd name="connsiteX17" fmla="*/ 184785 w 2381250"/>
                <a:gd name="connsiteY17" fmla="*/ 9525 h 571500"/>
                <a:gd name="connsiteX18" fmla="*/ 215265 w 2381250"/>
                <a:gd name="connsiteY18" fmla="*/ 11430 h 571500"/>
                <a:gd name="connsiteX19" fmla="*/ 287655 w 2381250"/>
                <a:gd name="connsiteY19" fmla="*/ 9525 h 571500"/>
                <a:gd name="connsiteX20" fmla="*/ 295275 w 2381250"/>
                <a:gd name="connsiteY20" fmla="*/ 7620 h 571500"/>
                <a:gd name="connsiteX21" fmla="*/ 312420 w 2381250"/>
                <a:gd name="connsiteY21" fmla="*/ 3810 h 571500"/>
                <a:gd name="connsiteX22" fmla="*/ 318135 w 2381250"/>
                <a:gd name="connsiteY22" fmla="*/ 1905 h 571500"/>
                <a:gd name="connsiteX23" fmla="*/ 333375 w 2381250"/>
                <a:gd name="connsiteY23" fmla="*/ 0 h 571500"/>
                <a:gd name="connsiteX24" fmla="*/ 367665 w 2381250"/>
                <a:gd name="connsiteY24" fmla="*/ 3810 h 571500"/>
                <a:gd name="connsiteX25" fmla="*/ 373380 w 2381250"/>
                <a:gd name="connsiteY25" fmla="*/ 7620 h 571500"/>
                <a:gd name="connsiteX26" fmla="*/ 379095 w 2381250"/>
                <a:gd name="connsiteY26" fmla="*/ 9525 h 571500"/>
                <a:gd name="connsiteX27" fmla="*/ 384810 w 2381250"/>
                <a:gd name="connsiteY27" fmla="*/ 13335 h 571500"/>
                <a:gd name="connsiteX28" fmla="*/ 401955 w 2381250"/>
                <a:gd name="connsiteY28" fmla="*/ 19050 h 571500"/>
                <a:gd name="connsiteX29" fmla="*/ 417195 w 2381250"/>
                <a:gd name="connsiteY29" fmla="*/ 24765 h 571500"/>
                <a:gd name="connsiteX30" fmla="*/ 428625 w 2381250"/>
                <a:gd name="connsiteY30" fmla="*/ 26670 h 571500"/>
                <a:gd name="connsiteX31" fmla="*/ 449580 w 2381250"/>
                <a:gd name="connsiteY31" fmla="*/ 24765 h 571500"/>
                <a:gd name="connsiteX32" fmla="*/ 478155 w 2381250"/>
                <a:gd name="connsiteY32" fmla="*/ 28575 h 571500"/>
                <a:gd name="connsiteX33" fmla="*/ 483870 w 2381250"/>
                <a:gd name="connsiteY33" fmla="*/ 32385 h 571500"/>
                <a:gd name="connsiteX34" fmla="*/ 493395 w 2381250"/>
                <a:gd name="connsiteY34" fmla="*/ 34290 h 571500"/>
                <a:gd name="connsiteX35" fmla="*/ 506730 w 2381250"/>
                <a:gd name="connsiteY35" fmla="*/ 38100 h 571500"/>
                <a:gd name="connsiteX36" fmla="*/ 510540 w 2381250"/>
                <a:gd name="connsiteY36" fmla="*/ 43815 h 571500"/>
                <a:gd name="connsiteX37" fmla="*/ 523875 w 2381250"/>
                <a:gd name="connsiteY37" fmla="*/ 57150 h 571500"/>
                <a:gd name="connsiteX38" fmla="*/ 527685 w 2381250"/>
                <a:gd name="connsiteY38" fmla="*/ 62865 h 571500"/>
                <a:gd name="connsiteX39" fmla="*/ 539115 w 2381250"/>
                <a:gd name="connsiteY39" fmla="*/ 74295 h 571500"/>
                <a:gd name="connsiteX40" fmla="*/ 552450 w 2381250"/>
                <a:gd name="connsiteY40" fmla="*/ 80010 h 571500"/>
                <a:gd name="connsiteX41" fmla="*/ 558165 w 2381250"/>
                <a:gd name="connsiteY41" fmla="*/ 81915 h 571500"/>
                <a:gd name="connsiteX42" fmla="*/ 565785 w 2381250"/>
                <a:gd name="connsiteY42" fmla="*/ 85725 h 571500"/>
                <a:gd name="connsiteX43" fmla="*/ 579120 w 2381250"/>
                <a:gd name="connsiteY43" fmla="*/ 91440 h 571500"/>
                <a:gd name="connsiteX44" fmla="*/ 590550 w 2381250"/>
                <a:gd name="connsiteY44" fmla="*/ 99060 h 571500"/>
                <a:gd name="connsiteX45" fmla="*/ 598170 w 2381250"/>
                <a:gd name="connsiteY45" fmla="*/ 104775 h 571500"/>
                <a:gd name="connsiteX46" fmla="*/ 613410 w 2381250"/>
                <a:gd name="connsiteY46" fmla="*/ 110490 h 571500"/>
                <a:gd name="connsiteX47" fmla="*/ 626745 w 2381250"/>
                <a:gd name="connsiteY47" fmla="*/ 118110 h 571500"/>
                <a:gd name="connsiteX48" fmla="*/ 640080 w 2381250"/>
                <a:gd name="connsiteY48" fmla="*/ 121920 h 571500"/>
                <a:gd name="connsiteX49" fmla="*/ 659130 w 2381250"/>
                <a:gd name="connsiteY49" fmla="*/ 120015 h 571500"/>
                <a:gd name="connsiteX50" fmla="*/ 664845 w 2381250"/>
                <a:gd name="connsiteY50" fmla="*/ 116205 h 571500"/>
                <a:gd name="connsiteX51" fmla="*/ 741045 w 2381250"/>
                <a:gd name="connsiteY51" fmla="*/ 114300 h 571500"/>
                <a:gd name="connsiteX52" fmla="*/ 782955 w 2381250"/>
                <a:gd name="connsiteY52" fmla="*/ 112395 h 571500"/>
                <a:gd name="connsiteX53" fmla="*/ 790575 w 2381250"/>
                <a:gd name="connsiteY53" fmla="*/ 116205 h 571500"/>
                <a:gd name="connsiteX54" fmla="*/ 803910 w 2381250"/>
                <a:gd name="connsiteY54" fmla="*/ 120015 h 571500"/>
                <a:gd name="connsiteX55" fmla="*/ 813435 w 2381250"/>
                <a:gd name="connsiteY55" fmla="*/ 121920 h 571500"/>
                <a:gd name="connsiteX56" fmla="*/ 819150 w 2381250"/>
                <a:gd name="connsiteY56" fmla="*/ 123825 h 571500"/>
                <a:gd name="connsiteX57" fmla="*/ 836295 w 2381250"/>
                <a:gd name="connsiteY57" fmla="*/ 127635 h 571500"/>
                <a:gd name="connsiteX58" fmla="*/ 842010 w 2381250"/>
                <a:gd name="connsiteY58" fmla="*/ 129540 h 571500"/>
                <a:gd name="connsiteX59" fmla="*/ 857250 w 2381250"/>
                <a:gd name="connsiteY59" fmla="*/ 133350 h 571500"/>
                <a:gd name="connsiteX60" fmla="*/ 868680 w 2381250"/>
                <a:gd name="connsiteY60" fmla="*/ 137160 h 571500"/>
                <a:gd name="connsiteX61" fmla="*/ 880110 w 2381250"/>
                <a:gd name="connsiteY61" fmla="*/ 142875 h 571500"/>
                <a:gd name="connsiteX62" fmla="*/ 893445 w 2381250"/>
                <a:gd name="connsiteY62" fmla="*/ 154305 h 571500"/>
                <a:gd name="connsiteX63" fmla="*/ 908685 w 2381250"/>
                <a:gd name="connsiteY63" fmla="*/ 160020 h 571500"/>
                <a:gd name="connsiteX64" fmla="*/ 927735 w 2381250"/>
                <a:gd name="connsiteY64" fmla="*/ 165735 h 571500"/>
                <a:gd name="connsiteX65" fmla="*/ 931545 w 2381250"/>
                <a:gd name="connsiteY65" fmla="*/ 171450 h 571500"/>
                <a:gd name="connsiteX66" fmla="*/ 948690 w 2381250"/>
                <a:gd name="connsiteY66" fmla="*/ 184785 h 571500"/>
                <a:gd name="connsiteX67" fmla="*/ 956310 w 2381250"/>
                <a:gd name="connsiteY67" fmla="*/ 186690 h 571500"/>
                <a:gd name="connsiteX68" fmla="*/ 963930 w 2381250"/>
                <a:gd name="connsiteY68" fmla="*/ 207645 h 571500"/>
                <a:gd name="connsiteX69" fmla="*/ 969645 w 2381250"/>
                <a:gd name="connsiteY69" fmla="*/ 211455 h 571500"/>
                <a:gd name="connsiteX70" fmla="*/ 982980 w 2381250"/>
                <a:gd name="connsiteY70" fmla="*/ 219075 h 571500"/>
                <a:gd name="connsiteX71" fmla="*/ 990600 w 2381250"/>
                <a:gd name="connsiteY71" fmla="*/ 226695 h 571500"/>
                <a:gd name="connsiteX72" fmla="*/ 998220 w 2381250"/>
                <a:gd name="connsiteY72" fmla="*/ 228600 h 571500"/>
                <a:gd name="connsiteX73" fmla="*/ 1003935 w 2381250"/>
                <a:gd name="connsiteY73" fmla="*/ 230505 h 571500"/>
                <a:gd name="connsiteX74" fmla="*/ 1019175 w 2381250"/>
                <a:gd name="connsiteY74" fmla="*/ 234315 h 571500"/>
                <a:gd name="connsiteX75" fmla="*/ 1051560 w 2381250"/>
                <a:gd name="connsiteY75" fmla="*/ 234315 h 571500"/>
                <a:gd name="connsiteX76" fmla="*/ 1062990 w 2381250"/>
                <a:gd name="connsiteY76" fmla="*/ 245745 h 571500"/>
                <a:gd name="connsiteX77" fmla="*/ 1074420 w 2381250"/>
                <a:gd name="connsiteY77" fmla="*/ 251460 h 571500"/>
                <a:gd name="connsiteX78" fmla="*/ 1078230 w 2381250"/>
                <a:gd name="connsiteY78" fmla="*/ 257175 h 571500"/>
                <a:gd name="connsiteX79" fmla="*/ 1072515 w 2381250"/>
                <a:gd name="connsiteY79" fmla="*/ 270510 h 571500"/>
                <a:gd name="connsiteX80" fmla="*/ 1068705 w 2381250"/>
                <a:gd name="connsiteY80" fmla="*/ 278130 h 571500"/>
                <a:gd name="connsiteX81" fmla="*/ 1062990 w 2381250"/>
                <a:gd name="connsiteY81" fmla="*/ 302895 h 571500"/>
                <a:gd name="connsiteX82" fmla="*/ 1059180 w 2381250"/>
                <a:gd name="connsiteY82" fmla="*/ 316230 h 571500"/>
                <a:gd name="connsiteX83" fmla="*/ 1053465 w 2381250"/>
                <a:gd name="connsiteY83" fmla="*/ 320040 h 571500"/>
                <a:gd name="connsiteX84" fmla="*/ 1072515 w 2381250"/>
                <a:gd name="connsiteY84" fmla="*/ 325755 h 571500"/>
                <a:gd name="connsiteX85" fmla="*/ 1078230 w 2381250"/>
                <a:gd name="connsiteY85" fmla="*/ 327660 h 571500"/>
                <a:gd name="connsiteX86" fmla="*/ 1087755 w 2381250"/>
                <a:gd name="connsiteY86" fmla="*/ 329565 h 571500"/>
                <a:gd name="connsiteX87" fmla="*/ 1093470 w 2381250"/>
                <a:gd name="connsiteY87" fmla="*/ 333375 h 571500"/>
                <a:gd name="connsiteX88" fmla="*/ 1106805 w 2381250"/>
                <a:gd name="connsiteY88" fmla="*/ 337185 h 571500"/>
                <a:gd name="connsiteX89" fmla="*/ 1120140 w 2381250"/>
                <a:gd name="connsiteY89" fmla="*/ 342900 h 571500"/>
                <a:gd name="connsiteX90" fmla="*/ 1131570 w 2381250"/>
                <a:gd name="connsiteY90" fmla="*/ 350520 h 571500"/>
                <a:gd name="connsiteX91" fmla="*/ 1137285 w 2381250"/>
                <a:gd name="connsiteY91" fmla="*/ 354330 h 571500"/>
                <a:gd name="connsiteX92" fmla="*/ 1143000 w 2381250"/>
                <a:gd name="connsiteY92" fmla="*/ 356235 h 571500"/>
                <a:gd name="connsiteX93" fmla="*/ 1205865 w 2381250"/>
                <a:gd name="connsiteY93" fmla="*/ 361950 h 571500"/>
                <a:gd name="connsiteX94" fmla="*/ 1211580 w 2381250"/>
                <a:gd name="connsiteY94" fmla="*/ 367665 h 571500"/>
                <a:gd name="connsiteX95" fmla="*/ 1226820 w 2381250"/>
                <a:gd name="connsiteY95" fmla="*/ 384810 h 571500"/>
                <a:gd name="connsiteX96" fmla="*/ 1234440 w 2381250"/>
                <a:gd name="connsiteY96" fmla="*/ 386715 h 571500"/>
                <a:gd name="connsiteX97" fmla="*/ 1242060 w 2381250"/>
                <a:gd name="connsiteY97" fmla="*/ 392430 h 571500"/>
                <a:gd name="connsiteX98" fmla="*/ 1247775 w 2381250"/>
                <a:gd name="connsiteY98" fmla="*/ 394335 h 571500"/>
                <a:gd name="connsiteX99" fmla="*/ 1257300 w 2381250"/>
                <a:gd name="connsiteY99" fmla="*/ 407670 h 571500"/>
                <a:gd name="connsiteX100" fmla="*/ 1276350 w 2381250"/>
                <a:gd name="connsiteY100" fmla="*/ 421005 h 571500"/>
                <a:gd name="connsiteX101" fmla="*/ 1282065 w 2381250"/>
                <a:gd name="connsiteY101" fmla="*/ 422910 h 571500"/>
                <a:gd name="connsiteX102" fmla="*/ 1287780 w 2381250"/>
                <a:gd name="connsiteY102" fmla="*/ 426720 h 571500"/>
                <a:gd name="connsiteX103" fmla="*/ 1299210 w 2381250"/>
                <a:gd name="connsiteY103" fmla="*/ 430530 h 571500"/>
                <a:gd name="connsiteX104" fmla="*/ 1304925 w 2381250"/>
                <a:gd name="connsiteY104" fmla="*/ 432435 h 571500"/>
                <a:gd name="connsiteX105" fmla="*/ 1325880 w 2381250"/>
                <a:gd name="connsiteY105" fmla="*/ 436245 h 571500"/>
                <a:gd name="connsiteX106" fmla="*/ 1331595 w 2381250"/>
                <a:gd name="connsiteY106" fmla="*/ 438150 h 571500"/>
                <a:gd name="connsiteX107" fmla="*/ 1339215 w 2381250"/>
                <a:gd name="connsiteY107" fmla="*/ 441960 h 571500"/>
                <a:gd name="connsiteX108" fmla="*/ 1350645 w 2381250"/>
                <a:gd name="connsiteY108" fmla="*/ 445770 h 571500"/>
                <a:gd name="connsiteX109" fmla="*/ 1373505 w 2381250"/>
                <a:gd name="connsiteY109" fmla="*/ 443865 h 571500"/>
                <a:gd name="connsiteX110" fmla="*/ 1377315 w 2381250"/>
                <a:gd name="connsiteY110" fmla="*/ 438150 h 571500"/>
                <a:gd name="connsiteX111" fmla="*/ 1383030 w 2381250"/>
                <a:gd name="connsiteY111" fmla="*/ 434340 h 571500"/>
                <a:gd name="connsiteX112" fmla="*/ 1398270 w 2381250"/>
                <a:gd name="connsiteY112" fmla="*/ 440055 h 571500"/>
                <a:gd name="connsiteX113" fmla="*/ 1402080 w 2381250"/>
                <a:gd name="connsiteY113" fmla="*/ 445770 h 571500"/>
                <a:gd name="connsiteX114" fmla="*/ 1403985 w 2381250"/>
                <a:gd name="connsiteY114" fmla="*/ 485775 h 571500"/>
                <a:gd name="connsiteX115" fmla="*/ 1407795 w 2381250"/>
                <a:gd name="connsiteY115" fmla="*/ 491490 h 571500"/>
                <a:gd name="connsiteX116" fmla="*/ 1413510 w 2381250"/>
                <a:gd name="connsiteY116" fmla="*/ 489585 h 571500"/>
                <a:gd name="connsiteX117" fmla="*/ 1417320 w 2381250"/>
                <a:gd name="connsiteY117" fmla="*/ 483870 h 571500"/>
                <a:gd name="connsiteX118" fmla="*/ 1428750 w 2381250"/>
                <a:gd name="connsiteY118" fmla="*/ 480060 h 571500"/>
                <a:gd name="connsiteX119" fmla="*/ 1434465 w 2381250"/>
                <a:gd name="connsiteY119" fmla="*/ 478155 h 571500"/>
                <a:gd name="connsiteX120" fmla="*/ 1442085 w 2381250"/>
                <a:gd name="connsiteY120" fmla="*/ 476250 h 571500"/>
                <a:gd name="connsiteX121" fmla="*/ 1449705 w 2381250"/>
                <a:gd name="connsiteY121" fmla="*/ 472440 h 571500"/>
                <a:gd name="connsiteX122" fmla="*/ 1459230 w 2381250"/>
                <a:gd name="connsiteY122" fmla="*/ 470535 h 571500"/>
                <a:gd name="connsiteX123" fmla="*/ 1466850 w 2381250"/>
                <a:gd name="connsiteY123" fmla="*/ 468630 h 571500"/>
                <a:gd name="connsiteX124" fmla="*/ 1482090 w 2381250"/>
                <a:gd name="connsiteY124" fmla="*/ 457200 h 571500"/>
                <a:gd name="connsiteX125" fmla="*/ 1489710 w 2381250"/>
                <a:gd name="connsiteY125" fmla="*/ 451485 h 571500"/>
                <a:gd name="connsiteX126" fmla="*/ 1499235 w 2381250"/>
                <a:gd name="connsiteY126" fmla="*/ 449580 h 571500"/>
                <a:gd name="connsiteX127" fmla="*/ 1512570 w 2381250"/>
                <a:gd name="connsiteY127" fmla="*/ 443865 h 571500"/>
                <a:gd name="connsiteX128" fmla="*/ 1518285 w 2381250"/>
                <a:gd name="connsiteY128" fmla="*/ 441960 h 571500"/>
                <a:gd name="connsiteX129" fmla="*/ 1539240 w 2381250"/>
                <a:gd name="connsiteY129" fmla="*/ 440055 h 571500"/>
                <a:gd name="connsiteX130" fmla="*/ 1565910 w 2381250"/>
                <a:gd name="connsiteY130" fmla="*/ 436245 h 571500"/>
                <a:gd name="connsiteX131" fmla="*/ 1573530 w 2381250"/>
                <a:gd name="connsiteY131" fmla="*/ 434340 h 571500"/>
                <a:gd name="connsiteX132" fmla="*/ 1588770 w 2381250"/>
                <a:gd name="connsiteY132" fmla="*/ 432435 h 571500"/>
                <a:gd name="connsiteX133" fmla="*/ 1600200 w 2381250"/>
                <a:gd name="connsiteY133" fmla="*/ 428625 h 571500"/>
                <a:gd name="connsiteX134" fmla="*/ 1605915 w 2381250"/>
                <a:gd name="connsiteY134" fmla="*/ 426720 h 571500"/>
                <a:gd name="connsiteX135" fmla="*/ 1615440 w 2381250"/>
                <a:gd name="connsiteY135" fmla="*/ 424815 h 571500"/>
                <a:gd name="connsiteX136" fmla="*/ 1619250 w 2381250"/>
                <a:gd name="connsiteY136" fmla="*/ 396240 h 571500"/>
                <a:gd name="connsiteX137" fmla="*/ 1611630 w 2381250"/>
                <a:gd name="connsiteY137" fmla="*/ 384810 h 571500"/>
                <a:gd name="connsiteX138" fmla="*/ 1609725 w 2381250"/>
                <a:gd name="connsiteY138" fmla="*/ 377190 h 571500"/>
                <a:gd name="connsiteX139" fmla="*/ 1598295 w 2381250"/>
                <a:gd name="connsiteY139" fmla="*/ 371475 h 571500"/>
                <a:gd name="connsiteX140" fmla="*/ 1596390 w 2381250"/>
                <a:gd name="connsiteY140" fmla="*/ 363855 h 571500"/>
                <a:gd name="connsiteX141" fmla="*/ 1594485 w 2381250"/>
                <a:gd name="connsiteY141" fmla="*/ 344805 h 571500"/>
                <a:gd name="connsiteX142" fmla="*/ 1605915 w 2381250"/>
                <a:gd name="connsiteY142" fmla="*/ 337185 h 571500"/>
                <a:gd name="connsiteX143" fmla="*/ 1609725 w 2381250"/>
                <a:gd name="connsiteY143" fmla="*/ 323850 h 571500"/>
                <a:gd name="connsiteX144" fmla="*/ 1605915 w 2381250"/>
                <a:gd name="connsiteY144" fmla="*/ 293370 h 571500"/>
                <a:gd name="connsiteX145" fmla="*/ 1611630 w 2381250"/>
                <a:gd name="connsiteY145" fmla="*/ 278130 h 571500"/>
                <a:gd name="connsiteX146" fmla="*/ 1619250 w 2381250"/>
                <a:gd name="connsiteY146" fmla="*/ 272415 h 571500"/>
                <a:gd name="connsiteX147" fmla="*/ 1628775 w 2381250"/>
                <a:gd name="connsiteY147" fmla="*/ 262890 h 571500"/>
                <a:gd name="connsiteX148" fmla="*/ 1649730 w 2381250"/>
                <a:gd name="connsiteY148" fmla="*/ 238125 h 571500"/>
                <a:gd name="connsiteX149" fmla="*/ 1661160 w 2381250"/>
                <a:gd name="connsiteY149" fmla="*/ 230505 h 571500"/>
                <a:gd name="connsiteX150" fmla="*/ 1701165 w 2381250"/>
                <a:gd name="connsiteY150" fmla="*/ 234315 h 571500"/>
                <a:gd name="connsiteX151" fmla="*/ 1706880 w 2381250"/>
                <a:gd name="connsiteY151" fmla="*/ 236220 h 571500"/>
                <a:gd name="connsiteX152" fmla="*/ 1729740 w 2381250"/>
                <a:gd name="connsiteY152" fmla="*/ 230505 h 571500"/>
                <a:gd name="connsiteX153" fmla="*/ 1744980 w 2381250"/>
                <a:gd name="connsiteY153" fmla="*/ 226695 h 571500"/>
                <a:gd name="connsiteX154" fmla="*/ 1752600 w 2381250"/>
                <a:gd name="connsiteY154" fmla="*/ 222885 h 571500"/>
                <a:gd name="connsiteX155" fmla="*/ 1758315 w 2381250"/>
                <a:gd name="connsiteY155" fmla="*/ 219075 h 571500"/>
                <a:gd name="connsiteX156" fmla="*/ 1786890 w 2381250"/>
                <a:gd name="connsiteY156" fmla="*/ 215265 h 571500"/>
                <a:gd name="connsiteX157" fmla="*/ 1853565 w 2381250"/>
                <a:gd name="connsiteY157" fmla="*/ 217170 h 571500"/>
                <a:gd name="connsiteX158" fmla="*/ 1903095 w 2381250"/>
                <a:gd name="connsiteY158" fmla="*/ 222885 h 571500"/>
                <a:gd name="connsiteX159" fmla="*/ 1908810 w 2381250"/>
                <a:gd name="connsiteY159" fmla="*/ 226695 h 571500"/>
                <a:gd name="connsiteX160" fmla="*/ 1920240 w 2381250"/>
                <a:gd name="connsiteY160" fmla="*/ 232410 h 571500"/>
                <a:gd name="connsiteX161" fmla="*/ 1925955 w 2381250"/>
                <a:gd name="connsiteY161" fmla="*/ 245745 h 571500"/>
                <a:gd name="connsiteX162" fmla="*/ 1931670 w 2381250"/>
                <a:gd name="connsiteY162" fmla="*/ 247650 h 571500"/>
                <a:gd name="connsiteX163" fmla="*/ 1939290 w 2381250"/>
                <a:gd name="connsiteY163" fmla="*/ 253365 h 571500"/>
                <a:gd name="connsiteX164" fmla="*/ 1946910 w 2381250"/>
                <a:gd name="connsiteY164" fmla="*/ 255270 h 571500"/>
                <a:gd name="connsiteX165" fmla="*/ 1954530 w 2381250"/>
                <a:gd name="connsiteY165" fmla="*/ 259080 h 571500"/>
                <a:gd name="connsiteX166" fmla="*/ 1965960 w 2381250"/>
                <a:gd name="connsiteY166" fmla="*/ 262890 h 571500"/>
                <a:gd name="connsiteX167" fmla="*/ 1981200 w 2381250"/>
                <a:gd name="connsiteY167" fmla="*/ 270510 h 571500"/>
                <a:gd name="connsiteX168" fmla="*/ 1992630 w 2381250"/>
                <a:gd name="connsiteY168" fmla="*/ 278130 h 571500"/>
                <a:gd name="connsiteX169" fmla="*/ 2000250 w 2381250"/>
                <a:gd name="connsiteY169" fmla="*/ 281940 h 571500"/>
                <a:gd name="connsiteX170" fmla="*/ 2005965 w 2381250"/>
                <a:gd name="connsiteY170" fmla="*/ 285750 h 571500"/>
                <a:gd name="connsiteX171" fmla="*/ 2011680 w 2381250"/>
                <a:gd name="connsiteY171" fmla="*/ 287655 h 571500"/>
                <a:gd name="connsiteX172" fmla="*/ 2023110 w 2381250"/>
                <a:gd name="connsiteY172" fmla="*/ 295275 h 571500"/>
                <a:gd name="connsiteX173" fmla="*/ 2026920 w 2381250"/>
                <a:gd name="connsiteY173" fmla="*/ 312420 h 571500"/>
                <a:gd name="connsiteX174" fmla="*/ 2028825 w 2381250"/>
                <a:gd name="connsiteY174" fmla="*/ 337185 h 571500"/>
                <a:gd name="connsiteX175" fmla="*/ 2040255 w 2381250"/>
                <a:gd name="connsiteY175" fmla="*/ 340995 h 571500"/>
                <a:gd name="connsiteX176" fmla="*/ 2049780 w 2381250"/>
                <a:gd name="connsiteY176" fmla="*/ 339090 h 571500"/>
                <a:gd name="connsiteX177" fmla="*/ 2057400 w 2381250"/>
                <a:gd name="connsiteY177" fmla="*/ 335280 h 571500"/>
                <a:gd name="connsiteX178" fmla="*/ 2068830 w 2381250"/>
                <a:gd name="connsiteY178" fmla="*/ 337185 h 571500"/>
                <a:gd name="connsiteX179" fmla="*/ 2087880 w 2381250"/>
                <a:gd name="connsiteY179" fmla="*/ 346710 h 571500"/>
                <a:gd name="connsiteX180" fmla="*/ 2097405 w 2381250"/>
                <a:gd name="connsiteY180" fmla="*/ 354330 h 571500"/>
                <a:gd name="connsiteX181" fmla="*/ 2112645 w 2381250"/>
                <a:gd name="connsiteY181" fmla="*/ 361950 h 571500"/>
                <a:gd name="connsiteX182" fmla="*/ 2127885 w 2381250"/>
                <a:gd name="connsiteY182" fmla="*/ 371475 h 571500"/>
                <a:gd name="connsiteX183" fmla="*/ 2141220 w 2381250"/>
                <a:gd name="connsiteY183" fmla="*/ 381000 h 571500"/>
                <a:gd name="connsiteX184" fmla="*/ 2146935 w 2381250"/>
                <a:gd name="connsiteY184" fmla="*/ 386715 h 571500"/>
                <a:gd name="connsiteX185" fmla="*/ 2154555 w 2381250"/>
                <a:gd name="connsiteY185" fmla="*/ 388620 h 571500"/>
                <a:gd name="connsiteX186" fmla="*/ 2162175 w 2381250"/>
                <a:gd name="connsiteY186" fmla="*/ 392430 h 571500"/>
                <a:gd name="connsiteX187" fmla="*/ 2179320 w 2381250"/>
                <a:gd name="connsiteY187" fmla="*/ 405765 h 571500"/>
                <a:gd name="connsiteX188" fmla="*/ 2188845 w 2381250"/>
                <a:gd name="connsiteY188" fmla="*/ 417195 h 571500"/>
                <a:gd name="connsiteX189" fmla="*/ 2205990 w 2381250"/>
                <a:gd name="connsiteY189" fmla="*/ 428625 h 571500"/>
                <a:gd name="connsiteX190" fmla="*/ 2211705 w 2381250"/>
                <a:gd name="connsiteY190" fmla="*/ 432435 h 571500"/>
                <a:gd name="connsiteX191" fmla="*/ 2217420 w 2381250"/>
                <a:gd name="connsiteY191" fmla="*/ 436245 h 571500"/>
                <a:gd name="connsiteX192" fmla="*/ 2219325 w 2381250"/>
                <a:gd name="connsiteY192" fmla="*/ 441960 h 571500"/>
                <a:gd name="connsiteX193" fmla="*/ 2232660 w 2381250"/>
                <a:gd name="connsiteY193" fmla="*/ 443865 h 571500"/>
                <a:gd name="connsiteX194" fmla="*/ 2249805 w 2381250"/>
                <a:gd name="connsiteY194" fmla="*/ 449580 h 571500"/>
                <a:gd name="connsiteX195" fmla="*/ 2291715 w 2381250"/>
                <a:gd name="connsiteY195" fmla="*/ 453390 h 571500"/>
                <a:gd name="connsiteX196" fmla="*/ 2308860 w 2381250"/>
                <a:gd name="connsiteY196" fmla="*/ 457200 h 571500"/>
                <a:gd name="connsiteX197" fmla="*/ 2320290 w 2381250"/>
                <a:gd name="connsiteY197" fmla="*/ 459105 h 571500"/>
                <a:gd name="connsiteX198" fmla="*/ 2326005 w 2381250"/>
                <a:gd name="connsiteY198" fmla="*/ 461010 h 571500"/>
                <a:gd name="connsiteX199" fmla="*/ 2335530 w 2381250"/>
                <a:gd name="connsiteY199" fmla="*/ 462915 h 571500"/>
                <a:gd name="connsiteX200" fmla="*/ 2343150 w 2381250"/>
                <a:gd name="connsiteY200" fmla="*/ 497205 h 571500"/>
                <a:gd name="connsiteX201" fmla="*/ 2354580 w 2381250"/>
                <a:gd name="connsiteY201" fmla="*/ 499110 h 571500"/>
                <a:gd name="connsiteX202" fmla="*/ 2358390 w 2381250"/>
                <a:gd name="connsiteY202" fmla="*/ 504825 h 571500"/>
                <a:gd name="connsiteX203" fmla="*/ 2346960 w 2381250"/>
                <a:gd name="connsiteY203" fmla="*/ 514350 h 571500"/>
                <a:gd name="connsiteX204" fmla="*/ 2348865 w 2381250"/>
                <a:gd name="connsiteY204" fmla="*/ 527685 h 571500"/>
                <a:gd name="connsiteX205" fmla="*/ 2356485 w 2381250"/>
                <a:gd name="connsiteY205" fmla="*/ 533400 h 571500"/>
                <a:gd name="connsiteX206" fmla="*/ 2360295 w 2381250"/>
                <a:gd name="connsiteY206" fmla="*/ 539115 h 571500"/>
                <a:gd name="connsiteX207" fmla="*/ 2369820 w 2381250"/>
                <a:gd name="connsiteY207" fmla="*/ 552450 h 571500"/>
                <a:gd name="connsiteX208" fmla="*/ 2373630 w 2381250"/>
                <a:gd name="connsiteY208" fmla="*/ 560070 h 571500"/>
                <a:gd name="connsiteX209" fmla="*/ 2381250 w 2381250"/>
                <a:gd name="connsiteY209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</a:cxnLst>
              <a:rect l="l" t="t" r="r" b="b"/>
              <a:pathLst>
                <a:path w="2381250" h="571500">
                  <a:moveTo>
                    <a:pt x="0" y="83820"/>
                  </a:moveTo>
                  <a:cubicBezTo>
                    <a:pt x="3175" y="85725"/>
                    <a:pt x="5831" y="89280"/>
                    <a:pt x="9525" y="89535"/>
                  </a:cubicBezTo>
                  <a:cubicBezTo>
                    <a:pt x="24742" y="90584"/>
                    <a:pt x="40033" y="88757"/>
                    <a:pt x="55245" y="87630"/>
                  </a:cubicBezTo>
                  <a:cubicBezTo>
                    <a:pt x="60261" y="87258"/>
                    <a:pt x="62563" y="84265"/>
                    <a:pt x="66675" y="81915"/>
                  </a:cubicBezTo>
                  <a:cubicBezTo>
                    <a:pt x="72604" y="78527"/>
                    <a:pt x="74947" y="78514"/>
                    <a:pt x="80010" y="74295"/>
                  </a:cubicBezTo>
                  <a:cubicBezTo>
                    <a:pt x="82080" y="72570"/>
                    <a:pt x="83820" y="70485"/>
                    <a:pt x="85725" y="68580"/>
                  </a:cubicBezTo>
                  <a:cubicBezTo>
                    <a:pt x="89073" y="58536"/>
                    <a:pt x="85417" y="66663"/>
                    <a:pt x="93345" y="57150"/>
                  </a:cubicBezTo>
                  <a:cubicBezTo>
                    <a:pt x="98259" y="51253"/>
                    <a:pt x="95995" y="50631"/>
                    <a:pt x="102870" y="45720"/>
                  </a:cubicBezTo>
                  <a:cubicBezTo>
                    <a:pt x="105181" y="44069"/>
                    <a:pt x="108024" y="43319"/>
                    <a:pt x="110490" y="41910"/>
                  </a:cubicBezTo>
                  <a:cubicBezTo>
                    <a:pt x="120830" y="36001"/>
                    <a:pt x="111442" y="39688"/>
                    <a:pt x="121920" y="36195"/>
                  </a:cubicBezTo>
                  <a:cubicBezTo>
                    <a:pt x="124460" y="34290"/>
                    <a:pt x="127129" y="32546"/>
                    <a:pt x="129540" y="30480"/>
                  </a:cubicBezTo>
                  <a:cubicBezTo>
                    <a:pt x="131585" y="28727"/>
                    <a:pt x="132916" y="26102"/>
                    <a:pt x="135255" y="24765"/>
                  </a:cubicBezTo>
                  <a:cubicBezTo>
                    <a:pt x="137528" y="23466"/>
                    <a:pt x="140358" y="23579"/>
                    <a:pt x="142875" y="22860"/>
                  </a:cubicBezTo>
                  <a:cubicBezTo>
                    <a:pt x="144806" y="22308"/>
                    <a:pt x="146710" y="21660"/>
                    <a:pt x="148590" y="20955"/>
                  </a:cubicBezTo>
                  <a:cubicBezTo>
                    <a:pt x="151792" y="19754"/>
                    <a:pt x="154798" y="17974"/>
                    <a:pt x="158115" y="17145"/>
                  </a:cubicBezTo>
                  <a:cubicBezTo>
                    <a:pt x="162471" y="16056"/>
                    <a:pt x="167005" y="15875"/>
                    <a:pt x="171450" y="15240"/>
                  </a:cubicBezTo>
                  <a:cubicBezTo>
                    <a:pt x="173355" y="14605"/>
                    <a:pt x="175319" y="14126"/>
                    <a:pt x="177165" y="13335"/>
                  </a:cubicBezTo>
                  <a:cubicBezTo>
                    <a:pt x="179775" y="12216"/>
                    <a:pt x="181949" y="9667"/>
                    <a:pt x="184785" y="9525"/>
                  </a:cubicBezTo>
                  <a:cubicBezTo>
                    <a:pt x="194952" y="9017"/>
                    <a:pt x="205105" y="10795"/>
                    <a:pt x="215265" y="11430"/>
                  </a:cubicBezTo>
                  <a:cubicBezTo>
                    <a:pt x="239395" y="10795"/>
                    <a:pt x="263544" y="10673"/>
                    <a:pt x="287655" y="9525"/>
                  </a:cubicBezTo>
                  <a:cubicBezTo>
                    <a:pt x="290270" y="9400"/>
                    <a:pt x="292719" y="8188"/>
                    <a:pt x="295275" y="7620"/>
                  </a:cubicBezTo>
                  <a:cubicBezTo>
                    <a:pt x="304114" y="5656"/>
                    <a:pt x="304290" y="6133"/>
                    <a:pt x="312420" y="3810"/>
                  </a:cubicBezTo>
                  <a:cubicBezTo>
                    <a:pt x="314351" y="3258"/>
                    <a:pt x="316159" y="2264"/>
                    <a:pt x="318135" y="1905"/>
                  </a:cubicBezTo>
                  <a:cubicBezTo>
                    <a:pt x="323172" y="989"/>
                    <a:pt x="328295" y="635"/>
                    <a:pt x="333375" y="0"/>
                  </a:cubicBezTo>
                  <a:cubicBezTo>
                    <a:pt x="334970" y="114"/>
                    <a:pt x="359532" y="324"/>
                    <a:pt x="367665" y="3810"/>
                  </a:cubicBezTo>
                  <a:cubicBezTo>
                    <a:pt x="369769" y="4712"/>
                    <a:pt x="371332" y="6596"/>
                    <a:pt x="373380" y="7620"/>
                  </a:cubicBezTo>
                  <a:cubicBezTo>
                    <a:pt x="375176" y="8518"/>
                    <a:pt x="377299" y="8627"/>
                    <a:pt x="379095" y="9525"/>
                  </a:cubicBezTo>
                  <a:cubicBezTo>
                    <a:pt x="381143" y="10549"/>
                    <a:pt x="382718" y="12405"/>
                    <a:pt x="384810" y="13335"/>
                  </a:cubicBezTo>
                  <a:cubicBezTo>
                    <a:pt x="393383" y="17145"/>
                    <a:pt x="394811" y="16192"/>
                    <a:pt x="401955" y="19050"/>
                  </a:cubicBezTo>
                  <a:cubicBezTo>
                    <a:pt x="403809" y="19792"/>
                    <a:pt x="413835" y="24018"/>
                    <a:pt x="417195" y="24765"/>
                  </a:cubicBezTo>
                  <a:cubicBezTo>
                    <a:pt x="420966" y="25603"/>
                    <a:pt x="424815" y="26035"/>
                    <a:pt x="428625" y="26670"/>
                  </a:cubicBezTo>
                  <a:cubicBezTo>
                    <a:pt x="435610" y="26035"/>
                    <a:pt x="442566" y="24765"/>
                    <a:pt x="449580" y="24765"/>
                  </a:cubicBezTo>
                  <a:cubicBezTo>
                    <a:pt x="464574" y="24765"/>
                    <a:pt x="466929" y="25769"/>
                    <a:pt x="478155" y="28575"/>
                  </a:cubicBezTo>
                  <a:cubicBezTo>
                    <a:pt x="480060" y="29845"/>
                    <a:pt x="481726" y="31581"/>
                    <a:pt x="483870" y="32385"/>
                  </a:cubicBezTo>
                  <a:cubicBezTo>
                    <a:pt x="486902" y="33522"/>
                    <a:pt x="490234" y="33588"/>
                    <a:pt x="493395" y="34290"/>
                  </a:cubicBezTo>
                  <a:cubicBezTo>
                    <a:pt x="500571" y="35885"/>
                    <a:pt x="500366" y="35979"/>
                    <a:pt x="506730" y="38100"/>
                  </a:cubicBezTo>
                  <a:cubicBezTo>
                    <a:pt x="508000" y="40005"/>
                    <a:pt x="509008" y="42113"/>
                    <a:pt x="510540" y="43815"/>
                  </a:cubicBezTo>
                  <a:cubicBezTo>
                    <a:pt x="514745" y="48487"/>
                    <a:pt x="520388" y="51920"/>
                    <a:pt x="523875" y="57150"/>
                  </a:cubicBezTo>
                  <a:cubicBezTo>
                    <a:pt x="525145" y="59055"/>
                    <a:pt x="526164" y="61154"/>
                    <a:pt x="527685" y="62865"/>
                  </a:cubicBezTo>
                  <a:cubicBezTo>
                    <a:pt x="531265" y="66892"/>
                    <a:pt x="534003" y="72591"/>
                    <a:pt x="539115" y="74295"/>
                  </a:cubicBezTo>
                  <a:cubicBezTo>
                    <a:pt x="552518" y="78763"/>
                    <a:pt x="535972" y="72948"/>
                    <a:pt x="552450" y="80010"/>
                  </a:cubicBezTo>
                  <a:cubicBezTo>
                    <a:pt x="554296" y="80801"/>
                    <a:pt x="556319" y="81124"/>
                    <a:pt x="558165" y="81915"/>
                  </a:cubicBezTo>
                  <a:cubicBezTo>
                    <a:pt x="560775" y="83034"/>
                    <a:pt x="563175" y="84606"/>
                    <a:pt x="565785" y="85725"/>
                  </a:cubicBezTo>
                  <a:cubicBezTo>
                    <a:pt x="574982" y="89667"/>
                    <a:pt x="568590" y="85122"/>
                    <a:pt x="579120" y="91440"/>
                  </a:cubicBezTo>
                  <a:cubicBezTo>
                    <a:pt x="583047" y="93796"/>
                    <a:pt x="586887" y="96313"/>
                    <a:pt x="590550" y="99060"/>
                  </a:cubicBezTo>
                  <a:cubicBezTo>
                    <a:pt x="593090" y="100965"/>
                    <a:pt x="595478" y="103092"/>
                    <a:pt x="598170" y="104775"/>
                  </a:cubicBezTo>
                  <a:cubicBezTo>
                    <a:pt x="604811" y="108926"/>
                    <a:pt x="606096" y="108662"/>
                    <a:pt x="613410" y="110490"/>
                  </a:cubicBezTo>
                  <a:cubicBezTo>
                    <a:pt x="619150" y="114316"/>
                    <a:pt x="619978" y="115210"/>
                    <a:pt x="626745" y="118110"/>
                  </a:cubicBezTo>
                  <a:cubicBezTo>
                    <a:pt x="630571" y="119750"/>
                    <a:pt x="636213" y="120953"/>
                    <a:pt x="640080" y="121920"/>
                  </a:cubicBezTo>
                  <a:cubicBezTo>
                    <a:pt x="646430" y="121285"/>
                    <a:pt x="652912" y="121450"/>
                    <a:pt x="659130" y="120015"/>
                  </a:cubicBezTo>
                  <a:cubicBezTo>
                    <a:pt x="661361" y="119500"/>
                    <a:pt x="662561" y="116364"/>
                    <a:pt x="664845" y="116205"/>
                  </a:cubicBezTo>
                  <a:cubicBezTo>
                    <a:pt x="690191" y="114437"/>
                    <a:pt x="715645" y="114935"/>
                    <a:pt x="741045" y="114300"/>
                  </a:cubicBezTo>
                  <a:cubicBezTo>
                    <a:pt x="762132" y="107271"/>
                    <a:pt x="748467" y="110239"/>
                    <a:pt x="782955" y="112395"/>
                  </a:cubicBezTo>
                  <a:cubicBezTo>
                    <a:pt x="785495" y="113665"/>
                    <a:pt x="787965" y="115086"/>
                    <a:pt x="790575" y="116205"/>
                  </a:cubicBezTo>
                  <a:cubicBezTo>
                    <a:pt x="794002" y="117674"/>
                    <a:pt x="800564" y="119271"/>
                    <a:pt x="803910" y="120015"/>
                  </a:cubicBezTo>
                  <a:cubicBezTo>
                    <a:pt x="807071" y="120717"/>
                    <a:pt x="810294" y="121135"/>
                    <a:pt x="813435" y="121920"/>
                  </a:cubicBezTo>
                  <a:cubicBezTo>
                    <a:pt x="815383" y="122407"/>
                    <a:pt x="817202" y="123338"/>
                    <a:pt x="819150" y="123825"/>
                  </a:cubicBezTo>
                  <a:cubicBezTo>
                    <a:pt x="834863" y="127753"/>
                    <a:pt x="822606" y="123724"/>
                    <a:pt x="836295" y="127635"/>
                  </a:cubicBezTo>
                  <a:cubicBezTo>
                    <a:pt x="838226" y="128187"/>
                    <a:pt x="840073" y="129012"/>
                    <a:pt x="842010" y="129540"/>
                  </a:cubicBezTo>
                  <a:cubicBezTo>
                    <a:pt x="847062" y="130918"/>
                    <a:pt x="852282" y="131694"/>
                    <a:pt x="857250" y="133350"/>
                  </a:cubicBezTo>
                  <a:cubicBezTo>
                    <a:pt x="861060" y="134620"/>
                    <a:pt x="865338" y="134932"/>
                    <a:pt x="868680" y="137160"/>
                  </a:cubicBezTo>
                  <a:cubicBezTo>
                    <a:pt x="876066" y="142084"/>
                    <a:pt x="872223" y="140246"/>
                    <a:pt x="880110" y="142875"/>
                  </a:cubicBezTo>
                  <a:cubicBezTo>
                    <a:pt x="885305" y="148070"/>
                    <a:pt x="886928" y="150232"/>
                    <a:pt x="893445" y="154305"/>
                  </a:cubicBezTo>
                  <a:cubicBezTo>
                    <a:pt x="901307" y="159218"/>
                    <a:pt x="900246" y="157488"/>
                    <a:pt x="908685" y="160020"/>
                  </a:cubicBezTo>
                  <a:cubicBezTo>
                    <a:pt x="931875" y="166977"/>
                    <a:pt x="910172" y="161344"/>
                    <a:pt x="927735" y="165735"/>
                  </a:cubicBezTo>
                  <a:cubicBezTo>
                    <a:pt x="929005" y="167640"/>
                    <a:pt x="930024" y="169739"/>
                    <a:pt x="931545" y="171450"/>
                  </a:cubicBezTo>
                  <a:cubicBezTo>
                    <a:pt x="940833" y="181899"/>
                    <a:pt x="939191" y="182071"/>
                    <a:pt x="948690" y="184785"/>
                  </a:cubicBezTo>
                  <a:cubicBezTo>
                    <a:pt x="951207" y="185504"/>
                    <a:pt x="953770" y="186055"/>
                    <a:pt x="956310" y="186690"/>
                  </a:cubicBezTo>
                  <a:cubicBezTo>
                    <a:pt x="956921" y="188522"/>
                    <a:pt x="962273" y="205326"/>
                    <a:pt x="963930" y="207645"/>
                  </a:cubicBezTo>
                  <a:cubicBezTo>
                    <a:pt x="965261" y="209508"/>
                    <a:pt x="967782" y="210124"/>
                    <a:pt x="969645" y="211455"/>
                  </a:cubicBezTo>
                  <a:cubicBezTo>
                    <a:pt x="979736" y="218663"/>
                    <a:pt x="973706" y="215984"/>
                    <a:pt x="982980" y="219075"/>
                  </a:cubicBezTo>
                  <a:cubicBezTo>
                    <a:pt x="985520" y="221615"/>
                    <a:pt x="987554" y="224791"/>
                    <a:pt x="990600" y="226695"/>
                  </a:cubicBezTo>
                  <a:cubicBezTo>
                    <a:pt x="992820" y="228083"/>
                    <a:pt x="995703" y="227881"/>
                    <a:pt x="998220" y="228600"/>
                  </a:cubicBezTo>
                  <a:cubicBezTo>
                    <a:pt x="1000151" y="229152"/>
                    <a:pt x="1001998" y="229977"/>
                    <a:pt x="1003935" y="230505"/>
                  </a:cubicBezTo>
                  <a:cubicBezTo>
                    <a:pt x="1008987" y="231883"/>
                    <a:pt x="1019175" y="234315"/>
                    <a:pt x="1019175" y="234315"/>
                  </a:cubicBezTo>
                  <a:cubicBezTo>
                    <a:pt x="1029205" y="232882"/>
                    <a:pt x="1041719" y="230009"/>
                    <a:pt x="1051560" y="234315"/>
                  </a:cubicBezTo>
                  <a:cubicBezTo>
                    <a:pt x="1056496" y="236475"/>
                    <a:pt x="1057878" y="244041"/>
                    <a:pt x="1062990" y="245745"/>
                  </a:cubicBezTo>
                  <a:cubicBezTo>
                    <a:pt x="1070877" y="248374"/>
                    <a:pt x="1067034" y="246536"/>
                    <a:pt x="1074420" y="251460"/>
                  </a:cubicBezTo>
                  <a:cubicBezTo>
                    <a:pt x="1075690" y="253365"/>
                    <a:pt x="1077906" y="254908"/>
                    <a:pt x="1078230" y="257175"/>
                  </a:cubicBezTo>
                  <a:cubicBezTo>
                    <a:pt x="1079035" y="262807"/>
                    <a:pt x="1074922" y="266297"/>
                    <a:pt x="1072515" y="270510"/>
                  </a:cubicBezTo>
                  <a:cubicBezTo>
                    <a:pt x="1071106" y="272976"/>
                    <a:pt x="1069603" y="275436"/>
                    <a:pt x="1068705" y="278130"/>
                  </a:cubicBezTo>
                  <a:cubicBezTo>
                    <a:pt x="1065593" y="287467"/>
                    <a:pt x="1065005" y="293828"/>
                    <a:pt x="1062990" y="302895"/>
                  </a:cubicBezTo>
                  <a:cubicBezTo>
                    <a:pt x="1062885" y="303369"/>
                    <a:pt x="1060159" y="315006"/>
                    <a:pt x="1059180" y="316230"/>
                  </a:cubicBezTo>
                  <a:cubicBezTo>
                    <a:pt x="1057750" y="318018"/>
                    <a:pt x="1055370" y="318770"/>
                    <a:pt x="1053465" y="320040"/>
                  </a:cubicBezTo>
                  <a:cubicBezTo>
                    <a:pt x="1064981" y="322919"/>
                    <a:pt x="1058601" y="321117"/>
                    <a:pt x="1072515" y="325755"/>
                  </a:cubicBezTo>
                  <a:cubicBezTo>
                    <a:pt x="1074420" y="326390"/>
                    <a:pt x="1076261" y="327266"/>
                    <a:pt x="1078230" y="327660"/>
                  </a:cubicBezTo>
                  <a:lnTo>
                    <a:pt x="1087755" y="329565"/>
                  </a:lnTo>
                  <a:cubicBezTo>
                    <a:pt x="1089660" y="330835"/>
                    <a:pt x="1091366" y="332473"/>
                    <a:pt x="1093470" y="333375"/>
                  </a:cubicBezTo>
                  <a:cubicBezTo>
                    <a:pt x="1102015" y="337037"/>
                    <a:pt x="1099391" y="333478"/>
                    <a:pt x="1106805" y="337185"/>
                  </a:cubicBezTo>
                  <a:cubicBezTo>
                    <a:pt x="1119961" y="343763"/>
                    <a:pt x="1104281" y="338935"/>
                    <a:pt x="1120140" y="342900"/>
                  </a:cubicBezTo>
                  <a:cubicBezTo>
                    <a:pt x="1126837" y="352945"/>
                    <a:pt x="1120089" y="345599"/>
                    <a:pt x="1131570" y="350520"/>
                  </a:cubicBezTo>
                  <a:cubicBezTo>
                    <a:pt x="1133674" y="351422"/>
                    <a:pt x="1135237" y="353306"/>
                    <a:pt x="1137285" y="354330"/>
                  </a:cubicBezTo>
                  <a:cubicBezTo>
                    <a:pt x="1139081" y="355228"/>
                    <a:pt x="1141052" y="355748"/>
                    <a:pt x="1143000" y="356235"/>
                  </a:cubicBezTo>
                  <a:cubicBezTo>
                    <a:pt x="1162443" y="361096"/>
                    <a:pt x="1190921" y="360883"/>
                    <a:pt x="1205865" y="361950"/>
                  </a:cubicBezTo>
                  <a:cubicBezTo>
                    <a:pt x="1207770" y="363855"/>
                    <a:pt x="1209855" y="365595"/>
                    <a:pt x="1211580" y="367665"/>
                  </a:cubicBezTo>
                  <a:cubicBezTo>
                    <a:pt x="1216148" y="373147"/>
                    <a:pt x="1219020" y="382860"/>
                    <a:pt x="1226820" y="384810"/>
                  </a:cubicBezTo>
                  <a:lnTo>
                    <a:pt x="1234440" y="386715"/>
                  </a:lnTo>
                  <a:cubicBezTo>
                    <a:pt x="1236980" y="388620"/>
                    <a:pt x="1239303" y="390855"/>
                    <a:pt x="1242060" y="392430"/>
                  </a:cubicBezTo>
                  <a:cubicBezTo>
                    <a:pt x="1243803" y="393426"/>
                    <a:pt x="1246232" y="393049"/>
                    <a:pt x="1247775" y="394335"/>
                  </a:cubicBezTo>
                  <a:cubicBezTo>
                    <a:pt x="1256775" y="401835"/>
                    <a:pt x="1250351" y="400721"/>
                    <a:pt x="1257300" y="407670"/>
                  </a:cubicBezTo>
                  <a:cubicBezTo>
                    <a:pt x="1259474" y="409844"/>
                    <a:pt x="1275416" y="420694"/>
                    <a:pt x="1276350" y="421005"/>
                  </a:cubicBezTo>
                  <a:cubicBezTo>
                    <a:pt x="1278255" y="421640"/>
                    <a:pt x="1280269" y="422012"/>
                    <a:pt x="1282065" y="422910"/>
                  </a:cubicBezTo>
                  <a:cubicBezTo>
                    <a:pt x="1284113" y="423934"/>
                    <a:pt x="1285688" y="425790"/>
                    <a:pt x="1287780" y="426720"/>
                  </a:cubicBezTo>
                  <a:cubicBezTo>
                    <a:pt x="1291450" y="428351"/>
                    <a:pt x="1295400" y="429260"/>
                    <a:pt x="1299210" y="430530"/>
                  </a:cubicBezTo>
                  <a:cubicBezTo>
                    <a:pt x="1301115" y="431165"/>
                    <a:pt x="1302937" y="432151"/>
                    <a:pt x="1304925" y="432435"/>
                  </a:cubicBezTo>
                  <a:cubicBezTo>
                    <a:pt x="1315717" y="433977"/>
                    <a:pt x="1316898" y="433679"/>
                    <a:pt x="1325880" y="436245"/>
                  </a:cubicBezTo>
                  <a:cubicBezTo>
                    <a:pt x="1327811" y="436797"/>
                    <a:pt x="1329749" y="437359"/>
                    <a:pt x="1331595" y="438150"/>
                  </a:cubicBezTo>
                  <a:cubicBezTo>
                    <a:pt x="1334205" y="439269"/>
                    <a:pt x="1336578" y="440905"/>
                    <a:pt x="1339215" y="441960"/>
                  </a:cubicBezTo>
                  <a:cubicBezTo>
                    <a:pt x="1342944" y="443452"/>
                    <a:pt x="1350645" y="445770"/>
                    <a:pt x="1350645" y="445770"/>
                  </a:cubicBezTo>
                  <a:cubicBezTo>
                    <a:pt x="1358265" y="445135"/>
                    <a:pt x="1366153" y="445966"/>
                    <a:pt x="1373505" y="443865"/>
                  </a:cubicBezTo>
                  <a:cubicBezTo>
                    <a:pt x="1375706" y="443236"/>
                    <a:pt x="1375696" y="439769"/>
                    <a:pt x="1377315" y="438150"/>
                  </a:cubicBezTo>
                  <a:cubicBezTo>
                    <a:pt x="1378934" y="436531"/>
                    <a:pt x="1381125" y="435610"/>
                    <a:pt x="1383030" y="434340"/>
                  </a:cubicBezTo>
                  <a:cubicBezTo>
                    <a:pt x="1388157" y="435622"/>
                    <a:pt x="1394001" y="436497"/>
                    <a:pt x="1398270" y="440055"/>
                  </a:cubicBezTo>
                  <a:cubicBezTo>
                    <a:pt x="1400029" y="441521"/>
                    <a:pt x="1400810" y="443865"/>
                    <a:pt x="1402080" y="445770"/>
                  </a:cubicBezTo>
                  <a:cubicBezTo>
                    <a:pt x="1402715" y="459105"/>
                    <a:pt x="1402329" y="472528"/>
                    <a:pt x="1403985" y="485775"/>
                  </a:cubicBezTo>
                  <a:cubicBezTo>
                    <a:pt x="1404269" y="488047"/>
                    <a:pt x="1405669" y="490640"/>
                    <a:pt x="1407795" y="491490"/>
                  </a:cubicBezTo>
                  <a:cubicBezTo>
                    <a:pt x="1409659" y="492236"/>
                    <a:pt x="1411605" y="490220"/>
                    <a:pt x="1413510" y="489585"/>
                  </a:cubicBezTo>
                  <a:cubicBezTo>
                    <a:pt x="1414780" y="487680"/>
                    <a:pt x="1415378" y="485083"/>
                    <a:pt x="1417320" y="483870"/>
                  </a:cubicBezTo>
                  <a:cubicBezTo>
                    <a:pt x="1420726" y="481741"/>
                    <a:pt x="1424940" y="481330"/>
                    <a:pt x="1428750" y="480060"/>
                  </a:cubicBezTo>
                  <a:cubicBezTo>
                    <a:pt x="1430655" y="479425"/>
                    <a:pt x="1432517" y="478642"/>
                    <a:pt x="1434465" y="478155"/>
                  </a:cubicBezTo>
                  <a:cubicBezTo>
                    <a:pt x="1437005" y="477520"/>
                    <a:pt x="1439634" y="477169"/>
                    <a:pt x="1442085" y="476250"/>
                  </a:cubicBezTo>
                  <a:cubicBezTo>
                    <a:pt x="1444744" y="475253"/>
                    <a:pt x="1447011" y="473338"/>
                    <a:pt x="1449705" y="472440"/>
                  </a:cubicBezTo>
                  <a:cubicBezTo>
                    <a:pt x="1452777" y="471416"/>
                    <a:pt x="1456069" y="471237"/>
                    <a:pt x="1459230" y="470535"/>
                  </a:cubicBezTo>
                  <a:cubicBezTo>
                    <a:pt x="1461786" y="469967"/>
                    <a:pt x="1464310" y="469265"/>
                    <a:pt x="1466850" y="468630"/>
                  </a:cubicBezTo>
                  <a:lnTo>
                    <a:pt x="1482090" y="457200"/>
                  </a:lnTo>
                  <a:cubicBezTo>
                    <a:pt x="1484630" y="455295"/>
                    <a:pt x="1486597" y="452108"/>
                    <a:pt x="1489710" y="451485"/>
                  </a:cubicBezTo>
                  <a:lnTo>
                    <a:pt x="1499235" y="449580"/>
                  </a:lnTo>
                  <a:cubicBezTo>
                    <a:pt x="1503680" y="447675"/>
                    <a:pt x="1508080" y="445661"/>
                    <a:pt x="1512570" y="443865"/>
                  </a:cubicBezTo>
                  <a:cubicBezTo>
                    <a:pt x="1514434" y="443119"/>
                    <a:pt x="1516297" y="442244"/>
                    <a:pt x="1518285" y="441960"/>
                  </a:cubicBezTo>
                  <a:cubicBezTo>
                    <a:pt x="1525228" y="440968"/>
                    <a:pt x="1532255" y="440690"/>
                    <a:pt x="1539240" y="440055"/>
                  </a:cubicBezTo>
                  <a:cubicBezTo>
                    <a:pt x="1565020" y="434899"/>
                    <a:pt x="1526692" y="442279"/>
                    <a:pt x="1565910" y="436245"/>
                  </a:cubicBezTo>
                  <a:cubicBezTo>
                    <a:pt x="1568498" y="435847"/>
                    <a:pt x="1570947" y="434770"/>
                    <a:pt x="1573530" y="434340"/>
                  </a:cubicBezTo>
                  <a:cubicBezTo>
                    <a:pt x="1578580" y="433498"/>
                    <a:pt x="1583690" y="433070"/>
                    <a:pt x="1588770" y="432435"/>
                  </a:cubicBezTo>
                  <a:lnTo>
                    <a:pt x="1600200" y="428625"/>
                  </a:lnTo>
                  <a:cubicBezTo>
                    <a:pt x="1602105" y="427990"/>
                    <a:pt x="1603946" y="427114"/>
                    <a:pt x="1605915" y="426720"/>
                  </a:cubicBezTo>
                  <a:lnTo>
                    <a:pt x="1615440" y="424815"/>
                  </a:lnTo>
                  <a:cubicBezTo>
                    <a:pt x="1623770" y="413709"/>
                    <a:pt x="1624963" y="415663"/>
                    <a:pt x="1619250" y="396240"/>
                  </a:cubicBezTo>
                  <a:cubicBezTo>
                    <a:pt x="1617958" y="391847"/>
                    <a:pt x="1611630" y="384810"/>
                    <a:pt x="1611630" y="384810"/>
                  </a:cubicBezTo>
                  <a:cubicBezTo>
                    <a:pt x="1610995" y="382270"/>
                    <a:pt x="1611177" y="379368"/>
                    <a:pt x="1609725" y="377190"/>
                  </a:cubicBezTo>
                  <a:cubicBezTo>
                    <a:pt x="1607615" y="374025"/>
                    <a:pt x="1601555" y="372562"/>
                    <a:pt x="1598295" y="371475"/>
                  </a:cubicBezTo>
                  <a:cubicBezTo>
                    <a:pt x="1597660" y="368935"/>
                    <a:pt x="1597309" y="366306"/>
                    <a:pt x="1596390" y="363855"/>
                  </a:cubicBezTo>
                  <a:cubicBezTo>
                    <a:pt x="1593701" y="356683"/>
                    <a:pt x="1588239" y="353727"/>
                    <a:pt x="1594485" y="344805"/>
                  </a:cubicBezTo>
                  <a:cubicBezTo>
                    <a:pt x="1597111" y="341054"/>
                    <a:pt x="1605915" y="337185"/>
                    <a:pt x="1605915" y="337185"/>
                  </a:cubicBezTo>
                  <a:cubicBezTo>
                    <a:pt x="1606813" y="334490"/>
                    <a:pt x="1609725" y="326242"/>
                    <a:pt x="1609725" y="323850"/>
                  </a:cubicBezTo>
                  <a:cubicBezTo>
                    <a:pt x="1609725" y="303260"/>
                    <a:pt x="1609939" y="305441"/>
                    <a:pt x="1605915" y="293370"/>
                  </a:cubicBezTo>
                  <a:cubicBezTo>
                    <a:pt x="1607278" y="286555"/>
                    <a:pt x="1606725" y="283035"/>
                    <a:pt x="1611630" y="278130"/>
                  </a:cubicBezTo>
                  <a:cubicBezTo>
                    <a:pt x="1613875" y="275885"/>
                    <a:pt x="1617005" y="274660"/>
                    <a:pt x="1619250" y="272415"/>
                  </a:cubicBezTo>
                  <a:cubicBezTo>
                    <a:pt x="1631950" y="259715"/>
                    <a:pt x="1613535" y="273050"/>
                    <a:pt x="1628775" y="262890"/>
                  </a:cubicBezTo>
                  <a:cubicBezTo>
                    <a:pt x="1635053" y="253473"/>
                    <a:pt x="1639786" y="244754"/>
                    <a:pt x="1649730" y="238125"/>
                  </a:cubicBezTo>
                  <a:lnTo>
                    <a:pt x="1661160" y="230505"/>
                  </a:lnTo>
                  <a:cubicBezTo>
                    <a:pt x="1672761" y="231334"/>
                    <a:pt x="1688855" y="231853"/>
                    <a:pt x="1701165" y="234315"/>
                  </a:cubicBezTo>
                  <a:cubicBezTo>
                    <a:pt x="1703134" y="234709"/>
                    <a:pt x="1704975" y="235585"/>
                    <a:pt x="1706880" y="236220"/>
                  </a:cubicBezTo>
                  <a:cubicBezTo>
                    <a:pt x="1735043" y="232197"/>
                    <a:pt x="1707332" y="237227"/>
                    <a:pt x="1729740" y="230505"/>
                  </a:cubicBezTo>
                  <a:cubicBezTo>
                    <a:pt x="1739679" y="227523"/>
                    <a:pt x="1737158" y="230047"/>
                    <a:pt x="1744980" y="226695"/>
                  </a:cubicBezTo>
                  <a:cubicBezTo>
                    <a:pt x="1747590" y="225576"/>
                    <a:pt x="1750134" y="224294"/>
                    <a:pt x="1752600" y="222885"/>
                  </a:cubicBezTo>
                  <a:cubicBezTo>
                    <a:pt x="1754588" y="221749"/>
                    <a:pt x="1756171" y="219879"/>
                    <a:pt x="1758315" y="219075"/>
                  </a:cubicBezTo>
                  <a:cubicBezTo>
                    <a:pt x="1764054" y="216923"/>
                    <a:pt x="1784413" y="215513"/>
                    <a:pt x="1786890" y="215265"/>
                  </a:cubicBezTo>
                  <a:lnTo>
                    <a:pt x="1853565" y="217170"/>
                  </a:lnTo>
                  <a:cubicBezTo>
                    <a:pt x="1891817" y="218587"/>
                    <a:pt x="1879122" y="216036"/>
                    <a:pt x="1903095" y="222885"/>
                  </a:cubicBezTo>
                  <a:cubicBezTo>
                    <a:pt x="1905000" y="224155"/>
                    <a:pt x="1906762" y="225671"/>
                    <a:pt x="1908810" y="226695"/>
                  </a:cubicBezTo>
                  <a:cubicBezTo>
                    <a:pt x="1924584" y="234582"/>
                    <a:pt x="1903862" y="221491"/>
                    <a:pt x="1920240" y="232410"/>
                  </a:cubicBezTo>
                  <a:cubicBezTo>
                    <a:pt x="1921378" y="235825"/>
                    <a:pt x="1923601" y="243391"/>
                    <a:pt x="1925955" y="245745"/>
                  </a:cubicBezTo>
                  <a:cubicBezTo>
                    <a:pt x="1927375" y="247165"/>
                    <a:pt x="1929765" y="247015"/>
                    <a:pt x="1931670" y="247650"/>
                  </a:cubicBezTo>
                  <a:cubicBezTo>
                    <a:pt x="1934210" y="249555"/>
                    <a:pt x="1936450" y="251945"/>
                    <a:pt x="1939290" y="253365"/>
                  </a:cubicBezTo>
                  <a:cubicBezTo>
                    <a:pt x="1941632" y="254536"/>
                    <a:pt x="1944459" y="254351"/>
                    <a:pt x="1946910" y="255270"/>
                  </a:cubicBezTo>
                  <a:cubicBezTo>
                    <a:pt x="1949569" y="256267"/>
                    <a:pt x="1951893" y="258025"/>
                    <a:pt x="1954530" y="259080"/>
                  </a:cubicBezTo>
                  <a:cubicBezTo>
                    <a:pt x="1958259" y="260572"/>
                    <a:pt x="1962368" y="261094"/>
                    <a:pt x="1965960" y="262890"/>
                  </a:cubicBezTo>
                  <a:cubicBezTo>
                    <a:pt x="1971040" y="265430"/>
                    <a:pt x="1976474" y="267360"/>
                    <a:pt x="1981200" y="270510"/>
                  </a:cubicBezTo>
                  <a:cubicBezTo>
                    <a:pt x="1985010" y="273050"/>
                    <a:pt x="1988534" y="276082"/>
                    <a:pt x="1992630" y="278130"/>
                  </a:cubicBezTo>
                  <a:cubicBezTo>
                    <a:pt x="1995170" y="279400"/>
                    <a:pt x="1997784" y="280531"/>
                    <a:pt x="2000250" y="281940"/>
                  </a:cubicBezTo>
                  <a:cubicBezTo>
                    <a:pt x="2002238" y="283076"/>
                    <a:pt x="2003917" y="284726"/>
                    <a:pt x="2005965" y="285750"/>
                  </a:cubicBezTo>
                  <a:cubicBezTo>
                    <a:pt x="2007761" y="286648"/>
                    <a:pt x="2009925" y="286680"/>
                    <a:pt x="2011680" y="287655"/>
                  </a:cubicBezTo>
                  <a:cubicBezTo>
                    <a:pt x="2015683" y="289879"/>
                    <a:pt x="2023110" y="295275"/>
                    <a:pt x="2023110" y="295275"/>
                  </a:cubicBezTo>
                  <a:cubicBezTo>
                    <a:pt x="2024236" y="299778"/>
                    <a:pt x="2026436" y="308067"/>
                    <a:pt x="2026920" y="312420"/>
                  </a:cubicBezTo>
                  <a:cubicBezTo>
                    <a:pt x="2027834" y="320649"/>
                    <a:pt x="2025324" y="329682"/>
                    <a:pt x="2028825" y="337185"/>
                  </a:cubicBezTo>
                  <a:cubicBezTo>
                    <a:pt x="2030523" y="340824"/>
                    <a:pt x="2040255" y="340995"/>
                    <a:pt x="2040255" y="340995"/>
                  </a:cubicBezTo>
                  <a:cubicBezTo>
                    <a:pt x="2043430" y="340360"/>
                    <a:pt x="2046708" y="340114"/>
                    <a:pt x="2049780" y="339090"/>
                  </a:cubicBezTo>
                  <a:cubicBezTo>
                    <a:pt x="2052474" y="338192"/>
                    <a:pt x="2054574" y="335563"/>
                    <a:pt x="2057400" y="335280"/>
                  </a:cubicBezTo>
                  <a:cubicBezTo>
                    <a:pt x="2061243" y="334896"/>
                    <a:pt x="2065020" y="336550"/>
                    <a:pt x="2068830" y="337185"/>
                  </a:cubicBezTo>
                  <a:cubicBezTo>
                    <a:pt x="2077100" y="349590"/>
                    <a:pt x="2066862" y="337009"/>
                    <a:pt x="2087880" y="346710"/>
                  </a:cubicBezTo>
                  <a:cubicBezTo>
                    <a:pt x="2091572" y="348414"/>
                    <a:pt x="2093942" y="352199"/>
                    <a:pt x="2097405" y="354330"/>
                  </a:cubicBezTo>
                  <a:cubicBezTo>
                    <a:pt x="2102242" y="357307"/>
                    <a:pt x="2112645" y="361950"/>
                    <a:pt x="2112645" y="361950"/>
                  </a:cubicBezTo>
                  <a:cubicBezTo>
                    <a:pt x="2121784" y="375659"/>
                    <a:pt x="2108842" y="358780"/>
                    <a:pt x="2127885" y="371475"/>
                  </a:cubicBezTo>
                  <a:cubicBezTo>
                    <a:pt x="2132408" y="374490"/>
                    <a:pt x="2137085" y="377456"/>
                    <a:pt x="2141220" y="381000"/>
                  </a:cubicBezTo>
                  <a:cubicBezTo>
                    <a:pt x="2143265" y="382753"/>
                    <a:pt x="2144596" y="385378"/>
                    <a:pt x="2146935" y="386715"/>
                  </a:cubicBezTo>
                  <a:cubicBezTo>
                    <a:pt x="2149208" y="388014"/>
                    <a:pt x="2152104" y="387701"/>
                    <a:pt x="2154555" y="388620"/>
                  </a:cubicBezTo>
                  <a:cubicBezTo>
                    <a:pt x="2157214" y="389617"/>
                    <a:pt x="2159740" y="390969"/>
                    <a:pt x="2162175" y="392430"/>
                  </a:cubicBezTo>
                  <a:cubicBezTo>
                    <a:pt x="2169255" y="396678"/>
                    <a:pt x="2174245" y="399675"/>
                    <a:pt x="2179320" y="405765"/>
                  </a:cubicBezTo>
                  <a:cubicBezTo>
                    <a:pt x="2185113" y="412717"/>
                    <a:pt x="2180936" y="411044"/>
                    <a:pt x="2188845" y="417195"/>
                  </a:cubicBezTo>
                  <a:lnTo>
                    <a:pt x="2205990" y="428625"/>
                  </a:lnTo>
                  <a:lnTo>
                    <a:pt x="2211705" y="432435"/>
                  </a:lnTo>
                  <a:lnTo>
                    <a:pt x="2217420" y="436245"/>
                  </a:lnTo>
                  <a:cubicBezTo>
                    <a:pt x="2218055" y="438150"/>
                    <a:pt x="2217529" y="441062"/>
                    <a:pt x="2219325" y="441960"/>
                  </a:cubicBezTo>
                  <a:cubicBezTo>
                    <a:pt x="2223341" y="443968"/>
                    <a:pt x="2228359" y="442575"/>
                    <a:pt x="2232660" y="443865"/>
                  </a:cubicBezTo>
                  <a:cubicBezTo>
                    <a:pt x="2255842" y="450820"/>
                    <a:pt x="2212070" y="445608"/>
                    <a:pt x="2249805" y="449580"/>
                  </a:cubicBezTo>
                  <a:cubicBezTo>
                    <a:pt x="2261324" y="450793"/>
                    <a:pt x="2279522" y="451358"/>
                    <a:pt x="2291715" y="453390"/>
                  </a:cubicBezTo>
                  <a:cubicBezTo>
                    <a:pt x="2297490" y="454352"/>
                    <a:pt x="2303119" y="456052"/>
                    <a:pt x="2308860" y="457200"/>
                  </a:cubicBezTo>
                  <a:cubicBezTo>
                    <a:pt x="2312648" y="457958"/>
                    <a:pt x="2316519" y="458267"/>
                    <a:pt x="2320290" y="459105"/>
                  </a:cubicBezTo>
                  <a:cubicBezTo>
                    <a:pt x="2322250" y="459541"/>
                    <a:pt x="2324057" y="460523"/>
                    <a:pt x="2326005" y="461010"/>
                  </a:cubicBezTo>
                  <a:cubicBezTo>
                    <a:pt x="2329146" y="461795"/>
                    <a:pt x="2332355" y="462280"/>
                    <a:pt x="2335530" y="462915"/>
                  </a:cubicBezTo>
                  <a:cubicBezTo>
                    <a:pt x="2353812" y="481197"/>
                    <a:pt x="2320455" y="445331"/>
                    <a:pt x="2343150" y="497205"/>
                  </a:cubicBezTo>
                  <a:cubicBezTo>
                    <a:pt x="2344698" y="500744"/>
                    <a:pt x="2350770" y="498475"/>
                    <a:pt x="2354580" y="499110"/>
                  </a:cubicBezTo>
                  <a:cubicBezTo>
                    <a:pt x="2355850" y="501015"/>
                    <a:pt x="2358766" y="502567"/>
                    <a:pt x="2358390" y="504825"/>
                  </a:cubicBezTo>
                  <a:cubicBezTo>
                    <a:pt x="2357932" y="507575"/>
                    <a:pt x="2349073" y="512941"/>
                    <a:pt x="2346960" y="514350"/>
                  </a:cubicBezTo>
                  <a:cubicBezTo>
                    <a:pt x="2347595" y="518795"/>
                    <a:pt x="2346857" y="523669"/>
                    <a:pt x="2348865" y="527685"/>
                  </a:cubicBezTo>
                  <a:cubicBezTo>
                    <a:pt x="2350285" y="530525"/>
                    <a:pt x="2354240" y="531155"/>
                    <a:pt x="2356485" y="533400"/>
                  </a:cubicBezTo>
                  <a:cubicBezTo>
                    <a:pt x="2358104" y="535019"/>
                    <a:pt x="2358964" y="537252"/>
                    <a:pt x="2360295" y="539115"/>
                  </a:cubicBezTo>
                  <a:cubicBezTo>
                    <a:pt x="2363215" y="543204"/>
                    <a:pt x="2367255" y="547960"/>
                    <a:pt x="2369820" y="552450"/>
                  </a:cubicBezTo>
                  <a:cubicBezTo>
                    <a:pt x="2371229" y="554916"/>
                    <a:pt x="2372169" y="557635"/>
                    <a:pt x="2373630" y="560070"/>
                  </a:cubicBezTo>
                  <a:cubicBezTo>
                    <a:pt x="2375986" y="563997"/>
                    <a:pt x="2381250" y="571500"/>
                    <a:pt x="2381250" y="57150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7 Forma libre"/>
            <p:cNvSpPr/>
            <p:nvPr/>
          </p:nvSpPr>
          <p:spPr>
            <a:xfrm>
              <a:off x="4773051" y="1819275"/>
              <a:ext cx="499989" cy="567942"/>
            </a:xfrm>
            <a:custGeom>
              <a:avLst/>
              <a:gdLst>
                <a:gd name="connsiteX0" fmla="*/ 105654 w 499989"/>
                <a:gd name="connsiteY0" fmla="*/ 83820 h 567942"/>
                <a:gd name="connsiteX1" fmla="*/ 120894 w 499989"/>
                <a:gd name="connsiteY1" fmla="*/ 81915 h 567942"/>
                <a:gd name="connsiteX2" fmla="*/ 126609 w 499989"/>
                <a:gd name="connsiteY2" fmla="*/ 80010 h 567942"/>
                <a:gd name="connsiteX3" fmla="*/ 134229 w 499989"/>
                <a:gd name="connsiteY3" fmla="*/ 78105 h 567942"/>
                <a:gd name="connsiteX4" fmla="*/ 139944 w 499989"/>
                <a:gd name="connsiteY4" fmla="*/ 76200 h 567942"/>
                <a:gd name="connsiteX5" fmla="*/ 151374 w 499989"/>
                <a:gd name="connsiteY5" fmla="*/ 74295 h 567942"/>
                <a:gd name="connsiteX6" fmla="*/ 157089 w 499989"/>
                <a:gd name="connsiteY6" fmla="*/ 72390 h 567942"/>
                <a:gd name="connsiteX7" fmla="*/ 168519 w 499989"/>
                <a:gd name="connsiteY7" fmla="*/ 64770 h 567942"/>
                <a:gd name="connsiteX8" fmla="*/ 178044 w 499989"/>
                <a:gd name="connsiteY8" fmla="*/ 53340 h 567942"/>
                <a:gd name="connsiteX9" fmla="*/ 191379 w 499989"/>
                <a:gd name="connsiteY9" fmla="*/ 45720 h 567942"/>
                <a:gd name="connsiteX10" fmla="*/ 197094 w 499989"/>
                <a:gd name="connsiteY10" fmla="*/ 41910 h 567942"/>
                <a:gd name="connsiteX11" fmla="*/ 216144 w 499989"/>
                <a:gd name="connsiteY11" fmla="*/ 36195 h 567942"/>
                <a:gd name="connsiteX12" fmla="*/ 235194 w 499989"/>
                <a:gd name="connsiteY12" fmla="*/ 38100 h 567942"/>
                <a:gd name="connsiteX13" fmla="*/ 237099 w 499989"/>
                <a:gd name="connsiteY13" fmla="*/ 43815 h 567942"/>
                <a:gd name="connsiteX14" fmla="*/ 242814 w 499989"/>
                <a:gd name="connsiteY14" fmla="*/ 49530 h 567942"/>
                <a:gd name="connsiteX15" fmla="*/ 252339 w 499989"/>
                <a:gd name="connsiteY15" fmla="*/ 57150 h 567942"/>
                <a:gd name="connsiteX16" fmla="*/ 273294 w 499989"/>
                <a:gd name="connsiteY16" fmla="*/ 53340 h 567942"/>
                <a:gd name="connsiteX17" fmla="*/ 279009 w 499989"/>
                <a:gd name="connsiteY17" fmla="*/ 51435 h 567942"/>
                <a:gd name="connsiteX18" fmla="*/ 284724 w 499989"/>
                <a:gd name="connsiteY18" fmla="*/ 45720 h 567942"/>
                <a:gd name="connsiteX19" fmla="*/ 290439 w 499989"/>
                <a:gd name="connsiteY19" fmla="*/ 41910 h 567942"/>
                <a:gd name="connsiteX20" fmla="*/ 298059 w 499989"/>
                <a:gd name="connsiteY20" fmla="*/ 30480 h 567942"/>
                <a:gd name="connsiteX21" fmla="*/ 305679 w 499989"/>
                <a:gd name="connsiteY21" fmla="*/ 20955 h 567942"/>
                <a:gd name="connsiteX22" fmla="*/ 309489 w 499989"/>
                <a:gd name="connsiteY22" fmla="*/ 7620 h 567942"/>
                <a:gd name="connsiteX23" fmla="*/ 320919 w 499989"/>
                <a:gd name="connsiteY23" fmla="*/ 0 h 567942"/>
                <a:gd name="connsiteX24" fmla="*/ 332349 w 499989"/>
                <a:gd name="connsiteY24" fmla="*/ 7620 h 567942"/>
                <a:gd name="connsiteX25" fmla="*/ 334254 w 499989"/>
                <a:gd name="connsiteY25" fmla="*/ 17145 h 567942"/>
                <a:gd name="connsiteX26" fmla="*/ 332349 w 499989"/>
                <a:gd name="connsiteY26" fmla="*/ 97155 h 567942"/>
                <a:gd name="connsiteX27" fmla="*/ 334254 w 499989"/>
                <a:gd name="connsiteY27" fmla="*/ 135255 h 567942"/>
                <a:gd name="connsiteX28" fmla="*/ 336159 w 499989"/>
                <a:gd name="connsiteY28" fmla="*/ 140970 h 567942"/>
                <a:gd name="connsiteX29" fmla="*/ 339969 w 499989"/>
                <a:gd name="connsiteY29" fmla="*/ 146685 h 567942"/>
                <a:gd name="connsiteX30" fmla="*/ 343779 w 499989"/>
                <a:gd name="connsiteY30" fmla="*/ 177165 h 567942"/>
                <a:gd name="connsiteX31" fmla="*/ 347589 w 499989"/>
                <a:gd name="connsiteY31" fmla="*/ 188595 h 567942"/>
                <a:gd name="connsiteX32" fmla="*/ 345684 w 499989"/>
                <a:gd name="connsiteY32" fmla="*/ 228600 h 567942"/>
                <a:gd name="connsiteX33" fmla="*/ 338064 w 499989"/>
                <a:gd name="connsiteY33" fmla="*/ 245745 h 567942"/>
                <a:gd name="connsiteX34" fmla="*/ 336159 w 499989"/>
                <a:gd name="connsiteY34" fmla="*/ 253365 h 567942"/>
                <a:gd name="connsiteX35" fmla="*/ 341874 w 499989"/>
                <a:gd name="connsiteY35" fmla="*/ 276225 h 567942"/>
                <a:gd name="connsiteX36" fmla="*/ 347589 w 499989"/>
                <a:gd name="connsiteY36" fmla="*/ 281940 h 567942"/>
                <a:gd name="connsiteX37" fmla="*/ 355209 w 499989"/>
                <a:gd name="connsiteY37" fmla="*/ 285750 h 567942"/>
                <a:gd name="connsiteX38" fmla="*/ 362829 w 499989"/>
                <a:gd name="connsiteY38" fmla="*/ 299085 h 567942"/>
                <a:gd name="connsiteX39" fmla="*/ 370449 w 499989"/>
                <a:gd name="connsiteY39" fmla="*/ 310515 h 567942"/>
                <a:gd name="connsiteX40" fmla="*/ 376164 w 499989"/>
                <a:gd name="connsiteY40" fmla="*/ 312420 h 567942"/>
                <a:gd name="connsiteX41" fmla="*/ 387594 w 499989"/>
                <a:gd name="connsiteY41" fmla="*/ 304800 h 567942"/>
                <a:gd name="connsiteX42" fmla="*/ 393309 w 499989"/>
                <a:gd name="connsiteY42" fmla="*/ 297180 h 567942"/>
                <a:gd name="connsiteX43" fmla="*/ 402834 w 499989"/>
                <a:gd name="connsiteY43" fmla="*/ 295275 h 567942"/>
                <a:gd name="connsiteX44" fmla="*/ 408549 w 499989"/>
                <a:gd name="connsiteY44" fmla="*/ 291465 h 567942"/>
                <a:gd name="connsiteX45" fmla="*/ 482844 w 499989"/>
                <a:gd name="connsiteY45" fmla="*/ 291465 h 567942"/>
                <a:gd name="connsiteX46" fmla="*/ 488559 w 499989"/>
                <a:gd name="connsiteY46" fmla="*/ 293370 h 567942"/>
                <a:gd name="connsiteX47" fmla="*/ 499989 w 499989"/>
                <a:gd name="connsiteY47" fmla="*/ 304800 h 567942"/>
                <a:gd name="connsiteX48" fmla="*/ 498084 w 499989"/>
                <a:gd name="connsiteY48" fmla="*/ 316230 h 567942"/>
                <a:gd name="connsiteX49" fmla="*/ 492369 w 499989"/>
                <a:gd name="connsiteY49" fmla="*/ 320040 h 567942"/>
                <a:gd name="connsiteX50" fmla="*/ 488559 w 499989"/>
                <a:gd name="connsiteY50" fmla="*/ 325755 h 567942"/>
                <a:gd name="connsiteX51" fmla="*/ 479034 w 499989"/>
                <a:gd name="connsiteY51" fmla="*/ 337185 h 567942"/>
                <a:gd name="connsiteX52" fmla="*/ 477129 w 499989"/>
                <a:gd name="connsiteY52" fmla="*/ 354330 h 567942"/>
                <a:gd name="connsiteX53" fmla="*/ 473319 w 499989"/>
                <a:gd name="connsiteY53" fmla="*/ 365760 h 567942"/>
                <a:gd name="connsiteX54" fmla="*/ 471414 w 499989"/>
                <a:gd name="connsiteY54" fmla="*/ 403860 h 567942"/>
                <a:gd name="connsiteX55" fmla="*/ 465699 w 499989"/>
                <a:gd name="connsiteY55" fmla="*/ 407670 h 567942"/>
                <a:gd name="connsiteX56" fmla="*/ 458079 w 499989"/>
                <a:gd name="connsiteY56" fmla="*/ 411480 h 567942"/>
                <a:gd name="connsiteX57" fmla="*/ 435219 w 499989"/>
                <a:gd name="connsiteY57" fmla="*/ 413385 h 567942"/>
                <a:gd name="connsiteX58" fmla="*/ 397119 w 499989"/>
                <a:gd name="connsiteY58" fmla="*/ 419100 h 567942"/>
                <a:gd name="connsiteX59" fmla="*/ 391404 w 499989"/>
                <a:gd name="connsiteY59" fmla="*/ 422910 h 567942"/>
                <a:gd name="connsiteX60" fmla="*/ 383784 w 499989"/>
                <a:gd name="connsiteY60" fmla="*/ 424815 h 567942"/>
                <a:gd name="connsiteX61" fmla="*/ 378069 w 499989"/>
                <a:gd name="connsiteY61" fmla="*/ 426720 h 567942"/>
                <a:gd name="connsiteX62" fmla="*/ 372354 w 499989"/>
                <a:gd name="connsiteY62" fmla="*/ 441960 h 567942"/>
                <a:gd name="connsiteX63" fmla="*/ 370449 w 499989"/>
                <a:gd name="connsiteY63" fmla="*/ 447675 h 567942"/>
                <a:gd name="connsiteX64" fmla="*/ 362829 w 499989"/>
                <a:gd name="connsiteY64" fmla="*/ 451485 h 567942"/>
                <a:gd name="connsiteX65" fmla="*/ 351399 w 499989"/>
                <a:gd name="connsiteY65" fmla="*/ 457200 h 567942"/>
                <a:gd name="connsiteX66" fmla="*/ 343779 w 499989"/>
                <a:gd name="connsiteY66" fmla="*/ 495300 h 567942"/>
                <a:gd name="connsiteX67" fmla="*/ 334254 w 499989"/>
                <a:gd name="connsiteY67" fmla="*/ 493395 h 567942"/>
                <a:gd name="connsiteX68" fmla="*/ 328539 w 499989"/>
                <a:gd name="connsiteY68" fmla="*/ 489585 h 567942"/>
                <a:gd name="connsiteX69" fmla="*/ 309489 w 499989"/>
                <a:gd name="connsiteY69" fmla="*/ 493395 h 567942"/>
                <a:gd name="connsiteX70" fmla="*/ 299964 w 499989"/>
                <a:gd name="connsiteY70" fmla="*/ 499110 h 567942"/>
                <a:gd name="connsiteX71" fmla="*/ 294249 w 499989"/>
                <a:gd name="connsiteY71" fmla="*/ 501015 h 567942"/>
                <a:gd name="connsiteX72" fmla="*/ 288534 w 499989"/>
                <a:gd name="connsiteY72" fmla="*/ 504825 h 567942"/>
                <a:gd name="connsiteX73" fmla="*/ 277104 w 499989"/>
                <a:gd name="connsiteY73" fmla="*/ 508635 h 567942"/>
                <a:gd name="connsiteX74" fmla="*/ 204714 w 499989"/>
                <a:gd name="connsiteY74" fmla="*/ 504825 h 567942"/>
                <a:gd name="connsiteX75" fmla="*/ 197094 w 499989"/>
                <a:gd name="connsiteY75" fmla="*/ 502920 h 567942"/>
                <a:gd name="connsiteX76" fmla="*/ 195189 w 499989"/>
                <a:gd name="connsiteY76" fmla="*/ 497205 h 567942"/>
                <a:gd name="connsiteX77" fmla="*/ 187569 w 499989"/>
                <a:gd name="connsiteY77" fmla="*/ 489585 h 567942"/>
                <a:gd name="connsiteX78" fmla="*/ 183759 w 499989"/>
                <a:gd name="connsiteY78" fmla="*/ 483870 h 567942"/>
                <a:gd name="connsiteX79" fmla="*/ 174234 w 499989"/>
                <a:gd name="connsiteY79" fmla="*/ 480060 h 567942"/>
                <a:gd name="connsiteX80" fmla="*/ 164709 w 499989"/>
                <a:gd name="connsiteY80" fmla="*/ 474345 h 567942"/>
                <a:gd name="connsiteX81" fmla="*/ 158994 w 499989"/>
                <a:gd name="connsiteY81" fmla="*/ 470535 h 567942"/>
                <a:gd name="connsiteX82" fmla="*/ 153279 w 499989"/>
                <a:gd name="connsiteY82" fmla="*/ 468630 h 567942"/>
                <a:gd name="connsiteX83" fmla="*/ 132324 w 499989"/>
                <a:gd name="connsiteY83" fmla="*/ 464820 h 567942"/>
                <a:gd name="connsiteX84" fmla="*/ 109464 w 499989"/>
                <a:gd name="connsiteY84" fmla="*/ 457200 h 567942"/>
                <a:gd name="connsiteX85" fmla="*/ 96129 w 499989"/>
                <a:gd name="connsiteY85" fmla="*/ 453390 h 567942"/>
                <a:gd name="connsiteX86" fmla="*/ 90414 w 499989"/>
                <a:gd name="connsiteY86" fmla="*/ 449580 h 567942"/>
                <a:gd name="connsiteX87" fmla="*/ 82794 w 499989"/>
                <a:gd name="connsiteY87" fmla="*/ 447675 h 567942"/>
                <a:gd name="connsiteX88" fmla="*/ 65649 w 499989"/>
                <a:gd name="connsiteY88" fmla="*/ 440055 h 567942"/>
                <a:gd name="connsiteX89" fmla="*/ 59934 w 499989"/>
                <a:gd name="connsiteY89" fmla="*/ 436245 h 567942"/>
                <a:gd name="connsiteX90" fmla="*/ 50409 w 499989"/>
                <a:gd name="connsiteY90" fmla="*/ 426720 h 567942"/>
                <a:gd name="connsiteX91" fmla="*/ 38979 w 499989"/>
                <a:gd name="connsiteY91" fmla="*/ 422910 h 567942"/>
                <a:gd name="connsiteX92" fmla="*/ 4689 w 499989"/>
                <a:gd name="connsiteY92" fmla="*/ 424815 h 567942"/>
                <a:gd name="connsiteX93" fmla="*/ 12309 w 499989"/>
                <a:gd name="connsiteY93" fmla="*/ 470535 h 567942"/>
                <a:gd name="connsiteX94" fmla="*/ 18024 w 499989"/>
                <a:gd name="connsiteY94" fmla="*/ 472440 h 567942"/>
                <a:gd name="connsiteX95" fmla="*/ 23739 w 499989"/>
                <a:gd name="connsiteY95" fmla="*/ 476250 h 567942"/>
                <a:gd name="connsiteX96" fmla="*/ 29454 w 499989"/>
                <a:gd name="connsiteY96" fmla="*/ 478155 h 567942"/>
                <a:gd name="connsiteX97" fmla="*/ 40884 w 499989"/>
                <a:gd name="connsiteY97" fmla="*/ 487680 h 567942"/>
                <a:gd name="connsiteX98" fmla="*/ 38979 w 499989"/>
                <a:gd name="connsiteY98" fmla="*/ 516255 h 567942"/>
                <a:gd name="connsiteX99" fmla="*/ 35169 w 499989"/>
                <a:gd name="connsiteY99" fmla="*/ 523875 h 567942"/>
                <a:gd name="connsiteX100" fmla="*/ 31359 w 499989"/>
                <a:gd name="connsiteY100" fmla="*/ 539115 h 567942"/>
                <a:gd name="connsiteX101" fmla="*/ 25644 w 499989"/>
                <a:gd name="connsiteY101" fmla="*/ 550545 h 567942"/>
                <a:gd name="connsiteX102" fmla="*/ 21834 w 499989"/>
                <a:gd name="connsiteY102" fmla="*/ 567690 h 567942"/>
                <a:gd name="connsiteX103" fmla="*/ 19929 w 499989"/>
                <a:gd name="connsiteY103" fmla="*/ 567690 h 567942"/>
                <a:gd name="connsiteX0" fmla="*/ 90414 w 499989"/>
                <a:gd name="connsiteY0" fmla="*/ 78105 h 567942"/>
                <a:gd name="connsiteX1" fmla="*/ 120894 w 499989"/>
                <a:gd name="connsiteY1" fmla="*/ 81915 h 567942"/>
                <a:gd name="connsiteX2" fmla="*/ 126609 w 499989"/>
                <a:gd name="connsiteY2" fmla="*/ 80010 h 567942"/>
                <a:gd name="connsiteX3" fmla="*/ 134229 w 499989"/>
                <a:gd name="connsiteY3" fmla="*/ 78105 h 567942"/>
                <a:gd name="connsiteX4" fmla="*/ 139944 w 499989"/>
                <a:gd name="connsiteY4" fmla="*/ 76200 h 567942"/>
                <a:gd name="connsiteX5" fmla="*/ 151374 w 499989"/>
                <a:gd name="connsiteY5" fmla="*/ 74295 h 567942"/>
                <a:gd name="connsiteX6" fmla="*/ 157089 w 499989"/>
                <a:gd name="connsiteY6" fmla="*/ 72390 h 567942"/>
                <a:gd name="connsiteX7" fmla="*/ 168519 w 499989"/>
                <a:gd name="connsiteY7" fmla="*/ 64770 h 567942"/>
                <a:gd name="connsiteX8" fmla="*/ 178044 w 499989"/>
                <a:gd name="connsiteY8" fmla="*/ 53340 h 567942"/>
                <a:gd name="connsiteX9" fmla="*/ 191379 w 499989"/>
                <a:gd name="connsiteY9" fmla="*/ 45720 h 567942"/>
                <a:gd name="connsiteX10" fmla="*/ 197094 w 499989"/>
                <a:gd name="connsiteY10" fmla="*/ 41910 h 567942"/>
                <a:gd name="connsiteX11" fmla="*/ 216144 w 499989"/>
                <a:gd name="connsiteY11" fmla="*/ 36195 h 567942"/>
                <a:gd name="connsiteX12" fmla="*/ 235194 w 499989"/>
                <a:gd name="connsiteY12" fmla="*/ 38100 h 567942"/>
                <a:gd name="connsiteX13" fmla="*/ 237099 w 499989"/>
                <a:gd name="connsiteY13" fmla="*/ 43815 h 567942"/>
                <a:gd name="connsiteX14" fmla="*/ 242814 w 499989"/>
                <a:gd name="connsiteY14" fmla="*/ 49530 h 567942"/>
                <a:gd name="connsiteX15" fmla="*/ 252339 w 499989"/>
                <a:gd name="connsiteY15" fmla="*/ 57150 h 567942"/>
                <a:gd name="connsiteX16" fmla="*/ 273294 w 499989"/>
                <a:gd name="connsiteY16" fmla="*/ 53340 h 567942"/>
                <a:gd name="connsiteX17" fmla="*/ 279009 w 499989"/>
                <a:gd name="connsiteY17" fmla="*/ 51435 h 567942"/>
                <a:gd name="connsiteX18" fmla="*/ 284724 w 499989"/>
                <a:gd name="connsiteY18" fmla="*/ 45720 h 567942"/>
                <a:gd name="connsiteX19" fmla="*/ 290439 w 499989"/>
                <a:gd name="connsiteY19" fmla="*/ 41910 h 567942"/>
                <a:gd name="connsiteX20" fmla="*/ 298059 w 499989"/>
                <a:gd name="connsiteY20" fmla="*/ 30480 h 567942"/>
                <a:gd name="connsiteX21" fmla="*/ 305679 w 499989"/>
                <a:gd name="connsiteY21" fmla="*/ 20955 h 567942"/>
                <a:gd name="connsiteX22" fmla="*/ 309489 w 499989"/>
                <a:gd name="connsiteY22" fmla="*/ 7620 h 567942"/>
                <a:gd name="connsiteX23" fmla="*/ 320919 w 499989"/>
                <a:gd name="connsiteY23" fmla="*/ 0 h 567942"/>
                <a:gd name="connsiteX24" fmla="*/ 332349 w 499989"/>
                <a:gd name="connsiteY24" fmla="*/ 7620 h 567942"/>
                <a:gd name="connsiteX25" fmla="*/ 334254 w 499989"/>
                <a:gd name="connsiteY25" fmla="*/ 17145 h 567942"/>
                <a:gd name="connsiteX26" fmla="*/ 332349 w 499989"/>
                <a:gd name="connsiteY26" fmla="*/ 97155 h 567942"/>
                <a:gd name="connsiteX27" fmla="*/ 334254 w 499989"/>
                <a:gd name="connsiteY27" fmla="*/ 135255 h 567942"/>
                <a:gd name="connsiteX28" fmla="*/ 336159 w 499989"/>
                <a:gd name="connsiteY28" fmla="*/ 140970 h 567942"/>
                <a:gd name="connsiteX29" fmla="*/ 339969 w 499989"/>
                <a:gd name="connsiteY29" fmla="*/ 146685 h 567942"/>
                <a:gd name="connsiteX30" fmla="*/ 343779 w 499989"/>
                <a:gd name="connsiteY30" fmla="*/ 177165 h 567942"/>
                <a:gd name="connsiteX31" fmla="*/ 347589 w 499989"/>
                <a:gd name="connsiteY31" fmla="*/ 188595 h 567942"/>
                <a:gd name="connsiteX32" fmla="*/ 345684 w 499989"/>
                <a:gd name="connsiteY32" fmla="*/ 228600 h 567942"/>
                <a:gd name="connsiteX33" fmla="*/ 338064 w 499989"/>
                <a:gd name="connsiteY33" fmla="*/ 245745 h 567942"/>
                <a:gd name="connsiteX34" fmla="*/ 336159 w 499989"/>
                <a:gd name="connsiteY34" fmla="*/ 253365 h 567942"/>
                <a:gd name="connsiteX35" fmla="*/ 341874 w 499989"/>
                <a:gd name="connsiteY35" fmla="*/ 276225 h 567942"/>
                <a:gd name="connsiteX36" fmla="*/ 347589 w 499989"/>
                <a:gd name="connsiteY36" fmla="*/ 281940 h 567942"/>
                <a:gd name="connsiteX37" fmla="*/ 355209 w 499989"/>
                <a:gd name="connsiteY37" fmla="*/ 285750 h 567942"/>
                <a:gd name="connsiteX38" fmla="*/ 362829 w 499989"/>
                <a:gd name="connsiteY38" fmla="*/ 299085 h 567942"/>
                <a:gd name="connsiteX39" fmla="*/ 370449 w 499989"/>
                <a:gd name="connsiteY39" fmla="*/ 310515 h 567942"/>
                <a:gd name="connsiteX40" fmla="*/ 376164 w 499989"/>
                <a:gd name="connsiteY40" fmla="*/ 312420 h 567942"/>
                <a:gd name="connsiteX41" fmla="*/ 387594 w 499989"/>
                <a:gd name="connsiteY41" fmla="*/ 304800 h 567942"/>
                <a:gd name="connsiteX42" fmla="*/ 393309 w 499989"/>
                <a:gd name="connsiteY42" fmla="*/ 297180 h 567942"/>
                <a:gd name="connsiteX43" fmla="*/ 402834 w 499989"/>
                <a:gd name="connsiteY43" fmla="*/ 295275 h 567942"/>
                <a:gd name="connsiteX44" fmla="*/ 408549 w 499989"/>
                <a:gd name="connsiteY44" fmla="*/ 291465 h 567942"/>
                <a:gd name="connsiteX45" fmla="*/ 482844 w 499989"/>
                <a:gd name="connsiteY45" fmla="*/ 291465 h 567942"/>
                <a:gd name="connsiteX46" fmla="*/ 488559 w 499989"/>
                <a:gd name="connsiteY46" fmla="*/ 293370 h 567942"/>
                <a:gd name="connsiteX47" fmla="*/ 499989 w 499989"/>
                <a:gd name="connsiteY47" fmla="*/ 304800 h 567942"/>
                <a:gd name="connsiteX48" fmla="*/ 498084 w 499989"/>
                <a:gd name="connsiteY48" fmla="*/ 316230 h 567942"/>
                <a:gd name="connsiteX49" fmla="*/ 492369 w 499989"/>
                <a:gd name="connsiteY49" fmla="*/ 320040 h 567942"/>
                <a:gd name="connsiteX50" fmla="*/ 488559 w 499989"/>
                <a:gd name="connsiteY50" fmla="*/ 325755 h 567942"/>
                <a:gd name="connsiteX51" fmla="*/ 479034 w 499989"/>
                <a:gd name="connsiteY51" fmla="*/ 337185 h 567942"/>
                <a:gd name="connsiteX52" fmla="*/ 477129 w 499989"/>
                <a:gd name="connsiteY52" fmla="*/ 354330 h 567942"/>
                <a:gd name="connsiteX53" fmla="*/ 473319 w 499989"/>
                <a:gd name="connsiteY53" fmla="*/ 365760 h 567942"/>
                <a:gd name="connsiteX54" fmla="*/ 471414 w 499989"/>
                <a:gd name="connsiteY54" fmla="*/ 403860 h 567942"/>
                <a:gd name="connsiteX55" fmla="*/ 465699 w 499989"/>
                <a:gd name="connsiteY55" fmla="*/ 407670 h 567942"/>
                <a:gd name="connsiteX56" fmla="*/ 458079 w 499989"/>
                <a:gd name="connsiteY56" fmla="*/ 411480 h 567942"/>
                <a:gd name="connsiteX57" fmla="*/ 435219 w 499989"/>
                <a:gd name="connsiteY57" fmla="*/ 413385 h 567942"/>
                <a:gd name="connsiteX58" fmla="*/ 397119 w 499989"/>
                <a:gd name="connsiteY58" fmla="*/ 419100 h 567942"/>
                <a:gd name="connsiteX59" fmla="*/ 391404 w 499989"/>
                <a:gd name="connsiteY59" fmla="*/ 422910 h 567942"/>
                <a:gd name="connsiteX60" fmla="*/ 383784 w 499989"/>
                <a:gd name="connsiteY60" fmla="*/ 424815 h 567942"/>
                <a:gd name="connsiteX61" fmla="*/ 378069 w 499989"/>
                <a:gd name="connsiteY61" fmla="*/ 426720 h 567942"/>
                <a:gd name="connsiteX62" fmla="*/ 372354 w 499989"/>
                <a:gd name="connsiteY62" fmla="*/ 441960 h 567942"/>
                <a:gd name="connsiteX63" fmla="*/ 370449 w 499989"/>
                <a:gd name="connsiteY63" fmla="*/ 447675 h 567942"/>
                <a:gd name="connsiteX64" fmla="*/ 362829 w 499989"/>
                <a:gd name="connsiteY64" fmla="*/ 451485 h 567942"/>
                <a:gd name="connsiteX65" fmla="*/ 351399 w 499989"/>
                <a:gd name="connsiteY65" fmla="*/ 457200 h 567942"/>
                <a:gd name="connsiteX66" fmla="*/ 343779 w 499989"/>
                <a:gd name="connsiteY66" fmla="*/ 495300 h 567942"/>
                <a:gd name="connsiteX67" fmla="*/ 334254 w 499989"/>
                <a:gd name="connsiteY67" fmla="*/ 493395 h 567942"/>
                <a:gd name="connsiteX68" fmla="*/ 328539 w 499989"/>
                <a:gd name="connsiteY68" fmla="*/ 489585 h 567942"/>
                <a:gd name="connsiteX69" fmla="*/ 309489 w 499989"/>
                <a:gd name="connsiteY69" fmla="*/ 493395 h 567942"/>
                <a:gd name="connsiteX70" fmla="*/ 299964 w 499989"/>
                <a:gd name="connsiteY70" fmla="*/ 499110 h 567942"/>
                <a:gd name="connsiteX71" fmla="*/ 294249 w 499989"/>
                <a:gd name="connsiteY71" fmla="*/ 501015 h 567942"/>
                <a:gd name="connsiteX72" fmla="*/ 288534 w 499989"/>
                <a:gd name="connsiteY72" fmla="*/ 504825 h 567942"/>
                <a:gd name="connsiteX73" fmla="*/ 277104 w 499989"/>
                <a:gd name="connsiteY73" fmla="*/ 508635 h 567942"/>
                <a:gd name="connsiteX74" fmla="*/ 204714 w 499989"/>
                <a:gd name="connsiteY74" fmla="*/ 504825 h 567942"/>
                <a:gd name="connsiteX75" fmla="*/ 197094 w 499989"/>
                <a:gd name="connsiteY75" fmla="*/ 502920 h 567942"/>
                <a:gd name="connsiteX76" fmla="*/ 195189 w 499989"/>
                <a:gd name="connsiteY76" fmla="*/ 497205 h 567942"/>
                <a:gd name="connsiteX77" fmla="*/ 187569 w 499989"/>
                <a:gd name="connsiteY77" fmla="*/ 489585 h 567942"/>
                <a:gd name="connsiteX78" fmla="*/ 183759 w 499989"/>
                <a:gd name="connsiteY78" fmla="*/ 483870 h 567942"/>
                <a:gd name="connsiteX79" fmla="*/ 174234 w 499989"/>
                <a:gd name="connsiteY79" fmla="*/ 480060 h 567942"/>
                <a:gd name="connsiteX80" fmla="*/ 164709 w 499989"/>
                <a:gd name="connsiteY80" fmla="*/ 474345 h 567942"/>
                <a:gd name="connsiteX81" fmla="*/ 158994 w 499989"/>
                <a:gd name="connsiteY81" fmla="*/ 470535 h 567942"/>
                <a:gd name="connsiteX82" fmla="*/ 153279 w 499989"/>
                <a:gd name="connsiteY82" fmla="*/ 468630 h 567942"/>
                <a:gd name="connsiteX83" fmla="*/ 132324 w 499989"/>
                <a:gd name="connsiteY83" fmla="*/ 464820 h 567942"/>
                <a:gd name="connsiteX84" fmla="*/ 109464 w 499989"/>
                <a:gd name="connsiteY84" fmla="*/ 457200 h 567942"/>
                <a:gd name="connsiteX85" fmla="*/ 96129 w 499989"/>
                <a:gd name="connsiteY85" fmla="*/ 453390 h 567942"/>
                <a:gd name="connsiteX86" fmla="*/ 90414 w 499989"/>
                <a:gd name="connsiteY86" fmla="*/ 449580 h 567942"/>
                <a:gd name="connsiteX87" fmla="*/ 82794 w 499989"/>
                <a:gd name="connsiteY87" fmla="*/ 447675 h 567942"/>
                <a:gd name="connsiteX88" fmla="*/ 65649 w 499989"/>
                <a:gd name="connsiteY88" fmla="*/ 440055 h 567942"/>
                <a:gd name="connsiteX89" fmla="*/ 59934 w 499989"/>
                <a:gd name="connsiteY89" fmla="*/ 436245 h 567942"/>
                <a:gd name="connsiteX90" fmla="*/ 50409 w 499989"/>
                <a:gd name="connsiteY90" fmla="*/ 426720 h 567942"/>
                <a:gd name="connsiteX91" fmla="*/ 38979 w 499989"/>
                <a:gd name="connsiteY91" fmla="*/ 422910 h 567942"/>
                <a:gd name="connsiteX92" fmla="*/ 4689 w 499989"/>
                <a:gd name="connsiteY92" fmla="*/ 424815 h 567942"/>
                <a:gd name="connsiteX93" fmla="*/ 12309 w 499989"/>
                <a:gd name="connsiteY93" fmla="*/ 470535 h 567942"/>
                <a:gd name="connsiteX94" fmla="*/ 18024 w 499989"/>
                <a:gd name="connsiteY94" fmla="*/ 472440 h 567942"/>
                <a:gd name="connsiteX95" fmla="*/ 23739 w 499989"/>
                <a:gd name="connsiteY95" fmla="*/ 476250 h 567942"/>
                <a:gd name="connsiteX96" fmla="*/ 29454 w 499989"/>
                <a:gd name="connsiteY96" fmla="*/ 478155 h 567942"/>
                <a:gd name="connsiteX97" fmla="*/ 40884 w 499989"/>
                <a:gd name="connsiteY97" fmla="*/ 487680 h 567942"/>
                <a:gd name="connsiteX98" fmla="*/ 38979 w 499989"/>
                <a:gd name="connsiteY98" fmla="*/ 516255 h 567942"/>
                <a:gd name="connsiteX99" fmla="*/ 35169 w 499989"/>
                <a:gd name="connsiteY99" fmla="*/ 523875 h 567942"/>
                <a:gd name="connsiteX100" fmla="*/ 31359 w 499989"/>
                <a:gd name="connsiteY100" fmla="*/ 539115 h 567942"/>
                <a:gd name="connsiteX101" fmla="*/ 25644 w 499989"/>
                <a:gd name="connsiteY101" fmla="*/ 550545 h 567942"/>
                <a:gd name="connsiteX102" fmla="*/ 21834 w 499989"/>
                <a:gd name="connsiteY102" fmla="*/ 567690 h 567942"/>
                <a:gd name="connsiteX103" fmla="*/ 19929 w 499989"/>
                <a:gd name="connsiteY103" fmla="*/ 567690 h 56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499989" h="567942">
                  <a:moveTo>
                    <a:pt x="90414" y="78105"/>
                  </a:moveTo>
                  <a:cubicBezTo>
                    <a:pt x="95494" y="77470"/>
                    <a:pt x="114862" y="81598"/>
                    <a:pt x="120894" y="81915"/>
                  </a:cubicBezTo>
                  <a:cubicBezTo>
                    <a:pt x="126926" y="82232"/>
                    <a:pt x="124678" y="80562"/>
                    <a:pt x="126609" y="80010"/>
                  </a:cubicBezTo>
                  <a:cubicBezTo>
                    <a:pt x="129126" y="79291"/>
                    <a:pt x="131712" y="78824"/>
                    <a:pt x="134229" y="78105"/>
                  </a:cubicBezTo>
                  <a:cubicBezTo>
                    <a:pt x="136160" y="77553"/>
                    <a:pt x="137984" y="76636"/>
                    <a:pt x="139944" y="76200"/>
                  </a:cubicBezTo>
                  <a:cubicBezTo>
                    <a:pt x="143715" y="75362"/>
                    <a:pt x="147603" y="75133"/>
                    <a:pt x="151374" y="74295"/>
                  </a:cubicBezTo>
                  <a:cubicBezTo>
                    <a:pt x="153334" y="73859"/>
                    <a:pt x="155334" y="73365"/>
                    <a:pt x="157089" y="72390"/>
                  </a:cubicBezTo>
                  <a:cubicBezTo>
                    <a:pt x="161092" y="70166"/>
                    <a:pt x="168519" y="64770"/>
                    <a:pt x="168519" y="64770"/>
                  </a:cubicBezTo>
                  <a:cubicBezTo>
                    <a:pt x="172265" y="59151"/>
                    <a:pt x="172544" y="57924"/>
                    <a:pt x="178044" y="53340"/>
                  </a:cubicBezTo>
                  <a:cubicBezTo>
                    <a:pt x="183107" y="49121"/>
                    <a:pt x="185450" y="49108"/>
                    <a:pt x="191379" y="45720"/>
                  </a:cubicBezTo>
                  <a:cubicBezTo>
                    <a:pt x="193367" y="44584"/>
                    <a:pt x="195002" y="42840"/>
                    <a:pt x="197094" y="41910"/>
                  </a:cubicBezTo>
                  <a:cubicBezTo>
                    <a:pt x="203057" y="39260"/>
                    <a:pt x="209811" y="37778"/>
                    <a:pt x="216144" y="36195"/>
                  </a:cubicBezTo>
                  <a:cubicBezTo>
                    <a:pt x="222494" y="36830"/>
                    <a:pt x="229197" y="35919"/>
                    <a:pt x="235194" y="38100"/>
                  </a:cubicBezTo>
                  <a:cubicBezTo>
                    <a:pt x="237081" y="38786"/>
                    <a:pt x="235985" y="42144"/>
                    <a:pt x="237099" y="43815"/>
                  </a:cubicBezTo>
                  <a:cubicBezTo>
                    <a:pt x="238593" y="46057"/>
                    <a:pt x="241089" y="47460"/>
                    <a:pt x="242814" y="49530"/>
                  </a:cubicBezTo>
                  <a:cubicBezTo>
                    <a:pt x="249442" y="57484"/>
                    <a:pt x="242957" y="54023"/>
                    <a:pt x="252339" y="57150"/>
                  </a:cubicBezTo>
                  <a:cubicBezTo>
                    <a:pt x="259324" y="55880"/>
                    <a:pt x="266352" y="54828"/>
                    <a:pt x="273294" y="53340"/>
                  </a:cubicBezTo>
                  <a:cubicBezTo>
                    <a:pt x="275257" y="52919"/>
                    <a:pt x="277338" y="52549"/>
                    <a:pt x="279009" y="51435"/>
                  </a:cubicBezTo>
                  <a:cubicBezTo>
                    <a:pt x="281251" y="49941"/>
                    <a:pt x="282654" y="47445"/>
                    <a:pt x="284724" y="45720"/>
                  </a:cubicBezTo>
                  <a:cubicBezTo>
                    <a:pt x="286483" y="44254"/>
                    <a:pt x="288534" y="43180"/>
                    <a:pt x="290439" y="41910"/>
                  </a:cubicBezTo>
                  <a:cubicBezTo>
                    <a:pt x="294969" y="28321"/>
                    <a:pt x="288546" y="44750"/>
                    <a:pt x="298059" y="30480"/>
                  </a:cubicBezTo>
                  <a:cubicBezTo>
                    <a:pt x="305420" y="19438"/>
                    <a:pt x="292898" y="29476"/>
                    <a:pt x="305679" y="20955"/>
                  </a:cubicBezTo>
                  <a:cubicBezTo>
                    <a:pt x="305695" y="20889"/>
                    <a:pt x="308578" y="8531"/>
                    <a:pt x="309489" y="7620"/>
                  </a:cubicBezTo>
                  <a:cubicBezTo>
                    <a:pt x="312727" y="4382"/>
                    <a:pt x="320919" y="0"/>
                    <a:pt x="320919" y="0"/>
                  </a:cubicBezTo>
                  <a:cubicBezTo>
                    <a:pt x="325999" y="1693"/>
                    <a:pt x="329495" y="1912"/>
                    <a:pt x="332349" y="7620"/>
                  </a:cubicBezTo>
                  <a:cubicBezTo>
                    <a:pt x="333797" y="10516"/>
                    <a:pt x="333619" y="13970"/>
                    <a:pt x="334254" y="17145"/>
                  </a:cubicBezTo>
                  <a:cubicBezTo>
                    <a:pt x="333619" y="43815"/>
                    <a:pt x="332349" y="70477"/>
                    <a:pt x="332349" y="97155"/>
                  </a:cubicBezTo>
                  <a:cubicBezTo>
                    <a:pt x="332349" y="109871"/>
                    <a:pt x="333152" y="122587"/>
                    <a:pt x="334254" y="135255"/>
                  </a:cubicBezTo>
                  <a:cubicBezTo>
                    <a:pt x="334428" y="137255"/>
                    <a:pt x="335261" y="139174"/>
                    <a:pt x="336159" y="140970"/>
                  </a:cubicBezTo>
                  <a:cubicBezTo>
                    <a:pt x="337183" y="143018"/>
                    <a:pt x="338699" y="144780"/>
                    <a:pt x="339969" y="146685"/>
                  </a:cubicBezTo>
                  <a:cubicBezTo>
                    <a:pt x="340875" y="156652"/>
                    <a:pt x="341095" y="167323"/>
                    <a:pt x="343779" y="177165"/>
                  </a:cubicBezTo>
                  <a:cubicBezTo>
                    <a:pt x="344836" y="181040"/>
                    <a:pt x="347589" y="188595"/>
                    <a:pt x="347589" y="188595"/>
                  </a:cubicBezTo>
                  <a:cubicBezTo>
                    <a:pt x="346954" y="201930"/>
                    <a:pt x="347214" y="215338"/>
                    <a:pt x="345684" y="228600"/>
                  </a:cubicBezTo>
                  <a:cubicBezTo>
                    <a:pt x="345105" y="233620"/>
                    <a:pt x="339844" y="240997"/>
                    <a:pt x="338064" y="245745"/>
                  </a:cubicBezTo>
                  <a:cubicBezTo>
                    <a:pt x="337145" y="248196"/>
                    <a:pt x="336794" y="250825"/>
                    <a:pt x="336159" y="253365"/>
                  </a:cubicBezTo>
                  <a:cubicBezTo>
                    <a:pt x="336789" y="257143"/>
                    <a:pt x="338855" y="273206"/>
                    <a:pt x="341874" y="276225"/>
                  </a:cubicBezTo>
                  <a:cubicBezTo>
                    <a:pt x="343779" y="278130"/>
                    <a:pt x="345397" y="280374"/>
                    <a:pt x="347589" y="281940"/>
                  </a:cubicBezTo>
                  <a:cubicBezTo>
                    <a:pt x="349900" y="283591"/>
                    <a:pt x="352669" y="284480"/>
                    <a:pt x="355209" y="285750"/>
                  </a:cubicBezTo>
                  <a:cubicBezTo>
                    <a:pt x="368389" y="305520"/>
                    <a:pt x="348327" y="274915"/>
                    <a:pt x="362829" y="299085"/>
                  </a:cubicBezTo>
                  <a:cubicBezTo>
                    <a:pt x="365185" y="303012"/>
                    <a:pt x="366105" y="309067"/>
                    <a:pt x="370449" y="310515"/>
                  </a:cubicBezTo>
                  <a:lnTo>
                    <a:pt x="376164" y="312420"/>
                  </a:lnTo>
                  <a:cubicBezTo>
                    <a:pt x="383371" y="310018"/>
                    <a:pt x="381886" y="311459"/>
                    <a:pt x="387594" y="304800"/>
                  </a:cubicBezTo>
                  <a:cubicBezTo>
                    <a:pt x="389660" y="302389"/>
                    <a:pt x="390617" y="298863"/>
                    <a:pt x="393309" y="297180"/>
                  </a:cubicBezTo>
                  <a:cubicBezTo>
                    <a:pt x="396055" y="295464"/>
                    <a:pt x="399659" y="295910"/>
                    <a:pt x="402834" y="295275"/>
                  </a:cubicBezTo>
                  <a:cubicBezTo>
                    <a:pt x="404739" y="294005"/>
                    <a:pt x="406328" y="292020"/>
                    <a:pt x="408549" y="291465"/>
                  </a:cubicBezTo>
                  <a:cubicBezTo>
                    <a:pt x="426947" y="286865"/>
                    <a:pt x="478588" y="291323"/>
                    <a:pt x="482844" y="291465"/>
                  </a:cubicBezTo>
                  <a:cubicBezTo>
                    <a:pt x="484749" y="292100"/>
                    <a:pt x="486974" y="292137"/>
                    <a:pt x="488559" y="293370"/>
                  </a:cubicBezTo>
                  <a:cubicBezTo>
                    <a:pt x="492812" y="296678"/>
                    <a:pt x="499989" y="304800"/>
                    <a:pt x="499989" y="304800"/>
                  </a:cubicBezTo>
                  <a:cubicBezTo>
                    <a:pt x="499354" y="308610"/>
                    <a:pt x="499811" y="312775"/>
                    <a:pt x="498084" y="316230"/>
                  </a:cubicBezTo>
                  <a:cubicBezTo>
                    <a:pt x="497060" y="318278"/>
                    <a:pt x="493988" y="318421"/>
                    <a:pt x="492369" y="320040"/>
                  </a:cubicBezTo>
                  <a:cubicBezTo>
                    <a:pt x="490750" y="321659"/>
                    <a:pt x="490025" y="323996"/>
                    <a:pt x="488559" y="325755"/>
                  </a:cubicBezTo>
                  <a:cubicBezTo>
                    <a:pt x="476336" y="340423"/>
                    <a:pt x="488494" y="322996"/>
                    <a:pt x="479034" y="337185"/>
                  </a:cubicBezTo>
                  <a:cubicBezTo>
                    <a:pt x="478399" y="342900"/>
                    <a:pt x="478257" y="348691"/>
                    <a:pt x="477129" y="354330"/>
                  </a:cubicBezTo>
                  <a:cubicBezTo>
                    <a:pt x="476341" y="358268"/>
                    <a:pt x="473319" y="365760"/>
                    <a:pt x="473319" y="365760"/>
                  </a:cubicBezTo>
                  <a:cubicBezTo>
                    <a:pt x="474477" y="379658"/>
                    <a:pt x="477888" y="390913"/>
                    <a:pt x="471414" y="403860"/>
                  </a:cubicBezTo>
                  <a:cubicBezTo>
                    <a:pt x="470390" y="405908"/>
                    <a:pt x="467687" y="406534"/>
                    <a:pt x="465699" y="407670"/>
                  </a:cubicBezTo>
                  <a:cubicBezTo>
                    <a:pt x="463233" y="409079"/>
                    <a:pt x="460870" y="410957"/>
                    <a:pt x="458079" y="411480"/>
                  </a:cubicBezTo>
                  <a:cubicBezTo>
                    <a:pt x="450564" y="412889"/>
                    <a:pt x="442806" y="412437"/>
                    <a:pt x="435219" y="413385"/>
                  </a:cubicBezTo>
                  <a:cubicBezTo>
                    <a:pt x="422476" y="414978"/>
                    <a:pt x="397119" y="419100"/>
                    <a:pt x="397119" y="419100"/>
                  </a:cubicBezTo>
                  <a:cubicBezTo>
                    <a:pt x="395214" y="420370"/>
                    <a:pt x="393508" y="422008"/>
                    <a:pt x="391404" y="422910"/>
                  </a:cubicBezTo>
                  <a:cubicBezTo>
                    <a:pt x="388998" y="423941"/>
                    <a:pt x="386301" y="424096"/>
                    <a:pt x="383784" y="424815"/>
                  </a:cubicBezTo>
                  <a:cubicBezTo>
                    <a:pt x="381853" y="425367"/>
                    <a:pt x="379974" y="426085"/>
                    <a:pt x="378069" y="426720"/>
                  </a:cubicBezTo>
                  <a:cubicBezTo>
                    <a:pt x="374557" y="440769"/>
                    <a:pt x="378331" y="428014"/>
                    <a:pt x="372354" y="441960"/>
                  </a:cubicBezTo>
                  <a:cubicBezTo>
                    <a:pt x="371563" y="443806"/>
                    <a:pt x="371869" y="446255"/>
                    <a:pt x="370449" y="447675"/>
                  </a:cubicBezTo>
                  <a:cubicBezTo>
                    <a:pt x="368441" y="449683"/>
                    <a:pt x="365295" y="450076"/>
                    <a:pt x="362829" y="451485"/>
                  </a:cubicBezTo>
                  <a:cubicBezTo>
                    <a:pt x="352489" y="457394"/>
                    <a:pt x="361877" y="453707"/>
                    <a:pt x="351399" y="457200"/>
                  </a:cubicBezTo>
                  <a:cubicBezTo>
                    <a:pt x="351202" y="460952"/>
                    <a:pt x="360654" y="495300"/>
                    <a:pt x="343779" y="495300"/>
                  </a:cubicBezTo>
                  <a:cubicBezTo>
                    <a:pt x="340541" y="495300"/>
                    <a:pt x="337429" y="494030"/>
                    <a:pt x="334254" y="493395"/>
                  </a:cubicBezTo>
                  <a:cubicBezTo>
                    <a:pt x="332349" y="492125"/>
                    <a:pt x="330817" y="489813"/>
                    <a:pt x="328539" y="489585"/>
                  </a:cubicBezTo>
                  <a:cubicBezTo>
                    <a:pt x="325614" y="489292"/>
                    <a:pt x="313919" y="491180"/>
                    <a:pt x="309489" y="493395"/>
                  </a:cubicBezTo>
                  <a:cubicBezTo>
                    <a:pt x="306177" y="495051"/>
                    <a:pt x="303276" y="497454"/>
                    <a:pt x="299964" y="499110"/>
                  </a:cubicBezTo>
                  <a:cubicBezTo>
                    <a:pt x="298168" y="500008"/>
                    <a:pt x="296045" y="500117"/>
                    <a:pt x="294249" y="501015"/>
                  </a:cubicBezTo>
                  <a:cubicBezTo>
                    <a:pt x="292201" y="502039"/>
                    <a:pt x="290626" y="503895"/>
                    <a:pt x="288534" y="504825"/>
                  </a:cubicBezTo>
                  <a:cubicBezTo>
                    <a:pt x="284864" y="506456"/>
                    <a:pt x="277104" y="508635"/>
                    <a:pt x="277104" y="508635"/>
                  </a:cubicBezTo>
                  <a:lnTo>
                    <a:pt x="204714" y="504825"/>
                  </a:lnTo>
                  <a:cubicBezTo>
                    <a:pt x="202102" y="504638"/>
                    <a:pt x="199138" y="504556"/>
                    <a:pt x="197094" y="502920"/>
                  </a:cubicBezTo>
                  <a:cubicBezTo>
                    <a:pt x="195526" y="501666"/>
                    <a:pt x="196356" y="498839"/>
                    <a:pt x="195189" y="497205"/>
                  </a:cubicBezTo>
                  <a:cubicBezTo>
                    <a:pt x="193101" y="494282"/>
                    <a:pt x="189907" y="492312"/>
                    <a:pt x="187569" y="489585"/>
                  </a:cubicBezTo>
                  <a:cubicBezTo>
                    <a:pt x="186079" y="487847"/>
                    <a:pt x="185622" y="485201"/>
                    <a:pt x="183759" y="483870"/>
                  </a:cubicBezTo>
                  <a:cubicBezTo>
                    <a:pt x="180976" y="481882"/>
                    <a:pt x="177293" y="481589"/>
                    <a:pt x="174234" y="480060"/>
                  </a:cubicBezTo>
                  <a:cubicBezTo>
                    <a:pt x="170922" y="478404"/>
                    <a:pt x="167849" y="476307"/>
                    <a:pt x="164709" y="474345"/>
                  </a:cubicBezTo>
                  <a:cubicBezTo>
                    <a:pt x="162767" y="473132"/>
                    <a:pt x="161042" y="471559"/>
                    <a:pt x="158994" y="470535"/>
                  </a:cubicBezTo>
                  <a:cubicBezTo>
                    <a:pt x="157198" y="469637"/>
                    <a:pt x="155210" y="469182"/>
                    <a:pt x="153279" y="468630"/>
                  </a:cubicBezTo>
                  <a:cubicBezTo>
                    <a:pt x="144297" y="466064"/>
                    <a:pt x="143116" y="466362"/>
                    <a:pt x="132324" y="464820"/>
                  </a:cubicBezTo>
                  <a:cubicBezTo>
                    <a:pt x="124704" y="462280"/>
                    <a:pt x="117256" y="459148"/>
                    <a:pt x="109464" y="457200"/>
                  </a:cubicBezTo>
                  <a:cubicBezTo>
                    <a:pt x="107023" y="456590"/>
                    <a:pt x="98862" y="454756"/>
                    <a:pt x="96129" y="453390"/>
                  </a:cubicBezTo>
                  <a:cubicBezTo>
                    <a:pt x="94081" y="452366"/>
                    <a:pt x="92518" y="450482"/>
                    <a:pt x="90414" y="449580"/>
                  </a:cubicBezTo>
                  <a:cubicBezTo>
                    <a:pt x="88008" y="448549"/>
                    <a:pt x="85278" y="448503"/>
                    <a:pt x="82794" y="447675"/>
                  </a:cubicBezTo>
                  <a:cubicBezTo>
                    <a:pt x="77895" y="446042"/>
                    <a:pt x="70296" y="442710"/>
                    <a:pt x="65649" y="440055"/>
                  </a:cubicBezTo>
                  <a:cubicBezTo>
                    <a:pt x="63661" y="438919"/>
                    <a:pt x="61839" y="437515"/>
                    <a:pt x="59934" y="436245"/>
                  </a:cubicBezTo>
                  <a:cubicBezTo>
                    <a:pt x="56458" y="431031"/>
                    <a:pt x="56425" y="429394"/>
                    <a:pt x="50409" y="426720"/>
                  </a:cubicBezTo>
                  <a:cubicBezTo>
                    <a:pt x="46739" y="425089"/>
                    <a:pt x="38979" y="422910"/>
                    <a:pt x="38979" y="422910"/>
                  </a:cubicBezTo>
                  <a:cubicBezTo>
                    <a:pt x="27549" y="423545"/>
                    <a:pt x="11689" y="415757"/>
                    <a:pt x="4689" y="424815"/>
                  </a:cubicBezTo>
                  <a:cubicBezTo>
                    <a:pt x="-3628" y="435578"/>
                    <a:pt x="-757" y="461824"/>
                    <a:pt x="12309" y="470535"/>
                  </a:cubicBezTo>
                  <a:cubicBezTo>
                    <a:pt x="13980" y="471649"/>
                    <a:pt x="16228" y="471542"/>
                    <a:pt x="18024" y="472440"/>
                  </a:cubicBezTo>
                  <a:cubicBezTo>
                    <a:pt x="20072" y="473464"/>
                    <a:pt x="21691" y="475226"/>
                    <a:pt x="23739" y="476250"/>
                  </a:cubicBezTo>
                  <a:cubicBezTo>
                    <a:pt x="25535" y="477148"/>
                    <a:pt x="27658" y="477257"/>
                    <a:pt x="29454" y="478155"/>
                  </a:cubicBezTo>
                  <a:cubicBezTo>
                    <a:pt x="34758" y="480807"/>
                    <a:pt x="36671" y="483467"/>
                    <a:pt x="40884" y="487680"/>
                  </a:cubicBezTo>
                  <a:cubicBezTo>
                    <a:pt x="40249" y="497205"/>
                    <a:pt x="40468" y="506826"/>
                    <a:pt x="38979" y="516255"/>
                  </a:cubicBezTo>
                  <a:cubicBezTo>
                    <a:pt x="38536" y="519060"/>
                    <a:pt x="36067" y="521181"/>
                    <a:pt x="35169" y="523875"/>
                  </a:cubicBezTo>
                  <a:cubicBezTo>
                    <a:pt x="32995" y="530396"/>
                    <a:pt x="34210" y="533412"/>
                    <a:pt x="31359" y="539115"/>
                  </a:cubicBezTo>
                  <a:cubicBezTo>
                    <a:pt x="26703" y="548427"/>
                    <a:pt x="28038" y="540968"/>
                    <a:pt x="25644" y="550545"/>
                  </a:cubicBezTo>
                  <a:cubicBezTo>
                    <a:pt x="25343" y="551747"/>
                    <a:pt x="22812" y="565734"/>
                    <a:pt x="21834" y="567690"/>
                  </a:cubicBezTo>
                  <a:cubicBezTo>
                    <a:pt x="21550" y="568258"/>
                    <a:pt x="20564" y="567690"/>
                    <a:pt x="19929" y="56769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9 Forma libre"/>
            <p:cNvSpPr/>
            <p:nvPr/>
          </p:nvSpPr>
          <p:spPr>
            <a:xfrm>
              <a:off x="3954780" y="2369820"/>
              <a:ext cx="842010" cy="1224915"/>
            </a:xfrm>
            <a:custGeom>
              <a:avLst/>
              <a:gdLst>
                <a:gd name="connsiteX0" fmla="*/ 842010 w 842010"/>
                <a:gd name="connsiteY0" fmla="*/ 0 h 1224915"/>
                <a:gd name="connsiteX1" fmla="*/ 834390 w 842010"/>
                <a:gd name="connsiteY1" fmla="*/ 9525 h 1224915"/>
                <a:gd name="connsiteX2" fmla="*/ 830580 w 842010"/>
                <a:gd name="connsiteY2" fmla="*/ 30480 h 1224915"/>
                <a:gd name="connsiteX3" fmla="*/ 821055 w 842010"/>
                <a:gd name="connsiteY3" fmla="*/ 43815 h 1224915"/>
                <a:gd name="connsiteX4" fmla="*/ 819150 w 842010"/>
                <a:gd name="connsiteY4" fmla="*/ 97155 h 1224915"/>
                <a:gd name="connsiteX5" fmla="*/ 821055 w 842010"/>
                <a:gd name="connsiteY5" fmla="*/ 123825 h 1224915"/>
                <a:gd name="connsiteX6" fmla="*/ 826770 w 842010"/>
                <a:gd name="connsiteY6" fmla="*/ 129540 h 1224915"/>
                <a:gd name="connsiteX7" fmla="*/ 838200 w 842010"/>
                <a:gd name="connsiteY7" fmla="*/ 139065 h 1224915"/>
                <a:gd name="connsiteX8" fmla="*/ 840105 w 842010"/>
                <a:gd name="connsiteY8" fmla="*/ 148590 h 1224915"/>
                <a:gd name="connsiteX9" fmla="*/ 842010 w 842010"/>
                <a:gd name="connsiteY9" fmla="*/ 154305 h 1224915"/>
                <a:gd name="connsiteX10" fmla="*/ 840105 w 842010"/>
                <a:gd name="connsiteY10" fmla="*/ 160020 h 1224915"/>
                <a:gd name="connsiteX11" fmla="*/ 838200 w 842010"/>
                <a:gd name="connsiteY11" fmla="*/ 167640 h 1224915"/>
                <a:gd name="connsiteX12" fmla="*/ 824865 w 842010"/>
                <a:gd name="connsiteY12" fmla="*/ 182880 h 1224915"/>
                <a:gd name="connsiteX13" fmla="*/ 822960 w 842010"/>
                <a:gd name="connsiteY13" fmla="*/ 192405 h 1224915"/>
                <a:gd name="connsiteX14" fmla="*/ 800100 w 842010"/>
                <a:gd name="connsiteY14" fmla="*/ 188595 h 1224915"/>
                <a:gd name="connsiteX15" fmla="*/ 788670 w 842010"/>
                <a:gd name="connsiteY15" fmla="*/ 179070 h 1224915"/>
                <a:gd name="connsiteX16" fmla="*/ 782955 w 842010"/>
                <a:gd name="connsiteY16" fmla="*/ 177165 h 1224915"/>
                <a:gd name="connsiteX17" fmla="*/ 758190 w 842010"/>
                <a:gd name="connsiteY17" fmla="*/ 182880 h 1224915"/>
                <a:gd name="connsiteX18" fmla="*/ 756285 w 842010"/>
                <a:gd name="connsiteY18" fmla="*/ 190500 h 1224915"/>
                <a:gd name="connsiteX19" fmla="*/ 762000 w 842010"/>
                <a:gd name="connsiteY19" fmla="*/ 194310 h 1224915"/>
                <a:gd name="connsiteX20" fmla="*/ 771525 w 842010"/>
                <a:gd name="connsiteY20" fmla="*/ 211455 h 1224915"/>
                <a:gd name="connsiteX21" fmla="*/ 769620 w 842010"/>
                <a:gd name="connsiteY21" fmla="*/ 219075 h 1224915"/>
                <a:gd name="connsiteX22" fmla="*/ 758190 w 842010"/>
                <a:gd name="connsiteY22" fmla="*/ 230505 h 1224915"/>
                <a:gd name="connsiteX23" fmla="*/ 754380 w 842010"/>
                <a:gd name="connsiteY23" fmla="*/ 236220 h 1224915"/>
                <a:gd name="connsiteX24" fmla="*/ 756285 w 842010"/>
                <a:gd name="connsiteY24" fmla="*/ 283845 h 1224915"/>
                <a:gd name="connsiteX25" fmla="*/ 760095 w 842010"/>
                <a:gd name="connsiteY25" fmla="*/ 300990 h 1224915"/>
                <a:gd name="connsiteX26" fmla="*/ 765810 w 842010"/>
                <a:gd name="connsiteY26" fmla="*/ 304800 h 1224915"/>
                <a:gd name="connsiteX27" fmla="*/ 771525 w 842010"/>
                <a:gd name="connsiteY27" fmla="*/ 310515 h 1224915"/>
                <a:gd name="connsiteX28" fmla="*/ 773430 w 842010"/>
                <a:gd name="connsiteY28" fmla="*/ 316230 h 1224915"/>
                <a:gd name="connsiteX29" fmla="*/ 742950 w 842010"/>
                <a:gd name="connsiteY29" fmla="*/ 323850 h 1224915"/>
                <a:gd name="connsiteX30" fmla="*/ 735330 w 842010"/>
                <a:gd name="connsiteY30" fmla="*/ 327660 h 1224915"/>
                <a:gd name="connsiteX31" fmla="*/ 720090 w 842010"/>
                <a:gd name="connsiteY31" fmla="*/ 331470 h 1224915"/>
                <a:gd name="connsiteX32" fmla="*/ 710565 w 842010"/>
                <a:gd name="connsiteY32" fmla="*/ 337185 h 1224915"/>
                <a:gd name="connsiteX33" fmla="*/ 704850 w 842010"/>
                <a:gd name="connsiteY33" fmla="*/ 339090 h 1224915"/>
                <a:gd name="connsiteX34" fmla="*/ 701040 w 842010"/>
                <a:gd name="connsiteY34" fmla="*/ 344805 h 1224915"/>
                <a:gd name="connsiteX35" fmla="*/ 681990 w 842010"/>
                <a:gd name="connsiteY35" fmla="*/ 342900 h 1224915"/>
                <a:gd name="connsiteX36" fmla="*/ 670560 w 842010"/>
                <a:gd name="connsiteY36" fmla="*/ 325755 h 1224915"/>
                <a:gd name="connsiteX37" fmla="*/ 653415 w 842010"/>
                <a:gd name="connsiteY37" fmla="*/ 318135 h 1224915"/>
                <a:gd name="connsiteX38" fmla="*/ 647700 w 842010"/>
                <a:gd name="connsiteY38" fmla="*/ 316230 h 1224915"/>
                <a:gd name="connsiteX39" fmla="*/ 613410 w 842010"/>
                <a:gd name="connsiteY39" fmla="*/ 321945 h 1224915"/>
                <a:gd name="connsiteX40" fmla="*/ 601980 w 842010"/>
                <a:gd name="connsiteY40" fmla="*/ 325755 h 1224915"/>
                <a:gd name="connsiteX41" fmla="*/ 590550 w 842010"/>
                <a:gd name="connsiteY41" fmla="*/ 331470 h 1224915"/>
                <a:gd name="connsiteX42" fmla="*/ 582930 w 842010"/>
                <a:gd name="connsiteY42" fmla="*/ 329565 h 1224915"/>
                <a:gd name="connsiteX43" fmla="*/ 573405 w 842010"/>
                <a:gd name="connsiteY43" fmla="*/ 321945 h 1224915"/>
                <a:gd name="connsiteX44" fmla="*/ 567690 w 842010"/>
                <a:gd name="connsiteY44" fmla="*/ 316230 h 1224915"/>
                <a:gd name="connsiteX45" fmla="*/ 560070 w 842010"/>
                <a:gd name="connsiteY45" fmla="*/ 314325 h 1224915"/>
                <a:gd name="connsiteX46" fmla="*/ 554355 w 842010"/>
                <a:gd name="connsiteY46" fmla="*/ 312420 h 1224915"/>
                <a:gd name="connsiteX47" fmla="*/ 546735 w 842010"/>
                <a:gd name="connsiteY47" fmla="*/ 302895 h 1224915"/>
                <a:gd name="connsiteX48" fmla="*/ 533400 w 842010"/>
                <a:gd name="connsiteY48" fmla="*/ 293370 h 1224915"/>
                <a:gd name="connsiteX49" fmla="*/ 527685 w 842010"/>
                <a:gd name="connsiteY49" fmla="*/ 287655 h 1224915"/>
                <a:gd name="connsiteX50" fmla="*/ 508635 w 842010"/>
                <a:gd name="connsiteY50" fmla="*/ 276225 h 1224915"/>
                <a:gd name="connsiteX51" fmla="*/ 501015 w 842010"/>
                <a:gd name="connsiteY51" fmla="*/ 274320 h 1224915"/>
                <a:gd name="connsiteX52" fmla="*/ 491490 w 842010"/>
                <a:gd name="connsiteY52" fmla="*/ 270510 h 1224915"/>
                <a:gd name="connsiteX53" fmla="*/ 470535 w 842010"/>
                <a:gd name="connsiteY53" fmla="*/ 272415 h 1224915"/>
                <a:gd name="connsiteX54" fmla="*/ 474345 w 842010"/>
                <a:gd name="connsiteY54" fmla="*/ 280035 h 1224915"/>
                <a:gd name="connsiteX55" fmla="*/ 480060 w 842010"/>
                <a:gd name="connsiteY55" fmla="*/ 285750 h 1224915"/>
                <a:gd name="connsiteX56" fmla="*/ 481965 w 842010"/>
                <a:gd name="connsiteY56" fmla="*/ 291465 h 1224915"/>
                <a:gd name="connsiteX57" fmla="*/ 485775 w 842010"/>
                <a:gd name="connsiteY57" fmla="*/ 297180 h 1224915"/>
                <a:gd name="connsiteX58" fmla="*/ 483870 w 842010"/>
                <a:gd name="connsiteY58" fmla="*/ 327660 h 1224915"/>
                <a:gd name="connsiteX59" fmla="*/ 478155 w 842010"/>
                <a:gd name="connsiteY59" fmla="*/ 331470 h 1224915"/>
                <a:gd name="connsiteX60" fmla="*/ 436245 w 842010"/>
                <a:gd name="connsiteY60" fmla="*/ 333375 h 1224915"/>
                <a:gd name="connsiteX61" fmla="*/ 428625 w 842010"/>
                <a:gd name="connsiteY61" fmla="*/ 337185 h 1224915"/>
                <a:gd name="connsiteX62" fmla="*/ 424815 w 842010"/>
                <a:gd name="connsiteY62" fmla="*/ 348615 h 1224915"/>
                <a:gd name="connsiteX63" fmla="*/ 430530 w 842010"/>
                <a:gd name="connsiteY63" fmla="*/ 363855 h 1224915"/>
                <a:gd name="connsiteX64" fmla="*/ 419100 w 842010"/>
                <a:gd name="connsiteY64" fmla="*/ 371475 h 1224915"/>
                <a:gd name="connsiteX65" fmla="*/ 401955 w 842010"/>
                <a:gd name="connsiteY65" fmla="*/ 384810 h 1224915"/>
                <a:gd name="connsiteX66" fmla="*/ 398145 w 842010"/>
                <a:gd name="connsiteY66" fmla="*/ 390525 h 1224915"/>
                <a:gd name="connsiteX67" fmla="*/ 386715 w 842010"/>
                <a:gd name="connsiteY67" fmla="*/ 396240 h 1224915"/>
                <a:gd name="connsiteX68" fmla="*/ 381000 w 842010"/>
                <a:gd name="connsiteY68" fmla="*/ 400050 h 1224915"/>
                <a:gd name="connsiteX69" fmla="*/ 308610 w 842010"/>
                <a:gd name="connsiteY69" fmla="*/ 401955 h 1224915"/>
                <a:gd name="connsiteX70" fmla="*/ 297180 w 842010"/>
                <a:gd name="connsiteY70" fmla="*/ 403860 h 1224915"/>
                <a:gd name="connsiteX71" fmla="*/ 260985 w 842010"/>
                <a:gd name="connsiteY71" fmla="*/ 407670 h 1224915"/>
                <a:gd name="connsiteX72" fmla="*/ 232410 w 842010"/>
                <a:gd name="connsiteY72" fmla="*/ 403860 h 1224915"/>
                <a:gd name="connsiteX73" fmla="*/ 215265 w 842010"/>
                <a:gd name="connsiteY73" fmla="*/ 388620 h 1224915"/>
                <a:gd name="connsiteX74" fmla="*/ 205740 w 842010"/>
                <a:gd name="connsiteY74" fmla="*/ 386715 h 1224915"/>
                <a:gd name="connsiteX75" fmla="*/ 203835 w 842010"/>
                <a:gd name="connsiteY75" fmla="*/ 381000 h 1224915"/>
                <a:gd name="connsiteX76" fmla="*/ 200025 w 842010"/>
                <a:gd name="connsiteY76" fmla="*/ 350520 h 1224915"/>
                <a:gd name="connsiteX77" fmla="*/ 196215 w 842010"/>
                <a:gd name="connsiteY77" fmla="*/ 344805 h 1224915"/>
                <a:gd name="connsiteX78" fmla="*/ 182880 w 842010"/>
                <a:gd name="connsiteY78" fmla="*/ 346710 h 1224915"/>
                <a:gd name="connsiteX79" fmla="*/ 177165 w 842010"/>
                <a:gd name="connsiteY79" fmla="*/ 369570 h 1224915"/>
                <a:gd name="connsiteX80" fmla="*/ 175260 w 842010"/>
                <a:gd name="connsiteY80" fmla="*/ 375285 h 1224915"/>
                <a:gd name="connsiteX81" fmla="*/ 154305 w 842010"/>
                <a:gd name="connsiteY81" fmla="*/ 377190 h 1224915"/>
                <a:gd name="connsiteX82" fmla="*/ 150495 w 842010"/>
                <a:gd name="connsiteY82" fmla="*/ 382905 h 1224915"/>
                <a:gd name="connsiteX83" fmla="*/ 146685 w 842010"/>
                <a:gd name="connsiteY83" fmla="*/ 403860 h 1224915"/>
                <a:gd name="connsiteX84" fmla="*/ 142875 w 842010"/>
                <a:gd name="connsiteY84" fmla="*/ 415290 h 1224915"/>
                <a:gd name="connsiteX85" fmla="*/ 131445 w 842010"/>
                <a:gd name="connsiteY85" fmla="*/ 426720 h 1224915"/>
                <a:gd name="connsiteX86" fmla="*/ 129540 w 842010"/>
                <a:gd name="connsiteY86" fmla="*/ 432435 h 1224915"/>
                <a:gd name="connsiteX87" fmla="*/ 129540 w 842010"/>
                <a:gd name="connsiteY87" fmla="*/ 461010 h 1224915"/>
                <a:gd name="connsiteX88" fmla="*/ 123825 w 842010"/>
                <a:gd name="connsiteY88" fmla="*/ 464820 h 1224915"/>
                <a:gd name="connsiteX89" fmla="*/ 121920 w 842010"/>
                <a:gd name="connsiteY89" fmla="*/ 470535 h 1224915"/>
                <a:gd name="connsiteX90" fmla="*/ 116205 w 842010"/>
                <a:gd name="connsiteY90" fmla="*/ 472440 h 1224915"/>
                <a:gd name="connsiteX91" fmla="*/ 85725 w 842010"/>
                <a:gd name="connsiteY91" fmla="*/ 478155 h 1224915"/>
                <a:gd name="connsiteX92" fmla="*/ 70485 w 842010"/>
                <a:gd name="connsiteY92" fmla="*/ 483870 h 1224915"/>
                <a:gd name="connsiteX93" fmla="*/ 57150 w 842010"/>
                <a:gd name="connsiteY93" fmla="*/ 493395 h 1224915"/>
                <a:gd name="connsiteX94" fmla="*/ 51435 w 842010"/>
                <a:gd name="connsiteY94" fmla="*/ 499110 h 1224915"/>
                <a:gd name="connsiteX95" fmla="*/ 40005 w 842010"/>
                <a:gd name="connsiteY95" fmla="*/ 506730 h 1224915"/>
                <a:gd name="connsiteX96" fmla="*/ 30480 w 842010"/>
                <a:gd name="connsiteY96" fmla="*/ 518160 h 1224915"/>
                <a:gd name="connsiteX97" fmla="*/ 22860 w 842010"/>
                <a:gd name="connsiteY97" fmla="*/ 529590 h 1224915"/>
                <a:gd name="connsiteX98" fmla="*/ 38100 w 842010"/>
                <a:gd name="connsiteY98" fmla="*/ 542925 h 1224915"/>
                <a:gd name="connsiteX99" fmla="*/ 41910 w 842010"/>
                <a:gd name="connsiteY99" fmla="*/ 554355 h 1224915"/>
                <a:gd name="connsiteX100" fmla="*/ 43815 w 842010"/>
                <a:gd name="connsiteY100" fmla="*/ 569595 h 1224915"/>
                <a:gd name="connsiteX101" fmla="*/ 45720 w 842010"/>
                <a:gd name="connsiteY101" fmla="*/ 605790 h 1224915"/>
                <a:gd name="connsiteX102" fmla="*/ 59055 w 842010"/>
                <a:gd name="connsiteY102" fmla="*/ 611505 h 1224915"/>
                <a:gd name="connsiteX103" fmla="*/ 62865 w 842010"/>
                <a:gd name="connsiteY103" fmla="*/ 628650 h 1224915"/>
                <a:gd name="connsiteX104" fmla="*/ 64770 w 842010"/>
                <a:gd name="connsiteY104" fmla="*/ 634365 h 1224915"/>
                <a:gd name="connsiteX105" fmla="*/ 62865 w 842010"/>
                <a:gd name="connsiteY105" fmla="*/ 645795 h 1224915"/>
                <a:gd name="connsiteX106" fmla="*/ 57150 w 842010"/>
                <a:gd name="connsiteY106" fmla="*/ 649605 h 1224915"/>
                <a:gd name="connsiteX107" fmla="*/ 40005 w 842010"/>
                <a:gd name="connsiteY107" fmla="*/ 653415 h 1224915"/>
                <a:gd name="connsiteX108" fmla="*/ 34290 w 842010"/>
                <a:gd name="connsiteY108" fmla="*/ 657225 h 1224915"/>
                <a:gd name="connsiteX109" fmla="*/ 28575 w 842010"/>
                <a:gd name="connsiteY109" fmla="*/ 659130 h 1224915"/>
                <a:gd name="connsiteX110" fmla="*/ 15240 w 842010"/>
                <a:gd name="connsiteY110" fmla="*/ 666750 h 1224915"/>
                <a:gd name="connsiteX111" fmla="*/ 5715 w 842010"/>
                <a:gd name="connsiteY111" fmla="*/ 687705 h 1224915"/>
                <a:gd name="connsiteX112" fmla="*/ 1905 w 842010"/>
                <a:gd name="connsiteY112" fmla="*/ 693420 h 1224915"/>
                <a:gd name="connsiteX113" fmla="*/ 0 w 842010"/>
                <a:gd name="connsiteY113" fmla="*/ 699135 h 1224915"/>
                <a:gd name="connsiteX114" fmla="*/ 20955 w 842010"/>
                <a:gd name="connsiteY114" fmla="*/ 701040 h 1224915"/>
                <a:gd name="connsiteX115" fmla="*/ 22860 w 842010"/>
                <a:gd name="connsiteY115" fmla="*/ 720090 h 1224915"/>
                <a:gd name="connsiteX116" fmla="*/ 24765 w 842010"/>
                <a:gd name="connsiteY116" fmla="*/ 725805 h 1224915"/>
                <a:gd name="connsiteX117" fmla="*/ 26670 w 842010"/>
                <a:gd name="connsiteY117" fmla="*/ 733425 h 1224915"/>
                <a:gd name="connsiteX118" fmla="*/ 32385 w 842010"/>
                <a:gd name="connsiteY118" fmla="*/ 737235 h 1224915"/>
                <a:gd name="connsiteX119" fmla="*/ 36195 w 842010"/>
                <a:gd name="connsiteY119" fmla="*/ 742950 h 1224915"/>
                <a:gd name="connsiteX120" fmla="*/ 38100 w 842010"/>
                <a:gd name="connsiteY120" fmla="*/ 748665 h 1224915"/>
                <a:gd name="connsiteX121" fmla="*/ 51435 w 842010"/>
                <a:gd name="connsiteY121" fmla="*/ 762000 h 1224915"/>
                <a:gd name="connsiteX122" fmla="*/ 55245 w 842010"/>
                <a:gd name="connsiteY122" fmla="*/ 777240 h 1224915"/>
                <a:gd name="connsiteX123" fmla="*/ 59055 w 842010"/>
                <a:gd name="connsiteY123" fmla="*/ 803910 h 1224915"/>
                <a:gd name="connsiteX124" fmla="*/ 66675 w 842010"/>
                <a:gd name="connsiteY124" fmla="*/ 811530 h 1224915"/>
                <a:gd name="connsiteX125" fmla="*/ 110490 w 842010"/>
                <a:gd name="connsiteY125" fmla="*/ 813435 h 1224915"/>
                <a:gd name="connsiteX126" fmla="*/ 116205 w 842010"/>
                <a:gd name="connsiteY126" fmla="*/ 815340 h 1224915"/>
                <a:gd name="connsiteX127" fmla="*/ 129540 w 842010"/>
                <a:gd name="connsiteY127" fmla="*/ 826770 h 1224915"/>
                <a:gd name="connsiteX128" fmla="*/ 139065 w 842010"/>
                <a:gd name="connsiteY128" fmla="*/ 842010 h 1224915"/>
                <a:gd name="connsiteX129" fmla="*/ 142875 w 842010"/>
                <a:gd name="connsiteY129" fmla="*/ 849630 h 1224915"/>
                <a:gd name="connsiteX130" fmla="*/ 156210 w 842010"/>
                <a:gd name="connsiteY130" fmla="*/ 853440 h 1224915"/>
                <a:gd name="connsiteX131" fmla="*/ 161925 w 842010"/>
                <a:gd name="connsiteY131" fmla="*/ 857250 h 1224915"/>
                <a:gd name="connsiteX132" fmla="*/ 169545 w 842010"/>
                <a:gd name="connsiteY132" fmla="*/ 861060 h 1224915"/>
                <a:gd name="connsiteX133" fmla="*/ 171450 w 842010"/>
                <a:gd name="connsiteY133" fmla="*/ 872490 h 1224915"/>
                <a:gd name="connsiteX134" fmla="*/ 175260 w 842010"/>
                <a:gd name="connsiteY134" fmla="*/ 883920 h 1224915"/>
                <a:gd name="connsiteX135" fmla="*/ 173355 w 842010"/>
                <a:gd name="connsiteY135" fmla="*/ 893445 h 1224915"/>
                <a:gd name="connsiteX136" fmla="*/ 169545 w 842010"/>
                <a:gd name="connsiteY136" fmla="*/ 899160 h 1224915"/>
                <a:gd name="connsiteX137" fmla="*/ 161925 w 842010"/>
                <a:gd name="connsiteY137" fmla="*/ 937260 h 1224915"/>
                <a:gd name="connsiteX138" fmla="*/ 146685 w 842010"/>
                <a:gd name="connsiteY138" fmla="*/ 939165 h 1224915"/>
                <a:gd name="connsiteX139" fmla="*/ 137160 w 842010"/>
                <a:gd name="connsiteY139" fmla="*/ 954405 h 1224915"/>
                <a:gd name="connsiteX140" fmla="*/ 135255 w 842010"/>
                <a:gd name="connsiteY140" fmla="*/ 960120 h 1224915"/>
                <a:gd name="connsiteX141" fmla="*/ 133350 w 842010"/>
                <a:gd name="connsiteY141" fmla="*/ 973455 h 1224915"/>
                <a:gd name="connsiteX142" fmla="*/ 133350 w 842010"/>
                <a:gd name="connsiteY142" fmla="*/ 1074420 h 1224915"/>
                <a:gd name="connsiteX143" fmla="*/ 135255 w 842010"/>
                <a:gd name="connsiteY143" fmla="*/ 1087755 h 1224915"/>
                <a:gd name="connsiteX144" fmla="*/ 137160 w 842010"/>
                <a:gd name="connsiteY144" fmla="*/ 1095375 h 1224915"/>
                <a:gd name="connsiteX145" fmla="*/ 142875 w 842010"/>
                <a:gd name="connsiteY145" fmla="*/ 1116330 h 1224915"/>
                <a:gd name="connsiteX146" fmla="*/ 146685 w 842010"/>
                <a:gd name="connsiteY146" fmla="*/ 1131570 h 1224915"/>
                <a:gd name="connsiteX147" fmla="*/ 152400 w 842010"/>
                <a:gd name="connsiteY147" fmla="*/ 1139190 h 1224915"/>
                <a:gd name="connsiteX148" fmla="*/ 158115 w 842010"/>
                <a:gd name="connsiteY148" fmla="*/ 1150620 h 1224915"/>
                <a:gd name="connsiteX149" fmla="*/ 163830 w 842010"/>
                <a:gd name="connsiteY149" fmla="*/ 1177290 h 1224915"/>
                <a:gd name="connsiteX150" fmla="*/ 165735 w 842010"/>
                <a:gd name="connsiteY150" fmla="*/ 1184910 h 1224915"/>
                <a:gd name="connsiteX151" fmla="*/ 173355 w 842010"/>
                <a:gd name="connsiteY151" fmla="*/ 1188720 h 1224915"/>
                <a:gd name="connsiteX152" fmla="*/ 184785 w 842010"/>
                <a:gd name="connsiteY152" fmla="*/ 1202055 h 1224915"/>
                <a:gd name="connsiteX153" fmla="*/ 196215 w 842010"/>
                <a:gd name="connsiteY153" fmla="*/ 1205865 h 1224915"/>
                <a:gd name="connsiteX154" fmla="*/ 201930 w 842010"/>
                <a:gd name="connsiteY154" fmla="*/ 1209675 h 1224915"/>
                <a:gd name="connsiteX155" fmla="*/ 215265 w 842010"/>
                <a:gd name="connsiteY155" fmla="*/ 1213485 h 1224915"/>
                <a:gd name="connsiteX156" fmla="*/ 241935 w 842010"/>
                <a:gd name="connsiteY156" fmla="*/ 1219200 h 1224915"/>
                <a:gd name="connsiteX157" fmla="*/ 247650 w 842010"/>
                <a:gd name="connsiteY157" fmla="*/ 1221105 h 1224915"/>
                <a:gd name="connsiteX158" fmla="*/ 247650 w 842010"/>
                <a:gd name="connsiteY158" fmla="*/ 1224915 h 122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842010" h="1224915">
                  <a:moveTo>
                    <a:pt x="842010" y="0"/>
                  </a:moveTo>
                  <a:cubicBezTo>
                    <a:pt x="839470" y="3175"/>
                    <a:pt x="835850" y="5730"/>
                    <a:pt x="834390" y="9525"/>
                  </a:cubicBezTo>
                  <a:cubicBezTo>
                    <a:pt x="827823" y="26599"/>
                    <a:pt x="835835" y="19970"/>
                    <a:pt x="830580" y="30480"/>
                  </a:cubicBezTo>
                  <a:cubicBezTo>
                    <a:pt x="829187" y="33266"/>
                    <a:pt x="822349" y="42089"/>
                    <a:pt x="821055" y="43815"/>
                  </a:cubicBezTo>
                  <a:cubicBezTo>
                    <a:pt x="812937" y="68169"/>
                    <a:pt x="816665" y="52426"/>
                    <a:pt x="819150" y="97155"/>
                  </a:cubicBezTo>
                  <a:cubicBezTo>
                    <a:pt x="819644" y="106054"/>
                    <a:pt x="819014" y="115149"/>
                    <a:pt x="821055" y="123825"/>
                  </a:cubicBezTo>
                  <a:cubicBezTo>
                    <a:pt x="821672" y="126447"/>
                    <a:pt x="824700" y="127815"/>
                    <a:pt x="826770" y="129540"/>
                  </a:cubicBezTo>
                  <a:cubicBezTo>
                    <a:pt x="842683" y="142801"/>
                    <a:pt x="821504" y="122369"/>
                    <a:pt x="838200" y="139065"/>
                  </a:cubicBezTo>
                  <a:cubicBezTo>
                    <a:pt x="838835" y="142240"/>
                    <a:pt x="839320" y="145449"/>
                    <a:pt x="840105" y="148590"/>
                  </a:cubicBezTo>
                  <a:cubicBezTo>
                    <a:pt x="840592" y="150538"/>
                    <a:pt x="842010" y="152297"/>
                    <a:pt x="842010" y="154305"/>
                  </a:cubicBezTo>
                  <a:cubicBezTo>
                    <a:pt x="842010" y="156313"/>
                    <a:pt x="840657" y="158089"/>
                    <a:pt x="840105" y="160020"/>
                  </a:cubicBezTo>
                  <a:cubicBezTo>
                    <a:pt x="839386" y="162537"/>
                    <a:pt x="839371" y="165298"/>
                    <a:pt x="838200" y="167640"/>
                  </a:cubicBezTo>
                  <a:cubicBezTo>
                    <a:pt x="832644" y="178753"/>
                    <a:pt x="832723" y="177641"/>
                    <a:pt x="824865" y="182880"/>
                  </a:cubicBezTo>
                  <a:cubicBezTo>
                    <a:pt x="824230" y="186055"/>
                    <a:pt x="825966" y="191202"/>
                    <a:pt x="822960" y="192405"/>
                  </a:cubicBezTo>
                  <a:cubicBezTo>
                    <a:pt x="817160" y="194725"/>
                    <a:pt x="806611" y="190765"/>
                    <a:pt x="800100" y="188595"/>
                  </a:cubicBezTo>
                  <a:cubicBezTo>
                    <a:pt x="795887" y="184382"/>
                    <a:pt x="793974" y="181722"/>
                    <a:pt x="788670" y="179070"/>
                  </a:cubicBezTo>
                  <a:cubicBezTo>
                    <a:pt x="786874" y="178172"/>
                    <a:pt x="784860" y="177800"/>
                    <a:pt x="782955" y="177165"/>
                  </a:cubicBezTo>
                  <a:cubicBezTo>
                    <a:pt x="779919" y="177469"/>
                    <a:pt x="762652" y="176186"/>
                    <a:pt x="758190" y="182880"/>
                  </a:cubicBezTo>
                  <a:cubicBezTo>
                    <a:pt x="756738" y="185058"/>
                    <a:pt x="756920" y="187960"/>
                    <a:pt x="756285" y="190500"/>
                  </a:cubicBezTo>
                  <a:cubicBezTo>
                    <a:pt x="758190" y="191770"/>
                    <a:pt x="760492" y="192587"/>
                    <a:pt x="762000" y="194310"/>
                  </a:cubicBezTo>
                  <a:cubicBezTo>
                    <a:pt x="769054" y="202372"/>
                    <a:pt x="768909" y="203606"/>
                    <a:pt x="771525" y="211455"/>
                  </a:cubicBezTo>
                  <a:cubicBezTo>
                    <a:pt x="770890" y="213995"/>
                    <a:pt x="771121" y="216930"/>
                    <a:pt x="769620" y="219075"/>
                  </a:cubicBezTo>
                  <a:cubicBezTo>
                    <a:pt x="766530" y="223489"/>
                    <a:pt x="761179" y="226022"/>
                    <a:pt x="758190" y="230505"/>
                  </a:cubicBezTo>
                  <a:lnTo>
                    <a:pt x="754380" y="236220"/>
                  </a:lnTo>
                  <a:cubicBezTo>
                    <a:pt x="755015" y="252095"/>
                    <a:pt x="755262" y="267990"/>
                    <a:pt x="756285" y="283845"/>
                  </a:cubicBezTo>
                  <a:cubicBezTo>
                    <a:pt x="756291" y="283946"/>
                    <a:pt x="758127" y="298530"/>
                    <a:pt x="760095" y="300990"/>
                  </a:cubicBezTo>
                  <a:cubicBezTo>
                    <a:pt x="761525" y="302778"/>
                    <a:pt x="764051" y="303334"/>
                    <a:pt x="765810" y="304800"/>
                  </a:cubicBezTo>
                  <a:cubicBezTo>
                    <a:pt x="767880" y="306525"/>
                    <a:pt x="769620" y="308610"/>
                    <a:pt x="771525" y="310515"/>
                  </a:cubicBezTo>
                  <a:cubicBezTo>
                    <a:pt x="772160" y="312420"/>
                    <a:pt x="773430" y="314222"/>
                    <a:pt x="773430" y="316230"/>
                  </a:cubicBezTo>
                  <a:cubicBezTo>
                    <a:pt x="773430" y="330673"/>
                    <a:pt x="750121" y="323372"/>
                    <a:pt x="742950" y="323850"/>
                  </a:cubicBezTo>
                  <a:cubicBezTo>
                    <a:pt x="740410" y="325120"/>
                    <a:pt x="738024" y="326762"/>
                    <a:pt x="735330" y="327660"/>
                  </a:cubicBezTo>
                  <a:cubicBezTo>
                    <a:pt x="730362" y="329316"/>
                    <a:pt x="720090" y="331470"/>
                    <a:pt x="720090" y="331470"/>
                  </a:cubicBezTo>
                  <a:cubicBezTo>
                    <a:pt x="716915" y="333375"/>
                    <a:pt x="713877" y="335529"/>
                    <a:pt x="710565" y="337185"/>
                  </a:cubicBezTo>
                  <a:cubicBezTo>
                    <a:pt x="708769" y="338083"/>
                    <a:pt x="706418" y="337836"/>
                    <a:pt x="704850" y="339090"/>
                  </a:cubicBezTo>
                  <a:cubicBezTo>
                    <a:pt x="703062" y="340520"/>
                    <a:pt x="702310" y="342900"/>
                    <a:pt x="701040" y="344805"/>
                  </a:cubicBezTo>
                  <a:cubicBezTo>
                    <a:pt x="694690" y="344170"/>
                    <a:pt x="687698" y="345754"/>
                    <a:pt x="681990" y="342900"/>
                  </a:cubicBezTo>
                  <a:cubicBezTo>
                    <a:pt x="662940" y="333375"/>
                    <a:pt x="681990" y="333375"/>
                    <a:pt x="670560" y="325755"/>
                  </a:cubicBezTo>
                  <a:cubicBezTo>
                    <a:pt x="661503" y="319717"/>
                    <a:pt x="667017" y="322669"/>
                    <a:pt x="653415" y="318135"/>
                  </a:cubicBezTo>
                  <a:lnTo>
                    <a:pt x="647700" y="316230"/>
                  </a:lnTo>
                  <a:cubicBezTo>
                    <a:pt x="628462" y="318154"/>
                    <a:pt x="630720" y="316999"/>
                    <a:pt x="613410" y="321945"/>
                  </a:cubicBezTo>
                  <a:cubicBezTo>
                    <a:pt x="609548" y="323048"/>
                    <a:pt x="605322" y="323527"/>
                    <a:pt x="601980" y="325755"/>
                  </a:cubicBezTo>
                  <a:cubicBezTo>
                    <a:pt x="594594" y="330679"/>
                    <a:pt x="598437" y="328841"/>
                    <a:pt x="590550" y="331470"/>
                  </a:cubicBezTo>
                  <a:cubicBezTo>
                    <a:pt x="588010" y="330835"/>
                    <a:pt x="585108" y="331017"/>
                    <a:pt x="582930" y="329565"/>
                  </a:cubicBezTo>
                  <a:cubicBezTo>
                    <a:pt x="565696" y="318076"/>
                    <a:pt x="592088" y="328173"/>
                    <a:pt x="573405" y="321945"/>
                  </a:cubicBezTo>
                  <a:cubicBezTo>
                    <a:pt x="571500" y="320040"/>
                    <a:pt x="570029" y="317567"/>
                    <a:pt x="567690" y="316230"/>
                  </a:cubicBezTo>
                  <a:cubicBezTo>
                    <a:pt x="565417" y="314931"/>
                    <a:pt x="562587" y="315044"/>
                    <a:pt x="560070" y="314325"/>
                  </a:cubicBezTo>
                  <a:cubicBezTo>
                    <a:pt x="558139" y="313773"/>
                    <a:pt x="556260" y="313055"/>
                    <a:pt x="554355" y="312420"/>
                  </a:cubicBezTo>
                  <a:cubicBezTo>
                    <a:pt x="551815" y="309245"/>
                    <a:pt x="549610" y="305770"/>
                    <a:pt x="546735" y="302895"/>
                  </a:cubicBezTo>
                  <a:cubicBezTo>
                    <a:pt x="539872" y="296032"/>
                    <a:pt x="539890" y="298778"/>
                    <a:pt x="533400" y="293370"/>
                  </a:cubicBezTo>
                  <a:cubicBezTo>
                    <a:pt x="531330" y="291645"/>
                    <a:pt x="529812" y="289309"/>
                    <a:pt x="527685" y="287655"/>
                  </a:cubicBezTo>
                  <a:cubicBezTo>
                    <a:pt x="523560" y="284446"/>
                    <a:pt x="514355" y="278370"/>
                    <a:pt x="508635" y="276225"/>
                  </a:cubicBezTo>
                  <a:cubicBezTo>
                    <a:pt x="506184" y="275306"/>
                    <a:pt x="503499" y="275148"/>
                    <a:pt x="501015" y="274320"/>
                  </a:cubicBezTo>
                  <a:cubicBezTo>
                    <a:pt x="497771" y="273239"/>
                    <a:pt x="494665" y="271780"/>
                    <a:pt x="491490" y="270510"/>
                  </a:cubicBezTo>
                  <a:cubicBezTo>
                    <a:pt x="484505" y="271145"/>
                    <a:pt x="476666" y="269009"/>
                    <a:pt x="470535" y="272415"/>
                  </a:cubicBezTo>
                  <a:cubicBezTo>
                    <a:pt x="468053" y="273794"/>
                    <a:pt x="472694" y="277724"/>
                    <a:pt x="474345" y="280035"/>
                  </a:cubicBezTo>
                  <a:cubicBezTo>
                    <a:pt x="475911" y="282227"/>
                    <a:pt x="478155" y="283845"/>
                    <a:pt x="480060" y="285750"/>
                  </a:cubicBezTo>
                  <a:cubicBezTo>
                    <a:pt x="480695" y="287655"/>
                    <a:pt x="481067" y="289669"/>
                    <a:pt x="481965" y="291465"/>
                  </a:cubicBezTo>
                  <a:cubicBezTo>
                    <a:pt x="482989" y="293513"/>
                    <a:pt x="485655" y="294894"/>
                    <a:pt x="485775" y="297180"/>
                  </a:cubicBezTo>
                  <a:cubicBezTo>
                    <a:pt x="486310" y="307346"/>
                    <a:pt x="486078" y="317723"/>
                    <a:pt x="483870" y="327660"/>
                  </a:cubicBezTo>
                  <a:cubicBezTo>
                    <a:pt x="483373" y="329895"/>
                    <a:pt x="480428" y="331197"/>
                    <a:pt x="478155" y="331470"/>
                  </a:cubicBezTo>
                  <a:cubicBezTo>
                    <a:pt x="464270" y="333136"/>
                    <a:pt x="450215" y="332740"/>
                    <a:pt x="436245" y="333375"/>
                  </a:cubicBezTo>
                  <a:cubicBezTo>
                    <a:pt x="433705" y="334645"/>
                    <a:pt x="430329" y="334913"/>
                    <a:pt x="428625" y="337185"/>
                  </a:cubicBezTo>
                  <a:cubicBezTo>
                    <a:pt x="426215" y="340398"/>
                    <a:pt x="424815" y="348615"/>
                    <a:pt x="424815" y="348615"/>
                  </a:cubicBezTo>
                  <a:cubicBezTo>
                    <a:pt x="425960" y="350904"/>
                    <a:pt x="431473" y="360554"/>
                    <a:pt x="430530" y="363855"/>
                  </a:cubicBezTo>
                  <a:cubicBezTo>
                    <a:pt x="428616" y="370556"/>
                    <a:pt x="423480" y="369042"/>
                    <a:pt x="419100" y="371475"/>
                  </a:cubicBezTo>
                  <a:cubicBezTo>
                    <a:pt x="412508" y="375137"/>
                    <a:pt x="406743" y="379065"/>
                    <a:pt x="401955" y="384810"/>
                  </a:cubicBezTo>
                  <a:cubicBezTo>
                    <a:pt x="400489" y="386569"/>
                    <a:pt x="399764" y="388906"/>
                    <a:pt x="398145" y="390525"/>
                  </a:cubicBezTo>
                  <a:cubicBezTo>
                    <a:pt x="392686" y="395984"/>
                    <a:pt x="392913" y="393141"/>
                    <a:pt x="386715" y="396240"/>
                  </a:cubicBezTo>
                  <a:cubicBezTo>
                    <a:pt x="384667" y="397264"/>
                    <a:pt x="383283" y="399883"/>
                    <a:pt x="381000" y="400050"/>
                  </a:cubicBezTo>
                  <a:cubicBezTo>
                    <a:pt x="356926" y="401812"/>
                    <a:pt x="332740" y="401320"/>
                    <a:pt x="308610" y="401955"/>
                  </a:cubicBezTo>
                  <a:cubicBezTo>
                    <a:pt x="304800" y="402590"/>
                    <a:pt x="301025" y="403494"/>
                    <a:pt x="297180" y="403860"/>
                  </a:cubicBezTo>
                  <a:cubicBezTo>
                    <a:pt x="260235" y="407379"/>
                    <a:pt x="279445" y="403055"/>
                    <a:pt x="260985" y="407670"/>
                  </a:cubicBezTo>
                  <a:cubicBezTo>
                    <a:pt x="251460" y="406400"/>
                    <a:pt x="241790" y="405945"/>
                    <a:pt x="232410" y="403860"/>
                  </a:cubicBezTo>
                  <a:cubicBezTo>
                    <a:pt x="217858" y="400626"/>
                    <a:pt x="238560" y="393279"/>
                    <a:pt x="215265" y="388620"/>
                  </a:cubicBezTo>
                  <a:lnTo>
                    <a:pt x="205740" y="386715"/>
                  </a:lnTo>
                  <a:cubicBezTo>
                    <a:pt x="205105" y="384810"/>
                    <a:pt x="204100" y="382990"/>
                    <a:pt x="203835" y="381000"/>
                  </a:cubicBezTo>
                  <a:cubicBezTo>
                    <a:pt x="203406" y="377781"/>
                    <a:pt x="203205" y="357939"/>
                    <a:pt x="200025" y="350520"/>
                  </a:cubicBezTo>
                  <a:cubicBezTo>
                    <a:pt x="199123" y="348416"/>
                    <a:pt x="197485" y="346710"/>
                    <a:pt x="196215" y="344805"/>
                  </a:cubicBezTo>
                  <a:cubicBezTo>
                    <a:pt x="191770" y="345440"/>
                    <a:pt x="186424" y="343953"/>
                    <a:pt x="182880" y="346710"/>
                  </a:cubicBezTo>
                  <a:cubicBezTo>
                    <a:pt x="179778" y="349123"/>
                    <a:pt x="177875" y="366375"/>
                    <a:pt x="177165" y="369570"/>
                  </a:cubicBezTo>
                  <a:cubicBezTo>
                    <a:pt x="176729" y="371530"/>
                    <a:pt x="177165" y="374650"/>
                    <a:pt x="175260" y="375285"/>
                  </a:cubicBezTo>
                  <a:cubicBezTo>
                    <a:pt x="168606" y="377503"/>
                    <a:pt x="161290" y="376555"/>
                    <a:pt x="154305" y="377190"/>
                  </a:cubicBezTo>
                  <a:cubicBezTo>
                    <a:pt x="153035" y="379095"/>
                    <a:pt x="151519" y="380857"/>
                    <a:pt x="150495" y="382905"/>
                  </a:cubicBezTo>
                  <a:cubicBezTo>
                    <a:pt x="147236" y="389422"/>
                    <a:pt x="148163" y="396965"/>
                    <a:pt x="146685" y="403860"/>
                  </a:cubicBezTo>
                  <a:cubicBezTo>
                    <a:pt x="145844" y="407787"/>
                    <a:pt x="145715" y="412450"/>
                    <a:pt x="142875" y="415290"/>
                  </a:cubicBezTo>
                  <a:lnTo>
                    <a:pt x="131445" y="426720"/>
                  </a:lnTo>
                  <a:cubicBezTo>
                    <a:pt x="130810" y="428625"/>
                    <a:pt x="129540" y="430427"/>
                    <a:pt x="129540" y="432435"/>
                  </a:cubicBezTo>
                  <a:cubicBezTo>
                    <a:pt x="129540" y="443432"/>
                    <a:pt x="134328" y="450236"/>
                    <a:pt x="129540" y="461010"/>
                  </a:cubicBezTo>
                  <a:cubicBezTo>
                    <a:pt x="128610" y="463102"/>
                    <a:pt x="125730" y="463550"/>
                    <a:pt x="123825" y="464820"/>
                  </a:cubicBezTo>
                  <a:cubicBezTo>
                    <a:pt x="123190" y="466725"/>
                    <a:pt x="123340" y="469115"/>
                    <a:pt x="121920" y="470535"/>
                  </a:cubicBezTo>
                  <a:cubicBezTo>
                    <a:pt x="120500" y="471955"/>
                    <a:pt x="118001" y="471542"/>
                    <a:pt x="116205" y="472440"/>
                  </a:cubicBezTo>
                  <a:cubicBezTo>
                    <a:pt x="98636" y="481225"/>
                    <a:pt x="130728" y="474693"/>
                    <a:pt x="85725" y="478155"/>
                  </a:cubicBezTo>
                  <a:cubicBezTo>
                    <a:pt x="80779" y="479804"/>
                    <a:pt x="75041" y="481592"/>
                    <a:pt x="70485" y="483870"/>
                  </a:cubicBezTo>
                  <a:cubicBezTo>
                    <a:pt x="68073" y="485076"/>
                    <a:pt x="58358" y="492360"/>
                    <a:pt x="57150" y="493395"/>
                  </a:cubicBezTo>
                  <a:cubicBezTo>
                    <a:pt x="55105" y="495148"/>
                    <a:pt x="53562" y="497456"/>
                    <a:pt x="51435" y="499110"/>
                  </a:cubicBezTo>
                  <a:cubicBezTo>
                    <a:pt x="47821" y="501921"/>
                    <a:pt x="40005" y="506730"/>
                    <a:pt x="40005" y="506730"/>
                  </a:cubicBezTo>
                  <a:cubicBezTo>
                    <a:pt x="29605" y="527530"/>
                    <a:pt x="43046" y="503799"/>
                    <a:pt x="30480" y="518160"/>
                  </a:cubicBezTo>
                  <a:cubicBezTo>
                    <a:pt x="27465" y="521606"/>
                    <a:pt x="22860" y="529590"/>
                    <a:pt x="22860" y="529590"/>
                  </a:cubicBezTo>
                  <a:cubicBezTo>
                    <a:pt x="30179" y="534469"/>
                    <a:pt x="34758" y="535405"/>
                    <a:pt x="38100" y="542925"/>
                  </a:cubicBezTo>
                  <a:cubicBezTo>
                    <a:pt x="39731" y="546595"/>
                    <a:pt x="41910" y="554355"/>
                    <a:pt x="41910" y="554355"/>
                  </a:cubicBezTo>
                  <a:cubicBezTo>
                    <a:pt x="42545" y="559435"/>
                    <a:pt x="43437" y="564489"/>
                    <a:pt x="43815" y="569595"/>
                  </a:cubicBezTo>
                  <a:cubicBezTo>
                    <a:pt x="44707" y="581644"/>
                    <a:pt x="42922" y="594037"/>
                    <a:pt x="45720" y="605790"/>
                  </a:cubicBezTo>
                  <a:cubicBezTo>
                    <a:pt x="46126" y="607495"/>
                    <a:pt x="57017" y="610826"/>
                    <a:pt x="59055" y="611505"/>
                  </a:cubicBezTo>
                  <a:cubicBezTo>
                    <a:pt x="63343" y="624370"/>
                    <a:pt x="58395" y="608534"/>
                    <a:pt x="62865" y="628650"/>
                  </a:cubicBezTo>
                  <a:cubicBezTo>
                    <a:pt x="63301" y="630610"/>
                    <a:pt x="64135" y="632460"/>
                    <a:pt x="64770" y="634365"/>
                  </a:cubicBezTo>
                  <a:cubicBezTo>
                    <a:pt x="64135" y="638175"/>
                    <a:pt x="64592" y="642340"/>
                    <a:pt x="62865" y="645795"/>
                  </a:cubicBezTo>
                  <a:cubicBezTo>
                    <a:pt x="61841" y="647843"/>
                    <a:pt x="59198" y="648581"/>
                    <a:pt x="57150" y="649605"/>
                  </a:cubicBezTo>
                  <a:cubicBezTo>
                    <a:pt x="52460" y="651950"/>
                    <a:pt x="44395" y="652683"/>
                    <a:pt x="40005" y="653415"/>
                  </a:cubicBezTo>
                  <a:cubicBezTo>
                    <a:pt x="38100" y="654685"/>
                    <a:pt x="36338" y="656201"/>
                    <a:pt x="34290" y="657225"/>
                  </a:cubicBezTo>
                  <a:cubicBezTo>
                    <a:pt x="32494" y="658123"/>
                    <a:pt x="30246" y="658016"/>
                    <a:pt x="28575" y="659130"/>
                  </a:cubicBezTo>
                  <a:cubicBezTo>
                    <a:pt x="14956" y="668210"/>
                    <a:pt x="31356" y="662721"/>
                    <a:pt x="15240" y="666750"/>
                  </a:cubicBezTo>
                  <a:cubicBezTo>
                    <a:pt x="-2104" y="692766"/>
                    <a:pt x="14124" y="665281"/>
                    <a:pt x="5715" y="687705"/>
                  </a:cubicBezTo>
                  <a:cubicBezTo>
                    <a:pt x="4911" y="689849"/>
                    <a:pt x="2929" y="691372"/>
                    <a:pt x="1905" y="693420"/>
                  </a:cubicBezTo>
                  <a:cubicBezTo>
                    <a:pt x="1007" y="695216"/>
                    <a:pt x="635" y="697230"/>
                    <a:pt x="0" y="699135"/>
                  </a:cubicBezTo>
                  <a:cubicBezTo>
                    <a:pt x="6985" y="699770"/>
                    <a:pt x="15785" y="696301"/>
                    <a:pt x="20955" y="701040"/>
                  </a:cubicBezTo>
                  <a:cubicBezTo>
                    <a:pt x="25659" y="705352"/>
                    <a:pt x="21890" y="713783"/>
                    <a:pt x="22860" y="720090"/>
                  </a:cubicBezTo>
                  <a:cubicBezTo>
                    <a:pt x="23165" y="722075"/>
                    <a:pt x="24213" y="723874"/>
                    <a:pt x="24765" y="725805"/>
                  </a:cubicBezTo>
                  <a:cubicBezTo>
                    <a:pt x="25484" y="728322"/>
                    <a:pt x="25218" y="731247"/>
                    <a:pt x="26670" y="733425"/>
                  </a:cubicBezTo>
                  <a:cubicBezTo>
                    <a:pt x="27940" y="735330"/>
                    <a:pt x="30480" y="735965"/>
                    <a:pt x="32385" y="737235"/>
                  </a:cubicBezTo>
                  <a:cubicBezTo>
                    <a:pt x="33655" y="739140"/>
                    <a:pt x="35171" y="740902"/>
                    <a:pt x="36195" y="742950"/>
                  </a:cubicBezTo>
                  <a:cubicBezTo>
                    <a:pt x="37093" y="744746"/>
                    <a:pt x="36846" y="747097"/>
                    <a:pt x="38100" y="748665"/>
                  </a:cubicBezTo>
                  <a:cubicBezTo>
                    <a:pt x="42027" y="753574"/>
                    <a:pt x="51435" y="762000"/>
                    <a:pt x="51435" y="762000"/>
                  </a:cubicBezTo>
                  <a:cubicBezTo>
                    <a:pt x="52705" y="767080"/>
                    <a:pt x="54504" y="772056"/>
                    <a:pt x="55245" y="777240"/>
                  </a:cubicBezTo>
                  <a:cubicBezTo>
                    <a:pt x="56515" y="786130"/>
                    <a:pt x="57494" y="795066"/>
                    <a:pt x="59055" y="803910"/>
                  </a:cubicBezTo>
                  <a:cubicBezTo>
                    <a:pt x="60034" y="809456"/>
                    <a:pt x="60616" y="811064"/>
                    <a:pt x="66675" y="811530"/>
                  </a:cubicBezTo>
                  <a:cubicBezTo>
                    <a:pt x="81251" y="812651"/>
                    <a:pt x="95885" y="812800"/>
                    <a:pt x="110490" y="813435"/>
                  </a:cubicBezTo>
                  <a:cubicBezTo>
                    <a:pt x="112395" y="814070"/>
                    <a:pt x="114462" y="814344"/>
                    <a:pt x="116205" y="815340"/>
                  </a:cubicBezTo>
                  <a:cubicBezTo>
                    <a:pt x="120218" y="817633"/>
                    <a:pt x="126469" y="823085"/>
                    <a:pt x="129540" y="826770"/>
                  </a:cubicBezTo>
                  <a:cubicBezTo>
                    <a:pt x="131525" y="829152"/>
                    <a:pt x="138445" y="840895"/>
                    <a:pt x="139065" y="842010"/>
                  </a:cubicBezTo>
                  <a:cubicBezTo>
                    <a:pt x="140444" y="844492"/>
                    <a:pt x="140867" y="847622"/>
                    <a:pt x="142875" y="849630"/>
                  </a:cubicBezTo>
                  <a:cubicBezTo>
                    <a:pt x="143786" y="850541"/>
                    <a:pt x="156144" y="853424"/>
                    <a:pt x="156210" y="853440"/>
                  </a:cubicBezTo>
                  <a:cubicBezTo>
                    <a:pt x="158115" y="854710"/>
                    <a:pt x="159937" y="856114"/>
                    <a:pt x="161925" y="857250"/>
                  </a:cubicBezTo>
                  <a:cubicBezTo>
                    <a:pt x="164391" y="858659"/>
                    <a:pt x="168040" y="858652"/>
                    <a:pt x="169545" y="861060"/>
                  </a:cubicBezTo>
                  <a:cubicBezTo>
                    <a:pt x="171592" y="864335"/>
                    <a:pt x="170513" y="868743"/>
                    <a:pt x="171450" y="872490"/>
                  </a:cubicBezTo>
                  <a:cubicBezTo>
                    <a:pt x="172424" y="876386"/>
                    <a:pt x="175260" y="883920"/>
                    <a:pt x="175260" y="883920"/>
                  </a:cubicBezTo>
                  <a:cubicBezTo>
                    <a:pt x="174625" y="887095"/>
                    <a:pt x="174492" y="890413"/>
                    <a:pt x="173355" y="893445"/>
                  </a:cubicBezTo>
                  <a:cubicBezTo>
                    <a:pt x="172551" y="895589"/>
                    <a:pt x="169869" y="896893"/>
                    <a:pt x="169545" y="899160"/>
                  </a:cubicBezTo>
                  <a:cubicBezTo>
                    <a:pt x="168653" y="905407"/>
                    <a:pt x="176937" y="933166"/>
                    <a:pt x="161925" y="937260"/>
                  </a:cubicBezTo>
                  <a:cubicBezTo>
                    <a:pt x="156986" y="938607"/>
                    <a:pt x="151765" y="938530"/>
                    <a:pt x="146685" y="939165"/>
                  </a:cubicBezTo>
                  <a:cubicBezTo>
                    <a:pt x="137628" y="945203"/>
                    <a:pt x="141694" y="940803"/>
                    <a:pt x="137160" y="954405"/>
                  </a:cubicBezTo>
                  <a:lnTo>
                    <a:pt x="135255" y="960120"/>
                  </a:lnTo>
                  <a:cubicBezTo>
                    <a:pt x="134620" y="964565"/>
                    <a:pt x="133350" y="968965"/>
                    <a:pt x="133350" y="973455"/>
                  </a:cubicBezTo>
                  <a:cubicBezTo>
                    <a:pt x="133350" y="1076548"/>
                    <a:pt x="145420" y="1038209"/>
                    <a:pt x="133350" y="1074420"/>
                  </a:cubicBezTo>
                  <a:cubicBezTo>
                    <a:pt x="133985" y="1078865"/>
                    <a:pt x="134452" y="1083337"/>
                    <a:pt x="135255" y="1087755"/>
                  </a:cubicBezTo>
                  <a:cubicBezTo>
                    <a:pt x="135723" y="1090331"/>
                    <a:pt x="136730" y="1092792"/>
                    <a:pt x="137160" y="1095375"/>
                  </a:cubicBezTo>
                  <a:cubicBezTo>
                    <a:pt x="140322" y="1114346"/>
                    <a:pt x="135790" y="1105703"/>
                    <a:pt x="142875" y="1116330"/>
                  </a:cubicBezTo>
                  <a:cubicBezTo>
                    <a:pt x="143357" y="1118742"/>
                    <a:pt x="144883" y="1128416"/>
                    <a:pt x="146685" y="1131570"/>
                  </a:cubicBezTo>
                  <a:cubicBezTo>
                    <a:pt x="148260" y="1134327"/>
                    <a:pt x="150766" y="1136467"/>
                    <a:pt x="152400" y="1139190"/>
                  </a:cubicBezTo>
                  <a:cubicBezTo>
                    <a:pt x="154592" y="1142843"/>
                    <a:pt x="156210" y="1146810"/>
                    <a:pt x="158115" y="1150620"/>
                  </a:cubicBezTo>
                  <a:cubicBezTo>
                    <a:pt x="162248" y="1183686"/>
                    <a:pt x="157044" y="1150145"/>
                    <a:pt x="163830" y="1177290"/>
                  </a:cubicBezTo>
                  <a:cubicBezTo>
                    <a:pt x="164465" y="1179830"/>
                    <a:pt x="164059" y="1182899"/>
                    <a:pt x="165735" y="1184910"/>
                  </a:cubicBezTo>
                  <a:cubicBezTo>
                    <a:pt x="167553" y="1187092"/>
                    <a:pt x="170815" y="1187450"/>
                    <a:pt x="173355" y="1188720"/>
                  </a:cubicBezTo>
                  <a:cubicBezTo>
                    <a:pt x="175326" y="1191348"/>
                    <a:pt x="181374" y="1200160"/>
                    <a:pt x="184785" y="1202055"/>
                  </a:cubicBezTo>
                  <a:cubicBezTo>
                    <a:pt x="188296" y="1204005"/>
                    <a:pt x="192873" y="1203637"/>
                    <a:pt x="196215" y="1205865"/>
                  </a:cubicBezTo>
                  <a:cubicBezTo>
                    <a:pt x="198120" y="1207135"/>
                    <a:pt x="199882" y="1208651"/>
                    <a:pt x="201930" y="1209675"/>
                  </a:cubicBezTo>
                  <a:cubicBezTo>
                    <a:pt x="204476" y="1210948"/>
                    <a:pt x="213068" y="1212997"/>
                    <a:pt x="215265" y="1213485"/>
                  </a:cubicBezTo>
                  <a:cubicBezTo>
                    <a:pt x="224140" y="1215457"/>
                    <a:pt x="233085" y="1217118"/>
                    <a:pt x="241935" y="1219200"/>
                  </a:cubicBezTo>
                  <a:cubicBezTo>
                    <a:pt x="243890" y="1219660"/>
                    <a:pt x="246230" y="1219685"/>
                    <a:pt x="247650" y="1221105"/>
                  </a:cubicBezTo>
                  <a:lnTo>
                    <a:pt x="247650" y="122491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10 Forma libre"/>
            <p:cNvSpPr/>
            <p:nvPr/>
          </p:nvSpPr>
          <p:spPr>
            <a:xfrm>
              <a:off x="3244215" y="3577557"/>
              <a:ext cx="1140128" cy="777273"/>
            </a:xfrm>
            <a:custGeom>
              <a:avLst/>
              <a:gdLst>
                <a:gd name="connsiteX0" fmla="*/ 950595 w 1140128"/>
                <a:gd name="connsiteY0" fmla="*/ 13368 h 777273"/>
                <a:gd name="connsiteX1" fmla="*/ 975360 w 1140128"/>
                <a:gd name="connsiteY1" fmla="*/ 1938 h 777273"/>
                <a:gd name="connsiteX2" fmla="*/ 981075 w 1140128"/>
                <a:gd name="connsiteY2" fmla="*/ 3843 h 777273"/>
                <a:gd name="connsiteX3" fmla="*/ 986790 w 1140128"/>
                <a:gd name="connsiteY3" fmla="*/ 7653 h 777273"/>
                <a:gd name="connsiteX4" fmla="*/ 990600 w 1140128"/>
                <a:gd name="connsiteY4" fmla="*/ 13368 h 777273"/>
                <a:gd name="connsiteX5" fmla="*/ 1007745 w 1140128"/>
                <a:gd name="connsiteY5" fmla="*/ 28608 h 777273"/>
                <a:gd name="connsiteX6" fmla="*/ 1021080 w 1140128"/>
                <a:gd name="connsiteY6" fmla="*/ 45753 h 777273"/>
                <a:gd name="connsiteX7" fmla="*/ 1028700 w 1140128"/>
                <a:gd name="connsiteY7" fmla="*/ 57183 h 777273"/>
                <a:gd name="connsiteX8" fmla="*/ 1032510 w 1140128"/>
                <a:gd name="connsiteY8" fmla="*/ 68613 h 777273"/>
                <a:gd name="connsiteX9" fmla="*/ 1036320 w 1140128"/>
                <a:gd name="connsiteY9" fmla="*/ 108618 h 777273"/>
                <a:gd name="connsiteX10" fmla="*/ 1038225 w 1140128"/>
                <a:gd name="connsiteY10" fmla="*/ 114333 h 777273"/>
                <a:gd name="connsiteX11" fmla="*/ 1051560 w 1140128"/>
                <a:gd name="connsiteY11" fmla="*/ 127668 h 777273"/>
                <a:gd name="connsiteX12" fmla="*/ 1057275 w 1140128"/>
                <a:gd name="connsiteY12" fmla="*/ 139098 h 777273"/>
                <a:gd name="connsiteX13" fmla="*/ 1062990 w 1140128"/>
                <a:gd name="connsiteY13" fmla="*/ 141003 h 777273"/>
                <a:gd name="connsiteX14" fmla="*/ 1068705 w 1140128"/>
                <a:gd name="connsiteY14" fmla="*/ 144813 h 777273"/>
                <a:gd name="connsiteX15" fmla="*/ 1091565 w 1140128"/>
                <a:gd name="connsiteY15" fmla="*/ 148623 h 777273"/>
                <a:gd name="connsiteX16" fmla="*/ 1097280 w 1140128"/>
                <a:gd name="connsiteY16" fmla="*/ 152433 h 777273"/>
                <a:gd name="connsiteX17" fmla="*/ 1102995 w 1140128"/>
                <a:gd name="connsiteY17" fmla="*/ 154338 h 777273"/>
                <a:gd name="connsiteX18" fmla="*/ 1110615 w 1140128"/>
                <a:gd name="connsiteY18" fmla="*/ 165768 h 777273"/>
                <a:gd name="connsiteX19" fmla="*/ 1112520 w 1140128"/>
                <a:gd name="connsiteY19" fmla="*/ 186723 h 777273"/>
                <a:gd name="connsiteX20" fmla="*/ 1118235 w 1140128"/>
                <a:gd name="connsiteY20" fmla="*/ 188628 h 777273"/>
                <a:gd name="connsiteX21" fmla="*/ 1123950 w 1140128"/>
                <a:gd name="connsiteY21" fmla="*/ 194343 h 777273"/>
                <a:gd name="connsiteX22" fmla="*/ 1129665 w 1140128"/>
                <a:gd name="connsiteY22" fmla="*/ 198153 h 777273"/>
                <a:gd name="connsiteX23" fmla="*/ 1133475 w 1140128"/>
                <a:gd name="connsiteY23" fmla="*/ 203868 h 777273"/>
                <a:gd name="connsiteX24" fmla="*/ 1137285 w 1140128"/>
                <a:gd name="connsiteY24" fmla="*/ 215298 h 777273"/>
                <a:gd name="connsiteX25" fmla="*/ 1129665 w 1140128"/>
                <a:gd name="connsiteY25" fmla="*/ 221013 h 777273"/>
                <a:gd name="connsiteX26" fmla="*/ 1116330 w 1140128"/>
                <a:gd name="connsiteY26" fmla="*/ 232443 h 777273"/>
                <a:gd name="connsiteX27" fmla="*/ 1108710 w 1140128"/>
                <a:gd name="connsiteY27" fmla="*/ 243873 h 777273"/>
                <a:gd name="connsiteX28" fmla="*/ 1106805 w 1140128"/>
                <a:gd name="connsiteY28" fmla="*/ 251493 h 777273"/>
                <a:gd name="connsiteX29" fmla="*/ 1099185 w 1140128"/>
                <a:gd name="connsiteY29" fmla="*/ 264828 h 777273"/>
                <a:gd name="connsiteX30" fmla="*/ 1104900 w 1140128"/>
                <a:gd name="connsiteY30" fmla="*/ 302928 h 777273"/>
                <a:gd name="connsiteX31" fmla="*/ 1110615 w 1140128"/>
                <a:gd name="connsiteY31" fmla="*/ 306738 h 777273"/>
                <a:gd name="connsiteX32" fmla="*/ 1116330 w 1140128"/>
                <a:gd name="connsiteY32" fmla="*/ 318168 h 777273"/>
                <a:gd name="connsiteX33" fmla="*/ 1110615 w 1140128"/>
                <a:gd name="connsiteY33" fmla="*/ 321978 h 777273"/>
                <a:gd name="connsiteX34" fmla="*/ 1097280 w 1140128"/>
                <a:gd name="connsiteY34" fmla="*/ 331503 h 777273"/>
                <a:gd name="connsiteX35" fmla="*/ 1091565 w 1140128"/>
                <a:gd name="connsiteY35" fmla="*/ 337218 h 777273"/>
                <a:gd name="connsiteX36" fmla="*/ 1087755 w 1140128"/>
                <a:gd name="connsiteY36" fmla="*/ 348648 h 777273"/>
                <a:gd name="connsiteX37" fmla="*/ 1083945 w 1140128"/>
                <a:gd name="connsiteY37" fmla="*/ 361983 h 777273"/>
                <a:gd name="connsiteX38" fmla="*/ 1080135 w 1140128"/>
                <a:gd name="connsiteY38" fmla="*/ 373413 h 777273"/>
                <a:gd name="connsiteX39" fmla="*/ 1072515 w 1140128"/>
                <a:gd name="connsiteY39" fmla="*/ 390558 h 777273"/>
                <a:gd name="connsiteX40" fmla="*/ 1068705 w 1140128"/>
                <a:gd name="connsiteY40" fmla="*/ 415323 h 777273"/>
                <a:gd name="connsiteX41" fmla="*/ 1066800 w 1140128"/>
                <a:gd name="connsiteY41" fmla="*/ 422943 h 777273"/>
                <a:gd name="connsiteX42" fmla="*/ 1061085 w 1140128"/>
                <a:gd name="connsiteY42" fmla="*/ 426753 h 777273"/>
                <a:gd name="connsiteX43" fmla="*/ 1053465 w 1140128"/>
                <a:gd name="connsiteY43" fmla="*/ 438183 h 777273"/>
                <a:gd name="connsiteX44" fmla="*/ 1047750 w 1140128"/>
                <a:gd name="connsiteY44" fmla="*/ 455328 h 777273"/>
                <a:gd name="connsiteX45" fmla="*/ 1049655 w 1140128"/>
                <a:gd name="connsiteY45" fmla="*/ 464853 h 777273"/>
                <a:gd name="connsiteX46" fmla="*/ 1051560 w 1140128"/>
                <a:gd name="connsiteY46" fmla="*/ 470568 h 777273"/>
                <a:gd name="connsiteX47" fmla="*/ 1049655 w 1140128"/>
                <a:gd name="connsiteY47" fmla="*/ 483903 h 777273"/>
                <a:gd name="connsiteX48" fmla="*/ 1051560 w 1140128"/>
                <a:gd name="connsiteY48" fmla="*/ 501048 h 777273"/>
                <a:gd name="connsiteX49" fmla="*/ 1053465 w 1140128"/>
                <a:gd name="connsiteY49" fmla="*/ 506763 h 777273"/>
                <a:gd name="connsiteX50" fmla="*/ 1059180 w 1140128"/>
                <a:gd name="connsiteY50" fmla="*/ 512478 h 777273"/>
                <a:gd name="connsiteX51" fmla="*/ 1062990 w 1140128"/>
                <a:gd name="connsiteY51" fmla="*/ 518193 h 777273"/>
                <a:gd name="connsiteX52" fmla="*/ 1068705 w 1140128"/>
                <a:gd name="connsiteY52" fmla="*/ 522003 h 777273"/>
                <a:gd name="connsiteX53" fmla="*/ 1076325 w 1140128"/>
                <a:gd name="connsiteY53" fmla="*/ 529623 h 777273"/>
                <a:gd name="connsiteX54" fmla="*/ 1082040 w 1140128"/>
                <a:gd name="connsiteY54" fmla="*/ 531528 h 777273"/>
                <a:gd name="connsiteX55" fmla="*/ 1097280 w 1140128"/>
                <a:gd name="connsiteY55" fmla="*/ 533433 h 777273"/>
                <a:gd name="connsiteX56" fmla="*/ 1102995 w 1140128"/>
                <a:gd name="connsiteY56" fmla="*/ 537243 h 777273"/>
                <a:gd name="connsiteX57" fmla="*/ 1108710 w 1140128"/>
                <a:gd name="connsiteY57" fmla="*/ 594393 h 777273"/>
                <a:gd name="connsiteX58" fmla="*/ 1106805 w 1140128"/>
                <a:gd name="connsiteY58" fmla="*/ 602013 h 777273"/>
                <a:gd name="connsiteX59" fmla="*/ 1104900 w 1140128"/>
                <a:gd name="connsiteY59" fmla="*/ 607728 h 777273"/>
                <a:gd name="connsiteX60" fmla="*/ 1093470 w 1140128"/>
                <a:gd name="connsiteY60" fmla="*/ 602013 h 777273"/>
                <a:gd name="connsiteX61" fmla="*/ 1091565 w 1140128"/>
                <a:gd name="connsiteY61" fmla="*/ 643923 h 777273"/>
                <a:gd name="connsiteX62" fmla="*/ 1074420 w 1140128"/>
                <a:gd name="connsiteY62" fmla="*/ 645828 h 777273"/>
                <a:gd name="connsiteX63" fmla="*/ 1040130 w 1140128"/>
                <a:gd name="connsiteY63" fmla="*/ 651543 h 777273"/>
                <a:gd name="connsiteX64" fmla="*/ 990600 w 1140128"/>
                <a:gd name="connsiteY64" fmla="*/ 655353 h 777273"/>
                <a:gd name="connsiteX65" fmla="*/ 973455 w 1140128"/>
                <a:gd name="connsiteY65" fmla="*/ 659163 h 777273"/>
                <a:gd name="connsiteX66" fmla="*/ 965835 w 1140128"/>
                <a:gd name="connsiteY66" fmla="*/ 662973 h 777273"/>
                <a:gd name="connsiteX67" fmla="*/ 952500 w 1140128"/>
                <a:gd name="connsiteY67" fmla="*/ 664878 h 777273"/>
                <a:gd name="connsiteX68" fmla="*/ 941070 w 1140128"/>
                <a:gd name="connsiteY68" fmla="*/ 668688 h 777273"/>
                <a:gd name="connsiteX69" fmla="*/ 935355 w 1140128"/>
                <a:gd name="connsiteY69" fmla="*/ 672498 h 777273"/>
                <a:gd name="connsiteX70" fmla="*/ 927735 w 1140128"/>
                <a:gd name="connsiteY70" fmla="*/ 678213 h 777273"/>
                <a:gd name="connsiteX71" fmla="*/ 916305 w 1140128"/>
                <a:gd name="connsiteY71" fmla="*/ 682023 h 777273"/>
                <a:gd name="connsiteX72" fmla="*/ 910590 w 1140128"/>
                <a:gd name="connsiteY72" fmla="*/ 685833 h 777273"/>
                <a:gd name="connsiteX73" fmla="*/ 897255 w 1140128"/>
                <a:gd name="connsiteY73" fmla="*/ 691548 h 777273"/>
                <a:gd name="connsiteX74" fmla="*/ 889635 w 1140128"/>
                <a:gd name="connsiteY74" fmla="*/ 697263 h 777273"/>
                <a:gd name="connsiteX75" fmla="*/ 880110 w 1140128"/>
                <a:gd name="connsiteY75" fmla="*/ 710598 h 777273"/>
                <a:gd name="connsiteX76" fmla="*/ 874395 w 1140128"/>
                <a:gd name="connsiteY76" fmla="*/ 718218 h 777273"/>
                <a:gd name="connsiteX77" fmla="*/ 872490 w 1140128"/>
                <a:gd name="connsiteY77" fmla="*/ 725838 h 777273"/>
                <a:gd name="connsiteX78" fmla="*/ 868680 w 1140128"/>
                <a:gd name="connsiteY78" fmla="*/ 731553 h 777273"/>
                <a:gd name="connsiteX79" fmla="*/ 864870 w 1140128"/>
                <a:gd name="connsiteY79" fmla="*/ 746793 h 777273"/>
                <a:gd name="connsiteX80" fmla="*/ 851535 w 1140128"/>
                <a:gd name="connsiteY80" fmla="*/ 762033 h 777273"/>
                <a:gd name="connsiteX81" fmla="*/ 843915 w 1140128"/>
                <a:gd name="connsiteY81" fmla="*/ 760128 h 777273"/>
                <a:gd name="connsiteX82" fmla="*/ 842010 w 1140128"/>
                <a:gd name="connsiteY82" fmla="*/ 754413 h 777273"/>
                <a:gd name="connsiteX83" fmla="*/ 836295 w 1140128"/>
                <a:gd name="connsiteY83" fmla="*/ 742983 h 777273"/>
                <a:gd name="connsiteX84" fmla="*/ 834390 w 1140128"/>
                <a:gd name="connsiteY84" fmla="*/ 683928 h 777273"/>
                <a:gd name="connsiteX85" fmla="*/ 828675 w 1140128"/>
                <a:gd name="connsiteY85" fmla="*/ 685833 h 777273"/>
                <a:gd name="connsiteX86" fmla="*/ 822960 w 1140128"/>
                <a:gd name="connsiteY86" fmla="*/ 691548 h 777273"/>
                <a:gd name="connsiteX87" fmla="*/ 817245 w 1140128"/>
                <a:gd name="connsiteY87" fmla="*/ 693453 h 777273"/>
                <a:gd name="connsiteX88" fmla="*/ 811530 w 1140128"/>
                <a:gd name="connsiteY88" fmla="*/ 697263 h 777273"/>
                <a:gd name="connsiteX89" fmla="*/ 803910 w 1140128"/>
                <a:gd name="connsiteY89" fmla="*/ 695358 h 777273"/>
                <a:gd name="connsiteX90" fmla="*/ 798195 w 1140128"/>
                <a:gd name="connsiteY90" fmla="*/ 693453 h 777273"/>
                <a:gd name="connsiteX91" fmla="*/ 763905 w 1140128"/>
                <a:gd name="connsiteY91" fmla="*/ 695358 h 777273"/>
                <a:gd name="connsiteX92" fmla="*/ 746760 w 1140128"/>
                <a:gd name="connsiteY92" fmla="*/ 695358 h 777273"/>
                <a:gd name="connsiteX93" fmla="*/ 748665 w 1140128"/>
                <a:gd name="connsiteY93" fmla="*/ 672498 h 777273"/>
                <a:gd name="connsiteX94" fmla="*/ 784860 w 1140128"/>
                <a:gd name="connsiteY94" fmla="*/ 670593 h 777273"/>
                <a:gd name="connsiteX95" fmla="*/ 790575 w 1140128"/>
                <a:gd name="connsiteY95" fmla="*/ 668688 h 777273"/>
                <a:gd name="connsiteX96" fmla="*/ 800100 w 1140128"/>
                <a:gd name="connsiteY96" fmla="*/ 657258 h 777273"/>
                <a:gd name="connsiteX97" fmla="*/ 798195 w 1140128"/>
                <a:gd name="connsiteY97" fmla="*/ 651543 h 777273"/>
                <a:gd name="connsiteX98" fmla="*/ 792480 w 1140128"/>
                <a:gd name="connsiteY98" fmla="*/ 653448 h 777273"/>
                <a:gd name="connsiteX99" fmla="*/ 779145 w 1140128"/>
                <a:gd name="connsiteY99" fmla="*/ 655353 h 777273"/>
                <a:gd name="connsiteX100" fmla="*/ 742950 w 1140128"/>
                <a:gd name="connsiteY100" fmla="*/ 657258 h 777273"/>
                <a:gd name="connsiteX101" fmla="*/ 737235 w 1140128"/>
                <a:gd name="connsiteY101" fmla="*/ 661068 h 777273"/>
                <a:gd name="connsiteX102" fmla="*/ 735330 w 1140128"/>
                <a:gd name="connsiteY102" fmla="*/ 666783 h 777273"/>
                <a:gd name="connsiteX103" fmla="*/ 731520 w 1140128"/>
                <a:gd name="connsiteY103" fmla="*/ 672498 h 777273"/>
                <a:gd name="connsiteX104" fmla="*/ 729615 w 1140128"/>
                <a:gd name="connsiteY104" fmla="*/ 678213 h 777273"/>
                <a:gd name="connsiteX105" fmla="*/ 720090 w 1140128"/>
                <a:gd name="connsiteY105" fmla="*/ 691548 h 777273"/>
                <a:gd name="connsiteX106" fmla="*/ 704850 w 1140128"/>
                <a:gd name="connsiteY106" fmla="*/ 702978 h 777273"/>
                <a:gd name="connsiteX107" fmla="*/ 689610 w 1140128"/>
                <a:gd name="connsiteY107" fmla="*/ 706788 h 777273"/>
                <a:gd name="connsiteX108" fmla="*/ 670560 w 1140128"/>
                <a:gd name="connsiteY108" fmla="*/ 704883 h 777273"/>
                <a:gd name="connsiteX109" fmla="*/ 664845 w 1140128"/>
                <a:gd name="connsiteY109" fmla="*/ 701073 h 777273"/>
                <a:gd name="connsiteX110" fmla="*/ 657225 w 1140128"/>
                <a:gd name="connsiteY110" fmla="*/ 699168 h 777273"/>
                <a:gd name="connsiteX111" fmla="*/ 651510 w 1140128"/>
                <a:gd name="connsiteY111" fmla="*/ 697263 h 777273"/>
                <a:gd name="connsiteX112" fmla="*/ 643890 w 1140128"/>
                <a:gd name="connsiteY112" fmla="*/ 699168 h 777273"/>
                <a:gd name="connsiteX113" fmla="*/ 628650 w 1140128"/>
                <a:gd name="connsiteY113" fmla="*/ 704883 h 777273"/>
                <a:gd name="connsiteX114" fmla="*/ 605790 w 1140128"/>
                <a:gd name="connsiteY114" fmla="*/ 714408 h 777273"/>
                <a:gd name="connsiteX115" fmla="*/ 600075 w 1140128"/>
                <a:gd name="connsiteY115" fmla="*/ 720123 h 777273"/>
                <a:gd name="connsiteX116" fmla="*/ 594360 w 1140128"/>
                <a:gd name="connsiteY116" fmla="*/ 722028 h 777273"/>
                <a:gd name="connsiteX117" fmla="*/ 581025 w 1140128"/>
                <a:gd name="connsiteY117" fmla="*/ 731553 h 777273"/>
                <a:gd name="connsiteX118" fmla="*/ 571500 w 1140128"/>
                <a:gd name="connsiteY118" fmla="*/ 735363 h 777273"/>
                <a:gd name="connsiteX119" fmla="*/ 565785 w 1140128"/>
                <a:gd name="connsiteY119" fmla="*/ 741078 h 777273"/>
                <a:gd name="connsiteX120" fmla="*/ 560070 w 1140128"/>
                <a:gd name="connsiteY120" fmla="*/ 742983 h 777273"/>
                <a:gd name="connsiteX121" fmla="*/ 558165 w 1140128"/>
                <a:gd name="connsiteY121" fmla="*/ 750603 h 777273"/>
                <a:gd name="connsiteX122" fmla="*/ 552450 w 1140128"/>
                <a:gd name="connsiteY122" fmla="*/ 754413 h 777273"/>
                <a:gd name="connsiteX123" fmla="*/ 535305 w 1140128"/>
                <a:gd name="connsiteY123" fmla="*/ 769653 h 777273"/>
                <a:gd name="connsiteX124" fmla="*/ 523875 w 1140128"/>
                <a:gd name="connsiteY124" fmla="*/ 771558 h 777273"/>
                <a:gd name="connsiteX125" fmla="*/ 516255 w 1140128"/>
                <a:gd name="connsiteY125" fmla="*/ 773463 h 777273"/>
                <a:gd name="connsiteX126" fmla="*/ 499110 w 1140128"/>
                <a:gd name="connsiteY126" fmla="*/ 777273 h 777273"/>
                <a:gd name="connsiteX127" fmla="*/ 455295 w 1140128"/>
                <a:gd name="connsiteY127" fmla="*/ 775368 h 777273"/>
                <a:gd name="connsiteX128" fmla="*/ 453390 w 1140128"/>
                <a:gd name="connsiteY128" fmla="*/ 769653 h 777273"/>
                <a:gd name="connsiteX129" fmla="*/ 451485 w 1140128"/>
                <a:gd name="connsiteY129" fmla="*/ 746793 h 777273"/>
                <a:gd name="connsiteX130" fmla="*/ 441960 w 1140128"/>
                <a:gd name="connsiteY130" fmla="*/ 735363 h 777273"/>
                <a:gd name="connsiteX131" fmla="*/ 432435 w 1140128"/>
                <a:gd name="connsiteY131" fmla="*/ 725838 h 777273"/>
                <a:gd name="connsiteX132" fmla="*/ 422910 w 1140128"/>
                <a:gd name="connsiteY132" fmla="*/ 712503 h 777273"/>
                <a:gd name="connsiteX133" fmla="*/ 421005 w 1140128"/>
                <a:gd name="connsiteY133" fmla="*/ 706788 h 777273"/>
                <a:gd name="connsiteX134" fmla="*/ 415290 w 1140128"/>
                <a:gd name="connsiteY134" fmla="*/ 704883 h 777273"/>
                <a:gd name="connsiteX135" fmla="*/ 386715 w 1140128"/>
                <a:gd name="connsiteY135" fmla="*/ 701073 h 777273"/>
                <a:gd name="connsiteX136" fmla="*/ 375285 w 1140128"/>
                <a:gd name="connsiteY136" fmla="*/ 697263 h 777273"/>
                <a:gd name="connsiteX137" fmla="*/ 369570 w 1140128"/>
                <a:gd name="connsiteY137" fmla="*/ 695358 h 777273"/>
                <a:gd name="connsiteX138" fmla="*/ 367665 w 1140128"/>
                <a:gd name="connsiteY138" fmla="*/ 729648 h 777273"/>
                <a:gd name="connsiteX139" fmla="*/ 365760 w 1140128"/>
                <a:gd name="connsiteY139" fmla="*/ 739173 h 777273"/>
                <a:gd name="connsiteX140" fmla="*/ 361950 w 1140128"/>
                <a:gd name="connsiteY140" fmla="*/ 744888 h 777273"/>
                <a:gd name="connsiteX141" fmla="*/ 356235 w 1140128"/>
                <a:gd name="connsiteY141" fmla="*/ 746793 h 777273"/>
                <a:gd name="connsiteX142" fmla="*/ 344805 w 1140128"/>
                <a:gd name="connsiteY142" fmla="*/ 744888 h 777273"/>
                <a:gd name="connsiteX143" fmla="*/ 340995 w 1140128"/>
                <a:gd name="connsiteY143" fmla="*/ 739173 h 777273"/>
                <a:gd name="connsiteX144" fmla="*/ 335280 w 1140128"/>
                <a:gd name="connsiteY144" fmla="*/ 735363 h 777273"/>
                <a:gd name="connsiteX145" fmla="*/ 325755 w 1140128"/>
                <a:gd name="connsiteY145" fmla="*/ 727743 h 777273"/>
                <a:gd name="connsiteX146" fmla="*/ 262890 w 1140128"/>
                <a:gd name="connsiteY146" fmla="*/ 718218 h 777273"/>
                <a:gd name="connsiteX147" fmla="*/ 255270 w 1140128"/>
                <a:gd name="connsiteY147" fmla="*/ 716313 h 777273"/>
                <a:gd name="connsiteX148" fmla="*/ 243840 w 1140128"/>
                <a:gd name="connsiteY148" fmla="*/ 712503 h 777273"/>
                <a:gd name="connsiteX149" fmla="*/ 196215 w 1140128"/>
                <a:gd name="connsiteY149" fmla="*/ 718218 h 777273"/>
                <a:gd name="connsiteX150" fmla="*/ 192405 w 1140128"/>
                <a:gd name="connsiteY150" fmla="*/ 723933 h 777273"/>
                <a:gd name="connsiteX151" fmla="*/ 194310 w 1140128"/>
                <a:gd name="connsiteY151" fmla="*/ 750603 h 777273"/>
                <a:gd name="connsiteX152" fmla="*/ 179070 w 1140128"/>
                <a:gd name="connsiteY152" fmla="*/ 752508 h 777273"/>
                <a:gd name="connsiteX153" fmla="*/ 161925 w 1140128"/>
                <a:gd name="connsiteY153" fmla="*/ 752508 h 777273"/>
                <a:gd name="connsiteX154" fmla="*/ 160020 w 1140128"/>
                <a:gd name="connsiteY154" fmla="*/ 744888 h 777273"/>
                <a:gd name="connsiteX155" fmla="*/ 150495 w 1140128"/>
                <a:gd name="connsiteY155" fmla="*/ 735363 h 777273"/>
                <a:gd name="connsiteX156" fmla="*/ 146685 w 1140128"/>
                <a:gd name="connsiteY156" fmla="*/ 727743 h 777273"/>
                <a:gd name="connsiteX157" fmla="*/ 144780 w 1140128"/>
                <a:gd name="connsiteY157" fmla="*/ 722028 h 777273"/>
                <a:gd name="connsiteX158" fmla="*/ 139065 w 1140128"/>
                <a:gd name="connsiteY158" fmla="*/ 718218 h 777273"/>
                <a:gd name="connsiteX159" fmla="*/ 112395 w 1140128"/>
                <a:gd name="connsiteY159" fmla="*/ 714408 h 777273"/>
                <a:gd name="connsiteX160" fmla="*/ 116205 w 1140128"/>
                <a:gd name="connsiteY160" fmla="*/ 708693 h 777273"/>
                <a:gd name="connsiteX161" fmla="*/ 121920 w 1140128"/>
                <a:gd name="connsiteY161" fmla="*/ 704883 h 777273"/>
                <a:gd name="connsiteX162" fmla="*/ 129540 w 1140128"/>
                <a:gd name="connsiteY162" fmla="*/ 699168 h 777273"/>
                <a:gd name="connsiteX163" fmla="*/ 140970 w 1140128"/>
                <a:gd name="connsiteY163" fmla="*/ 689643 h 777273"/>
                <a:gd name="connsiteX164" fmla="*/ 144780 w 1140128"/>
                <a:gd name="connsiteY164" fmla="*/ 683928 h 777273"/>
                <a:gd name="connsiteX165" fmla="*/ 146685 w 1140128"/>
                <a:gd name="connsiteY165" fmla="*/ 659163 h 777273"/>
                <a:gd name="connsiteX166" fmla="*/ 160020 w 1140128"/>
                <a:gd name="connsiteY166" fmla="*/ 657258 h 777273"/>
                <a:gd name="connsiteX167" fmla="*/ 165735 w 1140128"/>
                <a:gd name="connsiteY167" fmla="*/ 651543 h 777273"/>
                <a:gd name="connsiteX168" fmla="*/ 167640 w 1140128"/>
                <a:gd name="connsiteY168" fmla="*/ 645828 h 777273"/>
                <a:gd name="connsiteX169" fmla="*/ 160020 w 1140128"/>
                <a:gd name="connsiteY169" fmla="*/ 613443 h 777273"/>
                <a:gd name="connsiteX170" fmla="*/ 154305 w 1140128"/>
                <a:gd name="connsiteY170" fmla="*/ 609633 h 777273"/>
                <a:gd name="connsiteX171" fmla="*/ 150495 w 1140128"/>
                <a:gd name="connsiteY171" fmla="*/ 603918 h 777273"/>
                <a:gd name="connsiteX172" fmla="*/ 144780 w 1140128"/>
                <a:gd name="connsiteY172" fmla="*/ 602013 h 777273"/>
                <a:gd name="connsiteX173" fmla="*/ 123825 w 1140128"/>
                <a:gd name="connsiteY173" fmla="*/ 600108 h 777273"/>
                <a:gd name="connsiteX174" fmla="*/ 114300 w 1140128"/>
                <a:gd name="connsiteY174" fmla="*/ 579153 h 777273"/>
                <a:gd name="connsiteX175" fmla="*/ 110490 w 1140128"/>
                <a:gd name="connsiteY175" fmla="*/ 567723 h 777273"/>
                <a:gd name="connsiteX176" fmla="*/ 116205 w 1140128"/>
                <a:gd name="connsiteY176" fmla="*/ 544863 h 777273"/>
                <a:gd name="connsiteX177" fmla="*/ 127635 w 1140128"/>
                <a:gd name="connsiteY177" fmla="*/ 541053 h 777273"/>
                <a:gd name="connsiteX178" fmla="*/ 114300 w 1140128"/>
                <a:gd name="connsiteY178" fmla="*/ 531528 h 777273"/>
                <a:gd name="connsiteX179" fmla="*/ 108585 w 1140128"/>
                <a:gd name="connsiteY179" fmla="*/ 527718 h 777273"/>
                <a:gd name="connsiteX180" fmla="*/ 102870 w 1140128"/>
                <a:gd name="connsiteY180" fmla="*/ 525813 h 777273"/>
                <a:gd name="connsiteX181" fmla="*/ 100965 w 1140128"/>
                <a:gd name="connsiteY181" fmla="*/ 516288 h 777273"/>
                <a:gd name="connsiteX182" fmla="*/ 95250 w 1140128"/>
                <a:gd name="connsiteY182" fmla="*/ 514383 h 777273"/>
                <a:gd name="connsiteX183" fmla="*/ 83820 w 1140128"/>
                <a:gd name="connsiteY183" fmla="*/ 512478 h 777273"/>
                <a:gd name="connsiteX184" fmla="*/ 57150 w 1140128"/>
                <a:gd name="connsiteY184" fmla="*/ 510573 h 777273"/>
                <a:gd name="connsiteX185" fmla="*/ 51435 w 1140128"/>
                <a:gd name="connsiteY185" fmla="*/ 508668 h 777273"/>
                <a:gd name="connsiteX186" fmla="*/ 24765 w 1140128"/>
                <a:gd name="connsiteY186" fmla="*/ 504858 h 777273"/>
                <a:gd name="connsiteX187" fmla="*/ 15240 w 1140128"/>
                <a:gd name="connsiteY187" fmla="*/ 506763 h 777273"/>
                <a:gd name="connsiteX188" fmla="*/ 9525 w 1140128"/>
                <a:gd name="connsiteY188" fmla="*/ 510573 h 777273"/>
                <a:gd name="connsiteX189" fmla="*/ 0 w 1140128"/>
                <a:gd name="connsiteY189" fmla="*/ 512478 h 77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</a:cxnLst>
              <a:rect l="l" t="t" r="r" b="b"/>
              <a:pathLst>
                <a:path w="1140128" h="777273">
                  <a:moveTo>
                    <a:pt x="950595" y="13368"/>
                  </a:moveTo>
                  <a:cubicBezTo>
                    <a:pt x="968447" y="-517"/>
                    <a:pt x="961208" y="-2105"/>
                    <a:pt x="975360" y="1938"/>
                  </a:cubicBezTo>
                  <a:cubicBezTo>
                    <a:pt x="977291" y="2490"/>
                    <a:pt x="979279" y="2945"/>
                    <a:pt x="981075" y="3843"/>
                  </a:cubicBezTo>
                  <a:cubicBezTo>
                    <a:pt x="983123" y="4867"/>
                    <a:pt x="984885" y="6383"/>
                    <a:pt x="986790" y="7653"/>
                  </a:cubicBezTo>
                  <a:cubicBezTo>
                    <a:pt x="988060" y="9558"/>
                    <a:pt x="989079" y="11657"/>
                    <a:pt x="990600" y="13368"/>
                  </a:cubicBezTo>
                  <a:cubicBezTo>
                    <a:pt x="1000090" y="24044"/>
                    <a:pt x="999059" y="22817"/>
                    <a:pt x="1007745" y="28608"/>
                  </a:cubicBezTo>
                  <a:cubicBezTo>
                    <a:pt x="1016859" y="42280"/>
                    <a:pt x="1012127" y="36800"/>
                    <a:pt x="1021080" y="45753"/>
                  </a:cubicBezTo>
                  <a:cubicBezTo>
                    <a:pt x="1027382" y="64660"/>
                    <a:pt x="1016808" y="35778"/>
                    <a:pt x="1028700" y="57183"/>
                  </a:cubicBezTo>
                  <a:cubicBezTo>
                    <a:pt x="1030650" y="60694"/>
                    <a:pt x="1032510" y="68613"/>
                    <a:pt x="1032510" y="68613"/>
                  </a:cubicBezTo>
                  <a:cubicBezTo>
                    <a:pt x="1033780" y="81948"/>
                    <a:pt x="1034659" y="95326"/>
                    <a:pt x="1036320" y="108618"/>
                  </a:cubicBezTo>
                  <a:cubicBezTo>
                    <a:pt x="1036569" y="110611"/>
                    <a:pt x="1036971" y="112765"/>
                    <a:pt x="1038225" y="114333"/>
                  </a:cubicBezTo>
                  <a:cubicBezTo>
                    <a:pt x="1042152" y="119242"/>
                    <a:pt x="1051560" y="127668"/>
                    <a:pt x="1051560" y="127668"/>
                  </a:cubicBezTo>
                  <a:cubicBezTo>
                    <a:pt x="1052815" y="131433"/>
                    <a:pt x="1053918" y="136412"/>
                    <a:pt x="1057275" y="139098"/>
                  </a:cubicBezTo>
                  <a:cubicBezTo>
                    <a:pt x="1058843" y="140352"/>
                    <a:pt x="1061194" y="140105"/>
                    <a:pt x="1062990" y="141003"/>
                  </a:cubicBezTo>
                  <a:cubicBezTo>
                    <a:pt x="1065038" y="142027"/>
                    <a:pt x="1066493" y="144223"/>
                    <a:pt x="1068705" y="144813"/>
                  </a:cubicBezTo>
                  <a:cubicBezTo>
                    <a:pt x="1076169" y="146803"/>
                    <a:pt x="1091565" y="148623"/>
                    <a:pt x="1091565" y="148623"/>
                  </a:cubicBezTo>
                  <a:cubicBezTo>
                    <a:pt x="1093470" y="149893"/>
                    <a:pt x="1095232" y="151409"/>
                    <a:pt x="1097280" y="152433"/>
                  </a:cubicBezTo>
                  <a:cubicBezTo>
                    <a:pt x="1099076" y="153331"/>
                    <a:pt x="1101575" y="152918"/>
                    <a:pt x="1102995" y="154338"/>
                  </a:cubicBezTo>
                  <a:cubicBezTo>
                    <a:pt x="1106233" y="157576"/>
                    <a:pt x="1110615" y="165768"/>
                    <a:pt x="1110615" y="165768"/>
                  </a:cubicBezTo>
                  <a:cubicBezTo>
                    <a:pt x="1111250" y="172753"/>
                    <a:pt x="1110302" y="180069"/>
                    <a:pt x="1112520" y="186723"/>
                  </a:cubicBezTo>
                  <a:cubicBezTo>
                    <a:pt x="1113155" y="188628"/>
                    <a:pt x="1116564" y="187514"/>
                    <a:pt x="1118235" y="188628"/>
                  </a:cubicBezTo>
                  <a:cubicBezTo>
                    <a:pt x="1120477" y="190122"/>
                    <a:pt x="1121880" y="192618"/>
                    <a:pt x="1123950" y="194343"/>
                  </a:cubicBezTo>
                  <a:cubicBezTo>
                    <a:pt x="1125709" y="195809"/>
                    <a:pt x="1127760" y="196883"/>
                    <a:pt x="1129665" y="198153"/>
                  </a:cubicBezTo>
                  <a:cubicBezTo>
                    <a:pt x="1130935" y="200058"/>
                    <a:pt x="1131856" y="202249"/>
                    <a:pt x="1133475" y="203868"/>
                  </a:cubicBezTo>
                  <a:cubicBezTo>
                    <a:pt x="1137941" y="208334"/>
                    <a:pt x="1143664" y="206367"/>
                    <a:pt x="1137285" y="215298"/>
                  </a:cubicBezTo>
                  <a:cubicBezTo>
                    <a:pt x="1135440" y="217882"/>
                    <a:pt x="1132249" y="219168"/>
                    <a:pt x="1129665" y="221013"/>
                  </a:cubicBezTo>
                  <a:cubicBezTo>
                    <a:pt x="1122936" y="225820"/>
                    <a:pt x="1122471" y="224766"/>
                    <a:pt x="1116330" y="232443"/>
                  </a:cubicBezTo>
                  <a:cubicBezTo>
                    <a:pt x="1113469" y="236019"/>
                    <a:pt x="1108710" y="243873"/>
                    <a:pt x="1108710" y="243873"/>
                  </a:cubicBezTo>
                  <a:cubicBezTo>
                    <a:pt x="1108075" y="246413"/>
                    <a:pt x="1107976" y="249151"/>
                    <a:pt x="1106805" y="251493"/>
                  </a:cubicBezTo>
                  <a:cubicBezTo>
                    <a:pt x="1095272" y="274559"/>
                    <a:pt x="1105012" y="247348"/>
                    <a:pt x="1099185" y="264828"/>
                  </a:cubicBezTo>
                  <a:cubicBezTo>
                    <a:pt x="1099777" y="274888"/>
                    <a:pt x="1095398" y="293426"/>
                    <a:pt x="1104900" y="302928"/>
                  </a:cubicBezTo>
                  <a:cubicBezTo>
                    <a:pt x="1106519" y="304547"/>
                    <a:pt x="1108710" y="305468"/>
                    <a:pt x="1110615" y="306738"/>
                  </a:cubicBezTo>
                  <a:cubicBezTo>
                    <a:pt x="1111417" y="307941"/>
                    <a:pt x="1117316" y="315703"/>
                    <a:pt x="1116330" y="318168"/>
                  </a:cubicBezTo>
                  <a:cubicBezTo>
                    <a:pt x="1115480" y="320294"/>
                    <a:pt x="1112353" y="320488"/>
                    <a:pt x="1110615" y="321978"/>
                  </a:cubicBezTo>
                  <a:cubicBezTo>
                    <a:pt x="1099110" y="331840"/>
                    <a:pt x="1107781" y="328003"/>
                    <a:pt x="1097280" y="331503"/>
                  </a:cubicBezTo>
                  <a:cubicBezTo>
                    <a:pt x="1095375" y="333408"/>
                    <a:pt x="1092873" y="334863"/>
                    <a:pt x="1091565" y="337218"/>
                  </a:cubicBezTo>
                  <a:cubicBezTo>
                    <a:pt x="1089615" y="340729"/>
                    <a:pt x="1089025" y="344838"/>
                    <a:pt x="1087755" y="348648"/>
                  </a:cubicBezTo>
                  <a:cubicBezTo>
                    <a:pt x="1081353" y="367854"/>
                    <a:pt x="1091121" y="338063"/>
                    <a:pt x="1083945" y="361983"/>
                  </a:cubicBezTo>
                  <a:cubicBezTo>
                    <a:pt x="1082791" y="365830"/>
                    <a:pt x="1081931" y="369821"/>
                    <a:pt x="1080135" y="373413"/>
                  </a:cubicBezTo>
                  <a:cubicBezTo>
                    <a:pt x="1074796" y="384092"/>
                    <a:pt x="1077380" y="378396"/>
                    <a:pt x="1072515" y="390558"/>
                  </a:cubicBezTo>
                  <a:cubicBezTo>
                    <a:pt x="1070865" y="403754"/>
                    <a:pt x="1071198" y="404102"/>
                    <a:pt x="1068705" y="415323"/>
                  </a:cubicBezTo>
                  <a:cubicBezTo>
                    <a:pt x="1068137" y="417879"/>
                    <a:pt x="1068252" y="420765"/>
                    <a:pt x="1066800" y="422943"/>
                  </a:cubicBezTo>
                  <a:cubicBezTo>
                    <a:pt x="1065530" y="424848"/>
                    <a:pt x="1062990" y="425483"/>
                    <a:pt x="1061085" y="426753"/>
                  </a:cubicBezTo>
                  <a:cubicBezTo>
                    <a:pt x="1058545" y="430563"/>
                    <a:pt x="1055166" y="433931"/>
                    <a:pt x="1053465" y="438183"/>
                  </a:cubicBezTo>
                  <a:cubicBezTo>
                    <a:pt x="1048683" y="450139"/>
                    <a:pt x="1050484" y="444391"/>
                    <a:pt x="1047750" y="455328"/>
                  </a:cubicBezTo>
                  <a:cubicBezTo>
                    <a:pt x="1048385" y="458503"/>
                    <a:pt x="1048870" y="461712"/>
                    <a:pt x="1049655" y="464853"/>
                  </a:cubicBezTo>
                  <a:cubicBezTo>
                    <a:pt x="1050142" y="466801"/>
                    <a:pt x="1051560" y="468560"/>
                    <a:pt x="1051560" y="470568"/>
                  </a:cubicBezTo>
                  <a:cubicBezTo>
                    <a:pt x="1051560" y="475058"/>
                    <a:pt x="1050290" y="479458"/>
                    <a:pt x="1049655" y="483903"/>
                  </a:cubicBezTo>
                  <a:cubicBezTo>
                    <a:pt x="1050290" y="489618"/>
                    <a:pt x="1050615" y="495376"/>
                    <a:pt x="1051560" y="501048"/>
                  </a:cubicBezTo>
                  <a:cubicBezTo>
                    <a:pt x="1051890" y="503029"/>
                    <a:pt x="1052351" y="505092"/>
                    <a:pt x="1053465" y="506763"/>
                  </a:cubicBezTo>
                  <a:cubicBezTo>
                    <a:pt x="1054959" y="509005"/>
                    <a:pt x="1057455" y="510408"/>
                    <a:pt x="1059180" y="512478"/>
                  </a:cubicBezTo>
                  <a:cubicBezTo>
                    <a:pt x="1060646" y="514237"/>
                    <a:pt x="1061371" y="516574"/>
                    <a:pt x="1062990" y="518193"/>
                  </a:cubicBezTo>
                  <a:cubicBezTo>
                    <a:pt x="1064609" y="519812"/>
                    <a:pt x="1066967" y="520513"/>
                    <a:pt x="1068705" y="522003"/>
                  </a:cubicBezTo>
                  <a:cubicBezTo>
                    <a:pt x="1071432" y="524341"/>
                    <a:pt x="1073402" y="527535"/>
                    <a:pt x="1076325" y="529623"/>
                  </a:cubicBezTo>
                  <a:cubicBezTo>
                    <a:pt x="1077959" y="530790"/>
                    <a:pt x="1080064" y="531169"/>
                    <a:pt x="1082040" y="531528"/>
                  </a:cubicBezTo>
                  <a:cubicBezTo>
                    <a:pt x="1087077" y="532444"/>
                    <a:pt x="1092200" y="532798"/>
                    <a:pt x="1097280" y="533433"/>
                  </a:cubicBezTo>
                  <a:cubicBezTo>
                    <a:pt x="1099185" y="534703"/>
                    <a:pt x="1101376" y="535624"/>
                    <a:pt x="1102995" y="537243"/>
                  </a:cubicBezTo>
                  <a:cubicBezTo>
                    <a:pt x="1116066" y="550314"/>
                    <a:pt x="1108641" y="592524"/>
                    <a:pt x="1108710" y="594393"/>
                  </a:cubicBezTo>
                  <a:cubicBezTo>
                    <a:pt x="1108075" y="596933"/>
                    <a:pt x="1107524" y="599496"/>
                    <a:pt x="1106805" y="602013"/>
                  </a:cubicBezTo>
                  <a:cubicBezTo>
                    <a:pt x="1106253" y="603944"/>
                    <a:pt x="1106696" y="606830"/>
                    <a:pt x="1104900" y="607728"/>
                  </a:cubicBezTo>
                  <a:cubicBezTo>
                    <a:pt x="1102647" y="608855"/>
                    <a:pt x="1094433" y="602655"/>
                    <a:pt x="1093470" y="602013"/>
                  </a:cubicBezTo>
                  <a:cubicBezTo>
                    <a:pt x="1092835" y="615983"/>
                    <a:pt x="1097141" y="631098"/>
                    <a:pt x="1091565" y="643923"/>
                  </a:cubicBezTo>
                  <a:cubicBezTo>
                    <a:pt x="1089272" y="649196"/>
                    <a:pt x="1080103" y="644954"/>
                    <a:pt x="1074420" y="645828"/>
                  </a:cubicBezTo>
                  <a:cubicBezTo>
                    <a:pt x="1044985" y="650356"/>
                    <a:pt x="1114334" y="645835"/>
                    <a:pt x="1040130" y="651543"/>
                  </a:cubicBezTo>
                  <a:lnTo>
                    <a:pt x="990600" y="655353"/>
                  </a:lnTo>
                  <a:cubicBezTo>
                    <a:pt x="983750" y="656495"/>
                    <a:pt x="979424" y="656605"/>
                    <a:pt x="973455" y="659163"/>
                  </a:cubicBezTo>
                  <a:cubicBezTo>
                    <a:pt x="970845" y="660282"/>
                    <a:pt x="968575" y="662226"/>
                    <a:pt x="965835" y="662973"/>
                  </a:cubicBezTo>
                  <a:cubicBezTo>
                    <a:pt x="961503" y="664154"/>
                    <a:pt x="956945" y="664243"/>
                    <a:pt x="952500" y="664878"/>
                  </a:cubicBezTo>
                  <a:cubicBezTo>
                    <a:pt x="948690" y="666148"/>
                    <a:pt x="944412" y="666460"/>
                    <a:pt x="941070" y="668688"/>
                  </a:cubicBezTo>
                  <a:cubicBezTo>
                    <a:pt x="939165" y="669958"/>
                    <a:pt x="937218" y="671167"/>
                    <a:pt x="935355" y="672498"/>
                  </a:cubicBezTo>
                  <a:cubicBezTo>
                    <a:pt x="932771" y="674343"/>
                    <a:pt x="930575" y="676793"/>
                    <a:pt x="927735" y="678213"/>
                  </a:cubicBezTo>
                  <a:cubicBezTo>
                    <a:pt x="924143" y="680009"/>
                    <a:pt x="919647" y="679795"/>
                    <a:pt x="916305" y="682023"/>
                  </a:cubicBezTo>
                  <a:cubicBezTo>
                    <a:pt x="914400" y="683293"/>
                    <a:pt x="912638" y="684809"/>
                    <a:pt x="910590" y="685833"/>
                  </a:cubicBezTo>
                  <a:cubicBezTo>
                    <a:pt x="897627" y="692315"/>
                    <a:pt x="913111" y="681638"/>
                    <a:pt x="897255" y="691548"/>
                  </a:cubicBezTo>
                  <a:cubicBezTo>
                    <a:pt x="894563" y="693231"/>
                    <a:pt x="892046" y="695197"/>
                    <a:pt x="889635" y="697263"/>
                  </a:cubicBezTo>
                  <a:cubicBezTo>
                    <a:pt x="880835" y="704805"/>
                    <a:pt x="886260" y="700759"/>
                    <a:pt x="880110" y="710598"/>
                  </a:cubicBezTo>
                  <a:cubicBezTo>
                    <a:pt x="878427" y="713290"/>
                    <a:pt x="876300" y="715678"/>
                    <a:pt x="874395" y="718218"/>
                  </a:cubicBezTo>
                  <a:cubicBezTo>
                    <a:pt x="873760" y="720758"/>
                    <a:pt x="873521" y="723432"/>
                    <a:pt x="872490" y="725838"/>
                  </a:cubicBezTo>
                  <a:cubicBezTo>
                    <a:pt x="871588" y="727942"/>
                    <a:pt x="869484" y="729409"/>
                    <a:pt x="868680" y="731553"/>
                  </a:cubicBezTo>
                  <a:cubicBezTo>
                    <a:pt x="866731" y="736750"/>
                    <a:pt x="867582" y="741912"/>
                    <a:pt x="864870" y="746793"/>
                  </a:cubicBezTo>
                  <a:cubicBezTo>
                    <a:pt x="858333" y="758559"/>
                    <a:pt x="859883" y="756467"/>
                    <a:pt x="851535" y="762033"/>
                  </a:cubicBezTo>
                  <a:cubicBezTo>
                    <a:pt x="848995" y="761398"/>
                    <a:pt x="845959" y="761764"/>
                    <a:pt x="843915" y="760128"/>
                  </a:cubicBezTo>
                  <a:cubicBezTo>
                    <a:pt x="842347" y="758874"/>
                    <a:pt x="842908" y="756209"/>
                    <a:pt x="842010" y="754413"/>
                  </a:cubicBezTo>
                  <a:cubicBezTo>
                    <a:pt x="834624" y="739641"/>
                    <a:pt x="841083" y="757348"/>
                    <a:pt x="836295" y="742983"/>
                  </a:cubicBezTo>
                  <a:cubicBezTo>
                    <a:pt x="835660" y="723298"/>
                    <a:pt x="836993" y="703450"/>
                    <a:pt x="834390" y="683928"/>
                  </a:cubicBezTo>
                  <a:cubicBezTo>
                    <a:pt x="834125" y="681938"/>
                    <a:pt x="830346" y="684719"/>
                    <a:pt x="828675" y="685833"/>
                  </a:cubicBezTo>
                  <a:cubicBezTo>
                    <a:pt x="826433" y="687327"/>
                    <a:pt x="825202" y="690054"/>
                    <a:pt x="822960" y="691548"/>
                  </a:cubicBezTo>
                  <a:cubicBezTo>
                    <a:pt x="821289" y="692662"/>
                    <a:pt x="819041" y="692555"/>
                    <a:pt x="817245" y="693453"/>
                  </a:cubicBezTo>
                  <a:cubicBezTo>
                    <a:pt x="815197" y="694477"/>
                    <a:pt x="813435" y="695993"/>
                    <a:pt x="811530" y="697263"/>
                  </a:cubicBezTo>
                  <a:cubicBezTo>
                    <a:pt x="808990" y="696628"/>
                    <a:pt x="806427" y="696077"/>
                    <a:pt x="803910" y="695358"/>
                  </a:cubicBezTo>
                  <a:cubicBezTo>
                    <a:pt x="801979" y="694806"/>
                    <a:pt x="800203" y="693453"/>
                    <a:pt x="798195" y="693453"/>
                  </a:cubicBezTo>
                  <a:cubicBezTo>
                    <a:pt x="786747" y="693453"/>
                    <a:pt x="775335" y="694723"/>
                    <a:pt x="763905" y="695358"/>
                  </a:cubicBezTo>
                  <a:cubicBezTo>
                    <a:pt x="760309" y="696557"/>
                    <a:pt x="749046" y="701301"/>
                    <a:pt x="746760" y="695358"/>
                  </a:cubicBezTo>
                  <a:cubicBezTo>
                    <a:pt x="744015" y="688221"/>
                    <a:pt x="742254" y="676665"/>
                    <a:pt x="748665" y="672498"/>
                  </a:cubicBezTo>
                  <a:cubicBezTo>
                    <a:pt x="758795" y="665914"/>
                    <a:pt x="772795" y="671228"/>
                    <a:pt x="784860" y="670593"/>
                  </a:cubicBezTo>
                  <a:cubicBezTo>
                    <a:pt x="786765" y="669958"/>
                    <a:pt x="788904" y="669802"/>
                    <a:pt x="790575" y="668688"/>
                  </a:cubicBezTo>
                  <a:cubicBezTo>
                    <a:pt x="794975" y="665754"/>
                    <a:pt x="797289" y="661475"/>
                    <a:pt x="800100" y="657258"/>
                  </a:cubicBezTo>
                  <a:cubicBezTo>
                    <a:pt x="799465" y="655353"/>
                    <a:pt x="799991" y="652441"/>
                    <a:pt x="798195" y="651543"/>
                  </a:cubicBezTo>
                  <a:cubicBezTo>
                    <a:pt x="796399" y="650645"/>
                    <a:pt x="794449" y="653054"/>
                    <a:pt x="792480" y="653448"/>
                  </a:cubicBezTo>
                  <a:cubicBezTo>
                    <a:pt x="788077" y="654329"/>
                    <a:pt x="783622" y="655009"/>
                    <a:pt x="779145" y="655353"/>
                  </a:cubicBezTo>
                  <a:cubicBezTo>
                    <a:pt x="767099" y="656280"/>
                    <a:pt x="755015" y="656623"/>
                    <a:pt x="742950" y="657258"/>
                  </a:cubicBezTo>
                  <a:cubicBezTo>
                    <a:pt x="741045" y="658528"/>
                    <a:pt x="738665" y="659280"/>
                    <a:pt x="737235" y="661068"/>
                  </a:cubicBezTo>
                  <a:cubicBezTo>
                    <a:pt x="735981" y="662636"/>
                    <a:pt x="736228" y="664987"/>
                    <a:pt x="735330" y="666783"/>
                  </a:cubicBezTo>
                  <a:cubicBezTo>
                    <a:pt x="734306" y="668831"/>
                    <a:pt x="732544" y="670450"/>
                    <a:pt x="731520" y="672498"/>
                  </a:cubicBezTo>
                  <a:cubicBezTo>
                    <a:pt x="730622" y="674294"/>
                    <a:pt x="730406" y="676367"/>
                    <a:pt x="729615" y="678213"/>
                  </a:cubicBezTo>
                  <a:cubicBezTo>
                    <a:pt x="726680" y="685061"/>
                    <a:pt x="725840" y="686844"/>
                    <a:pt x="720090" y="691548"/>
                  </a:cubicBezTo>
                  <a:cubicBezTo>
                    <a:pt x="715175" y="695569"/>
                    <a:pt x="711010" y="701438"/>
                    <a:pt x="704850" y="702978"/>
                  </a:cubicBezTo>
                  <a:lnTo>
                    <a:pt x="689610" y="706788"/>
                  </a:lnTo>
                  <a:cubicBezTo>
                    <a:pt x="683260" y="706153"/>
                    <a:pt x="676778" y="706318"/>
                    <a:pt x="670560" y="704883"/>
                  </a:cubicBezTo>
                  <a:cubicBezTo>
                    <a:pt x="668329" y="704368"/>
                    <a:pt x="666949" y="701975"/>
                    <a:pt x="664845" y="701073"/>
                  </a:cubicBezTo>
                  <a:cubicBezTo>
                    <a:pt x="662439" y="700042"/>
                    <a:pt x="659742" y="699887"/>
                    <a:pt x="657225" y="699168"/>
                  </a:cubicBezTo>
                  <a:cubicBezTo>
                    <a:pt x="655294" y="698616"/>
                    <a:pt x="653415" y="697898"/>
                    <a:pt x="651510" y="697263"/>
                  </a:cubicBezTo>
                  <a:cubicBezTo>
                    <a:pt x="648970" y="697898"/>
                    <a:pt x="646341" y="698249"/>
                    <a:pt x="643890" y="699168"/>
                  </a:cubicBezTo>
                  <a:cubicBezTo>
                    <a:pt x="623966" y="706639"/>
                    <a:pt x="648209" y="699993"/>
                    <a:pt x="628650" y="704883"/>
                  </a:cubicBezTo>
                  <a:cubicBezTo>
                    <a:pt x="605513" y="723393"/>
                    <a:pt x="634310" y="703000"/>
                    <a:pt x="605790" y="714408"/>
                  </a:cubicBezTo>
                  <a:cubicBezTo>
                    <a:pt x="603289" y="715409"/>
                    <a:pt x="602317" y="718629"/>
                    <a:pt x="600075" y="720123"/>
                  </a:cubicBezTo>
                  <a:cubicBezTo>
                    <a:pt x="598404" y="721237"/>
                    <a:pt x="596265" y="721393"/>
                    <a:pt x="594360" y="722028"/>
                  </a:cubicBezTo>
                  <a:cubicBezTo>
                    <a:pt x="592634" y="723322"/>
                    <a:pt x="583811" y="730160"/>
                    <a:pt x="581025" y="731553"/>
                  </a:cubicBezTo>
                  <a:cubicBezTo>
                    <a:pt x="577966" y="733082"/>
                    <a:pt x="574675" y="734093"/>
                    <a:pt x="571500" y="735363"/>
                  </a:cubicBezTo>
                  <a:cubicBezTo>
                    <a:pt x="569595" y="737268"/>
                    <a:pt x="568027" y="739584"/>
                    <a:pt x="565785" y="741078"/>
                  </a:cubicBezTo>
                  <a:cubicBezTo>
                    <a:pt x="564114" y="742192"/>
                    <a:pt x="561324" y="741415"/>
                    <a:pt x="560070" y="742983"/>
                  </a:cubicBezTo>
                  <a:cubicBezTo>
                    <a:pt x="558434" y="745027"/>
                    <a:pt x="559617" y="748425"/>
                    <a:pt x="558165" y="750603"/>
                  </a:cubicBezTo>
                  <a:cubicBezTo>
                    <a:pt x="556895" y="752508"/>
                    <a:pt x="554069" y="752794"/>
                    <a:pt x="552450" y="754413"/>
                  </a:cubicBezTo>
                  <a:cubicBezTo>
                    <a:pt x="546457" y="760406"/>
                    <a:pt x="545816" y="767901"/>
                    <a:pt x="535305" y="769653"/>
                  </a:cubicBezTo>
                  <a:cubicBezTo>
                    <a:pt x="531495" y="770288"/>
                    <a:pt x="527663" y="770800"/>
                    <a:pt x="523875" y="771558"/>
                  </a:cubicBezTo>
                  <a:cubicBezTo>
                    <a:pt x="521308" y="772071"/>
                    <a:pt x="518822" y="772950"/>
                    <a:pt x="516255" y="773463"/>
                  </a:cubicBezTo>
                  <a:cubicBezTo>
                    <a:pt x="499492" y="776816"/>
                    <a:pt x="510232" y="773566"/>
                    <a:pt x="499110" y="777273"/>
                  </a:cubicBezTo>
                  <a:cubicBezTo>
                    <a:pt x="484505" y="776638"/>
                    <a:pt x="469715" y="777771"/>
                    <a:pt x="455295" y="775368"/>
                  </a:cubicBezTo>
                  <a:cubicBezTo>
                    <a:pt x="453314" y="775038"/>
                    <a:pt x="453655" y="771643"/>
                    <a:pt x="453390" y="769653"/>
                  </a:cubicBezTo>
                  <a:cubicBezTo>
                    <a:pt x="452379" y="762074"/>
                    <a:pt x="452985" y="754291"/>
                    <a:pt x="451485" y="746793"/>
                  </a:cubicBezTo>
                  <a:cubicBezTo>
                    <a:pt x="450738" y="743059"/>
                    <a:pt x="443931" y="737728"/>
                    <a:pt x="441960" y="735363"/>
                  </a:cubicBezTo>
                  <a:cubicBezTo>
                    <a:pt x="434023" y="725838"/>
                    <a:pt x="442913" y="732823"/>
                    <a:pt x="432435" y="725838"/>
                  </a:cubicBezTo>
                  <a:cubicBezTo>
                    <a:pt x="419279" y="699527"/>
                    <a:pt x="438356" y="735672"/>
                    <a:pt x="422910" y="712503"/>
                  </a:cubicBezTo>
                  <a:cubicBezTo>
                    <a:pt x="421796" y="710832"/>
                    <a:pt x="422425" y="708208"/>
                    <a:pt x="421005" y="706788"/>
                  </a:cubicBezTo>
                  <a:cubicBezTo>
                    <a:pt x="419585" y="705368"/>
                    <a:pt x="417250" y="705319"/>
                    <a:pt x="415290" y="704883"/>
                  </a:cubicBezTo>
                  <a:cubicBezTo>
                    <a:pt x="406739" y="702983"/>
                    <a:pt x="394969" y="701990"/>
                    <a:pt x="386715" y="701073"/>
                  </a:cubicBezTo>
                  <a:lnTo>
                    <a:pt x="375285" y="697263"/>
                  </a:lnTo>
                  <a:lnTo>
                    <a:pt x="369570" y="695358"/>
                  </a:lnTo>
                  <a:cubicBezTo>
                    <a:pt x="368935" y="706788"/>
                    <a:pt x="368657" y="718243"/>
                    <a:pt x="367665" y="729648"/>
                  </a:cubicBezTo>
                  <a:cubicBezTo>
                    <a:pt x="367385" y="732874"/>
                    <a:pt x="366897" y="736141"/>
                    <a:pt x="365760" y="739173"/>
                  </a:cubicBezTo>
                  <a:cubicBezTo>
                    <a:pt x="364956" y="741317"/>
                    <a:pt x="363738" y="743458"/>
                    <a:pt x="361950" y="744888"/>
                  </a:cubicBezTo>
                  <a:cubicBezTo>
                    <a:pt x="360382" y="746142"/>
                    <a:pt x="358140" y="746158"/>
                    <a:pt x="356235" y="746793"/>
                  </a:cubicBezTo>
                  <a:cubicBezTo>
                    <a:pt x="352425" y="746158"/>
                    <a:pt x="348260" y="746615"/>
                    <a:pt x="344805" y="744888"/>
                  </a:cubicBezTo>
                  <a:cubicBezTo>
                    <a:pt x="342757" y="743864"/>
                    <a:pt x="342614" y="740792"/>
                    <a:pt x="340995" y="739173"/>
                  </a:cubicBezTo>
                  <a:cubicBezTo>
                    <a:pt x="339376" y="737554"/>
                    <a:pt x="337185" y="736633"/>
                    <a:pt x="335280" y="735363"/>
                  </a:cubicBezTo>
                  <a:cubicBezTo>
                    <a:pt x="328240" y="724803"/>
                    <a:pt x="335498" y="733156"/>
                    <a:pt x="325755" y="727743"/>
                  </a:cubicBezTo>
                  <a:cubicBezTo>
                    <a:pt x="294541" y="710402"/>
                    <a:pt x="339539" y="721057"/>
                    <a:pt x="262890" y="718218"/>
                  </a:cubicBezTo>
                  <a:cubicBezTo>
                    <a:pt x="260350" y="717583"/>
                    <a:pt x="257778" y="717065"/>
                    <a:pt x="255270" y="716313"/>
                  </a:cubicBezTo>
                  <a:cubicBezTo>
                    <a:pt x="251423" y="715159"/>
                    <a:pt x="243840" y="712503"/>
                    <a:pt x="243840" y="712503"/>
                  </a:cubicBezTo>
                  <a:cubicBezTo>
                    <a:pt x="240010" y="712685"/>
                    <a:pt x="207477" y="708833"/>
                    <a:pt x="196215" y="718218"/>
                  </a:cubicBezTo>
                  <a:cubicBezTo>
                    <a:pt x="194456" y="719684"/>
                    <a:pt x="193675" y="722028"/>
                    <a:pt x="192405" y="723933"/>
                  </a:cubicBezTo>
                  <a:cubicBezTo>
                    <a:pt x="194535" y="730323"/>
                    <a:pt x="200919" y="743994"/>
                    <a:pt x="194310" y="750603"/>
                  </a:cubicBezTo>
                  <a:cubicBezTo>
                    <a:pt x="190690" y="754223"/>
                    <a:pt x="184150" y="751873"/>
                    <a:pt x="179070" y="752508"/>
                  </a:cubicBezTo>
                  <a:cubicBezTo>
                    <a:pt x="173335" y="754420"/>
                    <a:pt x="168326" y="757080"/>
                    <a:pt x="161925" y="752508"/>
                  </a:cubicBezTo>
                  <a:cubicBezTo>
                    <a:pt x="159795" y="750986"/>
                    <a:pt x="161051" y="747294"/>
                    <a:pt x="160020" y="744888"/>
                  </a:cubicBezTo>
                  <a:cubicBezTo>
                    <a:pt x="157480" y="738961"/>
                    <a:pt x="155575" y="738750"/>
                    <a:pt x="150495" y="735363"/>
                  </a:cubicBezTo>
                  <a:cubicBezTo>
                    <a:pt x="149225" y="732823"/>
                    <a:pt x="147804" y="730353"/>
                    <a:pt x="146685" y="727743"/>
                  </a:cubicBezTo>
                  <a:cubicBezTo>
                    <a:pt x="145894" y="725897"/>
                    <a:pt x="146034" y="723596"/>
                    <a:pt x="144780" y="722028"/>
                  </a:cubicBezTo>
                  <a:cubicBezTo>
                    <a:pt x="143350" y="720240"/>
                    <a:pt x="141113" y="719242"/>
                    <a:pt x="139065" y="718218"/>
                  </a:cubicBezTo>
                  <a:cubicBezTo>
                    <a:pt x="131735" y="714553"/>
                    <a:pt x="117749" y="714895"/>
                    <a:pt x="112395" y="714408"/>
                  </a:cubicBezTo>
                  <a:cubicBezTo>
                    <a:pt x="113665" y="712503"/>
                    <a:pt x="114586" y="710312"/>
                    <a:pt x="116205" y="708693"/>
                  </a:cubicBezTo>
                  <a:cubicBezTo>
                    <a:pt x="117824" y="707074"/>
                    <a:pt x="120057" y="706214"/>
                    <a:pt x="121920" y="704883"/>
                  </a:cubicBezTo>
                  <a:cubicBezTo>
                    <a:pt x="124504" y="703038"/>
                    <a:pt x="127129" y="701234"/>
                    <a:pt x="129540" y="699168"/>
                  </a:cubicBezTo>
                  <a:cubicBezTo>
                    <a:pt x="142374" y="688167"/>
                    <a:pt x="128339" y="698064"/>
                    <a:pt x="140970" y="689643"/>
                  </a:cubicBezTo>
                  <a:cubicBezTo>
                    <a:pt x="142240" y="687738"/>
                    <a:pt x="144358" y="686178"/>
                    <a:pt x="144780" y="683928"/>
                  </a:cubicBezTo>
                  <a:cubicBezTo>
                    <a:pt x="146306" y="675790"/>
                    <a:pt x="142577" y="666352"/>
                    <a:pt x="146685" y="659163"/>
                  </a:cubicBezTo>
                  <a:cubicBezTo>
                    <a:pt x="148913" y="655264"/>
                    <a:pt x="155575" y="657893"/>
                    <a:pt x="160020" y="657258"/>
                  </a:cubicBezTo>
                  <a:cubicBezTo>
                    <a:pt x="161925" y="655353"/>
                    <a:pt x="164241" y="653785"/>
                    <a:pt x="165735" y="651543"/>
                  </a:cubicBezTo>
                  <a:cubicBezTo>
                    <a:pt x="166849" y="649872"/>
                    <a:pt x="167758" y="647833"/>
                    <a:pt x="167640" y="645828"/>
                  </a:cubicBezTo>
                  <a:cubicBezTo>
                    <a:pt x="167167" y="637794"/>
                    <a:pt x="167878" y="621301"/>
                    <a:pt x="160020" y="613443"/>
                  </a:cubicBezTo>
                  <a:cubicBezTo>
                    <a:pt x="158401" y="611824"/>
                    <a:pt x="156210" y="610903"/>
                    <a:pt x="154305" y="609633"/>
                  </a:cubicBezTo>
                  <a:cubicBezTo>
                    <a:pt x="153035" y="607728"/>
                    <a:pt x="152283" y="605348"/>
                    <a:pt x="150495" y="603918"/>
                  </a:cubicBezTo>
                  <a:cubicBezTo>
                    <a:pt x="148927" y="602664"/>
                    <a:pt x="146768" y="602297"/>
                    <a:pt x="144780" y="602013"/>
                  </a:cubicBezTo>
                  <a:cubicBezTo>
                    <a:pt x="137837" y="601021"/>
                    <a:pt x="130810" y="600743"/>
                    <a:pt x="123825" y="600108"/>
                  </a:cubicBezTo>
                  <a:cubicBezTo>
                    <a:pt x="111970" y="582325"/>
                    <a:pt x="118828" y="595756"/>
                    <a:pt x="114300" y="579153"/>
                  </a:cubicBezTo>
                  <a:cubicBezTo>
                    <a:pt x="113243" y="575278"/>
                    <a:pt x="110490" y="567723"/>
                    <a:pt x="110490" y="567723"/>
                  </a:cubicBezTo>
                  <a:cubicBezTo>
                    <a:pt x="110811" y="564833"/>
                    <a:pt x="109937" y="548781"/>
                    <a:pt x="116205" y="544863"/>
                  </a:cubicBezTo>
                  <a:cubicBezTo>
                    <a:pt x="119611" y="542734"/>
                    <a:pt x="127635" y="541053"/>
                    <a:pt x="127635" y="541053"/>
                  </a:cubicBezTo>
                  <a:cubicBezTo>
                    <a:pt x="114166" y="532074"/>
                    <a:pt x="130840" y="543343"/>
                    <a:pt x="114300" y="531528"/>
                  </a:cubicBezTo>
                  <a:cubicBezTo>
                    <a:pt x="112437" y="530197"/>
                    <a:pt x="110633" y="528742"/>
                    <a:pt x="108585" y="527718"/>
                  </a:cubicBezTo>
                  <a:cubicBezTo>
                    <a:pt x="106789" y="526820"/>
                    <a:pt x="104775" y="526448"/>
                    <a:pt x="102870" y="525813"/>
                  </a:cubicBezTo>
                  <a:cubicBezTo>
                    <a:pt x="102235" y="522638"/>
                    <a:pt x="102761" y="518982"/>
                    <a:pt x="100965" y="516288"/>
                  </a:cubicBezTo>
                  <a:cubicBezTo>
                    <a:pt x="99851" y="514617"/>
                    <a:pt x="97210" y="514819"/>
                    <a:pt x="95250" y="514383"/>
                  </a:cubicBezTo>
                  <a:cubicBezTo>
                    <a:pt x="91479" y="513545"/>
                    <a:pt x="87663" y="512862"/>
                    <a:pt x="83820" y="512478"/>
                  </a:cubicBezTo>
                  <a:cubicBezTo>
                    <a:pt x="74952" y="511591"/>
                    <a:pt x="66040" y="511208"/>
                    <a:pt x="57150" y="510573"/>
                  </a:cubicBezTo>
                  <a:cubicBezTo>
                    <a:pt x="55245" y="509938"/>
                    <a:pt x="53412" y="509017"/>
                    <a:pt x="51435" y="508668"/>
                  </a:cubicBezTo>
                  <a:cubicBezTo>
                    <a:pt x="42591" y="507107"/>
                    <a:pt x="24765" y="504858"/>
                    <a:pt x="24765" y="504858"/>
                  </a:cubicBezTo>
                  <a:cubicBezTo>
                    <a:pt x="21590" y="505493"/>
                    <a:pt x="18272" y="505626"/>
                    <a:pt x="15240" y="506763"/>
                  </a:cubicBezTo>
                  <a:cubicBezTo>
                    <a:pt x="13096" y="507567"/>
                    <a:pt x="11573" y="509549"/>
                    <a:pt x="9525" y="510573"/>
                  </a:cubicBezTo>
                  <a:cubicBezTo>
                    <a:pt x="4912" y="512880"/>
                    <a:pt x="4359" y="512478"/>
                    <a:pt x="0" y="51247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" name="11 Forma libre"/>
            <p:cNvSpPr/>
            <p:nvPr/>
          </p:nvSpPr>
          <p:spPr>
            <a:xfrm>
              <a:off x="1682115" y="3594306"/>
              <a:ext cx="1564005" cy="610029"/>
            </a:xfrm>
            <a:custGeom>
              <a:avLst/>
              <a:gdLst>
                <a:gd name="connsiteX0" fmla="*/ 0 w 1564005"/>
                <a:gd name="connsiteY0" fmla="*/ 4239 h 610029"/>
                <a:gd name="connsiteX1" fmla="*/ 17145 w 1564005"/>
                <a:gd name="connsiteY1" fmla="*/ 8049 h 610029"/>
                <a:gd name="connsiteX2" fmla="*/ 28575 w 1564005"/>
                <a:gd name="connsiteY2" fmla="*/ 15669 h 610029"/>
                <a:gd name="connsiteX3" fmla="*/ 40005 w 1564005"/>
                <a:gd name="connsiteY3" fmla="*/ 19479 h 610029"/>
                <a:gd name="connsiteX4" fmla="*/ 85725 w 1564005"/>
                <a:gd name="connsiteY4" fmla="*/ 17574 h 610029"/>
                <a:gd name="connsiteX5" fmla="*/ 95250 w 1564005"/>
                <a:gd name="connsiteY5" fmla="*/ 15669 h 610029"/>
                <a:gd name="connsiteX6" fmla="*/ 102870 w 1564005"/>
                <a:gd name="connsiteY6" fmla="*/ 9954 h 610029"/>
                <a:gd name="connsiteX7" fmla="*/ 116205 w 1564005"/>
                <a:gd name="connsiteY7" fmla="*/ 6144 h 610029"/>
                <a:gd name="connsiteX8" fmla="*/ 125730 w 1564005"/>
                <a:gd name="connsiteY8" fmla="*/ 6144 h 610029"/>
                <a:gd name="connsiteX9" fmla="*/ 121920 w 1564005"/>
                <a:gd name="connsiteY9" fmla="*/ 21384 h 610029"/>
                <a:gd name="connsiteX10" fmla="*/ 123825 w 1564005"/>
                <a:gd name="connsiteY10" fmla="*/ 55674 h 610029"/>
                <a:gd name="connsiteX11" fmla="*/ 127635 w 1564005"/>
                <a:gd name="connsiteY11" fmla="*/ 61389 h 610029"/>
                <a:gd name="connsiteX12" fmla="*/ 129540 w 1564005"/>
                <a:gd name="connsiteY12" fmla="*/ 67104 h 610029"/>
                <a:gd name="connsiteX13" fmla="*/ 156210 w 1564005"/>
                <a:gd name="connsiteY13" fmla="*/ 51864 h 610029"/>
                <a:gd name="connsiteX14" fmla="*/ 161925 w 1564005"/>
                <a:gd name="connsiteY14" fmla="*/ 48054 h 610029"/>
                <a:gd name="connsiteX15" fmla="*/ 173355 w 1564005"/>
                <a:gd name="connsiteY15" fmla="*/ 44244 h 610029"/>
                <a:gd name="connsiteX16" fmla="*/ 194310 w 1564005"/>
                <a:gd name="connsiteY16" fmla="*/ 46149 h 610029"/>
                <a:gd name="connsiteX17" fmla="*/ 200025 w 1564005"/>
                <a:gd name="connsiteY17" fmla="*/ 48054 h 610029"/>
                <a:gd name="connsiteX18" fmla="*/ 211455 w 1564005"/>
                <a:gd name="connsiteY18" fmla="*/ 59484 h 610029"/>
                <a:gd name="connsiteX19" fmla="*/ 219075 w 1564005"/>
                <a:gd name="connsiteY19" fmla="*/ 70914 h 610029"/>
                <a:gd name="connsiteX20" fmla="*/ 224790 w 1564005"/>
                <a:gd name="connsiteY20" fmla="*/ 74724 h 610029"/>
                <a:gd name="connsiteX21" fmla="*/ 226695 w 1564005"/>
                <a:gd name="connsiteY21" fmla="*/ 80439 h 610029"/>
                <a:gd name="connsiteX22" fmla="*/ 224790 w 1564005"/>
                <a:gd name="connsiteY22" fmla="*/ 88059 h 610029"/>
                <a:gd name="connsiteX23" fmla="*/ 222885 w 1564005"/>
                <a:gd name="connsiteY23" fmla="*/ 93774 h 610029"/>
                <a:gd name="connsiteX24" fmla="*/ 211455 w 1564005"/>
                <a:gd name="connsiteY24" fmla="*/ 107109 h 610029"/>
                <a:gd name="connsiteX25" fmla="*/ 213360 w 1564005"/>
                <a:gd name="connsiteY25" fmla="*/ 118539 h 610029"/>
                <a:gd name="connsiteX26" fmla="*/ 219075 w 1564005"/>
                <a:gd name="connsiteY26" fmla="*/ 122349 h 610029"/>
                <a:gd name="connsiteX27" fmla="*/ 211455 w 1564005"/>
                <a:gd name="connsiteY27" fmla="*/ 139494 h 610029"/>
                <a:gd name="connsiteX28" fmla="*/ 217170 w 1564005"/>
                <a:gd name="connsiteY28" fmla="*/ 141399 h 610029"/>
                <a:gd name="connsiteX29" fmla="*/ 222885 w 1564005"/>
                <a:gd name="connsiteY29" fmla="*/ 145209 h 610029"/>
                <a:gd name="connsiteX30" fmla="*/ 234315 w 1564005"/>
                <a:gd name="connsiteY30" fmla="*/ 149019 h 610029"/>
                <a:gd name="connsiteX31" fmla="*/ 240030 w 1564005"/>
                <a:gd name="connsiteY31" fmla="*/ 150924 h 610029"/>
                <a:gd name="connsiteX32" fmla="*/ 238125 w 1564005"/>
                <a:gd name="connsiteY32" fmla="*/ 160449 h 610029"/>
                <a:gd name="connsiteX33" fmla="*/ 234315 w 1564005"/>
                <a:gd name="connsiteY33" fmla="*/ 173784 h 610029"/>
                <a:gd name="connsiteX34" fmla="*/ 230505 w 1564005"/>
                <a:gd name="connsiteY34" fmla="*/ 187119 h 610029"/>
                <a:gd name="connsiteX35" fmla="*/ 228600 w 1564005"/>
                <a:gd name="connsiteY35" fmla="*/ 192834 h 610029"/>
                <a:gd name="connsiteX36" fmla="*/ 224790 w 1564005"/>
                <a:gd name="connsiteY36" fmla="*/ 198549 h 610029"/>
                <a:gd name="connsiteX37" fmla="*/ 226695 w 1564005"/>
                <a:gd name="connsiteY37" fmla="*/ 204264 h 610029"/>
                <a:gd name="connsiteX38" fmla="*/ 228600 w 1564005"/>
                <a:gd name="connsiteY38" fmla="*/ 211884 h 610029"/>
                <a:gd name="connsiteX39" fmla="*/ 240030 w 1564005"/>
                <a:gd name="connsiteY39" fmla="*/ 219504 h 610029"/>
                <a:gd name="connsiteX40" fmla="*/ 245745 w 1564005"/>
                <a:gd name="connsiteY40" fmla="*/ 223314 h 610029"/>
                <a:gd name="connsiteX41" fmla="*/ 245745 w 1564005"/>
                <a:gd name="connsiteY41" fmla="*/ 263319 h 610029"/>
                <a:gd name="connsiteX42" fmla="*/ 249555 w 1564005"/>
                <a:gd name="connsiteY42" fmla="*/ 270939 h 610029"/>
                <a:gd name="connsiteX43" fmla="*/ 251460 w 1564005"/>
                <a:gd name="connsiteY43" fmla="*/ 278559 h 610029"/>
                <a:gd name="connsiteX44" fmla="*/ 255270 w 1564005"/>
                <a:gd name="connsiteY44" fmla="*/ 289989 h 610029"/>
                <a:gd name="connsiteX45" fmla="*/ 276225 w 1564005"/>
                <a:gd name="connsiteY45" fmla="*/ 291894 h 610029"/>
                <a:gd name="connsiteX46" fmla="*/ 276225 w 1564005"/>
                <a:gd name="connsiteY46" fmla="*/ 320469 h 610029"/>
                <a:gd name="connsiteX47" fmla="*/ 281940 w 1564005"/>
                <a:gd name="connsiteY47" fmla="*/ 318564 h 610029"/>
                <a:gd name="connsiteX48" fmla="*/ 295275 w 1564005"/>
                <a:gd name="connsiteY48" fmla="*/ 307134 h 610029"/>
                <a:gd name="connsiteX49" fmla="*/ 306705 w 1564005"/>
                <a:gd name="connsiteY49" fmla="*/ 309039 h 610029"/>
                <a:gd name="connsiteX50" fmla="*/ 310515 w 1564005"/>
                <a:gd name="connsiteY50" fmla="*/ 320469 h 610029"/>
                <a:gd name="connsiteX51" fmla="*/ 314325 w 1564005"/>
                <a:gd name="connsiteY51" fmla="*/ 326184 h 610029"/>
                <a:gd name="connsiteX52" fmla="*/ 323850 w 1564005"/>
                <a:gd name="connsiteY52" fmla="*/ 324279 h 610029"/>
                <a:gd name="connsiteX53" fmla="*/ 325755 w 1564005"/>
                <a:gd name="connsiteY53" fmla="*/ 318564 h 610029"/>
                <a:gd name="connsiteX54" fmla="*/ 339090 w 1564005"/>
                <a:gd name="connsiteY54" fmla="*/ 316659 h 610029"/>
                <a:gd name="connsiteX55" fmla="*/ 360045 w 1564005"/>
                <a:gd name="connsiteY55" fmla="*/ 307134 h 610029"/>
                <a:gd name="connsiteX56" fmla="*/ 365760 w 1564005"/>
                <a:gd name="connsiteY56" fmla="*/ 303324 h 610029"/>
                <a:gd name="connsiteX57" fmla="*/ 379095 w 1564005"/>
                <a:gd name="connsiteY57" fmla="*/ 289989 h 610029"/>
                <a:gd name="connsiteX58" fmla="*/ 384810 w 1564005"/>
                <a:gd name="connsiteY58" fmla="*/ 278559 h 610029"/>
                <a:gd name="connsiteX59" fmla="*/ 390525 w 1564005"/>
                <a:gd name="connsiteY59" fmla="*/ 274749 h 610029"/>
                <a:gd name="connsiteX60" fmla="*/ 396240 w 1564005"/>
                <a:gd name="connsiteY60" fmla="*/ 276654 h 610029"/>
                <a:gd name="connsiteX61" fmla="*/ 403860 w 1564005"/>
                <a:gd name="connsiteY61" fmla="*/ 288084 h 610029"/>
                <a:gd name="connsiteX62" fmla="*/ 407670 w 1564005"/>
                <a:gd name="connsiteY62" fmla="*/ 293799 h 610029"/>
                <a:gd name="connsiteX63" fmla="*/ 411480 w 1564005"/>
                <a:gd name="connsiteY63" fmla="*/ 299514 h 610029"/>
                <a:gd name="connsiteX64" fmla="*/ 422910 w 1564005"/>
                <a:gd name="connsiteY64" fmla="*/ 307134 h 610029"/>
                <a:gd name="connsiteX65" fmla="*/ 434340 w 1564005"/>
                <a:gd name="connsiteY65" fmla="*/ 305229 h 610029"/>
                <a:gd name="connsiteX66" fmla="*/ 440055 w 1564005"/>
                <a:gd name="connsiteY66" fmla="*/ 293799 h 610029"/>
                <a:gd name="connsiteX67" fmla="*/ 478155 w 1564005"/>
                <a:gd name="connsiteY67" fmla="*/ 291894 h 610029"/>
                <a:gd name="connsiteX68" fmla="*/ 483870 w 1564005"/>
                <a:gd name="connsiteY68" fmla="*/ 286179 h 610029"/>
                <a:gd name="connsiteX69" fmla="*/ 489585 w 1564005"/>
                <a:gd name="connsiteY69" fmla="*/ 289989 h 610029"/>
                <a:gd name="connsiteX70" fmla="*/ 495300 w 1564005"/>
                <a:gd name="connsiteY70" fmla="*/ 291894 h 610029"/>
                <a:gd name="connsiteX71" fmla="*/ 501015 w 1564005"/>
                <a:gd name="connsiteY71" fmla="*/ 295704 h 610029"/>
                <a:gd name="connsiteX72" fmla="*/ 554355 w 1564005"/>
                <a:gd name="connsiteY72" fmla="*/ 299514 h 610029"/>
                <a:gd name="connsiteX73" fmla="*/ 565785 w 1564005"/>
                <a:gd name="connsiteY73" fmla="*/ 307134 h 610029"/>
                <a:gd name="connsiteX74" fmla="*/ 573405 w 1564005"/>
                <a:gd name="connsiteY74" fmla="*/ 314754 h 610029"/>
                <a:gd name="connsiteX75" fmla="*/ 579120 w 1564005"/>
                <a:gd name="connsiteY75" fmla="*/ 316659 h 610029"/>
                <a:gd name="connsiteX76" fmla="*/ 607695 w 1564005"/>
                <a:gd name="connsiteY76" fmla="*/ 320469 h 610029"/>
                <a:gd name="connsiteX77" fmla="*/ 613410 w 1564005"/>
                <a:gd name="connsiteY77" fmla="*/ 318564 h 610029"/>
                <a:gd name="connsiteX78" fmla="*/ 617220 w 1564005"/>
                <a:gd name="connsiteY78" fmla="*/ 312849 h 610029"/>
                <a:gd name="connsiteX79" fmla="*/ 622935 w 1564005"/>
                <a:gd name="connsiteY79" fmla="*/ 288084 h 610029"/>
                <a:gd name="connsiteX80" fmla="*/ 628650 w 1564005"/>
                <a:gd name="connsiteY80" fmla="*/ 284274 h 610029"/>
                <a:gd name="connsiteX81" fmla="*/ 640080 w 1564005"/>
                <a:gd name="connsiteY81" fmla="*/ 288084 h 610029"/>
                <a:gd name="connsiteX82" fmla="*/ 643890 w 1564005"/>
                <a:gd name="connsiteY82" fmla="*/ 280464 h 610029"/>
                <a:gd name="connsiteX83" fmla="*/ 647700 w 1564005"/>
                <a:gd name="connsiteY83" fmla="*/ 265224 h 610029"/>
                <a:gd name="connsiteX84" fmla="*/ 653415 w 1564005"/>
                <a:gd name="connsiteY84" fmla="*/ 261414 h 610029"/>
                <a:gd name="connsiteX85" fmla="*/ 661035 w 1564005"/>
                <a:gd name="connsiteY85" fmla="*/ 244269 h 610029"/>
                <a:gd name="connsiteX86" fmla="*/ 676275 w 1564005"/>
                <a:gd name="connsiteY86" fmla="*/ 242364 h 610029"/>
                <a:gd name="connsiteX87" fmla="*/ 681990 w 1564005"/>
                <a:gd name="connsiteY87" fmla="*/ 240459 h 610029"/>
                <a:gd name="connsiteX88" fmla="*/ 689610 w 1564005"/>
                <a:gd name="connsiteY88" fmla="*/ 229029 h 610029"/>
                <a:gd name="connsiteX89" fmla="*/ 691515 w 1564005"/>
                <a:gd name="connsiteY89" fmla="*/ 219504 h 610029"/>
                <a:gd name="connsiteX90" fmla="*/ 687705 w 1564005"/>
                <a:gd name="connsiteY90" fmla="*/ 204264 h 610029"/>
                <a:gd name="connsiteX91" fmla="*/ 702945 w 1564005"/>
                <a:gd name="connsiteY91" fmla="*/ 198549 h 610029"/>
                <a:gd name="connsiteX92" fmla="*/ 708660 w 1564005"/>
                <a:gd name="connsiteY92" fmla="*/ 194739 h 610029"/>
                <a:gd name="connsiteX93" fmla="*/ 714375 w 1564005"/>
                <a:gd name="connsiteY93" fmla="*/ 192834 h 610029"/>
                <a:gd name="connsiteX94" fmla="*/ 716280 w 1564005"/>
                <a:gd name="connsiteY94" fmla="*/ 187119 h 610029"/>
                <a:gd name="connsiteX95" fmla="*/ 720090 w 1564005"/>
                <a:gd name="connsiteY95" fmla="*/ 181404 h 610029"/>
                <a:gd name="connsiteX96" fmla="*/ 718185 w 1564005"/>
                <a:gd name="connsiteY96" fmla="*/ 169974 h 610029"/>
                <a:gd name="connsiteX97" fmla="*/ 706755 w 1564005"/>
                <a:gd name="connsiteY97" fmla="*/ 160449 h 610029"/>
                <a:gd name="connsiteX98" fmla="*/ 704850 w 1564005"/>
                <a:gd name="connsiteY98" fmla="*/ 154734 h 610029"/>
                <a:gd name="connsiteX99" fmla="*/ 706755 w 1564005"/>
                <a:gd name="connsiteY99" fmla="*/ 149019 h 610029"/>
                <a:gd name="connsiteX100" fmla="*/ 712470 w 1564005"/>
                <a:gd name="connsiteY100" fmla="*/ 135684 h 610029"/>
                <a:gd name="connsiteX101" fmla="*/ 718185 w 1564005"/>
                <a:gd name="connsiteY101" fmla="*/ 133779 h 610029"/>
                <a:gd name="connsiteX102" fmla="*/ 725805 w 1564005"/>
                <a:gd name="connsiteY102" fmla="*/ 129969 h 610029"/>
                <a:gd name="connsiteX103" fmla="*/ 729615 w 1564005"/>
                <a:gd name="connsiteY103" fmla="*/ 124254 h 610029"/>
                <a:gd name="connsiteX104" fmla="*/ 746760 w 1564005"/>
                <a:gd name="connsiteY104" fmla="*/ 128064 h 610029"/>
                <a:gd name="connsiteX105" fmla="*/ 762000 w 1564005"/>
                <a:gd name="connsiteY105" fmla="*/ 141399 h 610029"/>
                <a:gd name="connsiteX106" fmla="*/ 771525 w 1564005"/>
                <a:gd name="connsiteY106" fmla="*/ 139494 h 610029"/>
                <a:gd name="connsiteX107" fmla="*/ 773430 w 1564005"/>
                <a:gd name="connsiteY107" fmla="*/ 133779 h 610029"/>
                <a:gd name="connsiteX108" fmla="*/ 775335 w 1564005"/>
                <a:gd name="connsiteY108" fmla="*/ 122349 h 610029"/>
                <a:gd name="connsiteX109" fmla="*/ 777240 w 1564005"/>
                <a:gd name="connsiteY109" fmla="*/ 116634 h 610029"/>
                <a:gd name="connsiteX110" fmla="*/ 779145 w 1564005"/>
                <a:gd name="connsiteY110" fmla="*/ 107109 h 610029"/>
                <a:gd name="connsiteX111" fmla="*/ 790575 w 1564005"/>
                <a:gd name="connsiteY111" fmla="*/ 101394 h 610029"/>
                <a:gd name="connsiteX112" fmla="*/ 798195 w 1564005"/>
                <a:gd name="connsiteY112" fmla="*/ 105204 h 610029"/>
                <a:gd name="connsiteX113" fmla="*/ 811530 w 1564005"/>
                <a:gd name="connsiteY113" fmla="*/ 109014 h 610029"/>
                <a:gd name="connsiteX114" fmla="*/ 817245 w 1564005"/>
                <a:gd name="connsiteY114" fmla="*/ 110919 h 610029"/>
                <a:gd name="connsiteX115" fmla="*/ 832485 w 1564005"/>
                <a:gd name="connsiteY115" fmla="*/ 109014 h 610029"/>
                <a:gd name="connsiteX116" fmla="*/ 838200 w 1564005"/>
                <a:gd name="connsiteY116" fmla="*/ 105204 h 610029"/>
                <a:gd name="connsiteX117" fmla="*/ 834390 w 1564005"/>
                <a:gd name="connsiteY117" fmla="*/ 93774 h 610029"/>
                <a:gd name="connsiteX118" fmla="*/ 849630 w 1564005"/>
                <a:gd name="connsiteY118" fmla="*/ 88059 h 610029"/>
                <a:gd name="connsiteX119" fmla="*/ 859155 w 1564005"/>
                <a:gd name="connsiteY119" fmla="*/ 89964 h 610029"/>
                <a:gd name="connsiteX120" fmla="*/ 864870 w 1564005"/>
                <a:gd name="connsiteY120" fmla="*/ 95679 h 610029"/>
                <a:gd name="connsiteX121" fmla="*/ 868680 w 1564005"/>
                <a:gd name="connsiteY121" fmla="*/ 101394 h 610029"/>
                <a:gd name="connsiteX122" fmla="*/ 874395 w 1564005"/>
                <a:gd name="connsiteY122" fmla="*/ 103299 h 610029"/>
                <a:gd name="connsiteX123" fmla="*/ 878205 w 1564005"/>
                <a:gd name="connsiteY123" fmla="*/ 110919 h 610029"/>
                <a:gd name="connsiteX124" fmla="*/ 929640 w 1564005"/>
                <a:gd name="connsiteY124" fmla="*/ 114729 h 610029"/>
                <a:gd name="connsiteX125" fmla="*/ 931545 w 1564005"/>
                <a:gd name="connsiteY125" fmla="*/ 109014 h 610029"/>
                <a:gd name="connsiteX126" fmla="*/ 941070 w 1564005"/>
                <a:gd name="connsiteY126" fmla="*/ 97584 h 610029"/>
                <a:gd name="connsiteX127" fmla="*/ 958215 w 1564005"/>
                <a:gd name="connsiteY127" fmla="*/ 99489 h 610029"/>
                <a:gd name="connsiteX128" fmla="*/ 963930 w 1564005"/>
                <a:gd name="connsiteY128" fmla="*/ 101394 h 610029"/>
                <a:gd name="connsiteX129" fmla="*/ 969645 w 1564005"/>
                <a:gd name="connsiteY129" fmla="*/ 107109 h 610029"/>
                <a:gd name="connsiteX130" fmla="*/ 973455 w 1564005"/>
                <a:gd name="connsiteY130" fmla="*/ 112824 h 610029"/>
                <a:gd name="connsiteX131" fmla="*/ 977265 w 1564005"/>
                <a:gd name="connsiteY131" fmla="*/ 135684 h 610029"/>
                <a:gd name="connsiteX132" fmla="*/ 990600 w 1564005"/>
                <a:gd name="connsiteY132" fmla="*/ 137589 h 610029"/>
                <a:gd name="connsiteX133" fmla="*/ 996315 w 1564005"/>
                <a:gd name="connsiteY133" fmla="*/ 143304 h 610029"/>
                <a:gd name="connsiteX134" fmla="*/ 992505 w 1564005"/>
                <a:gd name="connsiteY134" fmla="*/ 149019 h 610029"/>
                <a:gd name="connsiteX135" fmla="*/ 986790 w 1564005"/>
                <a:gd name="connsiteY135" fmla="*/ 154734 h 610029"/>
                <a:gd name="connsiteX136" fmla="*/ 977265 w 1564005"/>
                <a:gd name="connsiteY136" fmla="*/ 171879 h 610029"/>
                <a:gd name="connsiteX137" fmla="*/ 971550 w 1564005"/>
                <a:gd name="connsiteY137" fmla="*/ 173784 h 610029"/>
                <a:gd name="connsiteX138" fmla="*/ 967740 w 1564005"/>
                <a:gd name="connsiteY138" fmla="*/ 179499 h 610029"/>
                <a:gd name="connsiteX139" fmla="*/ 969645 w 1564005"/>
                <a:gd name="connsiteY139" fmla="*/ 185214 h 610029"/>
                <a:gd name="connsiteX140" fmla="*/ 986790 w 1564005"/>
                <a:gd name="connsiteY140" fmla="*/ 194739 h 610029"/>
                <a:gd name="connsiteX141" fmla="*/ 1003935 w 1564005"/>
                <a:gd name="connsiteY141" fmla="*/ 192834 h 610029"/>
                <a:gd name="connsiteX142" fmla="*/ 1009650 w 1564005"/>
                <a:gd name="connsiteY142" fmla="*/ 187119 h 610029"/>
                <a:gd name="connsiteX143" fmla="*/ 1015365 w 1564005"/>
                <a:gd name="connsiteY143" fmla="*/ 185214 h 610029"/>
                <a:gd name="connsiteX144" fmla="*/ 1024890 w 1564005"/>
                <a:gd name="connsiteY144" fmla="*/ 194739 h 610029"/>
                <a:gd name="connsiteX145" fmla="*/ 1042035 w 1564005"/>
                <a:gd name="connsiteY145" fmla="*/ 208074 h 610029"/>
                <a:gd name="connsiteX146" fmla="*/ 1051560 w 1564005"/>
                <a:gd name="connsiteY146" fmla="*/ 219504 h 610029"/>
                <a:gd name="connsiteX147" fmla="*/ 1059180 w 1564005"/>
                <a:gd name="connsiteY147" fmla="*/ 221409 h 610029"/>
                <a:gd name="connsiteX148" fmla="*/ 1102995 w 1564005"/>
                <a:gd name="connsiteY148" fmla="*/ 223314 h 610029"/>
                <a:gd name="connsiteX149" fmla="*/ 1108710 w 1564005"/>
                <a:gd name="connsiteY149" fmla="*/ 225219 h 610029"/>
                <a:gd name="connsiteX150" fmla="*/ 1112520 w 1564005"/>
                <a:gd name="connsiteY150" fmla="*/ 230934 h 610029"/>
                <a:gd name="connsiteX151" fmla="*/ 1118235 w 1564005"/>
                <a:gd name="connsiteY151" fmla="*/ 234744 h 610029"/>
                <a:gd name="connsiteX152" fmla="*/ 1122045 w 1564005"/>
                <a:gd name="connsiteY152" fmla="*/ 240459 h 610029"/>
                <a:gd name="connsiteX153" fmla="*/ 1120140 w 1564005"/>
                <a:gd name="connsiteY153" fmla="*/ 280464 h 610029"/>
                <a:gd name="connsiteX154" fmla="*/ 1114425 w 1564005"/>
                <a:gd name="connsiteY154" fmla="*/ 291894 h 610029"/>
                <a:gd name="connsiteX155" fmla="*/ 1108710 w 1564005"/>
                <a:gd name="connsiteY155" fmla="*/ 310944 h 610029"/>
                <a:gd name="connsiteX156" fmla="*/ 1070610 w 1564005"/>
                <a:gd name="connsiteY156" fmla="*/ 309039 h 610029"/>
                <a:gd name="connsiteX157" fmla="*/ 1062990 w 1564005"/>
                <a:gd name="connsiteY157" fmla="*/ 307134 h 610029"/>
                <a:gd name="connsiteX158" fmla="*/ 1053465 w 1564005"/>
                <a:gd name="connsiteY158" fmla="*/ 305229 h 610029"/>
                <a:gd name="connsiteX159" fmla="*/ 1040130 w 1564005"/>
                <a:gd name="connsiteY159" fmla="*/ 301419 h 610029"/>
                <a:gd name="connsiteX160" fmla="*/ 1017270 w 1564005"/>
                <a:gd name="connsiteY160" fmla="*/ 310944 h 610029"/>
                <a:gd name="connsiteX161" fmla="*/ 1015365 w 1564005"/>
                <a:gd name="connsiteY161" fmla="*/ 316659 h 610029"/>
                <a:gd name="connsiteX162" fmla="*/ 1017270 w 1564005"/>
                <a:gd name="connsiteY162" fmla="*/ 322374 h 610029"/>
                <a:gd name="connsiteX163" fmla="*/ 1028700 w 1564005"/>
                <a:gd name="connsiteY163" fmla="*/ 326184 h 610029"/>
                <a:gd name="connsiteX164" fmla="*/ 1030605 w 1564005"/>
                <a:gd name="connsiteY164" fmla="*/ 331899 h 610029"/>
                <a:gd name="connsiteX165" fmla="*/ 1032510 w 1564005"/>
                <a:gd name="connsiteY165" fmla="*/ 366189 h 610029"/>
                <a:gd name="connsiteX166" fmla="*/ 1043940 w 1564005"/>
                <a:gd name="connsiteY166" fmla="*/ 377619 h 610029"/>
                <a:gd name="connsiteX167" fmla="*/ 1045845 w 1564005"/>
                <a:gd name="connsiteY167" fmla="*/ 396669 h 610029"/>
                <a:gd name="connsiteX168" fmla="*/ 1047750 w 1564005"/>
                <a:gd name="connsiteY168" fmla="*/ 408099 h 610029"/>
                <a:gd name="connsiteX169" fmla="*/ 1053465 w 1564005"/>
                <a:gd name="connsiteY169" fmla="*/ 410004 h 610029"/>
                <a:gd name="connsiteX170" fmla="*/ 1064895 w 1564005"/>
                <a:gd name="connsiteY170" fmla="*/ 402384 h 610029"/>
                <a:gd name="connsiteX171" fmla="*/ 1070610 w 1564005"/>
                <a:gd name="connsiteY171" fmla="*/ 406194 h 610029"/>
                <a:gd name="connsiteX172" fmla="*/ 1072515 w 1564005"/>
                <a:gd name="connsiteY172" fmla="*/ 415719 h 610029"/>
                <a:gd name="connsiteX173" fmla="*/ 1051560 w 1564005"/>
                <a:gd name="connsiteY173" fmla="*/ 425244 h 610029"/>
                <a:gd name="connsiteX174" fmla="*/ 1042035 w 1564005"/>
                <a:gd name="connsiteY174" fmla="*/ 434769 h 610029"/>
                <a:gd name="connsiteX175" fmla="*/ 1047750 w 1564005"/>
                <a:gd name="connsiteY175" fmla="*/ 448104 h 610029"/>
                <a:gd name="connsiteX176" fmla="*/ 1053465 w 1564005"/>
                <a:gd name="connsiteY176" fmla="*/ 463344 h 610029"/>
                <a:gd name="connsiteX177" fmla="*/ 1061085 w 1564005"/>
                <a:gd name="connsiteY177" fmla="*/ 501444 h 610029"/>
                <a:gd name="connsiteX178" fmla="*/ 1066800 w 1564005"/>
                <a:gd name="connsiteY178" fmla="*/ 505254 h 610029"/>
                <a:gd name="connsiteX179" fmla="*/ 1066800 w 1564005"/>
                <a:gd name="connsiteY179" fmla="*/ 547164 h 610029"/>
                <a:gd name="connsiteX180" fmla="*/ 1059180 w 1564005"/>
                <a:gd name="connsiteY180" fmla="*/ 558594 h 610029"/>
                <a:gd name="connsiteX181" fmla="*/ 1061085 w 1564005"/>
                <a:gd name="connsiteY181" fmla="*/ 577644 h 610029"/>
                <a:gd name="connsiteX182" fmla="*/ 1066800 w 1564005"/>
                <a:gd name="connsiteY182" fmla="*/ 581454 h 610029"/>
                <a:gd name="connsiteX183" fmla="*/ 1085850 w 1564005"/>
                <a:gd name="connsiteY183" fmla="*/ 579549 h 610029"/>
                <a:gd name="connsiteX184" fmla="*/ 1118235 w 1564005"/>
                <a:gd name="connsiteY184" fmla="*/ 575739 h 610029"/>
                <a:gd name="connsiteX185" fmla="*/ 1152525 w 1564005"/>
                <a:gd name="connsiteY185" fmla="*/ 579549 h 610029"/>
                <a:gd name="connsiteX186" fmla="*/ 1173480 w 1564005"/>
                <a:gd name="connsiteY186" fmla="*/ 583359 h 610029"/>
                <a:gd name="connsiteX187" fmla="*/ 1181100 w 1564005"/>
                <a:gd name="connsiteY187" fmla="*/ 585264 h 610029"/>
                <a:gd name="connsiteX188" fmla="*/ 1207770 w 1564005"/>
                <a:gd name="connsiteY188" fmla="*/ 581454 h 610029"/>
                <a:gd name="connsiteX189" fmla="*/ 1213485 w 1564005"/>
                <a:gd name="connsiteY189" fmla="*/ 579549 h 610029"/>
                <a:gd name="connsiteX190" fmla="*/ 1236345 w 1564005"/>
                <a:gd name="connsiteY190" fmla="*/ 581454 h 610029"/>
                <a:gd name="connsiteX191" fmla="*/ 1261110 w 1564005"/>
                <a:gd name="connsiteY191" fmla="*/ 583359 h 610029"/>
                <a:gd name="connsiteX192" fmla="*/ 1266825 w 1564005"/>
                <a:gd name="connsiteY192" fmla="*/ 579549 h 610029"/>
                <a:gd name="connsiteX193" fmla="*/ 1274445 w 1564005"/>
                <a:gd name="connsiteY193" fmla="*/ 577644 h 610029"/>
                <a:gd name="connsiteX194" fmla="*/ 1280160 w 1564005"/>
                <a:gd name="connsiteY194" fmla="*/ 575739 h 610029"/>
                <a:gd name="connsiteX195" fmla="*/ 1293495 w 1564005"/>
                <a:gd name="connsiteY195" fmla="*/ 583359 h 610029"/>
                <a:gd name="connsiteX196" fmla="*/ 1303020 w 1564005"/>
                <a:gd name="connsiteY196" fmla="*/ 587169 h 610029"/>
                <a:gd name="connsiteX197" fmla="*/ 1320165 w 1564005"/>
                <a:gd name="connsiteY197" fmla="*/ 596694 h 610029"/>
                <a:gd name="connsiteX198" fmla="*/ 1322070 w 1564005"/>
                <a:gd name="connsiteY198" fmla="*/ 602409 h 610029"/>
                <a:gd name="connsiteX199" fmla="*/ 1333500 w 1564005"/>
                <a:gd name="connsiteY199" fmla="*/ 610029 h 610029"/>
                <a:gd name="connsiteX200" fmla="*/ 1354455 w 1564005"/>
                <a:gd name="connsiteY200" fmla="*/ 608124 h 610029"/>
                <a:gd name="connsiteX201" fmla="*/ 1360170 w 1564005"/>
                <a:gd name="connsiteY201" fmla="*/ 604314 h 610029"/>
                <a:gd name="connsiteX202" fmla="*/ 1362075 w 1564005"/>
                <a:gd name="connsiteY202" fmla="*/ 585264 h 610029"/>
                <a:gd name="connsiteX203" fmla="*/ 1369695 w 1564005"/>
                <a:gd name="connsiteY203" fmla="*/ 581454 h 610029"/>
                <a:gd name="connsiteX204" fmla="*/ 1394460 w 1564005"/>
                <a:gd name="connsiteY204" fmla="*/ 577644 h 610029"/>
                <a:gd name="connsiteX205" fmla="*/ 1405890 w 1564005"/>
                <a:gd name="connsiteY205" fmla="*/ 573834 h 610029"/>
                <a:gd name="connsiteX206" fmla="*/ 1421130 w 1564005"/>
                <a:gd name="connsiteY206" fmla="*/ 566214 h 610029"/>
                <a:gd name="connsiteX207" fmla="*/ 1419225 w 1564005"/>
                <a:gd name="connsiteY207" fmla="*/ 556689 h 610029"/>
                <a:gd name="connsiteX208" fmla="*/ 1409700 w 1564005"/>
                <a:gd name="connsiteY208" fmla="*/ 552879 h 610029"/>
                <a:gd name="connsiteX209" fmla="*/ 1386840 w 1564005"/>
                <a:gd name="connsiteY209" fmla="*/ 547164 h 610029"/>
                <a:gd name="connsiteX210" fmla="*/ 1381125 w 1564005"/>
                <a:gd name="connsiteY210" fmla="*/ 545259 h 610029"/>
                <a:gd name="connsiteX211" fmla="*/ 1381125 w 1564005"/>
                <a:gd name="connsiteY211" fmla="*/ 533829 h 610029"/>
                <a:gd name="connsiteX212" fmla="*/ 1392555 w 1564005"/>
                <a:gd name="connsiteY212" fmla="*/ 526209 h 610029"/>
                <a:gd name="connsiteX213" fmla="*/ 1402080 w 1564005"/>
                <a:gd name="connsiteY213" fmla="*/ 507159 h 610029"/>
                <a:gd name="connsiteX214" fmla="*/ 1403985 w 1564005"/>
                <a:gd name="connsiteY214" fmla="*/ 490014 h 610029"/>
                <a:gd name="connsiteX215" fmla="*/ 1407795 w 1564005"/>
                <a:gd name="connsiteY215" fmla="*/ 484299 h 610029"/>
                <a:gd name="connsiteX216" fmla="*/ 1411605 w 1564005"/>
                <a:gd name="connsiteY216" fmla="*/ 476679 h 610029"/>
                <a:gd name="connsiteX217" fmla="*/ 1423035 w 1564005"/>
                <a:gd name="connsiteY217" fmla="*/ 478584 h 610029"/>
                <a:gd name="connsiteX218" fmla="*/ 1432560 w 1564005"/>
                <a:gd name="connsiteY218" fmla="*/ 490014 h 610029"/>
                <a:gd name="connsiteX219" fmla="*/ 1434465 w 1564005"/>
                <a:gd name="connsiteY219" fmla="*/ 497634 h 610029"/>
                <a:gd name="connsiteX220" fmla="*/ 1442085 w 1564005"/>
                <a:gd name="connsiteY220" fmla="*/ 499539 h 610029"/>
                <a:gd name="connsiteX221" fmla="*/ 1453515 w 1564005"/>
                <a:gd name="connsiteY221" fmla="*/ 503349 h 610029"/>
                <a:gd name="connsiteX222" fmla="*/ 1468755 w 1564005"/>
                <a:gd name="connsiteY222" fmla="*/ 507159 h 610029"/>
                <a:gd name="connsiteX223" fmla="*/ 1476375 w 1564005"/>
                <a:gd name="connsiteY223" fmla="*/ 509064 h 610029"/>
                <a:gd name="connsiteX224" fmla="*/ 1478280 w 1564005"/>
                <a:gd name="connsiteY224" fmla="*/ 514779 h 610029"/>
                <a:gd name="connsiteX225" fmla="*/ 1485900 w 1564005"/>
                <a:gd name="connsiteY225" fmla="*/ 526209 h 610029"/>
                <a:gd name="connsiteX226" fmla="*/ 1506855 w 1564005"/>
                <a:gd name="connsiteY226" fmla="*/ 524304 h 610029"/>
                <a:gd name="connsiteX227" fmla="*/ 1510665 w 1564005"/>
                <a:gd name="connsiteY227" fmla="*/ 518589 h 610029"/>
                <a:gd name="connsiteX228" fmla="*/ 1533525 w 1564005"/>
                <a:gd name="connsiteY228" fmla="*/ 509064 h 610029"/>
                <a:gd name="connsiteX229" fmla="*/ 1544955 w 1564005"/>
                <a:gd name="connsiteY229" fmla="*/ 503349 h 610029"/>
                <a:gd name="connsiteX230" fmla="*/ 1550670 w 1564005"/>
                <a:gd name="connsiteY230" fmla="*/ 499539 h 610029"/>
                <a:gd name="connsiteX231" fmla="*/ 1564005 w 1564005"/>
                <a:gd name="connsiteY231" fmla="*/ 495729 h 61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564005" h="610029">
                  <a:moveTo>
                    <a:pt x="0" y="4239"/>
                  </a:moveTo>
                  <a:cubicBezTo>
                    <a:pt x="1002" y="4439"/>
                    <a:pt x="15351" y="7152"/>
                    <a:pt x="17145" y="8049"/>
                  </a:cubicBezTo>
                  <a:cubicBezTo>
                    <a:pt x="21241" y="10097"/>
                    <a:pt x="24231" y="14221"/>
                    <a:pt x="28575" y="15669"/>
                  </a:cubicBezTo>
                  <a:lnTo>
                    <a:pt x="40005" y="19479"/>
                  </a:lnTo>
                  <a:cubicBezTo>
                    <a:pt x="55245" y="18844"/>
                    <a:pt x="70508" y="18623"/>
                    <a:pt x="85725" y="17574"/>
                  </a:cubicBezTo>
                  <a:cubicBezTo>
                    <a:pt x="88955" y="17351"/>
                    <a:pt x="92291" y="16984"/>
                    <a:pt x="95250" y="15669"/>
                  </a:cubicBezTo>
                  <a:cubicBezTo>
                    <a:pt x="98151" y="14380"/>
                    <a:pt x="100113" y="11529"/>
                    <a:pt x="102870" y="9954"/>
                  </a:cubicBezTo>
                  <a:cubicBezTo>
                    <a:pt x="104996" y="8739"/>
                    <a:pt x="114555" y="6556"/>
                    <a:pt x="116205" y="6144"/>
                  </a:cubicBezTo>
                  <a:cubicBezTo>
                    <a:pt x="117297" y="5052"/>
                    <a:pt x="125730" y="-7117"/>
                    <a:pt x="125730" y="6144"/>
                  </a:cubicBezTo>
                  <a:cubicBezTo>
                    <a:pt x="125730" y="11380"/>
                    <a:pt x="121920" y="21384"/>
                    <a:pt x="121920" y="21384"/>
                  </a:cubicBezTo>
                  <a:cubicBezTo>
                    <a:pt x="122555" y="32814"/>
                    <a:pt x="122206" y="44341"/>
                    <a:pt x="123825" y="55674"/>
                  </a:cubicBezTo>
                  <a:cubicBezTo>
                    <a:pt x="124149" y="57941"/>
                    <a:pt x="126611" y="59341"/>
                    <a:pt x="127635" y="61389"/>
                  </a:cubicBezTo>
                  <a:cubicBezTo>
                    <a:pt x="128533" y="63185"/>
                    <a:pt x="128905" y="65199"/>
                    <a:pt x="129540" y="67104"/>
                  </a:cubicBezTo>
                  <a:cubicBezTo>
                    <a:pt x="156603" y="63238"/>
                    <a:pt x="129194" y="69875"/>
                    <a:pt x="156210" y="51864"/>
                  </a:cubicBezTo>
                  <a:cubicBezTo>
                    <a:pt x="158115" y="50594"/>
                    <a:pt x="159833" y="48984"/>
                    <a:pt x="161925" y="48054"/>
                  </a:cubicBezTo>
                  <a:cubicBezTo>
                    <a:pt x="165595" y="46423"/>
                    <a:pt x="173355" y="44244"/>
                    <a:pt x="173355" y="44244"/>
                  </a:cubicBezTo>
                  <a:cubicBezTo>
                    <a:pt x="180340" y="44879"/>
                    <a:pt x="187367" y="45157"/>
                    <a:pt x="194310" y="46149"/>
                  </a:cubicBezTo>
                  <a:cubicBezTo>
                    <a:pt x="196298" y="46433"/>
                    <a:pt x="198440" y="46821"/>
                    <a:pt x="200025" y="48054"/>
                  </a:cubicBezTo>
                  <a:cubicBezTo>
                    <a:pt x="204278" y="51362"/>
                    <a:pt x="208466" y="55001"/>
                    <a:pt x="211455" y="59484"/>
                  </a:cubicBezTo>
                  <a:cubicBezTo>
                    <a:pt x="213995" y="63294"/>
                    <a:pt x="215265" y="68374"/>
                    <a:pt x="219075" y="70914"/>
                  </a:cubicBezTo>
                  <a:lnTo>
                    <a:pt x="224790" y="74724"/>
                  </a:lnTo>
                  <a:cubicBezTo>
                    <a:pt x="225425" y="76629"/>
                    <a:pt x="226695" y="78431"/>
                    <a:pt x="226695" y="80439"/>
                  </a:cubicBezTo>
                  <a:cubicBezTo>
                    <a:pt x="226695" y="83057"/>
                    <a:pt x="225509" y="85542"/>
                    <a:pt x="224790" y="88059"/>
                  </a:cubicBezTo>
                  <a:cubicBezTo>
                    <a:pt x="224238" y="89990"/>
                    <a:pt x="223783" y="91978"/>
                    <a:pt x="222885" y="93774"/>
                  </a:cubicBezTo>
                  <a:cubicBezTo>
                    <a:pt x="219984" y="99577"/>
                    <a:pt x="216142" y="102422"/>
                    <a:pt x="211455" y="107109"/>
                  </a:cubicBezTo>
                  <a:cubicBezTo>
                    <a:pt x="212090" y="110919"/>
                    <a:pt x="211633" y="115084"/>
                    <a:pt x="213360" y="118539"/>
                  </a:cubicBezTo>
                  <a:cubicBezTo>
                    <a:pt x="214384" y="120587"/>
                    <a:pt x="218520" y="120128"/>
                    <a:pt x="219075" y="122349"/>
                  </a:cubicBezTo>
                  <a:cubicBezTo>
                    <a:pt x="221423" y="131741"/>
                    <a:pt x="216626" y="134323"/>
                    <a:pt x="211455" y="139494"/>
                  </a:cubicBezTo>
                  <a:cubicBezTo>
                    <a:pt x="213360" y="140129"/>
                    <a:pt x="215374" y="140501"/>
                    <a:pt x="217170" y="141399"/>
                  </a:cubicBezTo>
                  <a:cubicBezTo>
                    <a:pt x="219218" y="142423"/>
                    <a:pt x="220793" y="144279"/>
                    <a:pt x="222885" y="145209"/>
                  </a:cubicBezTo>
                  <a:cubicBezTo>
                    <a:pt x="226555" y="146840"/>
                    <a:pt x="230505" y="147749"/>
                    <a:pt x="234315" y="149019"/>
                  </a:cubicBezTo>
                  <a:lnTo>
                    <a:pt x="240030" y="150924"/>
                  </a:lnTo>
                  <a:cubicBezTo>
                    <a:pt x="239395" y="154099"/>
                    <a:pt x="239573" y="157553"/>
                    <a:pt x="238125" y="160449"/>
                  </a:cubicBezTo>
                  <a:cubicBezTo>
                    <a:pt x="231820" y="173060"/>
                    <a:pt x="230531" y="158648"/>
                    <a:pt x="234315" y="173784"/>
                  </a:cubicBezTo>
                  <a:cubicBezTo>
                    <a:pt x="233045" y="178229"/>
                    <a:pt x="231833" y="182691"/>
                    <a:pt x="230505" y="187119"/>
                  </a:cubicBezTo>
                  <a:cubicBezTo>
                    <a:pt x="229928" y="189042"/>
                    <a:pt x="229498" y="191038"/>
                    <a:pt x="228600" y="192834"/>
                  </a:cubicBezTo>
                  <a:cubicBezTo>
                    <a:pt x="227576" y="194882"/>
                    <a:pt x="226060" y="196644"/>
                    <a:pt x="224790" y="198549"/>
                  </a:cubicBezTo>
                  <a:cubicBezTo>
                    <a:pt x="225425" y="200454"/>
                    <a:pt x="226143" y="202333"/>
                    <a:pt x="226695" y="204264"/>
                  </a:cubicBezTo>
                  <a:cubicBezTo>
                    <a:pt x="227414" y="206781"/>
                    <a:pt x="227301" y="209611"/>
                    <a:pt x="228600" y="211884"/>
                  </a:cubicBezTo>
                  <a:cubicBezTo>
                    <a:pt x="232933" y="219468"/>
                    <a:pt x="233847" y="216413"/>
                    <a:pt x="240030" y="219504"/>
                  </a:cubicBezTo>
                  <a:cubicBezTo>
                    <a:pt x="242078" y="220528"/>
                    <a:pt x="243840" y="222044"/>
                    <a:pt x="245745" y="223314"/>
                  </a:cubicBezTo>
                  <a:cubicBezTo>
                    <a:pt x="244407" y="239369"/>
                    <a:pt x="242210" y="248001"/>
                    <a:pt x="245745" y="263319"/>
                  </a:cubicBezTo>
                  <a:cubicBezTo>
                    <a:pt x="246384" y="266086"/>
                    <a:pt x="248558" y="268280"/>
                    <a:pt x="249555" y="270939"/>
                  </a:cubicBezTo>
                  <a:cubicBezTo>
                    <a:pt x="250474" y="273390"/>
                    <a:pt x="250708" y="276051"/>
                    <a:pt x="251460" y="278559"/>
                  </a:cubicBezTo>
                  <a:cubicBezTo>
                    <a:pt x="252614" y="282406"/>
                    <a:pt x="251270" y="289625"/>
                    <a:pt x="255270" y="289989"/>
                  </a:cubicBezTo>
                  <a:lnTo>
                    <a:pt x="276225" y="291894"/>
                  </a:lnTo>
                  <a:cubicBezTo>
                    <a:pt x="275138" y="299501"/>
                    <a:pt x="272005" y="313083"/>
                    <a:pt x="276225" y="320469"/>
                  </a:cubicBezTo>
                  <a:cubicBezTo>
                    <a:pt x="277221" y="322212"/>
                    <a:pt x="280035" y="319199"/>
                    <a:pt x="281940" y="318564"/>
                  </a:cubicBezTo>
                  <a:cubicBezTo>
                    <a:pt x="285566" y="313729"/>
                    <a:pt x="288208" y="307841"/>
                    <a:pt x="295275" y="307134"/>
                  </a:cubicBezTo>
                  <a:cubicBezTo>
                    <a:pt x="299118" y="306750"/>
                    <a:pt x="302895" y="308404"/>
                    <a:pt x="306705" y="309039"/>
                  </a:cubicBezTo>
                  <a:cubicBezTo>
                    <a:pt x="307975" y="312849"/>
                    <a:pt x="308884" y="316799"/>
                    <a:pt x="310515" y="320469"/>
                  </a:cubicBezTo>
                  <a:cubicBezTo>
                    <a:pt x="311445" y="322561"/>
                    <a:pt x="312124" y="325555"/>
                    <a:pt x="314325" y="326184"/>
                  </a:cubicBezTo>
                  <a:cubicBezTo>
                    <a:pt x="317438" y="327074"/>
                    <a:pt x="320675" y="324914"/>
                    <a:pt x="323850" y="324279"/>
                  </a:cubicBezTo>
                  <a:cubicBezTo>
                    <a:pt x="324485" y="322374"/>
                    <a:pt x="323959" y="319462"/>
                    <a:pt x="325755" y="318564"/>
                  </a:cubicBezTo>
                  <a:cubicBezTo>
                    <a:pt x="329771" y="316556"/>
                    <a:pt x="334687" y="317540"/>
                    <a:pt x="339090" y="316659"/>
                  </a:cubicBezTo>
                  <a:cubicBezTo>
                    <a:pt x="344870" y="315503"/>
                    <a:pt x="358066" y="308453"/>
                    <a:pt x="360045" y="307134"/>
                  </a:cubicBezTo>
                  <a:cubicBezTo>
                    <a:pt x="361950" y="305864"/>
                    <a:pt x="364058" y="304856"/>
                    <a:pt x="365760" y="303324"/>
                  </a:cubicBezTo>
                  <a:cubicBezTo>
                    <a:pt x="370432" y="299119"/>
                    <a:pt x="379095" y="289989"/>
                    <a:pt x="379095" y="289989"/>
                  </a:cubicBezTo>
                  <a:cubicBezTo>
                    <a:pt x="380644" y="285341"/>
                    <a:pt x="381117" y="282252"/>
                    <a:pt x="384810" y="278559"/>
                  </a:cubicBezTo>
                  <a:cubicBezTo>
                    <a:pt x="386429" y="276940"/>
                    <a:pt x="388620" y="276019"/>
                    <a:pt x="390525" y="274749"/>
                  </a:cubicBezTo>
                  <a:cubicBezTo>
                    <a:pt x="392430" y="275384"/>
                    <a:pt x="394820" y="275234"/>
                    <a:pt x="396240" y="276654"/>
                  </a:cubicBezTo>
                  <a:cubicBezTo>
                    <a:pt x="399478" y="279892"/>
                    <a:pt x="401320" y="284274"/>
                    <a:pt x="403860" y="288084"/>
                  </a:cubicBezTo>
                  <a:lnTo>
                    <a:pt x="407670" y="293799"/>
                  </a:lnTo>
                  <a:cubicBezTo>
                    <a:pt x="408940" y="295704"/>
                    <a:pt x="409575" y="298244"/>
                    <a:pt x="411480" y="299514"/>
                  </a:cubicBezTo>
                  <a:lnTo>
                    <a:pt x="422910" y="307134"/>
                  </a:lnTo>
                  <a:cubicBezTo>
                    <a:pt x="426720" y="306499"/>
                    <a:pt x="430986" y="307145"/>
                    <a:pt x="434340" y="305229"/>
                  </a:cubicBezTo>
                  <a:cubicBezTo>
                    <a:pt x="438746" y="302712"/>
                    <a:pt x="433106" y="295063"/>
                    <a:pt x="440055" y="293799"/>
                  </a:cubicBezTo>
                  <a:cubicBezTo>
                    <a:pt x="452566" y="291524"/>
                    <a:pt x="465455" y="292529"/>
                    <a:pt x="478155" y="291894"/>
                  </a:cubicBezTo>
                  <a:cubicBezTo>
                    <a:pt x="480060" y="289989"/>
                    <a:pt x="481213" y="286622"/>
                    <a:pt x="483870" y="286179"/>
                  </a:cubicBezTo>
                  <a:cubicBezTo>
                    <a:pt x="486128" y="285803"/>
                    <a:pt x="487537" y="288965"/>
                    <a:pt x="489585" y="289989"/>
                  </a:cubicBezTo>
                  <a:cubicBezTo>
                    <a:pt x="491381" y="290887"/>
                    <a:pt x="493504" y="290996"/>
                    <a:pt x="495300" y="291894"/>
                  </a:cubicBezTo>
                  <a:cubicBezTo>
                    <a:pt x="497348" y="292918"/>
                    <a:pt x="498744" y="295411"/>
                    <a:pt x="501015" y="295704"/>
                  </a:cubicBezTo>
                  <a:cubicBezTo>
                    <a:pt x="518694" y="297985"/>
                    <a:pt x="536575" y="298244"/>
                    <a:pt x="554355" y="299514"/>
                  </a:cubicBezTo>
                  <a:cubicBezTo>
                    <a:pt x="558165" y="302054"/>
                    <a:pt x="562547" y="303896"/>
                    <a:pt x="565785" y="307134"/>
                  </a:cubicBezTo>
                  <a:cubicBezTo>
                    <a:pt x="568325" y="309674"/>
                    <a:pt x="570482" y="312666"/>
                    <a:pt x="573405" y="314754"/>
                  </a:cubicBezTo>
                  <a:cubicBezTo>
                    <a:pt x="575039" y="315921"/>
                    <a:pt x="577172" y="316172"/>
                    <a:pt x="579120" y="316659"/>
                  </a:cubicBezTo>
                  <a:cubicBezTo>
                    <a:pt x="589642" y="319289"/>
                    <a:pt x="595792" y="319279"/>
                    <a:pt x="607695" y="320469"/>
                  </a:cubicBezTo>
                  <a:cubicBezTo>
                    <a:pt x="609600" y="319834"/>
                    <a:pt x="611842" y="319818"/>
                    <a:pt x="613410" y="318564"/>
                  </a:cubicBezTo>
                  <a:cubicBezTo>
                    <a:pt x="615198" y="317134"/>
                    <a:pt x="616196" y="314897"/>
                    <a:pt x="617220" y="312849"/>
                  </a:cubicBezTo>
                  <a:cubicBezTo>
                    <a:pt x="619936" y="307417"/>
                    <a:pt x="622569" y="288961"/>
                    <a:pt x="622935" y="288084"/>
                  </a:cubicBezTo>
                  <a:cubicBezTo>
                    <a:pt x="623816" y="285971"/>
                    <a:pt x="626745" y="285544"/>
                    <a:pt x="628650" y="284274"/>
                  </a:cubicBezTo>
                  <a:cubicBezTo>
                    <a:pt x="632460" y="285544"/>
                    <a:pt x="638284" y="291676"/>
                    <a:pt x="640080" y="288084"/>
                  </a:cubicBezTo>
                  <a:cubicBezTo>
                    <a:pt x="641350" y="285544"/>
                    <a:pt x="642992" y="283158"/>
                    <a:pt x="643890" y="280464"/>
                  </a:cubicBezTo>
                  <a:cubicBezTo>
                    <a:pt x="645546" y="275496"/>
                    <a:pt x="643343" y="268129"/>
                    <a:pt x="647700" y="265224"/>
                  </a:cubicBezTo>
                  <a:lnTo>
                    <a:pt x="653415" y="261414"/>
                  </a:lnTo>
                  <a:cubicBezTo>
                    <a:pt x="653468" y="261254"/>
                    <a:pt x="657552" y="245662"/>
                    <a:pt x="661035" y="244269"/>
                  </a:cubicBezTo>
                  <a:cubicBezTo>
                    <a:pt x="665788" y="242368"/>
                    <a:pt x="671195" y="242999"/>
                    <a:pt x="676275" y="242364"/>
                  </a:cubicBezTo>
                  <a:cubicBezTo>
                    <a:pt x="678180" y="241729"/>
                    <a:pt x="680570" y="241879"/>
                    <a:pt x="681990" y="240459"/>
                  </a:cubicBezTo>
                  <a:cubicBezTo>
                    <a:pt x="685228" y="237221"/>
                    <a:pt x="689610" y="229029"/>
                    <a:pt x="689610" y="229029"/>
                  </a:cubicBezTo>
                  <a:cubicBezTo>
                    <a:pt x="690245" y="225854"/>
                    <a:pt x="691763" y="222732"/>
                    <a:pt x="691515" y="219504"/>
                  </a:cubicBezTo>
                  <a:cubicBezTo>
                    <a:pt x="691113" y="214283"/>
                    <a:pt x="687184" y="209474"/>
                    <a:pt x="687705" y="204264"/>
                  </a:cubicBezTo>
                  <a:cubicBezTo>
                    <a:pt x="688105" y="200260"/>
                    <a:pt x="702501" y="198638"/>
                    <a:pt x="702945" y="198549"/>
                  </a:cubicBezTo>
                  <a:cubicBezTo>
                    <a:pt x="704850" y="197279"/>
                    <a:pt x="706612" y="195763"/>
                    <a:pt x="708660" y="194739"/>
                  </a:cubicBezTo>
                  <a:cubicBezTo>
                    <a:pt x="710456" y="193841"/>
                    <a:pt x="712955" y="194254"/>
                    <a:pt x="714375" y="192834"/>
                  </a:cubicBezTo>
                  <a:cubicBezTo>
                    <a:pt x="715795" y="191414"/>
                    <a:pt x="715382" y="188915"/>
                    <a:pt x="716280" y="187119"/>
                  </a:cubicBezTo>
                  <a:cubicBezTo>
                    <a:pt x="717304" y="185071"/>
                    <a:pt x="718820" y="183309"/>
                    <a:pt x="720090" y="181404"/>
                  </a:cubicBezTo>
                  <a:cubicBezTo>
                    <a:pt x="719455" y="177594"/>
                    <a:pt x="719754" y="173504"/>
                    <a:pt x="718185" y="169974"/>
                  </a:cubicBezTo>
                  <a:cubicBezTo>
                    <a:pt x="716641" y="166500"/>
                    <a:pt x="709791" y="162473"/>
                    <a:pt x="706755" y="160449"/>
                  </a:cubicBezTo>
                  <a:cubicBezTo>
                    <a:pt x="706120" y="158544"/>
                    <a:pt x="704850" y="156742"/>
                    <a:pt x="704850" y="154734"/>
                  </a:cubicBezTo>
                  <a:cubicBezTo>
                    <a:pt x="704850" y="152726"/>
                    <a:pt x="706203" y="150950"/>
                    <a:pt x="706755" y="149019"/>
                  </a:cubicBezTo>
                  <a:cubicBezTo>
                    <a:pt x="708111" y="144274"/>
                    <a:pt x="708174" y="139121"/>
                    <a:pt x="712470" y="135684"/>
                  </a:cubicBezTo>
                  <a:cubicBezTo>
                    <a:pt x="714038" y="134430"/>
                    <a:pt x="716339" y="134570"/>
                    <a:pt x="718185" y="133779"/>
                  </a:cubicBezTo>
                  <a:cubicBezTo>
                    <a:pt x="720795" y="132660"/>
                    <a:pt x="723265" y="131239"/>
                    <a:pt x="725805" y="129969"/>
                  </a:cubicBezTo>
                  <a:cubicBezTo>
                    <a:pt x="727075" y="128064"/>
                    <a:pt x="727394" y="124809"/>
                    <a:pt x="729615" y="124254"/>
                  </a:cubicBezTo>
                  <a:cubicBezTo>
                    <a:pt x="733447" y="123296"/>
                    <a:pt x="742361" y="126598"/>
                    <a:pt x="746760" y="128064"/>
                  </a:cubicBezTo>
                  <a:cubicBezTo>
                    <a:pt x="755832" y="141672"/>
                    <a:pt x="749938" y="138383"/>
                    <a:pt x="762000" y="141399"/>
                  </a:cubicBezTo>
                  <a:cubicBezTo>
                    <a:pt x="765175" y="140764"/>
                    <a:pt x="768831" y="141290"/>
                    <a:pt x="771525" y="139494"/>
                  </a:cubicBezTo>
                  <a:cubicBezTo>
                    <a:pt x="773196" y="138380"/>
                    <a:pt x="772994" y="135739"/>
                    <a:pt x="773430" y="133779"/>
                  </a:cubicBezTo>
                  <a:cubicBezTo>
                    <a:pt x="774268" y="130008"/>
                    <a:pt x="774497" y="126120"/>
                    <a:pt x="775335" y="122349"/>
                  </a:cubicBezTo>
                  <a:cubicBezTo>
                    <a:pt x="775771" y="120389"/>
                    <a:pt x="776753" y="118582"/>
                    <a:pt x="777240" y="116634"/>
                  </a:cubicBezTo>
                  <a:cubicBezTo>
                    <a:pt x="778025" y="113493"/>
                    <a:pt x="777539" y="109920"/>
                    <a:pt x="779145" y="107109"/>
                  </a:cubicBezTo>
                  <a:cubicBezTo>
                    <a:pt x="780883" y="104068"/>
                    <a:pt x="787642" y="102372"/>
                    <a:pt x="790575" y="101394"/>
                  </a:cubicBezTo>
                  <a:cubicBezTo>
                    <a:pt x="793115" y="102664"/>
                    <a:pt x="795585" y="104085"/>
                    <a:pt x="798195" y="105204"/>
                  </a:cubicBezTo>
                  <a:cubicBezTo>
                    <a:pt x="802763" y="107162"/>
                    <a:pt x="806697" y="107633"/>
                    <a:pt x="811530" y="109014"/>
                  </a:cubicBezTo>
                  <a:cubicBezTo>
                    <a:pt x="813461" y="109566"/>
                    <a:pt x="815340" y="110284"/>
                    <a:pt x="817245" y="110919"/>
                  </a:cubicBezTo>
                  <a:cubicBezTo>
                    <a:pt x="822325" y="110284"/>
                    <a:pt x="827546" y="110361"/>
                    <a:pt x="832485" y="109014"/>
                  </a:cubicBezTo>
                  <a:cubicBezTo>
                    <a:pt x="834694" y="108412"/>
                    <a:pt x="837916" y="107476"/>
                    <a:pt x="838200" y="105204"/>
                  </a:cubicBezTo>
                  <a:cubicBezTo>
                    <a:pt x="838698" y="101219"/>
                    <a:pt x="834390" y="93774"/>
                    <a:pt x="834390" y="93774"/>
                  </a:cubicBezTo>
                  <a:cubicBezTo>
                    <a:pt x="838725" y="91606"/>
                    <a:pt x="844442" y="88059"/>
                    <a:pt x="849630" y="88059"/>
                  </a:cubicBezTo>
                  <a:cubicBezTo>
                    <a:pt x="852868" y="88059"/>
                    <a:pt x="855980" y="89329"/>
                    <a:pt x="859155" y="89964"/>
                  </a:cubicBezTo>
                  <a:cubicBezTo>
                    <a:pt x="861060" y="91869"/>
                    <a:pt x="863145" y="93609"/>
                    <a:pt x="864870" y="95679"/>
                  </a:cubicBezTo>
                  <a:cubicBezTo>
                    <a:pt x="866336" y="97438"/>
                    <a:pt x="866892" y="99964"/>
                    <a:pt x="868680" y="101394"/>
                  </a:cubicBezTo>
                  <a:cubicBezTo>
                    <a:pt x="870248" y="102648"/>
                    <a:pt x="872490" y="102664"/>
                    <a:pt x="874395" y="103299"/>
                  </a:cubicBezTo>
                  <a:cubicBezTo>
                    <a:pt x="875665" y="105839"/>
                    <a:pt x="876796" y="108453"/>
                    <a:pt x="878205" y="110919"/>
                  </a:cubicBezTo>
                  <a:cubicBezTo>
                    <a:pt x="889065" y="129924"/>
                    <a:pt x="891961" y="116236"/>
                    <a:pt x="929640" y="114729"/>
                  </a:cubicBezTo>
                  <a:cubicBezTo>
                    <a:pt x="930275" y="112824"/>
                    <a:pt x="930647" y="110810"/>
                    <a:pt x="931545" y="109014"/>
                  </a:cubicBezTo>
                  <a:cubicBezTo>
                    <a:pt x="934197" y="103710"/>
                    <a:pt x="936857" y="101797"/>
                    <a:pt x="941070" y="97584"/>
                  </a:cubicBezTo>
                  <a:cubicBezTo>
                    <a:pt x="946785" y="98219"/>
                    <a:pt x="952543" y="98544"/>
                    <a:pt x="958215" y="99489"/>
                  </a:cubicBezTo>
                  <a:cubicBezTo>
                    <a:pt x="960196" y="99819"/>
                    <a:pt x="962259" y="100280"/>
                    <a:pt x="963930" y="101394"/>
                  </a:cubicBezTo>
                  <a:cubicBezTo>
                    <a:pt x="966172" y="102888"/>
                    <a:pt x="967920" y="105039"/>
                    <a:pt x="969645" y="107109"/>
                  </a:cubicBezTo>
                  <a:cubicBezTo>
                    <a:pt x="971111" y="108868"/>
                    <a:pt x="972185" y="110919"/>
                    <a:pt x="973455" y="112824"/>
                  </a:cubicBezTo>
                  <a:cubicBezTo>
                    <a:pt x="974725" y="120444"/>
                    <a:pt x="972868" y="129332"/>
                    <a:pt x="977265" y="135684"/>
                  </a:cubicBezTo>
                  <a:cubicBezTo>
                    <a:pt x="979821" y="139376"/>
                    <a:pt x="986431" y="135921"/>
                    <a:pt x="990600" y="137589"/>
                  </a:cubicBezTo>
                  <a:cubicBezTo>
                    <a:pt x="993101" y="138590"/>
                    <a:pt x="994410" y="141399"/>
                    <a:pt x="996315" y="143304"/>
                  </a:cubicBezTo>
                  <a:cubicBezTo>
                    <a:pt x="995045" y="145209"/>
                    <a:pt x="993971" y="147260"/>
                    <a:pt x="992505" y="149019"/>
                  </a:cubicBezTo>
                  <a:cubicBezTo>
                    <a:pt x="990780" y="151089"/>
                    <a:pt x="988098" y="152379"/>
                    <a:pt x="986790" y="154734"/>
                  </a:cubicBezTo>
                  <a:cubicBezTo>
                    <a:pt x="980943" y="165259"/>
                    <a:pt x="986615" y="165646"/>
                    <a:pt x="977265" y="171879"/>
                  </a:cubicBezTo>
                  <a:cubicBezTo>
                    <a:pt x="975594" y="172993"/>
                    <a:pt x="973455" y="173149"/>
                    <a:pt x="971550" y="173784"/>
                  </a:cubicBezTo>
                  <a:cubicBezTo>
                    <a:pt x="970280" y="175689"/>
                    <a:pt x="968116" y="177241"/>
                    <a:pt x="967740" y="179499"/>
                  </a:cubicBezTo>
                  <a:cubicBezTo>
                    <a:pt x="967410" y="181480"/>
                    <a:pt x="968225" y="183794"/>
                    <a:pt x="969645" y="185214"/>
                  </a:cubicBezTo>
                  <a:cubicBezTo>
                    <a:pt x="976195" y="191764"/>
                    <a:pt x="979603" y="192343"/>
                    <a:pt x="986790" y="194739"/>
                  </a:cubicBezTo>
                  <a:cubicBezTo>
                    <a:pt x="992505" y="194104"/>
                    <a:pt x="998480" y="194652"/>
                    <a:pt x="1003935" y="192834"/>
                  </a:cubicBezTo>
                  <a:cubicBezTo>
                    <a:pt x="1006491" y="191982"/>
                    <a:pt x="1007408" y="188613"/>
                    <a:pt x="1009650" y="187119"/>
                  </a:cubicBezTo>
                  <a:cubicBezTo>
                    <a:pt x="1011321" y="186005"/>
                    <a:pt x="1013460" y="185849"/>
                    <a:pt x="1015365" y="185214"/>
                  </a:cubicBezTo>
                  <a:cubicBezTo>
                    <a:pt x="1038225" y="200454"/>
                    <a:pt x="1004570" y="176959"/>
                    <a:pt x="1024890" y="194739"/>
                  </a:cubicBezTo>
                  <a:cubicBezTo>
                    <a:pt x="1037961" y="206176"/>
                    <a:pt x="1033435" y="197754"/>
                    <a:pt x="1042035" y="208074"/>
                  </a:cubicBezTo>
                  <a:cubicBezTo>
                    <a:pt x="1045622" y="212378"/>
                    <a:pt x="1046247" y="216468"/>
                    <a:pt x="1051560" y="219504"/>
                  </a:cubicBezTo>
                  <a:cubicBezTo>
                    <a:pt x="1053833" y="220803"/>
                    <a:pt x="1056569" y="221216"/>
                    <a:pt x="1059180" y="221409"/>
                  </a:cubicBezTo>
                  <a:cubicBezTo>
                    <a:pt x="1073759" y="222489"/>
                    <a:pt x="1088390" y="222679"/>
                    <a:pt x="1102995" y="223314"/>
                  </a:cubicBezTo>
                  <a:cubicBezTo>
                    <a:pt x="1104900" y="223949"/>
                    <a:pt x="1107142" y="223965"/>
                    <a:pt x="1108710" y="225219"/>
                  </a:cubicBezTo>
                  <a:cubicBezTo>
                    <a:pt x="1110498" y="226649"/>
                    <a:pt x="1110901" y="229315"/>
                    <a:pt x="1112520" y="230934"/>
                  </a:cubicBezTo>
                  <a:cubicBezTo>
                    <a:pt x="1114139" y="232553"/>
                    <a:pt x="1116330" y="233474"/>
                    <a:pt x="1118235" y="234744"/>
                  </a:cubicBezTo>
                  <a:cubicBezTo>
                    <a:pt x="1119505" y="236649"/>
                    <a:pt x="1121950" y="238171"/>
                    <a:pt x="1122045" y="240459"/>
                  </a:cubicBezTo>
                  <a:cubicBezTo>
                    <a:pt x="1122601" y="253798"/>
                    <a:pt x="1121249" y="267160"/>
                    <a:pt x="1120140" y="280464"/>
                  </a:cubicBezTo>
                  <a:cubicBezTo>
                    <a:pt x="1119606" y="286877"/>
                    <a:pt x="1116961" y="286189"/>
                    <a:pt x="1114425" y="291894"/>
                  </a:cubicBezTo>
                  <a:cubicBezTo>
                    <a:pt x="1111775" y="297857"/>
                    <a:pt x="1110293" y="304611"/>
                    <a:pt x="1108710" y="310944"/>
                  </a:cubicBezTo>
                  <a:cubicBezTo>
                    <a:pt x="1096010" y="310309"/>
                    <a:pt x="1083282" y="310095"/>
                    <a:pt x="1070610" y="309039"/>
                  </a:cubicBezTo>
                  <a:cubicBezTo>
                    <a:pt x="1068001" y="308822"/>
                    <a:pt x="1065546" y="307702"/>
                    <a:pt x="1062990" y="307134"/>
                  </a:cubicBezTo>
                  <a:cubicBezTo>
                    <a:pt x="1059829" y="306432"/>
                    <a:pt x="1056626" y="305931"/>
                    <a:pt x="1053465" y="305229"/>
                  </a:cubicBezTo>
                  <a:cubicBezTo>
                    <a:pt x="1046289" y="303634"/>
                    <a:pt x="1046494" y="303540"/>
                    <a:pt x="1040130" y="301419"/>
                  </a:cubicBezTo>
                  <a:cubicBezTo>
                    <a:pt x="1024049" y="303206"/>
                    <a:pt x="1024105" y="298983"/>
                    <a:pt x="1017270" y="310944"/>
                  </a:cubicBezTo>
                  <a:cubicBezTo>
                    <a:pt x="1016274" y="312687"/>
                    <a:pt x="1016000" y="314754"/>
                    <a:pt x="1015365" y="316659"/>
                  </a:cubicBezTo>
                  <a:cubicBezTo>
                    <a:pt x="1016000" y="318564"/>
                    <a:pt x="1015636" y="321207"/>
                    <a:pt x="1017270" y="322374"/>
                  </a:cubicBezTo>
                  <a:cubicBezTo>
                    <a:pt x="1020538" y="324708"/>
                    <a:pt x="1028700" y="326184"/>
                    <a:pt x="1028700" y="326184"/>
                  </a:cubicBezTo>
                  <a:cubicBezTo>
                    <a:pt x="1029335" y="328089"/>
                    <a:pt x="1030415" y="329900"/>
                    <a:pt x="1030605" y="331899"/>
                  </a:cubicBezTo>
                  <a:cubicBezTo>
                    <a:pt x="1031690" y="343295"/>
                    <a:pt x="1029305" y="355199"/>
                    <a:pt x="1032510" y="366189"/>
                  </a:cubicBezTo>
                  <a:cubicBezTo>
                    <a:pt x="1034019" y="371362"/>
                    <a:pt x="1043940" y="377619"/>
                    <a:pt x="1043940" y="377619"/>
                  </a:cubicBezTo>
                  <a:cubicBezTo>
                    <a:pt x="1044575" y="383969"/>
                    <a:pt x="1045053" y="390337"/>
                    <a:pt x="1045845" y="396669"/>
                  </a:cubicBezTo>
                  <a:cubicBezTo>
                    <a:pt x="1046324" y="400502"/>
                    <a:pt x="1045834" y="404745"/>
                    <a:pt x="1047750" y="408099"/>
                  </a:cubicBezTo>
                  <a:cubicBezTo>
                    <a:pt x="1048746" y="409842"/>
                    <a:pt x="1051560" y="409369"/>
                    <a:pt x="1053465" y="410004"/>
                  </a:cubicBezTo>
                  <a:cubicBezTo>
                    <a:pt x="1055844" y="407625"/>
                    <a:pt x="1060169" y="401596"/>
                    <a:pt x="1064895" y="402384"/>
                  </a:cubicBezTo>
                  <a:cubicBezTo>
                    <a:pt x="1067153" y="402760"/>
                    <a:pt x="1068705" y="404924"/>
                    <a:pt x="1070610" y="406194"/>
                  </a:cubicBezTo>
                  <a:cubicBezTo>
                    <a:pt x="1071245" y="409369"/>
                    <a:pt x="1073217" y="412558"/>
                    <a:pt x="1072515" y="415719"/>
                  </a:cubicBezTo>
                  <a:cubicBezTo>
                    <a:pt x="1070088" y="426640"/>
                    <a:pt x="1059695" y="424227"/>
                    <a:pt x="1051560" y="425244"/>
                  </a:cubicBezTo>
                  <a:cubicBezTo>
                    <a:pt x="1048352" y="427383"/>
                    <a:pt x="1042703" y="430090"/>
                    <a:pt x="1042035" y="434769"/>
                  </a:cubicBezTo>
                  <a:cubicBezTo>
                    <a:pt x="1041230" y="440401"/>
                    <a:pt x="1045343" y="443891"/>
                    <a:pt x="1047750" y="448104"/>
                  </a:cubicBezTo>
                  <a:cubicBezTo>
                    <a:pt x="1052177" y="455852"/>
                    <a:pt x="1051381" y="455010"/>
                    <a:pt x="1053465" y="463344"/>
                  </a:cubicBezTo>
                  <a:cubicBezTo>
                    <a:pt x="1056407" y="519234"/>
                    <a:pt x="1043754" y="492778"/>
                    <a:pt x="1061085" y="501444"/>
                  </a:cubicBezTo>
                  <a:cubicBezTo>
                    <a:pt x="1063133" y="502468"/>
                    <a:pt x="1064895" y="503984"/>
                    <a:pt x="1066800" y="505254"/>
                  </a:cubicBezTo>
                  <a:cubicBezTo>
                    <a:pt x="1070778" y="521166"/>
                    <a:pt x="1071926" y="522561"/>
                    <a:pt x="1066800" y="547164"/>
                  </a:cubicBezTo>
                  <a:cubicBezTo>
                    <a:pt x="1065866" y="551647"/>
                    <a:pt x="1059180" y="558594"/>
                    <a:pt x="1059180" y="558594"/>
                  </a:cubicBezTo>
                  <a:cubicBezTo>
                    <a:pt x="1059815" y="564944"/>
                    <a:pt x="1059067" y="571590"/>
                    <a:pt x="1061085" y="577644"/>
                  </a:cubicBezTo>
                  <a:cubicBezTo>
                    <a:pt x="1061809" y="579816"/>
                    <a:pt x="1064517" y="581278"/>
                    <a:pt x="1066800" y="581454"/>
                  </a:cubicBezTo>
                  <a:cubicBezTo>
                    <a:pt x="1073163" y="581943"/>
                    <a:pt x="1079500" y="580184"/>
                    <a:pt x="1085850" y="579549"/>
                  </a:cubicBezTo>
                  <a:cubicBezTo>
                    <a:pt x="1094907" y="565963"/>
                    <a:pt x="1087576" y="573381"/>
                    <a:pt x="1118235" y="575739"/>
                  </a:cubicBezTo>
                  <a:cubicBezTo>
                    <a:pt x="1138268" y="577280"/>
                    <a:pt x="1135700" y="577145"/>
                    <a:pt x="1152525" y="579549"/>
                  </a:cubicBezTo>
                  <a:cubicBezTo>
                    <a:pt x="1164787" y="583636"/>
                    <a:pt x="1151939" y="579769"/>
                    <a:pt x="1173480" y="583359"/>
                  </a:cubicBezTo>
                  <a:cubicBezTo>
                    <a:pt x="1176063" y="583789"/>
                    <a:pt x="1178560" y="584629"/>
                    <a:pt x="1181100" y="585264"/>
                  </a:cubicBezTo>
                  <a:cubicBezTo>
                    <a:pt x="1189990" y="583994"/>
                    <a:pt x="1198926" y="583015"/>
                    <a:pt x="1207770" y="581454"/>
                  </a:cubicBezTo>
                  <a:cubicBezTo>
                    <a:pt x="1209747" y="581105"/>
                    <a:pt x="1211477" y="579549"/>
                    <a:pt x="1213485" y="579549"/>
                  </a:cubicBezTo>
                  <a:cubicBezTo>
                    <a:pt x="1221131" y="579549"/>
                    <a:pt x="1228725" y="580819"/>
                    <a:pt x="1236345" y="581454"/>
                  </a:cubicBezTo>
                  <a:cubicBezTo>
                    <a:pt x="1252035" y="586684"/>
                    <a:pt x="1243799" y="585832"/>
                    <a:pt x="1261110" y="583359"/>
                  </a:cubicBezTo>
                  <a:cubicBezTo>
                    <a:pt x="1263015" y="582089"/>
                    <a:pt x="1264721" y="580451"/>
                    <a:pt x="1266825" y="579549"/>
                  </a:cubicBezTo>
                  <a:cubicBezTo>
                    <a:pt x="1269231" y="578518"/>
                    <a:pt x="1271928" y="578363"/>
                    <a:pt x="1274445" y="577644"/>
                  </a:cubicBezTo>
                  <a:cubicBezTo>
                    <a:pt x="1276376" y="577092"/>
                    <a:pt x="1278255" y="576374"/>
                    <a:pt x="1280160" y="575739"/>
                  </a:cubicBezTo>
                  <a:cubicBezTo>
                    <a:pt x="1297747" y="580136"/>
                    <a:pt x="1278362" y="573901"/>
                    <a:pt x="1293495" y="583359"/>
                  </a:cubicBezTo>
                  <a:cubicBezTo>
                    <a:pt x="1296395" y="585171"/>
                    <a:pt x="1299907" y="585754"/>
                    <a:pt x="1303020" y="587169"/>
                  </a:cubicBezTo>
                  <a:cubicBezTo>
                    <a:pt x="1313610" y="591983"/>
                    <a:pt x="1312458" y="591556"/>
                    <a:pt x="1320165" y="596694"/>
                  </a:cubicBezTo>
                  <a:cubicBezTo>
                    <a:pt x="1320800" y="598599"/>
                    <a:pt x="1320650" y="600989"/>
                    <a:pt x="1322070" y="602409"/>
                  </a:cubicBezTo>
                  <a:cubicBezTo>
                    <a:pt x="1325308" y="605647"/>
                    <a:pt x="1333500" y="610029"/>
                    <a:pt x="1333500" y="610029"/>
                  </a:cubicBezTo>
                  <a:cubicBezTo>
                    <a:pt x="1340485" y="609394"/>
                    <a:pt x="1347597" y="609594"/>
                    <a:pt x="1354455" y="608124"/>
                  </a:cubicBezTo>
                  <a:cubicBezTo>
                    <a:pt x="1356694" y="607644"/>
                    <a:pt x="1359446" y="606486"/>
                    <a:pt x="1360170" y="604314"/>
                  </a:cubicBezTo>
                  <a:cubicBezTo>
                    <a:pt x="1362188" y="598260"/>
                    <a:pt x="1359621" y="591155"/>
                    <a:pt x="1362075" y="585264"/>
                  </a:cubicBezTo>
                  <a:cubicBezTo>
                    <a:pt x="1363167" y="582643"/>
                    <a:pt x="1366931" y="582104"/>
                    <a:pt x="1369695" y="581454"/>
                  </a:cubicBezTo>
                  <a:cubicBezTo>
                    <a:pt x="1377825" y="579541"/>
                    <a:pt x="1386205" y="578914"/>
                    <a:pt x="1394460" y="577644"/>
                  </a:cubicBezTo>
                  <a:cubicBezTo>
                    <a:pt x="1398270" y="576374"/>
                    <a:pt x="1402548" y="576062"/>
                    <a:pt x="1405890" y="573834"/>
                  </a:cubicBezTo>
                  <a:cubicBezTo>
                    <a:pt x="1414450" y="568127"/>
                    <a:pt x="1409479" y="570874"/>
                    <a:pt x="1421130" y="566214"/>
                  </a:cubicBezTo>
                  <a:cubicBezTo>
                    <a:pt x="1420495" y="563039"/>
                    <a:pt x="1421332" y="559147"/>
                    <a:pt x="1419225" y="556689"/>
                  </a:cubicBezTo>
                  <a:cubicBezTo>
                    <a:pt x="1417000" y="554093"/>
                    <a:pt x="1412825" y="554268"/>
                    <a:pt x="1409700" y="552879"/>
                  </a:cubicBezTo>
                  <a:cubicBezTo>
                    <a:pt x="1395379" y="546514"/>
                    <a:pt x="1408723" y="549899"/>
                    <a:pt x="1386840" y="547164"/>
                  </a:cubicBezTo>
                  <a:cubicBezTo>
                    <a:pt x="1384935" y="546529"/>
                    <a:pt x="1382545" y="546679"/>
                    <a:pt x="1381125" y="545259"/>
                  </a:cubicBezTo>
                  <a:cubicBezTo>
                    <a:pt x="1378585" y="542719"/>
                    <a:pt x="1378585" y="536369"/>
                    <a:pt x="1381125" y="533829"/>
                  </a:cubicBezTo>
                  <a:cubicBezTo>
                    <a:pt x="1384363" y="530591"/>
                    <a:pt x="1392555" y="526209"/>
                    <a:pt x="1392555" y="526209"/>
                  </a:cubicBezTo>
                  <a:cubicBezTo>
                    <a:pt x="1401627" y="512601"/>
                    <a:pt x="1399064" y="519221"/>
                    <a:pt x="1402080" y="507159"/>
                  </a:cubicBezTo>
                  <a:cubicBezTo>
                    <a:pt x="1402715" y="501444"/>
                    <a:pt x="1402590" y="495592"/>
                    <a:pt x="1403985" y="490014"/>
                  </a:cubicBezTo>
                  <a:cubicBezTo>
                    <a:pt x="1404540" y="487793"/>
                    <a:pt x="1406659" y="486287"/>
                    <a:pt x="1407795" y="484299"/>
                  </a:cubicBezTo>
                  <a:cubicBezTo>
                    <a:pt x="1409204" y="481833"/>
                    <a:pt x="1410335" y="479219"/>
                    <a:pt x="1411605" y="476679"/>
                  </a:cubicBezTo>
                  <a:cubicBezTo>
                    <a:pt x="1415415" y="477314"/>
                    <a:pt x="1419505" y="477015"/>
                    <a:pt x="1423035" y="478584"/>
                  </a:cubicBezTo>
                  <a:cubicBezTo>
                    <a:pt x="1426509" y="480128"/>
                    <a:pt x="1430536" y="486978"/>
                    <a:pt x="1432560" y="490014"/>
                  </a:cubicBezTo>
                  <a:cubicBezTo>
                    <a:pt x="1433195" y="492554"/>
                    <a:pt x="1432614" y="495783"/>
                    <a:pt x="1434465" y="497634"/>
                  </a:cubicBezTo>
                  <a:cubicBezTo>
                    <a:pt x="1436316" y="499485"/>
                    <a:pt x="1439577" y="498787"/>
                    <a:pt x="1442085" y="499539"/>
                  </a:cubicBezTo>
                  <a:cubicBezTo>
                    <a:pt x="1445932" y="500693"/>
                    <a:pt x="1449653" y="502246"/>
                    <a:pt x="1453515" y="503349"/>
                  </a:cubicBezTo>
                  <a:cubicBezTo>
                    <a:pt x="1458550" y="504788"/>
                    <a:pt x="1463675" y="505889"/>
                    <a:pt x="1468755" y="507159"/>
                  </a:cubicBezTo>
                  <a:lnTo>
                    <a:pt x="1476375" y="509064"/>
                  </a:lnTo>
                  <a:cubicBezTo>
                    <a:pt x="1477010" y="510969"/>
                    <a:pt x="1477305" y="513024"/>
                    <a:pt x="1478280" y="514779"/>
                  </a:cubicBezTo>
                  <a:cubicBezTo>
                    <a:pt x="1480504" y="518782"/>
                    <a:pt x="1485900" y="526209"/>
                    <a:pt x="1485900" y="526209"/>
                  </a:cubicBezTo>
                  <a:cubicBezTo>
                    <a:pt x="1492885" y="525574"/>
                    <a:pt x="1500151" y="526367"/>
                    <a:pt x="1506855" y="524304"/>
                  </a:cubicBezTo>
                  <a:cubicBezTo>
                    <a:pt x="1509043" y="523631"/>
                    <a:pt x="1508942" y="520097"/>
                    <a:pt x="1510665" y="518589"/>
                  </a:cubicBezTo>
                  <a:cubicBezTo>
                    <a:pt x="1521002" y="509544"/>
                    <a:pt x="1521211" y="511116"/>
                    <a:pt x="1533525" y="509064"/>
                  </a:cubicBezTo>
                  <a:cubicBezTo>
                    <a:pt x="1549903" y="498145"/>
                    <a:pt x="1529181" y="511236"/>
                    <a:pt x="1544955" y="503349"/>
                  </a:cubicBezTo>
                  <a:cubicBezTo>
                    <a:pt x="1547003" y="502325"/>
                    <a:pt x="1548578" y="500469"/>
                    <a:pt x="1550670" y="499539"/>
                  </a:cubicBezTo>
                  <a:cubicBezTo>
                    <a:pt x="1559694" y="495528"/>
                    <a:pt x="1558560" y="495729"/>
                    <a:pt x="1564005" y="49572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" name="12 Forma libre"/>
            <p:cNvSpPr/>
            <p:nvPr/>
          </p:nvSpPr>
          <p:spPr>
            <a:xfrm>
              <a:off x="1992630" y="1419225"/>
              <a:ext cx="531495" cy="1132150"/>
            </a:xfrm>
            <a:custGeom>
              <a:avLst/>
              <a:gdLst>
                <a:gd name="connsiteX0" fmla="*/ 495300 w 531495"/>
                <a:gd name="connsiteY0" fmla="*/ 0 h 1132150"/>
                <a:gd name="connsiteX1" fmla="*/ 493395 w 531495"/>
                <a:gd name="connsiteY1" fmla="*/ 9525 h 1132150"/>
                <a:gd name="connsiteX2" fmla="*/ 501015 w 531495"/>
                <a:gd name="connsiteY2" fmla="*/ 26670 h 1132150"/>
                <a:gd name="connsiteX3" fmla="*/ 508635 w 531495"/>
                <a:gd name="connsiteY3" fmla="*/ 43815 h 1132150"/>
                <a:gd name="connsiteX4" fmla="*/ 510540 w 531495"/>
                <a:gd name="connsiteY4" fmla="*/ 53340 h 1132150"/>
                <a:gd name="connsiteX5" fmla="*/ 516255 w 531495"/>
                <a:gd name="connsiteY5" fmla="*/ 59055 h 1132150"/>
                <a:gd name="connsiteX6" fmla="*/ 529590 w 531495"/>
                <a:gd name="connsiteY6" fmla="*/ 68580 h 1132150"/>
                <a:gd name="connsiteX7" fmla="*/ 531495 w 531495"/>
                <a:gd name="connsiteY7" fmla="*/ 74295 h 1132150"/>
                <a:gd name="connsiteX8" fmla="*/ 523875 w 531495"/>
                <a:gd name="connsiteY8" fmla="*/ 93345 h 1132150"/>
                <a:gd name="connsiteX9" fmla="*/ 514350 w 531495"/>
                <a:gd name="connsiteY9" fmla="*/ 95250 h 1132150"/>
                <a:gd name="connsiteX10" fmla="*/ 510540 w 531495"/>
                <a:gd name="connsiteY10" fmla="*/ 100965 h 1132150"/>
                <a:gd name="connsiteX11" fmla="*/ 497205 w 531495"/>
                <a:gd name="connsiteY11" fmla="*/ 106680 h 1132150"/>
                <a:gd name="connsiteX12" fmla="*/ 495300 w 531495"/>
                <a:gd name="connsiteY12" fmla="*/ 112395 h 1132150"/>
                <a:gd name="connsiteX13" fmla="*/ 504825 w 531495"/>
                <a:gd name="connsiteY13" fmla="*/ 131445 h 1132150"/>
                <a:gd name="connsiteX14" fmla="*/ 508635 w 531495"/>
                <a:gd name="connsiteY14" fmla="*/ 142875 h 1132150"/>
                <a:gd name="connsiteX15" fmla="*/ 506730 w 531495"/>
                <a:gd name="connsiteY15" fmla="*/ 152400 h 1132150"/>
                <a:gd name="connsiteX16" fmla="*/ 495300 w 531495"/>
                <a:gd name="connsiteY16" fmla="*/ 161925 h 1132150"/>
                <a:gd name="connsiteX17" fmla="*/ 489585 w 531495"/>
                <a:gd name="connsiteY17" fmla="*/ 173355 h 1132150"/>
                <a:gd name="connsiteX18" fmla="*/ 487680 w 531495"/>
                <a:gd name="connsiteY18" fmla="*/ 179070 h 1132150"/>
                <a:gd name="connsiteX19" fmla="*/ 481965 w 531495"/>
                <a:gd name="connsiteY19" fmla="*/ 188595 h 1132150"/>
                <a:gd name="connsiteX20" fmla="*/ 480060 w 531495"/>
                <a:gd name="connsiteY20" fmla="*/ 200025 h 1132150"/>
                <a:gd name="connsiteX21" fmla="*/ 478155 w 531495"/>
                <a:gd name="connsiteY21" fmla="*/ 205740 h 1132150"/>
                <a:gd name="connsiteX22" fmla="*/ 480060 w 531495"/>
                <a:gd name="connsiteY22" fmla="*/ 220980 h 1132150"/>
                <a:gd name="connsiteX23" fmla="*/ 483870 w 531495"/>
                <a:gd name="connsiteY23" fmla="*/ 226695 h 1132150"/>
                <a:gd name="connsiteX24" fmla="*/ 487680 w 531495"/>
                <a:gd name="connsiteY24" fmla="*/ 238125 h 1132150"/>
                <a:gd name="connsiteX25" fmla="*/ 485775 w 531495"/>
                <a:gd name="connsiteY25" fmla="*/ 259080 h 1132150"/>
                <a:gd name="connsiteX26" fmla="*/ 480060 w 531495"/>
                <a:gd name="connsiteY26" fmla="*/ 264795 h 1132150"/>
                <a:gd name="connsiteX27" fmla="*/ 476250 w 531495"/>
                <a:gd name="connsiteY27" fmla="*/ 270510 h 1132150"/>
                <a:gd name="connsiteX28" fmla="*/ 464820 w 531495"/>
                <a:gd name="connsiteY28" fmla="*/ 285750 h 1132150"/>
                <a:gd name="connsiteX29" fmla="*/ 461010 w 531495"/>
                <a:gd name="connsiteY29" fmla="*/ 297180 h 1132150"/>
                <a:gd name="connsiteX30" fmla="*/ 451485 w 531495"/>
                <a:gd name="connsiteY30" fmla="*/ 310515 h 1132150"/>
                <a:gd name="connsiteX31" fmla="*/ 443865 w 531495"/>
                <a:gd name="connsiteY31" fmla="*/ 321945 h 1132150"/>
                <a:gd name="connsiteX32" fmla="*/ 441960 w 531495"/>
                <a:gd name="connsiteY32" fmla="*/ 344805 h 1132150"/>
                <a:gd name="connsiteX33" fmla="*/ 436245 w 531495"/>
                <a:gd name="connsiteY33" fmla="*/ 352425 h 1132150"/>
                <a:gd name="connsiteX34" fmla="*/ 434340 w 531495"/>
                <a:gd name="connsiteY34" fmla="*/ 358140 h 1132150"/>
                <a:gd name="connsiteX35" fmla="*/ 428625 w 531495"/>
                <a:gd name="connsiteY35" fmla="*/ 361950 h 1132150"/>
                <a:gd name="connsiteX36" fmla="*/ 417195 w 531495"/>
                <a:gd name="connsiteY36" fmla="*/ 371475 h 1132150"/>
                <a:gd name="connsiteX37" fmla="*/ 413385 w 531495"/>
                <a:gd name="connsiteY37" fmla="*/ 377190 h 1132150"/>
                <a:gd name="connsiteX38" fmla="*/ 413385 w 531495"/>
                <a:gd name="connsiteY38" fmla="*/ 401955 h 1132150"/>
                <a:gd name="connsiteX39" fmla="*/ 421005 w 531495"/>
                <a:gd name="connsiteY39" fmla="*/ 405765 h 1132150"/>
                <a:gd name="connsiteX40" fmla="*/ 428625 w 531495"/>
                <a:gd name="connsiteY40" fmla="*/ 415290 h 1132150"/>
                <a:gd name="connsiteX41" fmla="*/ 430530 w 531495"/>
                <a:gd name="connsiteY41" fmla="*/ 421005 h 1132150"/>
                <a:gd name="connsiteX42" fmla="*/ 438150 w 531495"/>
                <a:gd name="connsiteY42" fmla="*/ 432435 h 1132150"/>
                <a:gd name="connsiteX43" fmla="*/ 440055 w 531495"/>
                <a:gd name="connsiteY43" fmla="*/ 441960 h 1132150"/>
                <a:gd name="connsiteX44" fmla="*/ 445770 w 531495"/>
                <a:gd name="connsiteY44" fmla="*/ 445770 h 1132150"/>
                <a:gd name="connsiteX45" fmla="*/ 457200 w 531495"/>
                <a:gd name="connsiteY45" fmla="*/ 457200 h 1132150"/>
                <a:gd name="connsiteX46" fmla="*/ 464820 w 531495"/>
                <a:gd name="connsiteY46" fmla="*/ 464820 h 1132150"/>
                <a:gd name="connsiteX47" fmla="*/ 472440 w 531495"/>
                <a:gd name="connsiteY47" fmla="*/ 470535 h 1132150"/>
                <a:gd name="connsiteX48" fmla="*/ 478155 w 531495"/>
                <a:gd name="connsiteY48" fmla="*/ 481965 h 1132150"/>
                <a:gd name="connsiteX49" fmla="*/ 489585 w 531495"/>
                <a:gd name="connsiteY49" fmla="*/ 495300 h 1132150"/>
                <a:gd name="connsiteX50" fmla="*/ 491490 w 531495"/>
                <a:gd name="connsiteY50" fmla="*/ 501015 h 1132150"/>
                <a:gd name="connsiteX51" fmla="*/ 499110 w 531495"/>
                <a:gd name="connsiteY51" fmla="*/ 518160 h 1132150"/>
                <a:gd name="connsiteX52" fmla="*/ 501015 w 531495"/>
                <a:gd name="connsiteY52" fmla="*/ 523875 h 1132150"/>
                <a:gd name="connsiteX53" fmla="*/ 502920 w 531495"/>
                <a:gd name="connsiteY53" fmla="*/ 529590 h 1132150"/>
                <a:gd name="connsiteX54" fmla="*/ 508635 w 531495"/>
                <a:gd name="connsiteY54" fmla="*/ 541020 h 1132150"/>
                <a:gd name="connsiteX55" fmla="*/ 502920 w 531495"/>
                <a:gd name="connsiteY55" fmla="*/ 546735 h 1132150"/>
                <a:gd name="connsiteX56" fmla="*/ 480060 w 531495"/>
                <a:gd name="connsiteY56" fmla="*/ 542925 h 1132150"/>
                <a:gd name="connsiteX57" fmla="*/ 451485 w 531495"/>
                <a:gd name="connsiteY57" fmla="*/ 544830 h 1132150"/>
                <a:gd name="connsiteX58" fmla="*/ 440055 w 531495"/>
                <a:gd name="connsiteY58" fmla="*/ 548640 h 1132150"/>
                <a:gd name="connsiteX59" fmla="*/ 424815 w 531495"/>
                <a:gd name="connsiteY59" fmla="*/ 552450 h 1132150"/>
                <a:gd name="connsiteX60" fmla="*/ 409575 w 531495"/>
                <a:gd name="connsiteY60" fmla="*/ 560070 h 1132150"/>
                <a:gd name="connsiteX61" fmla="*/ 403860 w 531495"/>
                <a:gd name="connsiteY61" fmla="*/ 565785 h 1132150"/>
                <a:gd name="connsiteX62" fmla="*/ 398145 w 531495"/>
                <a:gd name="connsiteY62" fmla="*/ 567690 h 1132150"/>
                <a:gd name="connsiteX63" fmla="*/ 381000 w 531495"/>
                <a:gd name="connsiteY63" fmla="*/ 571500 h 1132150"/>
                <a:gd name="connsiteX64" fmla="*/ 369570 w 531495"/>
                <a:gd name="connsiteY64" fmla="*/ 579120 h 1132150"/>
                <a:gd name="connsiteX65" fmla="*/ 363855 w 531495"/>
                <a:gd name="connsiteY65" fmla="*/ 581025 h 1132150"/>
                <a:gd name="connsiteX66" fmla="*/ 358140 w 531495"/>
                <a:gd name="connsiteY66" fmla="*/ 584835 h 1132150"/>
                <a:gd name="connsiteX67" fmla="*/ 348615 w 531495"/>
                <a:gd name="connsiteY67" fmla="*/ 586740 h 1132150"/>
                <a:gd name="connsiteX68" fmla="*/ 350520 w 531495"/>
                <a:gd name="connsiteY68" fmla="*/ 596265 h 1132150"/>
                <a:gd name="connsiteX69" fmla="*/ 356235 w 531495"/>
                <a:gd name="connsiteY69" fmla="*/ 598170 h 1132150"/>
                <a:gd name="connsiteX70" fmla="*/ 367665 w 531495"/>
                <a:gd name="connsiteY70" fmla="*/ 605790 h 1132150"/>
                <a:gd name="connsiteX71" fmla="*/ 373380 w 531495"/>
                <a:gd name="connsiteY71" fmla="*/ 609600 h 1132150"/>
                <a:gd name="connsiteX72" fmla="*/ 381000 w 531495"/>
                <a:gd name="connsiteY72" fmla="*/ 621030 h 1132150"/>
                <a:gd name="connsiteX73" fmla="*/ 386715 w 531495"/>
                <a:gd name="connsiteY73" fmla="*/ 640080 h 1132150"/>
                <a:gd name="connsiteX74" fmla="*/ 388620 w 531495"/>
                <a:gd name="connsiteY74" fmla="*/ 664845 h 1132150"/>
                <a:gd name="connsiteX75" fmla="*/ 390525 w 531495"/>
                <a:gd name="connsiteY75" fmla="*/ 701040 h 1132150"/>
                <a:gd name="connsiteX76" fmla="*/ 394335 w 531495"/>
                <a:gd name="connsiteY76" fmla="*/ 712470 h 1132150"/>
                <a:gd name="connsiteX77" fmla="*/ 392430 w 531495"/>
                <a:gd name="connsiteY77" fmla="*/ 725805 h 1132150"/>
                <a:gd name="connsiteX78" fmla="*/ 382905 w 531495"/>
                <a:gd name="connsiteY78" fmla="*/ 735330 h 1132150"/>
                <a:gd name="connsiteX79" fmla="*/ 377190 w 531495"/>
                <a:gd name="connsiteY79" fmla="*/ 737235 h 1132150"/>
                <a:gd name="connsiteX80" fmla="*/ 371475 w 531495"/>
                <a:gd name="connsiteY80" fmla="*/ 741045 h 1132150"/>
                <a:gd name="connsiteX81" fmla="*/ 365760 w 531495"/>
                <a:gd name="connsiteY81" fmla="*/ 742950 h 1132150"/>
                <a:gd name="connsiteX82" fmla="*/ 348615 w 531495"/>
                <a:gd name="connsiteY82" fmla="*/ 748665 h 1132150"/>
                <a:gd name="connsiteX83" fmla="*/ 342900 w 531495"/>
                <a:gd name="connsiteY83" fmla="*/ 752475 h 1132150"/>
                <a:gd name="connsiteX84" fmla="*/ 323850 w 531495"/>
                <a:gd name="connsiteY84" fmla="*/ 758190 h 1132150"/>
                <a:gd name="connsiteX85" fmla="*/ 312420 w 531495"/>
                <a:gd name="connsiteY85" fmla="*/ 765810 h 1132150"/>
                <a:gd name="connsiteX86" fmla="*/ 304800 w 531495"/>
                <a:gd name="connsiteY86" fmla="*/ 769620 h 1132150"/>
                <a:gd name="connsiteX87" fmla="*/ 289560 w 531495"/>
                <a:gd name="connsiteY87" fmla="*/ 767715 h 1132150"/>
                <a:gd name="connsiteX88" fmla="*/ 276225 w 531495"/>
                <a:gd name="connsiteY88" fmla="*/ 760095 h 1132150"/>
                <a:gd name="connsiteX89" fmla="*/ 241935 w 531495"/>
                <a:gd name="connsiteY89" fmla="*/ 762000 h 1132150"/>
                <a:gd name="connsiteX90" fmla="*/ 234315 w 531495"/>
                <a:gd name="connsiteY90" fmla="*/ 765810 h 1132150"/>
                <a:gd name="connsiteX91" fmla="*/ 222885 w 531495"/>
                <a:gd name="connsiteY91" fmla="*/ 784860 h 1132150"/>
                <a:gd name="connsiteX92" fmla="*/ 220980 w 531495"/>
                <a:gd name="connsiteY92" fmla="*/ 790575 h 1132150"/>
                <a:gd name="connsiteX93" fmla="*/ 220980 w 531495"/>
                <a:gd name="connsiteY93" fmla="*/ 828675 h 1132150"/>
                <a:gd name="connsiteX94" fmla="*/ 209550 w 531495"/>
                <a:gd name="connsiteY94" fmla="*/ 840105 h 1132150"/>
                <a:gd name="connsiteX95" fmla="*/ 207645 w 531495"/>
                <a:gd name="connsiteY95" fmla="*/ 849630 h 1132150"/>
                <a:gd name="connsiteX96" fmla="*/ 196215 w 531495"/>
                <a:gd name="connsiteY96" fmla="*/ 862965 h 1132150"/>
                <a:gd name="connsiteX97" fmla="*/ 194310 w 531495"/>
                <a:gd name="connsiteY97" fmla="*/ 880110 h 1132150"/>
                <a:gd name="connsiteX98" fmla="*/ 190500 w 531495"/>
                <a:gd name="connsiteY98" fmla="*/ 885825 h 1132150"/>
                <a:gd name="connsiteX99" fmla="*/ 188595 w 531495"/>
                <a:gd name="connsiteY99" fmla="*/ 899160 h 1132150"/>
                <a:gd name="connsiteX100" fmla="*/ 184785 w 531495"/>
                <a:gd name="connsiteY100" fmla="*/ 906780 h 1132150"/>
                <a:gd name="connsiteX101" fmla="*/ 182880 w 531495"/>
                <a:gd name="connsiteY101" fmla="*/ 914400 h 1132150"/>
                <a:gd name="connsiteX102" fmla="*/ 179070 w 531495"/>
                <a:gd name="connsiteY102" fmla="*/ 944880 h 1132150"/>
                <a:gd name="connsiteX103" fmla="*/ 177165 w 531495"/>
                <a:gd name="connsiteY103" fmla="*/ 950595 h 1132150"/>
                <a:gd name="connsiteX104" fmla="*/ 171450 w 531495"/>
                <a:gd name="connsiteY104" fmla="*/ 952500 h 1132150"/>
                <a:gd name="connsiteX105" fmla="*/ 165735 w 531495"/>
                <a:gd name="connsiteY105" fmla="*/ 948690 h 1132150"/>
                <a:gd name="connsiteX106" fmla="*/ 150495 w 531495"/>
                <a:gd name="connsiteY106" fmla="*/ 954405 h 1132150"/>
                <a:gd name="connsiteX107" fmla="*/ 135255 w 531495"/>
                <a:gd name="connsiteY107" fmla="*/ 971550 h 1132150"/>
                <a:gd name="connsiteX108" fmla="*/ 129540 w 531495"/>
                <a:gd name="connsiteY108" fmla="*/ 977265 h 1132150"/>
                <a:gd name="connsiteX109" fmla="*/ 120015 w 531495"/>
                <a:gd name="connsiteY109" fmla="*/ 986790 h 1132150"/>
                <a:gd name="connsiteX110" fmla="*/ 116205 w 531495"/>
                <a:gd name="connsiteY110" fmla="*/ 994410 h 1132150"/>
                <a:gd name="connsiteX111" fmla="*/ 118110 w 531495"/>
                <a:gd name="connsiteY111" fmla="*/ 1000125 h 1132150"/>
                <a:gd name="connsiteX112" fmla="*/ 123825 w 531495"/>
                <a:gd name="connsiteY112" fmla="*/ 1007745 h 1132150"/>
                <a:gd name="connsiteX113" fmla="*/ 127635 w 531495"/>
                <a:gd name="connsiteY113" fmla="*/ 1013460 h 1132150"/>
                <a:gd name="connsiteX114" fmla="*/ 125730 w 531495"/>
                <a:gd name="connsiteY114" fmla="*/ 1024890 h 1132150"/>
                <a:gd name="connsiteX115" fmla="*/ 116205 w 531495"/>
                <a:gd name="connsiteY115" fmla="*/ 1034415 h 1132150"/>
                <a:gd name="connsiteX116" fmla="*/ 110490 w 531495"/>
                <a:gd name="connsiteY116" fmla="*/ 1036320 h 1132150"/>
                <a:gd name="connsiteX117" fmla="*/ 104775 w 531495"/>
                <a:gd name="connsiteY117" fmla="*/ 1040130 h 1132150"/>
                <a:gd name="connsiteX118" fmla="*/ 87630 w 531495"/>
                <a:gd name="connsiteY118" fmla="*/ 1042035 h 1132150"/>
                <a:gd name="connsiteX119" fmla="*/ 55245 w 531495"/>
                <a:gd name="connsiteY119" fmla="*/ 1049655 h 1132150"/>
                <a:gd name="connsiteX120" fmla="*/ 43815 w 531495"/>
                <a:gd name="connsiteY120" fmla="*/ 1061085 h 1132150"/>
                <a:gd name="connsiteX121" fmla="*/ 40005 w 531495"/>
                <a:gd name="connsiteY121" fmla="*/ 1066800 h 1132150"/>
                <a:gd name="connsiteX122" fmla="*/ 30480 w 531495"/>
                <a:gd name="connsiteY122" fmla="*/ 1078230 h 1132150"/>
                <a:gd name="connsiteX123" fmla="*/ 26670 w 531495"/>
                <a:gd name="connsiteY123" fmla="*/ 1089660 h 1132150"/>
                <a:gd name="connsiteX124" fmla="*/ 22860 w 531495"/>
                <a:gd name="connsiteY124" fmla="*/ 1097280 h 1132150"/>
                <a:gd name="connsiteX125" fmla="*/ 20955 w 531495"/>
                <a:gd name="connsiteY125" fmla="*/ 1104900 h 1132150"/>
                <a:gd name="connsiteX126" fmla="*/ 15240 w 531495"/>
                <a:gd name="connsiteY126" fmla="*/ 1108710 h 1132150"/>
                <a:gd name="connsiteX127" fmla="*/ 9525 w 531495"/>
                <a:gd name="connsiteY127" fmla="*/ 1125855 h 1132150"/>
                <a:gd name="connsiteX128" fmla="*/ 7620 w 531495"/>
                <a:gd name="connsiteY128" fmla="*/ 1131570 h 1132150"/>
                <a:gd name="connsiteX129" fmla="*/ 0 w 531495"/>
                <a:gd name="connsiteY129" fmla="*/ 1131570 h 113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1495" h="1132150">
                  <a:moveTo>
                    <a:pt x="495300" y="0"/>
                  </a:moveTo>
                  <a:cubicBezTo>
                    <a:pt x="494665" y="3175"/>
                    <a:pt x="493102" y="6300"/>
                    <a:pt x="493395" y="9525"/>
                  </a:cubicBezTo>
                  <a:cubicBezTo>
                    <a:pt x="494691" y="23786"/>
                    <a:pt x="496823" y="17238"/>
                    <a:pt x="501015" y="26670"/>
                  </a:cubicBezTo>
                  <a:cubicBezTo>
                    <a:pt x="510083" y="47073"/>
                    <a:pt x="500012" y="30881"/>
                    <a:pt x="508635" y="43815"/>
                  </a:cubicBezTo>
                  <a:cubicBezTo>
                    <a:pt x="509270" y="46990"/>
                    <a:pt x="509092" y="50444"/>
                    <a:pt x="510540" y="53340"/>
                  </a:cubicBezTo>
                  <a:cubicBezTo>
                    <a:pt x="511745" y="55750"/>
                    <a:pt x="514210" y="57302"/>
                    <a:pt x="516255" y="59055"/>
                  </a:cubicBezTo>
                  <a:cubicBezTo>
                    <a:pt x="520390" y="62599"/>
                    <a:pt x="525067" y="65565"/>
                    <a:pt x="529590" y="68580"/>
                  </a:cubicBezTo>
                  <a:cubicBezTo>
                    <a:pt x="530225" y="70485"/>
                    <a:pt x="531495" y="72287"/>
                    <a:pt x="531495" y="74295"/>
                  </a:cubicBezTo>
                  <a:cubicBezTo>
                    <a:pt x="531495" y="81746"/>
                    <a:pt x="531393" y="89586"/>
                    <a:pt x="523875" y="93345"/>
                  </a:cubicBezTo>
                  <a:cubicBezTo>
                    <a:pt x="520979" y="94793"/>
                    <a:pt x="517525" y="94615"/>
                    <a:pt x="514350" y="95250"/>
                  </a:cubicBezTo>
                  <a:cubicBezTo>
                    <a:pt x="513080" y="97155"/>
                    <a:pt x="512299" y="99499"/>
                    <a:pt x="510540" y="100965"/>
                  </a:cubicBezTo>
                  <a:cubicBezTo>
                    <a:pt x="507401" y="103581"/>
                    <a:pt x="501175" y="105357"/>
                    <a:pt x="497205" y="106680"/>
                  </a:cubicBezTo>
                  <a:cubicBezTo>
                    <a:pt x="496570" y="108585"/>
                    <a:pt x="495300" y="110387"/>
                    <a:pt x="495300" y="112395"/>
                  </a:cubicBezTo>
                  <a:cubicBezTo>
                    <a:pt x="495300" y="123192"/>
                    <a:pt x="501027" y="120050"/>
                    <a:pt x="504825" y="131445"/>
                  </a:cubicBezTo>
                  <a:lnTo>
                    <a:pt x="508635" y="142875"/>
                  </a:lnTo>
                  <a:cubicBezTo>
                    <a:pt x="508000" y="146050"/>
                    <a:pt x="508178" y="149504"/>
                    <a:pt x="506730" y="152400"/>
                  </a:cubicBezTo>
                  <a:cubicBezTo>
                    <a:pt x="504897" y="156067"/>
                    <a:pt x="498582" y="159737"/>
                    <a:pt x="495300" y="161925"/>
                  </a:cubicBezTo>
                  <a:cubicBezTo>
                    <a:pt x="490512" y="176290"/>
                    <a:pt x="496971" y="158583"/>
                    <a:pt x="489585" y="173355"/>
                  </a:cubicBezTo>
                  <a:cubicBezTo>
                    <a:pt x="488687" y="175151"/>
                    <a:pt x="488578" y="177274"/>
                    <a:pt x="487680" y="179070"/>
                  </a:cubicBezTo>
                  <a:cubicBezTo>
                    <a:pt x="486024" y="182382"/>
                    <a:pt x="483870" y="185420"/>
                    <a:pt x="481965" y="188595"/>
                  </a:cubicBezTo>
                  <a:cubicBezTo>
                    <a:pt x="481330" y="192405"/>
                    <a:pt x="480898" y="196254"/>
                    <a:pt x="480060" y="200025"/>
                  </a:cubicBezTo>
                  <a:cubicBezTo>
                    <a:pt x="479624" y="201985"/>
                    <a:pt x="478155" y="203732"/>
                    <a:pt x="478155" y="205740"/>
                  </a:cubicBezTo>
                  <a:cubicBezTo>
                    <a:pt x="478155" y="210860"/>
                    <a:pt x="478713" y="216041"/>
                    <a:pt x="480060" y="220980"/>
                  </a:cubicBezTo>
                  <a:cubicBezTo>
                    <a:pt x="480662" y="223189"/>
                    <a:pt x="482940" y="224603"/>
                    <a:pt x="483870" y="226695"/>
                  </a:cubicBezTo>
                  <a:cubicBezTo>
                    <a:pt x="485501" y="230365"/>
                    <a:pt x="487680" y="238125"/>
                    <a:pt x="487680" y="238125"/>
                  </a:cubicBezTo>
                  <a:cubicBezTo>
                    <a:pt x="487045" y="245110"/>
                    <a:pt x="487702" y="252336"/>
                    <a:pt x="485775" y="259080"/>
                  </a:cubicBezTo>
                  <a:cubicBezTo>
                    <a:pt x="485035" y="261670"/>
                    <a:pt x="481785" y="262725"/>
                    <a:pt x="480060" y="264795"/>
                  </a:cubicBezTo>
                  <a:cubicBezTo>
                    <a:pt x="478594" y="266554"/>
                    <a:pt x="477597" y="268658"/>
                    <a:pt x="476250" y="270510"/>
                  </a:cubicBezTo>
                  <a:cubicBezTo>
                    <a:pt x="472515" y="275645"/>
                    <a:pt x="464820" y="285750"/>
                    <a:pt x="464820" y="285750"/>
                  </a:cubicBezTo>
                  <a:cubicBezTo>
                    <a:pt x="463550" y="289560"/>
                    <a:pt x="463238" y="293838"/>
                    <a:pt x="461010" y="297180"/>
                  </a:cubicBezTo>
                  <a:cubicBezTo>
                    <a:pt x="448623" y="315760"/>
                    <a:pt x="468025" y="286886"/>
                    <a:pt x="451485" y="310515"/>
                  </a:cubicBezTo>
                  <a:cubicBezTo>
                    <a:pt x="448859" y="314266"/>
                    <a:pt x="443865" y="321945"/>
                    <a:pt x="443865" y="321945"/>
                  </a:cubicBezTo>
                  <a:cubicBezTo>
                    <a:pt x="443230" y="329565"/>
                    <a:pt x="443815" y="337387"/>
                    <a:pt x="441960" y="344805"/>
                  </a:cubicBezTo>
                  <a:cubicBezTo>
                    <a:pt x="441190" y="347885"/>
                    <a:pt x="437820" y="349668"/>
                    <a:pt x="436245" y="352425"/>
                  </a:cubicBezTo>
                  <a:cubicBezTo>
                    <a:pt x="435249" y="354168"/>
                    <a:pt x="435594" y="356572"/>
                    <a:pt x="434340" y="358140"/>
                  </a:cubicBezTo>
                  <a:cubicBezTo>
                    <a:pt x="432910" y="359928"/>
                    <a:pt x="430384" y="360484"/>
                    <a:pt x="428625" y="361950"/>
                  </a:cubicBezTo>
                  <a:cubicBezTo>
                    <a:pt x="413957" y="374173"/>
                    <a:pt x="431384" y="362015"/>
                    <a:pt x="417195" y="371475"/>
                  </a:cubicBezTo>
                  <a:cubicBezTo>
                    <a:pt x="415925" y="373380"/>
                    <a:pt x="414287" y="375086"/>
                    <a:pt x="413385" y="377190"/>
                  </a:cubicBezTo>
                  <a:cubicBezTo>
                    <a:pt x="410371" y="384223"/>
                    <a:pt x="410564" y="395749"/>
                    <a:pt x="413385" y="401955"/>
                  </a:cubicBezTo>
                  <a:cubicBezTo>
                    <a:pt x="414560" y="404540"/>
                    <a:pt x="418465" y="404495"/>
                    <a:pt x="421005" y="405765"/>
                  </a:cubicBezTo>
                  <a:cubicBezTo>
                    <a:pt x="425793" y="420130"/>
                    <a:pt x="418777" y="402980"/>
                    <a:pt x="428625" y="415290"/>
                  </a:cubicBezTo>
                  <a:cubicBezTo>
                    <a:pt x="429879" y="416858"/>
                    <a:pt x="429555" y="419250"/>
                    <a:pt x="430530" y="421005"/>
                  </a:cubicBezTo>
                  <a:cubicBezTo>
                    <a:pt x="432754" y="425008"/>
                    <a:pt x="438150" y="432435"/>
                    <a:pt x="438150" y="432435"/>
                  </a:cubicBezTo>
                  <a:cubicBezTo>
                    <a:pt x="438785" y="435610"/>
                    <a:pt x="438449" y="439149"/>
                    <a:pt x="440055" y="441960"/>
                  </a:cubicBezTo>
                  <a:cubicBezTo>
                    <a:pt x="441191" y="443948"/>
                    <a:pt x="444059" y="444249"/>
                    <a:pt x="445770" y="445770"/>
                  </a:cubicBezTo>
                  <a:cubicBezTo>
                    <a:pt x="449797" y="449350"/>
                    <a:pt x="453390" y="453390"/>
                    <a:pt x="457200" y="457200"/>
                  </a:cubicBezTo>
                  <a:cubicBezTo>
                    <a:pt x="459740" y="459740"/>
                    <a:pt x="461946" y="462665"/>
                    <a:pt x="464820" y="464820"/>
                  </a:cubicBezTo>
                  <a:cubicBezTo>
                    <a:pt x="467360" y="466725"/>
                    <a:pt x="470195" y="468290"/>
                    <a:pt x="472440" y="470535"/>
                  </a:cubicBezTo>
                  <a:cubicBezTo>
                    <a:pt x="483199" y="481294"/>
                    <a:pt x="470408" y="471119"/>
                    <a:pt x="478155" y="481965"/>
                  </a:cubicBezTo>
                  <a:cubicBezTo>
                    <a:pt x="485967" y="492901"/>
                    <a:pt x="484692" y="485514"/>
                    <a:pt x="489585" y="495300"/>
                  </a:cubicBezTo>
                  <a:cubicBezTo>
                    <a:pt x="490483" y="497096"/>
                    <a:pt x="490592" y="499219"/>
                    <a:pt x="491490" y="501015"/>
                  </a:cubicBezTo>
                  <a:cubicBezTo>
                    <a:pt x="500547" y="519128"/>
                    <a:pt x="489281" y="488672"/>
                    <a:pt x="499110" y="518160"/>
                  </a:cubicBezTo>
                  <a:lnTo>
                    <a:pt x="501015" y="523875"/>
                  </a:lnTo>
                  <a:cubicBezTo>
                    <a:pt x="501650" y="525780"/>
                    <a:pt x="501806" y="527919"/>
                    <a:pt x="502920" y="529590"/>
                  </a:cubicBezTo>
                  <a:cubicBezTo>
                    <a:pt x="507844" y="536976"/>
                    <a:pt x="506006" y="533133"/>
                    <a:pt x="508635" y="541020"/>
                  </a:cubicBezTo>
                  <a:cubicBezTo>
                    <a:pt x="506730" y="542925"/>
                    <a:pt x="505577" y="546292"/>
                    <a:pt x="502920" y="546735"/>
                  </a:cubicBezTo>
                  <a:cubicBezTo>
                    <a:pt x="494413" y="548153"/>
                    <a:pt x="487517" y="545411"/>
                    <a:pt x="480060" y="542925"/>
                  </a:cubicBezTo>
                  <a:cubicBezTo>
                    <a:pt x="470535" y="543560"/>
                    <a:pt x="460935" y="543480"/>
                    <a:pt x="451485" y="544830"/>
                  </a:cubicBezTo>
                  <a:cubicBezTo>
                    <a:pt x="447509" y="545398"/>
                    <a:pt x="443951" y="547666"/>
                    <a:pt x="440055" y="548640"/>
                  </a:cubicBezTo>
                  <a:cubicBezTo>
                    <a:pt x="434975" y="549910"/>
                    <a:pt x="429718" y="550611"/>
                    <a:pt x="424815" y="552450"/>
                  </a:cubicBezTo>
                  <a:cubicBezTo>
                    <a:pt x="419497" y="554444"/>
                    <a:pt x="413591" y="556054"/>
                    <a:pt x="409575" y="560070"/>
                  </a:cubicBezTo>
                  <a:cubicBezTo>
                    <a:pt x="407670" y="561975"/>
                    <a:pt x="406102" y="564291"/>
                    <a:pt x="403860" y="565785"/>
                  </a:cubicBezTo>
                  <a:cubicBezTo>
                    <a:pt x="402189" y="566899"/>
                    <a:pt x="400105" y="567254"/>
                    <a:pt x="398145" y="567690"/>
                  </a:cubicBezTo>
                  <a:cubicBezTo>
                    <a:pt x="394527" y="568494"/>
                    <a:pt x="385288" y="569118"/>
                    <a:pt x="381000" y="571500"/>
                  </a:cubicBezTo>
                  <a:cubicBezTo>
                    <a:pt x="376997" y="573724"/>
                    <a:pt x="373914" y="577672"/>
                    <a:pt x="369570" y="579120"/>
                  </a:cubicBezTo>
                  <a:cubicBezTo>
                    <a:pt x="367665" y="579755"/>
                    <a:pt x="365651" y="580127"/>
                    <a:pt x="363855" y="581025"/>
                  </a:cubicBezTo>
                  <a:cubicBezTo>
                    <a:pt x="361807" y="582049"/>
                    <a:pt x="360284" y="584031"/>
                    <a:pt x="358140" y="584835"/>
                  </a:cubicBezTo>
                  <a:cubicBezTo>
                    <a:pt x="355108" y="585972"/>
                    <a:pt x="351790" y="586105"/>
                    <a:pt x="348615" y="586740"/>
                  </a:cubicBezTo>
                  <a:cubicBezTo>
                    <a:pt x="349250" y="589915"/>
                    <a:pt x="348724" y="593571"/>
                    <a:pt x="350520" y="596265"/>
                  </a:cubicBezTo>
                  <a:cubicBezTo>
                    <a:pt x="351634" y="597936"/>
                    <a:pt x="354480" y="597195"/>
                    <a:pt x="356235" y="598170"/>
                  </a:cubicBezTo>
                  <a:cubicBezTo>
                    <a:pt x="360238" y="600394"/>
                    <a:pt x="363855" y="603250"/>
                    <a:pt x="367665" y="605790"/>
                  </a:cubicBezTo>
                  <a:lnTo>
                    <a:pt x="373380" y="609600"/>
                  </a:lnTo>
                  <a:cubicBezTo>
                    <a:pt x="375920" y="613410"/>
                    <a:pt x="379552" y="616686"/>
                    <a:pt x="381000" y="621030"/>
                  </a:cubicBezTo>
                  <a:cubicBezTo>
                    <a:pt x="385638" y="634944"/>
                    <a:pt x="383836" y="628564"/>
                    <a:pt x="386715" y="640080"/>
                  </a:cubicBezTo>
                  <a:cubicBezTo>
                    <a:pt x="387350" y="648335"/>
                    <a:pt x="388104" y="656582"/>
                    <a:pt x="388620" y="664845"/>
                  </a:cubicBezTo>
                  <a:cubicBezTo>
                    <a:pt x="389374" y="676903"/>
                    <a:pt x="389086" y="689044"/>
                    <a:pt x="390525" y="701040"/>
                  </a:cubicBezTo>
                  <a:cubicBezTo>
                    <a:pt x="391003" y="705027"/>
                    <a:pt x="394335" y="712470"/>
                    <a:pt x="394335" y="712470"/>
                  </a:cubicBezTo>
                  <a:cubicBezTo>
                    <a:pt x="393700" y="716915"/>
                    <a:pt x="393720" y="721504"/>
                    <a:pt x="392430" y="725805"/>
                  </a:cubicBezTo>
                  <a:cubicBezTo>
                    <a:pt x="391085" y="730287"/>
                    <a:pt x="386790" y="733388"/>
                    <a:pt x="382905" y="735330"/>
                  </a:cubicBezTo>
                  <a:cubicBezTo>
                    <a:pt x="381109" y="736228"/>
                    <a:pt x="378986" y="736337"/>
                    <a:pt x="377190" y="737235"/>
                  </a:cubicBezTo>
                  <a:cubicBezTo>
                    <a:pt x="375142" y="738259"/>
                    <a:pt x="373523" y="740021"/>
                    <a:pt x="371475" y="741045"/>
                  </a:cubicBezTo>
                  <a:cubicBezTo>
                    <a:pt x="369679" y="741943"/>
                    <a:pt x="367640" y="742245"/>
                    <a:pt x="365760" y="742950"/>
                  </a:cubicBezTo>
                  <a:cubicBezTo>
                    <a:pt x="351413" y="748330"/>
                    <a:pt x="361383" y="745473"/>
                    <a:pt x="348615" y="748665"/>
                  </a:cubicBezTo>
                  <a:cubicBezTo>
                    <a:pt x="346710" y="749935"/>
                    <a:pt x="345004" y="751573"/>
                    <a:pt x="342900" y="752475"/>
                  </a:cubicBezTo>
                  <a:cubicBezTo>
                    <a:pt x="323758" y="760679"/>
                    <a:pt x="349461" y="745385"/>
                    <a:pt x="323850" y="758190"/>
                  </a:cubicBezTo>
                  <a:cubicBezTo>
                    <a:pt x="319754" y="760238"/>
                    <a:pt x="316516" y="763762"/>
                    <a:pt x="312420" y="765810"/>
                  </a:cubicBezTo>
                  <a:lnTo>
                    <a:pt x="304800" y="769620"/>
                  </a:lnTo>
                  <a:cubicBezTo>
                    <a:pt x="299720" y="768985"/>
                    <a:pt x="294527" y="768957"/>
                    <a:pt x="289560" y="767715"/>
                  </a:cubicBezTo>
                  <a:cubicBezTo>
                    <a:pt x="285693" y="766748"/>
                    <a:pt x="279626" y="762362"/>
                    <a:pt x="276225" y="760095"/>
                  </a:cubicBezTo>
                  <a:cubicBezTo>
                    <a:pt x="264795" y="760730"/>
                    <a:pt x="253278" y="760453"/>
                    <a:pt x="241935" y="762000"/>
                  </a:cubicBezTo>
                  <a:cubicBezTo>
                    <a:pt x="239121" y="762384"/>
                    <a:pt x="236323" y="763802"/>
                    <a:pt x="234315" y="765810"/>
                  </a:cubicBezTo>
                  <a:cubicBezTo>
                    <a:pt x="230929" y="769196"/>
                    <a:pt x="225140" y="779599"/>
                    <a:pt x="222885" y="784860"/>
                  </a:cubicBezTo>
                  <a:cubicBezTo>
                    <a:pt x="222094" y="786706"/>
                    <a:pt x="221615" y="788670"/>
                    <a:pt x="220980" y="790575"/>
                  </a:cubicBezTo>
                  <a:cubicBezTo>
                    <a:pt x="223678" y="804067"/>
                    <a:pt x="226281" y="812772"/>
                    <a:pt x="220980" y="828675"/>
                  </a:cubicBezTo>
                  <a:cubicBezTo>
                    <a:pt x="219276" y="833787"/>
                    <a:pt x="209550" y="840105"/>
                    <a:pt x="209550" y="840105"/>
                  </a:cubicBezTo>
                  <a:cubicBezTo>
                    <a:pt x="208915" y="843280"/>
                    <a:pt x="208960" y="846671"/>
                    <a:pt x="207645" y="849630"/>
                  </a:cubicBezTo>
                  <a:cubicBezTo>
                    <a:pt x="205690" y="854029"/>
                    <a:pt x="199613" y="859567"/>
                    <a:pt x="196215" y="862965"/>
                  </a:cubicBezTo>
                  <a:cubicBezTo>
                    <a:pt x="195580" y="868680"/>
                    <a:pt x="195705" y="874532"/>
                    <a:pt x="194310" y="880110"/>
                  </a:cubicBezTo>
                  <a:cubicBezTo>
                    <a:pt x="193755" y="882331"/>
                    <a:pt x="191158" y="883632"/>
                    <a:pt x="190500" y="885825"/>
                  </a:cubicBezTo>
                  <a:cubicBezTo>
                    <a:pt x="189210" y="890126"/>
                    <a:pt x="189776" y="894828"/>
                    <a:pt x="188595" y="899160"/>
                  </a:cubicBezTo>
                  <a:cubicBezTo>
                    <a:pt x="187848" y="901900"/>
                    <a:pt x="185782" y="904121"/>
                    <a:pt x="184785" y="906780"/>
                  </a:cubicBezTo>
                  <a:cubicBezTo>
                    <a:pt x="183866" y="909231"/>
                    <a:pt x="183515" y="911860"/>
                    <a:pt x="182880" y="914400"/>
                  </a:cubicBezTo>
                  <a:cubicBezTo>
                    <a:pt x="181403" y="932119"/>
                    <a:pt x="182608" y="932496"/>
                    <a:pt x="179070" y="944880"/>
                  </a:cubicBezTo>
                  <a:cubicBezTo>
                    <a:pt x="178518" y="946811"/>
                    <a:pt x="178585" y="949175"/>
                    <a:pt x="177165" y="950595"/>
                  </a:cubicBezTo>
                  <a:cubicBezTo>
                    <a:pt x="175745" y="952015"/>
                    <a:pt x="173355" y="951865"/>
                    <a:pt x="171450" y="952500"/>
                  </a:cubicBezTo>
                  <a:cubicBezTo>
                    <a:pt x="169545" y="951230"/>
                    <a:pt x="168007" y="948974"/>
                    <a:pt x="165735" y="948690"/>
                  </a:cubicBezTo>
                  <a:cubicBezTo>
                    <a:pt x="160344" y="948016"/>
                    <a:pt x="154393" y="950940"/>
                    <a:pt x="150495" y="954405"/>
                  </a:cubicBezTo>
                  <a:cubicBezTo>
                    <a:pt x="126678" y="975576"/>
                    <a:pt x="146630" y="957901"/>
                    <a:pt x="135255" y="971550"/>
                  </a:cubicBezTo>
                  <a:cubicBezTo>
                    <a:pt x="133530" y="973620"/>
                    <a:pt x="131265" y="975195"/>
                    <a:pt x="129540" y="977265"/>
                  </a:cubicBezTo>
                  <a:cubicBezTo>
                    <a:pt x="121603" y="986790"/>
                    <a:pt x="130493" y="979805"/>
                    <a:pt x="120015" y="986790"/>
                  </a:cubicBezTo>
                  <a:cubicBezTo>
                    <a:pt x="118745" y="989330"/>
                    <a:pt x="116607" y="991599"/>
                    <a:pt x="116205" y="994410"/>
                  </a:cubicBezTo>
                  <a:cubicBezTo>
                    <a:pt x="115921" y="996398"/>
                    <a:pt x="117114" y="998382"/>
                    <a:pt x="118110" y="1000125"/>
                  </a:cubicBezTo>
                  <a:cubicBezTo>
                    <a:pt x="119685" y="1002882"/>
                    <a:pt x="121980" y="1005161"/>
                    <a:pt x="123825" y="1007745"/>
                  </a:cubicBezTo>
                  <a:cubicBezTo>
                    <a:pt x="125156" y="1009608"/>
                    <a:pt x="126365" y="1011555"/>
                    <a:pt x="127635" y="1013460"/>
                  </a:cubicBezTo>
                  <a:cubicBezTo>
                    <a:pt x="127000" y="1017270"/>
                    <a:pt x="126951" y="1021226"/>
                    <a:pt x="125730" y="1024890"/>
                  </a:cubicBezTo>
                  <a:cubicBezTo>
                    <a:pt x="124206" y="1029462"/>
                    <a:pt x="120269" y="1032383"/>
                    <a:pt x="116205" y="1034415"/>
                  </a:cubicBezTo>
                  <a:cubicBezTo>
                    <a:pt x="114409" y="1035313"/>
                    <a:pt x="112286" y="1035422"/>
                    <a:pt x="110490" y="1036320"/>
                  </a:cubicBezTo>
                  <a:cubicBezTo>
                    <a:pt x="108442" y="1037344"/>
                    <a:pt x="106996" y="1039575"/>
                    <a:pt x="104775" y="1040130"/>
                  </a:cubicBezTo>
                  <a:cubicBezTo>
                    <a:pt x="99197" y="1041525"/>
                    <a:pt x="93295" y="1041050"/>
                    <a:pt x="87630" y="1042035"/>
                  </a:cubicBezTo>
                  <a:cubicBezTo>
                    <a:pt x="66248" y="1045754"/>
                    <a:pt x="67984" y="1045409"/>
                    <a:pt x="55245" y="1049655"/>
                  </a:cubicBezTo>
                  <a:cubicBezTo>
                    <a:pt x="51435" y="1053465"/>
                    <a:pt x="46804" y="1056602"/>
                    <a:pt x="43815" y="1061085"/>
                  </a:cubicBezTo>
                  <a:cubicBezTo>
                    <a:pt x="42545" y="1062990"/>
                    <a:pt x="41471" y="1065041"/>
                    <a:pt x="40005" y="1066800"/>
                  </a:cubicBezTo>
                  <a:cubicBezTo>
                    <a:pt x="35732" y="1071927"/>
                    <a:pt x="33183" y="1072149"/>
                    <a:pt x="30480" y="1078230"/>
                  </a:cubicBezTo>
                  <a:cubicBezTo>
                    <a:pt x="28849" y="1081900"/>
                    <a:pt x="28466" y="1086068"/>
                    <a:pt x="26670" y="1089660"/>
                  </a:cubicBezTo>
                  <a:cubicBezTo>
                    <a:pt x="25400" y="1092200"/>
                    <a:pt x="23857" y="1094621"/>
                    <a:pt x="22860" y="1097280"/>
                  </a:cubicBezTo>
                  <a:cubicBezTo>
                    <a:pt x="21941" y="1099731"/>
                    <a:pt x="22407" y="1102722"/>
                    <a:pt x="20955" y="1104900"/>
                  </a:cubicBezTo>
                  <a:cubicBezTo>
                    <a:pt x="19685" y="1106805"/>
                    <a:pt x="17145" y="1107440"/>
                    <a:pt x="15240" y="1108710"/>
                  </a:cubicBezTo>
                  <a:cubicBezTo>
                    <a:pt x="12029" y="1124767"/>
                    <a:pt x="15440" y="1112053"/>
                    <a:pt x="9525" y="1125855"/>
                  </a:cubicBezTo>
                  <a:cubicBezTo>
                    <a:pt x="8734" y="1127701"/>
                    <a:pt x="9342" y="1130537"/>
                    <a:pt x="7620" y="1131570"/>
                  </a:cubicBezTo>
                  <a:cubicBezTo>
                    <a:pt x="5442" y="1132877"/>
                    <a:pt x="2540" y="1131570"/>
                    <a:pt x="0" y="113157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13 Forma libre"/>
            <p:cNvSpPr/>
            <p:nvPr/>
          </p:nvSpPr>
          <p:spPr>
            <a:xfrm>
              <a:off x="1683916" y="2566035"/>
              <a:ext cx="310619" cy="1049655"/>
            </a:xfrm>
            <a:custGeom>
              <a:avLst/>
              <a:gdLst>
                <a:gd name="connsiteX0" fmla="*/ 310619 w 310619"/>
                <a:gd name="connsiteY0" fmla="*/ 0 h 1049655"/>
                <a:gd name="connsiteX1" fmla="*/ 306809 w 310619"/>
                <a:gd name="connsiteY1" fmla="*/ 30480 h 1049655"/>
                <a:gd name="connsiteX2" fmla="*/ 302999 w 310619"/>
                <a:gd name="connsiteY2" fmla="*/ 41910 h 1049655"/>
                <a:gd name="connsiteX3" fmla="*/ 299189 w 310619"/>
                <a:gd name="connsiteY3" fmla="*/ 47625 h 1049655"/>
                <a:gd name="connsiteX4" fmla="*/ 293474 w 310619"/>
                <a:gd name="connsiteY4" fmla="*/ 64770 h 1049655"/>
                <a:gd name="connsiteX5" fmla="*/ 291569 w 310619"/>
                <a:gd name="connsiteY5" fmla="*/ 70485 h 1049655"/>
                <a:gd name="connsiteX6" fmla="*/ 285854 w 310619"/>
                <a:gd name="connsiteY6" fmla="*/ 74295 h 1049655"/>
                <a:gd name="connsiteX7" fmla="*/ 278234 w 310619"/>
                <a:gd name="connsiteY7" fmla="*/ 87630 h 1049655"/>
                <a:gd name="connsiteX8" fmla="*/ 276329 w 310619"/>
                <a:gd name="connsiteY8" fmla="*/ 93345 h 1049655"/>
                <a:gd name="connsiteX9" fmla="*/ 264899 w 310619"/>
                <a:gd name="connsiteY9" fmla="*/ 106680 h 1049655"/>
                <a:gd name="connsiteX10" fmla="*/ 262994 w 310619"/>
                <a:gd name="connsiteY10" fmla="*/ 114300 h 1049655"/>
                <a:gd name="connsiteX11" fmla="*/ 259184 w 310619"/>
                <a:gd name="connsiteY11" fmla="*/ 120015 h 1049655"/>
                <a:gd name="connsiteX12" fmla="*/ 255374 w 310619"/>
                <a:gd name="connsiteY12" fmla="*/ 135255 h 1049655"/>
                <a:gd name="connsiteX13" fmla="*/ 253469 w 310619"/>
                <a:gd name="connsiteY13" fmla="*/ 146685 h 1049655"/>
                <a:gd name="connsiteX14" fmla="*/ 251564 w 310619"/>
                <a:gd name="connsiteY14" fmla="*/ 160020 h 1049655"/>
                <a:gd name="connsiteX15" fmla="*/ 247754 w 310619"/>
                <a:gd name="connsiteY15" fmla="*/ 165735 h 1049655"/>
                <a:gd name="connsiteX16" fmla="*/ 236324 w 310619"/>
                <a:gd name="connsiteY16" fmla="*/ 163830 h 1049655"/>
                <a:gd name="connsiteX17" fmla="*/ 234419 w 310619"/>
                <a:gd name="connsiteY17" fmla="*/ 158115 h 1049655"/>
                <a:gd name="connsiteX18" fmla="*/ 228704 w 310619"/>
                <a:gd name="connsiteY18" fmla="*/ 154305 h 1049655"/>
                <a:gd name="connsiteX19" fmla="*/ 215369 w 310619"/>
                <a:gd name="connsiteY19" fmla="*/ 161925 h 1049655"/>
                <a:gd name="connsiteX20" fmla="*/ 209654 w 310619"/>
                <a:gd name="connsiteY20" fmla="*/ 165735 h 1049655"/>
                <a:gd name="connsiteX21" fmla="*/ 200129 w 310619"/>
                <a:gd name="connsiteY21" fmla="*/ 169545 h 1049655"/>
                <a:gd name="connsiteX22" fmla="*/ 194414 w 310619"/>
                <a:gd name="connsiteY22" fmla="*/ 175260 h 1049655"/>
                <a:gd name="connsiteX23" fmla="*/ 181079 w 310619"/>
                <a:gd name="connsiteY23" fmla="*/ 184785 h 1049655"/>
                <a:gd name="connsiteX24" fmla="*/ 177269 w 310619"/>
                <a:gd name="connsiteY24" fmla="*/ 190500 h 1049655"/>
                <a:gd name="connsiteX25" fmla="*/ 171554 w 310619"/>
                <a:gd name="connsiteY25" fmla="*/ 192405 h 1049655"/>
                <a:gd name="connsiteX26" fmla="*/ 165839 w 310619"/>
                <a:gd name="connsiteY26" fmla="*/ 196215 h 1049655"/>
                <a:gd name="connsiteX27" fmla="*/ 160124 w 310619"/>
                <a:gd name="connsiteY27" fmla="*/ 211455 h 1049655"/>
                <a:gd name="connsiteX28" fmla="*/ 148694 w 310619"/>
                <a:gd name="connsiteY28" fmla="*/ 220980 h 1049655"/>
                <a:gd name="connsiteX29" fmla="*/ 142979 w 310619"/>
                <a:gd name="connsiteY29" fmla="*/ 234315 h 1049655"/>
                <a:gd name="connsiteX30" fmla="*/ 133454 w 310619"/>
                <a:gd name="connsiteY30" fmla="*/ 249555 h 1049655"/>
                <a:gd name="connsiteX31" fmla="*/ 129644 w 310619"/>
                <a:gd name="connsiteY31" fmla="*/ 260985 h 1049655"/>
                <a:gd name="connsiteX32" fmla="*/ 118214 w 310619"/>
                <a:gd name="connsiteY32" fmla="*/ 272415 h 1049655"/>
                <a:gd name="connsiteX33" fmla="*/ 106784 w 310619"/>
                <a:gd name="connsiteY33" fmla="*/ 280035 h 1049655"/>
                <a:gd name="connsiteX34" fmla="*/ 101069 w 310619"/>
                <a:gd name="connsiteY34" fmla="*/ 285750 h 1049655"/>
                <a:gd name="connsiteX35" fmla="*/ 93449 w 310619"/>
                <a:gd name="connsiteY35" fmla="*/ 287655 h 1049655"/>
                <a:gd name="connsiteX36" fmla="*/ 82019 w 310619"/>
                <a:gd name="connsiteY36" fmla="*/ 291465 h 1049655"/>
                <a:gd name="connsiteX37" fmla="*/ 74399 w 310619"/>
                <a:gd name="connsiteY37" fmla="*/ 295275 h 1049655"/>
                <a:gd name="connsiteX38" fmla="*/ 68684 w 310619"/>
                <a:gd name="connsiteY38" fmla="*/ 299085 h 1049655"/>
                <a:gd name="connsiteX39" fmla="*/ 57254 w 310619"/>
                <a:gd name="connsiteY39" fmla="*/ 302895 h 1049655"/>
                <a:gd name="connsiteX40" fmla="*/ 43919 w 310619"/>
                <a:gd name="connsiteY40" fmla="*/ 306705 h 1049655"/>
                <a:gd name="connsiteX41" fmla="*/ 40109 w 310619"/>
                <a:gd name="connsiteY41" fmla="*/ 327660 h 1049655"/>
                <a:gd name="connsiteX42" fmla="*/ 36299 w 310619"/>
                <a:gd name="connsiteY42" fmla="*/ 339090 h 1049655"/>
                <a:gd name="connsiteX43" fmla="*/ 30584 w 310619"/>
                <a:gd name="connsiteY43" fmla="*/ 373380 h 1049655"/>
                <a:gd name="connsiteX44" fmla="*/ 24869 w 310619"/>
                <a:gd name="connsiteY44" fmla="*/ 377190 h 1049655"/>
                <a:gd name="connsiteX45" fmla="*/ 26774 w 310619"/>
                <a:gd name="connsiteY45" fmla="*/ 382905 h 1049655"/>
                <a:gd name="connsiteX46" fmla="*/ 30584 w 310619"/>
                <a:gd name="connsiteY46" fmla="*/ 401955 h 1049655"/>
                <a:gd name="connsiteX47" fmla="*/ 38204 w 310619"/>
                <a:gd name="connsiteY47" fmla="*/ 413385 h 1049655"/>
                <a:gd name="connsiteX48" fmla="*/ 55349 w 310619"/>
                <a:gd name="connsiteY48" fmla="*/ 426720 h 1049655"/>
                <a:gd name="connsiteX49" fmla="*/ 57254 w 310619"/>
                <a:gd name="connsiteY49" fmla="*/ 432435 h 1049655"/>
                <a:gd name="connsiteX50" fmla="*/ 59159 w 310619"/>
                <a:gd name="connsiteY50" fmla="*/ 455295 h 1049655"/>
                <a:gd name="connsiteX51" fmla="*/ 66779 w 310619"/>
                <a:gd name="connsiteY51" fmla="*/ 459105 h 1049655"/>
                <a:gd name="connsiteX52" fmla="*/ 83924 w 310619"/>
                <a:gd name="connsiteY52" fmla="*/ 464820 h 1049655"/>
                <a:gd name="connsiteX53" fmla="*/ 89639 w 310619"/>
                <a:gd name="connsiteY53" fmla="*/ 468630 h 1049655"/>
                <a:gd name="connsiteX54" fmla="*/ 110594 w 310619"/>
                <a:gd name="connsiteY54" fmla="*/ 470535 h 1049655"/>
                <a:gd name="connsiteX55" fmla="*/ 118214 w 310619"/>
                <a:gd name="connsiteY55" fmla="*/ 510540 h 1049655"/>
                <a:gd name="connsiteX56" fmla="*/ 127739 w 310619"/>
                <a:gd name="connsiteY56" fmla="*/ 514350 h 1049655"/>
                <a:gd name="connsiteX57" fmla="*/ 133454 w 310619"/>
                <a:gd name="connsiteY57" fmla="*/ 508635 h 1049655"/>
                <a:gd name="connsiteX58" fmla="*/ 137264 w 310619"/>
                <a:gd name="connsiteY58" fmla="*/ 514350 h 1049655"/>
                <a:gd name="connsiteX59" fmla="*/ 139169 w 310619"/>
                <a:gd name="connsiteY59" fmla="*/ 523875 h 1049655"/>
                <a:gd name="connsiteX60" fmla="*/ 139169 w 310619"/>
                <a:gd name="connsiteY60" fmla="*/ 577215 h 1049655"/>
                <a:gd name="connsiteX61" fmla="*/ 144884 w 310619"/>
                <a:gd name="connsiteY61" fmla="*/ 584835 h 1049655"/>
                <a:gd name="connsiteX62" fmla="*/ 160124 w 310619"/>
                <a:gd name="connsiteY62" fmla="*/ 590550 h 1049655"/>
                <a:gd name="connsiteX63" fmla="*/ 179174 w 310619"/>
                <a:gd name="connsiteY63" fmla="*/ 592455 h 1049655"/>
                <a:gd name="connsiteX64" fmla="*/ 190604 w 310619"/>
                <a:gd name="connsiteY64" fmla="*/ 594360 h 1049655"/>
                <a:gd name="connsiteX65" fmla="*/ 202034 w 310619"/>
                <a:gd name="connsiteY65" fmla="*/ 598170 h 1049655"/>
                <a:gd name="connsiteX66" fmla="*/ 209654 w 310619"/>
                <a:gd name="connsiteY66" fmla="*/ 657225 h 1049655"/>
                <a:gd name="connsiteX67" fmla="*/ 211559 w 310619"/>
                <a:gd name="connsiteY67" fmla="*/ 664845 h 1049655"/>
                <a:gd name="connsiteX68" fmla="*/ 228704 w 310619"/>
                <a:gd name="connsiteY68" fmla="*/ 680085 h 1049655"/>
                <a:gd name="connsiteX69" fmla="*/ 232514 w 310619"/>
                <a:gd name="connsiteY69" fmla="*/ 685800 h 1049655"/>
                <a:gd name="connsiteX70" fmla="*/ 230609 w 310619"/>
                <a:gd name="connsiteY70" fmla="*/ 693420 h 1049655"/>
                <a:gd name="connsiteX71" fmla="*/ 221084 w 310619"/>
                <a:gd name="connsiteY71" fmla="*/ 704850 h 1049655"/>
                <a:gd name="connsiteX72" fmla="*/ 219179 w 310619"/>
                <a:gd name="connsiteY72" fmla="*/ 718185 h 1049655"/>
                <a:gd name="connsiteX73" fmla="*/ 213464 w 310619"/>
                <a:gd name="connsiteY73" fmla="*/ 733425 h 1049655"/>
                <a:gd name="connsiteX74" fmla="*/ 209654 w 310619"/>
                <a:gd name="connsiteY74" fmla="*/ 748665 h 1049655"/>
                <a:gd name="connsiteX75" fmla="*/ 203939 w 310619"/>
                <a:gd name="connsiteY75" fmla="*/ 765810 h 1049655"/>
                <a:gd name="connsiteX76" fmla="*/ 202034 w 310619"/>
                <a:gd name="connsiteY76" fmla="*/ 771525 h 1049655"/>
                <a:gd name="connsiteX77" fmla="*/ 190604 w 310619"/>
                <a:gd name="connsiteY77" fmla="*/ 773430 h 1049655"/>
                <a:gd name="connsiteX78" fmla="*/ 181079 w 310619"/>
                <a:gd name="connsiteY78" fmla="*/ 788670 h 1049655"/>
                <a:gd name="connsiteX79" fmla="*/ 177269 w 310619"/>
                <a:gd name="connsiteY79" fmla="*/ 796290 h 1049655"/>
                <a:gd name="connsiteX80" fmla="*/ 165839 w 310619"/>
                <a:gd name="connsiteY80" fmla="*/ 805815 h 1049655"/>
                <a:gd name="connsiteX81" fmla="*/ 152504 w 310619"/>
                <a:gd name="connsiteY81" fmla="*/ 802005 h 1049655"/>
                <a:gd name="connsiteX82" fmla="*/ 137264 w 310619"/>
                <a:gd name="connsiteY82" fmla="*/ 784860 h 1049655"/>
                <a:gd name="connsiteX83" fmla="*/ 131549 w 310619"/>
                <a:gd name="connsiteY83" fmla="*/ 809625 h 1049655"/>
                <a:gd name="connsiteX84" fmla="*/ 127739 w 310619"/>
                <a:gd name="connsiteY84" fmla="*/ 815340 h 1049655"/>
                <a:gd name="connsiteX85" fmla="*/ 120119 w 310619"/>
                <a:gd name="connsiteY85" fmla="*/ 828675 h 1049655"/>
                <a:gd name="connsiteX86" fmla="*/ 114404 w 310619"/>
                <a:gd name="connsiteY86" fmla="*/ 843915 h 1049655"/>
                <a:gd name="connsiteX87" fmla="*/ 108689 w 310619"/>
                <a:gd name="connsiteY87" fmla="*/ 855345 h 1049655"/>
                <a:gd name="connsiteX88" fmla="*/ 102974 w 310619"/>
                <a:gd name="connsiteY88" fmla="*/ 859155 h 1049655"/>
                <a:gd name="connsiteX89" fmla="*/ 101069 w 310619"/>
                <a:gd name="connsiteY89" fmla="*/ 866775 h 1049655"/>
                <a:gd name="connsiteX90" fmla="*/ 97259 w 310619"/>
                <a:gd name="connsiteY90" fmla="*/ 872490 h 1049655"/>
                <a:gd name="connsiteX91" fmla="*/ 93449 w 310619"/>
                <a:gd name="connsiteY91" fmla="*/ 880110 h 1049655"/>
                <a:gd name="connsiteX92" fmla="*/ 83924 w 310619"/>
                <a:gd name="connsiteY92" fmla="*/ 893445 h 1049655"/>
                <a:gd name="connsiteX93" fmla="*/ 80114 w 310619"/>
                <a:gd name="connsiteY93" fmla="*/ 906780 h 1049655"/>
                <a:gd name="connsiteX94" fmla="*/ 72494 w 310619"/>
                <a:gd name="connsiteY94" fmla="*/ 920115 h 1049655"/>
                <a:gd name="connsiteX95" fmla="*/ 68684 w 310619"/>
                <a:gd name="connsiteY95" fmla="*/ 937260 h 1049655"/>
                <a:gd name="connsiteX96" fmla="*/ 64874 w 310619"/>
                <a:gd name="connsiteY96" fmla="*/ 948690 h 1049655"/>
                <a:gd name="connsiteX97" fmla="*/ 62969 w 310619"/>
                <a:gd name="connsiteY97" fmla="*/ 956310 h 1049655"/>
                <a:gd name="connsiteX98" fmla="*/ 53444 w 310619"/>
                <a:gd name="connsiteY98" fmla="*/ 969645 h 1049655"/>
                <a:gd name="connsiteX99" fmla="*/ 43919 w 310619"/>
                <a:gd name="connsiteY99" fmla="*/ 977265 h 1049655"/>
                <a:gd name="connsiteX100" fmla="*/ 34394 w 310619"/>
                <a:gd name="connsiteY100" fmla="*/ 986790 h 1049655"/>
                <a:gd name="connsiteX101" fmla="*/ 17249 w 310619"/>
                <a:gd name="connsiteY101" fmla="*/ 1005840 h 1049655"/>
                <a:gd name="connsiteX102" fmla="*/ 15344 w 310619"/>
                <a:gd name="connsiteY102" fmla="*/ 1011555 h 1049655"/>
                <a:gd name="connsiteX103" fmla="*/ 13439 w 310619"/>
                <a:gd name="connsiteY103" fmla="*/ 1024890 h 1049655"/>
                <a:gd name="connsiteX104" fmla="*/ 9629 w 310619"/>
                <a:gd name="connsiteY104" fmla="*/ 1030605 h 1049655"/>
                <a:gd name="connsiteX105" fmla="*/ 104 w 310619"/>
                <a:gd name="connsiteY105" fmla="*/ 1047750 h 1049655"/>
                <a:gd name="connsiteX106" fmla="*/ 104 w 310619"/>
                <a:gd name="connsiteY106" fmla="*/ 1049655 h 104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310619" h="1049655">
                  <a:moveTo>
                    <a:pt x="310619" y="0"/>
                  </a:moveTo>
                  <a:cubicBezTo>
                    <a:pt x="309341" y="15334"/>
                    <a:pt x="310279" y="18912"/>
                    <a:pt x="306809" y="30480"/>
                  </a:cubicBezTo>
                  <a:cubicBezTo>
                    <a:pt x="305655" y="34327"/>
                    <a:pt x="305227" y="38568"/>
                    <a:pt x="302999" y="41910"/>
                  </a:cubicBezTo>
                  <a:cubicBezTo>
                    <a:pt x="301729" y="43815"/>
                    <a:pt x="300119" y="45533"/>
                    <a:pt x="299189" y="47625"/>
                  </a:cubicBezTo>
                  <a:lnTo>
                    <a:pt x="293474" y="64770"/>
                  </a:lnTo>
                  <a:cubicBezTo>
                    <a:pt x="292839" y="66675"/>
                    <a:pt x="293240" y="69371"/>
                    <a:pt x="291569" y="70485"/>
                  </a:cubicBezTo>
                  <a:lnTo>
                    <a:pt x="285854" y="74295"/>
                  </a:lnTo>
                  <a:cubicBezTo>
                    <a:pt x="281825" y="90411"/>
                    <a:pt x="287314" y="74011"/>
                    <a:pt x="278234" y="87630"/>
                  </a:cubicBezTo>
                  <a:cubicBezTo>
                    <a:pt x="277120" y="89301"/>
                    <a:pt x="277325" y="91602"/>
                    <a:pt x="276329" y="93345"/>
                  </a:cubicBezTo>
                  <a:cubicBezTo>
                    <a:pt x="273071" y="99047"/>
                    <a:pt x="269403" y="102176"/>
                    <a:pt x="264899" y="106680"/>
                  </a:cubicBezTo>
                  <a:cubicBezTo>
                    <a:pt x="264264" y="109220"/>
                    <a:pt x="264025" y="111894"/>
                    <a:pt x="262994" y="114300"/>
                  </a:cubicBezTo>
                  <a:cubicBezTo>
                    <a:pt x="262092" y="116404"/>
                    <a:pt x="259966" y="117863"/>
                    <a:pt x="259184" y="120015"/>
                  </a:cubicBezTo>
                  <a:cubicBezTo>
                    <a:pt x="257395" y="124936"/>
                    <a:pt x="256235" y="130090"/>
                    <a:pt x="255374" y="135255"/>
                  </a:cubicBezTo>
                  <a:cubicBezTo>
                    <a:pt x="254739" y="139065"/>
                    <a:pt x="254056" y="142867"/>
                    <a:pt x="253469" y="146685"/>
                  </a:cubicBezTo>
                  <a:cubicBezTo>
                    <a:pt x="252786" y="151123"/>
                    <a:pt x="252854" y="155719"/>
                    <a:pt x="251564" y="160020"/>
                  </a:cubicBezTo>
                  <a:cubicBezTo>
                    <a:pt x="250906" y="162213"/>
                    <a:pt x="249024" y="163830"/>
                    <a:pt x="247754" y="165735"/>
                  </a:cubicBezTo>
                  <a:cubicBezTo>
                    <a:pt x="243944" y="165100"/>
                    <a:pt x="239678" y="165746"/>
                    <a:pt x="236324" y="163830"/>
                  </a:cubicBezTo>
                  <a:cubicBezTo>
                    <a:pt x="234581" y="162834"/>
                    <a:pt x="235673" y="159683"/>
                    <a:pt x="234419" y="158115"/>
                  </a:cubicBezTo>
                  <a:cubicBezTo>
                    <a:pt x="232989" y="156327"/>
                    <a:pt x="230609" y="155575"/>
                    <a:pt x="228704" y="154305"/>
                  </a:cubicBezTo>
                  <a:cubicBezTo>
                    <a:pt x="217847" y="165162"/>
                    <a:pt x="228801" y="156169"/>
                    <a:pt x="215369" y="161925"/>
                  </a:cubicBezTo>
                  <a:cubicBezTo>
                    <a:pt x="213265" y="162827"/>
                    <a:pt x="211702" y="164711"/>
                    <a:pt x="209654" y="165735"/>
                  </a:cubicBezTo>
                  <a:cubicBezTo>
                    <a:pt x="206595" y="167264"/>
                    <a:pt x="203304" y="168275"/>
                    <a:pt x="200129" y="169545"/>
                  </a:cubicBezTo>
                  <a:cubicBezTo>
                    <a:pt x="198224" y="171450"/>
                    <a:pt x="196459" y="173507"/>
                    <a:pt x="194414" y="175260"/>
                  </a:cubicBezTo>
                  <a:cubicBezTo>
                    <a:pt x="190279" y="178804"/>
                    <a:pt x="185602" y="181770"/>
                    <a:pt x="181079" y="184785"/>
                  </a:cubicBezTo>
                  <a:cubicBezTo>
                    <a:pt x="179809" y="186690"/>
                    <a:pt x="179057" y="189070"/>
                    <a:pt x="177269" y="190500"/>
                  </a:cubicBezTo>
                  <a:cubicBezTo>
                    <a:pt x="175701" y="191754"/>
                    <a:pt x="173350" y="191507"/>
                    <a:pt x="171554" y="192405"/>
                  </a:cubicBezTo>
                  <a:cubicBezTo>
                    <a:pt x="169506" y="193429"/>
                    <a:pt x="167744" y="194945"/>
                    <a:pt x="165839" y="196215"/>
                  </a:cubicBezTo>
                  <a:cubicBezTo>
                    <a:pt x="164305" y="202351"/>
                    <a:pt x="163955" y="206091"/>
                    <a:pt x="160124" y="211455"/>
                  </a:cubicBezTo>
                  <a:cubicBezTo>
                    <a:pt x="156790" y="216122"/>
                    <a:pt x="153251" y="217942"/>
                    <a:pt x="148694" y="220980"/>
                  </a:cubicBezTo>
                  <a:cubicBezTo>
                    <a:pt x="146557" y="227392"/>
                    <a:pt x="146745" y="227724"/>
                    <a:pt x="142979" y="234315"/>
                  </a:cubicBezTo>
                  <a:cubicBezTo>
                    <a:pt x="138909" y="241438"/>
                    <a:pt x="137446" y="240773"/>
                    <a:pt x="133454" y="249555"/>
                  </a:cubicBezTo>
                  <a:cubicBezTo>
                    <a:pt x="131792" y="253211"/>
                    <a:pt x="132484" y="258145"/>
                    <a:pt x="129644" y="260985"/>
                  </a:cubicBezTo>
                  <a:cubicBezTo>
                    <a:pt x="125834" y="264795"/>
                    <a:pt x="122697" y="269426"/>
                    <a:pt x="118214" y="272415"/>
                  </a:cubicBezTo>
                  <a:cubicBezTo>
                    <a:pt x="114404" y="274955"/>
                    <a:pt x="110022" y="276797"/>
                    <a:pt x="106784" y="280035"/>
                  </a:cubicBezTo>
                  <a:cubicBezTo>
                    <a:pt x="104879" y="281940"/>
                    <a:pt x="103408" y="284413"/>
                    <a:pt x="101069" y="285750"/>
                  </a:cubicBezTo>
                  <a:cubicBezTo>
                    <a:pt x="98796" y="287049"/>
                    <a:pt x="95957" y="286903"/>
                    <a:pt x="93449" y="287655"/>
                  </a:cubicBezTo>
                  <a:cubicBezTo>
                    <a:pt x="89602" y="288809"/>
                    <a:pt x="85611" y="289669"/>
                    <a:pt x="82019" y="291465"/>
                  </a:cubicBezTo>
                  <a:cubicBezTo>
                    <a:pt x="79479" y="292735"/>
                    <a:pt x="76865" y="293866"/>
                    <a:pt x="74399" y="295275"/>
                  </a:cubicBezTo>
                  <a:cubicBezTo>
                    <a:pt x="72411" y="296411"/>
                    <a:pt x="70776" y="298155"/>
                    <a:pt x="68684" y="299085"/>
                  </a:cubicBezTo>
                  <a:cubicBezTo>
                    <a:pt x="65014" y="300716"/>
                    <a:pt x="61064" y="301625"/>
                    <a:pt x="57254" y="302895"/>
                  </a:cubicBezTo>
                  <a:cubicBezTo>
                    <a:pt x="49055" y="305628"/>
                    <a:pt x="53487" y="304313"/>
                    <a:pt x="43919" y="306705"/>
                  </a:cubicBezTo>
                  <a:cubicBezTo>
                    <a:pt x="38705" y="322346"/>
                    <a:pt x="46571" y="297503"/>
                    <a:pt x="40109" y="327660"/>
                  </a:cubicBezTo>
                  <a:cubicBezTo>
                    <a:pt x="39268" y="331587"/>
                    <a:pt x="36299" y="339090"/>
                    <a:pt x="36299" y="339090"/>
                  </a:cubicBezTo>
                  <a:cubicBezTo>
                    <a:pt x="35598" y="349611"/>
                    <a:pt x="39364" y="364600"/>
                    <a:pt x="30584" y="373380"/>
                  </a:cubicBezTo>
                  <a:cubicBezTo>
                    <a:pt x="28965" y="374999"/>
                    <a:pt x="26774" y="375920"/>
                    <a:pt x="24869" y="377190"/>
                  </a:cubicBezTo>
                  <a:cubicBezTo>
                    <a:pt x="25504" y="379095"/>
                    <a:pt x="26380" y="380936"/>
                    <a:pt x="26774" y="382905"/>
                  </a:cubicBezTo>
                  <a:cubicBezTo>
                    <a:pt x="27543" y="386750"/>
                    <a:pt x="27894" y="397113"/>
                    <a:pt x="30584" y="401955"/>
                  </a:cubicBezTo>
                  <a:cubicBezTo>
                    <a:pt x="32808" y="405958"/>
                    <a:pt x="34394" y="410845"/>
                    <a:pt x="38204" y="413385"/>
                  </a:cubicBezTo>
                  <a:cubicBezTo>
                    <a:pt x="51876" y="422499"/>
                    <a:pt x="46396" y="417767"/>
                    <a:pt x="55349" y="426720"/>
                  </a:cubicBezTo>
                  <a:cubicBezTo>
                    <a:pt x="55984" y="428625"/>
                    <a:pt x="56989" y="430445"/>
                    <a:pt x="57254" y="432435"/>
                  </a:cubicBezTo>
                  <a:cubicBezTo>
                    <a:pt x="58265" y="440014"/>
                    <a:pt x="56587" y="448094"/>
                    <a:pt x="59159" y="455295"/>
                  </a:cubicBezTo>
                  <a:cubicBezTo>
                    <a:pt x="60114" y="457969"/>
                    <a:pt x="64313" y="457696"/>
                    <a:pt x="66779" y="459105"/>
                  </a:cubicBezTo>
                  <a:cubicBezTo>
                    <a:pt x="77809" y="465408"/>
                    <a:pt x="66691" y="461948"/>
                    <a:pt x="83924" y="464820"/>
                  </a:cubicBezTo>
                  <a:cubicBezTo>
                    <a:pt x="85829" y="466090"/>
                    <a:pt x="87400" y="468150"/>
                    <a:pt x="89639" y="468630"/>
                  </a:cubicBezTo>
                  <a:cubicBezTo>
                    <a:pt x="96497" y="470100"/>
                    <a:pt x="106849" y="464605"/>
                    <a:pt x="110594" y="470535"/>
                  </a:cubicBezTo>
                  <a:cubicBezTo>
                    <a:pt x="124880" y="493155"/>
                    <a:pt x="101526" y="500110"/>
                    <a:pt x="118214" y="510540"/>
                  </a:cubicBezTo>
                  <a:cubicBezTo>
                    <a:pt x="121114" y="512352"/>
                    <a:pt x="124564" y="513080"/>
                    <a:pt x="127739" y="514350"/>
                  </a:cubicBezTo>
                  <a:cubicBezTo>
                    <a:pt x="129644" y="512445"/>
                    <a:pt x="130760" y="508635"/>
                    <a:pt x="133454" y="508635"/>
                  </a:cubicBezTo>
                  <a:cubicBezTo>
                    <a:pt x="135744" y="508635"/>
                    <a:pt x="136460" y="512206"/>
                    <a:pt x="137264" y="514350"/>
                  </a:cubicBezTo>
                  <a:cubicBezTo>
                    <a:pt x="138401" y="517382"/>
                    <a:pt x="138534" y="520700"/>
                    <a:pt x="139169" y="523875"/>
                  </a:cubicBezTo>
                  <a:cubicBezTo>
                    <a:pt x="138721" y="532395"/>
                    <a:pt x="135093" y="563967"/>
                    <a:pt x="139169" y="577215"/>
                  </a:cubicBezTo>
                  <a:cubicBezTo>
                    <a:pt x="140103" y="580250"/>
                    <a:pt x="142639" y="582590"/>
                    <a:pt x="144884" y="584835"/>
                  </a:cubicBezTo>
                  <a:cubicBezTo>
                    <a:pt x="149419" y="589370"/>
                    <a:pt x="153833" y="589711"/>
                    <a:pt x="160124" y="590550"/>
                  </a:cubicBezTo>
                  <a:cubicBezTo>
                    <a:pt x="166450" y="591393"/>
                    <a:pt x="172842" y="591663"/>
                    <a:pt x="179174" y="592455"/>
                  </a:cubicBezTo>
                  <a:cubicBezTo>
                    <a:pt x="183007" y="592934"/>
                    <a:pt x="186857" y="593423"/>
                    <a:pt x="190604" y="594360"/>
                  </a:cubicBezTo>
                  <a:cubicBezTo>
                    <a:pt x="194500" y="595334"/>
                    <a:pt x="202034" y="598170"/>
                    <a:pt x="202034" y="598170"/>
                  </a:cubicBezTo>
                  <a:cubicBezTo>
                    <a:pt x="220572" y="616708"/>
                    <a:pt x="206052" y="599592"/>
                    <a:pt x="209654" y="657225"/>
                  </a:cubicBezTo>
                  <a:cubicBezTo>
                    <a:pt x="209817" y="659838"/>
                    <a:pt x="210058" y="662700"/>
                    <a:pt x="211559" y="664845"/>
                  </a:cubicBezTo>
                  <a:cubicBezTo>
                    <a:pt x="217268" y="673001"/>
                    <a:pt x="221625" y="675365"/>
                    <a:pt x="228704" y="680085"/>
                  </a:cubicBezTo>
                  <a:cubicBezTo>
                    <a:pt x="229974" y="681990"/>
                    <a:pt x="232190" y="683533"/>
                    <a:pt x="232514" y="685800"/>
                  </a:cubicBezTo>
                  <a:cubicBezTo>
                    <a:pt x="232884" y="688392"/>
                    <a:pt x="231640" y="691014"/>
                    <a:pt x="230609" y="693420"/>
                  </a:cubicBezTo>
                  <a:cubicBezTo>
                    <a:pt x="228620" y="698061"/>
                    <a:pt x="224517" y="701417"/>
                    <a:pt x="221084" y="704850"/>
                  </a:cubicBezTo>
                  <a:cubicBezTo>
                    <a:pt x="220449" y="709295"/>
                    <a:pt x="220060" y="713782"/>
                    <a:pt x="219179" y="718185"/>
                  </a:cubicBezTo>
                  <a:cubicBezTo>
                    <a:pt x="218459" y="721785"/>
                    <a:pt x="214160" y="731163"/>
                    <a:pt x="213464" y="733425"/>
                  </a:cubicBezTo>
                  <a:cubicBezTo>
                    <a:pt x="211924" y="738430"/>
                    <a:pt x="210831" y="743563"/>
                    <a:pt x="209654" y="748665"/>
                  </a:cubicBezTo>
                  <a:cubicBezTo>
                    <a:pt x="205372" y="767219"/>
                    <a:pt x="210793" y="749817"/>
                    <a:pt x="203939" y="765810"/>
                  </a:cubicBezTo>
                  <a:cubicBezTo>
                    <a:pt x="203148" y="767656"/>
                    <a:pt x="203777" y="770529"/>
                    <a:pt x="202034" y="771525"/>
                  </a:cubicBezTo>
                  <a:cubicBezTo>
                    <a:pt x="198680" y="773441"/>
                    <a:pt x="194414" y="772795"/>
                    <a:pt x="190604" y="773430"/>
                  </a:cubicBezTo>
                  <a:cubicBezTo>
                    <a:pt x="186634" y="779384"/>
                    <a:pt x="184908" y="781777"/>
                    <a:pt x="181079" y="788670"/>
                  </a:cubicBezTo>
                  <a:cubicBezTo>
                    <a:pt x="179700" y="791152"/>
                    <a:pt x="178920" y="793979"/>
                    <a:pt x="177269" y="796290"/>
                  </a:cubicBezTo>
                  <a:cubicBezTo>
                    <a:pt x="173935" y="800957"/>
                    <a:pt x="170396" y="802777"/>
                    <a:pt x="165839" y="805815"/>
                  </a:cubicBezTo>
                  <a:cubicBezTo>
                    <a:pt x="165273" y="805673"/>
                    <a:pt x="153799" y="803012"/>
                    <a:pt x="152504" y="802005"/>
                  </a:cubicBezTo>
                  <a:cubicBezTo>
                    <a:pt x="143470" y="794979"/>
                    <a:pt x="142357" y="792499"/>
                    <a:pt x="137264" y="784860"/>
                  </a:cubicBezTo>
                  <a:cubicBezTo>
                    <a:pt x="135714" y="795708"/>
                    <a:pt x="135953" y="799716"/>
                    <a:pt x="131549" y="809625"/>
                  </a:cubicBezTo>
                  <a:cubicBezTo>
                    <a:pt x="130619" y="811717"/>
                    <a:pt x="128875" y="813352"/>
                    <a:pt x="127739" y="815340"/>
                  </a:cubicBezTo>
                  <a:cubicBezTo>
                    <a:pt x="118071" y="832259"/>
                    <a:pt x="129401" y="814751"/>
                    <a:pt x="120119" y="828675"/>
                  </a:cubicBezTo>
                  <a:cubicBezTo>
                    <a:pt x="116444" y="847052"/>
                    <a:pt x="120944" y="830834"/>
                    <a:pt x="114404" y="843915"/>
                  </a:cubicBezTo>
                  <a:cubicBezTo>
                    <a:pt x="111305" y="850113"/>
                    <a:pt x="114148" y="849886"/>
                    <a:pt x="108689" y="855345"/>
                  </a:cubicBezTo>
                  <a:cubicBezTo>
                    <a:pt x="107070" y="856964"/>
                    <a:pt x="104879" y="857885"/>
                    <a:pt x="102974" y="859155"/>
                  </a:cubicBezTo>
                  <a:cubicBezTo>
                    <a:pt x="102339" y="861695"/>
                    <a:pt x="102100" y="864369"/>
                    <a:pt x="101069" y="866775"/>
                  </a:cubicBezTo>
                  <a:cubicBezTo>
                    <a:pt x="100167" y="868879"/>
                    <a:pt x="98395" y="870502"/>
                    <a:pt x="97259" y="872490"/>
                  </a:cubicBezTo>
                  <a:cubicBezTo>
                    <a:pt x="95850" y="874956"/>
                    <a:pt x="94858" y="877644"/>
                    <a:pt x="93449" y="880110"/>
                  </a:cubicBezTo>
                  <a:cubicBezTo>
                    <a:pt x="91221" y="884010"/>
                    <a:pt x="86377" y="890174"/>
                    <a:pt x="83924" y="893445"/>
                  </a:cubicBezTo>
                  <a:cubicBezTo>
                    <a:pt x="82957" y="897312"/>
                    <a:pt x="81754" y="902954"/>
                    <a:pt x="80114" y="906780"/>
                  </a:cubicBezTo>
                  <a:cubicBezTo>
                    <a:pt x="70095" y="930158"/>
                    <a:pt x="82060" y="900983"/>
                    <a:pt x="72494" y="920115"/>
                  </a:cubicBezTo>
                  <a:cubicBezTo>
                    <a:pt x="69769" y="925565"/>
                    <a:pt x="70147" y="931407"/>
                    <a:pt x="68684" y="937260"/>
                  </a:cubicBezTo>
                  <a:cubicBezTo>
                    <a:pt x="67710" y="941156"/>
                    <a:pt x="65848" y="944794"/>
                    <a:pt x="64874" y="948690"/>
                  </a:cubicBezTo>
                  <a:cubicBezTo>
                    <a:pt x="64239" y="951230"/>
                    <a:pt x="64000" y="953904"/>
                    <a:pt x="62969" y="956310"/>
                  </a:cubicBezTo>
                  <a:cubicBezTo>
                    <a:pt x="62007" y="958555"/>
                    <a:pt x="54141" y="968669"/>
                    <a:pt x="53444" y="969645"/>
                  </a:cubicBezTo>
                  <a:cubicBezTo>
                    <a:pt x="48059" y="977185"/>
                    <a:pt x="52211" y="974501"/>
                    <a:pt x="43919" y="977265"/>
                  </a:cubicBezTo>
                  <a:cubicBezTo>
                    <a:pt x="35876" y="989330"/>
                    <a:pt x="44977" y="977265"/>
                    <a:pt x="34394" y="986790"/>
                  </a:cubicBezTo>
                  <a:cubicBezTo>
                    <a:pt x="29906" y="990829"/>
                    <a:pt x="20734" y="998870"/>
                    <a:pt x="17249" y="1005840"/>
                  </a:cubicBezTo>
                  <a:cubicBezTo>
                    <a:pt x="16351" y="1007636"/>
                    <a:pt x="15979" y="1009650"/>
                    <a:pt x="15344" y="1011555"/>
                  </a:cubicBezTo>
                  <a:cubicBezTo>
                    <a:pt x="14709" y="1016000"/>
                    <a:pt x="14729" y="1020589"/>
                    <a:pt x="13439" y="1024890"/>
                  </a:cubicBezTo>
                  <a:cubicBezTo>
                    <a:pt x="12781" y="1027083"/>
                    <a:pt x="10842" y="1028663"/>
                    <a:pt x="9629" y="1030605"/>
                  </a:cubicBezTo>
                  <a:cubicBezTo>
                    <a:pt x="6944" y="1034901"/>
                    <a:pt x="2126" y="1042696"/>
                    <a:pt x="104" y="1047750"/>
                  </a:cubicBezTo>
                  <a:cubicBezTo>
                    <a:pt x="-132" y="1048340"/>
                    <a:pt x="104" y="1049020"/>
                    <a:pt x="104" y="104965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3407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332656"/>
            <a:ext cx="18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VULCANISMO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25" name="5 CuadroTexto"/>
          <p:cNvSpPr txBox="1"/>
          <p:nvPr/>
        </p:nvSpPr>
        <p:spPr>
          <a:xfrm>
            <a:off x="5004048" y="1035020"/>
            <a:ext cx="410445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400" dirty="0">
                <a:latin typeface="Montserrat"/>
              </a:rPr>
              <a:t>El enorme campo volcánico de </a:t>
            </a:r>
            <a:r>
              <a:rPr lang="es-MX" sz="1400" dirty="0" smtClean="0">
                <a:latin typeface="Montserrat"/>
              </a:rPr>
              <a:t>Michoacán-Guanajuato (CVMG</a:t>
            </a:r>
            <a:r>
              <a:rPr lang="es-MX" sz="1400" dirty="0">
                <a:latin typeface="Montserrat"/>
              </a:rPr>
              <a:t>) contiene 1,040 volcanes, incluyendo los dos conos históricamente activos de </a:t>
            </a:r>
            <a:r>
              <a:rPr lang="es-MX" sz="1400" dirty="0" err="1">
                <a:latin typeface="Montserrat"/>
              </a:rPr>
              <a:t>Jorullo</a:t>
            </a:r>
            <a:r>
              <a:rPr lang="es-MX" sz="1400" dirty="0">
                <a:latin typeface="Montserrat"/>
              </a:rPr>
              <a:t> y </a:t>
            </a:r>
            <a:r>
              <a:rPr lang="es-MX" sz="1400" dirty="0" err="1" smtClean="0">
                <a:latin typeface="Montserrat"/>
              </a:rPr>
              <a:t>Parícutin</a:t>
            </a:r>
            <a:r>
              <a:rPr lang="es-MX" sz="1400" dirty="0" smtClean="0">
                <a:latin typeface="Montserrat"/>
              </a:rPr>
              <a:t>. Cubre </a:t>
            </a:r>
            <a:r>
              <a:rPr lang="es-MX" sz="1400" dirty="0">
                <a:latin typeface="Montserrat"/>
              </a:rPr>
              <a:t>un área de 200 x 250 km en la mitad del estado de </a:t>
            </a:r>
            <a:r>
              <a:rPr lang="es-MX" sz="1400" dirty="0" smtClean="0">
                <a:latin typeface="Montserrat"/>
              </a:rPr>
              <a:t>Michoacán y el </a:t>
            </a:r>
            <a:r>
              <a:rPr lang="es-MX" sz="1400" dirty="0">
                <a:latin typeface="Montserrat"/>
              </a:rPr>
              <a:t>sur del estado de Guanajuato, en la porción centro-occidental del </a:t>
            </a:r>
            <a:r>
              <a:rPr lang="es-MX" sz="1400" dirty="0" smtClean="0">
                <a:latin typeface="Montserrat"/>
              </a:rPr>
              <a:t>país.</a:t>
            </a:r>
          </a:p>
          <a:p>
            <a:pPr algn="just">
              <a:spcAft>
                <a:spcPts val="600"/>
              </a:spcAft>
            </a:pPr>
            <a:r>
              <a:rPr lang="es-MX" sz="1400" dirty="0" smtClean="0">
                <a:latin typeface="Montserrat"/>
              </a:rPr>
              <a:t>Los volcanes más famosos del estado son las Siete Luminarias, conjunto de cráteres tipo </a:t>
            </a:r>
            <a:r>
              <a:rPr lang="es-MX" sz="1400" i="1" dirty="0" err="1" smtClean="0">
                <a:latin typeface="Montserrat"/>
              </a:rPr>
              <a:t>maar</a:t>
            </a:r>
            <a:r>
              <a:rPr lang="es-MX" sz="1400" dirty="0" smtClean="0">
                <a:latin typeface="Montserrat"/>
              </a:rPr>
              <a:t>, algunos con lagos en su interior, cerca de Valle de Santiago, que pueden ser </a:t>
            </a:r>
            <a:r>
              <a:rPr lang="es-MX" sz="1400" dirty="0" err="1" smtClean="0">
                <a:latin typeface="Montserrat"/>
              </a:rPr>
              <a:t>holocénicos</a:t>
            </a:r>
            <a:r>
              <a:rPr lang="es-MX" sz="1400" dirty="0" smtClean="0">
                <a:latin typeface="Montserrat"/>
              </a:rPr>
              <a:t>.</a:t>
            </a:r>
            <a:endParaRPr lang="es-MX" sz="1400" dirty="0">
              <a:latin typeface="Montserrat"/>
            </a:endParaRPr>
          </a:p>
        </p:txBody>
      </p:sp>
      <p:sp>
        <p:nvSpPr>
          <p:cNvPr id="26" name="10 CuadroTexto"/>
          <p:cNvSpPr txBox="1"/>
          <p:nvPr/>
        </p:nvSpPr>
        <p:spPr>
          <a:xfrm>
            <a:off x="107504" y="4843606"/>
            <a:ext cx="469874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latin typeface="Montserrat"/>
              </a:rPr>
              <a:t>La </a:t>
            </a:r>
            <a:r>
              <a:rPr lang="es-MX" sz="1400" dirty="0">
                <a:latin typeface="Montserrat"/>
              </a:rPr>
              <a:t>ubicación de los volcanes y campos volcánicos activos en el país puede ser consultada en el Atlas Nacional de Riesgo</a:t>
            </a:r>
            <a:r>
              <a:rPr lang="es-MX" sz="1400" dirty="0" smtClean="0">
                <a:latin typeface="Montserrat"/>
              </a:rPr>
              <a:t>.</a:t>
            </a: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El CENAPRED tiene numerosas publicaciones (folletos e infografías) acerca de los peligros volcánicos, que pueden ser consultados en :</a:t>
            </a:r>
          </a:p>
          <a:p>
            <a:pPr algn="ctr"/>
            <a:r>
              <a:rPr lang="es-MX" sz="1200" dirty="0" smtClean="0">
                <a:solidFill>
                  <a:schemeClr val="tx2"/>
                </a:solidFill>
                <a:latin typeface="Montserrat" panose="00000500000000000000" pitchFamily="2" charset="0"/>
                <a:hlinkClick r:id="rId2"/>
              </a:rPr>
              <a:t>http</a:t>
            </a:r>
            <a:r>
              <a:rPr lang="es-MX" sz="1200" dirty="0">
                <a:solidFill>
                  <a:schemeClr val="tx2"/>
                </a:solidFill>
                <a:latin typeface="Montserrat" panose="00000500000000000000" pitchFamily="2" charset="0"/>
                <a:hlinkClick r:id="rId2"/>
              </a:rPr>
              <a:t>://</a:t>
            </a:r>
            <a:r>
              <a:rPr lang="es-MX" sz="1200" dirty="0" smtClean="0">
                <a:solidFill>
                  <a:schemeClr val="tx2"/>
                </a:solidFill>
                <a:latin typeface="Montserrat" panose="00000500000000000000" pitchFamily="2" charset="0"/>
                <a:hlinkClick r:id="rId2"/>
              </a:rPr>
              <a:t>www.cenapred.gob.mx/PublicacionesWebGobMX/buscaindex</a:t>
            </a:r>
            <a:endParaRPr lang="es-MX" sz="800" dirty="0" smtClean="0">
              <a:latin typeface="Montserrat" panose="00000500000000000000" pitchFamily="2" charset="0"/>
            </a:endParaRPr>
          </a:p>
        </p:txBody>
      </p:sp>
      <p:pic>
        <p:nvPicPr>
          <p:cNvPr id="27" name="Picture 2" descr="http://boletinsgm.igeolcu.unam.mx/bsgm/images/epoca04/6501/(13)Aranda_img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66590"/>
            <a:ext cx="4067944" cy="27914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86" y="901053"/>
            <a:ext cx="4514998" cy="387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94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</a:t>
            </a:r>
          </a:p>
        </p:txBody>
      </p:sp>
      <p:sp>
        <p:nvSpPr>
          <p:cNvPr id="12" name="1 CuadroTexto"/>
          <p:cNvSpPr txBox="1"/>
          <p:nvPr/>
        </p:nvSpPr>
        <p:spPr>
          <a:xfrm>
            <a:off x="36512" y="1052736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Guanajuato se encuentra en las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ona B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con base en la Regionalización Sísmica de la CFE. Ante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ocurrencia de un sismo 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B,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media intensidad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las aceleraciones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sobrepasarían el 70%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aceleración de la gravedad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SSN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registrado 29 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el territorio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Guanajuato y cuenta 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una estación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la entidad. 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con mayor magnitud fue registrado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13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julio de 1996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M4.3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83 km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sureste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Abasolo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a una profundidad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21 km.</a:t>
            </a: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importante mencionar el sismo del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19 de noviembre de 1912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M6.9 (Sismo de </a:t>
            </a:r>
            <a:r>
              <a:rPr lang="es-MX" sz="1400" b="1" dirty="0" err="1">
                <a:solidFill>
                  <a:prstClr val="black"/>
                </a:solidFill>
                <a:latin typeface="Montserrat" panose="00000500000000000000" pitchFamily="2" charset="0"/>
              </a:rPr>
              <a:t>Acambay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)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115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km al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sureste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Celaya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a una profundidad de 33 km. El sismo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produjo daños materiales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</a:t>
            </a:r>
            <a:r>
              <a:rPr lang="es-MX" sz="1400" dirty="0" err="1">
                <a:solidFill>
                  <a:prstClr val="black"/>
                </a:solidFill>
                <a:latin typeface="Montserrat" panose="00000500000000000000" pitchFamily="2" charset="0"/>
              </a:rPr>
              <a:t>Acambay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dirty="0" err="1">
                <a:solidFill>
                  <a:prstClr val="black"/>
                </a:solidFill>
                <a:latin typeface="Montserrat" panose="00000500000000000000" pitchFamily="2" charset="0"/>
              </a:rPr>
              <a:t>Tixmadejé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y el deceso de más 100 personas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EDOMEX.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 de </a:t>
            </a:r>
            <a:r>
              <a:rPr lang="es-MX" sz="1400" b="1" dirty="0" err="1">
                <a:solidFill>
                  <a:prstClr val="black"/>
                </a:solidFill>
                <a:latin typeface="Montserrat" panose="00000500000000000000" pitchFamily="2" charset="0"/>
              </a:rPr>
              <a:t>Acambay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marcó 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precedente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de la posibilidad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ocurrencia de grandes 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de magnitud cercana 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M7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epicentro en la región centro del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país.</a:t>
            </a:r>
          </a:p>
        </p:txBody>
      </p:sp>
      <p:grpSp>
        <p:nvGrpSpPr>
          <p:cNvPr id="14" name="3 Grupo"/>
          <p:cNvGrpSpPr/>
          <p:nvPr/>
        </p:nvGrpSpPr>
        <p:grpSpPr>
          <a:xfrm>
            <a:off x="4716016" y="3930154"/>
            <a:ext cx="4384461" cy="2927847"/>
            <a:chOff x="4997003" y="3902299"/>
            <a:chExt cx="4103474" cy="2955701"/>
          </a:xfrm>
        </p:grpSpPr>
        <p:pic>
          <p:nvPicPr>
            <p:cNvPr id="15" name="Picture 2" descr="G:\cfe\Guanajuat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1" t="5297"/>
            <a:stretch/>
          </p:blipFill>
          <p:spPr bwMode="auto">
            <a:xfrm>
              <a:off x="4997003" y="3902299"/>
              <a:ext cx="4103474" cy="295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F:\f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02" t="9528" r="9354" b="57915"/>
            <a:stretch/>
          </p:blipFill>
          <p:spPr bwMode="auto">
            <a:xfrm>
              <a:off x="7524328" y="4690139"/>
              <a:ext cx="891500" cy="92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6 CuadroTexto"/>
          <p:cNvSpPr txBox="1"/>
          <p:nvPr/>
        </p:nvSpPr>
        <p:spPr>
          <a:xfrm>
            <a:off x="36512" y="4077072"/>
            <a:ext cx="457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latin typeface="Montserrat" panose="00000500000000000000" pitchFamily="2" charset="0"/>
              </a:rPr>
              <a:t>estado se encuentra inmerso</a:t>
            </a:r>
            <a:r>
              <a:rPr lang="es-MX" sz="1400" dirty="0" smtClean="0">
                <a:latin typeface="Montserrat" panose="00000500000000000000" pitchFamily="2" charset="0"/>
              </a:rPr>
              <a:t> en un sistema de fallas de el centro de México, pertenecientes al </a:t>
            </a:r>
            <a:r>
              <a:rPr lang="es-MX" sz="1400" b="1" dirty="0" smtClean="0">
                <a:latin typeface="Montserrat" panose="00000500000000000000" pitchFamily="2" charset="0"/>
              </a:rPr>
              <a:t>Sistema de Fallas Taxco San Miguel de Allende</a:t>
            </a:r>
            <a:r>
              <a:rPr lang="es-MX" sz="1400" dirty="0" smtClean="0">
                <a:latin typeface="Montserrat" panose="00000500000000000000" pitchFamily="2" charset="0"/>
              </a:rPr>
              <a:t> (SFTSMA), así como en la porción sureste de la </a:t>
            </a:r>
            <a:r>
              <a:rPr lang="es-MX" sz="1400" b="1" dirty="0" smtClean="0">
                <a:latin typeface="Montserrat" panose="00000500000000000000" pitchFamily="2" charset="0"/>
              </a:rPr>
              <a:t>Provincia Volcánica de la Sierra Madre Occidental.</a:t>
            </a:r>
            <a:r>
              <a:rPr lang="es-MX" sz="1400" dirty="0" smtClean="0">
                <a:latin typeface="Montserrat" panose="00000500000000000000" pitchFamily="2" charset="0"/>
              </a:rPr>
              <a:t>  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 la entidad se pueden presentar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sismicidad anómala y enjambres sísmicos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por dicha razón es importante adquirir sensores para la instalación de redes temporales.</a:t>
            </a: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</a:t>
            </a:r>
          </a:p>
        </p:txBody>
      </p:sp>
      <p:sp>
        <p:nvSpPr>
          <p:cNvPr id="17" name="4 Rectángulo"/>
          <p:cNvSpPr/>
          <p:nvPr/>
        </p:nvSpPr>
        <p:spPr>
          <a:xfrm>
            <a:off x="106358" y="5310207"/>
            <a:ext cx="885813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necesario generar estudios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Mapa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vulnerabilidad y riesgo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sismos </a:t>
            </a:r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Generar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reglamento de construcción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los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municipales restantes.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3 Rectángulo"/>
          <p:cNvSpPr/>
          <p:nvPr/>
        </p:nvSpPr>
        <p:spPr>
          <a:xfrm>
            <a:off x="35496" y="980728"/>
            <a:ext cx="4731541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Después de un sismo se pueden presentar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réplicas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llegan a generar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 daño en edificaciones construidas con materiales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precarios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o 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daño previo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>
              <a:spcAft>
                <a:spcPts val="12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Existe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actividad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minera y  proyectos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nuevas 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presas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llega 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generar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inducida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que puede ser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percibida en construcciones edificadas sobre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jales mineros  y entorno a los embalses los primeros años de su puesta en operación. </a:t>
            </a:r>
          </a:p>
          <a:p>
            <a:pPr algn="just">
              <a:spcAft>
                <a:spcPts val="6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CENAPRED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  <a:p>
            <a:pPr algn="just"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el Atlas Nacional de Riesgos se pueden encontrar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 del terreno para diferentes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periodos de retorno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DI del CENAPRED cuenta con una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”Guía Básica de Microzonificación Sísmica”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    </a:t>
            </a:r>
          </a:p>
        </p:txBody>
      </p:sp>
      <p:grpSp>
        <p:nvGrpSpPr>
          <p:cNvPr id="19" name="1 Grupo"/>
          <p:cNvGrpSpPr/>
          <p:nvPr/>
        </p:nvGrpSpPr>
        <p:grpSpPr>
          <a:xfrm>
            <a:off x="5408544" y="4737338"/>
            <a:ext cx="4519600" cy="779894"/>
            <a:chOff x="5408544" y="4521314"/>
            <a:chExt cx="4519600" cy="779894"/>
          </a:xfrm>
        </p:grpSpPr>
        <p:grpSp>
          <p:nvGrpSpPr>
            <p:cNvPr id="21" name="13 Grupo"/>
            <p:cNvGrpSpPr/>
            <p:nvPr/>
          </p:nvGrpSpPr>
          <p:grpSpPr>
            <a:xfrm>
              <a:off x="5408544" y="4521314"/>
              <a:ext cx="4519600" cy="779894"/>
              <a:chOff x="5364088" y="5608840"/>
              <a:chExt cx="4519600" cy="779894"/>
            </a:xfrm>
          </p:grpSpPr>
          <p:sp>
            <p:nvSpPr>
              <p:cNvPr id="29" name="9 CuadroTexto"/>
              <p:cNvSpPr txBox="1"/>
              <p:nvPr/>
            </p:nvSpPr>
            <p:spPr>
              <a:xfrm>
                <a:off x="7695896" y="5680848"/>
                <a:ext cx="21877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4≤M   &lt;5</a:t>
                </a:r>
              </a:p>
              <a:p>
                <a:endParaRPr lang="es-MX" sz="1000" dirty="0" smtClean="0">
                  <a:solidFill>
                    <a:prstClr val="black"/>
                  </a:solidFill>
                  <a:latin typeface="Montserrat" panose="00000500000000000000" pitchFamily="2" charset="0"/>
                </a:endParaRPr>
              </a:p>
              <a:p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    M     6.9</a:t>
                </a:r>
                <a:endParaRPr lang="es-MX" sz="1000" dirty="0">
                  <a:solidFill>
                    <a:prstClr val="black"/>
                  </a:solidFill>
                  <a:latin typeface="Montserrat" panose="00000500000000000000" pitchFamily="2" charset="0"/>
                </a:endParaRPr>
              </a:p>
              <a:p>
                <a:endParaRPr lang="es-MX" sz="1000" dirty="0">
                  <a:solidFill>
                    <a:prstClr val="black"/>
                  </a:solidFill>
                  <a:latin typeface="Montserrat" panose="00000500000000000000" pitchFamily="2" charset="0"/>
                </a:endParaRPr>
              </a:p>
            </p:txBody>
          </p:sp>
          <p:grpSp>
            <p:nvGrpSpPr>
              <p:cNvPr id="30" name="20 Grupo"/>
              <p:cNvGrpSpPr/>
              <p:nvPr/>
            </p:nvGrpSpPr>
            <p:grpSpPr>
              <a:xfrm>
                <a:off x="5364088" y="5608840"/>
                <a:ext cx="3107014" cy="576064"/>
                <a:chOff x="5373901" y="5608840"/>
                <a:chExt cx="3107014" cy="576064"/>
              </a:xfrm>
            </p:grpSpPr>
            <p:sp>
              <p:nvSpPr>
                <p:cNvPr id="32" name="9 CuadroTexto"/>
                <p:cNvSpPr txBox="1"/>
                <p:nvPr/>
              </p:nvSpPr>
              <p:spPr>
                <a:xfrm>
                  <a:off x="6913621" y="5938683"/>
                  <a:ext cx="79208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000" dirty="0" smtClean="0">
                      <a:solidFill>
                        <a:prstClr val="black"/>
                      </a:solidFill>
                      <a:latin typeface="Montserrat" panose="00000500000000000000" pitchFamily="2" charset="0"/>
                    </a:rPr>
                    <a:t>3</a:t>
                  </a:r>
                  <a:r>
                    <a:rPr lang="es-MX" sz="1000" dirty="0">
                      <a:solidFill>
                        <a:prstClr val="black"/>
                      </a:solidFill>
                      <a:latin typeface="Montserrat" panose="00000500000000000000" pitchFamily="2" charset="0"/>
                    </a:rPr>
                    <a:t>≤</a:t>
                  </a:r>
                  <a:r>
                    <a:rPr lang="es-MX" sz="1000" dirty="0" smtClean="0">
                      <a:solidFill>
                        <a:prstClr val="black"/>
                      </a:solidFill>
                      <a:latin typeface="Montserrat" panose="00000500000000000000" pitchFamily="2" charset="0"/>
                    </a:rPr>
                    <a:t>M    &lt;4</a:t>
                  </a:r>
                  <a:endPara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endParaRPr>
                </a:p>
              </p:txBody>
            </p:sp>
            <p:pic>
              <p:nvPicPr>
                <p:cNvPr id="33" name="Picture 2" descr="F:\2.pn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006147"/>
                    </a:clrFrom>
                    <a:clrTo>
                      <a:srgbClr val="006147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89" t="29796" r="80502" b="65571"/>
                <a:stretch/>
              </p:blipFill>
              <p:spPr bwMode="auto">
                <a:xfrm>
                  <a:off x="5373901" y="5758759"/>
                  <a:ext cx="350227" cy="2821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7 CuadroTexto"/>
                <p:cNvSpPr txBox="1"/>
                <p:nvPr/>
              </p:nvSpPr>
              <p:spPr>
                <a:xfrm>
                  <a:off x="5652120" y="5866675"/>
                  <a:ext cx="218779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000" dirty="0">
                      <a:solidFill>
                        <a:prstClr val="black"/>
                      </a:solidFill>
                      <a:latin typeface="Montserrat" panose="00000500000000000000" pitchFamily="2" charset="0"/>
                    </a:rPr>
                    <a:t>Fallas y Fracturas</a:t>
                  </a:r>
                </a:p>
              </p:txBody>
            </p:sp>
            <p:sp>
              <p:nvSpPr>
                <p:cNvPr id="35" name="Oval 2"/>
                <p:cNvSpPr/>
                <p:nvPr/>
              </p:nvSpPr>
              <p:spPr>
                <a:xfrm>
                  <a:off x="7273661" y="5968880"/>
                  <a:ext cx="117727" cy="144016"/>
                </a:xfrm>
                <a:prstGeom prst="ellipse">
                  <a:avLst/>
                </a:prstGeom>
                <a:solidFill>
                  <a:srgbClr val="16F6F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36" name="Picture 3" descr="F:\3.p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006147"/>
                    </a:clrFrom>
                    <a:clrTo>
                      <a:srgbClr val="006147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160" t="43083" r="13716" b="53363"/>
                <a:stretch/>
              </p:blipFill>
              <p:spPr bwMode="auto">
                <a:xfrm>
                  <a:off x="7561693" y="5608840"/>
                  <a:ext cx="919222" cy="4035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7" name="27 Elipse"/>
                <p:cNvSpPr/>
                <p:nvPr/>
              </p:nvSpPr>
              <p:spPr>
                <a:xfrm>
                  <a:off x="7273661" y="5752856"/>
                  <a:ext cx="117727" cy="11522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" name="9 CuadroTexto"/>
              <p:cNvSpPr txBox="1"/>
              <p:nvPr/>
            </p:nvSpPr>
            <p:spPr>
              <a:xfrm>
                <a:off x="6876256" y="5718403"/>
                <a:ext cx="21877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2</a:t>
                </a:r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≤M     &lt;</a:t>
                </a:r>
                <a:r>
                  <a: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3</a:t>
                </a:r>
              </a:p>
            </p:txBody>
          </p:sp>
        </p:grpSp>
        <p:sp>
          <p:nvSpPr>
            <p:cNvPr id="28" name="Oval 2"/>
            <p:cNvSpPr/>
            <p:nvPr/>
          </p:nvSpPr>
          <p:spPr>
            <a:xfrm>
              <a:off x="8100392" y="4953362"/>
              <a:ext cx="117727" cy="144016"/>
            </a:xfrm>
            <a:prstGeom prst="ellipse">
              <a:avLst/>
            </a:prstGeom>
            <a:solidFill>
              <a:srgbClr val="439B82"/>
            </a:solidFill>
            <a:ln>
              <a:solidFill>
                <a:srgbClr val="388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pic>
        <p:nvPicPr>
          <p:cNvPr id="38" name="Picture 3" descr="G:\estados_gif\Guanajuato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678" y="960092"/>
            <a:ext cx="4302826" cy="384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7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1583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9" name="2 CuadroTexto"/>
          <p:cNvSpPr txBox="1"/>
          <p:nvPr/>
        </p:nvSpPr>
        <p:spPr>
          <a:xfrm>
            <a:off x="3923928" y="1135777"/>
            <a:ext cx="4968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31% del estado es propenso a la inestabilidad de laderas</a:t>
            </a:r>
            <a:endParaRPr lang="es-MX" sz="1200" b="1" dirty="0">
              <a:solidFill>
                <a:srgbClr val="FF0000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6 Rectángulo"/>
          <p:cNvSpPr/>
          <p:nvPr/>
        </p:nvSpPr>
        <p:spPr>
          <a:xfrm>
            <a:off x="4067944" y="5927945"/>
            <a:ext cx="50470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Fortalecimiento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b="1" dirty="0">
                <a:latin typeface="Montserrat" panose="00000500000000000000" pitchFamily="2" charset="0"/>
              </a:rPr>
              <a:t>área de investigación</a:t>
            </a:r>
            <a:r>
              <a:rPr lang="es-MX" sz="1400" dirty="0">
                <a:latin typeface="Montserrat" panose="00000500000000000000" pitchFamily="2" charset="0"/>
              </a:rPr>
              <a:t> de </a:t>
            </a:r>
            <a:r>
              <a:rPr lang="es-MX" sz="1400" b="1" dirty="0">
                <a:latin typeface="Montserrat" panose="00000500000000000000" pitchFamily="2" charset="0"/>
              </a:rPr>
              <a:t>fenómenos geológicos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con </a:t>
            </a:r>
            <a:r>
              <a:rPr lang="da-DK" sz="1400" dirty="0" smtClean="0">
                <a:latin typeface="Montserrat" panose="00000500000000000000" pitchFamily="2" charset="0"/>
              </a:rPr>
              <a:t>una </a:t>
            </a:r>
            <a:r>
              <a:rPr lang="da-DK" sz="1400" b="1" dirty="0" smtClean="0">
                <a:latin typeface="Montserrat" panose="00000500000000000000" pitchFamily="2" charset="0"/>
              </a:rPr>
              <a:t>visión</a:t>
            </a:r>
            <a:r>
              <a:rPr lang="da-DK" sz="1400" dirty="0" smtClean="0">
                <a:latin typeface="Montserrat" panose="00000500000000000000" pitchFamily="2" charset="0"/>
              </a:rPr>
              <a:t> claramente </a:t>
            </a:r>
            <a:r>
              <a:rPr lang="da-DK" sz="1400" b="1" dirty="0" smtClean="0">
                <a:latin typeface="Montserrat" panose="00000500000000000000" pitchFamily="2" charset="0"/>
              </a:rPr>
              <a:t>preventiva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516444" y="1124744"/>
            <a:ext cx="2891040" cy="27627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2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200" b="1" dirty="0">
              <a:latin typeface="Montserrat" panose="00000500000000000000" pitchFamily="2" charset="0"/>
            </a:endParaRPr>
          </a:p>
        </p:txBody>
      </p:sp>
      <p:sp>
        <p:nvSpPr>
          <p:cNvPr id="16" name="7 Rectángulo"/>
          <p:cNvSpPr/>
          <p:nvPr/>
        </p:nvSpPr>
        <p:spPr>
          <a:xfrm>
            <a:off x="4067944" y="1465034"/>
            <a:ext cx="504706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En los últimos años se han registrado </a:t>
            </a:r>
            <a:r>
              <a:rPr lang="da-DK" sz="1400" b="1" dirty="0" smtClean="0">
                <a:latin typeface="Montserrat" panose="00000500000000000000" pitchFamily="2" charset="0"/>
              </a:rPr>
              <a:t>deslizamientos, caídos y derrumbes </a:t>
            </a:r>
            <a:r>
              <a:rPr lang="da-DK" sz="1400" dirty="0" smtClean="0">
                <a:latin typeface="Montserrat" panose="00000500000000000000" pitchFamily="2" charset="0"/>
              </a:rPr>
              <a:t>en este estado,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los cuales han causado </a:t>
            </a:r>
            <a:r>
              <a:rPr lang="da-DK" sz="1400" b="1" dirty="0" smtClean="0">
                <a:latin typeface="Montserrat" panose="00000500000000000000" pitchFamily="2" charset="0"/>
              </a:rPr>
              <a:t>daños severos </a:t>
            </a:r>
            <a:r>
              <a:rPr lang="da-DK" sz="1400" dirty="0" smtClean="0">
                <a:latin typeface="Montserrat" panose="00000500000000000000" pitchFamily="2" charset="0"/>
              </a:rPr>
              <a:t>a la población, principalmente en municipios  de la Sierra Madre Oriental, </a:t>
            </a:r>
            <a:r>
              <a:rPr lang="da-DK" sz="1400" dirty="0">
                <a:latin typeface="Montserrat" panose="00000500000000000000" pitchFamily="2" charset="0"/>
              </a:rPr>
              <a:t>del campo volcánico monogenético </a:t>
            </a:r>
            <a:r>
              <a:rPr lang="da-DK" sz="1400" dirty="0" smtClean="0">
                <a:latin typeface="Montserrat" panose="00000500000000000000" pitchFamily="2" charset="0"/>
              </a:rPr>
              <a:t>Michoacan-Guanajuato, y </a:t>
            </a:r>
            <a:r>
              <a:rPr lang="da-DK" sz="1400" dirty="0">
                <a:latin typeface="Montserrat" panose="00000500000000000000" pitchFamily="2" charset="0"/>
              </a:rPr>
              <a:t>en </a:t>
            </a:r>
            <a:r>
              <a:rPr lang="da-DK" sz="1400" dirty="0" smtClean="0">
                <a:latin typeface="Montserrat" panose="00000500000000000000" pitchFamily="2" charset="0"/>
              </a:rPr>
              <a:t>los alrededores de las ciudades de León y Guanajuato, donde las </a:t>
            </a:r>
            <a:r>
              <a:rPr lang="da-DK" sz="1400" b="1" dirty="0" smtClean="0">
                <a:latin typeface="Montserrat" panose="00000500000000000000" pitchFamily="2" charset="0"/>
              </a:rPr>
              <a:t>lluvias </a:t>
            </a:r>
            <a:r>
              <a:rPr lang="da-DK" sz="1400" dirty="0" smtClean="0">
                <a:latin typeface="Montserrat" panose="00000500000000000000" pitchFamily="2" charset="0"/>
              </a:rPr>
              <a:t>son recurrentes y es el principal factor detonante de dichos fenómenos, además de las </a:t>
            </a:r>
            <a:r>
              <a:rPr lang="da-DK" sz="1400" b="1" dirty="0" smtClean="0">
                <a:latin typeface="Montserrat" panose="00000500000000000000" pitchFamily="2" charset="0"/>
              </a:rPr>
              <a:t>modificaciones al entorno</a:t>
            </a:r>
            <a:r>
              <a:rPr lang="da-DK" sz="1400" dirty="0" smtClean="0">
                <a:latin typeface="Montserrat" panose="00000500000000000000" pitchFamily="2" charset="0"/>
              </a:rPr>
              <a:t> que </a:t>
            </a:r>
            <a:r>
              <a:rPr lang="da-DK" sz="1400" dirty="0">
                <a:latin typeface="Montserrat" panose="00000500000000000000" pitchFamily="2" charset="0"/>
              </a:rPr>
              <a:t>realiza la población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algn="just">
              <a:spcAft>
                <a:spcPts val="600"/>
              </a:spcAft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Otros fenómenos recurrentes en dicho estado son el </a:t>
            </a:r>
            <a:r>
              <a:rPr lang="da-DK" sz="1400" b="1" dirty="0" smtClean="0">
                <a:latin typeface="Montserrat" panose="00000500000000000000" pitchFamily="2" charset="0"/>
              </a:rPr>
              <a:t>hundimiento</a:t>
            </a:r>
            <a:r>
              <a:rPr lang="da-DK" sz="1400" dirty="0" smtClean="0">
                <a:latin typeface="Montserrat" panose="00000500000000000000" pitchFamily="2" charset="0"/>
              </a:rPr>
              <a:t> y el </a:t>
            </a:r>
            <a:r>
              <a:rPr lang="da-DK" sz="1400" b="1" dirty="0" smtClean="0">
                <a:latin typeface="Montserrat" panose="00000500000000000000" pitchFamily="2" charset="0"/>
              </a:rPr>
              <a:t>agrietamiento del terreno</a:t>
            </a:r>
            <a:r>
              <a:rPr lang="da-DK" sz="1400" dirty="0" smtClean="0">
                <a:latin typeface="Montserrat" panose="00000500000000000000" pitchFamily="2" charset="0"/>
              </a:rPr>
              <a:t>, principalmente en las ciudades de Celaya, Irapuato, Abasolo y Huanímaro, donde han ocasionado </a:t>
            </a:r>
            <a:r>
              <a:rPr lang="da-DK" sz="1400" b="1" dirty="0" smtClean="0">
                <a:latin typeface="Montserrat" panose="00000500000000000000" pitchFamily="2" charset="0"/>
              </a:rPr>
              <a:t>daños en viviendas</a:t>
            </a:r>
            <a:r>
              <a:rPr lang="da-DK" sz="1400" dirty="0" smtClean="0">
                <a:latin typeface="Montserrat" panose="00000500000000000000" pitchFamily="2" charset="0"/>
              </a:rPr>
              <a:t> y en </a:t>
            </a:r>
            <a:r>
              <a:rPr lang="da-DK" sz="1400" b="1" dirty="0" smtClean="0">
                <a:latin typeface="Montserrat" panose="00000500000000000000" pitchFamily="2" charset="0"/>
              </a:rPr>
              <a:t>obras de infraestructura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algn="just">
              <a:spcAft>
                <a:spcPts val="600"/>
              </a:spcAft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No se tienen antecedentes de la ocurrencia de </a:t>
            </a:r>
            <a:r>
              <a:rPr lang="da-DK" sz="1400" b="1" dirty="0" smtClean="0">
                <a:latin typeface="Montserrat" panose="00000500000000000000" pitchFamily="2" charset="0"/>
              </a:rPr>
              <a:t>licuación de suelos</a:t>
            </a:r>
            <a:r>
              <a:rPr lang="da-DK" sz="1400" dirty="0" smtClean="0">
                <a:latin typeface="Montserrat" panose="00000500000000000000" pitchFamily="2" charset="0"/>
              </a:rPr>
              <a:t> dado que la sismicidad es baja en el estado, ni de casos de </a:t>
            </a:r>
            <a:r>
              <a:rPr lang="da-DK" sz="1400" b="1" dirty="0" smtClean="0">
                <a:latin typeface="Montserrat" panose="00000500000000000000" pitchFamily="2" charset="0"/>
              </a:rPr>
              <a:t>karsticidad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endParaRPr lang="da-DK" sz="1400" dirty="0" smtClean="0">
              <a:latin typeface="Montserrat" panose="00000500000000000000" pitchFamily="2" charset="0"/>
            </a:endParaRPr>
          </a:p>
        </p:txBody>
      </p:sp>
      <p:sp>
        <p:nvSpPr>
          <p:cNvPr id="17" name="8 Rectángulo"/>
          <p:cNvSpPr/>
          <p:nvPr/>
        </p:nvSpPr>
        <p:spPr>
          <a:xfrm>
            <a:off x="4067944" y="5548160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  <a:buSzPct val="150000"/>
            </a:pPr>
            <a:r>
              <a:rPr lang="es-MX" sz="1600" b="1" dirty="0">
                <a:solidFill>
                  <a:srgbClr val="38806B"/>
                </a:solidFill>
                <a:latin typeface="Montserrat"/>
              </a:rPr>
              <a:t>RECOMENDACIONES:</a:t>
            </a:r>
            <a:endParaRPr lang="da-DK" sz="1600" dirty="0">
              <a:latin typeface="Montserrat" panose="00000500000000000000" pitchFamily="2" charset="0"/>
            </a:endParaRPr>
          </a:p>
        </p:txBody>
      </p:sp>
      <p:pic>
        <p:nvPicPr>
          <p:cNvPr id="18" name="Picture 2" descr="\\Mx03899\g\ApoyoSINAPROC\Apy Sinap 2018\140.- Acciones de Prevención de Desastres - ESTADOS\28 Guanajuato\MAPAS\Guanajua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403"/>
            <a:ext cx="3923928" cy="477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5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1583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9" name="6 Rectángulo"/>
          <p:cNvSpPr/>
          <p:nvPr/>
        </p:nvSpPr>
        <p:spPr>
          <a:xfrm>
            <a:off x="4031433" y="1369705"/>
            <a:ext cx="5047064" cy="5371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4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Reactivar </a:t>
            </a:r>
            <a:r>
              <a:rPr lang="da-DK" sz="1400" dirty="0" smtClean="0">
                <a:latin typeface="Montserrat" panose="00000500000000000000" pitchFamily="2" charset="0"/>
              </a:rPr>
              <a:t>el </a:t>
            </a:r>
            <a:r>
              <a:rPr lang="da-DK" sz="1400" b="1" dirty="0" smtClean="0">
                <a:latin typeface="Montserrat" panose="00000500000000000000" pitchFamily="2" charset="0"/>
              </a:rPr>
              <a:t>comité </a:t>
            </a:r>
            <a:r>
              <a:rPr lang="da-DK" sz="1400" b="1" dirty="0">
                <a:latin typeface="Montserrat" panose="00000500000000000000" pitchFamily="2" charset="0"/>
              </a:rPr>
              <a:t>científico asesor</a:t>
            </a:r>
            <a:r>
              <a:rPr lang="da-DK" sz="1400" dirty="0">
                <a:latin typeface="Montserrat" panose="00000500000000000000" pitchFamily="2" charset="0"/>
              </a:rPr>
              <a:t> de fenómenos geológicos con apoyo de académicos, cuerpos colegiados, autoridades del gobierno y sociedades técnicas estatales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b="1" dirty="0">
              <a:latin typeface="Montserrat" panose="00000500000000000000" pitchFamily="2" charset="0"/>
            </a:endParaRPr>
          </a:p>
          <a:p>
            <a:pPr marL="171450" indent="-171450" algn="just">
              <a:lnSpc>
                <a:spcPct val="114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Evitar</a:t>
            </a:r>
            <a:r>
              <a:rPr lang="da-DK" sz="1400" dirty="0">
                <a:latin typeface="Montserrat" panose="00000500000000000000" pitchFamily="2" charset="0"/>
              </a:rPr>
              <a:t>, en lo posible, la </a:t>
            </a:r>
            <a:r>
              <a:rPr lang="da-DK" sz="1400" b="1" dirty="0">
                <a:latin typeface="Montserrat" panose="00000500000000000000" pitchFamily="2" charset="0"/>
              </a:rPr>
              <a:t>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municipal.</a:t>
            </a:r>
          </a:p>
          <a:p>
            <a:pPr marL="171450" indent="-171450" algn="just">
              <a:lnSpc>
                <a:spcPct val="114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Fortalecer </a:t>
            </a:r>
            <a:r>
              <a:rPr lang="da-DK" sz="1400" dirty="0">
                <a:latin typeface="Montserrat" panose="00000500000000000000" pitchFamily="2" charset="0"/>
              </a:rPr>
              <a:t>las </a:t>
            </a:r>
            <a:r>
              <a:rPr lang="da-DK" sz="1400" b="1" dirty="0">
                <a:latin typeface="Montserrat" panose="00000500000000000000" pitchFamily="2" charset="0"/>
              </a:rPr>
              <a:t>capacidades técnicas </a:t>
            </a:r>
            <a:r>
              <a:rPr lang="da-DK" sz="1400" dirty="0">
                <a:latin typeface="Montserrat" panose="00000500000000000000" pitchFamily="2" charset="0"/>
              </a:rPr>
              <a:t>de los municipios sobre el análisis y estudio de fenómenos, generando </a:t>
            </a:r>
            <a:r>
              <a:rPr lang="da-DK" sz="1400" b="1" dirty="0">
                <a:latin typeface="Montserrat" panose="00000500000000000000" pitchFamily="2" charset="0"/>
              </a:rPr>
              <a:t>comités locales de prevención</a:t>
            </a:r>
            <a:r>
              <a:rPr lang="da-DK" sz="1400" dirty="0">
                <a:latin typeface="Montserrat" panose="00000500000000000000" pitchFamily="2" charset="0"/>
              </a:rPr>
              <a:t> de desastres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lnSpc>
                <a:spcPct val="114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Monitorear</a:t>
            </a:r>
            <a:r>
              <a:rPr lang="da-DK" sz="1400" dirty="0" smtClean="0">
                <a:latin typeface="Montserrat" panose="00000500000000000000" pitchFamily="2" charset="0"/>
              </a:rPr>
              <a:t> permanentemente los </a:t>
            </a:r>
            <a:r>
              <a:rPr lang="da-DK" sz="1400" b="1" dirty="0" smtClean="0">
                <a:latin typeface="Montserrat" panose="00000500000000000000" pitchFamily="2" charset="0"/>
              </a:rPr>
              <a:t>sistemas de abastecimiento</a:t>
            </a:r>
            <a:r>
              <a:rPr lang="da-DK" sz="1400" dirty="0" smtClean="0">
                <a:latin typeface="Montserrat" panose="00000500000000000000" pitchFamily="2" charset="0"/>
              </a:rPr>
              <a:t> de agua y las </a:t>
            </a:r>
            <a:r>
              <a:rPr lang="da-DK" sz="1400" b="1" dirty="0" smtClean="0">
                <a:latin typeface="Montserrat" panose="00000500000000000000" pitchFamily="2" charset="0"/>
              </a:rPr>
              <a:t>tuberías de drenaje</a:t>
            </a:r>
            <a:r>
              <a:rPr lang="da-DK" sz="1400" dirty="0" smtClean="0">
                <a:latin typeface="Montserrat" panose="00000500000000000000" pitchFamily="2" charset="0"/>
              </a:rPr>
              <a:t> para detectar y </a:t>
            </a:r>
            <a:r>
              <a:rPr lang="da-DK" sz="1400" b="1" dirty="0" smtClean="0">
                <a:latin typeface="Montserrat" panose="00000500000000000000" pitchFamily="2" charset="0"/>
              </a:rPr>
              <a:t>reparar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b="1" dirty="0" smtClean="0">
                <a:latin typeface="Montserrat" panose="00000500000000000000" pitchFamily="2" charset="0"/>
              </a:rPr>
              <a:t>oportunamente</a:t>
            </a:r>
            <a:r>
              <a:rPr lang="da-DK" sz="1400" dirty="0" smtClean="0">
                <a:latin typeface="Montserrat" panose="00000500000000000000" pitchFamily="2" charset="0"/>
              </a:rPr>
              <a:t> fugas.</a:t>
            </a:r>
          </a:p>
          <a:p>
            <a:pPr marL="171450" indent="-171450" algn="just">
              <a:lnSpc>
                <a:spcPct val="114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Capacitar</a:t>
            </a:r>
            <a:r>
              <a:rPr lang="da-DK" sz="1400" dirty="0" smtClean="0">
                <a:latin typeface="Montserrat" panose="00000500000000000000" pitchFamily="2" charset="0"/>
              </a:rPr>
              <a:t> a la población mediante campañas de </a:t>
            </a:r>
            <a:r>
              <a:rPr lang="da-DK" sz="1400" b="1" dirty="0" smtClean="0">
                <a:latin typeface="Montserrat" panose="00000500000000000000" pitchFamily="2" charset="0"/>
              </a:rPr>
              <a:t>concientización</a:t>
            </a:r>
            <a:r>
              <a:rPr lang="da-DK" sz="1400" dirty="0" smtClean="0">
                <a:latin typeface="Montserrat" panose="00000500000000000000" pitchFamily="2" charset="0"/>
              </a:rPr>
              <a:t> e </a:t>
            </a:r>
            <a:r>
              <a:rPr lang="da-DK" sz="1400" b="1" dirty="0" smtClean="0">
                <a:latin typeface="Montserrat" panose="00000500000000000000" pitchFamily="2" charset="0"/>
              </a:rPr>
              <a:t>identificación de rasgos</a:t>
            </a:r>
            <a:r>
              <a:rPr lang="da-DK" sz="1400" dirty="0" smtClean="0">
                <a:latin typeface="Montserrat" panose="00000500000000000000" pitchFamily="2" charset="0"/>
              </a:rPr>
              <a:t> que indiquen la </a:t>
            </a:r>
            <a:r>
              <a:rPr lang="da-DK" sz="1400" b="1" dirty="0" smtClean="0">
                <a:latin typeface="Montserrat" panose="00000500000000000000" pitchFamily="2" charset="0"/>
              </a:rPr>
              <a:t>inminencia </a:t>
            </a:r>
            <a:r>
              <a:rPr lang="da-DK" sz="1400" dirty="0" smtClean="0">
                <a:latin typeface="Montserrat" panose="00000500000000000000" pitchFamily="2" charset="0"/>
              </a:rPr>
              <a:t>de un </a:t>
            </a:r>
            <a:r>
              <a:rPr lang="da-DK" sz="1400" b="1" dirty="0" smtClean="0">
                <a:latin typeface="Montserrat" panose="00000500000000000000" pitchFamily="2" charset="0"/>
              </a:rPr>
              <a:t>fenómeno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lnSpc>
                <a:spcPct val="114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Implementar acciones de </a:t>
            </a:r>
            <a:r>
              <a:rPr lang="da-DK" sz="1400" b="1" dirty="0" smtClean="0">
                <a:latin typeface="Montserrat" panose="00000500000000000000" pitchFamily="2" charset="0"/>
              </a:rPr>
              <a:t>revisión de zonas críticas</a:t>
            </a:r>
            <a:r>
              <a:rPr lang="da-DK" sz="1400" dirty="0" smtClean="0">
                <a:latin typeface="Montserrat" panose="00000500000000000000" pitchFamily="2" charset="0"/>
              </a:rPr>
              <a:t> para reubicación de viviendas y ordenamiento del territorio que permitan establecer </a:t>
            </a:r>
            <a:r>
              <a:rPr lang="da-DK" sz="1400" dirty="0">
                <a:latin typeface="Montserrat" panose="00000500000000000000" pitchFamily="2" charset="0"/>
              </a:rPr>
              <a:t>programas y fondos de ayuda a viviendas afectadas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251520" y="6417332"/>
            <a:ext cx="3635897" cy="324036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200" b="1" dirty="0" smtClean="0">
                <a:latin typeface="Montserrat" panose="00000500000000000000" pitchFamily="2" charset="0"/>
              </a:rPr>
              <a:t>Deslizamiento en tramo carretero Guanajuato-San Felipe, 2018</a:t>
            </a:r>
            <a:endParaRPr lang="es-MX" sz="1200" b="1" dirty="0">
              <a:latin typeface="Montserrat" panose="00000500000000000000" pitchFamily="2" charset="0"/>
            </a:endParaRPr>
          </a:p>
        </p:txBody>
      </p:sp>
      <p:pic>
        <p:nvPicPr>
          <p:cNvPr id="15" name="Picture 2" descr="\\Mx03899\g\ApoyoSINAPROC\Apy Sinap 2018\140.- Acciones de Prevención de Desastres - ESTADOS\28 Guanajuato\MAPAS\Regionalizació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49" y="1052736"/>
            <a:ext cx="3024336" cy="266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Z:\ApoyoSINAPROC\Apy Sinap 2018\140.- Acciones de Prevención de Desastres - ESTADOS\28 Guanajuato\FOTOS LADERAS GUANAJUATO\Deslizamiento del terreno\1 25 julio 2018 Carretera Guanajuato-San Felipa, Tuna Mans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1" y="3863954"/>
            <a:ext cx="3880296" cy="24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80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1583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067944" y="1052736"/>
            <a:ext cx="5047064" cy="561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4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Reforzar la red</a:t>
            </a:r>
            <a:r>
              <a:rPr lang="da-DK" sz="1400" dirty="0">
                <a:latin typeface="Montserrat" panose="00000500000000000000" pitchFamily="2" charset="0"/>
              </a:rPr>
              <a:t> de estaciones </a:t>
            </a:r>
            <a:r>
              <a:rPr lang="da-DK" sz="1400" b="1" dirty="0">
                <a:latin typeface="Montserrat" panose="00000500000000000000" pitchFamily="2" charset="0"/>
              </a:rPr>
              <a:t>meteorológicas</a:t>
            </a:r>
            <a:r>
              <a:rPr lang="da-DK" sz="1400" dirty="0">
                <a:latin typeface="Montserrat" panose="00000500000000000000" pitchFamily="2" charset="0"/>
              </a:rPr>
              <a:t> y </a:t>
            </a:r>
            <a:r>
              <a:rPr lang="da-DK" sz="1400" b="1" dirty="0">
                <a:latin typeface="Montserrat" panose="00000500000000000000" pitchFamily="2" charset="0"/>
              </a:rPr>
              <a:t>sísmicas</a:t>
            </a:r>
            <a:r>
              <a:rPr lang="da-DK" sz="1400" dirty="0">
                <a:latin typeface="Montserrat" panose="00000500000000000000" pitchFamily="2" charset="0"/>
              </a:rPr>
              <a:t>, así como gestionar 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geotécnico</a:t>
            </a:r>
            <a:r>
              <a:rPr lang="da-DK" sz="1400" dirty="0">
                <a:latin typeface="Montserrat" panose="00000500000000000000" pitchFamily="2" charset="0"/>
              </a:rPr>
              <a:t> para trabajo de </a:t>
            </a:r>
            <a:r>
              <a:rPr lang="da-DK" sz="1400" dirty="0" smtClean="0">
                <a:latin typeface="Montserrat" panose="00000500000000000000" pitchFamily="2" charset="0"/>
              </a:rPr>
              <a:t>campo como GPS, brújulas, distanciómetros, mapa móvil, penetrómetros, etc.</a:t>
            </a:r>
          </a:p>
          <a:p>
            <a:pPr marL="171450" indent="-171450" algn="just">
              <a:lnSpc>
                <a:spcPct val="114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Instalar </a:t>
            </a:r>
            <a:r>
              <a:rPr lang="da-DK" sz="1400" b="1" dirty="0">
                <a:latin typeface="Montserrat" panose="00000500000000000000" pitchFamily="2" charset="0"/>
              </a:rPr>
              <a:t>pluviómetros caseros </a:t>
            </a:r>
            <a:r>
              <a:rPr lang="da-DK" sz="1400" dirty="0">
                <a:latin typeface="Montserrat" panose="00000500000000000000" pitchFamily="2" charset="0"/>
              </a:rPr>
              <a:t>en </a:t>
            </a:r>
            <a:r>
              <a:rPr lang="da-DK" sz="1400" b="1" dirty="0">
                <a:latin typeface="Montserrat" panose="00000500000000000000" pitchFamily="2" charset="0"/>
              </a:rPr>
              <a:t>zonas rurales </a:t>
            </a:r>
            <a:r>
              <a:rPr lang="da-DK" sz="1400" dirty="0">
                <a:latin typeface="Montserrat" panose="00000500000000000000" pitchFamily="2" charset="0"/>
              </a:rPr>
              <a:t>o donde haya escasez de estaciones meteorológicas automáticas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lnSpc>
                <a:spcPct val="114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Generar </a:t>
            </a:r>
            <a:r>
              <a:rPr lang="da-DK" sz="1400" dirty="0">
                <a:latin typeface="Montserrat" panose="00000500000000000000" pitchFamily="2" charset="0"/>
              </a:rPr>
              <a:t>fortalezas en </a:t>
            </a:r>
            <a:r>
              <a:rPr lang="da-DK" sz="1400" b="1" dirty="0">
                <a:latin typeface="Montserrat" panose="00000500000000000000" pitchFamily="2" charset="0"/>
              </a:rPr>
              <a:t>cartografía y análisis de imágenes de satélite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donde se identifiquen las zonas de mayor afectación por </a:t>
            </a:r>
            <a:r>
              <a:rPr lang="da-DK" sz="1400" b="1" dirty="0" smtClean="0">
                <a:latin typeface="Montserrat" panose="00000500000000000000" pitchFamily="2" charset="0"/>
              </a:rPr>
              <a:t>hundimiento </a:t>
            </a:r>
            <a:r>
              <a:rPr lang="da-DK" sz="1400" dirty="0" smtClean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agrietamiento.</a:t>
            </a: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lnSpc>
                <a:spcPct val="114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sistemas de </a:t>
            </a:r>
            <a:r>
              <a:rPr lang="es-MX" sz="1400" b="1" dirty="0" smtClean="0">
                <a:latin typeface="Montserrat" panose="00000500000000000000" pitchFamily="2" charset="0"/>
              </a:rPr>
              <a:t>monitoreo topográfico </a:t>
            </a:r>
            <a:r>
              <a:rPr lang="es-MX" sz="1400" dirty="0" smtClean="0">
                <a:latin typeface="Montserrat" panose="00000500000000000000" pitchFamily="2" charset="0"/>
              </a:rPr>
              <a:t>para estimar </a:t>
            </a:r>
            <a:r>
              <a:rPr lang="es-MX" sz="1400" b="1" dirty="0" smtClean="0">
                <a:latin typeface="Montserrat" panose="00000500000000000000" pitchFamily="2" charset="0"/>
              </a:rPr>
              <a:t>velocidades de hundimiento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lnSpc>
                <a:spcPct val="114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Instalar </a:t>
            </a:r>
            <a:r>
              <a:rPr lang="es-MX" sz="1400" b="1" dirty="0">
                <a:latin typeface="Montserrat" panose="00000500000000000000" pitchFamily="2" charset="0"/>
              </a:rPr>
              <a:t>piezómetros y conocer gastos de extracción de agua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en </a:t>
            </a:r>
            <a:r>
              <a:rPr lang="es-MX" sz="1400" dirty="0">
                <a:latin typeface="Montserrat" panose="00000500000000000000" pitchFamily="2" charset="0"/>
              </a:rPr>
              <a:t>pozos </a:t>
            </a:r>
            <a:r>
              <a:rPr lang="es-MX" sz="1400" dirty="0" smtClean="0">
                <a:latin typeface="Montserrat" panose="00000500000000000000" pitchFamily="2" charset="0"/>
              </a:rPr>
              <a:t>para contrastarlos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dirty="0" smtClean="0">
                <a:latin typeface="Montserrat" panose="00000500000000000000" pitchFamily="2" charset="0"/>
              </a:rPr>
              <a:t>las tendencias de hundimiento y las </a:t>
            </a:r>
            <a:r>
              <a:rPr lang="es-MX" sz="1400" dirty="0">
                <a:latin typeface="Montserrat" panose="00000500000000000000" pitchFamily="2" charset="0"/>
              </a:rPr>
              <a:t>mediciones </a:t>
            </a:r>
            <a:r>
              <a:rPr lang="es-MX" sz="1400" dirty="0" err="1" smtClean="0">
                <a:latin typeface="Montserrat" panose="00000500000000000000" pitchFamily="2" charset="0"/>
              </a:rPr>
              <a:t>piezométricas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lnSpc>
                <a:spcPct val="114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</a:t>
            </a:r>
            <a:r>
              <a:rPr lang="es-MX" sz="1400" dirty="0">
                <a:latin typeface="Montserrat" panose="00000500000000000000" pitchFamily="2" charset="0"/>
              </a:rPr>
              <a:t>políticas públicas para </a:t>
            </a:r>
            <a:r>
              <a:rPr lang="es-MX" sz="1400" b="1" dirty="0" smtClean="0">
                <a:latin typeface="Montserrat" panose="00000500000000000000" pitchFamily="2" charset="0"/>
              </a:rPr>
              <a:t>captar </a:t>
            </a:r>
            <a:r>
              <a:rPr lang="es-MX" sz="1400" b="1" dirty="0">
                <a:latin typeface="Montserrat" panose="00000500000000000000" pitchFamily="2" charset="0"/>
              </a:rPr>
              <a:t>agua de lluvia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latin typeface="Montserrat" panose="00000500000000000000" pitchFamily="2" charset="0"/>
              </a:rPr>
              <a:t>tratar </a:t>
            </a:r>
            <a:r>
              <a:rPr lang="es-MX" sz="1400" b="1" dirty="0">
                <a:latin typeface="Montserrat" panose="00000500000000000000" pitchFamily="2" charset="0"/>
              </a:rPr>
              <a:t>aguas residuales</a:t>
            </a:r>
            <a:r>
              <a:rPr lang="es-MX" sz="1400" dirty="0">
                <a:latin typeface="Montserrat" panose="00000500000000000000" pitchFamily="2" charset="0"/>
              </a:rPr>
              <a:t> y </a:t>
            </a:r>
            <a:r>
              <a:rPr lang="es-MX" sz="1400" dirty="0" smtClean="0">
                <a:latin typeface="Montserrat" panose="00000500000000000000" pitchFamily="2" charset="0"/>
              </a:rPr>
              <a:t>construir </a:t>
            </a:r>
            <a:r>
              <a:rPr lang="es-MX" sz="1400" b="1" dirty="0">
                <a:latin typeface="Montserrat" panose="00000500000000000000" pitchFamily="2" charset="0"/>
              </a:rPr>
              <a:t>pozos de absorción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51520" y="6615294"/>
            <a:ext cx="3528392" cy="290230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200" b="1" dirty="0" smtClean="0">
                <a:latin typeface="Montserrat" panose="00000500000000000000" pitchFamily="2" charset="0"/>
              </a:rPr>
              <a:t>Cerro Brinco del Diablo, Abasolo</a:t>
            </a:r>
            <a:endParaRPr lang="es-MX" sz="1200" b="1" dirty="0">
              <a:latin typeface="Montserrat" panose="00000500000000000000" pitchFamily="2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251520" y="3642826"/>
            <a:ext cx="3528392" cy="290230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200" b="1" dirty="0" smtClean="0">
                <a:latin typeface="Montserrat" panose="00000500000000000000" pitchFamily="2" charset="0"/>
              </a:rPr>
              <a:t>Zona con problemática de caídos de roca al sur de la ciudad de Guanajuato</a:t>
            </a:r>
            <a:endParaRPr lang="es-MX" sz="1200" b="1" dirty="0">
              <a:latin typeface="Montserrat" panose="00000500000000000000" pitchFamily="2" charset="0"/>
            </a:endParaRPr>
          </a:p>
        </p:txBody>
      </p:sp>
      <p:pic>
        <p:nvPicPr>
          <p:cNvPr id="11" name="Picture 2" descr="Z:\ApoyoSINAPROC\Apy Sinap 2018\140.- Acciones de Prevención de Desastres - ESTADOS\28 Guanajuato\FOTOS LADERAS GUANAJUATO\Caídos Roca\8 Zona Caídos al sur de Cd Guanajua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6682"/>
            <a:ext cx="3660201" cy="244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:\ApoyoSINAPROC\Apy Sinap 2018\140.- Acciones de Prevención de Desastres - ESTADOS\28 Guanajuato\FOTOS LADERAS GUANAJUATO\Caídos Roca\9 Zona Caídos Brinco Diablo Abasol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074874"/>
            <a:ext cx="3737033" cy="249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63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1583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9" name="2 CuadroTexto"/>
          <p:cNvSpPr txBox="1"/>
          <p:nvPr/>
        </p:nvSpPr>
        <p:spPr>
          <a:xfrm>
            <a:off x="19338" y="6464369"/>
            <a:ext cx="4120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>
                <a:latin typeface="Montserrat" panose="00000500000000000000" pitchFamily="2" charset="0"/>
              </a:rPr>
              <a:t>Efectos del hundimiento del terreno en Abasolo</a:t>
            </a:r>
            <a:endParaRPr lang="es-MX" sz="1200" b="1" dirty="0">
              <a:latin typeface="Montserrat" panose="00000500000000000000" pitchFamily="2" charset="0"/>
            </a:endParaRPr>
          </a:p>
        </p:txBody>
      </p:sp>
      <p:sp>
        <p:nvSpPr>
          <p:cNvPr id="14" name="9 Rectángulo"/>
          <p:cNvSpPr/>
          <p:nvPr/>
        </p:nvSpPr>
        <p:spPr>
          <a:xfrm>
            <a:off x="3851920" y="1484784"/>
            <a:ext cx="5263088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 smtClean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del Atlas de Riesgos Estatal, se recomienda </a:t>
            </a:r>
            <a:r>
              <a:rPr lang="da-DK" sz="1400" b="1" dirty="0" smtClean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Para los fenómenos de </a:t>
            </a:r>
            <a:r>
              <a:rPr lang="da-DK" sz="1400" b="1" dirty="0" smtClean="0">
                <a:latin typeface="Montserrat" panose="00000500000000000000" pitchFamily="2" charset="0"/>
              </a:rPr>
              <a:t>hundimiento, agrietamiento y licuación </a:t>
            </a:r>
            <a:r>
              <a:rPr lang="da-DK" sz="1400" b="1" dirty="0">
                <a:latin typeface="Montserrat" panose="00000500000000000000" pitchFamily="2" charset="0"/>
              </a:rPr>
              <a:t>de suelos</a:t>
            </a:r>
            <a:r>
              <a:rPr lang="da-DK" sz="1400" dirty="0">
                <a:latin typeface="Montserrat" panose="00000500000000000000" pitchFamily="2" charset="0"/>
              </a:rPr>
              <a:t> se recomienda seguir los lineamientos de la </a:t>
            </a:r>
            <a:r>
              <a:rPr lang="da-DK" sz="1400" b="1" dirty="0">
                <a:latin typeface="Montserrat" panose="00000500000000000000" pitchFamily="2" charset="0"/>
              </a:rPr>
              <a:t>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7800" algn="just">
              <a:spcAft>
                <a:spcPts val="600"/>
              </a:spcAft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://www.atlasnacionalderiesgos.gob.mx/archivo/descargas.html</a:t>
            </a: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El CENAPRED cuenta con un curso especializado para la construcción de pluviómetros caseros y un tutorial </a:t>
            </a:r>
            <a:r>
              <a:rPr lang="da-DK" sz="1400" dirty="0" smtClean="0">
                <a:latin typeface="Montserrat" panose="00000500000000000000" pitchFamily="2" charset="0"/>
              </a:rPr>
              <a:t>que está disponible en: https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drive.google.com/file/d/ 1Mlym3nK-RDGNimt3wnwvBIgwaBOSieXq/ view?usp=sharing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La Dirección de Investigación del CENAPRED cuenta con informes sobre </a:t>
            </a:r>
            <a:r>
              <a:rPr lang="da-DK" sz="1400" b="1" dirty="0" smtClean="0">
                <a:latin typeface="Montserrat" panose="00000500000000000000" pitchFamily="2" charset="0"/>
              </a:rPr>
              <a:t>inestabilidad de laderas </a:t>
            </a:r>
            <a:r>
              <a:rPr lang="da-DK" sz="1400" dirty="0" smtClean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hundimiento y agrietamiento del terreno</a:t>
            </a:r>
            <a:r>
              <a:rPr lang="da-DK" sz="1400" dirty="0" smtClean="0">
                <a:latin typeface="Montserrat" panose="00000500000000000000" pitchFamily="2" charset="0"/>
              </a:rPr>
              <a:t>, los cuales se encuentran a disposición, y puede brindar capacitación para el análisis de imágenes de satélite.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15" name="4 CuadroTexto"/>
          <p:cNvSpPr txBox="1"/>
          <p:nvPr/>
        </p:nvSpPr>
        <p:spPr>
          <a:xfrm>
            <a:off x="107504" y="3557627"/>
            <a:ext cx="3938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>
                <a:latin typeface="Montserrat" panose="00000500000000000000" pitchFamily="2" charset="0"/>
              </a:rPr>
              <a:t>Efectos del hundimiento del terreno en Celaya</a:t>
            </a:r>
            <a:endParaRPr lang="es-MX" sz="1200" b="1" dirty="0">
              <a:latin typeface="Montserrat" panose="00000500000000000000" pitchFamily="2" charset="0"/>
            </a:endParaRPr>
          </a:p>
        </p:txBody>
      </p:sp>
      <p:pic>
        <p:nvPicPr>
          <p:cNvPr id="16" name="Picture 2" descr="Z:\ApoyoSINAPROC\Apy Sinap 2018\140.- Acciones de Prevención de Desastres - ESTADOS\28 Guanajuato\FOTOS LADERAS GUANAJUATO\Hundimiento del Terreno\4 Hundimiento Celaya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18631"/>
            <a:ext cx="3407461" cy="245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Z:\ApoyoSINAPROC\Apy Sinap 2018\140.- Acciones de Prevención de Desastres - ESTADOS\28 Guanajuato\FOTOS LADERAS GUANAJUATO\Hundimiento del Terreno\3 Efectos Hundimiento y agrietamiento Abasol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15054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8 Rectángulo"/>
          <p:cNvSpPr/>
          <p:nvPr/>
        </p:nvSpPr>
        <p:spPr>
          <a:xfrm>
            <a:off x="3851920" y="1052736"/>
            <a:ext cx="5030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  <a:buSzPct val="150000"/>
            </a:pP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RECURSOS DISPONIBLES EN CENAPRED</a:t>
            </a:r>
            <a:endParaRPr lang="da-DK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8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07504" y="332656"/>
            <a:ext cx="406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757" y="5928170"/>
            <a:ext cx="905444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Uso de un formato y un manual para valorar cuantitativamente la vulnerabilidad estructural, previo a la ocurrencia de un fenómeno, principalmente  sismo.</a:t>
            </a:r>
          </a:p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Curso de formación de instructores para que la metodología sea replicada en todo el estado.</a:t>
            </a:r>
          </a:p>
        </p:txBody>
      </p:sp>
      <p:sp>
        <p:nvSpPr>
          <p:cNvPr id="11" name="8 CuadroTexto"/>
          <p:cNvSpPr txBox="1"/>
          <p:nvPr/>
        </p:nvSpPr>
        <p:spPr>
          <a:xfrm>
            <a:off x="35496" y="5085184"/>
            <a:ext cx="9068545" cy="93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  <a:endParaRPr lang="es-MX" sz="1600" dirty="0" smtClean="0">
              <a:latin typeface="Montserrat" panose="00000500000000000000" pitchFamily="2" charset="0"/>
            </a:endParaRPr>
          </a:p>
        </p:txBody>
      </p:sp>
      <p:sp>
        <p:nvSpPr>
          <p:cNvPr id="22" name="6 Rectángulo"/>
          <p:cNvSpPr/>
          <p:nvPr/>
        </p:nvSpPr>
        <p:spPr>
          <a:xfrm>
            <a:off x="107504" y="3794507"/>
            <a:ext cx="8795736" cy="10746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s-MX" sz="1400" dirty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>
                <a:latin typeface="Montserrat" panose="00000500000000000000" pitchFamily="2" charset="0"/>
              </a:rPr>
              <a:t>nivel </a:t>
            </a:r>
            <a:r>
              <a:rPr lang="es-MX" sz="1400" b="1" dirty="0" smtClean="0">
                <a:latin typeface="Montserrat" panose="00000500000000000000" pitchFamily="2" charset="0"/>
              </a:rPr>
              <a:t>bajo </a:t>
            </a:r>
            <a:r>
              <a:rPr lang="es-MX" sz="1400" dirty="0" smtClean="0">
                <a:latin typeface="Montserrat" panose="00000500000000000000" pitchFamily="2" charset="0"/>
              </a:rPr>
              <a:t>(nivel 2, </a:t>
            </a:r>
            <a:r>
              <a:rPr lang="es-MX" sz="1400" dirty="0">
                <a:latin typeface="Montserrat" panose="00000500000000000000" pitchFamily="2" charset="0"/>
              </a:rPr>
              <a:t>en una escala de 1, muy bajo, y 7, muy alto) de </a:t>
            </a:r>
            <a:r>
              <a:rPr lang="es-MX" sz="1400" b="1" dirty="0">
                <a:latin typeface="Montserrat" panose="00000500000000000000" pitchFamily="2" charset="0"/>
              </a:rPr>
              <a:t>susceptibilidad de daño por </a:t>
            </a:r>
            <a:r>
              <a:rPr lang="es-MX" sz="1400" b="1" dirty="0" smtClean="0">
                <a:latin typeface="Montserrat" panose="00000500000000000000" pitchFamily="2" charset="0"/>
              </a:rPr>
              <a:t>sismo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Para el caso de vientos fuertes,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bajo </a:t>
            </a:r>
            <a:r>
              <a:rPr lang="es-MX" sz="1400" dirty="0" smtClean="0">
                <a:latin typeface="Montserrat" panose="00000500000000000000" pitchFamily="2" charset="0"/>
              </a:rPr>
              <a:t>(nivel 2,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graphicFrame>
        <p:nvGraphicFramePr>
          <p:cNvPr id="16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767879"/>
              </p:ext>
            </p:extLst>
          </p:nvPr>
        </p:nvGraphicFramePr>
        <p:xfrm>
          <a:off x="35496" y="908720"/>
          <a:ext cx="6153622" cy="26738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2348"/>
                <a:gridCol w="930199"/>
                <a:gridCol w="1431075"/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Guanajuato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857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1,181,765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188,617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52,465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8,374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1,536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9,623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17" name="21 Cerrar llave"/>
          <p:cNvSpPr/>
          <p:nvPr/>
        </p:nvSpPr>
        <p:spPr>
          <a:xfrm>
            <a:off x="5940152" y="1897511"/>
            <a:ext cx="248966" cy="1387473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24 CuadroTexto"/>
          <p:cNvSpPr txBox="1"/>
          <p:nvPr/>
        </p:nvSpPr>
        <p:spPr>
          <a:xfrm>
            <a:off x="6084168" y="236556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18%</a:t>
            </a:r>
            <a:endParaRPr lang="es-MX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1" t="8813" r="21478" b="12811"/>
          <a:stretch/>
        </p:blipFill>
        <p:spPr bwMode="auto">
          <a:xfrm>
            <a:off x="6572611" y="1196752"/>
            <a:ext cx="257247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07504" y="332656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323528" y="1172359"/>
            <a:ext cx="4447178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No </a:t>
            </a:r>
            <a:r>
              <a:rPr lang="es-MX" sz="1400" dirty="0" smtClean="0">
                <a:latin typeface="Montserrat" panose="00000500000000000000" pitchFamily="2" charset="0"/>
              </a:rPr>
              <a:t>existe un reglamento estatal.</a:t>
            </a: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del Atlas Nacional de Riesgos, se reporta la existencia de documentos normativos relativos a construcción y/o desarrollo urbano para </a:t>
            </a:r>
            <a:r>
              <a:rPr lang="es-MX" sz="1400" b="1" dirty="0" smtClean="0">
                <a:latin typeface="Montserrat" panose="00000500000000000000" pitchFamily="2" charset="0"/>
              </a:rPr>
              <a:t>34 </a:t>
            </a:r>
            <a:r>
              <a:rPr lang="es-MX" sz="1400" dirty="0" smtClean="0">
                <a:latin typeface="Montserrat" panose="00000500000000000000" pitchFamily="2" charset="0"/>
              </a:rPr>
              <a:t>de los </a:t>
            </a:r>
            <a:r>
              <a:rPr lang="es-MX" sz="1400" b="1" dirty="0" smtClean="0">
                <a:latin typeface="Montserrat" panose="00000500000000000000" pitchFamily="2" charset="0"/>
              </a:rPr>
              <a:t>46</a:t>
            </a:r>
            <a:r>
              <a:rPr lang="es-MX" sz="1400" dirty="0" smtClean="0">
                <a:latin typeface="Montserrat" panose="00000500000000000000" pitchFamily="2" charset="0"/>
              </a:rPr>
              <a:t>  municipios de Guanajuato</a:t>
            </a: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dirty="0" smtClean="0">
                <a:latin typeface="Montserrat" panose="00000500000000000000" pitchFamily="2" charset="0"/>
              </a:rPr>
              <a:t>Aunque algunos de los reglamentos tiene fecha de emisión reciente, incluso 2018, la mayoría tienen una edad superior a los 10 años.</a:t>
            </a:r>
          </a:p>
        </p:txBody>
      </p:sp>
      <p:sp>
        <p:nvSpPr>
          <p:cNvPr id="12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79512" y="4746630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4 CuadroTexto"/>
          <p:cNvSpPr txBox="1"/>
          <p:nvPr/>
        </p:nvSpPr>
        <p:spPr>
          <a:xfrm>
            <a:off x="179512" y="5085184"/>
            <a:ext cx="8784976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</a:t>
            </a:r>
            <a:r>
              <a:rPr lang="es-MX" sz="14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400" dirty="0" smtClean="0">
                <a:latin typeface="Montserrat" panose="00000500000000000000" pitchFamily="2" charset="0"/>
              </a:rPr>
              <a:t>Guanajuato.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</a:t>
            </a:r>
            <a:r>
              <a:rPr lang="es-MX" sz="1400" dirty="0" smtClean="0">
                <a:latin typeface="Montserrat" panose="00000500000000000000" pitchFamily="2" charset="0"/>
              </a:rPr>
              <a:t>la participación </a:t>
            </a:r>
            <a:r>
              <a:rPr lang="es-MX" sz="1400" dirty="0">
                <a:latin typeface="Montserrat" panose="00000500000000000000" pitchFamily="2" charset="0"/>
              </a:rPr>
              <a:t>de los Colegios de Ingenieros Civiles existentes </a:t>
            </a:r>
            <a:r>
              <a:rPr lang="es-MX" sz="1400" dirty="0" smtClean="0">
                <a:latin typeface="Montserrat" panose="00000500000000000000" pitchFamily="2" charset="0"/>
              </a:rPr>
              <a:t>en Guanajuato.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3" t="8812" r="21348" b="12464"/>
          <a:stretch/>
        </p:blipFill>
        <p:spPr bwMode="auto">
          <a:xfrm>
            <a:off x="4942670" y="1194999"/>
            <a:ext cx="4021818" cy="34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4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27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Guanajuato</a:t>
            </a:r>
            <a:endParaRPr lang="es-MX" alt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641950"/>
              </p:ext>
            </p:extLst>
          </p:nvPr>
        </p:nvGraphicFramePr>
        <p:xfrm>
          <a:off x="1974316" y="0"/>
          <a:ext cx="5283518" cy="681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02" r="28802"/>
                      <a:stretch>
                        <a:fillRect/>
                      </a:stretch>
                    </p:blipFill>
                    <p:spPr bwMode="auto">
                      <a:xfrm>
                        <a:off x="1974316" y="0"/>
                        <a:ext cx="5283518" cy="68144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866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740215"/>
              </p:ext>
            </p:extLst>
          </p:nvPr>
        </p:nvGraphicFramePr>
        <p:xfrm>
          <a:off x="-10649" y="786045"/>
          <a:ext cx="8341849" cy="55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22" r="7422"/>
                      <a:stretch>
                        <a:fillRect/>
                      </a:stretch>
                    </p:blipFill>
                    <p:spPr bwMode="auto">
                      <a:xfrm>
                        <a:off x="-10649" y="786045"/>
                        <a:ext cx="8341849" cy="55051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403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1208941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</a:t>
            </a:r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para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especialistas locales, 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04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3386" y="3644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5496" y="908720"/>
            <a:ext cx="566059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En </a:t>
            </a:r>
            <a:r>
              <a:rPr lang="es-MX" sz="1400" b="1" dirty="0" smtClean="0">
                <a:latin typeface="Montserrat Light" panose="00000400000000000000" pitchFamily="2" charset="0"/>
              </a:rPr>
              <a:t>Guanajuato</a:t>
            </a:r>
            <a:r>
              <a:rPr lang="es-MX" sz="1400" dirty="0" smtClean="0">
                <a:latin typeface="Montserrat Light" panose="00000400000000000000" pitchFamily="2" charset="0"/>
              </a:rPr>
              <a:t> hay arroyos, ríos, lagunas y presas, </a:t>
            </a:r>
            <a:r>
              <a:rPr lang="es-MX" sz="1400" dirty="0">
                <a:latin typeface="Montserrat Light" panose="00000400000000000000" pitchFamily="2" charset="0"/>
              </a:rPr>
              <a:t>los cuales </a:t>
            </a:r>
            <a:r>
              <a:rPr lang="es-MX" sz="1400" dirty="0" smtClean="0">
                <a:latin typeface="Montserrat Light" panose="00000400000000000000" pitchFamily="2" charset="0"/>
              </a:rPr>
              <a:t>pueden </a:t>
            </a:r>
            <a:r>
              <a:rPr lang="es-MX" sz="1400" dirty="0">
                <a:latin typeface="Montserrat Light" panose="00000400000000000000" pitchFamily="2" charset="0"/>
              </a:rPr>
              <a:t>provocar </a:t>
            </a:r>
            <a:r>
              <a:rPr lang="es-MX" sz="1400" dirty="0" smtClean="0">
                <a:latin typeface="Montserrat Light" panose="00000400000000000000" pitchFamily="2" charset="0"/>
              </a:rPr>
              <a:t>inundaciones, principalmente de </a:t>
            </a:r>
            <a:r>
              <a:rPr lang="es-MX" sz="1400" b="1" dirty="0" smtClean="0">
                <a:latin typeface="Montserrat Light" panose="00000400000000000000" pitchFamily="2" charset="0"/>
              </a:rPr>
              <a:t>mayo a octubre</a:t>
            </a:r>
            <a:r>
              <a:rPr lang="es-MX" sz="1400" dirty="0" smtClean="0">
                <a:latin typeface="Montserrat Light" panose="00000400000000000000" pitchFamily="2" charset="0"/>
              </a:rPr>
              <a:t>. 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Durante </a:t>
            </a:r>
            <a:r>
              <a:rPr lang="es-MX" sz="1400" b="1" dirty="0" smtClean="0">
                <a:latin typeface="Montserrat Light" panose="00000400000000000000" pitchFamily="2" charset="0"/>
              </a:rPr>
              <a:t>1970 al 2010</a:t>
            </a:r>
            <a:r>
              <a:rPr lang="es-MX" sz="1400" dirty="0" smtClean="0">
                <a:latin typeface="Montserrat Light" panose="00000400000000000000" pitchFamily="2" charset="0"/>
              </a:rPr>
              <a:t> se registraron </a:t>
            </a:r>
            <a:r>
              <a:rPr lang="es-MX" sz="1400" b="1" dirty="0" smtClean="0">
                <a:latin typeface="Montserrat Light" panose="00000400000000000000" pitchFamily="2" charset="0"/>
              </a:rPr>
              <a:t>34</a:t>
            </a:r>
            <a:r>
              <a:rPr lang="es-MX" sz="1400" dirty="0" smtClean="0">
                <a:latin typeface="Montserrat Light" panose="00000400000000000000" pitchFamily="2" charset="0"/>
              </a:rPr>
              <a:t> </a:t>
            </a:r>
            <a:r>
              <a:rPr lang="es-MX" sz="1400" dirty="0" smtClean="0">
                <a:latin typeface="Montserrat Light" panose="00000400000000000000" pitchFamily="2" charset="0"/>
              </a:rPr>
              <a:t>inundaciones </a:t>
            </a:r>
            <a:r>
              <a:rPr lang="es-MX" sz="1400" dirty="0" smtClean="0">
                <a:latin typeface="Montserrat Light" panose="00000400000000000000" pitchFamily="2" charset="0"/>
              </a:rPr>
              <a:t>que ocasionaron daños importantes  en el mismo número de municipios, mientras que en los </a:t>
            </a:r>
            <a:r>
              <a:rPr lang="es-MX" sz="1400" b="1" dirty="0" smtClean="0">
                <a:latin typeface="Montserrat Light" panose="00000400000000000000" pitchFamily="2" charset="0"/>
              </a:rPr>
              <a:t>últimos cuatro años </a:t>
            </a:r>
            <a:r>
              <a:rPr lang="es-MX" sz="1400" dirty="0" smtClean="0">
                <a:latin typeface="Montserrat Light" panose="00000400000000000000" pitchFamily="2" charset="0"/>
              </a:rPr>
              <a:t>han ocurrido </a:t>
            </a:r>
            <a:r>
              <a:rPr lang="es-MX" sz="1400" b="1" dirty="0" smtClean="0">
                <a:latin typeface="Montserrat Light" panose="00000400000000000000" pitchFamily="2" charset="0"/>
              </a:rPr>
              <a:t>80 eventos </a:t>
            </a:r>
            <a:r>
              <a:rPr lang="es-MX" sz="1400" dirty="0" smtClean="0">
                <a:latin typeface="Montserrat Light" panose="00000400000000000000" pitchFamily="2" charset="0"/>
              </a:rPr>
              <a:t>en León, </a:t>
            </a:r>
            <a:r>
              <a:rPr lang="es-MX" sz="1400" dirty="0">
                <a:latin typeface="Montserrat Light" panose="00000400000000000000" pitchFamily="2" charset="0"/>
              </a:rPr>
              <a:t>San Francisco del </a:t>
            </a:r>
            <a:r>
              <a:rPr lang="es-MX" sz="1400" dirty="0" smtClean="0">
                <a:latin typeface="Montserrat Light" panose="00000400000000000000" pitchFamily="2" charset="0"/>
              </a:rPr>
              <a:t>Rincón, Salamanca</a:t>
            </a:r>
            <a:r>
              <a:rPr lang="es-MX" sz="1400" dirty="0">
                <a:latin typeface="Montserrat Light" panose="00000400000000000000" pitchFamily="2" charset="0"/>
              </a:rPr>
              <a:t>,</a:t>
            </a:r>
            <a:r>
              <a:rPr lang="es-MX" sz="1400" dirty="0" smtClean="0">
                <a:latin typeface="Montserrat Light" panose="00000400000000000000" pitchFamily="2" charset="0"/>
              </a:rPr>
              <a:t> Silao y Guanajuato (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alto</a:t>
            </a:r>
            <a:r>
              <a:rPr lang="es-MX" sz="1400" dirty="0" smtClean="0">
                <a:latin typeface="Montserrat Light" panose="00000400000000000000" pitchFamily="2" charset="0"/>
              </a:rPr>
              <a:t>); </a:t>
            </a:r>
            <a:r>
              <a:rPr lang="es-MX" sz="1400" dirty="0">
                <a:latin typeface="Montserrat Light" panose="00000400000000000000" pitchFamily="2" charset="0"/>
              </a:rPr>
              <a:t>Apaseo el </a:t>
            </a:r>
            <a:r>
              <a:rPr lang="es-MX" sz="1400" dirty="0" smtClean="0">
                <a:latin typeface="Montserrat Light" panose="00000400000000000000" pitchFamily="2" charset="0"/>
              </a:rPr>
              <a:t>Grande, </a:t>
            </a:r>
            <a:r>
              <a:rPr lang="es-MX" sz="1400" dirty="0">
                <a:solidFill>
                  <a:prstClr val="black"/>
                </a:solidFill>
                <a:latin typeface="Montserrat Light" panose="00000400000000000000" pitchFamily="2" charset="0"/>
              </a:rPr>
              <a:t>Dolores </a:t>
            </a:r>
            <a:r>
              <a:rPr lang="es-MX" sz="1400" dirty="0" smtClean="0">
                <a:solidFill>
                  <a:prstClr val="black"/>
                </a:solidFill>
                <a:latin typeface="Montserrat Light" panose="00000400000000000000" pitchFamily="2" charset="0"/>
              </a:rPr>
              <a:t>Hidalgo, </a:t>
            </a:r>
            <a:r>
              <a:rPr lang="es-MX" sz="1400" dirty="0" smtClean="0">
                <a:latin typeface="Montserrat Light" panose="00000400000000000000" pitchFamily="2" charset="0"/>
              </a:rPr>
              <a:t>Pénjamo, </a:t>
            </a:r>
            <a:r>
              <a:rPr lang="es-MX" sz="1400" dirty="0" err="1" smtClean="0">
                <a:latin typeface="Montserrat Light" panose="00000400000000000000" pitchFamily="2" charset="0"/>
              </a:rPr>
              <a:t>Moroleón</a:t>
            </a:r>
            <a:r>
              <a:rPr lang="es-MX" sz="1400" dirty="0" smtClean="0">
                <a:latin typeface="Montserrat Light" panose="00000400000000000000" pitchFamily="2" charset="0"/>
              </a:rPr>
              <a:t>, Comonfort</a:t>
            </a:r>
            <a:r>
              <a:rPr lang="es-MX" sz="1400" dirty="0">
                <a:latin typeface="Montserrat Light" panose="00000400000000000000" pitchFamily="2" charset="0"/>
              </a:rPr>
              <a:t>,</a:t>
            </a:r>
            <a:r>
              <a:rPr lang="es-MX" sz="1400" dirty="0" smtClean="0">
                <a:latin typeface="Montserrat Light" panose="00000400000000000000" pitchFamily="2" charset="0"/>
              </a:rPr>
              <a:t> </a:t>
            </a:r>
            <a:r>
              <a:rPr lang="es-MX" sz="1400" dirty="0" err="1">
                <a:latin typeface="Montserrat Light" panose="00000400000000000000" pitchFamily="2" charset="0"/>
              </a:rPr>
              <a:t>Uriangato</a:t>
            </a:r>
            <a:r>
              <a:rPr lang="es-MX" sz="1400" dirty="0" smtClean="0">
                <a:latin typeface="Montserrat Light" panose="00000400000000000000" pitchFamily="2" charset="0"/>
              </a:rPr>
              <a:t>, </a:t>
            </a:r>
            <a:r>
              <a:rPr lang="es-MX" sz="1400" dirty="0" err="1">
                <a:latin typeface="Montserrat Light" panose="00000400000000000000" pitchFamily="2" charset="0"/>
              </a:rPr>
              <a:t>Yuriria</a:t>
            </a:r>
            <a:r>
              <a:rPr lang="es-MX" sz="1400" dirty="0" smtClean="0">
                <a:latin typeface="Montserrat Light" panose="00000400000000000000" pitchFamily="2" charset="0"/>
              </a:rPr>
              <a:t>, </a:t>
            </a:r>
            <a:r>
              <a:rPr lang="es-MX" sz="1400" dirty="0">
                <a:latin typeface="Montserrat Light" panose="00000400000000000000" pitchFamily="2" charset="0"/>
              </a:rPr>
              <a:t>Irapuato, Valle de Santiago, Celaya</a:t>
            </a:r>
            <a:r>
              <a:rPr lang="es-MX" sz="1400" dirty="0" smtClean="0">
                <a:latin typeface="Montserrat Light" panose="00000400000000000000" pitchFamily="2" charset="0"/>
              </a:rPr>
              <a:t>, </a:t>
            </a:r>
            <a:r>
              <a:rPr lang="es-MX" sz="1400" dirty="0">
                <a:latin typeface="Montserrat Light" panose="00000400000000000000" pitchFamily="2" charset="0"/>
              </a:rPr>
              <a:t>Romita</a:t>
            </a:r>
            <a:r>
              <a:rPr lang="es-MX" sz="1400" dirty="0" smtClean="0">
                <a:latin typeface="Montserrat Light" panose="00000400000000000000" pitchFamily="2" charset="0"/>
              </a:rPr>
              <a:t>,</a:t>
            </a:r>
            <a:r>
              <a:rPr lang="es-MX" sz="1400" dirty="0">
                <a:latin typeface="Montserrat Light" panose="00000400000000000000" pitchFamily="2" charset="0"/>
              </a:rPr>
              <a:t> Cortázar</a:t>
            </a:r>
            <a:r>
              <a:rPr lang="es-MX" sz="1400" dirty="0" smtClean="0">
                <a:latin typeface="Montserrat Light" panose="00000400000000000000" pitchFamily="2" charset="0"/>
              </a:rPr>
              <a:t>,</a:t>
            </a:r>
            <a:r>
              <a:rPr lang="es-MX" sz="1400" dirty="0">
                <a:latin typeface="Montserrat Light" panose="00000400000000000000" pitchFamily="2" charset="0"/>
              </a:rPr>
              <a:t> </a:t>
            </a:r>
            <a:r>
              <a:rPr lang="es-MX" sz="1400" dirty="0" err="1">
                <a:latin typeface="Montserrat Light" panose="00000400000000000000" pitchFamily="2" charset="0"/>
              </a:rPr>
              <a:t>Cuerámaro</a:t>
            </a:r>
            <a:r>
              <a:rPr lang="es-MX" sz="1400" dirty="0" smtClean="0">
                <a:latin typeface="Montserrat Light" panose="00000400000000000000" pitchFamily="2" charset="0"/>
              </a:rPr>
              <a:t>,</a:t>
            </a:r>
            <a:r>
              <a:rPr lang="es-MX" sz="1400" dirty="0">
                <a:latin typeface="Montserrat Light" panose="00000400000000000000" pitchFamily="2" charset="0"/>
              </a:rPr>
              <a:t> Salvatierra</a:t>
            </a:r>
            <a:r>
              <a:rPr lang="es-MX" sz="1400" dirty="0" smtClean="0">
                <a:latin typeface="Montserrat Light" panose="00000400000000000000" pitchFamily="2" charset="0"/>
              </a:rPr>
              <a:t>,</a:t>
            </a:r>
            <a:r>
              <a:rPr lang="es-MX" sz="1400" dirty="0">
                <a:latin typeface="Montserrat Light" panose="00000400000000000000" pitchFamily="2" charset="0"/>
              </a:rPr>
              <a:t> </a:t>
            </a:r>
            <a:r>
              <a:rPr lang="es-MX" sz="1400" dirty="0" smtClean="0">
                <a:latin typeface="Montserrat Light" panose="00000400000000000000" pitchFamily="2" charset="0"/>
              </a:rPr>
              <a:t>Villagrán y </a:t>
            </a:r>
            <a:r>
              <a:rPr lang="es-MX" sz="1400" dirty="0">
                <a:latin typeface="Montserrat Light" panose="00000400000000000000" pitchFamily="2" charset="0"/>
              </a:rPr>
              <a:t>San Miguel </a:t>
            </a:r>
            <a:r>
              <a:rPr lang="es-MX" sz="1400" dirty="0" smtClean="0">
                <a:latin typeface="Montserrat Light" panose="00000400000000000000" pitchFamily="2" charset="0"/>
              </a:rPr>
              <a:t>Allende (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medio</a:t>
            </a:r>
            <a:r>
              <a:rPr lang="es-MX" sz="1400" dirty="0" smtClean="0">
                <a:latin typeface="Montserrat Light" panose="00000400000000000000" pitchFamily="2" charset="0"/>
              </a:rPr>
              <a:t>); San </a:t>
            </a:r>
            <a:r>
              <a:rPr lang="es-MX" sz="1400" dirty="0">
                <a:latin typeface="Montserrat Light" panose="00000400000000000000" pitchFamily="2" charset="0"/>
              </a:rPr>
              <a:t>Diego de la </a:t>
            </a:r>
            <a:r>
              <a:rPr lang="es-MX" sz="1400" dirty="0" smtClean="0">
                <a:latin typeface="Montserrat Light" panose="00000400000000000000" pitchFamily="2" charset="0"/>
              </a:rPr>
              <a:t>Unión, Santa Cruz de Juventino Rosas, San Luis de la Paz y San Felipe </a:t>
            </a:r>
            <a:r>
              <a:rPr lang="es-MX" sz="1400" dirty="0">
                <a:latin typeface="Montserrat Light" panose="00000400000000000000" pitchFamily="2" charset="0"/>
              </a:rPr>
              <a:t>(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bajo</a:t>
            </a:r>
            <a:r>
              <a:rPr lang="es-MX" sz="1400" dirty="0" smtClean="0">
                <a:latin typeface="Montserrat Light" panose="00000400000000000000" pitchFamily="2" charset="0"/>
              </a:rPr>
              <a:t>).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El estado </a:t>
            </a:r>
            <a:r>
              <a:rPr lang="es-MX" sz="1400" dirty="0">
                <a:latin typeface="Montserrat Light" panose="00000400000000000000" pitchFamily="2" charset="0"/>
              </a:rPr>
              <a:t>posee </a:t>
            </a:r>
            <a:r>
              <a:rPr lang="es-MX" sz="1400" b="1" dirty="0" smtClean="0">
                <a:latin typeface="Montserrat Light" panose="00000400000000000000" pitchFamily="2" charset="0"/>
              </a:rPr>
              <a:t>352 </a:t>
            </a:r>
            <a:r>
              <a:rPr lang="es-MX" sz="1400" b="1" dirty="0">
                <a:latin typeface="Montserrat Light" panose="00000400000000000000" pitchFamily="2" charset="0"/>
              </a:rPr>
              <a:t>presas</a:t>
            </a:r>
            <a:r>
              <a:rPr lang="es-MX" sz="1400" dirty="0">
                <a:latin typeface="Montserrat Light" panose="00000400000000000000" pitchFamily="2" charset="0"/>
              </a:rPr>
              <a:t>, de las cuales </a:t>
            </a:r>
            <a:r>
              <a:rPr lang="es-MX" sz="1400" b="1" dirty="0" smtClean="0">
                <a:latin typeface="Montserrat Light" panose="00000400000000000000" pitchFamily="2" charset="0"/>
              </a:rPr>
              <a:t>48</a:t>
            </a:r>
            <a:r>
              <a:rPr lang="es-MX" sz="1400" dirty="0" smtClean="0">
                <a:latin typeface="Montserrat Light" panose="00000400000000000000" pitchFamily="2" charset="0"/>
              </a:rPr>
              <a:t> son para el </a:t>
            </a:r>
            <a:r>
              <a:rPr lang="es-MX" sz="1400" b="1" dirty="0">
                <a:latin typeface="Montserrat Light" panose="00000400000000000000" pitchFamily="2" charset="0"/>
              </a:rPr>
              <a:t>control de </a:t>
            </a:r>
            <a:r>
              <a:rPr lang="es-MX" sz="1400" b="1" dirty="0" smtClean="0">
                <a:latin typeface="Montserrat Light" panose="00000400000000000000" pitchFamily="2" charset="0"/>
              </a:rPr>
              <a:t>avenidas</a:t>
            </a:r>
            <a:r>
              <a:rPr lang="es-MX" sz="1400" dirty="0" smtClean="0">
                <a:latin typeface="Montserrat Light" panose="00000400000000000000" pitchFamily="2" charset="0"/>
              </a:rPr>
              <a:t>. </a:t>
            </a:r>
            <a:r>
              <a:rPr lang="es-MX" sz="1400" dirty="0">
                <a:latin typeface="Montserrat Light" panose="00000400000000000000" pitchFamily="2" charset="0"/>
              </a:rPr>
              <a:t>Se requiere monitoreo y vigilancia en </a:t>
            </a:r>
            <a:r>
              <a:rPr lang="es-MX" sz="1400" dirty="0" smtClean="0">
                <a:latin typeface="Montserrat Light" panose="00000400000000000000" pitchFamily="2" charset="0"/>
              </a:rPr>
              <a:t>TODAS, ya que hay </a:t>
            </a:r>
            <a:r>
              <a:rPr lang="es-MX" sz="1400" b="1" dirty="0" smtClean="0">
                <a:latin typeface="Montserrat Light" panose="00000400000000000000" pitchFamily="2" charset="0"/>
              </a:rPr>
              <a:t>asentamientos humanos cerca </a:t>
            </a:r>
            <a:r>
              <a:rPr lang="es-MX" sz="1400" dirty="0" smtClean="0">
                <a:latin typeface="Montserrat Light" panose="00000400000000000000" pitchFamily="2" charset="0"/>
              </a:rPr>
              <a:t>de éstas. Sólo </a:t>
            </a:r>
            <a:r>
              <a:rPr lang="es-MX" sz="1400" b="1" dirty="0" smtClean="0">
                <a:latin typeface="Montserrat Light" panose="00000400000000000000" pitchFamily="2" charset="0"/>
              </a:rPr>
              <a:t>nueve</a:t>
            </a:r>
            <a:r>
              <a:rPr lang="es-MX" sz="1400" dirty="0" smtClean="0">
                <a:latin typeface="Montserrat Light" panose="00000400000000000000" pitchFamily="2" charset="0"/>
              </a:rPr>
              <a:t> (</a:t>
            </a:r>
            <a:r>
              <a:rPr lang="es-MX" sz="1400" b="1" dirty="0" smtClean="0">
                <a:latin typeface="Montserrat Light" panose="00000400000000000000" pitchFamily="2" charset="0"/>
              </a:rPr>
              <a:t>El Palote, La Soledad, </a:t>
            </a:r>
            <a:r>
              <a:rPr lang="es-MX" sz="1400" b="1" dirty="0" err="1" smtClean="0">
                <a:latin typeface="Montserrat Light" panose="00000400000000000000" pitchFamily="2" charset="0"/>
              </a:rPr>
              <a:t>Peñuelitas</a:t>
            </a:r>
            <a:r>
              <a:rPr lang="es-MX" sz="1400" b="1" dirty="0" smtClean="0">
                <a:latin typeface="Montserrat Light" panose="00000400000000000000" pitchFamily="2" charset="0"/>
              </a:rPr>
              <a:t>, La Purísima, Solís, Mariano Abasolo, Ignacio Allende, La Golondrina</a:t>
            </a:r>
            <a:r>
              <a:rPr lang="es-MX" sz="1400" dirty="0" smtClean="0">
                <a:latin typeface="Montserrat Light" panose="00000400000000000000" pitchFamily="2" charset="0"/>
              </a:rPr>
              <a:t> </a:t>
            </a:r>
            <a:r>
              <a:rPr lang="es-MX" sz="1400" b="1" dirty="0" smtClean="0">
                <a:latin typeface="Montserrat Light" panose="00000400000000000000" pitchFamily="2" charset="0"/>
              </a:rPr>
              <a:t>y Laguna de </a:t>
            </a:r>
            <a:r>
              <a:rPr lang="es-MX" sz="1400" b="1" dirty="0" err="1" smtClean="0">
                <a:latin typeface="Montserrat Light" panose="00000400000000000000" pitchFamily="2" charset="0"/>
              </a:rPr>
              <a:t>Yuriria</a:t>
            </a:r>
            <a:r>
              <a:rPr lang="es-MX" sz="1400" b="1" dirty="0" smtClean="0">
                <a:latin typeface="Montserrat Light" panose="00000400000000000000" pitchFamily="2" charset="0"/>
              </a:rPr>
              <a:t> con 469 años operando</a:t>
            </a:r>
            <a:r>
              <a:rPr lang="es-MX" sz="1400" dirty="0" smtClean="0">
                <a:latin typeface="Montserrat Light" panose="00000400000000000000" pitchFamily="2" charset="0"/>
              </a:rPr>
              <a:t>) están dentro de las 206 grandes presas que supervisa semanalmente la CONAGUA, debido a su importancia en riego y dotación de agua potable e industrial. 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En </a:t>
            </a:r>
            <a:r>
              <a:rPr lang="es-MX" sz="1400" dirty="0">
                <a:latin typeface="Montserrat Light" panose="00000400000000000000" pitchFamily="2" charset="0"/>
              </a:rPr>
              <a:t>el municipio de </a:t>
            </a:r>
            <a:r>
              <a:rPr lang="es-MX" sz="1400" dirty="0" smtClean="0">
                <a:latin typeface="Montserrat Light" panose="00000400000000000000" pitchFamily="2" charset="0"/>
              </a:rPr>
              <a:t>Guanajuato se tiene una </a:t>
            </a:r>
            <a:r>
              <a:rPr lang="es-MX" sz="1400" b="1" dirty="0" smtClean="0">
                <a:latin typeface="Montserrat Light" panose="00000400000000000000" pitchFamily="2" charset="0"/>
              </a:rPr>
              <a:t>presa de jales </a:t>
            </a:r>
            <a:r>
              <a:rPr lang="es-MX" sz="1400" dirty="0" smtClean="0">
                <a:latin typeface="Montserrat Light" panose="00000400000000000000" pitchFamily="2" charset="0"/>
              </a:rPr>
              <a:t>denominada </a:t>
            </a:r>
            <a:r>
              <a:rPr lang="es-MX" sz="1400" b="1" dirty="0" smtClean="0">
                <a:latin typeface="Montserrat Light" panose="00000400000000000000" pitchFamily="2" charset="0"/>
              </a:rPr>
              <a:t>Cata</a:t>
            </a:r>
            <a:r>
              <a:rPr lang="es-MX" sz="1400" dirty="0" smtClean="0">
                <a:latin typeface="Montserrat Light" panose="00000400000000000000" pitchFamily="2" charset="0"/>
              </a:rPr>
              <a:t>, sobre el río homónimo, la cual se </a:t>
            </a:r>
            <a:r>
              <a:rPr lang="es-MX" sz="1400" dirty="0">
                <a:latin typeface="Montserrat Light" panose="00000400000000000000" pitchFamily="2" charset="0"/>
              </a:rPr>
              <a:t>debe vigilar para </a:t>
            </a:r>
            <a:r>
              <a:rPr lang="es-MX" sz="1400" b="1" dirty="0">
                <a:latin typeface="Montserrat Light" panose="00000400000000000000" pitchFamily="2" charset="0"/>
              </a:rPr>
              <a:t>evitar problemas ambientales</a:t>
            </a:r>
            <a:r>
              <a:rPr lang="es-MX" sz="1400" dirty="0" smtClean="0">
                <a:latin typeface="Montserrat Light" panose="00000400000000000000" pitchFamily="2" charset="0"/>
              </a:rPr>
              <a:t>.</a:t>
            </a:r>
            <a:endParaRPr lang="es-MX" sz="1400" dirty="0">
              <a:latin typeface="Montserrat Light" panose="00000400000000000000" pitchFamily="2" charset="0"/>
            </a:endParaRPr>
          </a:p>
        </p:txBody>
      </p:sp>
      <p:grpSp>
        <p:nvGrpSpPr>
          <p:cNvPr id="18" name="5 Grupo"/>
          <p:cNvGrpSpPr/>
          <p:nvPr/>
        </p:nvGrpSpPr>
        <p:grpSpPr>
          <a:xfrm>
            <a:off x="5868144" y="948262"/>
            <a:ext cx="3159914" cy="2898923"/>
            <a:chOff x="5940152" y="948262"/>
            <a:chExt cx="3159914" cy="2898923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948262"/>
              <a:ext cx="3159914" cy="2898923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16 Rectángulo"/>
            <p:cNvSpPr/>
            <p:nvPr/>
          </p:nvSpPr>
          <p:spPr>
            <a:xfrm>
              <a:off x="8417226" y="1052736"/>
              <a:ext cx="636456" cy="2880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b="1" dirty="0" smtClean="0">
                  <a:solidFill>
                    <a:srgbClr val="860000"/>
                  </a:solidFill>
                  <a:latin typeface="Montserrat" panose="00000500000000000000" pitchFamily="2" charset="0"/>
                </a:rPr>
                <a:t>León</a:t>
              </a:r>
              <a:endParaRPr lang="es-MX" sz="1000" b="1" dirty="0">
                <a:solidFill>
                  <a:srgbClr val="860000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226" y="3068960"/>
              <a:ext cx="637998" cy="720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9 Grupo"/>
          <p:cNvGrpSpPr/>
          <p:nvPr/>
        </p:nvGrpSpPr>
        <p:grpSpPr>
          <a:xfrm>
            <a:off x="5876582" y="4005064"/>
            <a:ext cx="3159914" cy="2635998"/>
            <a:chOff x="5940152" y="4005064"/>
            <a:chExt cx="3159914" cy="2635998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4005064"/>
              <a:ext cx="3159914" cy="263599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420" y="5908266"/>
              <a:ext cx="848836" cy="64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15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3386" y="3644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CuadroTexto 20">
            <a:extLst>
              <a:ext uri="{FF2B5EF4-FFF2-40B4-BE49-F238E27FC236}">
                <a16:creationId xmlns="" xmlns:a16="http://schemas.microsoft.com/office/drawing/2014/main" id="{5764E41A-638A-41F4-8891-65D83EA98CAE}"/>
              </a:ext>
            </a:extLst>
          </p:cNvPr>
          <p:cNvSpPr txBox="1"/>
          <p:nvPr/>
        </p:nvSpPr>
        <p:spPr>
          <a:xfrm>
            <a:off x="226907" y="980728"/>
            <a:ext cx="5544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 Light" panose="00000400000000000000" pitchFamily="2" charset="0"/>
              </a:rPr>
              <a:t>Actualizar </a:t>
            </a:r>
            <a:r>
              <a:rPr lang="es-MX" sz="1400" dirty="0">
                <a:latin typeface="Montserrat Light" panose="00000400000000000000" pitchFamily="2" charset="0"/>
              </a:rPr>
              <a:t>los </a:t>
            </a:r>
            <a:r>
              <a:rPr lang="es-MX" sz="1400" b="1" dirty="0">
                <a:latin typeface="Montserrat Light" panose="00000400000000000000" pitchFamily="2" charset="0"/>
              </a:rPr>
              <a:t>puntos críticos </a:t>
            </a:r>
            <a:r>
              <a:rPr lang="es-MX" sz="1400" dirty="0" smtClean="0">
                <a:latin typeface="Montserrat Light" panose="00000400000000000000" pitchFamily="2" charset="0"/>
              </a:rPr>
              <a:t>de inundación </a:t>
            </a:r>
            <a:r>
              <a:rPr lang="es-MX" sz="1400" dirty="0">
                <a:latin typeface="Montserrat Light" panose="00000400000000000000" pitchFamily="2" charset="0"/>
              </a:rPr>
              <a:t>en el estado, </a:t>
            </a:r>
            <a:r>
              <a:rPr lang="es-MX" sz="1400" dirty="0" smtClean="0">
                <a:latin typeface="Montserrat Light" panose="00000400000000000000" pitchFamily="2" charset="0"/>
              </a:rPr>
              <a:t>sobre todo los que se ubican en cercanías de poblaciones asentadas en zonas de peligro, así </a:t>
            </a:r>
            <a:r>
              <a:rPr lang="es-MX" sz="1400" dirty="0">
                <a:latin typeface="Montserrat Light" panose="00000400000000000000" pitchFamily="2" charset="0"/>
              </a:rPr>
              <a:t>como </a:t>
            </a:r>
            <a:r>
              <a:rPr lang="es-MX" sz="1400" b="1" dirty="0">
                <a:latin typeface="Montserrat Light" panose="00000400000000000000" pitchFamily="2" charset="0"/>
              </a:rPr>
              <a:t>aguas abajo de </a:t>
            </a:r>
            <a:r>
              <a:rPr lang="es-MX" sz="1400" b="1" dirty="0" smtClean="0">
                <a:latin typeface="Montserrat Light" panose="00000400000000000000" pitchFamily="2" charset="0"/>
              </a:rPr>
              <a:t>las presas </a:t>
            </a:r>
            <a:r>
              <a:rPr lang="es-MX" sz="1400" dirty="0" smtClean="0">
                <a:latin typeface="Montserrat Light" panose="00000400000000000000" pitchFamily="2" charset="0"/>
              </a:rPr>
              <a:t>(</a:t>
            </a:r>
            <a:r>
              <a:rPr lang="es-MX" sz="1400" b="1" dirty="0" smtClean="0">
                <a:latin typeface="Montserrat Light" panose="00000400000000000000" pitchFamily="2" charset="0"/>
              </a:rPr>
              <a:t>El Palote, La Soledad, </a:t>
            </a:r>
            <a:r>
              <a:rPr lang="es-MX" sz="1400" b="1" dirty="0" err="1" smtClean="0">
                <a:latin typeface="Montserrat Light" panose="00000400000000000000" pitchFamily="2" charset="0"/>
              </a:rPr>
              <a:t>Peñuelitas</a:t>
            </a:r>
            <a:r>
              <a:rPr lang="es-MX" sz="1400" b="1" dirty="0" smtClean="0">
                <a:latin typeface="Montserrat Light" panose="00000400000000000000" pitchFamily="2" charset="0"/>
              </a:rPr>
              <a:t>, La Golondrina y Mariano Abasolo</a:t>
            </a:r>
            <a:r>
              <a:rPr lang="es-MX" sz="1400" dirty="0" smtClean="0">
                <a:latin typeface="Montserrat Light" panose="00000400000000000000" pitchFamily="2" charset="0"/>
              </a:rPr>
              <a:t>) </a:t>
            </a:r>
            <a:r>
              <a:rPr lang="es-MX" sz="1400" dirty="0">
                <a:latin typeface="Montserrat Light" panose="00000400000000000000" pitchFamily="2" charset="0"/>
              </a:rPr>
              <a:t>que </a:t>
            </a:r>
            <a:r>
              <a:rPr lang="es-MX" sz="1400" dirty="0" smtClean="0">
                <a:latin typeface="Montserrat Light" panose="00000400000000000000" pitchFamily="2" charset="0"/>
              </a:rPr>
              <a:t>poseen </a:t>
            </a:r>
            <a:r>
              <a:rPr lang="es-MX" sz="1400" dirty="0">
                <a:latin typeface="Montserrat Light" panose="00000400000000000000" pitchFamily="2" charset="0"/>
              </a:rPr>
              <a:t>vertedor </a:t>
            </a:r>
            <a:r>
              <a:rPr lang="es-MX" sz="1400" dirty="0" smtClean="0">
                <a:latin typeface="Montserrat Light" panose="00000400000000000000" pitchFamily="2" charset="0"/>
              </a:rPr>
              <a:t>libre, </a:t>
            </a:r>
            <a:r>
              <a:rPr lang="es-MX" sz="1400" dirty="0">
                <a:latin typeface="Montserrat Light" panose="00000400000000000000" pitchFamily="2" charset="0"/>
              </a:rPr>
              <a:t>ya que no existe un protocolo para el control de avenidas extraordinarias. </a:t>
            </a:r>
          </a:p>
        </p:txBody>
      </p:sp>
      <p:sp>
        <p:nvSpPr>
          <p:cNvPr id="15" name="2 CuadroTexto"/>
          <p:cNvSpPr txBox="1"/>
          <p:nvPr/>
        </p:nvSpPr>
        <p:spPr>
          <a:xfrm>
            <a:off x="62234" y="5805264"/>
            <a:ext cx="6302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b="1" dirty="0">
                <a:latin typeface="Montserrat Light" panose="00000400000000000000" pitchFamily="2" charset="0"/>
              </a:rPr>
              <a:t>Fuente: PRONACCH, </a:t>
            </a:r>
            <a:r>
              <a:rPr lang="es-MX" sz="800" b="1" dirty="0" smtClean="0">
                <a:latin typeface="Montserrat Light" panose="00000400000000000000" pitchFamily="2" charset="0"/>
              </a:rPr>
              <a:t>2013</a:t>
            </a:r>
          </a:p>
          <a:p>
            <a:r>
              <a:rPr lang="es-MX" sz="800" b="1" dirty="0">
                <a:latin typeface="Montserrat Light" panose="00000400000000000000" pitchFamily="2" charset="0"/>
                <a:hlinkClick r:id="rId3"/>
              </a:rPr>
              <a:t>https://</a:t>
            </a:r>
            <a:r>
              <a:rPr lang="es-MX" sz="800" b="1" dirty="0" smtClean="0">
                <a:latin typeface="Montserrat Light" panose="00000400000000000000" pitchFamily="2" charset="0"/>
                <a:hlinkClick r:id="rId3"/>
              </a:rPr>
              <a:t>www.gob.mx/conagua/acciones-y-programas/lerma-santiago-pacifico</a:t>
            </a:r>
            <a:endParaRPr lang="es-MX" sz="800" b="1" dirty="0">
              <a:latin typeface="Montserrat Light" panose="00000400000000000000" pitchFamily="2" charset="0"/>
            </a:endParaRPr>
          </a:p>
          <a:p>
            <a:r>
              <a:rPr lang="es-MX" sz="800" b="1" dirty="0">
                <a:latin typeface="Montserrat Light" panose="00000400000000000000" pitchFamily="2" charset="0"/>
                <a:hlinkClick r:id="rId4"/>
              </a:rPr>
              <a:t>https://www.gob.mx/</a:t>
            </a:r>
            <a:r>
              <a:rPr lang="es-MX" sz="800" b="1" dirty="0" err="1">
                <a:latin typeface="Montserrat Light" panose="00000400000000000000" pitchFamily="2" charset="0"/>
                <a:hlinkClick r:id="rId4"/>
              </a:rPr>
              <a:t>cms</a:t>
            </a:r>
            <a:r>
              <a:rPr lang="es-MX" sz="800" b="1" dirty="0">
                <a:latin typeface="Montserrat Light" panose="00000400000000000000" pitchFamily="2" charset="0"/>
                <a:hlinkClick r:id="rId4"/>
              </a:rPr>
              <a:t>/</a:t>
            </a:r>
            <a:r>
              <a:rPr lang="es-MX" sz="800" b="1" dirty="0" err="1">
                <a:latin typeface="Montserrat Light" panose="00000400000000000000" pitchFamily="2" charset="0"/>
                <a:hlinkClick r:id="rId4"/>
              </a:rPr>
              <a:t>uploads</a:t>
            </a:r>
            <a:r>
              <a:rPr lang="es-MX" sz="800" b="1" dirty="0">
                <a:latin typeface="Montserrat Light" panose="00000400000000000000" pitchFamily="2" charset="0"/>
                <a:hlinkClick r:id="rId4"/>
              </a:rPr>
              <a:t>/</a:t>
            </a:r>
            <a:r>
              <a:rPr lang="es-MX" sz="800" b="1" dirty="0" err="1">
                <a:latin typeface="Montserrat Light" panose="00000400000000000000" pitchFamily="2" charset="0"/>
                <a:hlinkClick r:id="rId4"/>
              </a:rPr>
              <a:t>attachment</a:t>
            </a:r>
            <a:r>
              <a:rPr lang="es-MX" sz="800" b="1" dirty="0">
                <a:latin typeface="Montserrat Light" panose="00000400000000000000" pitchFamily="2" charset="0"/>
                <a:hlinkClick r:id="rId4"/>
              </a:rPr>
              <a:t>/file/281342/ZONA_URBANA_YURIRIA__GTO..</a:t>
            </a:r>
            <a:r>
              <a:rPr lang="es-MX" sz="800" b="1" dirty="0" err="1" smtClean="0">
                <a:latin typeface="Montserrat Light" panose="00000400000000000000" pitchFamily="2" charset="0"/>
                <a:hlinkClick r:id="rId4"/>
              </a:rPr>
              <a:t>pdf</a:t>
            </a:r>
            <a:endParaRPr lang="es-MX" sz="800" b="1" dirty="0" smtClean="0">
              <a:latin typeface="Montserrat Light" panose="00000400000000000000" pitchFamily="2" charset="0"/>
            </a:endParaRPr>
          </a:p>
          <a:p>
            <a:r>
              <a:rPr lang="es-MX" sz="800" b="1" dirty="0">
                <a:latin typeface="Montserrat Light" panose="00000400000000000000" pitchFamily="2" charset="0"/>
                <a:hlinkClick r:id="rId5"/>
              </a:rPr>
              <a:t>https://www.gob.mx/</a:t>
            </a:r>
            <a:r>
              <a:rPr lang="es-MX" sz="800" b="1" dirty="0" err="1">
                <a:latin typeface="Montserrat Light" panose="00000400000000000000" pitchFamily="2" charset="0"/>
                <a:hlinkClick r:id="rId5"/>
              </a:rPr>
              <a:t>cms</a:t>
            </a:r>
            <a:r>
              <a:rPr lang="es-MX" sz="800" b="1" dirty="0">
                <a:latin typeface="Montserrat Light" panose="00000400000000000000" pitchFamily="2" charset="0"/>
                <a:hlinkClick r:id="rId5"/>
              </a:rPr>
              <a:t>/</a:t>
            </a:r>
            <a:r>
              <a:rPr lang="es-MX" sz="800" b="1" dirty="0" err="1">
                <a:latin typeface="Montserrat Light" panose="00000400000000000000" pitchFamily="2" charset="0"/>
                <a:hlinkClick r:id="rId5"/>
              </a:rPr>
              <a:t>uploads</a:t>
            </a:r>
            <a:r>
              <a:rPr lang="es-MX" sz="800" b="1" dirty="0">
                <a:latin typeface="Montserrat Light" panose="00000400000000000000" pitchFamily="2" charset="0"/>
                <a:hlinkClick r:id="rId5"/>
              </a:rPr>
              <a:t>/</a:t>
            </a:r>
            <a:r>
              <a:rPr lang="es-MX" sz="800" b="1" dirty="0" err="1">
                <a:latin typeface="Montserrat Light" panose="00000400000000000000" pitchFamily="2" charset="0"/>
                <a:hlinkClick r:id="rId5"/>
              </a:rPr>
              <a:t>attachment</a:t>
            </a:r>
            <a:r>
              <a:rPr lang="es-MX" sz="800" b="1" dirty="0">
                <a:latin typeface="Montserrat Light" panose="00000400000000000000" pitchFamily="2" charset="0"/>
                <a:hlinkClick r:id="rId5"/>
              </a:rPr>
              <a:t>/file/281336/ZONA_URBANA_SAN_FELIPE__GTO..</a:t>
            </a:r>
            <a:r>
              <a:rPr lang="es-MX" sz="800" b="1" dirty="0" err="1" smtClean="0">
                <a:latin typeface="Montserrat Light" panose="00000400000000000000" pitchFamily="2" charset="0"/>
                <a:hlinkClick r:id="rId5"/>
              </a:rPr>
              <a:t>pdf</a:t>
            </a:r>
            <a:endParaRPr lang="es-MX" sz="800" b="1" dirty="0" smtClean="0">
              <a:latin typeface="Montserrat Light" panose="00000400000000000000" pitchFamily="2" charset="0"/>
            </a:endParaRPr>
          </a:p>
          <a:p>
            <a:r>
              <a:rPr lang="es-MX" sz="800" b="1" dirty="0">
                <a:latin typeface="Montserrat Light" panose="00000400000000000000" pitchFamily="2" charset="0"/>
                <a:hlinkClick r:id="rId6"/>
              </a:rPr>
              <a:t>https://www.gob.mx/</a:t>
            </a:r>
            <a:r>
              <a:rPr lang="es-MX" sz="800" b="1" dirty="0" err="1">
                <a:latin typeface="Montserrat Light" panose="00000400000000000000" pitchFamily="2" charset="0"/>
                <a:hlinkClick r:id="rId6"/>
              </a:rPr>
              <a:t>cms</a:t>
            </a:r>
            <a:r>
              <a:rPr lang="es-MX" sz="800" b="1" dirty="0">
                <a:latin typeface="Montserrat Light" panose="00000400000000000000" pitchFamily="2" charset="0"/>
                <a:hlinkClick r:id="rId6"/>
              </a:rPr>
              <a:t>/</a:t>
            </a:r>
            <a:r>
              <a:rPr lang="es-MX" sz="800" b="1" dirty="0" err="1">
                <a:latin typeface="Montserrat Light" panose="00000400000000000000" pitchFamily="2" charset="0"/>
                <a:hlinkClick r:id="rId6"/>
              </a:rPr>
              <a:t>uploads</a:t>
            </a:r>
            <a:r>
              <a:rPr lang="es-MX" sz="800" b="1" dirty="0">
                <a:latin typeface="Montserrat Light" panose="00000400000000000000" pitchFamily="2" charset="0"/>
                <a:hlinkClick r:id="rId6"/>
              </a:rPr>
              <a:t>/</a:t>
            </a:r>
            <a:r>
              <a:rPr lang="es-MX" sz="800" b="1" dirty="0" err="1">
                <a:latin typeface="Montserrat Light" panose="00000400000000000000" pitchFamily="2" charset="0"/>
                <a:hlinkClick r:id="rId6"/>
              </a:rPr>
              <a:t>attachment</a:t>
            </a:r>
            <a:r>
              <a:rPr lang="es-MX" sz="800" b="1" dirty="0">
                <a:latin typeface="Montserrat Light" panose="00000400000000000000" pitchFamily="2" charset="0"/>
                <a:hlinkClick r:id="rId6"/>
              </a:rPr>
              <a:t>/file/281364/ZONA_URBANA_PENJAMO-ABASOLO-PUEBLO_NUEVO__GTO..</a:t>
            </a:r>
            <a:r>
              <a:rPr lang="es-MX" sz="800" b="1" dirty="0" err="1" smtClean="0">
                <a:latin typeface="Montserrat Light" panose="00000400000000000000" pitchFamily="2" charset="0"/>
                <a:hlinkClick r:id="rId6"/>
              </a:rPr>
              <a:t>pdf</a:t>
            </a:r>
            <a:endParaRPr lang="es-MX" sz="800" b="1" dirty="0" smtClean="0">
              <a:latin typeface="Montserrat Light" panose="00000400000000000000" pitchFamily="2" charset="0"/>
            </a:endParaRPr>
          </a:p>
          <a:p>
            <a:r>
              <a:rPr lang="es-MX" sz="800" b="1" dirty="0">
                <a:latin typeface="Montserrat Light" panose="00000400000000000000" pitchFamily="2" charset="0"/>
                <a:hlinkClick r:id="rId7"/>
              </a:rPr>
              <a:t>https://www.gob.mx/</a:t>
            </a:r>
            <a:r>
              <a:rPr lang="es-MX" sz="800" b="1" dirty="0" err="1">
                <a:latin typeface="Montserrat Light" panose="00000400000000000000" pitchFamily="2" charset="0"/>
                <a:hlinkClick r:id="rId7"/>
              </a:rPr>
              <a:t>cms</a:t>
            </a:r>
            <a:r>
              <a:rPr lang="es-MX" sz="800" b="1" dirty="0">
                <a:latin typeface="Montserrat Light" panose="00000400000000000000" pitchFamily="2" charset="0"/>
                <a:hlinkClick r:id="rId7"/>
              </a:rPr>
              <a:t>/</a:t>
            </a:r>
            <a:r>
              <a:rPr lang="es-MX" sz="800" b="1" dirty="0" err="1">
                <a:latin typeface="Montserrat Light" panose="00000400000000000000" pitchFamily="2" charset="0"/>
                <a:hlinkClick r:id="rId7"/>
              </a:rPr>
              <a:t>uploads</a:t>
            </a:r>
            <a:r>
              <a:rPr lang="es-MX" sz="800" b="1" dirty="0">
                <a:latin typeface="Montserrat Light" panose="00000400000000000000" pitchFamily="2" charset="0"/>
                <a:hlinkClick r:id="rId7"/>
              </a:rPr>
              <a:t>/</a:t>
            </a:r>
            <a:r>
              <a:rPr lang="es-MX" sz="800" b="1" dirty="0" err="1">
                <a:latin typeface="Montserrat Light" panose="00000400000000000000" pitchFamily="2" charset="0"/>
                <a:hlinkClick r:id="rId7"/>
              </a:rPr>
              <a:t>attachment</a:t>
            </a:r>
            <a:r>
              <a:rPr lang="es-MX" sz="800" b="1" dirty="0">
                <a:latin typeface="Montserrat Light" panose="00000400000000000000" pitchFamily="2" charset="0"/>
                <a:hlinkClick r:id="rId7"/>
              </a:rPr>
              <a:t>/file/281354/ZONA_URBANA_GUANAJUATO__GTO..</a:t>
            </a:r>
            <a:r>
              <a:rPr lang="es-MX" sz="800" b="1" dirty="0" err="1" smtClean="0">
                <a:latin typeface="Montserrat Light" panose="00000400000000000000" pitchFamily="2" charset="0"/>
                <a:hlinkClick r:id="rId7"/>
              </a:rPr>
              <a:t>pdf</a:t>
            </a:r>
            <a:endParaRPr lang="es-MX" sz="800" b="1" dirty="0" smtClean="0">
              <a:latin typeface="Montserrat Light" panose="00000400000000000000" pitchFamily="2" charset="0"/>
            </a:endParaRPr>
          </a:p>
        </p:txBody>
      </p:sp>
      <p:pic>
        <p:nvPicPr>
          <p:cNvPr id="16" name="Picture 2" descr="D:\Desktop\puntos criticos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b="2905"/>
          <a:stretch/>
        </p:blipFill>
        <p:spPr bwMode="auto">
          <a:xfrm>
            <a:off x="699498" y="2386936"/>
            <a:ext cx="4599434" cy="334632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0784"/>
          <a:stretch/>
        </p:blipFill>
        <p:spPr bwMode="auto">
          <a:xfrm>
            <a:off x="6100795" y="1556792"/>
            <a:ext cx="2725947" cy="2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3 CuadroTexto"/>
          <p:cNvSpPr txBox="1"/>
          <p:nvPr/>
        </p:nvSpPr>
        <p:spPr>
          <a:xfrm>
            <a:off x="6012160" y="4655936"/>
            <a:ext cx="3024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La presa </a:t>
            </a:r>
            <a:r>
              <a:rPr lang="es-MX" sz="1400" b="1" dirty="0" smtClean="0">
                <a:latin typeface="Montserrat" panose="00000500000000000000" pitchFamily="2" charset="0"/>
              </a:rPr>
              <a:t>La Olla </a:t>
            </a:r>
            <a:r>
              <a:rPr lang="es-MX" sz="1400" dirty="0" smtClean="0">
                <a:latin typeface="Montserrat" panose="00000500000000000000" pitchFamily="2" charset="0"/>
              </a:rPr>
              <a:t>desbordó en junio de 2018, tiene </a:t>
            </a:r>
            <a:r>
              <a:rPr lang="es-MX" sz="1400" b="1" dirty="0" smtClean="0">
                <a:latin typeface="Montserrat" panose="00000500000000000000" pitchFamily="2" charset="0"/>
              </a:rPr>
              <a:t>278 años operando</a:t>
            </a:r>
            <a:r>
              <a:rPr lang="es-MX" sz="1400" dirty="0" smtClean="0">
                <a:latin typeface="Montserrat" panose="00000500000000000000" pitchFamily="2" charset="0"/>
              </a:rPr>
              <a:t> en la ciudad de Guanajuato y se utiliza para </a:t>
            </a:r>
            <a:r>
              <a:rPr lang="es-MX" sz="1400" b="1" dirty="0" smtClean="0">
                <a:latin typeface="Montserrat" panose="00000500000000000000" pitchFamily="2" charset="0"/>
              </a:rPr>
              <a:t>almacenamiento y recreación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i="1" dirty="0" smtClean="0">
                <a:latin typeface="Montserrat" panose="00000500000000000000" pitchFamily="2" charset="0"/>
              </a:rPr>
              <a:t>Fiesta popular tradicional, el 7 de julio se </a:t>
            </a:r>
            <a:r>
              <a:rPr lang="es-MX" sz="1400" i="1" dirty="0">
                <a:latin typeface="Montserrat" panose="00000500000000000000" pitchFamily="2" charset="0"/>
              </a:rPr>
              <a:t>abren las compuertas de la presa, para limpiar el río de la ciudad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32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3386" y="3644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C72EED67-8814-42EC-AC9E-531C75A9F126}"/>
              </a:ext>
            </a:extLst>
          </p:cNvPr>
          <p:cNvSpPr txBox="1"/>
          <p:nvPr/>
        </p:nvSpPr>
        <p:spPr>
          <a:xfrm>
            <a:off x="44003" y="764704"/>
            <a:ext cx="593002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algn="just">
              <a:spcAft>
                <a:spcPts val="1200"/>
              </a:spcAft>
            </a:pPr>
            <a:r>
              <a:rPr lang="es-MX" sz="1400" dirty="0" smtClean="0">
                <a:latin typeface="Montserrat Light" panose="00000400000000000000" pitchFamily="2" charset="0"/>
              </a:rPr>
              <a:t>Se </a:t>
            </a:r>
            <a:r>
              <a:rPr lang="es-MX" sz="1400" dirty="0">
                <a:latin typeface="Montserrat Light" panose="00000400000000000000" pitchFamily="2" charset="0"/>
              </a:rPr>
              <a:t>cuenta con los siguientes materiales: mapas de </a:t>
            </a:r>
            <a:r>
              <a:rPr lang="es-MX" sz="1400" b="1" dirty="0">
                <a:latin typeface="Montserrat Light" panose="00000400000000000000" pitchFamily="2" charset="0"/>
              </a:rPr>
              <a:t>peligro</a:t>
            </a:r>
            <a:r>
              <a:rPr lang="es-MX" sz="1400" dirty="0">
                <a:latin typeface="Montserrat Light" panose="00000400000000000000" pitchFamily="2" charset="0"/>
              </a:rPr>
              <a:t> a escala municipal, </a:t>
            </a:r>
            <a:r>
              <a:rPr lang="es-MX" sz="1400" b="1" dirty="0">
                <a:latin typeface="Montserrat Light" panose="00000400000000000000" pitchFamily="2" charset="0"/>
              </a:rPr>
              <a:t>inundaciones históricas</a:t>
            </a:r>
            <a:r>
              <a:rPr lang="es-MX" sz="1400" dirty="0">
                <a:latin typeface="Montserrat Light" panose="00000400000000000000" pitchFamily="2" charset="0"/>
              </a:rPr>
              <a:t>  y de </a:t>
            </a:r>
            <a:r>
              <a:rPr lang="es-MX" sz="1400" b="1" dirty="0">
                <a:latin typeface="Montserrat Light" panose="00000400000000000000" pitchFamily="2" charset="0"/>
              </a:rPr>
              <a:t>vulnerabilidad</a:t>
            </a:r>
            <a:r>
              <a:rPr lang="es-MX" sz="1400" dirty="0">
                <a:latin typeface="Montserrat Light" panose="00000400000000000000" pitchFamily="2" charset="0"/>
              </a:rPr>
              <a:t>, ambos disponibles en el </a:t>
            </a:r>
            <a:r>
              <a:rPr lang="es-MX" sz="1400" dirty="0" smtClean="0">
                <a:latin typeface="Montserrat Light" panose="00000400000000000000" pitchFamily="2" charset="0"/>
              </a:rPr>
              <a:t>ANR, así como el </a:t>
            </a:r>
            <a:r>
              <a:rPr lang="es-MX" sz="1400" b="1" dirty="0" smtClean="0">
                <a:latin typeface="Montserrat Light" panose="00000400000000000000" pitchFamily="2" charset="0"/>
              </a:rPr>
              <a:t>índice de </a:t>
            </a:r>
            <a:r>
              <a:rPr lang="es-MX" sz="1400" b="1" dirty="0" err="1" smtClean="0">
                <a:latin typeface="Montserrat Light" panose="00000400000000000000" pitchFamily="2" charset="0"/>
              </a:rPr>
              <a:t>inundabilidad</a:t>
            </a:r>
            <a:r>
              <a:rPr lang="es-MX" sz="1400" b="1" dirty="0">
                <a:latin typeface="Montserrat Light" panose="00000400000000000000" pitchFamily="2" charset="0"/>
              </a:rPr>
              <a:t> </a:t>
            </a:r>
            <a:r>
              <a:rPr lang="es-MX" sz="1400" b="1" dirty="0" smtClean="0">
                <a:latin typeface="Montserrat Light" panose="00000400000000000000" pitchFamily="2" charset="0"/>
              </a:rPr>
              <a:t>y escenarios </a:t>
            </a:r>
            <a:r>
              <a:rPr lang="es-MX" sz="1400" dirty="0" smtClean="0">
                <a:latin typeface="Montserrat Light" panose="00000400000000000000" pitchFamily="2" charset="0"/>
              </a:rPr>
              <a:t>para</a:t>
            </a:r>
            <a:r>
              <a:rPr lang="es-MX" sz="1400" b="1" dirty="0" smtClean="0">
                <a:latin typeface="Montserrat Light" panose="00000400000000000000" pitchFamily="2" charset="0"/>
              </a:rPr>
              <a:t> </a:t>
            </a:r>
            <a:r>
              <a:rPr lang="es-MX" sz="1400" dirty="0" smtClean="0">
                <a:latin typeface="Montserrat Light" panose="00000400000000000000" pitchFamily="2" charset="0"/>
              </a:rPr>
              <a:t>las </a:t>
            </a:r>
            <a:r>
              <a:rPr lang="es-MX" sz="1400" b="1" dirty="0" smtClean="0">
                <a:latin typeface="Montserrat Light" panose="00000400000000000000" pitchFamily="2" charset="0"/>
              </a:rPr>
              <a:t>ciudades</a:t>
            </a:r>
            <a:r>
              <a:rPr lang="es-MX" sz="1400" dirty="0" smtClean="0">
                <a:latin typeface="Montserrat Light" panose="00000400000000000000" pitchFamily="2" charset="0"/>
              </a:rPr>
              <a:t> de León, Salvatierra, San Felipe, Valle de Santiago y </a:t>
            </a:r>
            <a:r>
              <a:rPr lang="es-MX" sz="1400" dirty="0" err="1" smtClean="0">
                <a:latin typeface="Montserrat Light" panose="00000400000000000000" pitchFamily="2" charset="0"/>
              </a:rPr>
              <a:t>Yuriria</a:t>
            </a:r>
            <a:r>
              <a:rPr lang="es-MX" sz="1400" dirty="0" smtClean="0">
                <a:latin typeface="Montserrat Light" panose="00000400000000000000" pitchFamily="2" charset="0"/>
              </a:rPr>
              <a:t>, así como las </a:t>
            </a:r>
            <a:r>
              <a:rPr lang="es-MX" sz="1400" b="1" dirty="0" smtClean="0">
                <a:latin typeface="Montserrat Light" panose="00000400000000000000" pitchFamily="2" charset="0"/>
              </a:rPr>
              <a:t>presas</a:t>
            </a:r>
            <a:r>
              <a:rPr lang="es-MX" sz="1400" dirty="0" smtClean="0">
                <a:latin typeface="Montserrat Light" panose="00000400000000000000" pitchFamily="2" charset="0"/>
              </a:rPr>
              <a:t> Ignacio Allende, Solís y La Purísima, además del </a:t>
            </a:r>
            <a:r>
              <a:rPr lang="es-MX" sz="1400" b="1" dirty="0" smtClean="0">
                <a:latin typeface="Montserrat Light" panose="00000400000000000000" pitchFamily="2" charset="0"/>
              </a:rPr>
              <a:t>río</a:t>
            </a:r>
            <a:r>
              <a:rPr lang="es-MX" sz="1400" dirty="0" smtClean="0">
                <a:latin typeface="Montserrat Light" panose="00000400000000000000" pitchFamily="2" charset="0"/>
              </a:rPr>
              <a:t> Querétaro, estos últimos elaborados por la CONAGUA y la UNAM.</a:t>
            </a:r>
          </a:p>
          <a:p>
            <a:pPr algn="just"/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177800" indent="-17780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Actualizar</a:t>
            </a:r>
            <a:r>
              <a:rPr lang="es-MX" sz="1400" dirty="0">
                <a:latin typeface="Montserrat Light" panose="00000400000000000000" pitchFamily="2" charset="0"/>
              </a:rPr>
              <a:t>, elaborar y difundir mapas de inundación para </a:t>
            </a:r>
            <a:r>
              <a:rPr lang="es-MX" sz="1400" dirty="0" smtClean="0">
                <a:latin typeface="Montserrat Light" panose="00000400000000000000" pitchFamily="2" charset="0"/>
              </a:rPr>
              <a:t>ríos y presas, </a:t>
            </a:r>
            <a:r>
              <a:rPr lang="es-MX" sz="1400" dirty="0">
                <a:latin typeface="Montserrat Light" panose="00000400000000000000" pitchFamily="2" charset="0"/>
              </a:rPr>
              <a:t>con apoyo de las dependencias académicas </a:t>
            </a:r>
            <a:r>
              <a:rPr lang="es-MX" sz="1400" dirty="0" smtClean="0">
                <a:latin typeface="Montserrat Light" panose="00000400000000000000" pitchFamily="2" charset="0"/>
              </a:rPr>
              <a:t>del  estado, para los municipios con 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muy alto y alto</a:t>
            </a:r>
            <a:r>
              <a:rPr lang="es-MX" sz="1400" dirty="0" smtClean="0">
                <a:latin typeface="Montserrat Light" panose="00000400000000000000" pitchFamily="2" charset="0"/>
              </a:rPr>
              <a:t>.</a:t>
            </a:r>
          </a:p>
          <a:p>
            <a:pPr marL="177800" indent="-17780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Fortalecer el monitoreo y vigilancia </a:t>
            </a:r>
            <a:r>
              <a:rPr lang="es-MX" sz="1400" dirty="0" err="1" smtClean="0">
                <a:latin typeface="Montserrat Light" panose="00000400000000000000" pitchFamily="2" charset="0"/>
              </a:rPr>
              <a:t>hidrometeorológica</a:t>
            </a:r>
            <a:r>
              <a:rPr lang="es-MX" sz="1400" dirty="0" smtClean="0">
                <a:latin typeface="Montserrat Light" panose="00000400000000000000" pitchFamily="2" charset="0"/>
              </a:rPr>
              <a:t>, para atender emergencias por inundación, principalmente en las cuenca de los ríos </a:t>
            </a:r>
            <a:r>
              <a:rPr lang="es-MX" sz="1400" dirty="0" err="1" smtClean="0">
                <a:latin typeface="Montserrat Light" panose="00000400000000000000" pitchFamily="2" charset="0"/>
              </a:rPr>
              <a:t>Neutla</a:t>
            </a:r>
            <a:r>
              <a:rPr lang="es-MX" sz="1400" dirty="0" smtClean="0">
                <a:latin typeface="Montserrat Light" panose="00000400000000000000" pitchFamily="2" charset="0"/>
              </a:rPr>
              <a:t>, Lerma, Guanajuato, Laja, Turbio y Silao, ya que faltan estaciones hidrométricas.</a:t>
            </a:r>
            <a:r>
              <a:rPr lang="es-MX" sz="1400" strike="sngStrike" dirty="0" smtClean="0">
                <a:latin typeface="Montserrat Light" panose="00000400000000000000" pitchFamily="2" charset="0"/>
              </a:rPr>
              <a:t> </a:t>
            </a:r>
          </a:p>
          <a:p>
            <a:pPr marL="177800" indent="-17780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 Light" panose="00000400000000000000" pitchFamily="2" charset="0"/>
              </a:rPr>
              <a:t>Delimitar las zonas federales</a:t>
            </a:r>
            <a:r>
              <a:rPr lang="es-MX" sz="1400" dirty="0" smtClean="0">
                <a:latin typeface="Montserrat Light" panose="00000400000000000000" pitchFamily="2" charset="0"/>
              </a:rPr>
              <a:t> para </a:t>
            </a:r>
            <a:r>
              <a:rPr lang="es-MX" sz="1400" b="1" dirty="0" smtClean="0">
                <a:latin typeface="Montserrat Light" panose="00000400000000000000" pitchFamily="2" charset="0"/>
              </a:rPr>
              <a:t>disminuir</a:t>
            </a:r>
            <a:r>
              <a:rPr lang="es-MX" sz="1400" dirty="0" smtClean="0">
                <a:latin typeface="Montserrat Light" panose="00000400000000000000" pitchFamily="2" charset="0"/>
              </a:rPr>
              <a:t> las </a:t>
            </a:r>
            <a:r>
              <a:rPr lang="es-MX" sz="1400" b="1" dirty="0" smtClean="0">
                <a:latin typeface="Montserrat Light" panose="00000400000000000000" pitchFamily="2" charset="0"/>
              </a:rPr>
              <a:t>invasiones</a:t>
            </a:r>
            <a:r>
              <a:rPr lang="es-MX" sz="1400" dirty="0" smtClean="0">
                <a:latin typeface="Montserrat Light" panose="00000400000000000000" pitchFamily="2" charset="0"/>
              </a:rPr>
              <a:t> aguas abajo de las </a:t>
            </a:r>
            <a:r>
              <a:rPr lang="es-MX" sz="1400" b="1" dirty="0" smtClean="0">
                <a:latin typeface="Montserrat Light" panose="00000400000000000000" pitchFamily="2" charset="0"/>
              </a:rPr>
              <a:t>presas</a:t>
            </a:r>
            <a:r>
              <a:rPr lang="es-MX" sz="1400" dirty="0" smtClean="0">
                <a:latin typeface="Montserrat Light" panose="00000400000000000000" pitchFamily="2" charset="0"/>
              </a:rPr>
              <a:t>, así como en las </a:t>
            </a:r>
            <a:r>
              <a:rPr lang="es-MX" sz="1400" b="1" dirty="0" smtClean="0">
                <a:latin typeface="Montserrat Light" panose="00000400000000000000" pitchFamily="2" charset="0"/>
              </a:rPr>
              <a:t>márgenes de arroyos y ríos.</a:t>
            </a:r>
          </a:p>
          <a:p>
            <a:pPr marL="177800" indent="-17780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Elaborar un </a:t>
            </a:r>
            <a:r>
              <a:rPr lang="es-MX" sz="1400" b="1" dirty="0" smtClean="0">
                <a:latin typeface="Montserrat Light" panose="00000400000000000000" pitchFamily="2" charset="0"/>
              </a:rPr>
              <a:t>inventario</a:t>
            </a:r>
            <a:r>
              <a:rPr lang="es-MX" sz="1400" dirty="0" smtClean="0">
                <a:latin typeface="Montserrat Light" panose="00000400000000000000" pitchFamily="2" charset="0"/>
              </a:rPr>
              <a:t> que integre las características y condiciones de las </a:t>
            </a:r>
            <a:r>
              <a:rPr lang="es-MX" sz="1400" b="1" dirty="0" smtClean="0">
                <a:latin typeface="Montserrat Light" panose="00000400000000000000" pitchFamily="2" charset="0"/>
              </a:rPr>
              <a:t>obras de protección</a:t>
            </a:r>
            <a:r>
              <a:rPr lang="es-MX" sz="1400" dirty="0" smtClean="0">
                <a:latin typeface="Montserrat Light" panose="00000400000000000000" pitchFamily="2" charset="0"/>
              </a:rPr>
              <a:t>, para el control de avenidas en Guanajuato.</a:t>
            </a:r>
          </a:p>
          <a:p>
            <a:pPr marL="177800" indent="-17780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 Light" panose="00000400000000000000" pitchFamily="2" charset="0"/>
              </a:rPr>
              <a:t>Dar </a:t>
            </a:r>
            <a:r>
              <a:rPr lang="es-MX" sz="1400" b="1" dirty="0">
                <a:latin typeface="Montserrat Light" panose="00000400000000000000" pitchFamily="2" charset="0"/>
              </a:rPr>
              <a:t>mantenimiento </a:t>
            </a:r>
            <a:r>
              <a:rPr lang="es-MX" sz="1400" b="1" dirty="0" smtClean="0">
                <a:latin typeface="Montserrat Light" panose="00000400000000000000" pitchFamily="2" charset="0"/>
              </a:rPr>
              <a:t>preventivo a las obras de protección (bordos),</a:t>
            </a:r>
            <a:r>
              <a:rPr lang="es-MX" sz="1400" dirty="0" smtClean="0">
                <a:latin typeface="Montserrat Light" panose="00000400000000000000" pitchFamily="2" charset="0"/>
              </a:rPr>
              <a:t> con </a:t>
            </a:r>
            <a:r>
              <a:rPr lang="es-MX" sz="1400" dirty="0">
                <a:latin typeface="Montserrat Light" panose="00000400000000000000" pitchFamily="2" charset="0"/>
              </a:rPr>
              <a:t>el fin de proteger a los centros de población y zonas productivas. </a:t>
            </a:r>
            <a:endParaRPr lang="es-MX" sz="1400" dirty="0" smtClean="0">
              <a:latin typeface="Montserrat Light" panose="00000400000000000000" pitchFamily="2" charset="0"/>
            </a:endParaRPr>
          </a:p>
          <a:p>
            <a:pPr marL="177800" indent="-17780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Regular la </a:t>
            </a:r>
            <a:r>
              <a:rPr lang="es-MX" sz="1400" b="1" dirty="0" smtClean="0">
                <a:latin typeface="Montserrat Light" panose="00000400000000000000" pitchFamily="2" charset="0"/>
              </a:rPr>
              <a:t>planeación urbana </a:t>
            </a:r>
            <a:r>
              <a:rPr lang="es-MX" sz="1400" dirty="0" smtClean="0">
                <a:latin typeface="Montserrat Light" panose="00000400000000000000" pitchFamily="2" charset="0"/>
              </a:rPr>
              <a:t>en el estado, ya que es la causa principal de las afectaciones por inundación.</a:t>
            </a:r>
          </a:p>
        </p:txBody>
      </p:sp>
      <p:grpSp>
        <p:nvGrpSpPr>
          <p:cNvPr id="15" name="3 Grupo"/>
          <p:cNvGrpSpPr/>
          <p:nvPr/>
        </p:nvGrpSpPr>
        <p:grpSpPr>
          <a:xfrm>
            <a:off x="5979350" y="1268760"/>
            <a:ext cx="3111138" cy="2604153"/>
            <a:chOff x="5925357" y="969102"/>
            <a:chExt cx="3183147" cy="2687787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3" t="2890" r="3052" b="2346"/>
            <a:stretch/>
          </p:blipFill>
          <p:spPr bwMode="auto">
            <a:xfrm>
              <a:off x="5925357" y="969102"/>
              <a:ext cx="3183147" cy="2687787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5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6164" y="3215071"/>
              <a:ext cx="655638" cy="198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r="4043" b="10674"/>
          <a:stretch/>
        </p:blipFill>
        <p:spPr bwMode="auto">
          <a:xfrm>
            <a:off x="5974033" y="4149080"/>
            <a:ext cx="3121771" cy="242362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6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7 Rectángulo"/>
          <p:cNvSpPr/>
          <p:nvPr/>
        </p:nvSpPr>
        <p:spPr>
          <a:xfrm>
            <a:off x="-1363" y="4884836"/>
            <a:ext cx="903785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Trabajar </a:t>
            </a:r>
            <a:r>
              <a:rPr lang="es-MX" sz="1350" dirty="0">
                <a:latin typeface="Montserrat" panose="00000500000000000000" pitchFamily="2" charset="0"/>
              </a:rPr>
              <a:t>en </a:t>
            </a:r>
            <a:r>
              <a:rPr lang="es-MX" sz="1350" b="1" dirty="0">
                <a:latin typeface="Montserrat" panose="00000500000000000000" pitchFamily="2" charset="0"/>
              </a:rPr>
              <a:t>un programa de detección y reparación de fugas </a:t>
            </a:r>
            <a:r>
              <a:rPr lang="es-MX" sz="1350" dirty="0">
                <a:latin typeface="Montserrat" panose="00000500000000000000" pitchFamily="2" charset="0"/>
              </a:rPr>
              <a:t>en </a:t>
            </a:r>
            <a:r>
              <a:rPr lang="es-MX" sz="1350" dirty="0" smtClean="0">
                <a:latin typeface="Montserrat" panose="00000500000000000000" pitchFamily="2" charset="0"/>
              </a:rPr>
              <a:t>las redes </a:t>
            </a:r>
            <a:r>
              <a:rPr lang="es-MX" sz="1350" dirty="0">
                <a:latin typeface="Montserrat" panose="00000500000000000000" pitchFamily="2" charset="0"/>
              </a:rPr>
              <a:t>primaria y secundaria de distribución de agua </a:t>
            </a:r>
            <a:r>
              <a:rPr lang="es-MX" sz="1350" dirty="0" smtClean="0">
                <a:latin typeface="Montserrat" panose="00000500000000000000" pitchFamily="2" charset="0"/>
              </a:rPr>
              <a:t>potable.</a:t>
            </a:r>
            <a:endParaRPr lang="es-MX" sz="135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dirty="0">
                <a:latin typeface="Montserrat" panose="00000500000000000000" pitchFamily="2" charset="0"/>
              </a:rPr>
              <a:t>Fortalecer el </a:t>
            </a:r>
            <a:r>
              <a:rPr lang="es-MX" sz="1350" b="1" dirty="0">
                <a:latin typeface="Montserrat" panose="00000500000000000000" pitchFamily="2" charset="0"/>
              </a:rPr>
              <a:t>mantenimiento preventivo y correctivo de las plantas de tratamiento</a:t>
            </a:r>
            <a:r>
              <a:rPr lang="es-MX" sz="1350" dirty="0">
                <a:latin typeface="Montserrat" panose="00000500000000000000" pitchFamily="2" charset="0"/>
              </a:rPr>
              <a:t> de aguas negras existentes para utilizar el agua tratada en el </a:t>
            </a:r>
            <a:r>
              <a:rPr lang="es-MX" sz="1350" dirty="0" smtClean="0">
                <a:latin typeface="Montserrat" panose="00000500000000000000" pitchFamily="2" charset="0"/>
              </a:rPr>
              <a:t>riego.</a:t>
            </a:r>
            <a:endParaRPr lang="es-MX" sz="135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b="1" dirty="0">
                <a:latin typeface="Montserrat" panose="00000500000000000000" pitchFamily="2" charset="0"/>
              </a:rPr>
              <a:t>Promover y fortalecer los </a:t>
            </a:r>
            <a:r>
              <a:rPr lang="es-MX" sz="1350" b="1" dirty="0" smtClean="0">
                <a:latin typeface="Montserrat" panose="00000500000000000000" pitchFamily="2" charset="0"/>
              </a:rPr>
              <a:t>programas de </a:t>
            </a:r>
            <a:r>
              <a:rPr lang="es-MX" sz="1350" b="1" dirty="0">
                <a:latin typeface="Montserrat" panose="00000500000000000000" pitchFamily="2" charset="0"/>
              </a:rPr>
              <a:t>recolección </a:t>
            </a:r>
            <a:r>
              <a:rPr lang="es-MX" sz="1350" dirty="0">
                <a:latin typeface="Montserrat" panose="00000500000000000000" pitchFamily="2" charset="0"/>
              </a:rPr>
              <a:t>de agua de lluvia para su utilización en el uso </a:t>
            </a:r>
            <a:r>
              <a:rPr lang="es-MX" sz="1350" dirty="0" smtClean="0">
                <a:latin typeface="Montserrat" panose="00000500000000000000" pitchFamily="2" charset="0"/>
              </a:rPr>
              <a:t>doméstico.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Trabajar </a:t>
            </a:r>
            <a:r>
              <a:rPr lang="es-MX" sz="1350" dirty="0">
                <a:latin typeface="Montserrat" panose="00000500000000000000" pitchFamily="2" charset="0"/>
              </a:rPr>
              <a:t>con la población en </a:t>
            </a:r>
            <a:r>
              <a:rPr lang="es-MX" sz="1350" b="1" dirty="0">
                <a:latin typeface="Montserrat" panose="00000500000000000000" pitchFamily="2" charset="0"/>
              </a:rPr>
              <a:t>campañas de concientización </a:t>
            </a:r>
            <a:r>
              <a:rPr lang="es-MX" sz="1350" dirty="0">
                <a:latin typeface="Montserrat" panose="00000500000000000000" pitchFamily="2" charset="0"/>
              </a:rPr>
              <a:t>sobre una cultura del cuidado del agua</a:t>
            </a:r>
            <a:r>
              <a:rPr lang="es-MX" sz="1350" dirty="0" smtClean="0">
                <a:latin typeface="Montserrat" panose="00000500000000000000" pitchFamily="2" charset="0"/>
              </a:rPr>
              <a:t>.</a:t>
            </a:r>
            <a:endParaRPr lang="es-MX" sz="1350" dirty="0">
              <a:latin typeface="Montserrat" panose="00000500000000000000" pitchFamily="2" charset="0"/>
            </a:endParaRPr>
          </a:p>
        </p:txBody>
      </p:sp>
      <p:sp>
        <p:nvSpPr>
          <p:cNvPr id="11" name="9 Rectángulo"/>
          <p:cNvSpPr/>
          <p:nvPr/>
        </p:nvSpPr>
        <p:spPr>
          <a:xfrm>
            <a:off x="35496" y="874812"/>
            <a:ext cx="8756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SEQUÍA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2" name="8 Rectángulo"/>
          <p:cNvSpPr/>
          <p:nvPr/>
        </p:nvSpPr>
        <p:spPr>
          <a:xfrm>
            <a:off x="27611" y="1772816"/>
            <a:ext cx="6848645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b="1" dirty="0" smtClean="0">
                <a:latin typeface="Montserrat" panose="00000500000000000000" pitchFamily="2" charset="0"/>
              </a:rPr>
              <a:t>Capas de indicadores cuantitativos, de eventos históricos y de escenarios de riesgo por sequía</a:t>
            </a:r>
            <a:r>
              <a:rPr lang="es-MX" sz="1350" dirty="0" smtClean="0">
                <a:latin typeface="Montserrat" panose="00000500000000000000" pitchFamily="2" charset="0"/>
              </a:rPr>
              <a:t> </a:t>
            </a:r>
            <a:r>
              <a:rPr lang="es-MX" sz="135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35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35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35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b="1" dirty="0" smtClean="0">
                <a:latin typeface="Montserrat" panose="00000500000000000000" pitchFamily="2" charset="0"/>
              </a:rPr>
              <a:t>G</a:t>
            </a:r>
            <a:r>
              <a:rPr lang="es-MX" sz="135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350" dirty="0" smtClean="0">
                <a:latin typeface="Montserrat" panose="00000500000000000000" pitchFamily="2" charset="0"/>
              </a:rPr>
              <a:t>. Anexo Único, Fracción V.9 </a:t>
            </a:r>
            <a:r>
              <a:rPr lang="es-MX" sz="135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35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35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35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Fascículo </a:t>
            </a:r>
            <a:r>
              <a:rPr lang="es-MX" sz="1350" dirty="0">
                <a:latin typeface="Montserrat" panose="00000500000000000000" pitchFamily="2" charset="0"/>
              </a:rPr>
              <a:t>de </a:t>
            </a:r>
            <a:r>
              <a:rPr lang="es-MX" sz="1350" i="1" dirty="0">
                <a:latin typeface="Montserrat" panose="00000500000000000000" pitchFamily="2" charset="0"/>
              </a:rPr>
              <a:t>Sequías</a:t>
            </a:r>
            <a:r>
              <a:rPr lang="es-MX" sz="1350" dirty="0">
                <a:latin typeface="Montserrat" panose="00000500000000000000" pitchFamily="2" charset="0"/>
              </a:rPr>
              <a:t> </a:t>
            </a:r>
            <a:r>
              <a:rPr lang="es-MX" sz="135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350" dirty="0" smtClean="0">
                <a:latin typeface="Montserrat" panose="00000500000000000000" pitchFamily="2" charset="0"/>
                <a:hlinkClick r:id="rId5"/>
              </a:rPr>
              <a:t>www.cenapred.gob.mx/es/Publicaciones/archivos/8-FASCCULOSEQUAS.PDF</a:t>
            </a:r>
            <a:endParaRPr lang="es-MX" sz="135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Otros: </a:t>
            </a:r>
            <a:r>
              <a:rPr lang="es-MX" sz="1350" b="1" i="1" dirty="0">
                <a:latin typeface="Montserrat" panose="00000500000000000000" pitchFamily="2" charset="0"/>
              </a:rPr>
              <a:t>Monitor de Sequía en México</a:t>
            </a:r>
            <a:r>
              <a:rPr lang="es-MX" sz="1350" dirty="0">
                <a:latin typeface="Montserrat" panose="00000500000000000000" pitchFamily="2" charset="0"/>
              </a:rPr>
              <a:t> </a:t>
            </a:r>
            <a:r>
              <a:rPr lang="es-MX" sz="135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350" dirty="0" smtClean="0">
                <a:latin typeface="Montserrat" panose="00000500000000000000" pitchFamily="2" charset="0"/>
                <a:hlinkClick r:id="rId6"/>
              </a:rPr>
              <a:t>smn.cna.gob.mx/es/climatologia/monitor-de-sequia/monitor-de-sequia-en-mexico</a:t>
            </a:r>
            <a:r>
              <a:rPr lang="es-MX" sz="1350" dirty="0" smtClean="0">
                <a:latin typeface="Montserrat" panose="00000500000000000000" pitchFamily="2" charset="0"/>
              </a:rPr>
              <a:t> y </a:t>
            </a:r>
            <a:r>
              <a:rPr lang="es-MX" sz="1350" dirty="0">
                <a:latin typeface="Montserrat" panose="00000500000000000000" pitchFamily="2" charset="0"/>
              </a:rPr>
              <a:t>libro </a:t>
            </a:r>
            <a:r>
              <a:rPr lang="es-MX" sz="1350" b="1" i="1" dirty="0">
                <a:latin typeface="Montserrat" panose="00000500000000000000" pitchFamily="2" charset="0"/>
              </a:rPr>
              <a:t>Análisis de Sequías</a:t>
            </a:r>
            <a:r>
              <a:rPr lang="es-MX" sz="1350" dirty="0">
                <a:latin typeface="Montserrat" panose="00000500000000000000" pitchFamily="2" charset="0"/>
              </a:rPr>
              <a:t> </a:t>
            </a:r>
            <a:r>
              <a:rPr lang="es-MX" sz="1350" dirty="0">
                <a:latin typeface="Montserrat" panose="00000500000000000000" pitchFamily="2" charset="0"/>
                <a:hlinkClick r:id="rId7"/>
              </a:rPr>
              <a:t>http://</a:t>
            </a:r>
            <a:r>
              <a:rPr lang="es-MX" sz="1350" dirty="0" smtClean="0">
                <a:latin typeface="Montserrat" panose="00000500000000000000" pitchFamily="2" charset="0"/>
                <a:hlinkClick r:id="rId7"/>
              </a:rPr>
              <a:t>www.atlasnacionalderiesgos.gob.mx/descargas/anexos.zip</a:t>
            </a:r>
            <a:endParaRPr lang="es-MX" sz="1350" dirty="0" smtClean="0">
              <a:latin typeface="Montserrat" panose="00000500000000000000" pitchFamily="2" charset="0"/>
            </a:endParaRPr>
          </a:p>
        </p:txBody>
      </p:sp>
      <p:sp>
        <p:nvSpPr>
          <p:cNvPr id="13" name="13 Rectángulo"/>
          <p:cNvSpPr/>
          <p:nvPr/>
        </p:nvSpPr>
        <p:spPr>
          <a:xfrm>
            <a:off x="35497" y="1124744"/>
            <a:ext cx="712879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b="1" dirty="0" smtClean="0">
                <a:latin typeface="Montserrat" panose="00000500000000000000" pitchFamily="2" charset="0"/>
              </a:rPr>
              <a:t>Tres declaratorias </a:t>
            </a:r>
            <a:r>
              <a:rPr lang="es-MX" sz="1350" b="1" dirty="0">
                <a:latin typeface="Montserrat" panose="00000500000000000000" pitchFamily="2" charset="0"/>
              </a:rPr>
              <a:t>de desastre por sequía</a:t>
            </a:r>
            <a:r>
              <a:rPr lang="es-MX" sz="1350" dirty="0">
                <a:latin typeface="Montserrat" panose="00000500000000000000" pitchFamily="2" charset="0"/>
              </a:rPr>
              <a:t> (base de datos de declaratorias de desastres y emergencias de 2000 a 2018).</a:t>
            </a:r>
          </a:p>
        </p:txBody>
      </p:sp>
      <p:pic>
        <p:nvPicPr>
          <p:cNvPr id="14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54" y="2852936"/>
            <a:ext cx="2160000" cy="1436139"/>
          </a:xfrm>
          <a:prstGeom prst="rect">
            <a:avLst/>
          </a:prstGeom>
        </p:spPr>
      </p:pic>
      <p:sp>
        <p:nvSpPr>
          <p:cNvPr id="15" name="11 CuadroTexto"/>
          <p:cNvSpPr txBox="1"/>
          <p:nvPr/>
        </p:nvSpPr>
        <p:spPr>
          <a:xfrm>
            <a:off x="6832454" y="4293356"/>
            <a:ext cx="2204042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Índice de peligro por sequía en municipios de Guanajuato</a:t>
            </a:r>
          </a:p>
        </p:txBody>
      </p:sp>
      <p:sp>
        <p:nvSpPr>
          <p:cNvPr id="23" name="14 Rectángulo"/>
          <p:cNvSpPr/>
          <p:nvPr/>
        </p:nvSpPr>
        <p:spPr>
          <a:xfrm>
            <a:off x="7596336" y="1152620"/>
            <a:ext cx="1398780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Eventos históricos: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1998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2000</a:t>
            </a:r>
            <a:endParaRPr lang="es-MX" sz="135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93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9" name="9 Rectángulo"/>
          <p:cNvSpPr/>
          <p:nvPr/>
        </p:nvSpPr>
        <p:spPr>
          <a:xfrm>
            <a:off x="63922" y="984692"/>
            <a:ext cx="8916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TORMENTAS ELÉCTRICAS Y DE GRANIZO (</a:t>
            </a:r>
            <a:r>
              <a:rPr lang="es-MX" sz="1600" dirty="0" smtClean="0">
                <a:solidFill>
                  <a:srgbClr val="38806B"/>
                </a:solidFill>
                <a:latin typeface="Montserrat"/>
              </a:rPr>
              <a:t>FORMAN PARTE DE TORMENTAS SEVERAS, LAS CUALES COMPRENDEN, ADEMÁS VIENTOS Y LLUVIA</a:t>
            </a: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)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4" name="8 Rectángulo"/>
          <p:cNvSpPr/>
          <p:nvPr/>
        </p:nvSpPr>
        <p:spPr>
          <a:xfrm>
            <a:off x="87016" y="3166140"/>
            <a:ext cx="57811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CENAPRED: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por </a:t>
            </a:r>
            <a:r>
              <a:rPr lang="es-MX" sz="1400" b="1" dirty="0">
                <a:latin typeface="Montserrat" panose="00000500000000000000" pitchFamily="2" charset="0"/>
              </a:rPr>
              <a:t>tormentas </a:t>
            </a:r>
            <a:r>
              <a:rPr lang="es-MX" sz="1400" b="1" dirty="0" smtClean="0">
                <a:latin typeface="Montserrat" panose="00000500000000000000" pitchFamily="2" charset="0"/>
              </a:rPr>
              <a:t>eléctricas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Fracciones V.6 y V.7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Tormentas Severas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www.cenapred.gob.mx/es/Publicaciones/archivos/189-FASCCULOTORMENTASSEVERAS.PDF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dirty="0" smtClean="0">
                <a:latin typeface="Montserrat" panose="00000500000000000000" pitchFamily="2" charset="0"/>
              </a:rPr>
              <a:t>Red </a:t>
            </a:r>
            <a:r>
              <a:rPr lang="es-MX" sz="1400" b="1" dirty="0">
                <a:latin typeface="Montserrat" panose="00000500000000000000" pitchFamily="2" charset="0"/>
              </a:rPr>
              <a:t>mundial de localización de rayos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n-US" sz="1400" dirty="0">
                <a:latin typeface="Montserrat" panose="00000500000000000000" pitchFamily="2" charset="0"/>
              </a:rPr>
              <a:t>World Wide Lightning Location </a:t>
            </a:r>
            <a:r>
              <a:rPr lang="en-US" sz="1400" dirty="0" smtClean="0">
                <a:latin typeface="Montserrat" panose="00000500000000000000" pitchFamily="2" charset="0"/>
              </a:rPr>
              <a:t>Network)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http://wwlln.net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/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5" name="13 Rectángulo"/>
          <p:cNvSpPr/>
          <p:nvPr/>
        </p:nvSpPr>
        <p:spPr>
          <a:xfrm>
            <a:off x="107504" y="1581180"/>
            <a:ext cx="61926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133 decesos </a:t>
            </a:r>
            <a:r>
              <a:rPr lang="es-MX" sz="1400" b="1" dirty="0">
                <a:latin typeface="Montserrat" panose="00000500000000000000" pitchFamily="2" charset="0"/>
              </a:rPr>
              <a:t>por tormentas eléctricas </a:t>
            </a:r>
            <a:r>
              <a:rPr lang="es-MX" sz="1400" dirty="0">
                <a:latin typeface="Montserrat" panose="00000500000000000000" pitchFamily="2" charset="0"/>
              </a:rPr>
              <a:t>de 1998 a 2017 (SS, 2019).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i="1" dirty="0">
                <a:latin typeface="Montserrat" panose="00000500000000000000" pitchFamily="2" charset="0"/>
              </a:rPr>
              <a:t>Granizo afecta carretera de San Miguel de Allende a Dolores Hidalgo, Guanajuato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dirty="0" smtClean="0">
                <a:latin typeface="Montserrat" panose="00000500000000000000" pitchFamily="2" charset="0"/>
              </a:rPr>
              <a:t>1° de julio de </a:t>
            </a:r>
            <a:r>
              <a:rPr lang="es-MX" sz="1400" dirty="0">
                <a:latin typeface="Montserrat" panose="00000500000000000000" pitchFamily="2" charset="0"/>
              </a:rPr>
              <a:t>2018 (https://noticieros.televisa.com/ultimas-noticias/granizo-afecta-carretera-san-miguel-allende-dolores-hidalgo/).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pic>
        <p:nvPicPr>
          <p:cNvPr id="16" name="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50316"/>
            <a:ext cx="2880000" cy="1784991"/>
          </a:xfrm>
          <a:prstGeom prst="rect">
            <a:avLst/>
          </a:prstGeom>
        </p:spPr>
      </p:pic>
      <p:sp>
        <p:nvSpPr>
          <p:cNvPr id="17" name="15 CuadroTexto"/>
          <p:cNvSpPr txBox="1"/>
          <p:nvPr/>
        </p:nvSpPr>
        <p:spPr>
          <a:xfrm>
            <a:off x="6418084" y="6546830"/>
            <a:ext cx="2356183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Índice de peligro por tormentas de granizo en municipios de Guanajuato</a:t>
            </a:r>
          </a:p>
        </p:txBody>
      </p:sp>
      <p:sp>
        <p:nvSpPr>
          <p:cNvPr id="18" name="7 CuadroTexto"/>
          <p:cNvSpPr txBox="1"/>
          <p:nvPr/>
        </p:nvSpPr>
        <p:spPr>
          <a:xfrm>
            <a:off x="6445090" y="4294567"/>
            <a:ext cx="2302170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Índice de peligro por tormentas eléctricas en municipios de Guanajuato</a:t>
            </a:r>
          </a:p>
        </p:txBody>
      </p:sp>
      <p:pic>
        <p:nvPicPr>
          <p:cNvPr id="19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13486"/>
            <a:ext cx="2880000" cy="1782515"/>
          </a:xfrm>
          <a:prstGeom prst="rect">
            <a:avLst/>
          </a:prstGeom>
        </p:spPr>
      </p:pic>
      <p:sp>
        <p:nvSpPr>
          <p:cNvPr id="20" name="11 Rectángulo"/>
          <p:cNvSpPr/>
          <p:nvPr/>
        </p:nvSpPr>
        <p:spPr>
          <a:xfrm>
            <a:off x="6660231" y="1628800"/>
            <a:ext cx="2320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Gran parte de la entidad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9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7 Rectángulo"/>
          <p:cNvSpPr/>
          <p:nvPr/>
        </p:nvSpPr>
        <p:spPr>
          <a:xfrm>
            <a:off x="16096" y="1772816"/>
            <a:ext cx="893754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equipo para la remoción de granizo.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Instalar </a:t>
            </a:r>
            <a:r>
              <a:rPr lang="es-MX" sz="1400" b="1" dirty="0">
                <a:latin typeface="Montserrat" panose="00000500000000000000" pitchFamily="2" charset="0"/>
              </a:rPr>
              <a:t>pararrayos </a:t>
            </a:r>
            <a:r>
              <a:rPr lang="es-MX" sz="1400" dirty="0">
                <a:latin typeface="Montserrat" panose="00000500000000000000" pitchFamily="2" charset="0"/>
              </a:rPr>
              <a:t>en torres y antenas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Elaborar planes de acción y protocolos para la prevención y atención de fenómenos relacionados con las tormentas severas como </a:t>
            </a:r>
            <a:r>
              <a:rPr lang="es-MX" sz="1400" b="1" dirty="0" smtClean="0">
                <a:latin typeface="Montserrat" panose="00000500000000000000" pitchFamily="2" charset="0"/>
              </a:rPr>
              <a:t>corrientes descendentes (</a:t>
            </a:r>
            <a:r>
              <a:rPr lang="es-MX" sz="1400" b="1" i="1" dirty="0" err="1" smtClean="0">
                <a:latin typeface="Montserrat" panose="00000500000000000000" pitchFamily="2" charset="0"/>
              </a:rPr>
              <a:t>downburst</a:t>
            </a:r>
            <a:r>
              <a:rPr lang="es-MX" sz="1400" b="1" i="1" dirty="0" smtClean="0">
                <a:latin typeface="Montserrat" panose="00000500000000000000" pitchFamily="2" charset="0"/>
              </a:rPr>
              <a:t>), caída de granizo </a:t>
            </a:r>
            <a:r>
              <a:rPr lang="es-MX" sz="1400" i="1" dirty="0" smtClean="0">
                <a:latin typeface="Montserrat" panose="00000500000000000000" pitchFamily="2" charset="0"/>
              </a:rPr>
              <a:t>y</a:t>
            </a:r>
            <a:r>
              <a:rPr lang="es-MX" sz="1400" b="1" i="1" dirty="0" smtClean="0">
                <a:latin typeface="Montserrat" panose="00000500000000000000" pitchFamily="2" charset="0"/>
              </a:rPr>
              <a:t> tornados.</a:t>
            </a:r>
            <a:endParaRPr lang="es-MX" sz="1400" b="1" dirty="0">
              <a:latin typeface="Montserrat" panose="00000500000000000000" pitchFamily="2" charset="0"/>
            </a:endParaRPr>
          </a:p>
        </p:txBody>
      </p:sp>
      <p:sp>
        <p:nvSpPr>
          <p:cNvPr id="11" name="9 Rectángulo"/>
          <p:cNvSpPr/>
          <p:nvPr/>
        </p:nvSpPr>
        <p:spPr>
          <a:xfrm>
            <a:off x="63922" y="1124744"/>
            <a:ext cx="8756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TORMENTAS ELÉCTRICAS Y DE GRANIZO (FORMAN PARTE DE TORMENTAS SEVERAS, LAS CUALES COMPRENDEN, ADEMÁS VIENTOS Y LLUVIA)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2" name="10 CuadroTexto"/>
          <p:cNvSpPr txBox="1"/>
          <p:nvPr/>
        </p:nvSpPr>
        <p:spPr>
          <a:xfrm>
            <a:off x="10096" y="3094360"/>
            <a:ext cx="51379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Para </a:t>
            </a:r>
            <a:r>
              <a:rPr lang="es-MX" sz="1400" dirty="0">
                <a:latin typeface="Montserrat" panose="00000500000000000000" pitchFamily="2" charset="0"/>
              </a:rPr>
              <a:t>mejorar el monitoreo de lluvias y temperaturas, entre otras variables, </a:t>
            </a:r>
            <a:r>
              <a:rPr lang="es-MX" sz="1400" b="1" dirty="0">
                <a:latin typeface="Montserrat" panose="00000500000000000000" pitchFamily="2" charset="0"/>
              </a:rPr>
              <a:t>se recomienda incrementar el número de estaciones meteorológicas en la </a:t>
            </a:r>
            <a:r>
              <a:rPr lang="es-MX" sz="1400" b="1" dirty="0" smtClean="0">
                <a:latin typeface="Montserrat" panose="00000500000000000000" pitchFamily="2" charset="0"/>
              </a:rPr>
              <a:t>entidad. </a:t>
            </a:r>
            <a:r>
              <a:rPr lang="es-MX" sz="1400" dirty="0" smtClean="0">
                <a:latin typeface="Montserrat" panose="00000500000000000000" pitchFamily="2" charset="0"/>
              </a:rPr>
              <a:t>Sin </a:t>
            </a:r>
            <a:r>
              <a:rPr lang="es-MX" sz="1400" dirty="0">
                <a:latin typeface="Montserrat" panose="00000500000000000000" pitchFamily="2" charset="0"/>
              </a:rPr>
              <a:t>embargo, </a:t>
            </a:r>
            <a:r>
              <a:rPr lang="es-MX" sz="1400" dirty="0" smtClean="0">
                <a:latin typeface="Montserrat" panose="00000500000000000000" pitchFamily="2" charset="0"/>
              </a:rPr>
              <a:t>si se calibra el </a:t>
            </a:r>
            <a:r>
              <a:rPr lang="es-MX" sz="1400" dirty="0">
                <a:latin typeface="Montserrat" panose="00000500000000000000" pitchFamily="2" charset="0"/>
              </a:rPr>
              <a:t>radar meteorológico </a:t>
            </a:r>
            <a:r>
              <a:rPr lang="es-MX" sz="1400" i="1" dirty="0" smtClean="0">
                <a:latin typeface="Montserrat" panose="00000500000000000000" pitchFamily="2" charset="0"/>
              </a:rPr>
              <a:t>Villalpando/Moro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b="1" dirty="0">
                <a:latin typeface="Montserrat" panose="00000500000000000000" pitchFamily="2" charset="0"/>
              </a:rPr>
              <a:t>para estimar intensidad de </a:t>
            </a:r>
            <a:r>
              <a:rPr lang="es-MX" sz="1400" b="1" dirty="0" smtClean="0">
                <a:latin typeface="Montserrat" panose="00000500000000000000" pitchFamily="2" charset="0"/>
              </a:rPr>
              <a:t>precipitación </a:t>
            </a:r>
            <a:r>
              <a:rPr lang="es-MX" sz="1400" dirty="0" smtClean="0">
                <a:latin typeface="Montserrat" panose="00000500000000000000" pitchFamily="2" charset="0"/>
              </a:rPr>
              <a:t>es </a:t>
            </a:r>
            <a:r>
              <a:rPr lang="es-MX" sz="1400" dirty="0">
                <a:latin typeface="Montserrat" panose="00000500000000000000" pitchFamily="2" charset="0"/>
              </a:rPr>
              <a:t>posible reducir el número de </a:t>
            </a:r>
            <a:r>
              <a:rPr lang="es-MX" sz="1400" dirty="0" smtClean="0">
                <a:latin typeface="Montserrat" panose="00000500000000000000" pitchFamily="2" charset="0"/>
              </a:rPr>
              <a:t>estaciones; </a:t>
            </a:r>
            <a:r>
              <a:rPr lang="es-MX" sz="1400" dirty="0">
                <a:latin typeface="Montserrat" panose="00000500000000000000" pitchFamily="2" charset="0"/>
              </a:rPr>
              <a:t>de otra manera se </a:t>
            </a:r>
            <a:r>
              <a:rPr lang="es-MX" sz="1400" b="1" dirty="0">
                <a:latin typeface="Montserrat" panose="00000500000000000000" pitchFamily="2" charset="0"/>
              </a:rPr>
              <a:t>necesitarían 18 </a:t>
            </a:r>
            <a:r>
              <a:rPr lang="es-MX" sz="1400" b="1" dirty="0" smtClean="0">
                <a:latin typeface="Montserrat" panose="00000500000000000000" pitchFamily="2" charset="0"/>
              </a:rPr>
              <a:t>estaciones adicionales a las 48 </a:t>
            </a:r>
            <a:r>
              <a:rPr lang="es-MX" sz="1400" b="1" dirty="0">
                <a:latin typeface="Montserrat" panose="00000500000000000000" pitchFamily="2" charset="0"/>
              </a:rPr>
              <a:t>que actualmente transmiten</a:t>
            </a:r>
            <a:r>
              <a:rPr lang="es-MX" sz="1400" dirty="0">
                <a:latin typeface="Montserrat" panose="00000500000000000000" pitchFamily="2" charset="0"/>
              </a:rPr>
              <a:t>, ubicándolas en las siguientes cuencas hidrológicas: una en río Lerma-Chapala, dos en Lago de Pátzcuaro-</a:t>
            </a:r>
            <a:r>
              <a:rPr lang="es-MX" sz="1400" dirty="0" err="1">
                <a:latin typeface="Montserrat" panose="00000500000000000000" pitchFamily="2" charset="0"/>
              </a:rPr>
              <a:t>Cuitzeo</a:t>
            </a:r>
            <a:r>
              <a:rPr lang="es-MX" sz="1400" dirty="0">
                <a:latin typeface="Montserrat" panose="00000500000000000000" pitchFamily="2" charset="0"/>
              </a:rPr>
              <a:t> y Lago de </a:t>
            </a:r>
            <a:r>
              <a:rPr lang="es-MX" sz="1400" dirty="0" err="1">
                <a:latin typeface="Montserrat" panose="00000500000000000000" pitchFamily="2" charset="0"/>
              </a:rPr>
              <a:t>Yuriria</a:t>
            </a:r>
            <a:r>
              <a:rPr lang="es-MX" sz="1400" dirty="0">
                <a:latin typeface="Montserrat" panose="00000500000000000000" pitchFamily="2" charset="0"/>
              </a:rPr>
              <a:t>, cuatro en río Lerma-Salamanca, una en río Verde Grande, cinco en río Laja, cuatro en río </a:t>
            </a:r>
            <a:r>
              <a:rPr lang="es-MX" sz="1400" dirty="0" err="1">
                <a:latin typeface="Montserrat" panose="00000500000000000000" pitchFamily="2" charset="0"/>
              </a:rPr>
              <a:t>Tamuín</a:t>
            </a:r>
            <a:r>
              <a:rPr lang="es-MX" sz="1400" dirty="0">
                <a:latin typeface="Montserrat" panose="00000500000000000000" pitchFamily="2" charset="0"/>
              </a:rPr>
              <a:t> y una en el río Moctezuma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pic>
        <p:nvPicPr>
          <p:cNvPr id="13" name="1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r="4110" b="3372"/>
          <a:stretch/>
        </p:blipFill>
        <p:spPr>
          <a:xfrm>
            <a:off x="5351389" y="3452386"/>
            <a:ext cx="3789208" cy="2754729"/>
          </a:xfrm>
          <a:prstGeom prst="rect">
            <a:avLst/>
          </a:prstGeom>
        </p:spPr>
      </p:pic>
      <p:sp>
        <p:nvSpPr>
          <p:cNvPr id="21" name="15 CuadroTexto"/>
          <p:cNvSpPr txBox="1"/>
          <p:nvPr/>
        </p:nvSpPr>
        <p:spPr>
          <a:xfrm>
            <a:off x="5988113" y="6207695"/>
            <a:ext cx="2423998" cy="461665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</p:spTree>
    <p:extLst>
      <p:ext uri="{BB962C8B-B14F-4D97-AF65-F5344CB8AC3E}">
        <p14:creationId xmlns:p14="http://schemas.microsoft.com/office/powerpoint/2010/main" val="345690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8 Rectángulo"/>
          <p:cNvSpPr/>
          <p:nvPr/>
        </p:nvSpPr>
        <p:spPr>
          <a:xfrm>
            <a:off x="179512" y="2016130"/>
            <a:ext cx="590465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400" b="1" dirty="0">
                <a:latin typeface="Montserrat" panose="00000500000000000000" pitchFamily="2" charset="0"/>
              </a:rPr>
              <a:t>por ondas de calor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(nuevos, próximamente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Mapas de riesgo por temperaturas máximas (3ª etapa ondas de calor) 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http://www1.cenapred.unam.mx/DIR_INVESTIGACION/Fraccion_XLI/RH/180301_RH_ondas_de_calor_mapas.pdf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V.12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Cursos </a:t>
            </a:r>
            <a:r>
              <a:rPr lang="es-MX" sz="1400" b="1" dirty="0">
                <a:latin typeface="Montserrat" panose="00000500000000000000" pitchFamily="2" charset="0"/>
              </a:rPr>
              <a:t>de sistemas de información geográfica </a:t>
            </a:r>
            <a:r>
              <a:rPr lang="es-MX" sz="1400" dirty="0">
                <a:latin typeface="Montserrat" panose="00000500000000000000" pitchFamily="2" charset="0"/>
              </a:rPr>
              <a:t>(</a:t>
            </a:r>
            <a:r>
              <a:rPr lang="es-MX" sz="1400" i="1" dirty="0" err="1">
                <a:latin typeface="Montserrat" panose="00000500000000000000" pitchFamily="2" charset="0"/>
              </a:rPr>
              <a:t>Qgis</a:t>
            </a:r>
            <a:r>
              <a:rPr lang="es-MX" sz="1400" dirty="0" smtClean="0">
                <a:latin typeface="Montserrat" panose="00000500000000000000" pitchFamily="2" charset="0"/>
              </a:rPr>
              <a:t>)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9" name="9 Rectángulo"/>
          <p:cNvSpPr/>
          <p:nvPr/>
        </p:nvSpPr>
        <p:spPr>
          <a:xfrm>
            <a:off x="135930" y="980728"/>
            <a:ext cx="8756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ONDAS DE CALOR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65352" y="1290275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Un deceso </a:t>
            </a:r>
            <a:r>
              <a:rPr lang="es-MX" sz="1400" b="1" dirty="0">
                <a:latin typeface="Montserrat" panose="00000500000000000000" pitchFamily="2" charset="0"/>
              </a:rPr>
              <a:t>por calor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1998 a 2017 (SS, 2019).</a:t>
            </a:r>
          </a:p>
        </p:txBody>
      </p:sp>
      <p:pic>
        <p:nvPicPr>
          <p:cNvPr id="15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99" y="2059716"/>
            <a:ext cx="2504073" cy="2020562"/>
          </a:xfrm>
          <a:prstGeom prst="rect">
            <a:avLst/>
          </a:prstGeom>
        </p:spPr>
      </p:pic>
      <p:sp>
        <p:nvSpPr>
          <p:cNvPr id="16" name="6 CuadroTexto"/>
          <p:cNvSpPr txBox="1"/>
          <p:nvPr/>
        </p:nvSpPr>
        <p:spPr>
          <a:xfrm>
            <a:off x="6503153" y="4098558"/>
            <a:ext cx="2158364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de </a:t>
            </a:r>
            <a:r>
              <a:rPr lang="es-MX" sz="800" b="1" dirty="0">
                <a:latin typeface="Montserrat" panose="00000500000000000000" pitchFamily="2" charset="0"/>
              </a:rPr>
              <a:t>calor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Guanajuato</a:t>
            </a:r>
          </a:p>
        </p:txBody>
      </p:sp>
      <p:sp>
        <p:nvSpPr>
          <p:cNvPr id="17" name="7 Rectángulo"/>
          <p:cNvSpPr/>
          <p:nvPr/>
        </p:nvSpPr>
        <p:spPr>
          <a:xfrm>
            <a:off x="179512" y="4993426"/>
            <a:ext cx="5904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Identificar a </a:t>
            </a:r>
            <a:r>
              <a:rPr lang="es-MX" sz="1400" b="1" dirty="0">
                <a:latin typeface="Montserrat" panose="00000500000000000000" pitchFamily="2" charset="0"/>
              </a:rPr>
              <a:t>población y </a:t>
            </a:r>
            <a:r>
              <a:rPr lang="es-MX" sz="1400" b="1" dirty="0" smtClean="0">
                <a:latin typeface="Montserrat" panose="00000500000000000000" pitchFamily="2" charset="0"/>
              </a:rPr>
              <a:t>vivienda vulnerable </a:t>
            </a:r>
            <a:r>
              <a:rPr lang="es-MX" sz="1400" dirty="0" smtClean="0">
                <a:latin typeface="Montserrat" panose="00000500000000000000" pitchFamily="2" charset="0"/>
              </a:rPr>
              <a:t>(indigentes</a:t>
            </a:r>
            <a:r>
              <a:rPr lang="es-MX" sz="1400" dirty="0">
                <a:latin typeface="Montserrat" panose="00000500000000000000" pitchFamily="2" charset="0"/>
              </a:rPr>
              <a:t>, infantes, enfermos, personas adultas mayores y con discapacidad), así como personas en pobreza </a:t>
            </a:r>
            <a:r>
              <a:rPr lang="es-MX" sz="1400" dirty="0" smtClean="0">
                <a:latin typeface="Montserrat" panose="00000500000000000000" pitchFamily="2" charset="0"/>
              </a:rPr>
              <a:t>extrema.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Promover </a:t>
            </a:r>
            <a:r>
              <a:rPr lang="es-MX" sz="1400" b="1" dirty="0" smtClean="0">
                <a:latin typeface="Montserrat" panose="00000500000000000000" pitchFamily="2" charset="0"/>
              </a:rPr>
              <a:t>mejoras a la vivienda</a:t>
            </a:r>
            <a:r>
              <a:rPr lang="es-MX" sz="1400" dirty="0" smtClean="0">
                <a:latin typeface="Montserrat" panose="00000500000000000000" pitchFamily="2" charset="0"/>
              </a:rPr>
              <a:t> para tener aislamiento térmico y el uso correcto de sistemas de aire acondicionado.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Brindar </a:t>
            </a:r>
            <a:r>
              <a:rPr lang="es-MX" sz="1400" b="1" dirty="0">
                <a:latin typeface="Montserrat" panose="00000500000000000000" pitchFamily="2" charset="0"/>
              </a:rPr>
              <a:t>albergue </a:t>
            </a:r>
            <a:r>
              <a:rPr lang="es-MX" sz="1400" dirty="0">
                <a:latin typeface="Montserrat" panose="00000500000000000000" pitchFamily="2" charset="0"/>
              </a:rPr>
              <a:t>con instalaciones adecuadas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8" name="10 Rectángulo"/>
          <p:cNvSpPr/>
          <p:nvPr/>
        </p:nvSpPr>
        <p:spPr>
          <a:xfrm>
            <a:off x="6358040" y="1339636"/>
            <a:ext cx="2678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Sur y suroeste </a:t>
            </a:r>
            <a:r>
              <a:rPr lang="es-MX" sz="1400" dirty="0" smtClean="0">
                <a:latin typeface="Montserrat" panose="00000500000000000000" pitchFamily="2" charset="0"/>
              </a:rPr>
              <a:t>de la entidad.</a:t>
            </a:r>
          </a:p>
        </p:txBody>
      </p:sp>
      <p:sp>
        <p:nvSpPr>
          <p:cNvPr id="19" name="11 CuadroTexto"/>
          <p:cNvSpPr txBox="1"/>
          <p:nvPr/>
        </p:nvSpPr>
        <p:spPr>
          <a:xfrm>
            <a:off x="6084168" y="4392394"/>
            <a:ext cx="29664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latin typeface="Montserrat" panose="00000500000000000000" pitchFamily="2" charset="0"/>
              </a:rPr>
              <a:t>Además: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200" b="1" dirty="0">
                <a:latin typeface="Montserrat" panose="00000500000000000000" pitchFamily="2" charset="0"/>
              </a:rPr>
              <a:t>Curso </a:t>
            </a:r>
            <a:r>
              <a:rPr lang="es-MX" sz="1200" b="1" i="1" dirty="0">
                <a:latin typeface="Montserrat" panose="00000500000000000000" pitchFamily="2" charset="0"/>
              </a:rPr>
              <a:t>¿Cómo me preparo ante la  presencia de ciclones tropicales, inundaciones, heladas y tormentas</a:t>
            </a:r>
            <a:r>
              <a:rPr lang="es-MX" sz="1200" b="1" i="1" dirty="0" smtClean="0">
                <a:latin typeface="Montserrat" panose="00000500000000000000" pitchFamily="2" charset="0"/>
              </a:rPr>
              <a:t>? </a:t>
            </a:r>
            <a:r>
              <a:rPr lang="es-MX" sz="1200" dirty="0" smtClean="0">
                <a:latin typeface="Montserrat" panose="00000500000000000000" pitchFamily="2" charset="0"/>
              </a:rPr>
              <a:t>(</a:t>
            </a:r>
            <a:r>
              <a:rPr lang="es-MX" sz="1200" dirty="0">
                <a:latin typeface="Montserrat" panose="00000500000000000000" pitchFamily="2" charset="0"/>
              </a:rPr>
              <a:t>Auditorio del CENAPRED, 22 de marzo).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200" b="1" dirty="0">
                <a:latin typeface="Montserrat" panose="00000500000000000000" pitchFamily="2" charset="0"/>
              </a:rPr>
              <a:t>Seminario de </a:t>
            </a:r>
            <a:r>
              <a:rPr lang="es-MX" sz="1200" b="1" i="1" dirty="0">
                <a:latin typeface="Montserrat" panose="00000500000000000000" pitchFamily="2" charset="0"/>
              </a:rPr>
              <a:t>Riesgos hidrometeorológicos</a:t>
            </a:r>
            <a:r>
              <a:rPr lang="es-MX" sz="1200" dirty="0">
                <a:latin typeface="Montserrat" panose="00000500000000000000" pitchFamily="2" charset="0"/>
              </a:rPr>
              <a:t> </a:t>
            </a:r>
            <a:r>
              <a:rPr lang="es-MX" sz="1200" dirty="0" smtClean="0">
                <a:latin typeface="Montserrat" panose="00000500000000000000" pitchFamily="2" charset="0"/>
              </a:rPr>
              <a:t> </a:t>
            </a:r>
            <a:r>
              <a:rPr lang="es-MX" sz="1200" dirty="0">
                <a:latin typeface="Montserrat" panose="00000500000000000000" pitchFamily="2" charset="0"/>
              </a:rPr>
              <a:t>(Auditorio del CENAPRED, 27 de marzo).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s-MX" sz="1200" b="1" dirty="0">
                <a:latin typeface="Montserrat" panose="00000500000000000000" pitchFamily="2" charset="0"/>
              </a:rPr>
              <a:t>Cursos de sistemas de información geográfica </a:t>
            </a:r>
            <a:r>
              <a:rPr lang="es-MX" sz="1200" dirty="0">
                <a:latin typeface="Montserrat" panose="00000500000000000000" pitchFamily="2" charset="0"/>
              </a:rPr>
              <a:t>(</a:t>
            </a:r>
            <a:r>
              <a:rPr lang="es-MX" sz="1200" i="1" dirty="0" err="1">
                <a:latin typeface="Montserrat" panose="00000500000000000000" pitchFamily="2" charset="0"/>
              </a:rPr>
              <a:t>Qgis</a:t>
            </a:r>
            <a:r>
              <a:rPr lang="es-MX" sz="1200" dirty="0" smtClean="0">
                <a:latin typeface="Montserrat" panose="00000500000000000000" pitchFamily="2" charset="0"/>
              </a:rPr>
              <a:t>)</a:t>
            </a:r>
            <a:endParaRPr lang="es-MX" sz="12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3571</Words>
  <Application>Microsoft Office PowerPoint</Application>
  <PresentationFormat>Presentación en pantalla (4:3)</PresentationFormat>
  <Paragraphs>240</Paragraphs>
  <Slides>22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 de Office</vt:lpstr>
      <vt:lpstr>AutoCAD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Gutiérrez Martínez Carlos Antonio</cp:lastModifiedBy>
  <cp:revision>155</cp:revision>
  <dcterms:created xsi:type="dcterms:W3CDTF">2018-12-04T21:42:05Z</dcterms:created>
  <dcterms:modified xsi:type="dcterms:W3CDTF">2019-02-27T01:28:30Z</dcterms:modified>
</cp:coreProperties>
</file>