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314" r:id="rId4"/>
    <p:sldId id="315" r:id="rId5"/>
    <p:sldId id="316" r:id="rId6"/>
    <p:sldId id="317" r:id="rId7"/>
    <p:sldId id="307" r:id="rId8"/>
    <p:sldId id="308" r:id="rId9"/>
    <p:sldId id="309" r:id="rId10"/>
    <p:sldId id="313" r:id="rId11"/>
    <p:sldId id="310" r:id="rId12"/>
    <p:sldId id="311" r:id="rId13"/>
    <p:sldId id="312" r:id="rId14"/>
    <p:sldId id="305" r:id="rId15"/>
    <p:sldId id="306" r:id="rId16"/>
    <p:sldId id="318" r:id="rId17"/>
    <p:sldId id="319" r:id="rId18"/>
    <p:sldId id="320" r:id="rId19"/>
    <p:sldId id="321" r:id="rId2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MX" sz="1800" b="1" i="0" baseline="0" dirty="0" smtClean="0">
                <a:solidFill>
                  <a:sysClr val="windowText" lastClr="000000"/>
                </a:solidFill>
                <a:effectLst/>
              </a:rPr>
              <a:t>Daños y pérdidas </a:t>
            </a:r>
            <a:r>
              <a:rPr lang="es-MX" sz="1800" b="1" i="0" baseline="0" dirty="0">
                <a:solidFill>
                  <a:sysClr val="windowText" lastClr="000000"/>
                </a:solidFill>
                <a:effectLst/>
              </a:rPr>
              <a:t>económicas y defunciones en el estado de México, 2000-2017</a:t>
            </a:r>
            <a:endParaRPr lang="es-MX" dirty="0">
              <a:solidFill>
                <a:sysClr val="windowText" lastClr="000000"/>
              </a:solidFill>
              <a:effectLst/>
            </a:endParaRPr>
          </a:p>
        </c:rich>
      </c:tx>
      <c:layout/>
      <c:overlay val="0"/>
      <c:spPr>
        <a:noFill/>
        <a:ln>
          <a:noFill/>
        </a:ln>
        <a:effectLst/>
      </c:spPr>
    </c:title>
    <c:autoTitleDeleted val="0"/>
    <c:plotArea>
      <c:layout>
        <c:manualLayout>
          <c:layoutTarget val="inner"/>
          <c:xMode val="edge"/>
          <c:yMode val="edge"/>
          <c:x val="3.0891573936537357E-2"/>
          <c:y val="7.8419296149451645E-2"/>
          <c:w val="0.92305465707387957"/>
          <c:h val="0.77968988876297995"/>
        </c:manualLayout>
      </c:layout>
      <c:barChart>
        <c:barDir val="col"/>
        <c:grouping val="clustered"/>
        <c:varyColors val="0"/>
        <c:ser>
          <c:idx val="0"/>
          <c:order val="0"/>
          <c:tx>
            <c:strRef>
              <c:f>MÉXHis!$R$1</c:f>
              <c:strCache>
                <c:ptCount val="1"/>
                <c:pt idx="0">
                  <c:v>Defunciones</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MÉXHis!$Q$2:$Q$19</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MÉXHis!$R$2:$R$19</c:f>
              <c:numCache>
                <c:formatCode>General</c:formatCode>
                <c:ptCount val="18"/>
                <c:pt idx="0">
                  <c:v>5</c:v>
                </c:pt>
                <c:pt idx="1">
                  <c:v>36</c:v>
                </c:pt>
                <c:pt idx="2">
                  <c:v>34</c:v>
                </c:pt>
                <c:pt idx="3">
                  <c:v>32</c:v>
                </c:pt>
                <c:pt idx="4">
                  <c:v>28</c:v>
                </c:pt>
                <c:pt idx="5">
                  <c:v>48</c:v>
                </c:pt>
                <c:pt idx="6">
                  <c:v>63</c:v>
                </c:pt>
                <c:pt idx="7">
                  <c:v>24</c:v>
                </c:pt>
                <c:pt idx="8">
                  <c:v>51</c:v>
                </c:pt>
                <c:pt idx="9">
                  <c:v>36</c:v>
                </c:pt>
                <c:pt idx="10">
                  <c:v>38</c:v>
                </c:pt>
                <c:pt idx="11">
                  <c:v>29</c:v>
                </c:pt>
                <c:pt idx="12">
                  <c:v>44</c:v>
                </c:pt>
                <c:pt idx="13">
                  <c:v>58</c:v>
                </c:pt>
                <c:pt idx="14">
                  <c:v>25</c:v>
                </c:pt>
                <c:pt idx="15">
                  <c:v>20</c:v>
                </c:pt>
                <c:pt idx="16">
                  <c:v>61</c:v>
                </c:pt>
                <c:pt idx="17">
                  <c:v>62</c:v>
                </c:pt>
              </c:numCache>
            </c:numRef>
          </c:val>
        </c:ser>
        <c:dLbls>
          <c:showLegendKey val="0"/>
          <c:showVal val="0"/>
          <c:showCatName val="0"/>
          <c:showSerName val="0"/>
          <c:showPercent val="0"/>
          <c:showBubbleSize val="0"/>
        </c:dLbls>
        <c:gapWidth val="219"/>
        <c:overlap val="-27"/>
        <c:axId val="185811712"/>
        <c:axId val="187321344"/>
      </c:barChart>
      <c:lineChart>
        <c:grouping val="standard"/>
        <c:varyColors val="0"/>
        <c:ser>
          <c:idx val="1"/>
          <c:order val="1"/>
          <c:tx>
            <c:strRef>
              <c:f>MÉXHis!$S$1</c:f>
              <c:strCache>
                <c:ptCount val="1"/>
                <c:pt idx="0">
                  <c:v>Total daños (millones de pesos constantes, base 2013)</c:v>
                </c:pt>
              </c:strCache>
            </c:strRef>
          </c:tx>
          <c:spPr>
            <a:ln w="28575" cap="rnd">
              <a:solidFill>
                <a:schemeClr val="tx1"/>
              </a:solidFill>
              <a:round/>
            </a:ln>
            <a:effectLst/>
          </c:spPr>
          <c:marker>
            <c:symbol val="none"/>
          </c:marker>
          <c:dLbls>
            <c:dLbl>
              <c:idx val="3"/>
              <c:layout>
                <c:manualLayout>
                  <c:x val="-1.191996466434412E-3"/>
                  <c:y val="-1.100628817264575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100628817264561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191996466434412E-3"/>
                  <c:y val="-1.100628817264561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383992932868824E-3"/>
                  <c:y val="-1.467505089686082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191996466434412E-3"/>
                  <c:y val="-1.4675050896860959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4"/>
              <c:layout>
                <c:manualLayout>
                  <c:x val="1.1919964664343246E-3"/>
                  <c:y val="-1.467505089686082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1.1919964664345868E-3"/>
                  <c:y val="-2.017819498318376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MÉXHis!$Q$2:$Q$19</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MÉXHis!$S$2:$S$19</c:f>
              <c:numCache>
                <c:formatCode>0</c:formatCode>
                <c:ptCount val="18"/>
                <c:pt idx="0" formatCode="_-* #,##0.0_-;\-* #,##0.0_-;_-* &quot;-&quot;??_-;_-@_-">
                  <c:v>571.4589695302418</c:v>
                </c:pt>
                <c:pt idx="1">
                  <c:v>0</c:v>
                </c:pt>
                <c:pt idx="2" formatCode="_-* #,##0.0_-;\-* #,##0.0_-;_-* &quot;-&quot;??_-;_-@_-">
                  <c:v>172.86917154163893</c:v>
                </c:pt>
                <c:pt idx="3" formatCode="_-* #,##0.0_-;\-* #,##0.0_-;_-* &quot;-&quot;??_-;_-@_-">
                  <c:v>14.096591962232223</c:v>
                </c:pt>
                <c:pt idx="4" formatCode="_-* #,##0.0_-;\-* #,##0.0_-;_-* &quot;-&quot;??_-;_-@_-">
                  <c:v>17.129619417966779</c:v>
                </c:pt>
                <c:pt idx="5" formatCode="_-* #,##0.0_-;\-* #,##0.0_-;_-* &quot;-&quot;??_-;_-@_-">
                  <c:v>63.497761185011399</c:v>
                </c:pt>
                <c:pt idx="6" formatCode="_-* #,##0.0_-;\-* #,##0.0_-;_-* &quot;-&quot;??_-;_-@_-">
                  <c:v>24.423883261494698</c:v>
                </c:pt>
                <c:pt idx="7" formatCode="_-* #,##0.0_-;\-* #,##0.0_-;_-* &quot;-&quot;??_-;_-@_-">
                  <c:v>10.635125637456557</c:v>
                </c:pt>
                <c:pt idx="8" formatCode="_-* #,##0.0_-;\-* #,##0.0_-;_-* &quot;-&quot;??_-;_-@_-">
                  <c:v>18.067738169786541</c:v>
                </c:pt>
                <c:pt idx="9" formatCode="_-* #,##0.0_-;\-* #,##0.0_-;_-* &quot;-&quot;??_-;_-@_-">
                  <c:v>586.20675852444344</c:v>
                </c:pt>
                <c:pt idx="10" formatCode="_-* #,##0.0_-;\-* #,##0.0_-;_-* &quot;-&quot;??_-;_-@_-">
                  <c:v>845.15457278030703</c:v>
                </c:pt>
                <c:pt idx="11" formatCode="_-* #,##0.0_-;\-* #,##0.0_-;_-* &quot;-&quot;??_-;_-@_-">
                  <c:v>644.20674078575837</c:v>
                </c:pt>
                <c:pt idx="12" formatCode="_-* #,##0.0_-;\-* #,##0.0_-;_-* &quot;-&quot;??_-;_-@_-">
                  <c:v>10.893814243404448</c:v>
                </c:pt>
                <c:pt idx="13" formatCode="_-* #,##0.0_-;\-* #,##0.0_-;_-* &quot;-&quot;??_-;_-@_-">
                  <c:v>166.23000000000002</c:v>
                </c:pt>
                <c:pt idx="14" formatCode="_-* #,##0.0_-;\-* #,##0.0_-;_-* &quot;-&quot;??_-;_-@_-">
                  <c:v>36.249677333705947</c:v>
                </c:pt>
                <c:pt idx="15" formatCode="_-* #,##0.0_-;\-* #,##0.0_-;_-* &quot;-&quot;??_-;_-@_-">
                  <c:v>28.818034035253064</c:v>
                </c:pt>
                <c:pt idx="16" formatCode="_-* #,##0.0_-;\-* #,##0.0_-;_-* &quot;-&quot;??_-;_-@_-">
                  <c:v>99.546411706077478</c:v>
                </c:pt>
                <c:pt idx="17" formatCode="_-* #,##0.0_-;\-* #,##0.0_-;_-* &quot;-&quot;??_-;_-@_-">
                  <c:v>3288.2087865012127</c:v>
                </c:pt>
              </c:numCache>
            </c:numRef>
          </c:val>
          <c:smooth val="0"/>
        </c:ser>
        <c:dLbls>
          <c:showLegendKey val="0"/>
          <c:showVal val="0"/>
          <c:showCatName val="0"/>
          <c:showSerName val="0"/>
          <c:showPercent val="0"/>
          <c:showBubbleSize val="0"/>
        </c:dLbls>
        <c:marker val="1"/>
        <c:smooth val="0"/>
        <c:axId val="189933824"/>
        <c:axId val="189932288"/>
      </c:lineChart>
      <c:catAx>
        <c:axId val="18581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187321344"/>
        <c:crosses val="autoZero"/>
        <c:auto val="1"/>
        <c:lblAlgn val="ctr"/>
        <c:lblOffset val="100"/>
        <c:noMultiLvlLbl val="0"/>
      </c:catAx>
      <c:valAx>
        <c:axId val="18732134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185811712"/>
        <c:crosses val="autoZero"/>
        <c:crossBetween val="between"/>
      </c:valAx>
      <c:valAx>
        <c:axId val="189932288"/>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189933824"/>
        <c:crosses val="max"/>
        <c:crossBetween val="between"/>
      </c:valAx>
      <c:catAx>
        <c:axId val="189933824"/>
        <c:scaling>
          <c:orientation val="minMax"/>
        </c:scaling>
        <c:delete val="1"/>
        <c:axPos val="b"/>
        <c:numFmt formatCode="General" sourceLinked="1"/>
        <c:majorTickMark val="out"/>
        <c:minorTickMark val="none"/>
        <c:tickLblPos val="nextTo"/>
        <c:crossAx val="189932288"/>
        <c:crosses val="autoZero"/>
        <c:auto val="1"/>
        <c:lblAlgn val="ctr"/>
        <c:lblOffset val="100"/>
        <c:noMultiLvlLbl val="0"/>
      </c:catAx>
      <c:spPr>
        <a:noFill/>
        <a:ln>
          <a:noFill/>
        </a:ln>
        <a:effectLst/>
      </c:spPr>
    </c:plotArea>
    <c:legend>
      <c:legendPos val="b"/>
      <c:layout>
        <c:manualLayout>
          <c:xMode val="edge"/>
          <c:yMode val="edge"/>
          <c:x val="0.26898395159781024"/>
          <c:y val="0.91225230238413679"/>
          <c:w val="0.46441608973724829"/>
          <c:h val="3.3700846054080899E-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s-MX" sz="1400"/>
              <a:t>Defunciones, 2000-2017</a:t>
            </a:r>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MÉXHis!$M$29:$M$33</c:f>
              <c:strCache>
                <c:ptCount val="5"/>
                <c:pt idx="0">
                  <c:v>Geológico</c:v>
                </c:pt>
                <c:pt idx="1">
                  <c:v>Hidrometeorológico</c:v>
                </c:pt>
                <c:pt idx="2">
                  <c:v>Químico</c:v>
                </c:pt>
                <c:pt idx="3">
                  <c:v>Socio-organizativo</c:v>
                </c:pt>
                <c:pt idx="4">
                  <c:v>Sanitario</c:v>
                </c:pt>
              </c:strCache>
            </c:strRef>
          </c:cat>
          <c:val>
            <c:numRef>
              <c:f>MÉXHis!$N$29:$N$33</c:f>
              <c:numCache>
                <c:formatCode>0.0%</c:formatCode>
                <c:ptCount val="5"/>
                <c:pt idx="0">
                  <c:v>6.4841498559077809E-2</c:v>
                </c:pt>
                <c:pt idx="1">
                  <c:v>0.1138328530259366</c:v>
                </c:pt>
                <c:pt idx="2">
                  <c:v>0.28242074927953892</c:v>
                </c:pt>
                <c:pt idx="3">
                  <c:v>0.53602305475504319</c:v>
                </c:pt>
                <c:pt idx="4">
                  <c:v>2.881844380403458E-3</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s-MX" sz="1200"/>
              <a:t>Daños totales por categoría</a:t>
            </a:r>
            <a:r>
              <a:rPr lang="es-MX" sz="1200" baseline="0"/>
              <a:t> de fenómeno (millones de pesos constantes, base 2013)</a:t>
            </a:r>
            <a:endParaRPr lang="es-MX" sz="1200"/>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MÉXHis!$M$29:$M$33</c:f>
              <c:strCache>
                <c:ptCount val="5"/>
                <c:pt idx="0">
                  <c:v>Geológico</c:v>
                </c:pt>
                <c:pt idx="1">
                  <c:v>Hidrometeorológico</c:v>
                </c:pt>
                <c:pt idx="2">
                  <c:v>Químico</c:v>
                </c:pt>
                <c:pt idx="3">
                  <c:v>Socio-organizativo</c:v>
                </c:pt>
                <c:pt idx="4">
                  <c:v>Sanitario</c:v>
                </c:pt>
              </c:strCache>
            </c:strRef>
          </c:cat>
          <c:val>
            <c:numRef>
              <c:f>MÉXHis!$O$29:$O$33</c:f>
              <c:numCache>
                <c:formatCode>0.0%</c:formatCode>
                <c:ptCount val="5"/>
                <c:pt idx="0">
                  <c:v>0.53189828058145305</c:v>
                </c:pt>
                <c:pt idx="1">
                  <c:v>0.40148032353111068</c:v>
                </c:pt>
                <c:pt idx="2">
                  <c:v>4.5089953755692719E-2</c:v>
                </c:pt>
                <c:pt idx="3">
                  <c:v>2.1531442131743777E-2</c:v>
                </c:pt>
                <c:pt idx="4">
                  <c:v>0</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es-MX" dirty="0"/>
              <a:t>Participación por sector en los daños y pérdidas causadas por los desastres de origen natural </a:t>
            </a:r>
            <a:r>
              <a:rPr lang="es-MX" dirty="0" smtClean="0"/>
              <a:t>en </a:t>
            </a:r>
            <a:r>
              <a:rPr lang="es-MX" dirty="0"/>
              <a:t>el estado de México, 2000-2017</a:t>
            </a:r>
          </a:p>
        </c:rich>
      </c:tx>
      <c:layout/>
      <c:overlay val="0"/>
      <c:spPr>
        <a:noFill/>
        <a:ln>
          <a:noFill/>
        </a:ln>
        <a:effectLst/>
      </c:spPr>
    </c:title>
    <c:autoTitleDeleted val="0"/>
    <c:plotArea>
      <c:layout/>
      <c:pieChart>
        <c:varyColors val="1"/>
        <c:ser>
          <c:idx val="0"/>
          <c:order val="0"/>
          <c:tx>
            <c:strRef>
              <c:f>MÉXSec!$B$1</c:f>
              <c:strCache>
                <c:ptCount val="1"/>
                <c:pt idx="0">
                  <c:v>Participación por sector en los daños y pérdidas causadas por los desastres de origen natural y antrópico en el estado de México, 2000-2017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MÉXSec!$A$3:$A$9</c:f>
              <c:strCache>
                <c:ptCount val="7"/>
                <c:pt idx="0">
                  <c:v>Carretero</c:v>
                </c:pt>
                <c:pt idx="1">
                  <c:v>Educativo</c:v>
                </c:pt>
                <c:pt idx="2">
                  <c:v>Hidráulico</c:v>
                </c:pt>
                <c:pt idx="3">
                  <c:v>Otros</c:v>
                </c:pt>
                <c:pt idx="4">
                  <c:v>Salud</c:v>
                </c:pt>
                <c:pt idx="5">
                  <c:v>Urbano</c:v>
                </c:pt>
                <c:pt idx="6">
                  <c:v>Vivienda</c:v>
                </c:pt>
              </c:strCache>
            </c:strRef>
          </c:cat>
          <c:val>
            <c:numRef>
              <c:f>MÉXSec!$C$3:$C$9</c:f>
              <c:numCache>
                <c:formatCode>0.0%</c:formatCode>
                <c:ptCount val="7"/>
                <c:pt idx="0">
                  <c:v>6.2570386380978579E-3</c:v>
                </c:pt>
                <c:pt idx="1">
                  <c:v>0.36966283870630517</c:v>
                </c:pt>
                <c:pt idx="2">
                  <c:v>0.4452481517710471</c:v>
                </c:pt>
                <c:pt idx="3">
                  <c:v>5.207892958710398E-3</c:v>
                </c:pt>
                <c:pt idx="4">
                  <c:v>2.5515661892099129E-2</c:v>
                </c:pt>
                <c:pt idx="5">
                  <c:v>4.2885349577178614E-2</c:v>
                </c:pt>
                <c:pt idx="6">
                  <c:v>0.10522306645656167</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rtl="0">
            <a:defRPr sz="9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800"/>
      </a:pPr>
      <a:endParaRPr lang="es-MX"/>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0.01149</cdr:x>
      <cdr:y>0.95807</cdr:y>
    </cdr:from>
    <cdr:to>
      <cdr:x>0.81226</cdr:x>
      <cdr:y>0.998</cdr:y>
    </cdr:to>
    <cdr:sp macro="" textlink="">
      <cdr:nvSpPr>
        <cdr:cNvPr id="2" name="CuadroTexto 1"/>
        <cdr:cNvSpPr txBox="1"/>
      </cdr:nvSpPr>
      <cdr:spPr>
        <a:xfrm xmlns:a="http://schemas.openxmlformats.org/drawingml/2006/main">
          <a:off x="122465" y="6528708"/>
          <a:ext cx="8531679" cy="2721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800">
              <a:effectLst/>
              <a:latin typeface="+mn-lt"/>
              <a:ea typeface="+mn-ea"/>
              <a:cs typeface="+mn-cs"/>
            </a:rPr>
            <a:t>*Las</a:t>
          </a:r>
          <a:r>
            <a:rPr lang="es-MX" sz="800" baseline="0">
              <a:effectLst/>
              <a:latin typeface="+mn-lt"/>
              <a:ea typeface="+mn-ea"/>
              <a:cs typeface="+mn-cs"/>
            </a:rPr>
            <a:t> cifras de 2000 consideran también las estadísticas de CDMX, Morelos, Tlaxcala y Puebla. Las cifras de 2001 consideran también las estadísticas de Puebla, Chihuahua, Durango, Sonora y Tlaxcala.</a:t>
          </a:r>
          <a:endParaRPr lang="es-MX" sz="8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5C212-34AB-4043-B46E-56F924D73301}" type="datetimeFigureOut">
              <a:rPr lang="es-MX" smtClean="0"/>
              <a:t>07/02/2019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F5FAC4-96CD-48AA-9822-4A8DDC951A4A}" type="slidenum">
              <a:rPr lang="es-MX" smtClean="0"/>
              <a:t>‹Nº›</a:t>
            </a:fld>
            <a:endParaRPr lang="es-MX"/>
          </a:p>
        </p:txBody>
      </p:sp>
    </p:spTree>
    <p:extLst>
      <p:ext uri="{BB962C8B-B14F-4D97-AF65-F5344CB8AC3E}">
        <p14:creationId xmlns:p14="http://schemas.microsoft.com/office/powerpoint/2010/main" val="428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513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825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26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057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833978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664807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2972766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336661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14530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644517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68459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07/02/2019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035"/>
            <a:ext cx="6392064" cy="6858000"/>
          </a:xfrm>
          <a:prstGeom prst="rect">
            <a:avLst/>
          </a:prstGeom>
        </p:spPr>
      </p:pic>
      <p:pic>
        <p:nvPicPr>
          <p:cNvPr id="4" name="Picture 3">
            <a:extLst>
              <a:ext uri="{FF2B5EF4-FFF2-40B4-BE49-F238E27FC236}">
                <a16:creationId xmlns:a16="http://schemas.microsoft.com/office/drawing/2014/main" xmlns="" id="{A970F47B-8336-174D-8345-672D517DBE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11390" y="188640"/>
            <a:ext cx="4283968" cy="343897"/>
          </a:xfrm>
          <a:prstGeom prst="rect">
            <a:avLst/>
          </a:prstGeom>
        </p:spPr>
      </p:pic>
    </p:spTree>
    <p:extLst>
      <p:ext uri="{BB962C8B-B14F-4D97-AF65-F5344CB8AC3E}">
        <p14:creationId xmlns:p14="http://schemas.microsoft.com/office/powerpoint/2010/main" val="3020202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www.atlasnacionalderiesgos.gob.mx/app/municipios/" TargetMode="External"/><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www.atlasnacionalderiesgos.gob.mx/AtlasEstatales/?&amp;NOM_ENT=San%20Luis%20Potos%C3%AD&amp;CVE_ENT=24"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rmgir.proyectomesoamerica.org/portal/apps/MapTools/index.html?appid=ab45cf1bfdf34a2da3f5ea6f7f2464c7"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google.com.mx/url?sa=i&amp;rct=j&amp;q=&amp;esrc=s&amp;source=images&amp;cd=&amp;cad=rja&amp;uact=8&amp;ved=2ahUKEwijj_rOkKjgAhWNNd8KHWzbBAAQjRx6BAgBEAU&amp;url=https://www.forbes.com.mx/ferrocarril-clave-en-exportaciones-de-petroleo-entre-mexico-y-eu/&amp;psig=AOvVaw2o3gZwKiMjkYo9vVDTXmfb&amp;ust=1549577608740463" TargetMode="Externa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hyperlink" Target="http://www.atlasnacionalderiesgos.gob.mx/apps/Declaratoria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tlasnacionalderiesgos.gob.mx/apps/Declaratorias/" TargetMode="Externa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hyperlink" Target="http://www.atlasnacionalderiesgos.gob.mx/apps/IGOP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11216" y="0"/>
            <a:ext cx="9144001" cy="6899880"/>
          </a:xfrm>
          <a:prstGeom prst="rect">
            <a:avLst/>
          </a:prstGeom>
        </p:spPr>
      </p:pic>
      <p:sp>
        <p:nvSpPr>
          <p:cNvPr id="8" name="Rectángulo 3"/>
          <p:cNvSpPr>
            <a:spLocks noChangeArrowheads="1"/>
          </p:cNvSpPr>
          <p:nvPr/>
        </p:nvSpPr>
        <p:spPr bwMode="auto">
          <a:xfrm>
            <a:off x="4860032" y="5258865"/>
            <a:ext cx="397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800" dirty="0" smtClean="0">
                <a:solidFill>
                  <a:srgbClr val="D4C19C"/>
                </a:solidFill>
                <a:latin typeface="Montserrat" panose="00000500000000000000" pitchFamily="2" charset="0"/>
              </a:rPr>
              <a:t>7 de febrero del </a:t>
            </a:r>
            <a:r>
              <a:rPr lang="es-MX" altLang="es-MX" sz="1800" dirty="0">
                <a:solidFill>
                  <a:srgbClr val="D4C19C"/>
                </a:solidFill>
                <a:latin typeface="Montserrat" panose="00000500000000000000" pitchFamily="2" charset="0"/>
              </a:rPr>
              <a:t>2019</a:t>
            </a: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7" name="CuadroTexto 2"/>
          <p:cNvSpPr txBox="1">
            <a:spLocks noChangeArrowheads="1"/>
          </p:cNvSpPr>
          <p:nvPr/>
        </p:nvSpPr>
        <p:spPr bwMode="auto">
          <a:xfrm>
            <a:off x="1571945" y="1268760"/>
            <a:ext cx="756084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Font typeface="Arial" charset="0"/>
              <a:buNone/>
            </a:pPr>
            <a:r>
              <a:rPr lang="es-ES" altLang="es-MX" b="1" dirty="0">
                <a:solidFill>
                  <a:prstClr val="white"/>
                </a:solidFill>
                <a:latin typeface="Montserrat" pitchFamily="2" charset="77"/>
              </a:rPr>
              <a:t>Jornada de Fortalecimiento de Entidades Federativas</a:t>
            </a:r>
          </a:p>
          <a:p>
            <a:pPr lvl="1" algn="r" eaLnBrk="1" hangingPunct="1">
              <a:spcBef>
                <a:spcPct val="0"/>
              </a:spcBef>
              <a:buFont typeface="Arial" charset="0"/>
              <a:buNone/>
            </a:pPr>
            <a:endParaRPr lang="es-ES" b="1" dirty="0">
              <a:solidFill>
                <a:prstClr val="white"/>
              </a:solidFill>
              <a:latin typeface="Montserrat" pitchFamily="2" charset="77"/>
            </a:endParaRPr>
          </a:p>
          <a:p>
            <a:pPr lvl="1" algn="r" eaLnBrk="1" hangingPunct="1">
              <a:spcBef>
                <a:spcPct val="0"/>
              </a:spcBef>
              <a:buFont typeface="Arial" charset="0"/>
              <a:buNone/>
            </a:pPr>
            <a:r>
              <a:rPr lang="es-ES" b="1" dirty="0" smtClean="0">
                <a:solidFill>
                  <a:prstClr val="white"/>
                </a:solidFill>
                <a:latin typeface="Montserrat" pitchFamily="2" charset="77"/>
              </a:rPr>
              <a:t>Estado de México</a:t>
            </a:r>
            <a:endParaRPr lang="es-ES" b="1" dirty="0">
              <a:solidFill>
                <a:prstClr val="white"/>
              </a:solidFill>
              <a:latin typeface="Montserrat" pitchFamily="2" charset="77"/>
            </a:endParaRPr>
          </a:p>
          <a:p>
            <a:pPr lvl="1" algn="r" eaLnBrk="1" hangingPunct="1">
              <a:spcBef>
                <a:spcPct val="0"/>
              </a:spcBef>
              <a:buFontTx/>
              <a:buNone/>
            </a:pPr>
            <a:r>
              <a:rPr lang="es-MX" altLang="es-MX" b="1" dirty="0">
                <a:solidFill>
                  <a:prstClr val="white"/>
                </a:solidFill>
                <a:latin typeface="Montserrat" pitchFamily="2" charset="77"/>
              </a:rPr>
              <a:t> </a:t>
            </a:r>
          </a:p>
          <a:p>
            <a:pPr lvl="1" algn="r" eaLnBrk="1" hangingPunct="1">
              <a:spcBef>
                <a:spcPct val="0"/>
              </a:spcBef>
              <a:buFontTx/>
              <a:buNone/>
            </a:pPr>
            <a:endParaRPr lang="es-MX" altLang="es-MX" sz="4400" dirty="0">
              <a:solidFill>
                <a:prstClr val="white"/>
              </a:solidFill>
              <a:latin typeface="Montserrat" pitchFamily="2" charset="77"/>
            </a:endParaRPr>
          </a:p>
        </p:txBody>
      </p:sp>
    </p:spTree>
    <p:extLst>
      <p:ext uri="{BB962C8B-B14F-4D97-AF65-F5344CB8AC3E}">
        <p14:creationId xmlns:p14="http://schemas.microsoft.com/office/powerpoint/2010/main" val="85837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9512" y="1079498"/>
            <a:ext cx="8784976" cy="5519954"/>
          </a:xfrm>
          <a:prstGeom prst="rect">
            <a:avLst/>
          </a:prstGeom>
        </p:spPr>
      </p:pic>
      <p:sp>
        <p:nvSpPr>
          <p:cNvPr id="4" name="TextBox 3">
            <a:extLst>
              <a:ext uri="{FF2B5EF4-FFF2-40B4-BE49-F238E27FC236}">
                <a16:creationId xmlns="" xmlns:a16="http://schemas.microsoft.com/office/drawing/2014/main" id="{C334EBB8-FD13-5C4C-8FDC-AF0085A6340E}"/>
              </a:ext>
            </a:extLst>
          </p:cNvPr>
          <p:cNvSpPr txBox="1"/>
          <p:nvPr/>
        </p:nvSpPr>
        <p:spPr>
          <a:xfrm>
            <a:off x="179512" y="116632"/>
            <a:ext cx="4078361" cy="400110"/>
          </a:xfrm>
          <a:prstGeom prst="rect">
            <a:avLst/>
          </a:prstGeom>
          <a:noFill/>
        </p:spPr>
        <p:txBody>
          <a:bodyPr wrap="none" rtlCol="0">
            <a:spAutoFit/>
          </a:bodyPr>
          <a:lstStyle/>
          <a:p>
            <a:r>
              <a:rPr lang="en-US" sz="2000" b="1" dirty="0" err="1">
                <a:latin typeface="Montserrat" pitchFamily="2" charset="77"/>
              </a:rPr>
              <a:t>Perfil</a:t>
            </a:r>
            <a:r>
              <a:rPr lang="en-US" sz="2000" b="1" dirty="0">
                <a:latin typeface="Montserrat" pitchFamily="2" charset="77"/>
              </a:rPr>
              <a:t> de </a:t>
            </a:r>
            <a:r>
              <a:rPr lang="en-US" sz="2000" b="1" dirty="0" err="1" smtClean="0">
                <a:latin typeface="Montserrat" pitchFamily="2" charset="77"/>
              </a:rPr>
              <a:t>Peligro</a:t>
            </a:r>
            <a:r>
              <a:rPr lang="en-US" sz="2000" b="1" dirty="0" smtClean="0">
                <a:latin typeface="Montserrat" pitchFamily="2" charset="77"/>
              </a:rPr>
              <a:t>(x </a:t>
            </a:r>
            <a:r>
              <a:rPr lang="en-US" sz="2000" b="1" dirty="0">
                <a:latin typeface="Montserrat" pitchFamily="2" charset="77"/>
              </a:rPr>
              <a:t>Municipio)</a:t>
            </a:r>
          </a:p>
        </p:txBody>
      </p:sp>
      <p:sp>
        <p:nvSpPr>
          <p:cNvPr id="5" name="TextBox 4">
            <a:hlinkClick r:id="rId3"/>
            <a:extLst>
              <a:ext uri="{FF2B5EF4-FFF2-40B4-BE49-F238E27FC236}">
                <a16:creationId xmlns="" xmlns:a16="http://schemas.microsoft.com/office/drawing/2014/main" id="{E4DB2646-F610-2B47-8B3C-1CC419205B03}"/>
              </a:ext>
            </a:extLst>
          </p:cNvPr>
          <p:cNvSpPr txBox="1"/>
          <p:nvPr/>
        </p:nvSpPr>
        <p:spPr>
          <a:xfrm>
            <a:off x="179512" y="620688"/>
            <a:ext cx="5104282" cy="276999"/>
          </a:xfrm>
          <a:prstGeom prst="rect">
            <a:avLst/>
          </a:prstGeom>
          <a:noFill/>
        </p:spPr>
        <p:txBody>
          <a:bodyPr wrap="none" rtlCol="0">
            <a:spAutoFit/>
          </a:bodyPr>
          <a:lstStyle/>
          <a:p>
            <a:r>
              <a:rPr lang="en-US" sz="1200" b="1" i="1" dirty="0">
                <a:latin typeface="Montserrat" pitchFamily="2" charset="77"/>
                <a:hlinkClick r:id="rId3"/>
              </a:rPr>
              <a:t>http://</a:t>
            </a:r>
            <a:r>
              <a:rPr lang="en-US" sz="1200" b="1" i="1" dirty="0" err="1">
                <a:latin typeface="Montserrat" pitchFamily="2" charset="77"/>
                <a:hlinkClick r:id="rId3"/>
              </a:rPr>
              <a:t>www.atlasnacionalderiesgos.gob.mx</a:t>
            </a:r>
            <a:r>
              <a:rPr lang="en-US" sz="1200" b="1" i="1" dirty="0">
                <a:latin typeface="Montserrat" pitchFamily="2" charset="77"/>
                <a:hlinkClick r:id="rId3"/>
              </a:rPr>
              <a:t>/app/</a:t>
            </a:r>
            <a:r>
              <a:rPr lang="en-US" sz="1200" b="1" i="1" dirty="0" err="1">
                <a:latin typeface="Montserrat" pitchFamily="2" charset="77"/>
                <a:hlinkClick r:id="rId3"/>
              </a:rPr>
              <a:t>municipios</a:t>
            </a:r>
            <a:r>
              <a:rPr lang="en-US" sz="1200" b="1" i="1" dirty="0">
                <a:latin typeface="Montserrat" pitchFamily="2" charset="77"/>
                <a:hlinkClick r:id="rId3"/>
              </a:rPr>
              <a:t>/</a:t>
            </a:r>
            <a:endParaRPr lang="en-US" sz="1200" b="1" i="1" dirty="0">
              <a:latin typeface="Montserrat" pitchFamily="2" charset="77"/>
            </a:endParaRPr>
          </a:p>
        </p:txBody>
      </p:sp>
      <p:sp>
        <p:nvSpPr>
          <p:cNvPr id="9" name="Down Arrow 8">
            <a:extLst>
              <a:ext uri="{FF2B5EF4-FFF2-40B4-BE49-F238E27FC236}">
                <a16:creationId xmlns="" xmlns:a16="http://schemas.microsoft.com/office/drawing/2014/main" id="{EB4B4F8E-2F1E-9040-8F21-5C792F02D6F8}"/>
              </a:ext>
            </a:extLst>
          </p:cNvPr>
          <p:cNvSpPr/>
          <p:nvPr/>
        </p:nvSpPr>
        <p:spPr>
          <a:xfrm rot="19247827">
            <a:off x="1804732" y="2830554"/>
            <a:ext cx="586662" cy="566638"/>
          </a:xfrm>
          <a:prstGeom prst="downArrow">
            <a:avLst/>
          </a:prstGeom>
          <a:noFill/>
          <a:ln w="57150">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517338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extLst>
              <a:ext uri="{FF2B5EF4-FFF2-40B4-BE49-F238E27FC236}">
                <a16:creationId xmlns="" xmlns:a16="http://schemas.microsoft.com/office/drawing/2014/main" id="{B4AE6D5B-8C64-7942-8A34-9B1BD47DDB20}"/>
              </a:ext>
            </a:extLst>
          </p:cNvPr>
          <p:cNvSpPr txBox="1"/>
          <p:nvPr/>
        </p:nvSpPr>
        <p:spPr>
          <a:xfrm>
            <a:off x="179510" y="593649"/>
            <a:ext cx="5614037" cy="276999"/>
          </a:xfrm>
          <a:prstGeom prst="rect">
            <a:avLst/>
          </a:prstGeom>
          <a:noFill/>
        </p:spPr>
        <p:txBody>
          <a:bodyPr wrap="none" rtlCol="0">
            <a:spAutoFit/>
          </a:bodyPr>
          <a:lstStyle/>
          <a:p>
            <a:r>
              <a:rPr lang="en-US" sz="1200" b="1" i="1" dirty="0">
                <a:latin typeface="Montserrat" pitchFamily="2" charset="77"/>
                <a:hlinkClick r:id="rId2"/>
              </a:rPr>
              <a:t>http://www.atlasnacionalderiesgos.gob.mx/app/</a:t>
            </a:r>
            <a:r>
              <a:rPr lang="en-US" sz="1200" b="1" i="1" dirty="0" err="1">
                <a:latin typeface="Montserrat" pitchFamily="2" charset="77"/>
                <a:hlinkClick r:id="rId2"/>
              </a:rPr>
              <a:t>CoberturaEstatal</a:t>
            </a:r>
            <a:r>
              <a:rPr lang="en-US" sz="1200" b="1" i="1" dirty="0">
                <a:latin typeface="Montserrat" pitchFamily="2" charset="77"/>
                <a:hlinkClick r:id="rId2"/>
              </a:rPr>
              <a:t>/</a:t>
            </a:r>
            <a:endParaRPr lang="en-US" sz="1200" b="1" i="1" dirty="0">
              <a:latin typeface="Montserrat" pitchFamily="2" charset="77"/>
            </a:endParaRPr>
          </a:p>
        </p:txBody>
      </p:sp>
      <p:sp>
        <p:nvSpPr>
          <p:cNvPr id="5" name="TextBox 4">
            <a:extLst>
              <a:ext uri="{FF2B5EF4-FFF2-40B4-BE49-F238E27FC236}">
                <a16:creationId xmlns="" xmlns:a16="http://schemas.microsoft.com/office/drawing/2014/main" id="{9D3E76E0-46F8-8E45-AB95-8362C2F2C526}"/>
              </a:ext>
            </a:extLst>
          </p:cNvPr>
          <p:cNvSpPr txBox="1"/>
          <p:nvPr/>
        </p:nvSpPr>
        <p:spPr>
          <a:xfrm>
            <a:off x="179512" y="116632"/>
            <a:ext cx="3823483" cy="369332"/>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Estatal</a:t>
            </a:r>
            <a:r>
              <a:rPr lang="en-US" b="1" dirty="0">
                <a:latin typeface="Montserrat" pitchFamily="2" charset="77"/>
              </a:rPr>
              <a:t> de </a:t>
            </a:r>
            <a:r>
              <a:rPr lang="en-US" b="1" dirty="0" err="1">
                <a:latin typeface="Montserrat" pitchFamily="2" charset="77"/>
              </a:rPr>
              <a:t>Riesgos</a:t>
            </a:r>
            <a:r>
              <a:rPr lang="en-US" b="1" dirty="0">
                <a:latin typeface="Montserrat" pitchFamily="2" charset="77"/>
              </a:rPr>
              <a:t> (</a:t>
            </a:r>
            <a:r>
              <a:rPr lang="en-US" b="1" dirty="0" smtClean="0">
                <a:latin typeface="Montserrat" pitchFamily="2" charset="77"/>
              </a:rPr>
              <a:t>2012)</a:t>
            </a:r>
            <a:endParaRPr lang="en-US" b="1" dirty="0">
              <a:latin typeface="Montserrat" pitchFamily="2" charset="77"/>
            </a:endParaRPr>
          </a:p>
        </p:txBody>
      </p:sp>
      <p:sp>
        <p:nvSpPr>
          <p:cNvPr id="6" name="TextBox 5">
            <a:extLst>
              <a:ext uri="{FF2B5EF4-FFF2-40B4-BE49-F238E27FC236}">
                <a16:creationId xmlns="" xmlns:a16="http://schemas.microsoft.com/office/drawing/2014/main" id="{29533D64-F3F7-7841-8059-C2ED6611F592}"/>
              </a:ext>
            </a:extLst>
          </p:cNvPr>
          <p:cNvSpPr txBox="1"/>
          <p:nvPr/>
        </p:nvSpPr>
        <p:spPr>
          <a:xfrm>
            <a:off x="6609627" y="6563685"/>
            <a:ext cx="2369559" cy="307777"/>
          </a:xfrm>
          <a:prstGeom prst="rect">
            <a:avLst/>
          </a:prstGeom>
          <a:noFill/>
        </p:spPr>
        <p:txBody>
          <a:bodyPr wrap="none" rtlCol="0">
            <a:spAutoFit/>
          </a:bodyPr>
          <a:lstStyle/>
          <a:p>
            <a:r>
              <a:rPr lang="en-US" sz="1400" b="1" dirty="0" smtClean="0">
                <a:latin typeface="Montserrat" pitchFamily="2" charset="77"/>
              </a:rPr>
              <a:t>17</a:t>
            </a:r>
            <a:r>
              <a:rPr lang="en-US" sz="1400" dirty="0" smtClean="0">
                <a:latin typeface="Montserrat" pitchFamily="2" charset="77"/>
              </a:rPr>
              <a:t> </a:t>
            </a:r>
            <a:r>
              <a:rPr lang="en-US" sz="1400" dirty="0" err="1">
                <a:latin typeface="Montserrat" pitchFamily="2" charset="77"/>
              </a:rPr>
              <a:t>capas</a:t>
            </a:r>
            <a:r>
              <a:rPr lang="en-US" sz="1400" dirty="0">
                <a:latin typeface="Montserrat" pitchFamily="2" charset="77"/>
              </a:rPr>
              <a:t> de </a:t>
            </a:r>
            <a:r>
              <a:rPr lang="en-US" sz="1400" dirty="0" err="1">
                <a:latin typeface="Montserrat" pitchFamily="2" charset="77"/>
              </a:rPr>
              <a:t>información</a:t>
            </a:r>
            <a:endParaRPr lang="en-US" sz="1400" dirty="0">
              <a:latin typeface="Montserrat" pitchFamily="2" charset="77"/>
            </a:endParaRPr>
          </a:p>
        </p:txBody>
      </p:sp>
      <p:sp>
        <p:nvSpPr>
          <p:cNvPr id="11" name="Rectangle 10">
            <a:hlinkClick r:id="rId3"/>
            <a:extLst>
              <a:ext uri="{FF2B5EF4-FFF2-40B4-BE49-F238E27FC236}">
                <a16:creationId xmlns="" xmlns:a16="http://schemas.microsoft.com/office/drawing/2014/main" id="{AD271166-37A0-3E43-B278-907B8D61D99A}"/>
              </a:ext>
            </a:extLst>
          </p:cNvPr>
          <p:cNvSpPr/>
          <p:nvPr/>
        </p:nvSpPr>
        <p:spPr>
          <a:xfrm>
            <a:off x="36844" y="6586768"/>
            <a:ext cx="3873176" cy="261610"/>
          </a:xfrm>
          <a:prstGeom prst="rect">
            <a:avLst/>
          </a:prstGeom>
          <a:noFill/>
        </p:spPr>
        <p:txBody>
          <a:bodyPr wrap="none" rtlCol="0">
            <a:spAutoFit/>
          </a:bodyPr>
          <a:lstStyle/>
          <a:p>
            <a:r>
              <a:rPr lang="es-ES_tradnl" sz="1100" i="1" dirty="0">
                <a:latin typeface="Montserrat" pitchFamily="2" charset="77"/>
              </a:rPr>
              <a:t>http://</a:t>
            </a:r>
            <a:r>
              <a:rPr lang="es-ES_tradnl" sz="1100" i="1" dirty="0" smtClean="0">
                <a:latin typeface="Montserrat" pitchFamily="2" charset="77"/>
              </a:rPr>
              <a:t>www.atlasnacionalderiesgos.gob.mx/EdoMex</a:t>
            </a:r>
            <a:endParaRPr lang="es-ES_tradnl" sz="1100" i="1" dirty="0">
              <a:latin typeface="Montserrat" pitchFamily="2" charset="77"/>
            </a:endParaRPr>
          </a:p>
        </p:txBody>
      </p:sp>
      <p:pic>
        <p:nvPicPr>
          <p:cNvPr id="7" name="Imagen 6"/>
          <p:cNvPicPr>
            <a:picLocks noChangeAspect="1"/>
          </p:cNvPicPr>
          <p:nvPr/>
        </p:nvPicPr>
        <p:blipFill>
          <a:blip r:embed="rId4"/>
          <a:stretch>
            <a:fillRect/>
          </a:stretch>
        </p:blipFill>
        <p:spPr>
          <a:xfrm>
            <a:off x="36844" y="1052736"/>
            <a:ext cx="6035892" cy="3562822"/>
          </a:xfrm>
          <a:prstGeom prst="rect">
            <a:avLst/>
          </a:prstGeom>
        </p:spPr>
      </p:pic>
      <p:pic>
        <p:nvPicPr>
          <p:cNvPr id="8" name="Imagen 7"/>
          <p:cNvPicPr>
            <a:picLocks noChangeAspect="1"/>
          </p:cNvPicPr>
          <p:nvPr/>
        </p:nvPicPr>
        <p:blipFill>
          <a:blip r:embed="rId5"/>
          <a:stretch>
            <a:fillRect/>
          </a:stretch>
        </p:blipFill>
        <p:spPr>
          <a:xfrm>
            <a:off x="3563888" y="2784407"/>
            <a:ext cx="5580112" cy="3567953"/>
          </a:xfrm>
          <a:prstGeom prst="rect">
            <a:avLst/>
          </a:prstGeom>
        </p:spPr>
      </p:pic>
    </p:spTree>
    <p:extLst>
      <p:ext uri="{BB962C8B-B14F-4D97-AF65-F5344CB8AC3E}">
        <p14:creationId xmlns:p14="http://schemas.microsoft.com/office/powerpoint/2010/main" val="1618303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0CE4222-B880-6240-BF1E-8039E594F7FB}"/>
              </a:ext>
            </a:extLst>
          </p:cNvPr>
          <p:cNvSpPr txBox="1"/>
          <p:nvPr/>
        </p:nvSpPr>
        <p:spPr>
          <a:xfrm>
            <a:off x="163107" y="221476"/>
            <a:ext cx="3692036" cy="646331"/>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Municipales</a:t>
            </a:r>
            <a:r>
              <a:rPr lang="en-US" b="1" dirty="0">
                <a:latin typeface="Montserrat" pitchFamily="2" charset="77"/>
              </a:rPr>
              <a:t> de </a:t>
            </a:r>
            <a:r>
              <a:rPr lang="en-US" b="1" dirty="0" err="1">
                <a:latin typeface="Montserrat" pitchFamily="2" charset="77"/>
              </a:rPr>
              <a:t>Riesgos</a:t>
            </a:r>
            <a:endParaRPr lang="en-US" b="1" dirty="0">
              <a:latin typeface="Montserrat" pitchFamily="2" charset="77"/>
            </a:endParaRPr>
          </a:p>
          <a:p>
            <a:r>
              <a:rPr lang="en-US" b="1" dirty="0" smtClean="0">
                <a:latin typeface="Montserrat" pitchFamily="2" charset="77"/>
              </a:rPr>
              <a:t>(31/125)</a:t>
            </a:r>
            <a:endParaRPr lang="en-US" b="1" dirty="0">
              <a:latin typeface="Montserrat" pitchFamily="2" charset="77"/>
            </a:endParaRPr>
          </a:p>
        </p:txBody>
      </p:sp>
      <p:sp>
        <p:nvSpPr>
          <p:cNvPr id="11" name="TextBox 10">
            <a:hlinkClick r:id="rId2"/>
            <a:extLst>
              <a:ext uri="{FF2B5EF4-FFF2-40B4-BE49-F238E27FC236}">
                <a16:creationId xmlns="" xmlns:a16="http://schemas.microsoft.com/office/drawing/2014/main" id="{6658F708-B32B-0446-B0B0-00BD0D8E7B58}"/>
              </a:ext>
            </a:extLst>
          </p:cNvPr>
          <p:cNvSpPr txBox="1"/>
          <p:nvPr/>
        </p:nvSpPr>
        <p:spPr>
          <a:xfrm>
            <a:off x="179512" y="867807"/>
            <a:ext cx="8887369"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rmgir.proyectomesoamerica.org</a:t>
            </a:r>
            <a:r>
              <a:rPr lang="en-US" sz="1100" b="1" i="1" dirty="0">
                <a:latin typeface="Montserrat" pitchFamily="2" charset="77"/>
                <a:hlinkClick r:id="rId3"/>
              </a:rPr>
              <a:t>/portal/apps/</a:t>
            </a:r>
            <a:r>
              <a:rPr lang="en-US" sz="1100" b="1" i="1" dirty="0" err="1">
                <a:latin typeface="Montserrat" pitchFamily="2" charset="77"/>
                <a:hlinkClick r:id="rId3"/>
              </a:rPr>
              <a:t>MapTools</a:t>
            </a:r>
            <a:r>
              <a:rPr lang="en-US" sz="1100" b="1" i="1" dirty="0">
                <a:latin typeface="Montserrat" pitchFamily="2" charset="77"/>
                <a:hlinkClick r:id="rId3"/>
              </a:rPr>
              <a:t>/</a:t>
            </a:r>
            <a:r>
              <a:rPr lang="en-US" sz="1100" b="1" i="1" dirty="0" err="1">
                <a:latin typeface="Montserrat" pitchFamily="2" charset="77"/>
                <a:hlinkClick r:id="rId3"/>
              </a:rPr>
              <a:t>index.html?appid</a:t>
            </a:r>
            <a:r>
              <a:rPr lang="en-US" sz="1100" b="1" i="1" dirty="0">
                <a:latin typeface="Montserrat" pitchFamily="2" charset="77"/>
                <a:hlinkClick r:id="rId3"/>
              </a:rPr>
              <a:t>=ab45cf1bfdf34a2da3f5ea6f7f2464c7</a:t>
            </a:r>
            <a:endParaRPr lang="en-US" sz="1100" b="1" i="1" dirty="0">
              <a:latin typeface="Montserrat" pitchFamily="2" charset="77"/>
            </a:endParaRPr>
          </a:p>
        </p:txBody>
      </p:sp>
      <p:sp>
        <p:nvSpPr>
          <p:cNvPr id="12" name="TextBox 11">
            <a:extLst>
              <a:ext uri="{FF2B5EF4-FFF2-40B4-BE49-F238E27FC236}">
                <a16:creationId xmlns="" xmlns:a16="http://schemas.microsoft.com/office/drawing/2014/main" id="{DA7CDED0-1819-764A-AAED-BEDC80E2F524}"/>
              </a:ext>
            </a:extLst>
          </p:cNvPr>
          <p:cNvSpPr txBox="1"/>
          <p:nvPr/>
        </p:nvSpPr>
        <p:spPr>
          <a:xfrm>
            <a:off x="199384" y="1340768"/>
            <a:ext cx="4372616" cy="3539430"/>
          </a:xfrm>
          <a:prstGeom prst="rect">
            <a:avLst/>
          </a:prstGeom>
          <a:noFill/>
        </p:spPr>
        <p:txBody>
          <a:bodyPr wrap="square" numCol="2" rtlCol="0">
            <a:spAutoFit/>
          </a:bodyPr>
          <a:lstStyle/>
          <a:p>
            <a:r>
              <a:rPr lang="es-MX" sz="1400" dirty="0"/>
              <a:t>San Felipe del Progreso </a:t>
            </a:r>
            <a:endParaRPr lang="es-MX" sz="1400" dirty="0" smtClean="0"/>
          </a:p>
          <a:p>
            <a:r>
              <a:rPr lang="es-MX" sz="1400" dirty="0"/>
              <a:t>Metepec </a:t>
            </a:r>
            <a:endParaRPr lang="es-MX" sz="1400" dirty="0" smtClean="0"/>
          </a:p>
          <a:p>
            <a:r>
              <a:rPr lang="es-MX" sz="1400" dirty="0" err="1"/>
              <a:t>Juchitepec</a:t>
            </a:r>
            <a:r>
              <a:rPr lang="es-MX" sz="1400" dirty="0"/>
              <a:t> </a:t>
            </a:r>
            <a:endParaRPr lang="es-MX" sz="1400" dirty="0" smtClean="0"/>
          </a:p>
          <a:p>
            <a:r>
              <a:rPr lang="es-MX" sz="1400" dirty="0" err="1"/>
              <a:t>Acambay</a:t>
            </a:r>
            <a:r>
              <a:rPr lang="es-MX" sz="1400" dirty="0"/>
              <a:t> </a:t>
            </a:r>
            <a:endParaRPr lang="es-MX" sz="1400" dirty="0" smtClean="0"/>
          </a:p>
          <a:p>
            <a:r>
              <a:rPr lang="es-MX" sz="1400" dirty="0" err="1"/>
              <a:t>Jocotitlán</a:t>
            </a:r>
            <a:r>
              <a:rPr lang="es-MX" sz="1400" dirty="0"/>
              <a:t> </a:t>
            </a:r>
            <a:endParaRPr lang="es-MX" sz="1400" dirty="0" smtClean="0"/>
          </a:p>
          <a:p>
            <a:r>
              <a:rPr lang="es-MX" sz="1400" dirty="0"/>
              <a:t>Valle de Chalco Solidaridad </a:t>
            </a:r>
            <a:endParaRPr lang="es-MX" sz="1400" dirty="0" smtClean="0"/>
          </a:p>
          <a:p>
            <a:r>
              <a:rPr lang="es-MX" sz="1400" dirty="0"/>
              <a:t>Naucalpan de Juárez </a:t>
            </a:r>
            <a:endParaRPr lang="es-MX" sz="1400" dirty="0" smtClean="0"/>
          </a:p>
          <a:p>
            <a:r>
              <a:rPr lang="es-MX" sz="1400" dirty="0"/>
              <a:t>Teoloyucan </a:t>
            </a:r>
            <a:endParaRPr lang="es-MX" sz="1400" dirty="0" smtClean="0"/>
          </a:p>
          <a:p>
            <a:r>
              <a:rPr lang="es-MX" sz="1400" dirty="0" err="1"/>
              <a:t>Soyaniquilpan</a:t>
            </a:r>
            <a:r>
              <a:rPr lang="es-MX" sz="1400" dirty="0"/>
              <a:t> de Juárez </a:t>
            </a:r>
            <a:endParaRPr lang="es-MX" sz="1400" dirty="0" smtClean="0"/>
          </a:p>
          <a:p>
            <a:r>
              <a:rPr lang="es-MX" sz="1400" dirty="0" err="1"/>
              <a:t>Papalotla</a:t>
            </a:r>
            <a:r>
              <a:rPr lang="es-MX" sz="1400" dirty="0"/>
              <a:t> </a:t>
            </a:r>
            <a:endParaRPr lang="es-MX" sz="1400" dirty="0" smtClean="0"/>
          </a:p>
          <a:p>
            <a:r>
              <a:rPr lang="es-MX" sz="1400" dirty="0"/>
              <a:t>Tlalnepantla de Baz </a:t>
            </a:r>
            <a:endParaRPr lang="es-MX" sz="1400" dirty="0" smtClean="0"/>
          </a:p>
          <a:p>
            <a:r>
              <a:rPr lang="es-MX" sz="1400" dirty="0"/>
              <a:t>La Paz </a:t>
            </a:r>
            <a:endParaRPr lang="es-MX" sz="1400" dirty="0" smtClean="0"/>
          </a:p>
          <a:p>
            <a:r>
              <a:rPr lang="es-MX" sz="1400" dirty="0"/>
              <a:t>Ecatepec de Morelos </a:t>
            </a:r>
            <a:endParaRPr lang="es-MX" sz="1400" dirty="0" smtClean="0"/>
          </a:p>
          <a:p>
            <a:r>
              <a:rPr lang="es-MX" sz="1400" dirty="0"/>
              <a:t>Aculco </a:t>
            </a:r>
            <a:endParaRPr lang="es-MX" sz="1400" dirty="0" smtClean="0"/>
          </a:p>
          <a:p>
            <a:r>
              <a:rPr lang="es-MX" sz="1400" dirty="0"/>
              <a:t>Zumpango </a:t>
            </a:r>
            <a:endParaRPr lang="es-MX" sz="1400" dirty="0" smtClean="0"/>
          </a:p>
          <a:p>
            <a:r>
              <a:rPr lang="es-MX" sz="1400" dirty="0"/>
              <a:t>Nicolás Romero </a:t>
            </a:r>
            <a:endParaRPr lang="es-MX" sz="1400" dirty="0" smtClean="0"/>
          </a:p>
          <a:p>
            <a:r>
              <a:rPr lang="es-MX" sz="1400" dirty="0"/>
              <a:t>Huehuetoca </a:t>
            </a:r>
            <a:endParaRPr lang="es-MX" sz="1400" dirty="0" smtClean="0"/>
          </a:p>
          <a:p>
            <a:r>
              <a:rPr lang="es-MX" sz="1400" dirty="0"/>
              <a:t>Chicoloapan </a:t>
            </a:r>
            <a:endParaRPr lang="es-MX" sz="1400" dirty="0" smtClean="0"/>
          </a:p>
          <a:p>
            <a:r>
              <a:rPr lang="es-MX" sz="1400" dirty="0"/>
              <a:t>Atizapán de Zaragoza </a:t>
            </a:r>
            <a:endParaRPr lang="es-MX" sz="1400" dirty="0" smtClean="0"/>
          </a:p>
          <a:p>
            <a:r>
              <a:rPr lang="es-MX" sz="1400" dirty="0"/>
              <a:t>Chimalhuacán </a:t>
            </a:r>
            <a:endParaRPr lang="es-MX" sz="1400" dirty="0" smtClean="0"/>
          </a:p>
          <a:p>
            <a:r>
              <a:rPr lang="es-MX" sz="1400" dirty="0"/>
              <a:t>Amecameca </a:t>
            </a:r>
            <a:endParaRPr lang="es-MX" sz="1400" dirty="0" smtClean="0"/>
          </a:p>
          <a:p>
            <a:r>
              <a:rPr lang="es-MX" sz="1400" dirty="0"/>
              <a:t>Ixtapaluca </a:t>
            </a:r>
            <a:endParaRPr lang="es-MX" sz="1400" dirty="0" smtClean="0"/>
          </a:p>
          <a:p>
            <a:r>
              <a:rPr lang="es-MX" sz="1400" dirty="0"/>
              <a:t>Atlacomulco </a:t>
            </a:r>
            <a:endParaRPr lang="es-MX" sz="1400" dirty="0" smtClean="0"/>
          </a:p>
          <a:p>
            <a:r>
              <a:rPr lang="es-MX" sz="1400" dirty="0"/>
              <a:t>San José del Rincón </a:t>
            </a:r>
            <a:endParaRPr lang="es-MX" sz="1400" dirty="0" smtClean="0"/>
          </a:p>
          <a:p>
            <a:r>
              <a:rPr lang="es-MX" sz="1400" dirty="0"/>
              <a:t>Almoloya de Juárez </a:t>
            </a:r>
            <a:endParaRPr lang="es-MX" sz="1400" dirty="0" smtClean="0"/>
          </a:p>
          <a:p>
            <a:r>
              <a:rPr lang="es-MX" sz="1400" dirty="0" err="1"/>
              <a:t>Papalotla</a:t>
            </a:r>
            <a:r>
              <a:rPr lang="es-MX" sz="1400" dirty="0"/>
              <a:t> </a:t>
            </a:r>
            <a:endParaRPr lang="es-MX" sz="1400" dirty="0" smtClean="0"/>
          </a:p>
          <a:p>
            <a:r>
              <a:rPr lang="es-MX" sz="1400" dirty="0"/>
              <a:t>Zinacantepec </a:t>
            </a:r>
            <a:endParaRPr lang="es-MX" sz="1400" dirty="0" smtClean="0"/>
          </a:p>
          <a:p>
            <a:r>
              <a:rPr lang="es-MX" sz="1400" dirty="0"/>
              <a:t>Tultitlán </a:t>
            </a:r>
            <a:endParaRPr lang="es-MX" sz="1400" dirty="0" smtClean="0"/>
          </a:p>
          <a:p>
            <a:r>
              <a:rPr lang="es-MX" sz="1400" dirty="0"/>
              <a:t>Tenango del Valle </a:t>
            </a:r>
            <a:endParaRPr lang="es-MX" sz="1400" dirty="0" smtClean="0"/>
          </a:p>
          <a:p>
            <a:r>
              <a:rPr lang="es-MX" sz="1400" dirty="0"/>
              <a:t>San Mateo Atenco </a:t>
            </a:r>
            <a:endParaRPr lang="es-MX" sz="1400" dirty="0" smtClean="0"/>
          </a:p>
          <a:p>
            <a:r>
              <a:rPr lang="es-MX" sz="1400" dirty="0"/>
              <a:t>Nezahualcóyotl </a:t>
            </a:r>
            <a:endParaRPr lang="es-ES_tradnl" sz="1400" b="1" dirty="0"/>
          </a:p>
        </p:txBody>
      </p:sp>
      <p:pic>
        <p:nvPicPr>
          <p:cNvPr id="2" name="Imagen 1"/>
          <p:cNvPicPr>
            <a:picLocks noChangeAspect="1"/>
          </p:cNvPicPr>
          <p:nvPr/>
        </p:nvPicPr>
        <p:blipFill>
          <a:blip r:embed="rId4"/>
          <a:stretch>
            <a:fillRect/>
          </a:stretch>
        </p:blipFill>
        <p:spPr>
          <a:xfrm>
            <a:off x="3916824" y="2060848"/>
            <a:ext cx="5150057" cy="3849224"/>
          </a:xfrm>
          <a:prstGeom prst="rect">
            <a:avLst/>
          </a:prstGeom>
        </p:spPr>
      </p:pic>
    </p:spTree>
    <p:extLst>
      <p:ext uri="{BB962C8B-B14F-4D97-AF65-F5344CB8AC3E}">
        <p14:creationId xmlns:p14="http://schemas.microsoft.com/office/powerpoint/2010/main" val="3711142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764703"/>
            <a:ext cx="6624736" cy="584775"/>
          </a:xfrm>
          <a:prstGeom prst="rect">
            <a:avLst/>
          </a:prstGeom>
        </p:spPr>
        <p:txBody>
          <a:bodyPr wrap="square">
            <a:spAutoFit/>
          </a:bodyPr>
          <a:lstStyle/>
          <a:p>
            <a:r>
              <a:rPr lang="es-MX" sz="1600" b="1" dirty="0" smtClean="0">
                <a:latin typeface="Montserrat Medium" panose="00000600000000000000" pitchFamily="2" charset="0"/>
              </a:rPr>
              <a:t>Análisis de peligros sanitario-ecológicos en el Estado de México</a:t>
            </a:r>
          </a:p>
          <a:p>
            <a:endParaRPr lang="es-MX" sz="1600" b="1" dirty="0" smtClean="0">
              <a:latin typeface="Montserrat Medium" panose="00000600000000000000" pitchFamily="2"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223" y="2427306"/>
            <a:ext cx="2831560" cy="292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411307"/>
            <a:ext cx="2940050" cy="292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a:spLocks noChangeArrowheads="1"/>
          </p:cNvSpPr>
          <p:nvPr/>
        </p:nvSpPr>
        <p:spPr bwMode="auto">
          <a:xfrm>
            <a:off x="159487" y="1349478"/>
            <a:ext cx="394468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24% de los cuerpos de agua del estado de México tienen un índice de peligro alto o muy alto por toxicidad.</a:t>
            </a:r>
            <a:endParaRPr lang="es-ES" altLang="es-MX" sz="1400" dirty="0">
              <a:latin typeface="Montserrat" panose="00000500000000000000" pitchFamily="2" charset="0"/>
            </a:endParaRPr>
          </a:p>
        </p:txBody>
      </p:sp>
      <p:sp>
        <p:nvSpPr>
          <p:cNvPr id="6" name="2 CuadroTexto"/>
          <p:cNvSpPr txBox="1">
            <a:spLocks noChangeArrowheads="1"/>
          </p:cNvSpPr>
          <p:nvPr/>
        </p:nvSpPr>
        <p:spPr bwMode="auto">
          <a:xfrm>
            <a:off x="4454832" y="1349478"/>
            <a:ext cx="39446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25% de los sitios con residuos sólidos urbanos del estado de México tienen un índice de peligro alto y muy alto por contaminación.</a:t>
            </a:r>
            <a:endParaRPr lang="es-ES" altLang="es-MX" sz="1400" dirty="0">
              <a:latin typeface="Montserrat" panose="00000500000000000000" pitchFamily="2" charset="0"/>
            </a:endParaRPr>
          </a:p>
        </p:txBody>
      </p:sp>
      <p:sp>
        <p:nvSpPr>
          <p:cNvPr id="7" name="2 CuadroTexto"/>
          <p:cNvSpPr txBox="1">
            <a:spLocks noChangeArrowheads="1"/>
          </p:cNvSpPr>
          <p:nvPr/>
        </p:nvSpPr>
        <p:spPr bwMode="auto">
          <a:xfrm>
            <a:off x="510363" y="5566216"/>
            <a:ext cx="7871638" cy="70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Los municipios con índice de peligro por toxicidad de cuerpos de agua y contaminación por residuos sólidos urbanos muy altos son: Nezahualcóyotl y Texcoco.</a:t>
            </a:r>
            <a:endParaRPr lang="es-ES" altLang="es-MX" sz="1400" dirty="0">
              <a:latin typeface="Montserrat" panose="00000500000000000000" pitchFamily="2" charset="0"/>
            </a:endParaRPr>
          </a:p>
        </p:txBody>
      </p:sp>
    </p:spTree>
    <p:extLst>
      <p:ext uri="{BB962C8B-B14F-4D97-AF65-F5344CB8AC3E}">
        <p14:creationId xmlns:p14="http://schemas.microsoft.com/office/powerpoint/2010/main" val="318325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87079" y="1089909"/>
            <a:ext cx="7871638"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b="1" dirty="0" smtClean="0">
                <a:latin typeface="Montserrat" panose="00000500000000000000" pitchFamily="2" charset="0"/>
              </a:rPr>
              <a:t>Propuestas:</a:t>
            </a:r>
          </a:p>
          <a:p>
            <a:pPr algn="just" eaLnBrk="1" hangingPunct="1">
              <a:lnSpc>
                <a:spcPct val="150000"/>
              </a:lnSpc>
              <a:spcBef>
                <a:spcPct val="0"/>
              </a:spcBef>
              <a:buFontTx/>
              <a:buNone/>
            </a:pPr>
            <a:endParaRPr lang="es-ES" altLang="es-MX" sz="1400" dirty="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Gestión adecuada de los residuos desde la verificación de la existencia y adecuado funcionamiento de plantas de tratamiento de aguas residuales urbanas e industriales; así como de sitios de disposición final de residuos sólidos urbanos que se apeguen a la normatividad o en su caso realizar las modernizaciones correspondientes.</a:t>
            </a:r>
          </a:p>
          <a:p>
            <a:pPr algn="just" eaLnBrk="1" hangingPunct="1">
              <a:lnSpc>
                <a:spcPct val="150000"/>
              </a:lnSpc>
              <a:spcBef>
                <a:spcPct val="0"/>
              </a:spcBef>
            </a:pPr>
            <a:endParaRPr lang="es-ES" altLang="es-MX" sz="1400" dirty="0" smtClean="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Saneamiento de los cuerpos de agua.</a:t>
            </a:r>
          </a:p>
          <a:p>
            <a:pPr algn="just" eaLnBrk="1" hangingPunct="1">
              <a:lnSpc>
                <a:spcPct val="150000"/>
              </a:lnSpc>
              <a:spcBef>
                <a:spcPct val="0"/>
              </a:spcBef>
            </a:pPr>
            <a:endParaRPr lang="es-ES" altLang="es-MX" sz="1200" dirty="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Promoción de la educación ambiental para la gestión de residuos como la separación de la basura, elaboración de composta, diseño de baños secos para evitar descargas en los ríos, recolección oportuna de la basura.</a:t>
            </a:r>
            <a:endParaRPr lang="es-ES" altLang="es-MX" sz="1400" dirty="0">
              <a:latin typeface="Montserrat" panose="00000500000000000000" pitchFamily="2" charset="0"/>
            </a:endParaRPr>
          </a:p>
        </p:txBody>
      </p:sp>
    </p:spTree>
    <p:extLst>
      <p:ext uri="{BB962C8B-B14F-4D97-AF65-F5344CB8AC3E}">
        <p14:creationId xmlns:p14="http://schemas.microsoft.com/office/powerpoint/2010/main" val="255345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95536" y="692696"/>
            <a:ext cx="4160726" cy="707886"/>
          </a:xfrm>
          <a:prstGeom prst="rect">
            <a:avLst/>
          </a:prstGeom>
          <a:noFill/>
        </p:spPr>
        <p:txBody>
          <a:bodyPr wrap="square" rtlCol="0">
            <a:spAutoFit/>
          </a:bodyPr>
          <a:lstStyle/>
          <a:p>
            <a:r>
              <a:rPr lang="es-MX" sz="2000" b="1" dirty="0" smtClean="0">
                <a:solidFill>
                  <a:prstClr val="black"/>
                </a:solidFill>
                <a:latin typeface="Montserrat" panose="00000500000000000000" pitchFamily="2" charset="0"/>
              </a:rPr>
              <a:t>Riesgos químicos en el Estado de México </a:t>
            </a:r>
            <a:endParaRPr lang="es-MX" sz="2000" b="1" dirty="0">
              <a:solidFill>
                <a:prstClr val="black"/>
              </a:solidFill>
              <a:latin typeface="Montserrat" panose="00000500000000000000" pitchFamily="2" charset="0"/>
            </a:endParaRPr>
          </a:p>
        </p:txBody>
      </p:sp>
      <p:sp>
        <p:nvSpPr>
          <p:cNvPr id="6" name="5 CuadroTexto"/>
          <p:cNvSpPr txBox="1"/>
          <p:nvPr/>
        </p:nvSpPr>
        <p:spPr>
          <a:xfrm>
            <a:off x="251520" y="1988840"/>
            <a:ext cx="5279008" cy="4278094"/>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El estado tiene importante actividad industrial, cuenta con 172 instalaciones industriales que almacenan sustancias químicas peligrosas, tales como </a:t>
            </a:r>
            <a:r>
              <a:rPr lang="es-MX" sz="1600" dirty="0">
                <a:latin typeface="Montserrat" panose="00000500000000000000" pitchFamily="2" charset="0"/>
              </a:rPr>
              <a:t>acetato de vinilo, ácido sulfúrico, acetona, ácido clorhídrico, alcohol etílico, amoniaco, hidrógeno, diésel, gas </a:t>
            </a:r>
            <a:r>
              <a:rPr lang="es-MX" sz="1600" dirty="0" smtClean="0">
                <a:latin typeface="Montserrat" panose="00000500000000000000" pitchFamily="2" charset="0"/>
              </a:rPr>
              <a:t>LP, </a:t>
            </a:r>
            <a:r>
              <a:rPr lang="es-MX" sz="1600" dirty="0">
                <a:latin typeface="Montserrat" panose="00000500000000000000" pitchFamily="2" charset="0"/>
              </a:rPr>
              <a:t>acetonitrilo, </a:t>
            </a:r>
            <a:r>
              <a:rPr lang="es-MX" sz="1600" dirty="0" smtClean="0">
                <a:latin typeface="Montserrat" panose="00000500000000000000" pitchFamily="2" charset="0"/>
              </a:rPr>
              <a:t>ácido nítrico, propano, butadieno,  tolueno, combustóleo,  entre otras.</a:t>
            </a:r>
          </a:p>
          <a:p>
            <a:pPr marL="285750" indent="-285750" algn="just">
              <a:buFont typeface="Wingdings" panose="05000000000000000000" pitchFamily="2" charset="2"/>
              <a:buChar char="§"/>
            </a:pPr>
            <a:r>
              <a:rPr lang="es-MX" sz="1600" dirty="0" smtClean="0">
                <a:latin typeface="Montserrat" panose="00000500000000000000" pitchFamily="2" charset="0"/>
              </a:rPr>
              <a:t>Tiene </a:t>
            </a:r>
            <a:r>
              <a:rPr lang="es-MX" sz="1600" dirty="0">
                <a:latin typeface="Montserrat" panose="00000500000000000000" pitchFamily="2" charset="0"/>
              </a:rPr>
              <a:t>importante actividad minera de oro, plata, cobre, </a:t>
            </a:r>
            <a:r>
              <a:rPr lang="es-MX" sz="1600" dirty="0" smtClean="0">
                <a:latin typeface="Montserrat" panose="00000500000000000000" pitchFamily="2" charset="0"/>
              </a:rPr>
              <a:t>plomo, zinc las </a:t>
            </a:r>
            <a:r>
              <a:rPr lang="es-MX" sz="1600" dirty="0">
                <a:latin typeface="Montserrat" panose="00000500000000000000" pitchFamily="2" charset="0"/>
              </a:rPr>
              <a:t>regiones </a:t>
            </a:r>
            <a:r>
              <a:rPr lang="es-MX" sz="1600" dirty="0" smtClean="0">
                <a:latin typeface="Montserrat" panose="00000500000000000000" pitchFamily="2" charset="0"/>
              </a:rPr>
              <a:t>mineras  </a:t>
            </a:r>
            <a:r>
              <a:rPr lang="es-MX" sz="1600" dirty="0">
                <a:latin typeface="Montserrat" panose="00000500000000000000" pitchFamily="2" charset="0"/>
              </a:rPr>
              <a:t>son </a:t>
            </a:r>
            <a:r>
              <a:rPr lang="es-MX" sz="1600" dirty="0" smtClean="0">
                <a:latin typeface="Montserrat" panose="00000500000000000000" pitchFamily="2" charset="0"/>
              </a:rPr>
              <a:t>Tejupilco, San Simón de Guerrero, Sultepec y Temascaltepec, entre </a:t>
            </a:r>
            <a:r>
              <a:rPr lang="es-MX" sz="1600" dirty="0">
                <a:latin typeface="Montserrat" panose="00000500000000000000" pitchFamily="2" charset="0"/>
              </a:rPr>
              <a:t>otras.</a:t>
            </a:r>
          </a:p>
          <a:p>
            <a:pPr marL="285750" indent="-285750" algn="just">
              <a:buFont typeface="Wingdings" panose="05000000000000000000" pitchFamily="2" charset="2"/>
              <a:buChar char="§"/>
            </a:pPr>
            <a:r>
              <a:rPr lang="es-MX" sz="1600" dirty="0" smtClean="0">
                <a:latin typeface="Montserrat" panose="00000500000000000000" pitchFamily="2" charset="0"/>
              </a:rPr>
              <a:t>Se encuentran dos Terminales de Almacenamiento y Reparto de Combustibles (TAR) ubicadas en </a:t>
            </a:r>
            <a:r>
              <a:rPr lang="es-MX" sz="1600" dirty="0">
                <a:latin typeface="Montserrat" panose="00000500000000000000" pitchFamily="2" charset="0"/>
              </a:rPr>
              <a:t>San Juan Ixhuatepec y </a:t>
            </a:r>
            <a:r>
              <a:rPr lang="es-MX" sz="1600" dirty="0" smtClean="0">
                <a:latin typeface="Montserrat" panose="00000500000000000000" pitchFamily="2" charset="0"/>
              </a:rPr>
              <a:t>Toluca</a:t>
            </a:r>
            <a:r>
              <a:rPr lang="es-MX" sz="1600" dirty="0" smtClean="0"/>
              <a:t>.</a:t>
            </a:r>
            <a:endParaRPr lang="es-MX" sz="1600" dirty="0" smtClean="0">
              <a:latin typeface="Montserrat" panose="00000500000000000000" pitchFamily="2" charset="0"/>
            </a:endParaRPr>
          </a:p>
          <a:p>
            <a:pPr algn="just"/>
            <a:endParaRPr lang="es-MX" sz="1600" dirty="0" smtClean="0">
              <a:latin typeface="Montserrat" panose="00000500000000000000" pitchFamily="2" charset="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7548" y="1826257"/>
            <a:ext cx="2621814" cy="1740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3064" y="4221088"/>
            <a:ext cx="2621814" cy="163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375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336" y="620688"/>
            <a:ext cx="3305100" cy="707886"/>
          </a:xfrm>
          <a:prstGeom prst="rect">
            <a:avLst/>
          </a:prstGeom>
          <a:noFill/>
        </p:spPr>
        <p:txBody>
          <a:bodyPr wrap="square" rtlCol="0">
            <a:spAutoFit/>
          </a:bodyPr>
          <a:lstStyle/>
          <a:p>
            <a:r>
              <a:rPr lang="es-MX" sz="2000" b="1" dirty="0" smtClean="0">
                <a:latin typeface="Montserrat" panose="00000500000000000000" pitchFamily="2" charset="0"/>
              </a:rPr>
              <a:t>Riesgos químicos en el Estado de México</a:t>
            </a:r>
            <a:endParaRPr lang="es-MX" sz="2000" b="1" dirty="0">
              <a:solidFill>
                <a:prstClr val="black"/>
              </a:solidFill>
              <a:latin typeface="Montserrat" panose="00000500000000000000" pitchFamily="2" charset="0"/>
            </a:endParaRPr>
          </a:p>
        </p:txBody>
      </p:sp>
      <p:sp>
        <p:nvSpPr>
          <p:cNvPr id="3" name="2 CuadroTexto"/>
          <p:cNvSpPr txBox="1"/>
          <p:nvPr/>
        </p:nvSpPr>
        <p:spPr>
          <a:xfrm>
            <a:off x="3707904" y="1556792"/>
            <a:ext cx="5020816"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Tiene </a:t>
            </a:r>
            <a:r>
              <a:rPr lang="es-MX" sz="1600" dirty="0" smtClean="0">
                <a:latin typeface="Montserrat" panose="00000500000000000000" pitchFamily="2" charset="0"/>
              </a:rPr>
              <a:t>118 </a:t>
            </a:r>
            <a:r>
              <a:rPr lang="es-MX" sz="1600" dirty="0">
                <a:latin typeface="Montserrat" panose="00000500000000000000" pitchFamily="2" charset="0"/>
              </a:rPr>
              <a:t>plantas de almacenamiento y distribución de gas LP y estaciones de carburación</a:t>
            </a:r>
            <a:r>
              <a:rPr lang="es-MX" sz="1600" dirty="0" smtClean="0">
                <a:latin typeface="Montserrat" panose="00000500000000000000" pitchFamily="2" charset="0"/>
              </a:rPr>
              <a:t>.</a:t>
            </a:r>
          </a:p>
          <a:p>
            <a:pPr marL="285750" indent="-285750" algn="just">
              <a:buFont typeface="Wingdings" panose="05000000000000000000" pitchFamily="2" charset="2"/>
              <a:buChar char="§"/>
            </a:pPr>
            <a:r>
              <a:rPr lang="es-MX" sz="1600" dirty="0" smtClean="0">
                <a:latin typeface="Montserrat" panose="00000500000000000000" pitchFamily="2" charset="0"/>
              </a:rPr>
              <a:t>Cuenta con una </a:t>
            </a:r>
            <a:r>
              <a:rPr lang="es-MX" sz="1600" dirty="0">
                <a:latin typeface="Montserrat" panose="00000500000000000000" pitchFamily="2" charset="0"/>
              </a:rPr>
              <a:t>Termoeléctrica de Vapor Convencional y Ciclo Valle de México en </a:t>
            </a:r>
            <a:r>
              <a:rPr lang="es-MX" sz="1600" dirty="0" smtClean="0">
                <a:latin typeface="Montserrat" panose="00000500000000000000" pitchFamily="2" charset="0"/>
              </a:rPr>
              <a:t>Acolman</a:t>
            </a:r>
            <a:r>
              <a:rPr lang="es-MX" sz="1600" dirty="0" smtClean="0"/>
              <a:t>.</a:t>
            </a:r>
          </a:p>
          <a:p>
            <a:pPr marL="285750" indent="-285750" algn="just">
              <a:buFont typeface="Wingdings" panose="05000000000000000000" pitchFamily="2" charset="2"/>
              <a:buChar char="§"/>
            </a:pPr>
            <a:r>
              <a:rPr lang="es-MX" sz="1600" dirty="0" smtClean="0">
                <a:latin typeface="Montserrat" panose="00000500000000000000" pitchFamily="2" charset="0"/>
              </a:rPr>
              <a:t>Por </a:t>
            </a:r>
            <a:r>
              <a:rPr lang="es-MX" sz="1600" dirty="0">
                <a:latin typeface="Montserrat" panose="00000500000000000000" pitchFamily="2" charset="0"/>
              </a:rPr>
              <a:t>el estado pasan 1,284.1 km de vías férreas a través de 47 municipios tales como Atlacomulco,  Cuautitlán,  Naucalpan de Juárez,  Tecámac, </a:t>
            </a:r>
            <a:r>
              <a:rPr lang="es-MX" sz="1600" dirty="0" smtClean="0">
                <a:latin typeface="Montserrat" panose="00000500000000000000" pitchFamily="2" charset="0"/>
              </a:rPr>
              <a:t>Toluca y </a:t>
            </a:r>
            <a:r>
              <a:rPr lang="es-MX" sz="1600" dirty="0">
                <a:latin typeface="Montserrat" panose="00000500000000000000" pitchFamily="2" charset="0"/>
              </a:rPr>
              <a:t>Tlalnepantla de Baz, entre otros, por las cuales se transportan sustancias químicas peligrosas como </a:t>
            </a:r>
            <a:r>
              <a:rPr lang="es-MX" sz="1600" dirty="0" smtClean="0">
                <a:latin typeface="Montserrat" panose="00000500000000000000" pitchFamily="2" charset="0"/>
              </a:rPr>
              <a:t>óxido </a:t>
            </a:r>
            <a:r>
              <a:rPr lang="es-MX" sz="1600" dirty="0">
                <a:latin typeface="Montserrat" panose="00000500000000000000" pitchFamily="2" charset="0"/>
              </a:rPr>
              <a:t>de etileno, </a:t>
            </a:r>
            <a:r>
              <a:rPr lang="es-MX" sz="1600" dirty="0" smtClean="0">
                <a:latin typeface="Montserrat" panose="00000500000000000000" pitchFamily="2" charset="0"/>
              </a:rPr>
              <a:t>hidróxido de sodio, xileno</a:t>
            </a:r>
            <a:r>
              <a:rPr lang="es-MX" sz="1600" dirty="0">
                <a:latin typeface="Montserrat" panose="00000500000000000000" pitchFamily="2" charset="0"/>
              </a:rPr>
              <a:t>, </a:t>
            </a:r>
            <a:r>
              <a:rPr lang="es-MX" sz="1600" dirty="0" smtClean="0">
                <a:latin typeface="Montserrat" panose="00000500000000000000" pitchFamily="2" charset="0"/>
              </a:rPr>
              <a:t>acetato </a:t>
            </a:r>
            <a:r>
              <a:rPr lang="es-MX" sz="1600" dirty="0">
                <a:latin typeface="Montserrat" panose="00000500000000000000" pitchFamily="2" charset="0"/>
              </a:rPr>
              <a:t>de </a:t>
            </a:r>
            <a:r>
              <a:rPr lang="es-MX" sz="1600" dirty="0" err="1" smtClean="0">
                <a:latin typeface="Montserrat" panose="00000500000000000000" pitchFamily="2" charset="0"/>
              </a:rPr>
              <a:t>butilo</a:t>
            </a:r>
            <a:r>
              <a:rPr lang="es-MX" sz="1600" dirty="0" smtClean="0">
                <a:latin typeface="Montserrat" panose="00000500000000000000" pitchFamily="2" charset="0"/>
              </a:rPr>
              <a:t> y </a:t>
            </a:r>
            <a:r>
              <a:rPr lang="es-MX" sz="1600" dirty="0" err="1" smtClean="0">
                <a:latin typeface="Montserrat" panose="00000500000000000000" pitchFamily="2" charset="0"/>
              </a:rPr>
              <a:t>biodiésel</a:t>
            </a:r>
            <a:r>
              <a:rPr lang="es-MX" sz="1600" dirty="0">
                <a:latin typeface="Montserrat" panose="00000500000000000000" pitchFamily="2" charset="0"/>
              </a:rPr>
              <a:t>, p</a:t>
            </a:r>
            <a:r>
              <a:rPr lang="es-MX" sz="1600" dirty="0" smtClean="0">
                <a:latin typeface="Montserrat" panose="00000500000000000000" pitchFamily="2" charset="0"/>
              </a:rPr>
              <a:t>rincipalmente.</a:t>
            </a:r>
          </a:p>
          <a:p>
            <a:pPr marL="285750" indent="-285750" algn="just">
              <a:buFont typeface="Wingdings" panose="05000000000000000000" pitchFamily="2" charset="2"/>
              <a:buChar char="§"/>
            </a:pPr>
            <a:r>
              <a:rPr lang="es-MX" sz="1600" dirty="0">
                <a:latin typeface="Montserrat" panose="00000500000000000000" pitchFamily="2" charset="0"/>
              </a:rPr>
              <a:t>Cuenta con 635 km de poliducto con productos de </a:t>
            </a:r>
            <a:r>
              <a:rPr lang="es-MX" sz="1600" dirty="0" smtClean="0">
                <a:latin typeface="Montserrat" panose="00000500000000000000" pitchFamily="2" charset="0"/>
              </a:rPr>
              <a:t>refinación, turbosina y petróleo </a:t>
            </a:r>
            <a:r>
              <a:rPr lang="es-MX" sz="1600" dirty="0">
                <a:latin typeface="Montserrat" panose="00000500000000000000" pitchFamily="2" charset="0"/>
              </a:rPr>
              <a:t>y 450 km de </a:t>
            </a:r>
            <a:r>
              <a:rPr lang="es-MX" sz="1600" dirty="0" smtClean="0">
                <a:latin typeface="Montserrat" panose="00000500000000000000" pitchFamily="2" charset="0"/>
              </a:rPr>
              <a:t>gasoductos administrados por PEMEX y CENAGAS.</a:t>
            </a:r>
          </a:p>
        </p:txBody>
      </p:sp>
      <p:pic>
        <p:nvPicPr>
          <p:cNvPr id="4" name="Picture 2" descr="Resultado de imagen para ferrocarril estado de méxico">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082" y="4293096"/>
            <a:ext cx="2606521" cy="16282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203" y="1916832"/>
            <a:ext cx="2520280" cy="1688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5029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620688"/>
            <a:ext cx="3600400" cy="707886"/>
          </a:xfrm>
          <a:prstGeom prst="rect">
            <a:avLst/>
          </a:prstGeom>
          <a:noFill/>
        </p:spPr>
        <p:txBody>
          <a:bodyPr wrap="square" rtlCol="0">
            <a:spAutoFit/>
          </a:bodyPr>
          <a:lstStyle/>
          <a:p>
            <a:r>
              <a:rPr lang="es-MX" sz="2000" b="1" dirty="0" smtClean="0">
                <a:latin typeface="Montserrat" panose="00000500000000000000" pitchFamily="2" charset="0"/>
              </a:rPr>
              <a:t>Riesgos químicos en el Estado de México </a:t>
            </a:r>
            <a:endParaRPr lang="es-MX" sz="2000" b="1" dirty="0">
              <a:solidFill>
                <a:prstClr val="black"/>
              </a:solidFill>
              <a:latin typeface="Montserrat" panose="00000500000000000000" pitchFamily="2" charset="0"/>
            </a:endParaRPr>
          </a:p>
        </p:txBody>
      </p:sp>
      <p:sp>
        <p:nvSpPr>
          <p:cNvPr id="3" name="2 CuadroTexto"/>
          <p:cNvSpPr txBox="1"/>
          <p:nvPr/>
        </p:nvSpPr>
        <p:spPr>
          <a:xfrm>
            <a:off x="232420" y="1700808"/>
            <a:ext cx="5126979" cy="4524315"/>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Cuenta con once ejes carreteros principales Carretera Mex-015D Atlacomulco-</a:t>
            </a:r>
            <a:r>
              <a:rPr lang="es-MX" sz="1600" dirty="0" err="1" smtClean="0">
                <a:latin typeface="Montserrat" panose="00000500000000000000" pitchFamily="2" charset="0"/>
              </a:rPr>
              <a:t>Maravatio</a:t>
            </a:r>
            <a:r>
              <a:rPr lang="es-MX" sz="1600" dirty="0" smtClean="0">
                <a:latin typeface="Montserrat" panose="00000500000000000000" pitchFamily="2" charset="0"/>
              </a:rPr>
              <a:t>, Carretera Mex-057D Chamapa-Lechería, Carretera Mex132D Ecatepec-Pirámides, Carretera Mex-M40D Libramiento Norte de la Ciudad de México, Carretera Mex-085D México-Pachuca, Carretera Mex-150D México-Puebla, Carretera Mex-015D México-Toluca, Carretera Mex-136D Peñón-Texcoco, entre otras, por las que pueden transitar sustancias químicas peligrosas para su distribución. </a:t>
            </a:r>
          </a:p>
          <a:p>
            <a:pPr marL="285750" indent="-285750" algn="just">
              <a:buFont typeface="Wingdings" panose="05000000000000000000" pitchFamily="2" charset="2"/>
              <a:buChar char="§"/>
            </a:pPr>
            <a:r>
              <a:rPr lang="es-MX" sz="1600" dirty="0" smtClean="0">
                <a:latin typeface="Montserrat" panose="00000500000000000000" pitchFamily="2" charset="0"/>
              </a:rPr>
              <a:t>Se tienen registrados 134 accidentes ocurridos durante el transporte de sustancias químicas peligrosas en el periodo 2010-2016, en los cuales estuvieron involucradas </a:t>
            </a:r>
            <a:r>
              <a:rPr lang="es-MX" sz="1600" dirty="0">
                <a:latin typeface="Montserrat" panose="00000500000000000000" pitchFamily="2" charset="0"/>
              </a:rPr>
              <a:t>gasolina, gas LP, diésel, combustóleo, ácido sulfúrico, </a:t>
            </a:r>
            <a:r>
              <a:rPr lang="es-MX" sz="1600" dirty="0" smtClean="0">
                <a:latin typeface="Montserrat" panose="00000500000000000000" pitchFamily="2" charset="0"/>
              </a:rPr>
              <a:t>plaguicidas</a:t>
            </a:r>
            <a:r>
              <a:rPr lang="es-MX" sz="1600" dirty="0">
                <a:latin typeface="Montserrat" panose="00000500000000000000" pitchFamily="2" charset="0"/>
              </a:rPr>
              <a:t>, ácido clorhídrico, amoniaco </a:t>
            </a:r>
            <a:r>
              <a:rPr lang="es-MX" sz="1600" dirty="0" smtClean="0">
                <a:latin typeface="Montserrat" panose="00000500000000000000" pitchFamily="2" charset="0"/>
              </a:rPr>
              <a:t>anhidro y </a:t>
            </a:r>
            <a:r>
              <a:rPr lang="es-MX" sz="1600" dirty="0">
                <a:latin typeface="Montserrat" panose="00000500000000000000" pitchFamily="2" charset="0"/>
              </a:rPr>
              <a:t>alcohol</a:t>
            </a:r>
            <a:r>
              <a:rPr lang="es-MX" sz="1600" dirty="0" smtClean="0">
                <a:latin typeface="Montserrat" panose="00000500000000000000" pitchFamily="2" charset="0"/>
              </a:rPr>
              <a:t>.</a:t>
            </a:r>
          </a:p>
        </p:txBody>
      </p:sp>
      <p:pic>
        <p:nvPicPr>
          <p:cNvPr id="3074" name="Picture 2" descr="Resultado de imagen para gasoductos  estado de méx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001" y="1556792"/>
            <a:ext cx="3015646" cy="1921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Resultado de imagen para accidentes en carretera con pipas estado de méxico"/>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638" y="4267909"/>
            <a:ext cx="3070157" cy="176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66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85311" y="918012"/>
            <a:ext cx="6815081" cy="369332"/>
          </a:xfrm>
          <a:prstGeom prst="rect">
            <a:avLst/>
          </a:prstGeom>
          <a:noFill/>
        </p:spPr>
        <p:txBody>
          <a:bodyPr wrap="square" rtlCol="0">
            <a:spAutoFit/>
          </a:bodyPr>
          <a:lstStyle/>
          <a:p>
            <a:r>
              <a:rPr lang="es-MX" b="1" dirty="0" smtClean="0">
                <a:latin typeface="Montserrat" panose="00000500000000000000" pitchFamily="2" charset="0"/>
              </a:rPr>
              <a:t>Acciones de fortalecimiento para el Estado de México</a:t>
            </a:r>
            <a:endParaRPr lang="es-MX" b="1" dirty="0">
              <a:solidFill>
                <a:prstClr val="black"/>
              </a:solidFill>
              <a:latin typeface="Montserrat" panose="00000500000000000000" pitchFamily="2" charset="0"/>
            </a:endParaRPr>
          </a:p>
        </p:txBody>
      </p:sp>
      <p:sp>
        <p:nvSpPr>
          <p:cNvPr id="3" name="2 CuadroTexto"/>
          <p:cNvSpPr txBox="1"/>
          <p:nvPr/>
        </p:nvSpPr>
        <p:spPr>
          <a:xfrm>
            <a:off x="467544" y="1628800"/>
            <a:ext cx="8280920"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Adecuado ordenamiento territorial tomando en cuenta los aspectos de peligro y riesgo químico para su asignación.</a:t>
            </a:r>
          </a:p>
          <a:p>
            <a:pPr marL="285750" indent="-285750" algn="just">
              <a:buFont typeface="Wingdings" panose="05000000000000000000" pitchFamily="2" charset="2"/>
              <a:buChar char="§"/>
            </a:pPr>
            <a:r>
              <a:rPr lang="es-MX" sz="1600" dirty="0" smtClean="0">
                <a:latin typeface="Montserrat" panose="00000500000000000000" pitchFamily="2" charset="0"/>
              </a:rPr>
              <a:t>Respetar las franjas de desarrollo o derechos de vía de los ductos que conducen sustancias peligrosas. </a:t>
            </a:r>
          </a:p>
          <a:p>
            <a:pPr marL="285750" indent="-285750" algn="just">
              <a:buFont typeface="Wingdings" panose="05000000000000000000" pitchFamily="2" charset="2"/>
              <a:buChar char="§"/>
            </a:pPr>
            <a:r>
              <a:rPr lang="es-MX" sz="1600" dirty="0" smtClean="0">
                <a:latin typeface="Montserrat" panose="00000500000000000000" pitchFamily="2" charset="0"/>
              </a:rPr>
              <a:t>Capacitación </a:t>
            </a:r>
            <a:r>
              <a:rPr lang="es-MX" sz="1600" dirty="0">
                <a:latin typeface="Montserrat" panose="00000500000000000000" pitchFamily="2" charset="0"/>
              </a:rPr>
              <a:t>del personal de protección civil para la correcta interpretación de los atlas municipales de </a:t>
            </a:r>
            <a:r>
              <a:rPr lang="es-MX" sz="1600" dirty="0" smtClean="0">
                <a:latin typeface="Montserrat" panose="00000500000000000000" pitchFamily="2" charset="0"/>
              </a:rPr>
              <a:t>peligro y riesgo </a:t>
            </a:r>
            <a:r>
              <a:rPr lang="es-MX" sz="1600" dirty="0">
                <a:latin typeface="Montserrat" panose="00000500000000000000" pitchFamily="2" charset="0"/>
              </a:rPr>
              <a:t>y continuar desarrollando los atlas de los municipios faltantes.</a:t>
            </a:r>
          </a:p>
          <a:p>
            <a:pPr marL="285750" indent="-285750" algn="just">
              <a:buFont typeface="Wingdings" panose="05000000000000000000" pitchFamily="2" charset="2"/>
              <a:buChar char="§"/>
            </a:pPr>
            <a:r>
              <a:rPr lang="es-MX" sz="1600" dirty="0">
                <a:latin typeface="Montserrat" panose="00000500000000000000" pitchFamily="2" charset="0"/>
              </a:rPr>
              <a:t>Elaboración de los planes de contingencia municipales para la atención de emergencias químicas.</a:t>
            </a:r>
          </a:p>
          <a:p>
            <a:pPr marL="285750" indent="-285750" algn="just">
              <a:buFont typeface="Wingdings" panose="05000000000000000000" pitchFamily="2" charset="2"/>
              <a:buChar char="§"/>
            </a:pPr>
            <a:r>
              <a:rPr lang="es-MX" sz="1600" dirty="0" smtClean="0">
                <a:latin typeface="Montserrat" panose="00000500000000000000" pitchFamily="2" charset="0"/>
              </a:rPr>
              <a:t>Trabajo coordinado en las actividades de perforación y excavación realizadas durante actividades de mantenimiento de tuberías de agua potable y drenaje, así como introducción de otros servicios.</a:t>
            </a:r>
          </a:p>
          <a:p>
            <a:pPr marL="285750" indent="-285750" algn="just">
              <a:buFont typeface="Wingdings" panose="05000000000000000000" pitchFamily="2" charset="2"/>
              <a:buChar char="§"/>
            </a:pPr>
            <a:r>
              <a:rPr lang="es-MX" sz="1600" dirty="0">
                <a:latin typeface="Montserrat" panose="00000500000000000000" pitchFamily="2" charset="0"/>
              </a:rPr>
              <a:t>Capacitación del personal de las unidades de protección civil en la atención de emergencias </a:t>
            </a:r>
            <a:r>
              <a:rPr lang="es-MX" sz="1600" dirty="0" smtClean="0">
                <a:latin typeface="Montserrat" panose="00000500000000000000" pitchFamily="2" charset="0"/>
              </a:rPr>
              <a:t>químicas. </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a:latin typeface="Montserrat" panose="00000500000000000000" pitchFamily="2" charset="0"/>
              </a:rPr>
              <a:t>Equipo de protección personal </a:t>
            </a:r>
            <a:r>
              <a:rPr lang="es-MX" sz="1600" dirty="0" smtClean="0">
                <a:latin typeface="Montserrat" panose="00000500000000000000" pitchFamily="2" charset="0"/>
              </a:rPr>
              <a:t>adecuado al tipo de emergencia que pueda presentarse.</a:t>
            </a:r>
          </a:p>
          <a:p>
            <a:pPr marL="285750" indent="-285750" algn="just">
              <a:buFont typeface="Wingdings" panose="05000000000000000000" pitchFamily="2" charset="2"/>
              <a:buChar char="§"/>
            </a:pPr>
            <a:r>
              <a:rPr lang="es-MX" sz="1600" dirty="0" smtClean="0">
                <a:latin typeface="Montserrat" panose="00000500000000000000" pitchFamily="2" charset="0"/>
              </a:rPr>
              <a:t>Fomentar la creación de más Grupos Locales de Ayuda Mutua Industrial para fortalecer la atención de emergencias y optimizar recursos materiales y humanos.</a:t>
            </a:r>
          </a:p>
        </p:txBody>
      </p:sp>
    </p:spTree>
    <p:extLst>
      <p:ext uri="{BB962C8B-B14F-4D97-AF65-F5344CB8AC3E}">
        <p14:creationId xmlns:p14="http://schemas.microsoft.com/office/powerpoint/2010/main" val="3292748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869" t="18097" r="9995" b="8975"/>
          <a:stretch/>
        </p:blipFill>
        <p:spPr bwMode="auto">
          <a:xfrm>
            <a:off x="4604406" y="1445931"/>
            <a:ext cx="4136994" cy="469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673" t="17899" r="9343" b="8373"/>
          <a:stretch/>
        </p:blipFill>
        <p:spPr bwMode="auto">
          <a:xfrm>
            <a:off x="323527" y="1447658"/>
            <a:ext cx="4280879" cy="480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 xmlns:a16="http://schemas.microsoft.com/office/drawing/2014/main" id="{10DC2165-6ED2-AC47-9290-3D955273443E}"/>
              </a:ext>
            </a:extLst>
          </p:cNvPr>
          <p:cNvSpPr txBox="1"/>
          <p:nvPr/>
        </p:nvSpPr>
        <p:spPr>
          <a:xfrm>
            <a:off x="251520" y="116632"/>
            <a:ext cx="2125903" cy="461665"/>
          </a:xfrm>
          <a:prstGeom prst="rect">
            <a:avLst/>
          </a:prstGeom>
          <a:noFill/>
        </p:spPr>
        <p:txBody>
          <a:bodyPr wrap="none" rtlCol="0">
            <a:spAutoFit/>
          </a:bodyPr>
          <a:lstStyle/>
          <a:p>
            <a:r>
              <a:rPr lang="en-US" sz="2400" b="1" dirty="0" err="1">
                <a:latin typeface="Montserrat" pitchFamily="2" charset="77"/>
              </a:rPr>
              <a:t>Diagnóstico</a:t>
            </a:r>
            <a:endParaRPr lang="en-US" sz="2400" b="1" dirty="0">
              <a:latin typeface="Montserrat" pitchFamily="2" charset="77"/>
            </a:endParaRPr>
          </a:p>
        </p:txBody>
      </p:sp>
      <p:sp>
        <p:nvSpPr>
          <p:cNvPr id="6" name="TextBox 5">
            <a:extLst>
              <a:ext uri="{FF2B5EF4-FFF2-40B4-BE49-F238E27FC236}">
                <a16:creationId xmlns="" xmlns:a16="http://schemas.microsoft.com/office/drawing/2014/main" id="{B6F2A2A7-FDC4-C24F-A502-33BD59466B99}"/>
              </a:ext>
            </a:extLst>
          </p:cNvPr>
          <p:cNvSpPr txBox="1"/>
          <p:nvPr/>
        </p:nvSpPr>
        <p:spPr>
          <a:xfrm>
            <a:off x="2463966" y="5410090"/>
            <a:ext cx="1941888" cy="646331"/>
          </a:xfrm>
          <a:prstGeom prst="rect">
            <a:avLst/>
          </a:prstGeom>
          <a:noFill/>
        </p:spPr>
        <p:txBody>
          <a:bodyPr wrap="square" rtlCol="0">
            <a:spAutoFit/>
          </a:bodyPr>
          <a:lstStyle/>
          <a:p>
            <a:r>
              <a:rPr lang="en-US" b="1" dirty="0" err="1">
                <a:latin typeface="Montserrat" pitchFamily="2" charset="77"/>
              </a:rPr>
              <a:t>Declaratorias</a:t>
            </a:r>
            <a:r>
              <a:rPr lang="en-US" b="1" dirty="0">
                <a:latin typeface="Montserrat" pitchFamily="2" charset="77"/>
              </a:rPr>
              <a:t> de </a:t>
            </a:r>
            <a:r>
              <a:rPr lang="en-US" b="1" dirty="0" err="1">
                <a:latin typeface="Montserrat" pitchFamily="2" charset="77"/>
              </a:rPr>
              <a:t>Desastre</a:t>
            </a:r>
            <a:endParaRPr lang="en-US" b="1" dirty="0">
              <a:latin typeface="Montserrat" pitchFamily="2" charset="77"/>
            </a:endParaRPr>
          </a:p>
        </p:txBody>
      </p:sp>
      <p:sp>
        <p:nvSpPr>
          <p:cNvPr id="7" name="TextBox 6">
            <a:extLst>
              <a:ext uri="{FF2B5EF4-FFF2-40B4-BE49-F238E27FC236}">
                <a16:creationId xmlns=""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latin typeface="Montserrat" pitchFamily="2" charset="77"/>
                <a:hlinkClick r:id="rId4"/>
              </a:rPr>
              <a:t>http://</a:t>
            </a:r>
            <a:r>
              <a:rPr lang="en-US" sz="1400" b="1" i="1" dirty="0" err="1">
                <a:latin typeface="Montserrat" pitchFamily="2" charset="77"/>
                <a:hlinkClick r:id="rId4"/>
              </a:rPr>
              <a:t>www.atlasnacionalderiesgos.gob.mx</a:t>
            </a:r>
            <a:r>
              <a:rPr lang="en-US" sz="1400" b="1" i="1" dirty="0">
                <a:latin typeface="Montserrat" pitchFamily="2" charset="77"/>
                <a:hlinkClick r:id="rId4"/>
              </a:rPr>
              <a:t>/apps/</a:t>
            </a:r>
            <a:r>
              <a:rPr lang="en-US" sz="1400" b="1" i="1" dirty="0" err="1">
                <a:latin typeface="Montserrat" pitchFamily="2" charset="77"/>
                <a:hlinkClick r:id="rId4"/>
              </a:rPr>
              <a:t>Declaratorias</a:t>
            </a:r>
            <a:r>
              <a:rPr lang="en-US" sz="1400" b="1" i="1" dirty="0">
                <a:latin typeface="Montserrat" pitchFamily="2" charset="77"/>
                <a:hlinkClick r:id="rId4"/>
              </a:rPr>
              <a:t>/</a:t>
            </a:r>
            <a:endParaRPr lang="en-US" sz="1400" b="1" i="1" dirty="0">
              <a:latin typeface="Montserrat" pitchFamily="2" charset="77"/>
            </a:endParaRPr>
          </a:p>
        </p:txBody>
      </p:sp>
      <p:sp>
        <p:nvSpPr>
          <p:cNvPr id="11" name="TextBox 10">
            <a:extLst>
              <a:ext uri="{FF2B5EF4-FFF2-40B4-BE49-F238E27FC236}">
                <a16:creationId xmlns="" xmlns:a16="http://schemas.microsoft.com/office/drawing/2014/main" id="{348C9835-E4CF-4F42-8768-4246ED7325B6}"/>
              </a:ext>
            </a:extLst>
          </p:cNvPr>
          <p:cNvSpPr txBox="1"/>
          <p:nvPr/>
        </p:nvSpPr>
        <p:spPr>
          <a:xfrm>
            <a:off x="6588224" y="5401679"/>
            <a:ext cx="2020307" cy="646331"/>
          </a:xfrm>
          <a:prstGeom prst="rect">
            <a:avLst/>
          </a:prstGeom>
          <a:noFill/>
        </p:spPr>
        <p:txBody>
          <a:bodyPr wrap="square" rtlCol="0">
            <a:spAutoFit/>
          </a:bodyPr>
          <a:lstStyle/>
          <a:p>
            <a:r>
              <a:rPr lang="en-US" b="1" dirty="0" err="1">
                <a:latin typeface="Montserrat" pitchFamily="2" charset="77"/>
              </a:rPr>
              <a:t>Declaratorias</a:t>
            </a:r>
            <a:r>
              <a:rPr lang="en-US" b="1" dirty="0">
                <a:latin typeface="Montserrat" pitchFamily="2" charset="77"/>
              </a:rPr>
              <a:t> de </a:t>
            </a:r>
            <a:r>
              <a:rPr lang="en-US" b="1" dirty="0" err="1">
                <a:latin typeface="Montserrat" pitchFamily="2" charset="77"/>
              </a:rPr>
              <a:t>Emergencia</a:t>
            </a:r>
            <a:endParaRPr lang="en-US" b="1" dirty="0">
              <a:latin typeface="Montserrat" pitchFamily="2" charset="77"/>
            </a:endParaRPr>
          </a:p>
        </p:txBody>
      </p:sp>
      <p:sp>
        <p:nvSpPr>
          <p:cNvPr id="12" name="TextBox 11">
            <a:extLst>
              <a:ext uri="{FF2B5EF4-FFF2-40B4-BE49-F238E27FC236}">
                <a16:creationId xmlns="" xmlns:a16="http://schemas.microsoft.com/office/drawing/2014/main" id="{3578C974-3201-6E4B-9244-BEA9E19E2B62}"/>
              </a:ext>
            </a:extLst>
          </p:cNvPr>
          <p:cNvSpPr txBox="1"/>
          <p:nvPr/>
        </p:nvSpPr>
        <p:spPr>
          <a:xfrm>
            <a:off x="2843808" y="1768312"/>
            <a:ext cx="1417376" cy="369332"/>
          </a:xfrm>
          <a:prstGeom prst="rect">
            <a:avLst/>
          </a:prstGeom>
          <a:noFill/>
        </p:spPr>
        <p:txBody>
          <a:bodyPr wrap="none" rtlCol="0">
            <a:spAutoFit/>
          </a:bodyPr>
          <a:lstStyle/>
          <a:p>
            <a:r>
              <a:rPr lang="en-US" b="1" dirty="0">
                <a:latin typeface="Montserrat" pitchFamily="2" charset="77"/>
              </a:rPr>
              <a:t>2000-2018</a:t>
            </a:r>
          </a:p>
        </p:txBody>
      </p:sp>
      <p:sp>
        <p:nvSpPr>
          <p:cNvPr id="13" name="TextBox 12">
            <a:extLst>
              <a:ext uri="{FF2B5EF4-FFF2-40B4-BE49-F238E27FC236}">
                <a16:creationId xmlns="" xmlns:a16="http://schemas.microsoft.com/office/drawing/2014/main" id="{A7093068-895F-9C42-938E-75E624A17DD2}"/>
              </a:ext>
            </a:extLst>
          </p:cNvPr>
          <p:cNvSpPr txBox="1"/>
          <p:nvPr/>
        </p:nvSpPr>
        <p:spPr>
          <a:xfrm>
            <a:off x="7350718" y="1768312"/>
            <a:ext cx="1417376" cy="369332"/>
          </a:xfrm>
          <a:prstGeom prst="rect">
            <a:avLst/>
          </a:prstGeom>
          <a:noFill/>
        </p:spPr>
        <p:txBody>
          <a:bodyPr wrap="none" rtlCol="0">
            <a:spAutoFit/>
          </a:bodyPr>
          <a:lstStyle/>
          <a:p>
            <a:r>
              <a:rPr lang="en-US" b="1" dirty="0">
                <a:latin typeface="Montserrat" pitchFamily="2" charset="77"/>
              </a:rPr>
              <a:t>2000-2018</a:t>
            </a:r>
          </a:p>
        </p:txBody>
      </p:sp>
    </p:spTree>
    <p:extLst>
      <p:ext uri="{BB962C8B-B14F-4D97-AF65-F5344CB8AC3E}">
        <p14:creationId xmlns:p14="http://schemas.microsoft.com/office/powerpoint/2010/main" val="29889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59832" y="1063850"/>
            <a:ext cx="2736304" cy="369332"/>
          </a:xfrm>
          <a:prstGeom prst="rect">
            <a:avLst/>
          </a:prstGeom>
          <a:noFill/>
        </p:spPr>
        <p:txBody>
          <a:bodyPr wrap="square" rtlCol="0">
            <a:spAutoFit/>
          </a:bodyPr>
          <a:lstStyle/>
          <a:p>
            <a:pPr algn="ctr"/>
            <a:r>
              <a:rPr lang="es-MX" dirty="0" smtClean="0">
                <a:solidFill>
                  <a:prstClr val="black"/>
                </a:solidFill>
              </a:rPr>
              <a:t>DESASTRE 2000-2018</a:t>
            </a:r>
            <a:endParaRPr lang="es-MX" dirty="0">
              <a:solidFill>
                <a:prstClr val="black"/>
              </a:solidFill>
            </a:endParaRPr>
          </a:p>
        </p:txBody>
      </p:sp>
      <p:sp>
        <p:nvSpPr>
          <p:cNvPr id="5" name="4 CuadroTexto"/>
          <p:cNvSpPr txBox="1"/>
          <p:nvPr/>
        </p:nvSpPr>
        <p:spPr>
          <a:xfrm>
            <a:off x="3352322" y="3847347"/>
            <a:ext cx="2736304" cy="369332"/>
          </a:xfrm>
          <a:prstGeom prst="rect">
            <a:avLst/>
          </a:prstGeom>
          <a:noFill/>
        </p:spPr>
        <p:txBody>
          <a:bodyPr wrap="square" rtlCol="0">
            <a:spAutoFit/>
          </a:bodyPr>
          <a:lstStyle/>
          <a:p>
            <a:pPr algn="ctr"/>
            <a:r>
              <a:rPr lang="es-MX" dirty="0" smtClean="0">
                <a:solidFill>
                  <a:prstClr val="black"/>
                </a:solidFill>
              </a:rPr>
              <a:t>EMERGENCIA 2000-2018</a:t>
            </a:r>
            <a:endParaRPr lang="es-MX" dirty="0">
              <a:solidFill>
                <a:prstClr val="black"/>
              </a:solidFill>
            </a:endParaRPr>
          </a:p>
        </p:txBody>
      </p:sp>
      <p:sp>
        <p:nvSpPr>
          <p:cNvPr id="8" name="TextBox 6">
            <a:extLst>
              <a:ext uri="{FF2B5EF4-FFF2-40B4-BE49-F238E27FC236}">
                <a16:creationId xmlns="" xmlns:a16="http://schemas.microsoft.com/office/drawing/2014/main" id="{FAC51DE9-1288-F248-AE93-5F5FBF45C7E8}"/>
              </a:ext>
            </a:extLst>
          </p:cNvPr>
          <p:cNvSpPr txBox="1"/>
          <p:nvPr/>
        </p:nvSpPr>
        <p:spPr>
          <a:xfrm>
            <a:off x="251520" y="116632"/>
            <a:ext cx="1428596" cy="461665"/>
          </a:xfrm>
          <a:prstGeom prst="rect">
            <a:avLst/>
          </a:prstGeom>
          <a:noFill/>
        </p:spPr>
        <p:txBody>
          <a:bodyPr wrap="none" rtlCol="0">
            <a:spAutoFit/>
          </a:bodyPr>
          <a:lstStyle/>
          <a:p>
            <a:r>
              <a:rPr lang="en-US" sz="2400" b="1" dirty="0" err="1">
                <a:solidFill>
                  <a:prstClr val="black"/>
                </a:solidFill>
                <a:latin typeface="Montserrat" pitchFamily="2" charset="77"/>
              </a:rPr>
              <a:t>Análisis</a:t>
            </a:r>
            <a:endParaRPr lang="en-US" sz="2400" b="1" dirty="0">
              <a:solidFill>
                <a:prstClr val="black"/>
              </a:solidFill>
              <a:latin typeface="Montserrat" pitchFamily="2" charset="77"/>
            </a:endParaRPr>
          </a:p>
        </p:txBody>
      </p:sp>
      <p:sp>
        <p:nvSpPr>
          <p:cNvPr id="9" name="TextBox 6">
            <a:extLst>
              <a:ext uri="{FF2B5EF4-FFF2-40B4-BE49-F238E27FC236}">
                <a16:creationId xmlns=""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solidFill>
                  <a:prstClr val="black"/>
                </a:solidFill>
                <a:latin typeface="Montserrat" pitchFamily="2" charset="77"/>
                <a:hlinkClick r:id="rId2"/>
              </a:rPr>
              <a:t>http://</a:t>
            </a:r>
            <a:r>
              <a:rPr lang="en-US" sz="1400" b="1" i="1" dirty="0" err="1">
                <a:solidFill>
                  <a:prstClr val="black"/>
                </a:solidFill>
                <a:latin typeface="Montserrat" pitchFamily="2" charset="77"/>
                <a:hlinkClick r:id="rId2"/>
              </a:rPr>
              <a:t>www.atlasnacionalderiesgos.gob.mx</a:t>
            </a:r>
            <a:r>
              <a:rPr lang="en-US" sz="1400" b="1" i="1" dirty="0">
                <a:solidFill>
                  <a:prstClr val="black"/>
                </a:solidFill>
                <a:latin typeface="Montserrat" pitchFamily="2" charset="77"/>
                <a:hlinkClick r:id="rId2"/>
              </a:rPr>
              <a:t>/apps/</a:t>
            </a:r>
            <a:r>
              <a:rPr lang="en-US" sz="1400" b="1" i="1" dirty="0" err="1">
                <a:solidFill>
                  <a:prstClr val="black"/>
                </a:solidFill>
                <a:latin typeface="Montserrat" pitchFamily="2" charset="77"/>
                <a:hlinkClick r:id="rId2"/>
              </a:rPr>
              <a:t>Declaratorias</a:t>
            </a:r>
            <a:r>
              <a:rPr lang="en-US" sz="1400" b="1" i="1" dirty="0">
                <a:solidFill>
                  <a:prstClr val="black"/>
                </a:solidFill>
                <a:latin typeface="Montserrat" pitchFamily="2" charset="77"/>
                <a:hlinkClick r:id="rId2"/>
              </a:rPr>
              <a:t>/</a:t>
            </a:r>
            <a:endParaRPr lang="en-US" sz="1400" b="1" i="1" dirty="0">
              <a:solidFill>
                <a:prstClr val="black"/>
              </a:solidFill>
              <a:latin typeface="Montserrat" pitchFamily="2" charset="77"/>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965" t="14864" r="7643" b="48711"/>
          <a:stretch/>
        </p:blipFill>
        <p:spPr bwMode="auto">
          <a:xfrm>
            <a:off x="510171" y="4216679"/>
            <a:ext cx="4110361" cy="244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965" t="50259" r="7643" b="8014"/>
          <a:stretch/>
        </p:blipFill>
        <p:spPr bwMode="auto">
          <a:xfrm>
            <a:off x="4932040" y="4216679"/>
            <a:ext cx="3538755" cy="2415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8300" t="17958" r="6932" b="45349"/>
          <a:stretch/>
        </p:blipFill>
        <p:spPr bwMode="auto">
          <a:xfrm>
            <a:off x="510171" y="1433182"/>
            <a:ext cx="3791990" cy="225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8300" t="53647" r="6932" b="5347"/>
          <a:stretch/>
        </p:blipFill>
        <p:spPr bwMode="auto">
          <a:xfrm>
            <a:off x="4460541" y="1432968"/>
            <a:ext cx="3791990" cy="2515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456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4" name="3 Gráfico"/>
          <p:cNvGraphicFramePr>
            <a:graphicFrameLocks/>
          </p:cNvGraphicFramePr>
          <p:nvPr>
            <p:extLst>
              <p:ext uri="{D42A27DB-BD31-4B8C-83A1-F6EECF244321}">
                <p14:modId xmlns:p14="http://schemas.microsoft.com/office/powerpoint/2010/main" val="900675300"/>
              </p:ext>
            </p:extLst>
          </p:nvPr>
        </p:nvGraphicFramePr>
        <p:xfrm>
          <a:off x="323528" y="1124745"/>
          <a:ext cx="8640959" cy="4968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1766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9" name="2 Gráfico"/>
          <p:cNvGraphicFramePr>
            <a:graphicFrameLocks/>
          </p:cNvGraphicFramePr>
          <p:nvPr>
            <p:extLst>
              <p:ext uri="{D42A27DB-BD31-4B8C-83A1-F6EECF244321}">
                <p14:modId xmlns:p14="http://schemas.microsoft.com/office/powerpoint/2010/main" val="2798223439"/>
              </p:ext>
            </p:extLst>
          </p:nvPr>
        </p:nvGraphicFramePr>
        <p:xfrm>
          <a:off x="467544" y="806672"/>
          <a:ext cx="3744416" cy="2262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3 Gráfico"/>
          <p:cNvGraphicFramePr>
            <a:graphicFrameLocks/>
          </p:cNvGraphicFramePr>
          <p:nvPr>
            <p:extLst>
              <p:ext uri="{D42A27DB-BD31-4B8C-83A1-F6EECF244321}">
                <p14:modId xmlns:p14="http://schemas.microsoft.com/office/powerpoint/2010/main" val="2176045588"/>
              </p:ext>
            </p:extLst>
          </p:nvPr>
        </p:nvGraphicFramePr>
        <p:xfrm>
          <a:off x="4355976" y="810377"/>
          <a:ext cx="4248472" cy="2293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10 Gráfico"/>
          <p:cNvGraphicFramePr>
            <a:graphicFrameLocks/>
          </p:cNvGraphicFramePr>
          <p:nvPr>
            <p:extLst>
              <p:ext uri="{D42A27DB-BD31-4B8C-83A1-F6EECF244321}">
                <p14:modId xmlns:p14="http://schemas.microsoft.com/office/powerpoint/2010/main" val="3454518198"/>
              </p:ext>
            </p:extLst>
          </p:nvPr>
        </p:nvGraphicFramePr>
        <p:xfrm>
          <a:off x="2123728" y="3356992"/>
          <a:ext cx="4968552" cy="30243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8523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80728"/>
            <a:ext cx="7137537" cy="523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xmlns="" id="{D428A856-8863-3B47-871D-0BD0F50BE444}"/>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3" name="TextBox 2">
            <a:hlinkClick r:id="rId3"/>
            <a:extLst>
              <a:ext uri="{FF2B5EF4-FFF2-40B4-BE49-F238E27FC236}">
                <a16:creationId xmlns:a16="http://schemas.microsoft.com/office/drawing/2014/main" xmlns="" id="{B274B974-E8DC-7947-9523-18BE6B675668}"/>
              </a:ext>
            </a:extLst>
          </p:cNvPr>
          <p:cNvSpPr txBox="1"/>
          <p:nvPr/>
        </p:nvSpPr>
        <p:spPr>
          <a:xfrm>
            <a:off x="179512" y="867807"/>
            <a:ext cx="3956532" cy="430887"/>
          </a:xfrm>
          <a:prstGeom prst="rect">
            <a:avLst/>
          </a:prstGeom>
          <a:noFill/>
        </p:spPr>
        <p:txBody>
          <a:bodyPr wrap="none" rtlCol="0">
            <a:spAutoFit/>
          </a:bodyPr>
          <a:lstStyle/>
          <a:p>
            <a:r>
              <a:rPr lang="en-US" sz="1100" b="1" i="1" dirty="0">
                <a:latin typeface="Montserrat" pitchFamily="2" charset="77"/>
                <a:hlinkClick r:id="rId4"/>
              </a:rPr>
              <a:t>http://</a:t>
            </a:r>
            <a:r>
              <a:rPr lang="en-US" sz="1100" b="1" i="1" dirty="0" smtClean="0">
                <a:latin typeface="Montserrat" pitchFamily="2" charset="77"/>
                <a:hlinkClick r:id="rId4"/>
              </a:rPr>
              <a:t>www.atlasnacionalderiesgos.gob.mx/IGOPP</a:t>
            </a:r>
            <a:endParaRPr lang="en-US" sz="1100" b="1" i="1" dirty="0" smtClean="0">
              <a:latin typeface="Montserrat" pitchFamily="2" charset="77"/>
            </a:endParaRPr>
          </a:p>
          <a:p>
            <a:endParaRPr lang="en-US" sz="1100" b="1" i="1" dirty="0">
              <a:latin typeface="Montserrat" pitchFamily="2" charset="77"/>
            </a:endParaRPr>
          </a:p>
        </p:txBody>
      </p:sp>
      <p:sp>
        <p:nvSpPr>
          <p:cNvPr id="4" name="Rectangle 3">
            <a:extLst>
              <a:ext uri="{FF2B5EF4-FFF2-40B4-BE49-F238E27FC236}">
                <a16:creationId xmlns:a16="http://schemas.microsoft.com/office/drawing/2014/main" xmlns="" id="{0D428000-644A-454A-9ECB-D9808BA003E3}"/>
              </a:ext>
            </a:extLst>
          </p:cNvPr>
          <p:cNvSpPr/>
          <p:nvPr/>
        </p:nvSpPr>
        <p:spPr>
          <a:xfrm>
            <a:off x="340066" y="6523603"/>
            <a:ext cx="7704856" cy="246221"/>
          </a:xfrm>
          <a:prstGeom prst="rect">
            <a:avLst/>
          </a:prstGeom>
        </p:spPr>
        <p:txBody>
          <a:bodyPr wrap="square">
            <a:spAutoFit/>
          </a:bodyPr>
          <a:lstStyle/>
          <a:p>
            <a:r>
              <a:rPr lang="es-ES" sz="1000" b="1" i="1" dirty="0">
                <a:solidFill>
                  <a:srgbClr val="000000"/>
                </a:solidFill>
                <a:latin typeface="Montserrat" pitchFamily="2" charset="77"/>
              </a:rPr>
              <a:t>Informe Estatal de Gobernabilidad y Políticas Públicas en Gestión del Riesgo de Desastres, CENAPRED (</a:t>
            </a:r>
            <a:r>
              <a:rPr lang="es-ES" sz="1000" b="1" i="1" dirty="0" smtClean="0">
                <a:solidFill>
                  <a:srgbClr val="000000"/>
                </a:solidFill>
                <a:latin typeface="Montserrat" pitchFamily="2" charset="77"/>
              </a:rPr>
              <a:t>2017).</a:t>
            </a:r>
            <a:endParaRPr lang="es-ES_tradnl" sz="1000" b="1" i="1" dirty="0">
              <a:latin typeface="Montserrat" pitchFamily="2" charset="77"/>
            </a:endParaRPr>
          </a:p>
        </p:txBody>
      </p:sp>
      <p:sp>
        <p:nvSpPr>
          <p:cNvPr id="7" name="TextBox 6">
            <a:extLst>
              <a:ext uri="{FF2B5EF4-FFF2-40B4-BE49-F238E27FC236}">
                <a16:creationId xmlns:a16="http://schemas.microsoft.com/office/drawing/2014/main" xmlns="" id="{0FE08353-C43F-8A43-A108-679ADC0231F6}"/>
              </a:ext>
            </a:extLst>
          </p:cNvPr>
          <p:cNvSpPr txBox="1"/>
          <p:nvPr/>
        </p:nvSpPr>
        <p:spPr>
          <a:xfrm>
            <a:off x="300644" y="5219477"/>
            <a:ext cx="3832459" cy="646331"/>
          </a:xfrm>
          <a:prstGeom prst="rect">
            <a:avLst/>
          </a:prstGeom>
          <a:noFill/>
        </p:spPr>
        <p:txBody>
          <a:bodyPr wrap="none" rtlCol="0">
            <a:spAutoFit/>
          </a:bodyPr>
          <a:lstStyle/>
          <a:p>
            <a:r>
              <a:rPr lang="es-ES_tradnl" dirty="0" smtClean="0"/>
              <a:t>Estado de México </a:t>
            </a:r>
            <a:r>
              <a:rPr lang="es-ES_tradnl" b="1" dirty="0" smtClean="0">
                <a:solidFill>
                  <a:srgbClr val="860000"/>
                </a:solidFill>
              </a:rPr>
              <a:t>67.5 </a:t>
            </a:r>
            <a:r>
              <a:rPr lang="es-ES_tradnl" b="1" dirty="0">
                <a:solidFill>
                  <a:srgbClr val="860000"/>
                </a:solidFill>
              </a:rPr>
              <a:t>% - </a:t>
            </a:r>
            <a:r>
              <a:rPr lang="es-ES_tradnl" dirty="0" smtClean="0">
                <a:solidFill>
                  <a:srgbClr val="860000"/>
                </a:solidFill>
              </a:rPr>
              <a:t>APRECIABLE</a:t>
            </a:r>
            <a:endParaRPr lang="es-ES_tradnl" dirty="0">
              <a:solidFill>
                <a:srgbClr val="860000"/>
              </a:solidFill>
            </a:endParaRPr>
          </a:p>
          <a:p>
            <a:r>
              <a:rPr lang="es-ES_tradnl" dirty="0" smtClean="0"/>
              <a:t>Evaluación Estatal</a:t>
            </a:r>
            <a:endParaRPr lang="es-ES_tradnl" dirty="0"/>
          </a:p>
        </p:txBody>
      </p:sp>
    </p:spTree>
    <p:extLst>
      <p:ext uri="{BB962C8B-B14F-4D97-AF65-F5344CB8AC3E}">
        <p14:creationId xmlns:p14="http://schemas.microsoft.com/office/powerpoint/2010/main" val="213773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86556"/>
            <a:ext cx="8856984" cy="384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xmlns="" id="{0459FBD8-3D2B-294F-8E55-7A1A3FBD7F6E}"/>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13" name="TextBox 12">
            <a:extLst>
              <a:ext uri="{FF2B5EF4-FFF2-40B4-BE49-F238E27FC236}">
                <a16:creationId xmlns:a16="http://schemas.microsoft.com/office/drawing/2014/main" xmlns="" id="{F9BC16CB-1175-1A47-AE3F-FEE291F9BBF9}"/>
              </a:ext>
            </a:extLst>
          </p:cNvPr>
          <p:cNvSpPr txBox="1"/>
          <p:nvPr/>
        </p:nvSpPr>
        <p:spPr>
          <a:xfrm>
            <a:off x="5262795" y="3645730"/>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3</a:t>
            </a:r>
          </a:p>
        </p:txBody>
      </p:sp>
      <p:sp>
        <p:nvSpPr>
          <p:cNvPr id="16" name="TextBox 15">
            <a:extLst>
              <a:ext uri="{FF2B5EF4-FFF2-40B4-BE49-F238E27FC236}">
                <a16:creationId xmlns:a16="http://schemas.microsoft.com/office/drawing/2014/main" xmlns="" id="{2B6C74DF-CB50-7F40-8DA2-7078C13C08D7}"/>
              </a:ext>
            </a:extLst>
          </p:cNvPr>
          <p:cNvSpPr txBox="1"/>
          <p:nvPr/>
        </p:nvSpPr>
        <p:spPr>
          <a:xfrm>
            <a:off x="246901" y="5712086"/>
            <a:ext cx="8550695" cy="507831"/>
          </a:xfrm>
          <a:prstGeom prst="rect">
            <a:avLst/>
          </a:prstGeom>
          <a:noFill/>
        </p:spPr>
        <p:txBody>
          <a:bodyPr wrap="square" lIns="0" tIns="0" rIns="0" bIns="0" rtlCol="0">
            <a:spAutoFit/>
          </a:bodyPr>
          <a:lstStyle/>
          <a:p>
            <a:pPr algn="just"/>
            <a:r>
              <a:rPr lang="es-ES_tradnl" sz="1100" b="1" dirty="0">
                <a:solidFill>
                  <a:srgbClr val="FF0000"/>
                </a:solidFill>
                <a:latin typeface="Montserrat" pitchFamily="2" charset="77"/>
              </a:rPr>
              <a:t>2</a:t>
            </a:r>
            <a:r>
              <a:rPr lang="es-ES_tradnl" sz="1100" b="1" dirty="0" smtClean="0">
                <a:solidFill>
                  <a:srgbClr val="FF0000"/>
                </a:solidFill>
                <a:latin typeface="Montserrat" pitchFamily="2" charset="77"/>
              </a:rPr>
              <a:t>. </a:t>
            </a:r>
            <a:r>
              <a:rPr lang="es-ES_tradnl" sz="1100" dirty="0">
                <a:latin typeface="Montserrat" pitchFamily="2" charset="77"/>
              </a:rPr>
              <a:t>Evidencia de asignación </a:t>
            </a:r>
            <a:r>
              <a:rPr lang="es-ES_tradnl" sz="1100" dirty="0" smtClean="0">
                <a:latin typeface="Montserrat" pitchFamily="2" charset="77"/>
              </a:rPr>
              <a:t>presupuestal </a:t>
            </a:r>
            <a:r>
              <a:rPr lang="es-ES_tradnl" sz="1100" dirty="0">
                <a:latin typeface="Montserrat" pitchFamily="2" charset="77"/>
              </a:rPr>
              <a:t>a </a:t>
            </a:r>
            <a:r>
              <a:rPr lang="es-ES_tradnl" sz="1100" b="1" dirty="0">
                <a:latin typeface="Montserrat" pitchFamily="2" charset="77"/>
              </a:rPr>
              <a:t>identificación de riesgos </a:t>
            </a:r>
            <a:r>
              <a:rPr lang="es-ES_tradnl" sz="1100" dirty="0">
                <a:latin typeface="Montserrat" pitchFamily="2" charset="77"/>
              </a:rPr>
              <a:t>en los sectores, por ejemplo</a:t>
            </a:r>
            <a:r>
              <a:rPr lang="es-ES_tradnl" sz="1100" b="1" dirty="0">
                <a:latin typeface="Montserrat" pitchFamily="2" charset="77"/>
              </a:rPr>
              <a:t>: partidas específicas para análisis de vulnerabilidad en el sector hidráulico o carretero.</a:t>
            </a:r>
            <a:endParaRPr lang="es-ES_tradnl" sz="1100" b="1" dirty="0">
              <a:solidFill>
                <a:srgbClr val="FF0000"/>
              </a:solidFill>
              <a:latin typeface="Montserrat" pitchFamily="2" charset="77"/>
            </a:endParaRPr>
          </a:p>
          <a:p>
            <a:endParaRPr lang="es-ES_tradnl" sz="1100" b="1" dirty="0">
              <a:solidFill>
                <a:srgbClr val="FF0000"/>
              </a:solidFill>
              <a:latin typeface="Montserrat" pitchFamily="2" charset="77"/>
            </a:endParaRPr>
          </a:p>
        </p:txBody>
      </p:sp>
      <p:sp>
        <p:nvSpPr>
          <p:cNvPr id="20" name="TextBox 19">
            <a:extLst>
              <a:ext uri="{FF2B5EF4-FFF2-40B4-BE49-F238E27FC236}">
                <a16:creationId xmlns:a16="http://schemas.microsoft.com/office/drawing/2014/main" xmlns="" id="{0C1318BB-A080-F44E-B4B2-86EB26F8AFCF}"/>
              </a:ext>
            </a:extLst>
          </p:cNvPr>
          <p:cNvSpPr txBox="1"/>
          <p:nvPr/>
        </p:nvSpPr>
        <p:spPr>
          <a:xfrm>
            <a:off x="246901" y="5013176"/>
            <a:ext cx="8550693" cy="507831"/>
          </a:xfrm>
          <a:prstGeom prst="rect">
            <a:avLst/>
          </a:prstGeom>
          <a:noFill/>
        </p:spPr>
        <p:txBody>
          <a:bodyPr wrap="square" lIns="0" tIns="0" rIns="0" bIns="0" rtlCol="0">
            <a:spAutoFit/>
          </a:bodyPr>
          <a:lstStyle/>
          <a:p>
            <a:pPr algn="just"/>
            <a:r>
              <a:rPr lang="es-ES_tradnl" sz="1100" b="1" dirty="0">
                <a:solidFill>
                  <a:srgbClr val="FF0000"/>
                </a:solidFill>
                <a:latin typeface="Montserrat" pitchFamily="2" charset="77"/>
              </a:rPr>
              <a:t>1</a:t>
            </a:r>
            <a:r>
              <a:rPr lang="es-ES_tradnl" sz="1100" b="1" dirty="0" smtClean="0">
                <a:solidFill>
                  <a:srgbClr val="FF0000"/>
                </a:solidFill>
                <a:latin typeface="Montserrat" pitchFamily="2" charset="77"/>
              </a:rPr>
              <a:t>. </a:t>
            </a:r>
            <a:r>
              <a:rPr lang="es-ES_tradnl" sz="1100" dirty="0">
                <a:latin typeface="Montserrat" pitchFamily="2" charset="77"/>
              </a:rPr>
              <a:t>Marco jurídico que establezca la actualización de los </a:t>
            </a:r>
            <a:r>
              <a:rPr lang="es-ES_tradnl" sz="1100" b="1" dirty="0">
                <a:latin typeface="Montserrat" pitchFamily="2" charset="77"/>
              </a:rPr>
              <a:t>planes de desarrollo urbano</a:t>
            </a:r>
            <a:r>
              <a:rPr lang="es-ES_tradnl" sz="1100" dirty="0">
                <a:latin typeface="Montserrat" pitchFamily="2" charset="77"/>
              </a:rPr>
              <a:t>, así como en los </a:t>
            </a:r>
            <a:r>
              <a:rPr lang="es-ES_tradnl" sz="1100" b="1" dirty="0">
                <a:latin typeface="Montserrat" pitchFamily="2" charset="77"/>
              </a:rPr>
              <a:t>planes de ordenamiento territorial</a:t>
            </a:r>
            <a:r>
              <a:rPr lang="es-ES_tradnl" sz="1100" dirty="0">
                <a:latin typeface="Montserrat" pitchFamily="2" charset="77"/>
              </a:rPr>
              <a:t> después de ocurrido un desastre, </a:t>
            </a:r>
            <a:r>
              <a:rPr lang="es-ES_tradnl" sz="1100" dirty="0" smtClean="0">
                <a:latin typeface="Montserrat" pitchFamily="2" charset="77"/>
              </a:rPr>
              <a:t>siendo un área </a:t>
            </a:r>
            <a:r>
              <a:rPr lang="es-ES_tradnl" sz="1100" dirty="0">
                <a:latin typeface="Montserrat" pitchFamily="2" charset="77"/>
              </a:rPr>
              <a:t>de oportunidad para corregir los procesos de ocupación y uso del suelo que evidencien problemas o riesgos preexistentes.</a:t>
            </a:r>
            <a:endParaRPr lang="es-ES_tradnl" sz="1100" b="1" dirty="0">
              <a:solidFill>
                <a:srgbClr val="FF0000"/>
              </a:solidFill>
              <a:latin typeface="Montserrat" pitchFamily="2" charset="77"/>
            </a:endParaRPr>
          </a:p>
        </p:txBody>
      </p:sp>
      <p:sp>
        <p:nvSpPr>
          <p:cNvPr id="12" name="Rectangle 8">
            <a:extLst>
              <a:ext uri="{FF2B5EF4-FFF2-40B4-BE49-F238E27FC236}">
                <a16:creationId xmlns:a16="http://schemas.microsoft.com/office/drawing/2014/main" xmlns="" id="{E03E77D6-28FA-3C4E-89B2-1F90CD63E656}"/>
              </a:ext>
            </a:extLst>
          </p:cNvPr>
          <p:cNvSpPr/>
          <p:nvPr/>
        </p:nvSpPr>
        <p:spPr>
          <a:xfrm>
            <a:off x="5148064" y="3568320"/>
            <a:ext cx="1206882"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8">
            <a:extLst>
              <a:ext uri="{FF2B5EF4-FFF2-40B4-BE49-F238E27FC236}">
                <a16:creationId xmlns:a16="http://schemas.microsoft.com/office/drawing/2014/main" xmlns="" id="{E03E77D6-28FA-3C4E-89B2-1F90CD63E656}"/>
              </a:ext>
            </a:extLst>
          </p:cNvPr>
          <p:cNvSpPr/>
          <p:nvPr/>
        </p:nvSpPr>
        <p:spPr>
          <a:xfrm>
            <a:off x="3918805" y="3568320"/>
            <a:ext cx="1206882"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extBox 13">
            <a:extLst>
              <a:ext uri="{FF2B5EF4-FFF2-40B4-BE49-F238E27FC236}">
                <a16:creationId xmlns:a16="http://schemas.microsoft.com/office/drawing/2014/main" xmlns="" id="{D462C488-EBE2-1B47-8221-0A063607AE39}"/>
              </a:ext>
            </a:extLst>
          </p:cNvPr>
          <p:cNvSpPr txBox="1"/>
          <p:nvPr/>
        </p:nvSpPr>
        <p:spPr>
          <a:xfrm>
            <a:off x="4062183" y="3626421"/>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1</a:t>
            </a:r>
          </a:p>
        </p:txBody>
      </p:sp>
      <p:sp>
        <p:nvSpPr>
          <p:cNvPr id="19" name="Rectangle 8">
            <a:extLst>
              <a:ext uri="{FF2B5EF4-FFF2-40B4-BE49-F238E27FC236}">
                <a16:creationId xmlns:a16="http://schemas.microsoft.com/office/drawing/2014/main" xmlns="" id="{E03E77D6-28FA-3C4E-89B2-1F90CD63E656}"/>
              </a:ext>
            </a:extLst>
          </p:cNvPr>
          <p:cNvSpPr/>
          <p:nvPr/>
        </p:nvSpPr>
        <p:spPr>
          <a:xfrm>
            <a:off x="5148064" y="2541043"/>
            <a:ext cx="1196640"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TextBox 13">
            <a:extLst>
              <a:ext uri="{FF2B5EF4-FFF2-40B4-BE49-F238E27FC236}">
                <a16:creationId xmlns:a16="http://schemas.microsoft.com/office/drawing/2014/main" xmlns="" id="{D462C488-EBE2-1B47-8221-0A063607AE39}"/>
              </a:ext>
            </a:extLst>
          </p:cNvPr>
          <p:cNvSpPr txBox="1"/>
          <p:nvPr/>
        </p:nvSpPr>
        <p:spPr>
          <a:xfrm>
            <a:off x="5291442" y="2599144"/>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2</a:t>
            </a:r>
          </a:p>
        </p:txBody>
      </p:sp>
      <p:sp>
        <p:nvSpPr>
          <p:cNvPr id="22" name="TextBox 15">
            <a:extLst>
              <a:ext uri="{FF2B5EF4-FFF2-40B4-BE49-F238E27FC236}">
                <a16:creationId xmlns:a16="http://schemas.microsoft.com/office/drawing/2014/main" xmlns="" id="{2B6C74DF-CB50-7F40-8DA2-7078C13C08D7}"/>
              </a:ext>
            </a:extLst>
          </p:cNvPr>
          <p:cNvSpPr txBox="1"/>
          <p:nvPr/>
        </p:nvSpPr>
        <p:spPr>
          <a:xfrm>
            <a:off x="246899" y="6208545"/>
            <a:ext cx="8550695" cy="338554"/>
          </a:xfrm>
          <a:prstGeom prst="rect">
            <a:avLst/>
          </a:prstGeom>
          <a:noFill/>
        </p:spPr>
        <p:txBody>
          <a:bodyPr wrap="square" lIns="0" tIns="0" rIns="0" bIns="0" rtlCol="0">
            <a:spAutoFit/>
          </a:bodyPr>
          <a:lstStyle/>
          <a:p>
            <a:pPr algn="just"/>
            <a:r>
              <a:rPr lang="es-ES_tradnl" sz="1100" b="1" dirty="0">
                <a:solidFill>
                  <a:srgbClr val="FF0000"/>
                </a:solidFill>
                <a:latin typeface="Montserrat" pitchFamily="2" charset="77"/>
              </a:rPr>
              <a:t>3</a:t>
            </a:r>
            <a:r>
              <a:rPr lang="es-ES_tradnl" sz="1100" b="1" dirty="0" smtClean="0">
                <a:solidFill>
                  <a:srgbClr val="FF0000"/>
                </a:solidFill>
                <a:latin typeface="Montserrat" pitchFamily="2" charset="77"/>
              </a:rPr>
              <a:t>. </a:t>
            </a:r>
            <a:r>
              <a:rPr lang="es-ES_tradnl" sz="1100" dirty="0">
                <a:latin typeface="Montserrat" pitchFamily="2" charset="77"/>
              </a:rPr>
              <a:t>C</a:t>
            </a:r>
            <a:r>
              <a:rPr lang="es-ES_tradnl" sz="1100" dirty="0" smtClean="0">
                <a:latin typeface="Montserrat" pitchFamily="2" charset="77"/>
              </a:rPr>
              <a:t>ada </a:t>
            </a:r>
            <a:r>
              <a:rPr lang="es-ES_tradnl" sz="1100" b="1" dirty="0" smtClean="0">
                <a:latin typeface="Montserrat" pitchFamily="2" charset="77"/>
              </a:rPr>
              <a:t>sector es responsable de la realización de planes de recuperación, </a:t>
            </a:r>
            <a:r>
              <a:rPr lang="es-ES_tradnl" sz="1100" dirty="0" smtClean="0">
                <a:latin typeface="Montserrat" pitchFamily="2" charset="77"/>
              </a:rPr>
              <a:t>los cuales determinen acciones básicas y estrategias a realizar en caso de afrontar un proceso de recuperación post desastre.</a:t>
            </a:r>
            <a:endParaRPr lang="es-ES_tradnl" sz="1100" dirty="0">
              <a:latin typeface="Montserrat" pitchFamily="2" charset="77"/>
            </a:endParaRPr>
          </a:p>
        </p:txBody>
      </p:sp>
    </p:spTree>
    <p:extLst>
      <p:ext uri="{BB962C8B-B14F-4D97-AF65-F5344CB8AC3E}">
        <p14:creationId xmlns:p14="http://schemas.microsoft.com/office/powerpoint/2010/main" val="390310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p:bldP spid="12" grpId="0" animBg="1"/>
      <p:bldP spid="15" grpId="0" animBg="1"/>
      <p:bldP spid="17" grpId="0"/>
      <p:bldP spid="19" grpId="0" animBg="1"/>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8740838-4494-4A4F-911F-2B360E667D85}"/>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pic>
        <p:nvPicPr>
          <p:cNvPr id="30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86" y="793011"/>
            <a:ext cx="77533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86" y="3626454"/>
            <a:ext cx="8096250"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6324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smtClean="0">
                <a:latin typeface="Montserrat" pitchFamily="2" charset="77"/>
              </a:rPr>
              <a:t>Instrumento</a:t>
            </a:r>
            <a:r>
              <a:rPr lang="en-US" b="1" dirty="0" smtClean="0">
                <a:latin typeface="Montserrat" pitchFamily="2" charset="77"/>
              </a:rPr>
              <a:t> </a:t>
            </a:r>
            <a:r>
              <a:rPr lang="es-MX" b="1" dirty="0" smtClean="0">
                <a:latin typeface="Montserrat" pitchFamily="2" charset="77"/>
              </a:rPr>
              <a:t>Financiero</a:t>
            </a:r>
            <a:r>
              <a:rPr lang="en-US" b="1" dirty="0" smtClean="0">
                <a:latin typeface="Montserrat" pitchFamily="2" charset="77"/>
              </a:rPr>
              <a:t> </a:t>
            </a:r>
          </a:p>
          <a:p>
            <a:r>
              <a:rPr lang="en-US" b="1" dirty="0" smtClean="0">
                <a:latin typeface="Montserrat" pitchFamily="2" charset="77"/>
              </a:rPr>
              <a:t>FOPREDEN</a:t>
            </a:r>
            <a:endParaRPr lang="en-US" b="1" dirty="0">
              <a:latin typeface="Montserrat" pitchFamily="2" charset="77"/>
            </a:endParaRPr>
          </a:p>
        </p:txBody>
      </p:sp>
      <p:sp>
        <p:nvSpPr>
          <p:cNvPr id="7" name="TextBox 6">
            <a:extLst>
              <a:ext uri="{FF2B5EF4-FFF2-40B4-BE49-F238E27FC236}">
                <a16:creationId xmlns:a16="http://schemas.microsoft.com/office/drawing/2014/main" xmlns="" id="{0FE08353-C43F-8A43-A108-679ADC0231F6}"/>
              </a:ext>
            </a:extLst>
          </p:cNvPr>
          <p:cNvSpPr txBox="1"/>
          <p:nvPr/>
        </p:nvSpPr>
        <p:spPr>
          <a:xfrm>
            <a:off x="2771800" y="620688"/>
            <a:ext cx="2778325" cy="646331"/>
          </a:xfrm>
          <a:prstGeom prst="rect">
            <a:avLst/>
          </a:prstGeom>
          <a:noFill/>
        </p:spPr>
        <p:txBody>
          <a:bodyPr wrap="none" rtlCol="0">
            <a:spAutoFit/>
          </a:bodyPr>
          <a:lstStyle/>
          <a:p>
            <a:r>
              <a:rPr lang="es-ES_tradnl" dirty="0" smtClean="0">
                <a:latin typeface="Montserrat" panose="00000500000000000000" pitchFamily="2" charset="0"/>
              </a:rPr>
              <a:t>Histórico de Proyectos</a:t>
            </a:r>
          </a:p>
          <a:p>
            <a:r>
              <a:rPr lang="es-ES_tradnl" dirty="0" smtClean="0">
                <a:latin typeface="Montserrat" panose="00000500000000000000" pitchFamily="2" charset="0"/>
              </a:rPr>
              <a:t> Preventivos</a:t>
            </a:r>
            <a:endParaRPr lang="es-ES_tradnl" dirty="0">
              <a:latin typeface="Montserrat" panose="00000500000000000000" pitchFamily="2" charset="0"/>
            </a:endParaRPr>
          </a:p>
        </p:txBody>
      </p:sp>
      <p:graphicFrame>
        <p:nvGraphicFramePr>
          <p:cNvPr id="6" name="5 Tabla"/>
          <p:cNvGraphicFramePr>
            <a:graphicFrameLocks noGrp="1"/>
          </p:cNvGraphicFramePr>
          <p:nvPr>
            <p:extLst>
              <p:ext uri="{D42A27DB-BD31-4B8C-83A1-F6EECF244321}">
                <p14:modId xmlns:p14="http://schemas.microsoft.com/office/powerpoint/2010/main" val="3656651183"/>
              </p:ext>
            </p:extLst>
          </p:nvPr>
        </p:nvGraphicFramePr>
        <p:xfrm>
          <a:off x="323528" y="1340768"/>
          <a:ext cx="8568952" cy="4176464"/>
        </p:xfrm>
        <a:graphic>
          <a:graphicData uri="http://schemas.openxmlformats.org/drawingml/2006/table">
            <a:tbl>
              <a:tblPr>
                <a:tableStyleId>{5C22544A-7EE6-4342-B048-85BDC9FD1C3A}</a:tableStyleId>
              </a:tblPr>
              <a:tblGrid>
                <a:gridCol w="561099"/>
                <a:gridCol w="1501797"/>
                <a:gridCol w="2062896"/>
                <a:gridCol w="1421654"/>
                <a:gridCol w="1593347"/>
                <a:gridCol w="1428159"/>
              </a:tblGrid>
              <a:tr h="421844">
                <a:tc>
                  <a:txBody>
                    <a:bodyPr/>
                    <a:lstStyle/>
                    <a:p>
                      <a:pPr algn="ctr" fontAlgn="ctr"/>
                      <a:r>
                        <a:rPr lang="es-MX" sz="1200" b="1" u="none" strike="noStrike" dirty="0">
                          <a:effectLst/>
                          <a:latin typeface="Montserrat" panose="00000500000000000000" pitchFamily="2" charset="0"/>
                        </a:rPr>
                        <a:t>AÑO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ESTATUS</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NOMBRE DEL PROYECTO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APORTACIÓN FEDERAL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COPARTICIPACIÓN</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TOTAL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r>
              <a:tr h="1713574">
                <a:tc>
                  <a:txBody>
                    <a:bodyPr/>
                    <a:lstStyle/>
                    <a:p>
                      <a:pPr algn="ctr" fontAlgn="ctr"/>
                      <a:r>
                        <a:rPr lang="es-MX" sz="1200" b="0" i="0" u="none" strike="noStrike" dirty="0">
                          <a:solidFill>
                            <a:srgbClr val="000000"/>
                          </a:solidFill>
                          <a:effectLst/>
                          <a:latin typeface="Montserrat" panose="00000500000000000000" pitchFamily="2" charset="0"/>
                        </a:rPr>
                        <a:t>2005</a:t>
                      </a:r>
                    </a:p>
                  </a:txBody>
                  <a:tcPr marL="9525" marR="9525" marT="9525" marB="0" anchor="ctr">
                    <a:noFill/>
                  </a:tcPr>
                </a:tc>
                <a:tc>
                  <a:txBody>
                    <a:bodyPr/>
                    <a:lstStyle/>
                    <a:p>
                      <a:pPr algn="ctr" fontAlgn="ctr"/>
                      <a:r>
                        <a:rPr lang="es-MX" sz="1200" b="0" i="0" u="none" strike="noStrike" dirty="0" smtClean="0">
                          <a:solidFill>
                            <a:srgbClr val="000000"/>
                          </a:solidFill>
                          <a:effectLst/>
                          <a:latin typeface="Montserrat" panose="00000500000000000000" pitchFamily="2" charset="0"/>
                        </a:rPr>
                        <a:t>FINALIZADO</a:t>
                      </a:r>
                    </a:p>
                    <a:p>
                      <a:pPr algn="ctr" fontAlgn="ctr"/>
                      <a:r>
                        <a:rPr lang="es-MX" sz="1200" b="0" i="0" u="none" strike="noStrike" dirty="0" smtClean="0">
                          <a:solidFill>
                            <a:srgbClr val="000000"/>
                          </a:solidFill>
                          <a:effectLst/>
                          <a:latin typeface="Montserrat" panose="00000500000000000000" pitchFamily="2" charset="0"/>
                        </a:rPr>
                        <a:t>(PROYECTO REALIZADO POR EL INSTITUTO DE GEOLOGÍA DE LA UNAM)</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t"/>
                      <a:r>
                        <a:rPr lang="es-MX" sz="1200" b="0" i="0" u="none" strike="noStrike" dirty="0">
                          <a:solidFill>
                            <a:srgbClr val="000000"/>
                          </a:solidFill>
                          <a:effectLst/>
                          <a:latin typeface="Montserrat" panose="00000500000000000000" pitchFamily="2" charset="0"/>
                        </a:rPr>
                        <a:t>CARACTERIZACIÓN GEOMECÁNICA Y MODELACIÓN NUMÉRICA DE DESLIZAMIENTOS </a:t>
                      </a:r>
                      <a:r>
                        <a:rPr lang="es-MX" sz="1200" b="0" i="0" u="none" strike="noStrike" dirty="0" smtClean="0">
                          <a:solidFill>
                            <a:srgbClr val="000000"/>
                          </a:solidFill>
                          <a:effectLst/>
                          <a:latin typeface="Montserrat" panose="00000500000000000000" pitchFamily="2" charset="0"/>
                        </a:rPr>
                        <a:t>|</a:t>
                      </a:r>
                    </a:p>
                    <a:p>
                      <a:pPr algn="l" fontAlgn="t"/>
                      <a:r>
                        <a:rPr lang="es-MX" sz="1200" b="0" i="0" u="none" strike="noStrike" dirty="0" smtClean="0">
                          <a:solidFill>
                            <a:srgbClr val="000000"/>
                          </a:solidFill>
                          <a:effectLst/>
                          <a:latin typeface="Montserrat" panose="00000500000000000000" pitchFamily="2" charset="0"/>
                        </a:rPr>
                        <a:t>CRÍTICOS </a:t>
                      </a:r>
                      <a:r>
                        <a:rPr lang="es-MX" sz="1200" b="0" i="0" u="none" strike="noStrike" dirty="0">
                          <a:solidFill>
                            <a:srgbClr val="000000"/>
                          </a:solidFill>
                          <a:effectLst/>
                          <a:latin typeface="Montserrat" panose="00000500000000000000" pitchFamily="2" charset="0"/>
                        </a:rPr>
                        <a:t>DE LA SIERRA DE GUADALUPE, ESTADO DE MÉXICO</a:t>
                      </a:r>
                    </a:p>
                  </a:txBody>
                  <a:tcPr marL="9525" marR="9525" marT="9525" marB="0">
                    <a:noFill/>
                  </a:tcPr>
                </a:tc>
                <a:tc>
                  <a:txBody>
                    <a:bodyPr/>
                    <a:lstStyle/>
                    <a:p>
                      <a:pPr algn="just"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797,900.00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just"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797,900.00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just" fontAlgn="ctr"/>
                      <a:r>
                        <a:rPr lang="es-MX" sz="1200" b="0" i="0" u="none" strike="noStrike" dirty="0" smtClean="0">
                          <a:solidFill>
                            <a:srgbClr val="000000"/>
                          </a:solidFill>
                          <a:effectLst/>
                          <a:latin typeface="Montserrat" panose="00000500000000000000" pitchFamily="2" charset="0"/>
                        </a:rPr>
                        <a:t> $</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1,595,800.00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r>
              <a:tr h="2041046">
                <a:tc>
                  <a:txBody>
                    <a:bodyPr/>
                    <a:lstStyle/>
                    <a:p>
                      <a:pPr algn="ctr" fontAlgn="ctr"/>
                      <a:r>
                        <a:rPr lang="es-MX" sz="1200" b="0" i="0" u="none" strike="noStrike" dirty="0">
                          <a:solidFill>
                            <a:srgbClr val="000000"/>
                          </a:solidFill>
                          <a:effectLst/>
                          <a:latin typeface="Montserrat" panose="00000500000000000000" pitchFamily="2" charset="0"/>
                        </a:rPr>
                        <a:t>2008</a:t>
                      </a:r>
                    </a:p>
                  </a:txBody>
                  <a:tcPr marL="9525" marR="9525" marT="9525" marB="0" anchor="ctr">
                    <a:noFill/>
                  </a:tcPr>
                </a:tc>
                <a:tc>
                  <a:txBody>
                    <a:bodyPr/>
                    <a:lstStyle/>
                    <a:p>
                      <a:pPr algn="ctr" fontAlgn="ctr"/>
                      <a:r>
                        <a:rPr lang="es-MX" sz="1200" b="0" i="0" u="none" strike="noStrike" dirty="0">
                          <a:solidFill>
                            <a:srgbClr val="000000"/>
                          </a:solidFill>
                          <a:effectLst/>
                          <a:latin typeface="Montserrat" panose="00000500000000000000" pitchFamily="2" charset="0"/>
                        </a:rPr>
                        <a:t>FINALIZADO</a:t>
                      </a: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ESTUDIO DE IDENTIFICACIÓN DE RIESGO Y SU MITIGACIÓN  DE LA PROBLEMÁTICA DEL RÍO LERMA EN EL ESTADO DE MÉXICO, CON BASE AL ANÁLISIS DE UN SISTEMA DE DRENAJE PROFUNDO</a:t>
                      </a:r>
                    </a:p>
                  </a:txBody>
                  <a:tcPr marL="9525" marR="9525" marT="9525" marB="0" anchor="ctr">
                    <a:noFill/>
                  </a:tcPr>
                </a:tc>
                <a:tc>
                  <a:txBody>
                    <a:bodyPr/>
                    <a:lstStyle/>
                    <a:p>
                      <a:pPr algn="just"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24,500,000.00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just"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10,500,000.00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just"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35,000,000.00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r>
            </a:tbl>
          </a:graphicData>
        </a:graphic>
      </p:graphicFrame>
      <p:sp>
        <p:nvSpPr>
          <p:cNvPr id="11" name="TextBox 6">
            <a:extLst>
              <a:ext uri="{FF2B5EF4-FFF2-40B4-BE49-F238E27FC236}">
                <a16:creationId xmlns="" xmlns:a16="http://schemas.microsoft.com/office/drawing/2014/main" id="{0FE08353-C43F-8A43-A108-679ADC0231F6}"/>
              </a:ext>
            </a:extLst>
          </p:cNvPr>
          <p:cNvSpPr txBox="1"/>
          <p:nvPr/>
        </p:nvSpPr>
        <p:spPr>
          <a:xfrm>
            <a:off x="323528" y="5877272"/>
            <a:ext cx="8640960" cy="369332"/>
          </a:xfrm>
          <a:prstGeom prst="rect">
            <a:avLst/>
          </a:prstGeom>
          <a:noFill/>
        </p:spPr>
        <p:txBody>
          <a:bodyPr wrap="square" rtlCol="0">
            <a:spAutoFit/>
          </a:bodyPr>
          <a:lstStyle/>
          <a:p>
            <a:r>
              <a:rPr lang="es-MX" dirty="0" smtClean="0">
                <a:latin typeface="Montserrat" panose="00000500000000000000" pitchFamily="2" charset="0"/>
              </a:rPr>
              <a:t>Inversión total en prevención 2005 – actual  $ 36’595,800.00</a:t>
            </a:r>
            <a:endParaRPr lang="es-MX" dirty="0">
              <a:latin typeface="Montserrat" panose="00000500000000000000" pitchFamily="2" charset="0"/>
            </a:endParaRPr>
          </a:p>
        </p:txBody>
      </p:sp>
    </p:spTree>
    <p:extLst>
      <p:ext uri="{BB962C8B-B14F-4D97-AF65-F5344CB8AC3E}">
        <p14:creationId xmlns:p14="http://schemas.microsoft.com/office/powerpoint/2010/main" val="10449622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1216</Words>
  <Application>Microsoft Office PowerPoint</Application>
  <PresentationFormat>Presentación en pantalla (4:3)</PresentationFormat>
  <Paragraphs>142</Paragraphs>
  <Slides>18</Slides>
  <Notes>0</Notes>
  <HiddenSlides>0</HiddenSlides>
  <MMClips>0</MMClips>
  <ScaleCrop>false</ScaleCrop>
  <HeadingPairs>
    <vt:vector size="4" baseType="variant">
      <vt:variant>
        <vt:lpstr>Tema</vt:lpstr>
      </vt:variant>
      <vt:variant>
        <vt:i4>2</vt:i4>
      </vt:variant>
      <vt:variant>
        <vt:lpstr>Títulos de diapositiva</vt:lpstr>
      </vt:variant>
      <vt:variant>
        <vt:i4>18</vt:i4>
      </vt:variant>
    </vt:vector>
  </HeadingPairs>
  <TitlesOfParts>
    <vt:vector size="20" baseType="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Méndez Estrada Karla Margarita</dc:creator>
  <cp:lastModifiedBy>Ydirin Alonso María de Lourdes</cp:lastModifiedBy>
  <cp:revision>17</cp:revision>
  <dcterms:created xsi:type="dcterms:W3CDTF">2019-01-16T14:59:52Z</dcterms:created>
  <dcterms:modified xsi:type="dcterms:W3CDTF">2019-02-07T15:56:23Z</dcterms:modified>
</cp:coreProperties>
</file>