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78" r:id="rId4"/>
    <p:sldId id="379" r:id="rId5"/>
    <p:sldId id="380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81" r:id="rId15"/>
    <p:sldId id="382" r:id="rId16"/>
    <p:sldId id="383" r:id="rId17"/>
    <p:sldId id="384" r:id="rId18"/>
    <p:sldId id="368" r:id="rId19"/>
    <p:sldId id="385" r:id="rId20"/>
    <p:sldId id="386" r:id="rId21"/>
    <p:sldId id="369" r:id="rId22"/>
    <p:sldId id="387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57" autoAdjust="0"/>
  </p:normalViewPr>
  <p:slideViewPr>
    <p:cSldViewPr showGuides="1">
      <p:cViewPr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197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8635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41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México 4,166,570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</a:t>
            </a:r>
            <a:r>
              <a:rPr lang="es-MX" baseline="0" smtClean="0"/>
              <a:t>el 18% </a:t>
            </a:r>
            <a:r>
              <a:rPr lang="es-MX" baseline="0" dirty="0" smtClean="0"/>
              <a:t>(742,071)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IV, VIII, IX y XIII. Balsas, Lerma-Santiago-Pacífico, Golfo Norte y Valle de México.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Se tiene un </a:t>
            </a:r>
            <a:r>
              <a:rPr lang="es-MX" b="1" dirty="0" smtClean="0"/>
              <a:t>estudio de riesgo por Bajas Temperaturas y Nevadas en la comunidad de Raíces</a:t>
            </a:r>
            <a:r>
              <a:rPr lang="es-MX" dirty="0" smtClean="0"/>
              <a:t>, en el</a:t>
            </a:r>
            <a:r>
              <a:rPr lang="es-MX" baseline="0" dirty="0" smtClean="0"/>
              <a:t> estado de México.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19/11/1912	07:55:07	6.9	19.93	-99.83	33	15 km al NORESTE de ATLACOMULCO, MEX	19/11/1912	13:55:07	revisado</a:t>
            </a:r>
          </a:p>
          <a:p>
            <a:r>
              <a:rPr lang="es-MX" dirty="0" smtClean="0"/>
              <a:t>31/12/1980	17:17:24	4.5	19.2	-99.4	4	3 km al NORESTE de XALATLACO, MEX	31/12/1980	23:17:24	revisado</a:t>
            </a:r>
          </a:p>
          <a:p>
            <a:r>
              <a:rPr lang="es-MX" dirty="0" smtClean="0"/>
              <a:t>20/09/1981	04:21:51	4.5	19	-99.5	12	10 km al NORESTE de TENANCINGO, MEX	20/09/1981	10:21:51	revisado</a:t>
            </a:r>
          </a:p>
          <a:p>
            <a:r>
              <a:rPr lang="es-MX" dirty="0" smtClean="0"/>
              <a:t>26/02/1979	16:15:56	4.4	19.82	-100.12	33	16 km al SUROESTE de TEMASCALCINGO, MEX	26/02/1979	22:15:56	revisado</a:t>
            </a:r>
          </a:p>
          <a:p>
            <a:r>
              <a:rPr lang="es-MX" dirty="0" smtClean="0"/>
              <a:t>10/11/1989	07:52:36	4.3	19.28	-98.94	10	1 km al SUR de XICO, MEX	10/11/1989	13:52:36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Se</a:t>
            </a:r>
            <a:r>
              <a:rPr lang="es-MX" baseline="0" dirty="0" smtClean="0"/>
              <a:t> estableció comunicación con la Unidad Estatal de Protección Civil para conocer los convenios y/o comités científicos que los asesoran, así como de las acciones que llevan a acabo para evaluar zonas de peligro y prevenir desastres.</a:t>
            </a:r>
            <a:endParaRPr lang="es-MX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78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gob.mx/conagua/acciones-y-programas/aguas-del-valle-de-mexico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hyperlink" Target="https://www.gob.mx/cms/uploads/attachment/file/281321/ZONA_URBANA_ACOLMAN__EDO._MEXICO.pdf" TargetMode="External"/><Relationship Id="rId4" Type="http://schemas.openxmlformats.org/officeDocument/2006/relationships/hyperlink" Target="https://www.gob.mx/cms/uploads/attachment/file/281350/ZONA_URBANA_ATENCO__EDO._DE_MEXICO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enapred.gob.mx/es/Publicaciones/archivos/216-1.pdf" TargetMode="External"/><Relationship Id="rId5" Type="http://schemas.openxmlformats.org/officeDocument/2006/relationships/hyperlink" Target="http://www.cenapred.gob.mx/es/Publicaciones/archivos/252.pdf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hyperlink" Target="http://wwlln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89-FASCCULOTORMENTASSEVERAS.PDF" TargetMode="Externa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Guia_contenido_minimo2016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s://www.cenapred.gob.mx/es/Publicaciones/archivos/15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anexos.zip" TargetMode="External"/><Relationship Id="rId5" Type="http://schemas.openxmlformats.org/officeDocument/2006/relationships/hyperlink" Target="https://smn.cna.gob.mx/es/climatologia/monitor-de-sequia/monitor-de-sequia-en-mexico" TargetMode="External"/><Relationship Id="rId4" Type="http://schemas.openxmlformats.org/officeDocument/2006/relationships/hyperlink" Target="https://www.cenapred.gob.mx/es/Publicaciones/archivos/8-FASCCULOSEQUAS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3292" y="18864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504" y="913363"/>
            <a:ext cx="892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el </a:t>
            </a:r>
            <a:r>
              <a:rPr lang="es-MX" sz="1400" dirty="0" smtClean="0">
                <a:latin typeface="Montserrat"/>
              </a:rPr>
              <a:t>Estado </a:t>
            </a:r>
            <a:r>
              <a:rPr lang="es-MX" sz="1400" dirty="0">
                <a:latin typeface="Montserrat"/>
              </a:rPr>
              <a:t>de </a:t>
            </a:r>
            <a:r>
              <a:rPr lang="es-MX" sz="1400" dirty="0" smtClean="0">
                <a:latin typeface="Montserrat"/>
              </a:rPr>
              <a:t>México únicamente </a:t>
            </a:r>
            <a:r>
              <a:rPr lang="es-MX" sz="1400" dirty="0">
                <a:latin typeface="Montserrat"/>
              </a:rPr>
              <a:t>en </a:t>
            </a:r>
            <a:r>
              <a:rPr lang="es-MX" sz="1400" dirty="0" smtClean="0">
                <a:latin typeface="Montserrat"/>
              </a:rPr>
              <a:t>los municipios </a:t>
            </a:r>
            <a:r>
              <a:rPr lang="es-MX" sz="1400" dirty="0">
                <a:latin typeface="Montserrat"/>
              </a:rPr>
              <a:t>de </a:t>
            </a:r>
            <a:r>
              <a:rPr lang="es-MX" sz="1400" b="1" dirty="0" err="1" smtClean="0">
                <a:latin typeface="Montserrat"/>
              </a:rPr>
              <a:t>Tonatico</a:t>
            </a:r>
            <a:r>
              <a:rPr lang="es-MX" sz="1400" b="1" dirty="0" smtClean="0">
                <a:latin typeface="Montserrat"/>
              </a:rPr>
              <a:t>, </a:t>
            </a:r>
            <a:r>
              <a:rPr lang="es-MX" sz="1400" b="1" dirty="0" err="1" smtClean="0">
                <a:latin typeface="Montserrat"/>
              </a:rPr>
              <a:t>Zumpahuacán</a:t>
            </a:r>
            <a:r>
              <a:rPr lang="es-MX" sz="1400" b="1" dirty="0" smtClean="0">
                <a:latin typeface="Montserrat"/>
              </a:rPr>
              <a:t>, San José </a:t>
            </a:r>
            <a:r>
              <a:rPr lang="es-MX" sz="1400" b="1" dirty="0" err="1" smtClean="0">
                <a:latin typeface="Montserrat"/>
              </a:rPr>
              <a:t>Chalmita</a:t>
            </a:r>
            <a:r>
              <a:rPr lang="es-MX" sz="1400" b="1" dirty="0" smtClean="0">
                <a:latin typeface="Montserrat"/>
              </a:rPr>
              <a:t> y Malinalco</a:t>
            </a:r>
            <a:r>
              <a:rPr lang="es-MX" sz="1400" dirty="0" smtClean="0">
                <a:latin typeface="Montserrat"/>
              </a:rPr>
              <a:t>, colindantes </a:t>
            </a:r>
            <a:r>
              <a:rPr lang="es-MX" sz="1400" dirty="0">
                <a:latin typeface="Montserrat"/>
              </a:rPr>
              <a:t>con </a:t>
            </a:r>
            <a:r>
              <a:rPr lang="es-MX" sz="1400" dirty="0" smtClean="0">
                <a:latin typeface="Montserrat"/>
              </a:rPr>
              <a:t>los estados </a:t>
            </a:r>
            <a:r>
              <a:rPr lang="es-MX" sz="1400" dirty="0">
                <a:latin typeface="Montserrat"/>
              </a:rPr>
              <a:t>de </a:t>
            </a:r>
            <a:r>
              <a:rPr lang="es-MX" sz="1400" dirty="0" smtClean="0">
                <a:latin typeface="Montserrat"/>
              </a:rPr>
              <a:t>Morelos y Guerrero, </a:t>
            </a:r>
            <a:r>
              <a:rPr lang="es-MX" sz="1400" dirty="0">
                <a:latin typeface="Montserrat"/>
              </a:rPr>
              <a:t>las zonas montañosas están constituidas de rocas calizas, que presentan evidencias de desarrollo kárstico maduro, con la presencia de dolinas, manantiales kársticos y cavernas, incluyendo </a:t>
            </a:r>
            <a:r>
              <a:rPr lang="es-MX" sz="1400" dirty="0" smtClean="0">
                <a:latin typeface="Montserrat"/>
              </a:rPr>
              <a:t>las Grutas de La Estrella, desarrolladas turísticamente, </a:t>
            </a:r>
            <a:r>
              <a:rPr lang="es-MX" sz="1400" dirty="0">
                <a:latin typeface="Montserrat"/>
              </a:rPr>
              <a:t>con más de 3 km de galerías exploradas. Por ello, </a:t>
            </a:r>
            <a:r>
              <a:rPr lang="es-MX" sz="1400" b="1" dirty="0">
                <a:latin typeface="Montserrat"/>
              </a:rPr>
              <a:t>es recomendable que, en obras de ingeniería desplantadas sobre estas rocas se realicen estudios geofísicos </a:t>
            </a:r>
            <a:r>
              <a:rPr lang="es-MX" sz="1400" dirty="0">
                <a:latin typeface="Montserrat"/>
              </a:rPr>
              <a:t>de detalle y perforaciones, para garantizar que no existen huecos o cavernas que puedan afectar la obra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800" dirty="0" smtClean="0">
              <a:latin typeface="Montserra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2780928"/>
            <a:ext cx="29523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>
              <a:latin typeface="Montserrat"/>
            </a:endParaRPr>
          </a:p>
          <a:p>
            <a:r>
              <a:rPr lang="es-MX" sz="1400" dirty="0" smtClean="0">
                <a:latin typeface="Montserrat"/>
              </a:rPr>
              <a:t>En </a:t>
            </a:r>
            <a:r>
              <a:rPr lang="es-MX" sz="1400" dirty="0">
                <a:latin typeface="Montserrat"/>
              </a:rPr>
              <a:t>el Atlas Nacional de Riesgos se encuentran las áreas susceptibles de ser afectadas (imagen </a:t>
            </a:r>
            <a:r>
              <a:rPr lang="es-MX" sz="1400" dirty="0" smtClean="0">
                <a:latin typeface="Montserrat"/>
              </a:rPr>
              <a:t>derecha).</a:t>
            </a:r>
            <a:endParaRPr lang="es-MX" sz="1400" dirty="0">
              <a:latin typeface="Montserrat"/>
            </a:endParaRPr>
          </a:p>
          <a:p>
            <a:endParaRPr lang="es-MX" sz="800" dirty="0">
              <a:latin typeface="Montserrat"/>
            </a:endParaRPr>
          </a:p>
          <a:p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r>
              <a:rPr lang="es-MX" sz="1100" dirty="0" smtClean="0">
                <a:solidFill>
                  <a:schemeClr val="tx2"/>
                </a:solidFill>
                <a:hlinkClick r:id="rId2"/>
              </a:rPr>
              <a:t>https</a:t>
            </a:r>
            <a:r>
              <a:rPr lang="es-MX" sz="1100" dirty="0">
                <a:solidFill>
                  <a:schemeClr val="tx2"/>
                </a:solidFill>
                <a:hlinkClick r:id="rId2"/>
              </a:rPr>
              <a:t>://www.cenapred.gob.mx/es/Publicaciones/archivos/300-INFOGRAFAKARSTICIDAD.PDF</a:t>
            </a:r>
            <a:endParaRPr lang="es-MX" sz="1100" dirty="0">
              <a:solidFill>
                <a:schemeClr val="tx2"/>
              </a:solidFill>
            </a:endParaRPr>
          </a:p>
          <a:p>
            <a:endParaRPr lang="es-MX" sz="800" dirty="0">
              <a:solidFill>
                <a:schemeClr val="tx2"/>
              </a:solidFill>
            </a:endParaRPr>
          </a:p>
          <a:p>
            <a:r>
              <a:rPr lang="es-MX" sz="1400" dirty="0">
                <a:latin typeface="Montserrat"/>
              </a:rPr>
              <a:t>Se 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r>
              <a:rPr lang="es-MX" sz="1200" dirty="0">
                <a:solidFill>
                  <a:schemeClr val="tx2"/>
                </a:solidFill>
                <a:hlinkClick r:id="rId3"/>
              </a:rPr>
              <a:t>https://bit.ly/2Htpipa</a:t>
            </a:r>
            <a:endParaRPr lang="es-MX" sz="1200" dirty="0">
              <a:solidFill>
                <a:schemeClr val="tx2"/>
              </a:solidFill>
            </a:endParaRPr>
          </a:p>
          <a:p>
            <a:pPr algn="just"/>
            <a:endParaRPr lang="es-MX" sz="1400" dirty="0">
              <a:latin typeface="Montserrat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52162"/>
            <a:ext cx="5904656" cy="4196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90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16687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Riesgo Volcánico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504" y="965632"/>
            <a:ext cx="89289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El Estado de México incluye, dentro de su territorio, porciones de los </a:t>
            </a:r>
            <a:r>
              <a:rPr lang="es-MX" sz="1400" b="1" dirty="0" smtClean="0">
                <a:latin typeface="Montserrat"/>
              </a:rPr>
              <a:t>campos volcánicos de </a:t>
            </a:r>
            <a:r>
              <a:rPr lang="es-MX" sz="1400" b="1" dirty="0" err="1" smtClean="0">
                <a:latin typeface="Montserrat"/>
              </a:rPr>
              <a:t>Apan-Tezontepec</a:t>
            </a:r>
            <a:r>
              <a:rPr lang="es-MX" sz="1400" b="1" dirty="0" smtClean="0">
                <a:latin typeface="Montserrat"/>
              </a:rPr>
              <a:t>, </a:t>
            </a:r>
            <a:r>
              <a:rPr lang="es-MX" sz="1400" b="1" dirty="0" err="1" smtClean="0">
                <a:latin typeface="Montserrat"/>
              </a:rPr>
              <a:t>Chichinautzin</a:t>
            </a:r>
            <a:r>
              <a:rPr lang="es-MX" sz="1400" b="1" dirty="0" smtClean="0">
                <a:latin typeface="Montserrat"/>
              </a:rPr>
              <a:t>, Valle de Bravo y Michoacán-Guanajuato</a:t>
            </a:r>
            <a:r>
              <a:rPr lang="es-MX" sz="1400" dirty="0" smtClean="0">
                <a:latin typeface="Montserrat"/>
              </a:rPr>
              <a:t>. Adicionalmente, al sureste de la ciudad capital de Toluca se encuentra el </a:t>
            </a:r>
            <a:r>
              <a:rPr lang="es-MX" sz="1400" b="1" dirty="0" smtClean="0">
                <a:latin typeface="Montserrat"/>
              </a:rPr>
              <a:t>Nevado de Toluca</a:t>
            </a:r>
            <a:r>
              <a:rPr lang="es-MX" sz="1400" dirty="0" smtClean="0">
                <a:latin typeface="Montserrat"/>
              </a:rPr>
              <a:t>, mientras que al este de Atlacomulco se levanta el volcán </a:t>
            </a:r>
            <a:r>
              <a:rPr lang="es-MX" sz="1400" b="1" dirty="0" smtClean="0">
                <a:latin typeface="Montserrat"/>
              </a:rPr>
              <a:t>Jocotitlán</a:t>
            </a:r>
            <a:r>
              <a:rPr lang="es-MX" sz="1400" dirty="0" smtClean="0">
                <a:latin typeface="Montserrat"/>
              </a:rPr>
              <a:t>, ambos </a:t>
            </a:r>
            <a:r>
              <a:rPr lang="es-MX" sz="1400" b="1" dirty="0" smtClean="0">
                <a:latin typeface="Montserrat"/>
              </a:rPr>
              <a:t>considerados activos</a:t>
            </a:r>
            <a:r>
              <a:rPr lang="es-MX" sz="1400" dirty="0" smtClean="0">
                <a:latin typeface="Montserrat"/>
              </a:rPr>
              <a:t>. En el extremo oriental del estado se levanta la Sierra Nevada, </a:t>
            </a:r>
            <a:r>
              <a:rPr lang="es-MX" sz="1400" dirty="0">
                <a:latin typeface="Montserrat"/>
              </a:rPr>
              <a:t>con los volcanes </a:t>
            </a:r>
            <a:r>
              <a:rPr lang="es-MX" sz="1400" b="1" dirty="0">
                <a:latin typeface="Montserrat"/>
              </a:rPr>
              <a:t>Iztaccíhuatl y Popocatépetl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07504" y="2645038"/>
            <a:ext cx="26990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just"/>
            <a:endParaRPr lang="es-MX" sz="700" dirty="0" smtClean="0">
              <a:latin typeface="Montserrat" panose="00000500000000000000" pitchFamily="2" charset="0"/>
            </a:endParaRPr>
          </a:p>
          <a:p>
            <a:pPr algn="ctr"/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</a:rPr>
              <a:t>http://www.cenapred.gob.mx/PublicacionesWebGobMX/buscaindex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94178"/>
            <a:ext cx="6228184" cy="44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59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4961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Sismos </a:t>
            </a: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El estado de México se encuentra en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zonas B y C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con base en la Regionalización Sísmica de la CFE.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 o C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y alta intensidad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respectivamente,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545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del Estado de México y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dos estaciones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19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n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oviembre de 1912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M6.9 (Sismo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)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15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Atlacomulco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33 km. El sismo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produjo daños materiales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Tixmadejé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el deceso de más 100 personas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</a:t>
            </a: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marcó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precedente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 la posibilidad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ocurrencia de grandes sismos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 magnitud cercana 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epicentro en la región centro del país.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5076057" y="3758268"/>
            <a:ext cx="4032448" cy="2997972"/>
            <a:chOff x="5067758" y="3844887"/>
            <a:chExt cx="3849171" cy="2751176"/>
          </a:xfrm>
        </p:grpSpPr>
        <p:pic>
          <p:nvPicPr>
            <p:cNvPr id="1026" name="Picture 2" descr="F:\cfe\Mexico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67758" y="3844887"/>
              <a:ext cx="3849171" cy="275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80312" y="4437112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Rectángulo"/>
          <p:cNvSpPr/>
          <p:nvPr/>
        </p:nvSpPr>
        <p:spPr>
          <a:xfrm>
            <a:off x="28367" y="3861048"/>
            <a:ext cx="49320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zona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alta sismicidad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se encuentra en la porción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este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norte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del estado y está asociada al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Sistema de Fallas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Graben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Puebla y del Graben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Acambay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respectivamente.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Es importante mencionar 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 de Puebla-Morelos,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19 de septiembre de 2017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magnitud M7.1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el cual generó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daño en escuelas, viviendas e iglesias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5495" y="5013176"/>
            <a:ext cx="907300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algn="just"/>
            <a:endParaRPr lang="es-MX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necesario generar estudios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de peligro, vulnerabilidad y riesgo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por sismos.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los municipales.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304195"/>
            <a:ext cx="48965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Atlas Nacional de Riesgos se 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Se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cuenta con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sobre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sismicidad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, peligro sísmico y geología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en las bases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del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SSN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CFE y SGM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respectivamente. </a:t>
            </a:r>
            <a:endParaRPr lang="es-MX" sz="14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”Guía </a:t>
            </a:r>
          </a:p>
          <a:p>
            <a:pPr algn="just"/>
            <a:r>
              <a:rPr lang="es-MX" sz="1400" b="1" dirty="0">
                <a:solidFill>
                  <a:prstClr val="black"/>
                </a:solidFill>
                <a:latin typeface="Montserrat"/>
              </a:rPr>
              <a:t>Básica de Microzonificación Sísmica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”,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a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sí como con un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Estudio de Microzonificación en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el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valle del municipio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/>
              </a:rPr>
              <a:t>Acambay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los cuales pueden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usarse como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referencia y para réplica.</a:t>
            </a:r>
            <a:endParaRPr lang="es-MX" sz="1400" b="1" dirty="0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35414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Acciones de prevención por sismos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2050" name="Picture 2" descr="F:\estados_gif\Mexico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1" y="980728"/>
            <a:ext cx="4060129" cy="38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5408544" y="4809346"/>
            <a:ext cx="4519600" cy="779894"/>
            <a:chOff x="5364088" y="5608840"/>
            <a:chExt cx="4519600" cy="779894"/>
          </a:xfrm>
        </p:grpSpPr>
        <p:sp>
          <p:nvSpPr>
            <p:cNvPr id="21" name="9 CuadroTexto"/>
            <p:cNvSpPr txBox="1"/>
            <p:nvPr/>
          </p:nvSpPr>
          <p:spPr>
            <a:xfrm>
              <a:off x="7695896" y="5680848"/>
              <a:ext cx="21877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4≤M   &lt;5</a:t>
              </a:r>
            </a:p>
            <a:p>
              <a:endPara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endParaRPr>
            </a:p>
            <a:p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    M     6.9</a:t>
              </a:r>
              <a:endParaRPr lang="es-MX" sz="10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  <a:p>
              <a:endParaRPr lang="es-MX" sz="10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0" name="19 Grupo"/>
            <p:cNvGrpSpPr/>
            <p:nvPr/>
          </p:nvGrpSpPr>
          <p:grpSpPr>
            <a:xfrm>
              <a:off x="5364088" y="5608840"/>
              <a:ext cx="3107014" cy="576064"/>
              <a:chOff x="5373901" y="5608840"/>
              <a:chExt cx="3107014" cy="576064"/>
            </a:xfrm>
          </p:grpSpPr>
          <p:sp>
            <p:nvSpPr>
              <p:cNvPr id="23" name="9 CuadroTexto"/>
              <p:cNvSpPr txBox="1"/>
              <p:nvPr/>
            </p:nvSpPr>
            <p:spPr>
              <a:xfrm>
                <a:off x="6913621" y="5938683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3</a:t>
                </a:r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≤</a:t>
                </a:r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M    &lt;4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  <p:pic>
            <p:nvPicPr>
              <p:cNvPr id="24" name="Picture 2" descr="F:\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89" t="29796" r="80502" b="65571"/>
              <a:stretch/>
            </p:blipFill>
            <p:spPr bwMode="auto">
              <a:xfrm>
                <a:off x="5373901" y="5758759"/>
                <a:ext cx="350227" cy="282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7 CuadroTexto"/>
              <p:cNvSpPr txBox="1"/>
              <p:nvPr/>
            </p:nvSpPr>
            <p:spPr>
              <a:xfrm>
                <a:off x="5652120" y="5866675"/>
                <a:ext cx="2187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Fallas y Fracturas</a:t>
                </a:r>
              </a:p>
            </p:txBody>
          </p:sp>
          <p:sp>
            <p:nvSpPr>
              <p:cNvPr id="26" name="Oval 2"/>
              <p:cNvSpPr/>
              <p:nvPr/>
            </p:nvSpPr>
            <p:spPr>
              <a:xfrm>
                <a:off x="7273661" y="5968880"/>
                <a:ext cx="117727" cy="144016"/>
              </a:xfrm>
              <a:prstGeom prst="ellipse">
                <a:avLst/>
              </a:prstGeom>
              <a:solidFill>
                <a:srgbClr val="16F6F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pic>
            <p:nvPicPr>
              <p:cNvPr id="27" name="Picture 3" descr="F:\3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60" t="43083" r="13716" b="53363"/>
              <a:stretch/>
            </p:blipFill>
            <p:spPr bwMode="auto">
              <a:xfrm>
                <a:off x="7561693" y="5608840"/>
                <a:ext cx="919222" cy="40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27 Elipse"/>
              <p:cNvSpPr/>
              <p:nvPr/>
            </p:nvSpPr>
            <p:spPr>
              <a:xfrm>
                <a:off x="7273661" y="5752856"/>
                <a:ext cx="117727" cy="11522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9 CuadroTexto"/>
            <p:cNvSpPr txBox="1"/>
            <p:nvPr/>
          </p:nvSpPr>
          <p:spPr>
            <a:xfrm>
              <a:off x="6876256" y="5718403"/>
              <a:ext cx="21877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2</a:t>
              </a:r>
              <a:r>
                <a:rPr lang="es-MX" sz="10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≤M     &lt;</a:t>
              </a:r>
              <a:r>
                <a:rPr lang="es-MX" sz="10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</p:grpSp>
      <p:sp>
        <p:nvSpPr>
          <p:cNvPr id="29" name="Oval 2"/>
          <p:cNvSpPr/>
          <p:nvPr/>
        </p:nvSpPr>
        <p:spPr>
          <a:xfrm>
            <a:off x="8100392" y="5241394"/>
            <a:ext cx="117727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11074" y="185132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27584" y="6309320"/>
            <a:ext cx="2345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33% del estado es propenso a la inestabilidad de laderas</a:t>
            </a:r>
            <a:endParaRPr lang="es-MX" sz="1100" b="1" dirty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84843" y="1123003"/>
            <a:ext cx="3877769" cy="43204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6 Rectángulo"/>
          <p:cNvSpPr/>
          <p:nvPr/>
        </p:nvSpPr>
        <p:spPr>
          <a:xfrm>
            <a:off x="4139953" y="967948"/>
            <a:ext cx="48965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>
                <a:latin typeface="Montserrat" panose="00000500000000000000" pitchFamily="2" charset="0"/>
              </a:rPr>
              <a:t>De acuerdo con </a:t>
            </a:r>
            <a:r>
              <a:rPr lang="da-DK" sz="1400" dirty="0" smtClean="0">
                <a:latin typeface="Montserrat" panose="00000500000000000000" pitchFamily="2" charset="0"/>
              </a:rPr>
              <a:t>información del </a:t>
            </a:r>
            <a:r>
              <a:rPr lang="da-DK" sz="1400" dirty="0">
                <a:latin typeface="Montserrat" panose="00000500000000000000" pitchFamily="2" charset="0"/>
              </a:rPr>
              <a:t>CENAPRED</a:t>
            </a:r>
            <a:r>
              <a:rPr lang="da-DK" sz="1400" dirty="0" smtClean="0">
                <a:latin typeface="Montserrat" panose="00000500000000000000" pitchFamily="2" charset="0"/>
              </a:rPr>
              <a:t>, el Estado de México  presenta, desde hace varias décadas, </a:t>
            </a:r>
            <a:r>
              <a:rPr lang="da-DK" sz="1400" b="1" dirty="0">
                <a:latin typeface="Montserrat" panose="00000500000000000000" pitchFamily="2" charset="0"/>
              </a:rPr>
              <a:t>daños </a:t>
            </a:r>
            <a:r>
              <a:rPr lang="da-DK" sz="1400" b="1" dirty="0" smtClean="0">
                <a:latin typeface="Montserrat" panose="00000500000000000000" pitchFamily="2" charset="0"/>
              </a:rPr>
              <a:t>muy graves </a:t>
            </a:r>
            <a:r>
              <a:rPr lang="da-DK" sz="1400" dirty="0" smtClean="0">
                <a:latin typeface="Montserrat" panose="00000500000000000000" pitchFamily="2" charset="0"/>
              </a:rPr>
              <a:t>por </a:t>
            </a:r>
            <a:r>
              <a:rPr lang="da-DK" sz="1400" b="1" dirty="0" smtClean="0">
                <a:latin typeface="Montserrat" panose="00000500000000000000" pitchFamily="2" charset="0"/>
              </a:rPr>
              <a:t>hundimientos y agrietamientos </a:t>
            </a:r>
            <a:r>
              <a:rPr lang="da-DK" sz="1400" dirty="0" smtClean="0">
                <a:latin typeface="Montserrat" panose="00000500000000000000" pitchFamily="2" charset="0"/>
              </a:rPr>
              <a:t>debidos a la </a:t>
            </a:r>
            <a:r>
              <a:rPr lang="da-DK" sz="1400" b="1" dirty="0" smtClean="0">
                <a:latin typeface="Montserrat" panose="00000500000000000000" pitchFamily="2" charset="0"/>
              </a:rPr>
              <a:t>extracción intensiva de agua del subsuelo</a:t>
            </a:r>
            <a:r>
              <a:rPr lang="da-DK" sz="1400" dirty="0" smtClean="0">
                <a:latin typeface="Montserrat" panose="00000500000000000000" pitchFamily="2" charset="0"/>
              </a:rPr>
              <a:t>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asi como por </a:t>
            </a:r>
            <a:r>
              <a:rPr lang="da-DK" sz="1400" b="1" dirty="0">
                <a:latin typeface="Montserrat" panose="00000500000000000000" pitchFamily="2" charset="0"/>
              </a:rPr>
              <a:t>inestabilidad de </a:t>
            </a:r>
            <a:r>
              <a:rPr lang="da-DK" sz="1400" b="1" dirty="0" smtClean="0">
                <a:latin typeface="Montserrat" panose="00000500000000000000" pitchFamily="2" charset="0"/>
              </a:rPr>
              <a:t>laderas</a:t>
            </a:r>
            <a:r>
              <a:rPr lang="da-DK" sz="1400" dirty="0" smtClean="0">
                <a:latin typeface="Montserrat" panose="00000500000000000000" pitchFamily="2" charset="0"/>
              </a:rPr>
              <a:t>, aunado a los efectos producidos por </a:t>
            </a:r>
            <a:r>
              <a:rPr lang="da-DK" sz="1400" b="1" dirty="0" smtClean="0">
                <a:latin typeface="Montserrat" panose="00000500000000000000" pitchFamily="2" charset="0"/>
              </a:rPr>
              <a:t>sismos </a:t>
            </a:r>
            <a:r>
              <a:rPr lang="da-DK" sz="1400" b="1" dirty="0">
                <a:latin typeface="Montserrat" panose="00000500000000000000" pitchFamily="2" charset="0"/>
              </a:rPr>
              <a:t>y lluvias</a:t>
            </a:r>
            <a:r>
              <a:rPr lang="da-DK" sz="1400" dirty="0">
                <a:latin typeface="Montserrat" panose="00000500000000000000" pitchFamily="2" charset="0"/>
              </a:rPr>
              <a:t>, que son </a:t>
            </a:r>
            <a:r>
              <a:rPr lang="da-DK" sz="1400" dirty="0" smtClean="0">
                <a:latin typeface="Montserrat" panose="00000500000000000000" pitchFamily="2" charset="0"/>
              </a:rPr>
              <a:t>los </a:t>
            </a:r>
            <a:r>
              <a:rPr lang="da-DK" sz="1400" dirty="0">
                <a:latin typeface="Montserrat" panose="00000500000000000000" pitchFamily="2" charset="0"/>
              </a:rPr>
              <a:t>principales factores detonantes de </a:t>
            </a:r>
            <a:r>
              <a:rPr lang="da-DK" sz="1400" dirty="0" smtClean="0">
                <a:latin typeface="Montserrat" panose="00000500000000000000" pitchFamily="2" charset="0"/>
              </a:rPr>
              <a:t>inestabilidad.</a:t>
            </a:r>
          </a:p>
          <a:p>
            <a:pPr algn="just">
              <a:buClr>
                <a:srgbClr val="CBB487"/>
              </a:buClr>
            </a:pPr>
            <a:endParaRPr lang="da-DK" sz="1400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La presencia de </a:t>
            </a:r>
            <a:r>
              <a:rPr lang="da-DK" sz="1400" b="1" dirty="0">
                <a:latin typeface="Montserrat" panose="00000500000000000000" pitchFamily="2" charset="0"/>
              </a:rPr>
              <a:t>minas abandonadas</a:t>
            </a:r>
            <a:r>
              <a:rPr lang="da-DK" sz="1400" dirty="0">
                <a:latin typeface="Montserrat" panose="00000500000000000000" pitchFamily="2" charset="0"/>
              </a:rPr>
              <a:t>, superficiales y </a:t>
            </a:r>
            <a:r>
              <a:rPr lang="da-DK" sz="1400" dirty="0" smtClean="0">
                <a:latin typeface="Montserrat" panose="00000500000000000000" pitchFamily="2" charset="0"/>
              </a:rPr>
              <a:t>subterráneas, es otro factor importante a considerar ya que producen colapsos y daños en viviendas.</a:t>
            </a:r>
            <a:endParaRPr lang="da-DK" sz="1400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Aunque la entidad tiene </a:t>
            </a:r>
            <a:r>
              <a:rPr lang="da-DK" sz="1400" b="1" dirty="0" smtClean="0">
                <a:latin typeface="Montserrat" panose="00000500000000000000" pitchFamily="2" charset="0"/>
              </a:rPr>
              <a:t>depósitos de suelo </a:t>
            </a:r>
            <a:r>
              <a:rPr lang="da-DK" sz="1400" dirty="0" smtClean="0">
                <a:latin typeface="Montserrat" panose="00000500000000000000" pitchFamily="2" charset="0"/>
              </a:rPr>
              <a:t>que son </a:t>
            </a:r>
            <a:r>
              <a:rPr lang="da-DK" sz="1400" b="1" dirty="0" smtClean="0">
                <a:latin typeface="Montserrat" panose="00000500000000000000" pitchFamily="2" charset="0"/>
              </a:rPr>
              <a:t>propensos a licuación</a:t>
            </a:r>
            <a:r>
              <a:rPr lang="da-DK" sz="1400" dirty="0" smtClean="0">
                <a:latin typeface="Montserrat" panose="00000500000000000000" pitchFamily="2" charset="0"/>
              </a:rPr>
              <a:t>, no se cuenta con registros que indiquen la ocurencia del fenómeno en sismos pasados.</a:t>
            </a:r>
            <a:endParaRPr lang="da-DK" sz="1400" b="1" dirty="0" smtClean="0">
              <a:latin typeface="Montserrat" panose="000005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79" y="1523319"/>
            <a:ext cx="3730701" cy="4608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8 Rectángulo"/>
          <p:cNvSpPr/>
          <p:nvPr/>
        </p:nvSpPr>
        <p:spPr>
          <a:xfrm>
            <a:off x="4283968" y="4709462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RECOMENDACIONES</a:t>
            </a:r>
          </a:p>
        </p:txBody>
      </p:sp>
      <p:sp>
        <p:nvSpPr>
          <p:cNvPr id="9" name="6 Rectángulo"/>
          <p:cNvSpPr/>
          <p:nvPr/>
        </p:nvSpPr>
        <p:spPr>
          <a:xfrm>
            <a:off x="4062612" y="5069502"/>
            <a:ext cx="5047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Fortalecer el área de investigación de 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</a:t>
            </a:r>
            <a:r>
              <a:rPr lang="es-MX" sz="1400" dirty="0" smtClean="0">
                <a:latin typeface="Montserrat" panose="00000500000000000000" pitchFamily="2" charset="0"/>
              </a:rPr>
              <a:t>preventiva; para ello, la Dirección de Investigación puede aportar ideas sobre los perfiles y temas a desarrollar.</a:t>
            </a: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Integrar </a:t>
            </a:r>
            <a:r>
              <a:rPr lang="es-MX" sz="1400" b="1" dirty="0">
                <a:latin typeface="Montserrat" panose="00000500000000000000" pitchFamily="2" charset="0"/>
              </a:rPr>
              <a:t>de un comité científico </a:t>
            </a:r>
            <a:r>
              <a:rPr lang="es-MX" sz="1400" dirty="0" smtClean="0">
                <a:latin typeface="Montserrat" panose="00000500000000000000" pitchFamily="2" charset="0"/>
              </a:rPr>
              <a:t>asesor </a:t>
            </a:r>
            <a:r>
              <a:rPr lang="es-MX" sz="1400" dirty="0">
                <a:latin typeface="Montserrat" panose="00000500000000000000" pitchFamily="2" charset="0"/>
              </a:rPr>
              <a:t>con participación de autoridades, académicos, cuerpos colegiados y sociedades técnicas estatales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63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3" y="1032222"/>
            <a:ext cx="3187561" cy="2846801"/>
          </a:xfrm>
          <a:prstGeom prst="rect">
            <a:avLst/>
          </a:prstGeom>
        </p:spPr>
      </p:pic>
      <p:sp>
        <p:nvSpPr>
          <p:cNvPr id="3" name="6 Rectángulo"/>
          <p:cNvSpPr/>
          <p:nvPr/>
        </p:nvSpPr>
        <p:spPr>
          <a:xfrm>
            <a:off x="3995936" y="1062597"/>
            <a:ext cx="4968552" cy="5316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b="1" dirty="0">
                <a:latin typeface="Montserrat" panose="00000500000000000000" pitchFamily="2" charset="0"/>
              </a:rPr>
              <a:t>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b="1" dirty="0">
                <a:latin typeface="Montserrat" panose="00000500000000000000" pitchFamily="2" charset="0"/>
              </a:rPr>
              <a:t>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</a:t>
            </a:r>
            <a:r>
              <a:rPr lang="da-DK" sz="1400" dirty="0" smtClean="0">
                <a:latin typeface="Montserrat" panose="00000500000000000000" pitchFamily="2" charset="0"/>
              </a:rPr>
              <a:t>desastres y </a:t>
            </a:r>
            <a:r>
              <a:rPr lang="da-DK" sz="1400" b="1" dirty="0" smtClean="0">
                <a:latin typeface="Montserrat" panose="00000500000000000000" pitchFamily="2" charset="0"/>
              </a:rPr>
              <a:t>capacitando </a:t>
            </a:r>
            <a:r>
              <a:rPr lang="da-DK" sz="1400" b="1" dirty="0">
                <a:latin typeface="Montserrat" panose="00000500000000000000" pitchFamily="2" charset="0"/>
              </a:rPr>
              <a:t>a la </a:t>
            </a:r>
            <a:r>
              <a:rPr lang="da-DK" sz="1400" b="1" dirty="0" smtClean="0">
                <a:latin typeface="Montserrat" panose="00000500000000000000" pitchFamily="2" charset="0"/>
              </a:rPr>
              <a:t>población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 smtClean="0">
                <a:latin typeface="Montserrat" panose="00000500000000000000" pitchFamily="2" charset="0"/>
              </a:rPr>
              <a:t>para detectar y reparar oportunamente fugas.</a:t>
            </a:r>
          </a:p>
          <a:p>
            <a:pPr algn="just"/>
            <a:endParaRPr lang="da-DK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territorio, principalmente en </a:t>
            </a:r>
            <a:r>
              <a:rPr lang="da-DK" sz="1400" b="1" dirty="0" smtClean="0">
                <a:latin typeface="Montserrat" panose="00000500000000000000" pitchFamily="2" charset="0"/>
              </a:rPr>
              <a:t>zonas </a:t>
            </a:r>
            <a:r>
              <a:rPr lang="da-DK" sz="1400" dirty="0" smtClean="0">
                <a:latin typeface="Montserrat" panose="00000500000000000000" pitchFamily="2" charset="0"/>
              </a:rPr>
              <a:t>que puedan ser afectadas por </a:t>
            </a:r>
            <a:r>
              <a:rPr lang="da-DK" sz="1400" b="1" dirty="0" smtClean="0">
                <a:latin typeface="Montserrat" panose="00000500000000000000" pitchFamily="2" charset="0"/>
              </a:rPr>
              <a:t>activiadades mineras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sísmicas</a:t>
            </a:r>
            <a:r>
              <a:rPr lang="da-DK" sz="1400" dirty="0" smtClean="0">
                <a:latin typeface="Montserrat" panose="00000500000000000000" pitchFamily="2" charset="0"/>
              </a:rPr>
              <a:t>, principalmente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en zonas propensas a inestabilidad de laderas</a:t>
            </a:r>
            <a:r>
              <a:rPr lang="da-DK" sz="1400" b="1" dirty="0" smtClean="0">
                <a:latin typeface="Montserrat" panose="00000500000000000000" pitchFamily="2" charset="0"/>
              </a:rPr>
              <a:t>,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 </a:t>
            </a:r>
            <a:r>
              <a:rPr lang="da-DK" sz="1400" dirty="0">
                <a:latin typeface="Montserrat" panose="00000500000000000000" pitchFamily="2" charset="0"/>
              </a:rPr>
              <a:t>como GPS, brújulas, distanciómetros, mapa movil, penetrómetros, etc.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0" y="3933056"/>
            <a:ext cx="3156287" cy="21084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60900" y="6149163"/>
            <a:ext cx="2906449" cy="33168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>
                <a:latin typeface="Montserrat" panose="00000500000000000000" pitchFamily="2" charset="0"/>
              </a:rPr>
              <a:t>Agrietamiento </a:t>
            </a:r>
            <a:r>
              <a:rPr lang="es-MX" sz="1000" b="1" dirty="0" smtClean="0">
                <a:latin typeface="Montserrat" panose="00000500000000000000" pitchFamily="2" charset="0"/>
              </a:rPr>
              <a:t>en la Colonia </a:t>
            </a:r>
            <a:r>
              <a:rPr lang="es-MX" sz="1000" b="1" dirty="0">
                <a:latin typeface="Montserrat" panose="00000500000000000000" pitchFamily="2" charset="0"/>
              </a:rPr>
              <a:t>Benito Juárez, </a:t>
            </a:r>
            <a:r>
              <a:rPr lang="es-MX" sz="1000" b="1" dirty="0" err="1">
                <a:latin typeface="Montserrat" panose="00000500000000000000" pitchFamily="2" charset="0"/>
              </a:rPr>
              <a:t>Nezahualcoyotl</a:t>
            </a:r>
            <a:r>
              <a:rPr lang="es-MX" sz="1000" b="1" dirty="0">
                <a:latin typeface="Montserrat" panose="00000500000000000000" pitchFamily="2" charset="0"/>
              </a:rPr>
              <a:t>, Edo. </a:t>
            </a:r>
            <a:r>
              <a:rPr lang="es-MX" sz="1000" b="1" dirty="0" err="1">
                <a:latin typeface="Montserrat" panose="00000500000000000000" pitchFamily="2" charset="0"/>
              </a:rPr>
              <a:t>Méx</a:t>
            </a:r>
            <a:r>
              <a:rPr lang="es-MX" sz="1000" b="1" dirty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-111074" y="185132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2036862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4" y="1128006"/>
            <a:ext cx="3342115" cy="2506586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683569" y="6409680"/>
            <a:ext cx="2088232" cy="33168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>
                <a:latin typeface="Montserrat" panose="00000500000000000000" pitchFamily="2" charset="0"/>
              </a:rPr>
              <a:t>Grieta, San Martin Cuautlalpan</a:t>
            </a:r>
            <a:r>
              <a:rPr lang="es-MX" sz="1000" b="1" dirty="0" smtClean="0">
                <a:latin typeface="Montserrat" panose="00000500000000000000" pitchFamily="2" charset="0"/>
              </a:rPr>
              <a:t>, Chalco</a:t>
            </a:r>
            <a:r>
              <a:rPr lang="es-MX" sz="1000" b="1" dirty="0">
                <a:latin typeface="Montserrat" panose="00000500000000000000" pitchFamily="2" charset="0"/>
              </a:rPr>
              <a:t>, Edo </a:t>
            </a:r>
            <a:r>
              <a:rPr lang="es-MX" sz="1000" b="1" dirty="0" err="1" smtClean="0">
                <a:latin typeface="Montserrat" panose="00000500000000000000" pitchFamily="2" charset="0"/>
              </a:rPr>
              <a:t>Mex</a:t>
            </a:r>
            <a:r>
              <a:rPr lang="es-MX" sz="1000" b="1" dirty="0" smtClean="0">
                <a:latin typeface="Montserrat" panose="00000500000000000000" pitchFamily="2" charset="0"/>
              </a:rPr>
              <a:t>. Julio 2009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507879" y="980728"/>
            <a:ext cx="560062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Generar 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para la identificación de zonas propensas a hundimiento y agrietamiento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Promover </a:t>
            </a:r>
            <a:r>
              <a:rPr lang="da-DK" sz="1400" b="1" dirty="0">
                <a:latin typeface="Montserrat" panose="00000500000000000000" pitchFamily="2" charset="0"/>
              </a:rPr>
              <a:t>la instalación de pluviómetros caseros </a:t>
            </a:r>
            <a:r>
              <a:rPr lang="da-DK" sz="1400" dirty="0">
                <a:latin typeface="Montserrat" panose="00000500000000000000" pitchFamily="2" charset="0"/>
              </a:rPr>
              <a:t>con fines de alertamiento en zonas rurales 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>
                <a:latin typeface="Montserrat" panose="00000500000000000000" pitchFamily="2" charset="0"/>
              </a:rPr>
              <a:t>monitoreo </a:t>
            </a:r>
            <a:r>
              <a:rPr lang="es-MX" sz="1400" b="1" dirty="0" smtClean="0">
                <a:latin typeface="Montserrat" panose="00000500000000000000" pitchFamily="2" charset="0"/>
              </a:rPr>
              <a:t>topográfico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</a:t>
            </a:r>
            <a:r>
              <a:rPr lang="da-DK" sz="1400" dirty="0">
                <a:latin typeface="Montserrat" panose="00000500000000000000" pitchFamily="2" charset="0"/>
              </a:rPr>
              <a:t>estudios geotécnicos directos y geofísicos para </a:t>
            </a:r>
            <a:r>
              <a:rPr lang="da-DK" sz="1400" b="1" dirty="0">
                <a:latin typeface="Montserrat" panose="00000500000000000000" pitchFamily="2" charset="0"/>
              </a:rPr>
              <a:t>corroborar</a:t>
            </a:r>
            <a:r>
              <a:rPr lang="da-DK" sz="1400" dirty="0">
                <a:latin typeface="Montserrat" panose="00000500000000000000" pitchFamily="2" charset="0"/>
              </a:rPr>
              <a:t> las zonas propensas a licuación, así como para </a:t>
            </a:r>
            <a:r>
              <a:rPr lang="da-DK" sz="1400" b="1" dirty="0">
                <a:latin typeface="Montserrat" panose="00000500000000000000" pitchFamily="2" charset="0"/>
              </a:rPr>
              <a:t>identificar minas </a:t>
            </a:r>
            <a:r>
              <a:rPr lang="da-DK" sz="1400" dirty="0">
                <a:latin typeface="Montserrat" panose="00000500000000000000" pitchFamily="2" charset="0"/>
              </a:rPr>
              <a:t>subterráneas abandonadas</a:t>
            </a:r>
            <a:r>
              <a:rPr lang="da-DK" sz="1400" dirty="0" smtClean="0">
                <a:latin typeface="Montserrat" panose="00000500000000000000" pitchFamily="2" charset="0"/>
              </a:rPr>
              <a:t>. El CENAPRED puede asesorar sobre el tipo de estudios a realizar.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Elaborar </a:t>
            </a:r>
            <a:r>
              <a:rPr lang="es-MX" sz="1400" b="1" dirty="0">
                <a:latin typeface="Montserrat" panose="00000500000000000000" pitchFamily="2" charset="0"/>
              </a:rPr>
              <a:t>cartografía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de mayor afectación por hundimiento y </a:t>
            </a:r>
            <a:r>
              <a:rPr lang="es-MX" sz="1400" dirty="0" smtClean="0">
                <a:latin typeface="Montserrat" panose="00000500000000000000" pitchFamily="2" charset="0"/>
              </a:rPr>
              <a:t>agrietamiento.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Realizar estudios geotécnicos de </a:t>
            </a:r>
            <a:r>
              <a:rPr lang="da-DK" sz="1400" b="1" dirty="0">
                <a:latin typeface="Montserrat" panose="00000500000000000000" pitchFamily="2" charset="0"/>
              </a:rPr>
              <a:t>campo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>
                <a:latin typeface="Montserrat" panose="00000500000000000000" pitchFamily="2" charset="0"/>
              </a:rPr>
              <a:t>laboratorio</a:t>
            </a:r>
            <a:r>
              <a:rPr lang="da-DK" sz="1400" dirty="0">
                <a:latin typeface="Montserrat" panose="00000500000000000000" pitchFamily="2" charset="0"/>
              </a:rPr>
              <a:t> para zonificar los regiones </a:t>
            </a:r>
            <a:r>
              <a:rPr lang="da-DK" sz="1400" b="1" dirty="0">
                <a:latin typeface="Montserrat" panose="00000500000000000000" pitchFamily="2" charset="0"/>
              </a:rPr>
              <a:t>propensas a hundimiento y agrietamiento</a:t>
            </a:r>
            <a:r>
              <a:rPr lang="da-DK" sz="1400" dirty="0">
                <a:latin typeface="Montserrat" panose="00000500000000000000" pitchFamily="2" charset="0"/>
              </a:rPr>
              <a:t>. Las universidades pueden colaborar en estos trabajos.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Instalar 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en pozos para contrastarlos con las tendencias de hundimiento y las mediciones </a:t>
            </a:r>
            <a:r>
              <a:rPr lang="es-MX" sz="1400" dirty="0" err="1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.|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9" y="3741105"/>
            <a:ext cx="2220838" cy="259097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-111074" y="185132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184918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Rectángulo"/>
          <p:cNvSpPr/>
          <p:nvPr/>
        </p:nvSpPr>
        <p:spPr>
          <a:xfrm>
            <a:off x="3563227" y="3345954"/>
            <a:ext cx="55045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La Dirección de Investigación del CENAPRED cuenta con </a:t>
            </a:r>
            <a:r>
              <a:rPr lang="da-DK" sz="1400" b="1" dirty="0">
                <a:latin typeface="Montserrat" panose="00000500000000000000" pitchFamily="2" charset="0"/>
              </a:rPr>
              <a:t>un acervo muy amplio de informes</a:t>
            </a:r>
            <a:r>
              <a:rPr lang="da-DK" sz="1400" dirty="0">
                <a:latin typeface="Montserrat" panose="00000500000000000000" pitchFamily="2" charset="0"/>
              </a:rPr>
              <a:t> con casos de deslizamientos </a:t>
            </a:r>
            <a:r>
              <a:rPr lang="da-DK" sz="1400" dirty="0" smtClean="0">
                <a:latin typeface="Montserrat" panose="00000500000000000000" pitchFamily="2" charset="0"/>
              </a:rPr>
              <a:t>y hundimientos asociados a extración de agua, disponibles en la subdirección de Dinamica de Suelos.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La Dirección de Investigación puede </a:t>
            </a:r>
            <a:r>
              <a:rPr lang="es-MX" sz="1400" b="1" dirty="0">
                <a:latin typeface="Montserrat" panose="00000500000000000000" pitchFamily="2" charset="0"/>
              </a:rPr>
              <a:t>colaborar con asesorías y capacitación </a:t>
            </a:r>
            <a:r>
              <a:rPr lang="es-MX" sz="1400" dirty="0">
                <a:latin typeface="Montserrat" panose="00000500000000000000" pitchFamily="2" charset="0"/>
              </a:rPr>
              <a:t>para la implementación de técnicas de medición mediante </a:t>
            </a:r>
            <a:r>
              <a:rPr lang="es-MX" sz="1400" dirty="0" smtClean="0">
                <a:latin typeface="Montserrat" panose="00000500000000000000" pitchFamily="2" charset="0"/>
              </a:rPr>
              <a:t>imágenes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latin typeface="Montserrat" panose="00000500000000000000" pitchFamily="2" charset="0"/>
              </a:rPr>
              <a:t>satélite que permitan estimar </a:t>
            </a:r>
            <a:r>
              <a:rPr lang="es-MX" sz="1400" b="1" dirty="0">
                <a:latin typeface="Montserrat" panose="00000500000000000000" pitchFamily="2" charset="0"/>
              </a:rPr>
              <a:t>velocidades de hundimiento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3" name="8 Rectángulo"/>
          <p:cNvSpPr/>
          <p:nvPr/>
        </p:nvSpPr>
        <p:spPr>
          <a:xfrm>
            <a:off x="2544568" y="880641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35" y="3717032"/>
            <a:ext cx="1350869" cy="23852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128" y="3717033"/>
            <a:ext cx="1344413" cy="238522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66883" y="6196536"/>
            <a:ext cx="3096344" cy="256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Bef>
                <a:spcPct val="0"/>
              </a:spcBef>
            </a:pP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Desprendimiento </a:t>
            </a: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en el talud norte del Centro Comercial Los 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Arcos, Naucalpan, Edo. </a:t>
            </a:r>
            <a:r>
              <a:rPr lang="es-MX" sz="1000" b="1" dirty="0" err="1" smtClean="0">
                <a:latin typeface="Montserrat" panose="00000500000000000000" pitchFamily="2" charset="0"/>
                <a:ea typeface="+mj-ea"/>
                <a:cs typeface="+mj-cs"/>
              </a:rPr>
              <a:t>Méx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Abril de 2017</a:t>
            </a:r>
            <a:endParaRPr 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9" name="6 Rectángulo"/>
          <p:cNvSpPr/>
          <p:nvPr/>
        </p:nvSpPr>
        <p:spPr>
          <a:xfrm>
            <a:off x="107504" y="1216497"/>
            <a:ext cx="8928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hundimeinto,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 se recomienda 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www.atlasnacionalderiesgos.gob.mx/archivo/descargas.html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-111074" y="185132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331194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56168" y="188640"/>
            <a:ext cx="402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574479"/>
              </p:ext>
            </p:extLst>
          </p:nvPr>
        </p:nvGraphicFramePr>
        <p:xfrm>
          <a:off x="458495" y="908720"/>
          <a:ext cx="7440678" cy="19790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35460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</a:t>
                      </a:r>
                      <a:r>
                        <a:rPr lang="es-MX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Estado </a:t>
                      </a:r>
                      <a:r>
                        <a:rPr lang="es-MX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de </a:t>
                      </a:r>
                      <a:r>
                        <a:rPr lang="es-MX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México</a:t>
                      </a:r>
                      <a:endParaRPr lang="es-MX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20069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3,424,499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2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77292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538,958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21834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112,681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21834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17,734 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21834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9,885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2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21834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2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62,813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2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09869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668344" y="1560276"/>
            <a:ext cx="216024" cy="1045277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7884368" y="188971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18%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1557" y="5176432"/>
            <a:ext cx="666023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</a:t>
            </a:r>
            <a:r>
              <a:rPr lang="es-MX" sz="1400" b="1" dirty="0" smtClean="0">
                <a:latin typeface="Montserrat" panose="00000500000000000000" pitchFamily="2" charset="0"/>
              </a:rPr>
              <a:t>formato </a:t>
            </a:r>
            <a:r>
              <a:rPr lang="es-MX" sz="1400" dirty="0" smtClean="0">
                <a:latin typeface="Montserrat" panose="00000500000000000000" pitchFamily="2" charset="0"/>
              </a:rPr>
              <a:t>y un manual </a:t>
            </a:r>
            <a:r>
              <a:rPr lang="es-MX" sz="1400" b="1" dirty="0" smtClean="0">
                <a:latin typeface="Montserrat" panose="00000500000000000000" pitchFamily="2" charset="0"/>
              </a:rPr>
              <a:t>para valorar cuantitativamente la vulnerabilidad estructural</a:t>
            </a:r>
            <a:r>
              <a:rPr lang="es-MX" sz="1400" dirty="0" smtClean="0">
                <a:latin typeface="Montserrat" panose="00000500000000000000" pitchFamily="2" charset="0"/>
              </a:rPr>
              <a:t>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Curso de formación de instructores</a:t>
            </a:r>
            <a:r>
              <a:rPr lang="es-MX" sz="1400" dirty="0" smtClean="0">
                <a:latin typeface="Montserrat" panose="00000500000000000000" pitchFamily="2" charset="0"/>
              </a:rPr>
              <a:t> 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511557" y="4293096"/>
            <a:ext cx="666023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68" y="4293096"/>
            <a:ext cx="2455389" cy="234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91391" y="2996952"/>
            <a:ext cx="8873097" cy="15658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medio bajo </a:t>
            </a:r>
            <a:r>
              <a:rPr lang="es-MX" sz="1400" dirty="0" smtClean="0">
                <a:latin typeface="Montserrat" panose="00000500000000000000" pitchFamily="2" charset="0"/>
              </a:rPr>
              <a:t>(nivel 3,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medio bajo </a:t>
            </a:r>
            <a:r>
              <a:rPr lang="es-MX" sz="1400" dirty="0" smtClean="0">
                <a:latin typeface="Montserrat" panose="00000500000000000000" pitchFamily="2" charset="0"/>
              </a:rPr>
              <a:t>(nivel 3,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724035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0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7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Estado de México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473193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9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0" y="192135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79512" y="3743954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79512" y="4221088"/>
            <a:ext cx="8784976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el Estado de México.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el Estado de México.</a:t>
            </a:r>
          </a:p>
        </p:txBody>
      </p:sp>
      <p:sp>
        <p:nvSpPr>
          <p:cNvPr id="9" name="4 CuadroTexto"/>
          <p:cNvSpPr txBox="1"/>
          <p:nvPr/>
        </p:nvSpPr>
        <p:spPr>
          <a:xfrm>
            <a:off x="179512" y="1177295"/>
            <a:ext cx="5328592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No existe </a:t>
            </a:r>
            <a:r>
              <a:rPr lang="es-MX" sz="1400" dirty="0" smtClean="0">
                <a:latin typeface="Montserrat" panose="00000500000000000000" pitchFamily="2" charset="0"/>
              </a:rPr>
              <a:t>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3</a:t>
            </a:r>
            <a:r>
              <a:rPr lang="es-MX" sz="1400" dirty="0" smtClean="0">
                <a:latin typeface="Montserrat" panose="00000500000000000000" pitchFamily="2" charset="0"/>
              </a:rPr>
              <a:t> de los </a:t>
            </a:r>
            <a:r>
              <a:rPr lang="es-MX" sz="1400" b="1" dirty="0" smtClean="0">
                <a:latin typeface="Montserrat" panose="00000500000000000000" pitchFamily="2" charset="0"/>
              </a:rPr>
              <a:t>125</a:t>
            </a:r>
            <a:r>
              <a:rPr lang="es-MX" sz="1400" dirty="0" smtClean="0">
                <a:latin typeface="Montserrat" panose="00000500000000000000" pitchFamily="2" charset="0"/>
              </a:rPr>
              <a:t> municipios del Estado de México.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4128" y="869667"/>
            <a:ext cx="3165522" cy="321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2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107504" y="4063712"/>
            <a:ext cx="5613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" panose="00000500000000000000" pitchFamily="2" charset="0"/>
              </a:rPr>
              <a:t>aguas abajo </a:t>
            </a:r>
            <a:r>
              <a:rPr lang="es-MX" sz="1400" dirty="0" smtClean="0">
                <a:latin typeface="Montserrat" panose="00000500000000000000" pitchFamily="2" charset="0"/>
              </a:rPr>
              <a:t>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  Huapango </a:t>
            </a: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 err="1" smtClean="0">
                <a:latin typeface="Montserrat" panose="00000500000000000000" pitchFamily="2" charset="0"/>
              </a:rPr>
              <a:t>Timilpan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y Sierra de Guadalupe </a:t>
            </a:r>
            <a:r>
              <a:rPr lang="es-MX" sz="1400" dirty="0" smtClean="0">
                <a:latin typeface="Montserrat" panose="00000500000000000000" pitchFamily="2" charset="0"/>
              </a:rPr>
              <a:t>en Cuautitlán 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</a:t>
            </a:r>
            <a:r>
              <a:rPr lang="es-MX" sz="1400" dirty="0" smtClean="0">
                <a:latin typeface="Montserrat" panose="00000500000000000000" pitchFamily="2" charset="0"/>
              </a:rPr>
              <a:t>). Cabe mencionar que en EDOMEX </a:t>
            </a:r>
            <a:r>
              <a:rPr lang="es-MX" sz="1400" b="1" dirty="0" smtClean="0">
                <a:latin typeface="Montserrat" panose="00000500000000000000" pitchFamily="2" charset="0"/>
              </a:rPr>
              <a:t>se monitorean semanalmente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14 presas</a:t>
            </a:r>
            <a:r>
              <a:rPr lang="es-MX" sz="1400" dirty="0" smtClean="0">
                <a:latin typeface="Montserrat" panose="00000500000000000000" pitchFamily="2" charset="0"/>
              </a:rPr>
              <a:t>, de las cuales </a:t>
            </a:r>
            <a:r>
              <a:rPr lang="es-MX" sz="1400" b="1" dirty="0" smtClean="0">
                <a:latin typeface="Montserrat" panose="00000500000000000000" pitchFamily="2" charset="0"/>
              </a:rPr>
              <a:t>sólo una posee vertedor controlado y política de operación para un buen manejo del embalse</a:t>
            </a:r>
            <a:r>
              <a:rPr lang="es-MX" sz="1400" dirty="0" smtClean="0">
                <a:latin typeface="Montserrat" panose="00000500000000000000" pitchFamily="2" charset="0"/>
              </a:rPr>
              <a:t>, mientras que </a:t>
            </a:r>
            <a:r>
              <a:rPr lang="es-MX" sz="1400" b="1" dirty="0" smtClean="0">
                <a:latin typeface="Montserrat" panose="00000500000000000000" pitchFamily="2" charset="0"/>
              </a:rPr>
              <a:t>13 carecen de dicho protocolo</a:t>
            </a:r>
            <a:r>
              <a:rPr lang="es-MX" sz="1400" dirty="0" smtClean="0">
                <a:latin typeface="Montserrat" panose="00000500000000000000" pitchFamily="2" charset="0"/>
              </a:rPr>
              <a:t>, para el control de avenidas extraordinarias. Dar seguimiento a los avances del proyecto del Túnel Emisor Oriente (TEO).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369595" y="38557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7504" y="908720"/>
            <a:ext cx="55446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b="1" dirty="0" smtClean="0">
                <a:latin typeface="Montserrat" panose="00000500000000000000" pitchFamily="2" charset="0"/>
              </a:rPr>
              <a:t>arroyos,  ríos y presas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los cuales pueden provocar </a:t>
            </a:r>
            <a:r>
              <a:rPr lang="es-MX" sz="1400" b="1" dirty="0" smtClean="0">
                <a:latin typeface="Montserrat" panose="00000500000000000000" pitchFamily="2" charset="0"/>
              </a:rPr>
              <a:t>inundaciones, </a:t>
            </a:r>
            <a:r>
              <a:rPr lang="es-MX" sz="1400" dirty="0" smtClean="0">
                <a:latin typeface="Montserrat" panose="00000500000000000000" pitchFamily="2" charset="0"/>
              </a:rPr>
              <a:t>principalmente durante la </a:t>
            </a:r>
            <a:r>
              <a:rPr lang="es-MX" sz="1400" b="1" dirty="0" smtClean="0">
                <a:latin typeface="Montserrat" panose="00000500000000000000" pitchFamily="2" charset="0"/>
              </a:rPr>
              <a:t>temporada de lluvias (mayo a octubre</a:t>
            </a:r>
            <a:r>
              <a:rPr lang="es-MX" sz="1400" dirty="0" smtClean="0">
                <a:latin typeface="Montserrat" panose="00000500000000000000" pitchFamily="2" charset="0"/>
              </a:rPr>
              <a:t>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Durante </a:t>
            </a:r>
            <a:r>
              <a:rPr lang="es-MX" sz="1400" b="1" dirty="0" smtClean="0">
                <a:latin typeface="Montserrat" panose="00000500000000000000" pitchFamily="2" charset="0"/>
              </a:rPr>
              <a:t>1970 al 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18</a:t>
            </a:r>
            <a:r>
              <a:rPr lang="es-MX" sz="1400" dirty="0" smtClean="0">
                <a:latin typeface="Montserrat" panose="00000500000000000000" pitchFamily="2" charset="0"/>
              </a:rPr>
              <a:t> inundaciones que ocasionaron daños importantes, particularmente en </a:t>
            </a:r>
            <a:r>
              <a:rPr lang="es-MX" sz="1400" b="1" dirty="0" smtClean="0">
                <a:latin typeface="Montserrat" panose="00000500000000000000" pitchFamily="2" charset="0"/>
              </a:rPr>
              <a:t>Tenancingo </a:t>
            </a:r>
            <a:r>
              <a:rPr lang="es-MX" sz="1400" dirty="0" smtClean="0">
                <a:latin typeface="Montserrat" panose="00000500000000000000" pitchFamily="2" charset="0"/>
              </a:rPr>
              <a:t>(peligro medio),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84 eventos </a:t>
            </a:r>
            <a:r>
              <a:rPr lang="es-MX" sz="1400" dirty="0" smtClean="0">
                <a:latin typeface="Montserrat" panose="00000500000000000000" pitchFamily="2" charset="0"/>
              </a:rPr>
              <a:t>en los municipios de Acolman, Cuautitlán,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Chalco, Chimalhuacán, Ecatepec, La Paz, Lerma, San Mateo Atenco, Tianguistenco, Tultitlán 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</a:t>
            </a:r>
            <a:r>
              <a:rPr lang="es-MX" sz="1400" dirty="0" smtClean="0">
                <a:latin typeface="Montserrat" panose="00000500000000000000" pitchFamily="2" charset="0"/>
              </a:rPr>
              <a:t>); Metepec y Atlacomulco 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);  Toluca y Atizapán de Zaragoza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medio</a:t>
            </a:r>
            <a:r>
              <a:rPr lang="es-MX" sz="1400" dirty="0" smtClean="0">
                <a:latin typeface="Montserrat" panose="00000500000000000000" pitchFamily="2" charset="0"/>
              </a:rPr>
              <a:t>); Huixquilucan y Tenango </a:t>
            </a:r>
            <a:r>
              <a:rPr lang="es-MX" sz="1400" dirty="0">
                <a:latin typeface="Montserrat" panose="00000500000000000000" pitchFamily="2" charset="0"/>
              </a:rPr>
              <a:t>del </a:t>
            </a:r>
            <a:r>
              <a:rPr lang="es-MX" sz="1400" dirty="0" smtClean="0">
                <a:latin typeface="Montserrat" panose="00000500000000000000" pitchFamily="2" charset="0"/>
              </a:rPr>
              <a:t>Valle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bajo</a:t>
            </a:r>
            <a:r>
              <a:rPr lang="es-MX" sz="1400" dirty="0" smtClean="0">
                <a:latin typeface="Montserrat" panose="00000500000000000000" pitchFamily="2" charset="0"/>
              </a:rPr>
              <a:t>); y Nicolás Romero 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bajo</a:t>
            </a:r>
            <a:r>
              <a:rPr lang="es-MX" sz="1400" dirty="0" smtClean="0">
                <a:latin typeface="Montserrat" panose="00000500000000000000" pitchFamily="2" charset="0"/>
              </a:rPr>
              <a:t>). </a:t>
            </a:r>
            <a:endParaRPr lang="es-MX" sz="1400" strike="sngStrike" dirty="0">
              <a:latin typeface="Montserrat" panose="00000500000000000000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796136" y="4292515"/>
            <a:ext cx="31852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Las obras en alto riesgo son los </a:t>
            </a:r>
            <a:r>
              <a:rPr lang="es-MX" sz="1400" b="1" dirty="0" smtClean="0">
                <a:latin typeface="Montserrat" panose="00000500000000000000" pitchFamily="2" charset="0"/>
              </a:rPr>
              <a:t>bordos</a:t>
            </a:r>
            <a:r>
              <a:rPr lang="es-MX" sz="1400" dirty="0" smtClean="0">
                <a:latin typeface="Montserrat" panose="00000500000000000000" pitchFamily="2" charset="0"/>
              </a:rPr>
              <a:t> del río </a:t>
            </a:r>
            <a:r>
              <a:rPr lang="es-MX" sz="1400" b="1" dirty="0" smtClean="0">
                <a:latin typeface="Montserrat" panose="00000500000000000000" pitchFamily="2" charset="0"/>
              </a:rPr>
              <a:t>La Compañía, así como las presas Villa Victoria y Valle de Bravo. </a:t>
            </a:r>
            <a:r>
              <a:rPr lang="es-MX" sz="1400" dirty="0" smtClean="0">
                <a:latin typeface="Montserrat" panose="00000500000000000000" pitchFamily="2" charset="0"/>
              </a:rPr>
              <a:t>En</a:t>
            </a: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riesgo hidrológico y estructural está la presa </a:t>
            </a:r>
            <a:r>
              <a:rPr lang="es-MX" sz="1400" b="1" dirty="0" smtClean="0">
                <a:latin typeface="Montserrat" panose="00000500000000000000" pitchFamily="2" charset="0"/>
              </a:rPr>
              <a:t>Angulo</a:t>
            </a:r>
            <a:r>
              <a:rPr lang="es-MX" sz="1400" dirty="0" smtClean="0">
                <a:latin typeface="Montserrat" panose="00000500000000000000" pitchFamily="2" charset="0"/>
              </a:rPr>
              <a:t>. Por otra parte, los embalses que requieren mantenimiento son </a:t>
            </a:r>
            <a:r>
              <a:rPr lang="es-MX" sz="1400" b="1" dirty="0" smtClean="0">
                <a:latin typeface="Montserrat" panose="00000500000000000000" pitchFamily="2" charset="0"/>
              </a:rPr>
              <a:t>Guadalupe y </a:t>
            </a:r>
            <a:r>
              <a:rPr lang="es-MX" sz="1400" b="1" dirty="0" err="1" smtClean="0">
                <a:latin typeface="Montserrat" panose="00000500000000000000" pitchFamily="2" charset="0"/>
              </a:rPr>
              <a:t>Madín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strike="sngStrike" dirty="0">
              <a:latin typeface="Montserrat" panose="00000500000000000000" pitchFamily="2" charset="0"/>
            </a:endParaRPr>
          </a:p>
        </p:txBody>
      </p:sp>
      <p:pic>
        <p:nvPicPr>
          <p:cNvPr id="3074" name="Picture 2" descr="D:\Desktop\ZONAS FEDERAL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062" y="1124744"/>
            <a:ext cx="2923801" cy="293149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73016"/>
            <a:ext cx="742554" cy="32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7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251520" y="692696"/>
            <a:ext cx="53274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inundabilidad</a:t>
            </a:r>
            <a:r>
              <a:rPr lang="es-MX" sz="1400" dirty="0" smtClean="0">
                <a:latin typeface="Montserrat" panose="00000500000000000000" pitchFamily="2" charset="0"/>
              </a:rPr>
              <a:t>, escenarios de inundación para la ciudad de </a:t>
            </a:r>
            <a:r>
              <a:rPr lang="es-MX" sz="1400" b="1" dirty="0" smtClean="0">
                <a:latin typeface="Montserrat" panose="00000500000000000000" pitchFamily="2" charset="0"/>
              </a:rPr>
              <a:t>Acolman, río Tlalnepantla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delimitación de zonas federales</a:t>
            </a:r>
            <a:r>
              <a:rPr lang="es-MX" sz="1400" dirty="0" smtClean="0">
                <a:latin typeface="Montserrat" panose="00000500000000000000" pitchFamily="2" charset="0"/>
              </a:rPr>
              <a:t> elaborados por </a:t>
            </a:r>
            <a:r>
              <a:rPr lang="es-MX" sz="1400" dirty="0">
                <a:latin typeface="Montserrat" panose="00000500000000000000" pitchFamily="2" charset="0"/>
              </a:rPr>
              <a:t>la </a:t>
            </a:r>
            <a:r>
              <a:rPr lang="es-MX" sz="1400" dirty="0" smtClean="0">
                <a:latin typeface="Montserrat" panose="00000500000000000000" pitchFamily="2" charset="0"/>
              </a:rPr>
              <a:t>CONAGUA y la UNAM.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ríos, </a:t>
            </a:r>
            <a:r>
              <a:rPr lang="es-MX" sz="1400" dirty="0">
                <a:latin typeface="Montserrat" panose="00000500000000000000" pitchFamily="2" charset="0"/>
              </a:rPr>
              <a:t>centros </a:t>
            </a:r>
            <a:r>
              <a:rPr lang="es-MX" sz="1400" dirty="0" smtClean="0">
                <a:latin typeface="Montserrat" panose="00000500000000000000" pitchFamily="2" charset="0"/>
              </a:rPr>
              <a:t>urbanos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" panose="000005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peligro alto y muy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Fortalecer el monitoreo y vigilancia hidrometeorológicos</a:t>
            </a:r>
            <a:r>
              <a:rPr lang="es-MX" sz="1400" dirty="0" smtClean="0">
                <a:latin typeface="Montserrat" panose="00000500000000000000" pitchFamily="2" charset="0"/>
              </a:rPr>
              <a:t>, principalmente en las cuencas de los ríos </a:t>
            </a:r>
            <a:r>
              <a:rPr lang="es-MX" sz="1400" b="1" dirty="0" smtClean="0">
                <a:latin typeface="Montserrat" panose="00000500000000000000" pitchFamily="2" charset="0"/>
              </a:rPr>
              <a:t>Cutzamala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Jaltepec, Lerma, La Gavia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Cuautitlán</a:t>
            </a:r>
            <a:r>
              <a:rPr lang="es-MX" sz="1400" dirty="0" smtClean="0">
                <a:latin typeface="Montserrat" panose="00000500000000000000" pitchFamily="2" charset="0"/>
              </a:rPr>
              <a:t>, ya que existe una red de estaciones climatológicas e hidrométricas, las cuales </a:t>
            </a:r>
            <a:r>
              <a:rPr lang="es-MX" sz="1400" b="1" dirty="0" smtClean="0">
                <a:latin typeface="Montserrat" panose="00000500000000000000" pitchFamily="2" charset="0"/>
              </a:rPr>
              <a:t>no todas operan de forma automática.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en el arroyo Zarco</a:t>
            </a:r>
            <a:r>
              <a:rPr lang="es-MX" sz="1400" dirty="0" smtClean="0">
                <a:latin typeface="Montserrat" panose="00000500000000000000" pitchFamily="2" charset="0"/>
              </a:rPr>
              <a:t>, ríos </a:t>
            </a:r>
            <a:r>
              <a:rPr lang="es-MX" sz="1400" b="1" dirty="0" smtClean="0">
                <a:latin typeface="Montserrat" panose="00000500000000000000" pitchFamily="2" charset="0"/>
              </a:rPr>
              <a:t>Hondo, La Compañía y Cuautitlán</a:t>
            </a:r>
            <a:r>
              <a:rPr lang="es-MX" sz="1400" dirty="0" smtClean="0">
                <a:latin typeface="Montserrat" panose="00000500000000000000" pitchFamily="2" charset="0"/>
              </a:rPr>
              <a:t>,</a:t>
            </a: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así como </a:t>
            </a:r>
            <a:r>
              <a:rPr lang="es-MX" sz="1400" b="1" dirty="0" smtClean="0">
                <a:latin typeface="Montserrat" panose="00000500000000000000" pitchFamily="2" charset="0"/>
              </a:rPr>
              <a:t>las presas </a:t>
            </a:r>
            <a:r>
              <a:rPr lang="es-MX" sz="1400" b="1" dirty="0" err="1" smtClean="0">
                <a:latin typeface="Montserrat" panose="00000500000000000000" pitchFamily="2" charset="0"/>
              </a:rPr>
              <a:t>Madín</a:t>
            </a:r>
            <a:r>
              <a:rPr lang="es-MX" sz="1400" b="1" dirty="0" smtClean="0">
                <a:latin typeface="Montserrat" panose="00000500000000000000" pitchFamily="2" charset="0"/>
              </a:rPr>
              <a:t>, Villa Victoria y Francisco José Trinidad Fabela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</a:t>
            </a:r>
            <a:r>
              <a:rPr lang="es-MX" sz="1400" b="1" dirty="0" smtClean="0">
                <a:latin typeface="Montserrat" panose="00000500000000000000" pitchFamily="2" charset="0"/>
              </a:rPr>
              <a:t>inventario que integre las características y condiciones de las obras de protección</a:t>
            </a:r>
            <a:r>
              <a:rPr lang="es-MX" sz="1400" dirty="0" smtClean="0">
                <a:latin typeface="Montserrat" panose="00000500000000000000" pitchFamily="2" charset="0"/>
              </a:rPr>
              <a:t>, para el control de avenidas en el estado.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520023" y="35269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49704" y="6213212"/>
            <a:ext cx="498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700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700" dirty="0" smtClean="0">
                <a:latin typeface="Montserrat Light" panose="00000400000000000000" pitchFamily="2" charset="0"/>
                <a:hlinkClick r:id="rId3"/>
              </a:rPr>
              <a:t>www.gob.mx/conagua/acciones-y-programas/aguas-del-valle-de-mexico</a:t>
            </a:r>
            <a:endParaRPr lang="es-MX" sz="700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700" dirty="0" smtClean="0">
                <a:latin typeface="Montserrat Light" panose="00000400000000000000" pitchFamily="2" charset="0"/>
                <a:hlinkClick r:id="rId4"/>
              </a:rPr>
              <a:t>https</a:t>
            </a:r>
            <a:r>
              <a:rPr lang="es-MX" sz="700" dirty="0">
                <a:latin typeface="Montserrat Light" panose="00000400000000000000" pitchFamily="2" charset="0"/>
                <a:hlinkClick r:id="rId4"/>
              </a:rPr>
              <a:t>://www.gob.mx/cms/uploads/attachment/file/281350/ZONA_URBANA_ATENCO__EDO._</a:t>
            </a:r>
            <a:r>
              <a:rPr lang="es-MX" sz="700" dirty="0" smtClean="0">
                <a:latin typeface="Montserrat Light" panose="00000400000000000000" pitchFamily="2" charset="0"/>
                <a:hlinkClick r:id="rId4"/>
              </a:rPr>
              <a:t>DE_MEXICO.pdf</a:t>
            </a:r>
            <a:endParaRPr lang="es-MX" sz="700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700" dirty="0">
                <a:latin typeface="Montserrat Light" panose="00000400000000000000" pitchFamily="2" charset="0"/>
                <a:hlinkClick r:id="rId5"/>
              </a:rPr>
              <a:t>https://www.gob.mx/cms/uploads/attachment/file/281321/ZONA_URBANA_ACOLMAN__EDO._</a:t>
            </a:r>
            <a:r>
              <a:rPr lang="es-MX" sz="700" dirty="0" smtClean="0">
                <a:latin typeface="Montserrat Light" panose="00000400000000000000" pitchFamily="2" charset="0"/>
                <a:hlinkClick r:id="rId5"/>
              </a:rPr>
              <a:t>MEXICO.pdf</a:t>
            </a:r>
            <a:endParaRPr lang="es-MX" sz="700" dirty="0" smtClean="0">
              <a:latin typeface="Montserrat Light" panose="00000400000000000000" pitchFamily="2" charset="0"/>
            </a:endParaRPr>
          </a:p>
          <a:p>
            <a:pPr algn="r"/>
            <a:endParaRPr lang="es-MX" sz="700" dirty="0" smtClean="0">
              <a:latin typeface="Montserrat Light" panose="00000400000000000000" pitchFamily="2" charset="0"/>
            </a:endParaRPr>
          </a:p>
        </p:txBody>
      </p:sp>
      <p:pic>
        <p:nvPicPr>
          <p:cNvPr id="2" name="Picture 2" descr="D:\Downloads\WhatsApp Image 2019-02-06 at 10.43.44 AM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9832" y="3655682"/>
            <a:ext cx="2952328" cy="2381211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5969832" y="980728"/>
            <a:ext cx="2952328" cy="2518906"/>
            <a:chOff x="5969832" y="980728"/>
            <a:chExt cx="2952328" cy="251890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69832" y="980728"/>
              <a:ext cx="2952328" cy="251890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064887"/>
              <a:ext cx="576063" cy="174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05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456927"/>
            <a:ext cx="3340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 en algunos ríos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939119"/>
            <a:ext cx="57724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En febrero de 2010, la </a:t>
            </a:r>
            <a:r>
              <a:rPr lang="es-MX" sz="1400" b="1" dirty="0" smtClean="0">
                <a:latin typeface="Montserrat" panose="00000500000000000000" pitchFamily="2" charset="0"/>
              </a:rPr>
              <a:t>Subdirección de Riesgos por Inundación</a:t>
            </a:r>
            <a:r>
              <a:rPr lang="es-MX" sz="1400" dirty="0" smtClean="0">
                <a:latin typeface="Montserrat" panose="00000500000000000000" pitchFamily="2" charset="0"/>
              </a:rPr>
              <a:t>,  elaboró el </a:t>
            </a:r>
            <a:r>
              <a:rPr lang="es-MX" sz="1400" b="1" dirty="0" smtClean="0">
                <a:latin typeface="Montserrat" panose="00000500000000000000" pitchFamily="2" charset="0"/>
              </a:rPr>
              <a:t>informe de </a:t>
            </a:r>
            <a:r>
              <a:rPr lang="es-MX" sz="1400" b="1" dirty="0">
                <a:latin typeface="Montserrat" panose="00000500000000000000" pitchFamily="2" charset="0"/>
              </a:rPr>
              <a:t>las inundaciones </a:t>
            </a:r>
            <a:r>
              <a:rPr lang="es-MX" sz="1400" dirty="0" smtClean="0">
                <a:latin typeface="Montserrat" panose="00000500000000000000" pitchFamily="2" charset="0"/>
              </a:rPr>
              <a:t>que afectaron </a:t>
            </a:r>
            <a:r>
              <a:rPr lang="es-MX" sz="1400" dirty="0">
                <a:latin typeface="Montserrat" panose="00000500000000000000" pitchFamily="2" charset="0"/>
              </a:rPr>
              <a:t>los municipios aledaños al río de </a:t>
            </a:r>
            <a:r>
              <a:rPr lang="es-MX" sz="1400" b="1" dirty="0">
                <a:latin typeface="Montserrat" panose="00000500000000000000" pitchFamily="2" charset="0"/>
              </a:rPr>
              <a:t>La Compañía </a:t>
            </a:r>
            <a:r>
              <a:rPr lang="es-MX" sz="1400" dirty="0">
                <a:latin typeface="Montserrat" panose="00000500000000000000" pitchFamily="2" charset="0"/>
              </a:rPr>
              <a:t>y al río de </a:t>
            </a:r>
            <a:r>
              <a:rPr lang="es-MX" sz="1400" b="1" dirty="0">
                <a:latin typeface="Montserrat" panose="00000500000000000000" pitchFamily="2" charset="0"/>
              </a:rPr>
              <a:t>Los Remedios</a:t>
            </a:r>
            <a:r>
              <a:rPr lang="es-MX" sz="1400" dirty="0">
                <a:latin typeface="Montserrat" panose="00000500000000000000" pitchFamily="2" charset="0"/>
              </a:rPr>
              <a:t>, en el estado de México. Como consecuencia de las intensas lluvias que se presentaron en esos </a:t>
            </a:r>
            <a:r>
              <a:rPr lang="es-MX" sz="1400" dirty="0" smtClean="0">
                <a:latin typeface="Montserrat" panose="00000500000000000000" pitchFamily="2" charset="0"/>
              </a:rPr>
              <a:t>días, </a:t>
            </a:r>
            <a:r>
              <a:rPr lang="es-MX" sz="1400" dirty="0">
                <a:latin typeface="Montserrat" panose="00000500000000000000" pitchFamily="2" charset="0"/>
              </a:rPr>
              <a:t>en el centro del </a:t>
            </a:r>
            <a:r>
              <a:rPr lang="es-MX" sz="1400" dirty="0" smtClean="0">
                <a:latin typeface="Montserrat" panose="00000500000000000000" pitchFamily="2" charset="0"/>
              </a:rPr>
              <a:t>país, y que provocaron fallas </a:t>
            </a:r>
            <a:r>
              <a:rPr lang="es-MX" sz="1400" dirty="0">
                <a:latin typeface="Montserrat" panose="00000500000000000000" pitchFamily="2" charset="0"/>
              </a:rPr>
              <a:t>en los bordos de los ríos mencionados.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ES" sz="1400" dirty="0">
                <a:latin typeface="Montserrat" panose="00000500000000000000" pitchFamily="2" charset="0"/>
              </a:rPr>
              <a:t>El río de </a:t>
            </a:r>
            <a:r>
              <a:rPr lang="es-ES" sz="1400" b="1" dirty="0" smtClean="0">
                <a:latin typeface="Montserrat" panose="00000500000000000000" pitchFamily="2" charset="0"/>
              </a:rPr>
              <a:t>La </a:t>
            </a:r>
            <a:r>
              <a:rPr lang="es-ES" sz="1400" b="1" dirty="0">
                <a:latin typeface="Montserrat" panose="00000500000000000000" pitchFamily="2" charset="0"/>
              </a:rPr>
              <a:t>Compañía</a:t>
            </a:r>
            <a:r>
              <a:rPr lang="es-ES" sz="1400" dirty="0">
                <a:latin typeface="Montserrat" panose="00000500000000000000" pitchFamily="2" charset="0"/>
              </a:rPr>
              <a:t>, </a:t>
            </a:r>
            <a:r>
              <a:rPr lang="es-ES" sz="1400" dirty="0" smtClean="0">
                <a:latin typeface="Montserrat" panose="00000500000000000000" pitchFamily="2" charset="0"/>
              </a:rPr>
              <a:t>constituye </a:t>
            </a:r>
            <a:r>
              <a:rPr lang="es-ES" sz="1400" dirty="0">
                <a:latin typeface="Montserrat" panose="00000500000000000000" pitchFamily="2" charset="0"/>
              </a:rPr>
              <a:t>uno de los elementos más importantes </a:t>
            </a:r>
            <a:r>
              <a:rPr lang="es-ES" sz="1400" dirty="0" smtClean="0">
                <a:latin typeface="Montserrat" panose="00000500000000000000" pitchFamily="2" charset="0"/>
              </a:rPr>
              <a:t>del </a:t>
            </a:r>
            <a:r>
              <a:rPr lang="es-ES" sz="1400" dirty="0">
                <a:latin typeface="Montserrat" panose="00000500000000000000" pitchFamily="2" charset="0"/>
              </a:rPr>
              <a:t>sistema de drenaje del Valle de </a:t>
            </a:r>
            <a:r>
              <a:rPr lang="es-ES" sz="1400" dirty="0" smtClean="0">
                <a:latin typeface="Montserrat" panose="00000500000000000000" pitchFamily="2" charset="0"/>
              </a:rPr>
              <a:t>México, en </a:t>
            </a:r>
            <a:r>
              <a:rPr lang="es-ES" sz="1400" dirty="0">
                <a:latin typeface="Montserrat" panose="00000500000000000000" pitchFamily="2" charset="0"/>
              </a:rPr>
              <a:t>la parte </a:t>
            </a:r>
            <a:r>
              <a:rPr lang="es-ES" sz="1400" dirty="0" smtClean="0">
                <a:latin typeface="Montserrat" panose="00000500000000000000" pitchFamily="2" charset="0"/>
              </a:rPr>
              <a:t>oriente; </a:t>
            </a:r>
            <a:r>
              <a:rPr lang="es-ES" sz="1400" dirty="0">
                <a:latin typeface="Montserrat" panose="00000500000000000000" pitchFamily="2" charset="0"/>
              </a:rPr>
              <a:t>sin embargo, </a:t>
            </a:r>
            <a:r>
              <a:rPr lang="es-ES" sz="1400" b="1" dirty="0" smtClean="0">
                <a:latin typeface="Montserrat" panose="00000500000000000000" pitchFamily="2" charset="0"/>
              </a:rPr>
              <a:t>es </a:t>
            </a:r>
            <a:r>
              <a:rPr lang="es-ES" sz="1400" b="1" dirty="0">
                <a:latin typeface="Montserrat" panose="00000500000000000000" pitchFamily="2" charset="0"/>
              </a:rPr>
              <a:t>uno de los más </a:t>
            </a:r>
            <a:r>
              <a:rPr lang="es-ES" sz="1400" b="1" dirty="0" smtClean="0">
                <a:latin typeface="Montserrat" panose="00000500000000000000" pitchFamily="2" charset="0"/>
              </a:rPr>
              <a:t>susceptibles </a:t>
            </a:r>
            <a:r>
              <a:rPr lang="es-ES" sz="1400" b="1" dirty="0">
                <a:latin typeface="Montserrat" panose="00000500000000000000" pitchFamily="2" charset="0"/>
              </a:rPr>
              <a:t>ante la ocurrencia de lluvias atípicas y la falla en sus bordos </a:t>
            </a:r>
            <a:r>
              <a:rPr lang="es-ES" sz="1400" dirty="0">
                <a:latin typeface="Montserrat" panose="00000500000000000000" pitchFamily="2" charset="0"/>
              </a:rPr>
              <a:t>genera </a:t>
            </a:r>
            <a:r>
              <a:rPr lang="es-ES" sz="1400" b="1" dirty="0">
                <a:latin typeface="Montserrat" panose="00000500000000000000" pitchFamily="2" charset="0"/>
              </a:rPr>
              <a:t>inundaciones</a:t>
            </a:r>
            <a:r>
              <a:rPr lang="es-ES" sz="1400" dirty="0">
                <a:latin typeface="Montserrat" panose="00000500000000000000" pitchFamily="2" charset="0"/>
              </a:rPr>
              <a:t> </a:t>
            </a:r>
            <a:r>
              <a:rPr lang="es-ES" sz="1400" b="1" dirty="0">
                <a:latin typeface="Montserrat" panose="00000500000000000000" pitchFamily="2" charset="0"/>
              </a:rPr>
              <a:t>en</a:t>
            </a:r>
            <a:r>
              <a:rPr lang="es-ES" sz="1400" dirty="0">
                <a:latin typeface="Montserrat" panose="00000500000000000000" pitchFamily="2" charset="0"/>
              </a:rPr>
              <a:t> los municipios  de </a:t>
            </a:r>
            <a:r>
              <a:rPr lang="es-ES" sz="1400" b="1" dirty="0">
                <a:latin typeface="Montserrat" panose="00000500000000000000" pitchFamily="2" charset="0"/>
              </a:rPr>
              <a:t>Chalco</a:t>
            </a:r>
            <a:r>
              <a:rPr lang="es-ES" sz="1400" dirty="0">
                <a:latin typeface="Montserrat" panose="00000500000000000000" pitchFamily="2" charset="0"/>
              </a:rPr>
              <a:t>, </a:t>
            </a:r>
            <a:r>
              <a:rPr lang="es-ES" sz="1400" b="1" dirty="0">
                <a:latin typeface="Montserrat" panose="00000500000000000000" pitchFamily="2" charset="0"/>
              </a:rPr>
              <a:t>Valle de Chalco</a:t>
            </a:r>
            <a:r>
              <a:rPr lang="es-ES" sz="1400" dirty="0">
                <a:latin typeface="Montserrat" panose="00000500000000000000" pitchFamily="2" charset="0"/>
              </a:rPr>
              <a:t> e </a:t>
            </a:r>
            <a:r>
              <a:rPr lang="es-ES" sz="1400" b="1" dirty="0">
                <a:latin typeface="Montserrat" panose="00000500000000000000" pitchFamily="2" charset="0"/>
              </a:rPr>
              <a:t>Ixtapaluca</a:t>
            </a:r>
            <a:r>
              <a:rPr lang="es-ES" sz="1400" dirty="0">
                <a:latin typeface="Montserrat" panose="00000500000000000000" pitchFamily="2" charset="0"/>
              </a:rPr>
              <a:t>, afectando además a la carretera México-Puebla</a:t>
            </a:r>
            <a:r>
              <a:rPr lang="es-ES" sz="1400" dirty="0" smtClean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ES" sz="1400" dirty="0" smtClean="0">
              <a:latin typeface="Montserrat" panose="00000500000000000000" pitchFamily="2" charset="0"/>
            </a:endParaRPr>
          </a:p>
          <a:p>
            <a:pPr algn="just"/>
            <a:r>
              <a:rPr lang="es-ES" sz="1400" dirty="0">
                <a:latin typeface="Montserrat" panose="00000500000000000000" pitchFamily="2" charset="0"/>
              </a:rPr>
              <a:t>El río de </a:t>
            </a:r>
            <a:r>
              <a:rPr lang="es-ES" sz="1400" b="1" dirty="0">
                <a:latin typeface="Montserrat" panose="00000500000000000000" pitchFamily="2" charset="0"/>
              </a:rPr>
              <a:t>Los Remedios</a:t>
            </a:r>
            <a:r>
              <a:rPr lang="es-ES" sz="1400" dirty="0">
                <a:latin typeface="Montserrat" panose="00000500000000000000" pitchFamily="2" charset="0"/>
              </a:rPr>
              <a:t> representa otro elemento importante de la parte oriente del sistema de drenaje del norte del Valle de México, dado que drena parte de los municipios de </a:t>
            </a:r>
            <a:r>
              <a:rPr lang="es-ES" sz="1400" b="1" dirty="0">
                <a:latin typeface="Montserrat" panose="00000500000000000000" pitchFamily="2" charset="0"/>
              </a:rPr>
              <a:t>Naucalpan, Atizapán de Zaragoza y Tlalnepantla</a:t>
            </a:r>
            <a:r>
              <a:rPr lang="es-ES" sz="1400" dirty="0">
                <a:latin typeface="Montserrat" panose="00000500000000000000" pitchFamily="2" charset="0"/>
              </a:rPr>
              <a:t>, además de la </a:t>
            </a:r>
            <a:r>
              <a:rPr lang="es-ES" sz="1400" b="1" dirty="0">
                <a:latin typeface="Montserrat" panose="00000500000000000000" pitchFamily="2" charset="0"/>
              </a:rPr>
              <a:t>zona norte </a:t>
            </a:r>
            <a:r>
              <a:rPr lang="es-ES" sz="1400" b="1" dirty="0" smtClean="0">
                <a:latin typeface="Montserrat" panose="00000500000000000000" pitchFamily="2" charset="0"/>
              </a:rPr>
              <a:t>de la CDMX</a:t>
            </a:r>
            <a:r>
              <a:rPr lang="es-ES" sz="1400" dirty="0" smtClean="0">
                <a:latin typeface="Montserrat" panose="00000500000000000000" pitchFamily="2" charset="0"/>
              </a:rPr>
              <a:t>. Inicia </a:t>
            </a:r>
            <a:r>
              <a:rPr lang="es-ES" sz="1400" dirty="0">
                <a:latin typeface="Montserrat" panose="00000500000000000000" pitchFamily="2" charset="0"/>
              </a:rPr>
              <a:t>su recorrido en el vaso del Cristo y descarga su caudal en el Gran Canal, a la altura del km 9, tiene una longitud total de 15.7 km, de los cuales 4.1 km corren dentro </a:t>
            </a:r>
            <a:r>
              <a:rPr lang="es-ES" sz="1400" dirty="0" smtClean="0">
                <a:latin typeface="Montserrat" panose="00000500000000000000" pitchFamily="2" charset="0"/>
              </a:rPr>
              <a:t>de la CDMX y </a:t>
            </a:r>
            <a:r>
              <a:rPr lang="es-ES" sz="1400" dirty="0">
                <a:latin typeface="Montserrat" panose="00000500000000000000" pitchFamily="2" charset="0"/>
              </a:rPr>
              <a:t>el resto en </a:t>
            </a:r>
            <a:r>
              <a:rPr lang="es-ES" sz="1400" dirty="0" smtClean="0">
                <a:latin typeface="Montserrat" panose="00000500000000000000" pitchFamily="2" charset="0"/>
              </a:rPr>
              <a:t>EDOMEX.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79" y="1052736"/>
            <a:ext cx="301921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16" y="3717032"/>
            <a:ext cx="2990484" cy="203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951988" y="5877272"/>
            <a:ext cx="31231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b="1" dirty="0">
                <a:latin typeface="Montserrat Light" panose="00000400000000000000" pitchFamily="2" charset="0"/>
              </a:rPr>
              <a:t>Ubicación del punto de ruptura del bordo del río de Los Remedios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980578" y="3117340"/>
            <a:ext cx="30659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50" b="1" dirty="0">
                <a:latin typeface="Montserrat Light" panose="00000400000000000000" pitchFamily="2" charset="0"/>
              </a:rPr>
              <a:t>Ubicación del punto de ruptura del bordo del río de La Compañía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346071" y="6321597"/>
            <a:ext cx="57004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050" u="sng" dirty="0">
                <a:latin typeface="Montserrat Light" panose="00000400000000000000" pitchFamily="2" charset="0"/>
                <a:hlinkClick r:id="rId5"/>
              </a:rPr>
              <a:t>http://</a:t>
            </a:r>
            <a:r>
              <a:rPr lang="es-MX" sz="1050" u="sng" dirty="0" smtClean="0">
                <a:latin typeface="Montserrat Light" panose="00000400000000000000" pitchFamily="2" charset="0"/>
                <a:hlinkClick r:id="rId5"/>
              </a:rPr>
              <a:t>www.cenapred.gob.mx/es/Publicaciones/archivos/252.pdf</a:t>
            </a:r>
            <a:endParaRPr lang="es-MX" sz="1050" u="sng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1050" u="sng" dirty="0">
                <a:latin typeface="Montserrat Light" panose="00000400000000000000" pitchFamily="2" charset="0"/>
                <a:hlinkClick r:id="rId6"/>
              </a:rPr>
              <a:t>https://</a:t>
            </a:r>
            <a:r>
              <a:rPr lang="es-MX" sz="1050" u="sng" dirty="0" smtClean="0">
                <a:latin typeface="Montserrat Light" panose="00000400000000000000" pitchFamily="2" charset="0"/>
                <a:hlinkClick r:id="rId6"/>
              </a:rPr>
              <a:t>www.cenapred.gob.mx/es/Publicaciones/archivos/216-1.pdf</a:t>
            </a:r>
            <a:endParaRPr lang="es-MX" sz="1050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354142"/>
            <a:ext cx="3787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6513" y="5828491"/>
            <a:ext cx="59466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</a:t>
            </a:r>
            <a:r>
              <a:rPr lang="es-MX" sz="1400" b="1" dirty="0" smtClean="0">
                <a:latin typeface="Montserrat" panose="00000500000000000000" pitchFamily="2" charset="0"/>
              </a:rPr>
              <a:t>concientización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eléctricas </a:t>
            </a:r>
            <a:r>
              <a:rPr lang="es-MX" sz="1600" b="1" dirty="0">
                <a:solidFill>
                  <a:srgbClr val="38806B"/>
                </a:solidFill>
                <a:latin typeface="Montserrat"/>
              </a:rPr>
              <a:t>y de 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granizo (</a:t>
            </a:r>
            <a:r>
              <a:rPr lang="es-MX" sz="1600" dirty="0">
                <a:solidFill>
                  <a:srgbClr val="38806B"/>
                </a:solidFill>
                <a:latin typeface="Montserrat"/>
              </a:rPr>
              <a:t>forman </a:t>
            </a:r>
            <a:r>
              <a:rPr lang="es-MX" sz="1600" dirty="0" smtClean="0">
                <a:solidFill>
                  <a:srgbClr val="38806B"/>
                </a:solidFill>
                <a:latin typeface="Montserrat"/>
              </a:rPr>
              <a:t>parte de tormentas severas, las cuales comprenden además vientos </a:t>
            </a:r>
            <a:r>
              <a:rPr lang="es-MX" sz="1600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6" y="2362283"/>
            <a:ext cx="3060000" cy="1800956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28567" y="4242574"/>
            <a:ext cx="25846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eléctricas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del </a:t>
            </a:r>
            <a:r>
              <a:rPr lang="es-MX" sz="800" b="1" dirty="0">
                <a:latin typeface="Montserrat" panose="00000500000000000000" pitchFamily="2" charset="0"/>
              </a:rPr>
              <a:t>Estado de México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3" y="2451080"/>
            <a:ext cx="583264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 y de granizo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Seminario 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28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-36512" y="1340768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548 decesos por tormentas eléctricas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Es </a:t>
            </a:r>
            <a:r>
              <a:rPr lang="es-MX" sz="1400" dirty="0">
                <a:latin typeface="Montserrat" panose="00000500000000000000" pitchFamily="2" charset="0"/>
              </a:rPr>
              <a:t>la entidad que registra el </a:t>
            </a:r>
            <a:r>
              <a:rPr lang="es-MX" sz="1400" b="1" dirty="0">
                <a:latin typeface="Montserrat" panose="00000500000000000000" pitchFamily="2" charset="0"/>
              </a:rPr>
              <a:t>mayor número de </a:t>
            </a:r>
            <a:r>
              <a:rPr lang="es-MX" sz="1400" b="1" dirty="0" smtClean="0">
                <a:latin typeface="Montserrat" panose="00000500000000000000" pitchFamily="2" charset="0"/>
              </a:rPr>
              <a:t>muertes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Granizadas: 7 </a:t>
            </a:r>
            <a:r>
              <a:rPr lang="es-MX" sz="1400" dirty="0">
                <a:latin typeface="Montserrat" panose="00000500000000000000" pitchFamily="2" charset="0"/>
              </a:rPr>
              <a:t>de mayo de </a:t>
            </a:r>
            <a:r>
              <a:rPr lang="es-MX" sz="1400" dirty="0" smtClean="0">
                <a:latin typeface="Montserrat" panose="00000500000000000000" pitchFamily="2" charset="0"/>
              </a:rPr>
              <a:t>1996, Calpulalpan y 13 </a:t>
            </a:r>
            <a:r>
              <a:rPr lang="es-MX" sz="1400" dirty="0">
                <a:latin typeface="Montserrat" panose="00000500000000000000" pitchFamily="2" charset="0"/>
              </a:rPr>
              <a:t>de agosto de </a:t>
            </a:r>
            <a:r>
              <a:rPr lang="es-MX" sz="1400" dirty="0" smtClean="0">
                <a:latin typeface="Montserrat" panose="00000500000000000000" pitchFamily="2" charset="0"/>
              </a:rPr>
              <a:t>2003, </a:t>
            </a:r>
            <a:r>
              <a:rPr lang="es-MX" sz="1400" dirty="0">
                <a:latin typeface="Montserrat" panose="00000500000000000000" pitchFamily="2" charset="0"/>
              </a:rPr>
              <a:t>Amecameca, </a:t>
            </a:r>
            <a:r>
              <a:rPr lang="es-MX" sz="1400" dirty="0" smtClean="0">
                <a:latin typeface="Montserrat" panose="00000500000000000000" pitchFamily="2" charset="0"/>
              </a:rPr>
              <a:t>ambas en el Estado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latin typeface="Montserrat" panose="00000500000000000000" pitchFamily="2" charset="0"/>
              </a:rPr>
              <a:t>México.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804248" y="1483043"/>
            <a:ext cx="2246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Prácticamente </a:t>
            </a:r>
            <a:r>
              <a:rPr lang="es-MX" sz="1400" b="1" dirty="0" smtClean="0">
                <a:latin typeface="Montserrat" panose="00000500000000000000" pitchFamily="2" charset="0"/>
              </a:rPr>
              <a:t>toda</a:t>
            </a:r>
            <a:r>
              <a:rPr lang="es-MX" sz="1400" dirty="0" smtClean="0">
                <a:latin typeface="Montserrat" panose="00000500000000000000" pitchFamily="2" charset="0"/>
              </a:rPr>
              <a:t>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51685"/>
            <a:ext cx="3060000" cy="1766817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228567" y="6454351"/>
            <a:ext cx="25846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de granizo en </a:t>
            </a:r>
            <a:r>
              <a:rPr lang="es-MX" sz="800" b="1" dirty="0" smtClean="0">
                <a:latin typeface="Montserrat" panose="00000500000000000000" pitchFamily="2" charset="0"/>
              </a:rPr>
              <a:t>los municipios del </a:t>
            </a:r>
            <a:r>
              <a:rPr lang="es-MX" sz="800" b="1" dirty="0">
                <a:latin typeface="Montserrat" panose="00000500000000000000" pitchFamily="2" charset="0"/>
              </a:rPr>
              <a:t>Estado de México</a:t>
            </a:r>
          </a:p>
        </p:txBody>
      </p:sp>
    </p:spTree>
    <p:extLst>
      <p:ext uri="{BB962C8B-B14F-4D97-AF65-F5344CB8AC3E}">
        <p14:creationId xmlns:p14="http://schemas.microsoft.com/office/powerpoint/2010/main" val="3272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35496" y="2357006"/>
            <a:ext cx="602011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</a:t>
            </a:r>
            <a:r>
              <a:rPr lang="es-MX" sz="1400" b="1" dirty="0">
                <a:latin typeface="Montserrat" panose="00000500000000000000" pitchFamily="2" charset="0"/>
              </a:rPr>
              <a:t>de indicadores cuantitativos y de escenarios de riesgo por ondas gélidas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http://www.atlasnacionalderiesgos.gob.mx/archivo/visor-capas.html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i="1" dirty="0" smtClean="0">
                <a:latin typeface="Montserrat" panose="00000500000000000000" pitchFamily="2" charset="0"/>
              </a:rPr>
              <a:t>Aplicación </a:t>
            </a:r>
            <a:r>
              <a:rPr lang="es-MX" sz="1400" i="1" dirty="0">
                <a:latin typeface="Montserrat" panose="00000500000000000000" pitchFamily="2" charset="0"/>
              </a:rPr>
              <a:t>de la Metodología para obtener Mapas de Riesgo por Bajas Temperaturas y Nevadas en la Comunidad de Raíces, Estado de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https://www.cenapred.gob.mx/es/Publicaciones/archivos/156.pdf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b="1" dirty="0">
                <a:latin typeface="Montserrat" panose="00000500000000000000" pitchFamily="2" charset="0"/>
              </a:rPr>
              <a:t>.</a:t>
            </a:r>
            <a:r>
              <a:rPr lang="es-MX" sz="1400" dirty="0">
                <a:latin typeface="Montserrat" panose="00000500000000000000" pitchFamily="2" charset="0"/>
              </a:rPr>
              <a:t> Capítulo III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https://www.cenapred.gob.mx/es/Publicaciones/archivos/63.pdf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Fracciones </a:t>
            </a:r>
            <a:r>
              <a:rPr lang="es-MX" sz="1400" dirty="0" smtClean="0">
                <a:latin typeface="Montserrat" panose="00000500000000000000" pitchFamily="2" charset="0"/>
              </a:rPr>
              <a:t>V.10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V.11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manejo 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2701" y="128826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6" y="1148551"/>
            <a:ext cx="70567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35 decesos por bajas temperaturas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Cinco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emergencia </a:t>
            </a:r>
            <a:r>
              <a:rPr lang="es-MX" sz="1400" b="1" dirty="0">
                <a:latin typeface="Montserrat" panose="00000500000000000000" pitchFamily="2" charset="0"/>
              </a:rPr>
              <a:t>por bajas </a:t>
            </a:r>
            <a:r>
              <a:rPr lang="es-MX" sz="1400" b="1" dirty="0" smtClean="0">
                <a:latin typeface="Montserrat" panose="00000500000000000000" pitchFamily="2" charset="0"/>
              </a:rPr>
              <a:t>temperaturas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444208" y="2330259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Prácticamente </a:t>
            </a:r>
            <a:r>
              <a:rPr lang="es-MX" sz="1400" b="1" dirty="0" smtClean="0">
                <a:latin typeface="Montserrat" panose="00000500000000000000" pitchFamily="2" charset="0"/>
              </a:rPr>
              <a:t>toda</a:t>
            </a:r>
            <a:r>
              <a:rPr lang="es-MX" sz="1400" dirty="0" smtClean="0">
                <a:latin typeface="Montserrat" panose="00000500000000000000" pitchFamily="2" charset="0"/>
              </a:rPr>
              <a:t>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91073"/>
            <a:ext cx="3060000" cy="175870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6185504" y="5037399"/>
            <a:ext cx="272176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gélidas en los municipios </a:t>
            </a:r>
            <a:r>
              <a:rPr lang="es-MX" sz="800" b="1" dirty="0">
                <a:latin typeface="Montserrat" panose="00000500000000000000" pitchFamily="2" charset="0"/>
              </a:rPr>
              <a:t>del Estado de México</a:t>
            </a:r>
          </a:p>
        </p:txBody>
      </p:sp>
    </p:spTree>
    <p:extLst>
      <p:ext uri="{BB962C8B-B14F-4D97-AF65-F5344CB8AC3E}">
        <p14:creationId xmlns:p14="http://schemas.microsoft.com/office/powerpoint/2010/main" val="14253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68725" y="262389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3789039"/>
            <a:ext cx="3240000" cy="257724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916105" y="6384060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52701" y="3429000"/>
            <a:ext cx="465134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riesgos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</a:p>
          <a:p>
            <a:pPr algn="just"/>
            <a:endParaRPr lang="es-MX" sz="1600" b="1" dirty="0" smtClean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temperaturas, entre otras variables, se recomienda incrementar el número de estaciones meteorológicas en la entidad, </a:t>
            </a:r>
            <a:r>
              <a:rPr lang="es-MX" sz="1400" b="1" dirty="0">
                <a:latin typeface="Montserrat" panose="00000500000000000000" pitchFamily="2" charset="0"/>
              </a:rPr>
              <a:t>con 28 estaciones adicionales a las 30 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dos en río Balsas-</a:t>
            </a:r>
            <a:r>
              <a:rPr lang="es-MX" sz="1400" dirty="0" err="1">
                <a:latin typeface="Montserrat" panose="00000500000000000000" pitchFamily="2" charset="0"/>
              </a:rPr>
              <a:t>Zirándalo</a:t>
            </a:r>
            <a:r>
              <a:rPr lang="es-MX" sz="1400" dirty="0">
                <a:latin typeface="Montserrat" panose="00000500000000000000" pitchFamily="2" charset="0"/>
              </a:rPr>
              <a:t>, siete en río Cutzamala, cuatro en río Grande de </a:t>
            </a:r>
            <a:r>
              <a:rPr lang="es-MX" sz="1400" dirty="0" err="1">
                <a:latin typeface="Montserrat" panose="00000500000000000000" pitchFamily="2" charset="0"/>
              </a:rPr>
              <a:t>Amacuzac</a:t>
            </a:r>
            <a:r>
              <a:rPr lang="es-MX" sz="1400" dirty="0">
                <a:latin typeface="Montserrat" panose="00000500000000000000" pitchFamily="2" charset="0"/>
              </a:rPr>
              <a:t>, seis en río Lerma-Toluca y nueve en río Moctezuma.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23528" y="1124744"/>
            <a:ext cx="8424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calentadores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hornos.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Para evitar accidentes carreteros y en aeropuertos debidos a </a:t>
            </a:r>
            <a:r>
              <a:rPr lang="es-MX" sz="1400" b="1" dirty="0">
                <a:latin typeface="Montserrat" panose="00000500000000000000" pitchFamily="2" charset="0"/>
              </a:rPr>
              <a:t>bancos de niebla </a:t>
            </a:r>
            <a:r>
              <a:rPr lang="es-MX" sz="1400" dirty="0">
                <a:latin typeface="Montserrat" panose="00000500000000000000" pitchFamily="2" charset="0"/>
              </a:rPr>
              <a:t>que se puedan formar, </a:t>
            </a:r>
            <a:r>
              <a:rPr lang="es-MX" sz="1400" b="1" dirty="0">
                <a:latin typeface="Montserrat" panose="00000500000000000000" pitchFamily="2" charset="0"/>
              </a:rPr>
              <a:t>revisar los avisos de </a:t>
            </a:r>
            <a:r>
              <a:rPr lang="es-MX" sz="1400" b="1" i="1" dirty="0">
                <a:latin typeface="Montserrat" panose="00000500000000000000" pitchFamily="2" charset="0"/>
              </a:rPr>
              <a:t>Potencial de Tormentas</a:t>
            </a:r>
            <a:r>
              <a:rPr lang="es-MX" sz="1400" dirty="0">
                <a:latin typeface="Montserrat" panose="00000500000000000000" pitchFamily="2" charset="0"/>
              </a:rPr>
              <a:t> que emite el </a:t>
            </a:r>
            <a:r>
              <a:rPr lang="es-MX" sz="1400" dirty="0" err="1">
                <a:latin typeface="Montserrat" panose="00000500000000000000" pitchFamily="2" charset="0"/>
              </a:rPr>
              <a:t>SMN</a:t>
            </a:r>
            <a:r>
              <a:rPr lang="es-MX" sz="1400" dirty="0">
                <a:latin typeface="Montserrat" panose="00000500000000000000" pitchFamily="2" charset="0"/>
              </a:rPr>
              <a:t> cada tres horas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64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400519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" y="1875016"/>
            <a:ext cx="625461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80013"/>
            <a:ext cx="576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Una declaratoria de desastre</a:t>
            </a:r>
            <a:r>
              <a:rPr lang="es-MX" sz="1400" dirty="0" smtClean="0">
                <a:latin typeface="Montserrat" panose="00000500000000000000" pitchFamily="2" charset="0"/>
              </a:rPr>
              <a:t> (base de datos de declaratorias de desastres y emergencias 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10" y="3093332"/>
            <a:ext cx="2779886" cy="157220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98388" y="4739580"/>
            <a:ext cx="266689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</a:t>
            </a:r>
            <a:r>
              <a:rPr lang="es-MX" sz="800" b="1" dirty="0">
                <a:latin typeface="Montserrat" panose="00000500000000000000" pitchFamily="2" charset="0"/>
              </a:rPr>
              <a:t>del Estado de México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609762" y="1772816"/>
            <a:ext cx="241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811573" y="2060848"/>
            <a:ext cx="2016223" cy="5232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1993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1998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3706</Words>
  <Application>Microsoft Office PowerPoint</Application>
  <PresentationFormat>Presentación en pantalla (4:3)</PresentationFormat>
  <Paragraphs>276</Paragraphs>
  <Slides>22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165</cp:revision>
  <dcterms:created xsi:type="dcterms:W3CDTF">2018-12-04T21:42:05Z</dcterms:created>
  <dcterms:modified xsi:type="dcterms:W3CDTF">2019-02-07T02:08:23Z</dcterms:modified>
</cp:coreProperties>
</file>