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08" r:id="rId2"/>
    <p:sldId id="309" r:id="rId3"/>
    <p:sldId id="310" r:id="rId4"/>
    <p:sldId id="311" r:id="rId5"/>
    <p:sldId id="316" r:id="rId6"/>
    <p:sldId id="312" r:id="rId7"/>
    <p:sldId id="313" r:id="rId8"/>
    <p:sldId id="314" r:id="rId9"/>
    <p:sldId id="315" r:id="rId10"/>
  </p:sldIdLst>
  <p:sldSz cx="9144000" cy="6858000" type="screen4x3"/>
  <p:notesSz cx="7315200" cy="96012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806B"/>
    <a:srgbClr val="439B82"/>
    <a:srgbClr val="D4C19C"/>
    <a:srgbClr val="E8DECA"/>
    <a:srgbClr val="FFFFFF"/>
    <a:srgbClr val="860000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431" autoAdjust="0"/>
  </p:normalViewPr>
  <p:slideViewPr>
    <p:cSldViewPr showGuides="1">
      <p:cViewPr varScale="1">
        <p:scale>
          <a:sx n="59" d="100"/>
          <a:sy n="59" d="100"/>
        </p:scale>
        <p:origin x="-78" y="-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417473174715596"/>
          <c:y val="2.8987875990986758E-2"/>
          <c:w val="0.73590875398914568"/>
          <c:h val="0.7912774648970627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Hoja1!$I$47</c:f>
              <c:strCache>
                <c:ptCount val="1"/>
                <c:pt idx="0">
                  <c:v>capacitados  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</c:spPr>
            <c:txPr>
              <a:bodyPr/>
              <a:lstStyle/>
              <a:p>
                <a:pPr>
                  <a:defRPr sz="1000" b="1"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Hoja1!$H$48:$H$52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Hoja1!$I$48:$I$52</c:f>
              <c:numCache>
                <c:formatCode>General</c:formatCode>
                <c:ptCount val="5"/>
                <c:pt idx="0">
                  <c:v>528</c:v>
                </c:pt>
                <c:pt idx="1">
                  <c:v>1554</c:v>
                </c:pt>
                <c:pt idx="2">
                  <c:v>4159</c:v>
                </c:pt>
                <c:pt idx="3">
                  <c:v>3580</c:v>
                </c:pt>
                <c:pt idx="4">
                  <c:v>2964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220288"/>
        <c:axId val="89606976"/>
      </c:barChart>
      <c:lineChart>
        <c:grouping val="standard"/>
        <c:varyColors val="0"/>
        <c:ser>
          <c:idx val="1"/>
          <c:order val="1"/>
          <c:tx>
            <c:strRef>
              <c:f>Hoja1!$J$47</c:f>
              <c:strCache>
                <c:ptCount val="1"/>
                <c:pt idx="0">
                  <c:v>cursos 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8368082031940458E-17"/>
                  <c:y val="-2.2611447730878989E-2"/>
                </c:manualLayout>
              </c:layout>
              <c:numFmt formatCode="#,##0" sourceLinked="0"/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3713146029014956E-3"/>
                  <c:y val="-9.04457909235156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6149901093240722E-2"/>
                  <c:y val="3.52006683942024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5810205792429989E-3"/>
                  <c:y val="9.53347525950570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0928451296911236E-2"/>
                  <c:y val="4.5222539375966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Hoja1!$H$48:$H$52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Hoja1!$J$48:$J$52</c:f>
              <c:numCache>
                <c:formatCode>General</c:formatCode>
                <c:ptCount val="5"/>
                <c:pt idx="0">
                  <c:v>14</c:v>
                </c:pt>
                <c:pt idx="1">
                  <c:v>12</c:v>
                </c:pt>
                <c:pt idx="2">
                  <c:v>39</c:v>
                </c:pt>
                <c:pt idx="3">
                  <c:v>39</c:v>
                </c:pt>
                <c:pt idx="4">
                  <c:v>28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466112"/>
        <c:axId val="89607552"/>
      </c:lineChart>
      <c:catAx>
        <c:axId val="6220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s-MX"/>
          </a:p>
        </c:txPr>
        <c:crossAx val="89606976"/>
        <c:crosses val="autoZero"/>
        <c:auto val="1"/>
        <c:lblAlgn val="ctr"/>
        <c:lblOffset val="100"/>
        <c:noMultiLvlLbl val="0"/>
      </c:catAx>
      <c:valAx>
        <c:axId val="896069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6220288"/>
        <c:crosses val="autoZero"/>
        <c:crossBetween val="between"/>
      </c:valAx>
      <c:valAx>
        <c:axId val="8960755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37466112"/>
        <c:crosses val="max"/>
        <c:crossBetween val="between"/>
      </c:valAx>
      <c:catAx>
        <c:axId val="374661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9607552"/>
        <c:crosses val="autoZero"/>
        <c:auto val="1"/>
        <c:lblAlgn val="ctr"/>
        <c:lblOffset val="100"/>
        <c:noMultiLvlLbl val="0"/>
      </c:catAx>
      <c:spPr>
        <a:noFill/>
      </c:spPr>
    </c:plotArea>
    <c:legend>
      <c:legendPos val="r"/>
      <c:layout>
        <c:manualLayout>
          <c:xMode val="edge"/>
          <c:yMode val="edge"/>
          <c:x val="0.17597360201517975"/>
          <c:y val="5.5429026404473579E-2"/>
          <c:w val="0.19274770335763558"/>
          <c:h val="0.24104084968710768"/>
        </c:manualLayout>
      </c:layout>
      <c:overlay val="0"/>
      <c:txPr>
        <a:bodyPr/>
        <a:lstStyle/>
        <a:p>
          <a:pPr>
            <a:defRPr b="1"/>
          </a:pPr>
          <a:endParaRPr lang="es-MX"/>
        </a:p>
      </c:txPr>
    </c:legend>
    <c:plotVisOnly val="1"/>
    <c:dispBlanksAs val="gap"/>
    <c:showDLblsOverMax val="0"/>
  </c:chart>
  <c:spPr>
    <a:solidFill>
      <a:srgbClr val="E8DECA"/>
    </a:solidFill>
  </c:spPr>
  <c:txPr>
    <a:bodyPr/>
    <a:lstStyle/>
    <a:p>
      <a:pPr>
        <a:defRPr sz="1050"/>
      </a:pPr>
      <a:endParaRPr lang="es-MX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0.49721</cdr:x>
      <cdr:y>0.89447</cdr:y>
    </cdr:from>
    <cdr:to>
      <cdr:x>0.57816</cdr:x>
      <cdr:y>0.98931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3017225" y="2511963"/>
          <a:ext cx="491247" cy="2663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1200" b="1" dirty="0"/>
            <a:t>A</a:t>
          </a:r>
          <a:r>
            <a:rPr lang="es-MX" sz="1200" b="1" dirty="0" smtClean="0"/>
            <a:t>ño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0.03795</cdr:x>
      <cdr:y>0.20513</cdr:y>
    </cdr:from>
    <cdr:to>
      <cdr:x>0.08542</cdr:x>
      <cdr:y>0.52671</cdr:y>
    </cdr:to>
    <cdr:sp macro="" textlink="">
      <cdr:nvSpPr>
        <cdr:cNvPr id="3" name="1 CuadroTexto"/>
        <cdr:cNvSpPr txBox="1"/>
      </cdr:nvSpPr>
      <cdr:spPr>
        <a:xfrm xmlns:a="http://schemas.openxmlformats.org/drawingml/2006/main" rot="16200000">
          <a:off x="-77234" y="883601"/>
          <a:ext cx="903107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b="1" dirty="0" smtClean="0"/>
            <a:t>Asistentes 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0.93758</cdr:x>
      <cdr:y>0.23077</cdr:y>
    </cdr:from>
    <cdr:to>
      <cdr:x>0.98067</cdr:x>
      <cdr:y>0.49386</cdr:y>
    </cdr:to>
    <cdr:sp macro="" textlink="">
      <cdr:nvSpPr>
        <cdr:cNvPr id="4" name="1 CuadroTexto"/>
        <cdr:cNvSpPr txBox="1"/>
      </cdr:nvSpPr>
      <cdr:spPr>
        <a:xfrm xmlns:a="http://schemas.openxmlformats.org/drawingml/2006/main" rot="16200000">
          <a:off x="5450879" y="886748"/>
          <a:ext cx="738828" cy="261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b="1" dirty="0" smtClean="0"/>
            <a:t>Cursos 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0.22131</cdr:x>
      <cdr:y>0.56322</cdr:y>
    </cdr:from>
    <cdr:to>
      <cdr:x>0.23318</cdr:x>
      <cdr:y>0.58886</cdr:y>
    </cdr:to>
    <cdr:sp macro="" textlink="">
      <cdr:nvSpPr>
        <cdr:cNvPr id="5" name="4 Elipse"/>
        <cdr:cNvSpPr/>
      </cdr:nvSpPr>
      <cdr:spPr>
        <a:xfrm xmlns:a="http://schemas.openxmlformats.org/drawingml/2006/main">
          <a:off x="1944216" y="3528392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0.36785</cdr:x>
      <cdr:y>0.58974</cdr:y>
    </cdr:from>
    <cdr:to>
      <cdr:x>0.37972</cdr:x>
      <cdr:y>0.61538</cdr:y>
    </cdr:to>
    <cdr:sp macro="" textlink="">
      <cdr:nvSpPr>
        <cdr:cNvPr id="7" name="1 Elipse"/>
        <cdr:cNvSpPr/>
      </cdr:nvSpPr>
      <cdr:spPr>
        <a:xfrm xmlns:a="http://schemas.openxmlformats.org/drawingml/2006/main">
          <a:off x="2232248" y="1656184"/>
          <a:ext cx="72008" cy="72008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0.51639</cdr:x>
      <cdr:y>0.12227</cdr:y>
    </cdr:from>
    <cdr:to>
      <cdr:x>0.52826</cdr:x>
      <cdr:y>0.14791</cdr:y>
    </cdr:to>
    <cdr:sp macro="" textlink="">
      <cdr:nvSpPr>
        <cdr:cNvPr id="8" name="1 Elipse"/>
        <cdr:cNvSpPr/>
      </cdr:nvSpPr>
      <cdr:spPr>
        <a:xfrm xmlns:a="http://schemas.openxmlformats.org/drawingml/2006/main">
          <a:off x="4536504" y="766003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0.66393</cdr:x>
      <cdr:y>0.12227</cdr:y>
    </cdr:from>
    <cdr:to>
      <cdr:x>0.6758</cdr:x>
      <cdr:y>0.14791</cdr:y>
    </cdr:to>
    <cdr:sp macro="" textlink="">
      <cdr:nvSpPr>
        <cdr:cNvPr id="9" name="1 Elipse"/>
        <cdr:cNvSpPr/>
      </cdr:nvSpPr>
      <cdr:spPr>
        <a:xfrm xmlns:a="http://schemas.openxmlformats.org/drawingml/2006/main">
          <a:off x="5832648" y="766003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0.80778</cdr:x>
      <cdr:y>0.31815</cdr:y>
    </cdr:from>
    <cdr:to>
      <cdr:x>0.81964</cdr:x>
      <cdr:y>0.34379</cdr:y>
    </cdr:to>
    <cdr:sp macro="" textlink="">
      <cdr:nvSpPr>
        <cdr:cNvPr id="10" name="1 Elipse"/>
        <cdr:cNvSpPr/>
      </cdr:nvSpPr>
      <cdr:spPr>
        <a:xfrm xmlns:a="http://schemas.openxmlformats.org/drawingml/2006/main">
          <a:off x="7096316" y="1993098"/>
          <a:ext cx="104245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7316674-6323-449B-89C6-3A204ABD4289}" type="datetimeFigureOut">
              <a:rPr lang="es-MX" smtClean="0"/>
              <a:t>24/01/2019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24/01/2019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24/01/2019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24/01/2019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24/01/2019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24/01/2019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24/01/2019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24/01/2019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mailto:jmarceo@cenapred.unam.m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24 de enero,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814192" y="2711822"/>
            <a:ext cx="48245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CAPACITACIÓN </a:t>
            </a:r>
            <a:r>
              <a:rPr lang="es-MX" altLang="es-MX" sz="2000" b="1" dirty="0">
                <a:solidFill>
                  <a:srgbClr val="E8DECA"/>
                </a:solidFill>
                <a:latin typeface="Montserrat" panose="00000500000000000000" pitchFamily="2" charset="0"/>
              </a:rPr>
              <a:t>EN MATERIA DE PROTECCIÓN CIVIL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000" b="1" dirty="0">
              <a:solidFill>
                <a:srgbClr val="595959"/>
              </a:solidFill>
              <a:latin typeface="Trajan Pro" pitchFamily="18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DURANGO</a:t>
            </a:r>
            <a:endParaRPr lang="es-MX" altLang="es-MX" sz="1400" dirty="0">
              <a:solidFill>
                <a:srgbClr val="E8DECA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7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147810" y="1408596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59532" y="1703288"/>
            <a:ext cx="84249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Habitantes: 1,759,848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Municipios: 39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Los principales peligros identificados en el estado son: susceptibilidad de laderas, bajas temperaturas, sequias, tormentas eléctricas.</a:t>
            </a:r>
          </a:p>
          <a:p>
            <a:pPr algn="just"/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Estudiantes en el  TBGIR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147810" y="1031002"/>
            <a:ext cx="7168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Antecedentes en el estado de DURANGO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9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" name="Rectangle 6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5" name="Rectangle 8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4" name="Rectangle 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6" name="Rectangle 10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2" name="Rectangle 1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aphicFrame>
        <p:nvGraphicFramePr>
          <p:cNvPr id="28" name="2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148915"/>
              </p:ext>
            </p:extLst>
          </p:nvPr>
        </p:nvGraphicFramePr>
        <p:xfrm>
          <a:off x="1547664" y="4381501"/>
          <a:ext cx="6408712" cy="243840"/>
        </p:xfrm>
        <a:graphic>
          <a:graphicData uri="http://schemas.openxmlformats.org/drawingml/2006/table">
            <a:tbl>
              <a:tblPr/>
              <a:tblGrid>
                <a:gridCol w="6408712"/>
              </a:tblGrid>
              <a:tr h="199628"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 smtClean="0">
                          <a:latin typeface="Montserrat" panose="00000500000000000000" pitchFamily="2" charset="0"/>
                        </a:rPr>
                        <a:t>Alumnos por</a:t>
                      </a:r>
                      <a:r>
                        <a:rPr lang="es-MX" sz="1000" b="1" baseline="0" dirty="0" smtClean="0">
                          <a:latin typeface="Montserrat" panose="00000500000000000000" pitchFamily="2" charset="0"/>
                        </a:rPr>
                        <a:t> Estado</a:t>
                      </a:r>
                      <a:endParaRPr lang="es-MX" sz="1000" b="1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8DEC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2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4057837"/>
              </p:ext>
            </p:extLst>
          </p:nvPr>
        </p:nvGraphicFramePr>
        <p:xfrm>
          <a:off x="1547661" y="4653136"/>
          <a:ext cx="640872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7"/>
                <a:gridCol w="576064"/>
                <a:gridCol w="648072"/>
                <a:gridCol w="720080"/>
                <a:gridCol w="648072"/>
                <a:gridCol w="648072"/>
                <a:gridCol w="720080"/>
                <a:gridCol w="720080"/>
                <a:gridCol w="792093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Estado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2014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2015-1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2016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2018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Total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1000" b="1" kern="1200" dirty="0" smtClean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s-MX" sz="1000" b="1" kern="12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Durango</a:t>
                      </a:r>
                      <a:endParaRPr lang="es-MX" sz="1000" b="1" kern="12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33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45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38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34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17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12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26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205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" name="2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253567"/>
              </p:ext>
            </p:extLst>
          </p:nvPr>
        </p:nvGraphicFramePr>
        <p:xfrm>
          <a:off x="1547664" y="5301208"/>
          <a:ext cx="6400450" cy="243840"/>
        </p:xfrm>
        <a:graphic>
          <a:graphicData uri="http://schemas.openxmlformats.org/drawingml/2006/table">
            <a:tbl>
              <a:tblPr/>
              <a:tblGrid>
                <a:gridCol w="6400450"/>
              </a:tblGrid>
              <a:tr h="199628"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 smtClean="0">
                          <a:latin typeface="Montserrat" panose="00000500000000000000" pitchFamily="2" charset="0"/>
                        </a:rPr>
                        <a:t>Egresados por Estado y Eficiencia Terminal</a:t>
                      </a:r>
                      <a:endParaRPr lang="es-MX" sz="1000" b="1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8DEC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3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3903112"/>
              </p:ext>
            </p:extLst>
          </p:nvPr>
        </p:nvGraphicFramePr>
        <p:xfrm>
          <a:off x="1547664" y="5589240"/>
          <a:ext cx="6408712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046"/>
                <a:gridCol w="502490"/>
                <a:gridCol w="574274"/>
                <a:gridCol w="646058"/>
                <a:gridCol w="502490"/>
                <a:gridCol w="527148"/>
                <a:gridCol w="638880"/>
                <a:gridCol w="556795"/>
                <a:gridCol w="574274"/>
                <a:gridCol w="933257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Estado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2014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2015-1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2016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2018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Total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Eficiencia Terminal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1000" b="1" kern="1200" dirty="0" smtClean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s-MX" sz="1000" b="1" kern="12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Durango</a:t>
                      </a:r>
                      <a:endParaRPr lang="es-MX" sz="1000" b="1" kern="12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11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9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9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8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5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0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0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42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20.5%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20" name="Group 137"/>
          <p:cNvGrpSpPr>
            <a:grpSpLocks/>
          </p:cNvGrpSpPr>
          <p:nvPr/>
        </p:nvGrpSpPr>
        <p:grpSpPr bwMode="auto">
          <a:xfrm>
            <a:off x="6975174" y="1263535"/>
            <a:ext cx="1152127" cy="1257300"/>
            <a:chOff x="7946" y="1200"/>
            <a:chExt cx="1980" cy="2340"/>
          </a:xfrm>
        </p:grpSpPr>
        <p:sp>
          <p:nvSpPr>
            <p:cNvPr id="21" name="Freeform 138"/>
            <p:cNvSpPr>
              <a:spLocks/>
            </p:cNvSpPr>
            <p:nvPr/>
          </p:nvSpPr>
          <p:spPr bwMode="auto">
            <a:xfrm>
              <a:off x="7946" y="1200"/>
              <a:ext cx="1980" cy="2340"/>
            </a:xfrm>
            <a:custGeom>
              <a:avLst/>
              <a:gdLst>
                <a:gd name="T0" fmla="*/ 39 w 3222"/>
                <a:gd name="T1" fmla="*/ 1347 h 3545"/>
                <a:gd name="T2" fmla="*/ 132 w 3222"/>
                <a:gd name="T3" fmla="*/ 1468 h 3545"/>
                <a:gd name="T4" fmla="*/ 234 w 3222"/>
                <a:gd name="T5" fmla="*/ 1608 h 3545"/>
                <a:gd name="T6" fmla="*/ 318 w 3222"/>
                <a:gd name="T7" fmla="*/ 1787 h 3545"/>
                <a:gd name="T8" fmla="*/ 459 w 3222"/>
                <a:gd name="T9" fmla="*/ 1860 h 3545"/>
                <a:gd name="T10" fmla="*/ 571 w 3222"/>
                <a:gd name="T11" fmla="*/ 1835 h 3545"/>
                <a:gd name="T12" fmla="*/ 683 w 3222"/>
                <a:gd name="T13" fmla="*/ 1953 h 3545"/>
                <a:gd name="T14" fmla="*/ 747 w 3222"/>
                <a:gd name="T15" fmla="*/ 2227 h 3545"/>
                <a:gd name="T16" fmla="*/ 850 w 3222"/>
                <a:gd name="T17" fmla="*/ 2524 h 3545"/>
                <a:gd name="T18" fmla="*/ 907 w 3222"/>
                <a:gd name="T19" fmla="*/ 2610 h 3545"/>
                <a:gd name="T20" fmla="*/ 962 w 3222"/>
                <a:gd name="T21" fmla="*/ 2760 h 3545"/>
                <a:gd name="T22" fmla="*/ 1093 w 3222"/>
                <a:gd name="T23" fmla="*/ 2814 h 3545"/>
                <a:gd name="T24" fmla="*/ 1327 w 3222"/>
                <a:gd name="T25" fmla="*/ 2993 h 3545"/>
                <a:gd name="T26" fmla="*/ 1356 w 3222"/>
                <a:gd name="T27" fmla="*/ 3188 h 3545"/>
                <a:gd name="T28" fmla="*/ 1401 w 3222"/>
                <a:gd name="T29" fmla="*/ 3255 h 3545"/>
                <a:gd name="T30" fmla="*/ 1552 w 3222"/>
                <a:gd name="T31" fmla="*/ 3188 h 3545"/>
                <a:gd name="T32" fmla="*/ 1674 w 3222"/>
                <a:gd name="T33" fmla="*/ 3347 h 3545"/>
                <a:gd name="T34" fmla="*/ 1811 w 3222"/>
                <a:gd name="T35" fmla="*/ 3376 h 3545"/>
                <a:gd name="T36" fmla="*/ 1952 w 3222"/>
                <a:gd name="T37" fmla="*/ 3405 h 3545"/>
                <a:gd name="T38" fmla="*/ 1991 w 3222"/>
                <a:gd name="T39" fmla="*/ 2814 h 3545"/>
                <a:gd name="T40" fmla="*/ 2045 w 3222"/>
                <a:gd name="T41" fmla="*/ 2572 h 3545"/>
                <a:gd name="T42" fmla="*/ 2206 w 3222"/>
                <a:gd name="T43" fmla="*/ 2479 h 3545"/>
                <a:gd name="T44" fmla="*/ 2186 w 3222"/>
                <a:gd name="T45" fmla="*/ 2310 h 3545"/>
                <a:gd name="T46" fmla="*/ 2343 w 3222"/>
                <a:gd name="T47" fmla="*/ 2141 h 3545"/>
                <a:gd name="T48" fmla="*/ 2494 w 3222"/>
                <a:gd name="T49" fmla="*/ 1972 h 3545"/>
                <a:gd name="T50" fmla="*/ 2661 w 3222"/>
                <a:gd name="T51" fmla="*/ 1899 h 3545"/>
                <a:gd name="T52" fmla="*/ 2962 w 3222"/>
                <a:gd name="T53" fmla="*/ 1953 h 3545"/>
                <a:gd name="T54" fmla="*/ 3148 w 3222"/>
                <a:gd name="T55" fmla="*/ 1918 h 3545"/>
                <a:gd name="T56" fmla="*/ 3203 w 3222"/>
                <a:gd name="T57" fmla="*/ 1666 h 3545"/>
                <a:gd name="T58" fmla="*/ 3045 w 3222"/>
                <a:gd name="T59" fmla="*/ 1375 h 3545"/>
                <a:gd name="T60" fmla="*/ 2962 w 3222"/>
                <a:gd name="T61" fmla="*/ 1589 h 3545"/>
                <a:gd name="T62" fmla="*/ 2831 w 3222"/>
                <a:gd name="T63" fmla="*/ 1580 h 3545"/>
                <a:gd name="T64" fmla="*/ 2670 w 3222"/>
                <a:gd name="T65" fmla="*/ 1580 h 3545"/>
                <a:gd name="T66" fmla="*/ 2558 w 3222"/>
                <a:gd name="T67" fmla="*/ 1385 h 3545"/>
                <a:gd name="T68" fmla="*/ 2456 w 3222"/>
                <a:gd name="T69" fmla="*/ 1273 h 3545"/>
                <a:gd name="T70" fmla="*/ 2529 w 3222"/>
                <a:gd name="T71" fmla="*/ 1187 h 3545"/>
                <a:gd name="T72" fmla="*/ 2494 w 3222"/>
                <a:gd name="T73" fmla="*/ 1085 h 3545"/>
                <a:gd name="T74" fmla="*/ 2568 w 3222"/>
                <a:gd name="T75" fmla="*/ 890 h 3545"/>
                <a:gd name="T76" fmla="*/ 2568 w 3222"/>
                <a:gd name="T77" fmla="*/ 626 h 3545"/>
                <a:gd name="T78" fmla="*/ 2485 w 3222"/>
                <a:gd name="T79" fmla="*/ 243 h 3545"/>
                <a:gd name="T80" fmla="*/ 2055 w 3222"/>
                <a:gd name="T81" fmla="*/ 141 h 3545"/>
                <a:gd name="T82" fmla="*/ 1757 w 3222"/>
                <a:gd name="T83" fmla="*/ 402 h 3545"/>
                <a:gd name="T84" fmla="*/ 1571 w 3222"/>
                <a:gd name="T85" fmla="*/ 291 h 3545"/>
                <a:gd name="T86" fmla="*/ 1363 w 3222"/>
                <a:gd name="T87" fmla="*/ 281 h 3545"/>
                <a:gd name="T88" fmla="*/ 1234 w 3222"/>
                <a:gd name="T89" fmla="*/ 310 h 3545"/>
                <a:gd name="T90" fmla="*/ 1010 w 3222"/>
                <a:gd name="T91" fmla="*/ 141 h 3545"/>
                <a:gd name="T92" fmla="*/ 811 w 3222"/>
                <a:gd name="T93" fmla="*/ 0 h 3545"/>
                <a:gd name="T94" fmla="*/ 731 w 3222"/>
                <a:gd name="T95" fmla="*/ 67 h 3545"/>
                <a:gd name="T96" fmla="*/ 654 w 3222"/>
                <a:gd name="T97" fmla="*/ 252 h 3545"/>
                <a:gd name="T98" fmla="*/ 513 w 3222"/>
                <a:gd name="T99" fmla="*/ 319 h 3545"/>
                <a:gd name="T100" fmla="*/ 503 w 3222"/>
                <a:gd name="T101" fmla="*/ 460 h 3545"/>
                <a:gd name="T102" fmla="*/ 430 w 3222"/>
                <a:gd name="T103" fmla="*/ 581 h 3545"/>
                <a:gd name="T104" fmla="*/ 215 w 3222"/>
                <a:gd name="T105" fmla="*/ 852 h 3545"/>
                <a:gd name="T106" fmla="*/ 29 w 3222"/>
                <a:gd name="T107" fmla="*/ 871 h 3545"/>
                <a:gd name="T108" fmla="*/ 0 w 3222"/>
                <a:gd name="T109" fmla="*/ 1075 h 3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222" h="3545">
                  <a:moveTo>
                    <a:pt x="0" y="1142"/>
                  </a:moveTo>
                  <a:lnTo>
                    <a:pt x="10" y="1197"/>
                  </a:lnTo>
                  <a:lnTo>
                    <a:pt x="10" y="1273"/>
                  </a:lnTo>
                  <a:lnTo>
                    <a:pt x="39" y="1347"/>
                  </a:lnTo>
                  <a:lnTo>
                    <a:pt x="68" y="1423"/>
                  </a:lnTo>
                  <a:lnTo>
                    <a:pt x="96" y="1458"/>
                  </a:lnTo>
                  <a:lnTo>
                    <a:pt x="112" y="1468"/>
                  </a:lnTo>
                  <a:lnTo>
                    <a:pt x="132" y="1468"/>
                  </a:lnTo>
                  <a:lnTo>
                    <a:pt x="161" y="1477"/>
                  </a:lnTo>
                  <a:lnTo>
                    <a:pt x="186" y="1525"/>
                  </a:lnTo>
                  <a:lnTo>
                    <a:pt x="215" y="1554"/>
                  </a:lnTo>
                  <a:lnTo>
                    <a:pt x="234" y="1608"/>
                  </a:lnTo>
                  <a:lnTo>
                    <a:pt x="273" y="1656"/>
                  </a:lnTo>
                  <a:lnTo>
                    <a:pt x="289" y="1714"/>
                  </a:lnTo>
                  <a:lnTo>
                    <a:pt x="298" y="1739"/>
                  </a:lnTo>
                  <a:lnTo>
                    <a:pt x="318" y="1787"/>
                  </a:lnTo>
                  <a:lnTo>
                    <a:pt x="356" y="1860"/>
                  </a:lnTo>
                  <a:lnTo>
                    <a:pt x="385" y="1889"/>
                  </a:lnTo>
                  <a:lnTo>
                    <a:pt x="430" y="1879"/>
                  </a:lnTo>
                  <a:lnTo>
                    <a:pt x="459" y="1860"/>
                  </a:lnTo>
                  <a:lnTo>
                    <a:pt x="487" y="1860"/>
                  </a:lnTo>
                  <a:lnTo>
                    <a:pt x="503" y="1851"/>
                  </a:lnTo>
                  <a:lnTo>
                    <a:pt x="542" y="1844"/>
                  </a:lnTo>
                  <a:lnTo>
                    <a:pt x="571" y="1835"/>
                  </a:lnTo>
                  <a:lnTo>
                    <a:pt x="609" y="1860"/>
                  </a:lnTo>
                  <a:lnTo>
                    <a:pt x="625" y="1870"/>
                  </a:lnTo>
                  <a:lnTo>
                    <a:pt x="664" y="1937"/>
                  </a:lnTo>
                  <a:lnTo>
                    <a:pt x="683" y="1953"/>
                  </a:lnTo>
                  <a:lnTo>
                    <a:pt x="747" y="2087"/>
                  </a:lnTo>
                  <a:lnTo>
                    <a:pt x="737" y="2132"/>
                  </a:lnTo>
                  <a:lnTo>
                    <a:pt x="757" y="2170"/>
                  </a:lnTo>
                  <a:lnTo>
                    <a:pt x="747" y="2227"/>
                  </a:lnTo>
                  <a:lnTo>
                    <a:pt x="776" y="2320"/>
                  </a:lnTo>
                  <a:lnTo>
                    <a:pt x="795" y="2368"/>
                  </a:lnTo>
                  <a:lnTo>
                    <a:pt x="830" y="2431"/>
                  </a:lnTo>
                  <a:lnTo>
                    <a:pt x="850" y="2524"/>
                  </a:lnTo>
                  <a:lnTo>
                    <a:pt x="859" y="2543"/>
                  </a:lnTo>
                  <a:lnTo>
                    <a:pt x="879" y="2572"/>
                  </a:lnTo>
                  <a:lnTo>
                    <a:pt x="888" y="2601"/>
                  </a:lnTo>
                  <a:lnTo>
                    <a:pt x="907" y="2610"/>
                  </a:lnTo>
                  <a:lnTo>
                    <a:pt x="936" y="2674"/>
                  </a:lnTo>
                  <a:lnTo>
                    <a:pt x="943" y="2712"/>
                  </a:lnTo>
                  <a:lnTo>
                    <a:pt x="972" y="2751"/>
                  </a:lnTo>
                  <a:lnTo>
                    <a:pt x="962" y="2760"/>
                  </a:lnTo>
                  <a:lnTo>
                    <a:pt x="981" y="2770"/>
                  </a:lnTo>
                  <a:lnTo>
                    <a:pt x="1020" y="2770"/>
                  </a:lnTo>
                  <a:lnTo>
                    <a:pt x="1074" y="2776"/>
                  </a:lnTo>
                  <a:lnTo>
                    <a:pt x="1093" y="2814"/>
                  </a:lnTo>
                  <a:lnTo>
                    <a:pt x="1103" y="2862"/>
                  </a:lnTo>
                  <a:lnTo>
                    <a:pt x="1084" y="2936"/>
                  </a:lnTo>
                  <a:lnTo>
                    <a:pt x="1103" y="2955"/>
                  </a:lnTo>
                  <a:lnTo>
                    <a:pt x="1327" y="2993"/>
                  </a:lnTo>
                  <a:lnTo>
                    <a:pt x="1327" y="3022"/>
                  </a:lnTo>
                  <a:lnTo>
                    <a:pt x="1337" y="3041"/>
                  </a:lnTo>
                  <a:lnTo>
                    <a:pt x="1382" y="3153"/>
                  </a:lnTo>
                  <a:lnTo>
                    <a:pt x="1356" y="3188"/>
                  </a:lnTo>
                  <a:lnTo>
                    <a:pt x="1337" y="3207"/>
                  </a:lnTo>
                  <a:lnTo>
                    <a:pt x="1337" y="3236"/>
                  </a:lnTo>
                  <a:lnTo>
                    <a:pt x="1356" y="3245"/>
                  </a:lnTo>
                  <a:lnTo>
                    <a:pt x="1401" y="3255"/>
                  </a:lnTo>
                  <a:lnTo>
                    <a:pt x="1430" y="3245"/>
                  </a:lnTo>
                  <a:lnTo>
                    <a:pt x="1446" y="3226"/>
                  </a:lnTo>
                  <a:lnTo>
                    <a:pt x="1504" y="3197"/>
                  </a:lnTo>
                  <a:lnTo>
                    <a:pt x="1552" y="3188"/>
                  </a:lnTo>
                  <a:lnTo>
                    <a:pt x="1597" y="3197"/>
                  </a:lnTo>
                  <a:lnTo>
                    <a:pt x="1625" y="3236"/>
                  </a:lnTo>
                  <a:lnTo>
                    <a:pt x="1645" y="3309"/>
                  </a:lnTo>
                  <a:lnTo>
                    <a:pt x="1674" y="3347"/>
                  </a:lnTo>
                  <a:lnTo>
                    <a:pt x="1699" y="3366"/>
                  </a:lnTo>
                  <a:lnTo>
                    <a:pt x="1747" y="3376"/>
                  </a:lnTo>
                  <a:lnTo>
                    <a:pt x="1802" y="3376"/>
                  </a:lnTo>
                  <a:lnTo>
                    <a:pt x="1811" y="3376"/>
                  </a:lnTo>
                  <a:lnTo>
                    <a:pt x="1821" y="3376"/>
                  </a:lnTo>
                  <a:lnTo>
                    <a:pt x="1840" y="3366"/>
                  </a:lnTo>
                  <a:lnTo>
                    <a:pt x="1879" y="3545"/>
                  </a:lnTo>
                  <a:lnTo>
                    <a:pt x="1952" y="3405"/>
                  </a:lnTo>
                  <a:lnTo>
                    <a:pt x="1943" y="3309"/>
                  </a:lnTo>
                  <a:lnTo>
                    <a:pt x="1933" y="3245"/>
                  </a:lnTo>
                  <a:lnTo>
                    <a:pt x="1952" y="2853"/>
                  </a:lnTo>
                  <a:lnTo>
                    <a:pt x="1991" y="2814"/>
                  </a:lnTo>
                  <a:lnTo>
                    <a:pt x="1997" y="2786"/>
                  </a:lnTo>
                  <a:lnTo>
                    <a:pt x="1997" y="2693"/>
                  </a:lnTo>
                  <a:lnTo>
                    <a:pt x="2026" y="2591"/>
                  </a:lnTo>
                  <a:lnTo>
                    <a:pt x="2045" y="2572"/>
                  </a:lnTo>
                  <a:lnTo>
                    <a:pt x="2109" y="2543"/>
                  </a:lnTo>
                  <a:lnTo>
                    <a:pt x="2109" y="2508"/>
                  </a:lnTo>
                  <a:lnTo>
                    <a:pt x="2129" y="2489"/>
                  </a:lnTo>
                  <a:lnTo>
                    <a:pt x="2206" y="2479"/>
                  </a:lnTo>
                  <a:lnTo>
                    <a:pt x="2212" y="2470"/>
                  </a:lnTo>
                  <a:lnTo>
                    <a:pt x="2186" y="2431"/>
                  </a:lnTo>
                  <a:lnTo>
                    <a:pt x="2206" y="2368"/>
                  </a:lnTo>
                  <a:lnTo>
                    <a:pt x="2186" y="2310"/>
                  </a:lnTo>
                  <a:lnTo>
                    <a:pt x="2222" y="2199"/>
                  </a:lnTo>
                  <a:lnTo>
                    <a:pt x="2241" y="2179"/>
                  </a:lnTo>
                  <a:lnTo>
                    <a:pt x="2324" y="2141"/>
                  </a:lnTo>
                  <a:lnTo>
                    <a:pt x="2343" y="2141"/>
                  </a:lnTo>
                  <a:lnTo>
                    <a:pt x="2382" y="2077"/>
                  </a:lnTo>
                  <a:lnTo>
                    <a:pt x="2392" y="2049"/>
                  </a:lnTo>
                  <a:lnTo>
                    <a:pt x="2485" y="1991"/>
                  </a:lnTo>
                  <a:lnTo>
                    <a:pt x="2494" y="1972"/>
                  </a:lnTo>
                  <a:lnTo>
                    <a:pt x="2504" y="1918"/>
                  </a:lnTo>
                  <a:lnTo>
                    <a:pt x="2513" y="1899"/>
                  </a:lnTo>
                  <a:lnTo>
                    <a:pt x="2587" y="1889"/>
                  </a:lnTo>
                  <a:lnTo>
                    <a:pt x="2661" y="1899"/>
                  </a:lnTo>
                  <a:lnTo>
                    <a:pt x="2735" y="1908"/>
                  </a:lnTo>
                  <a:lnTo>
                    <a:pt x="2802" y="1927"/>
                  </a:lnTo>
                  <a:lnTo>
                    <a:pt x="2914" y="1927"/>
                  </a:lnTo>
                  <a:lnTo>
                    <a:pt x="2962" y="1953"/>
                  </a:lnTo>
                  <a:lnTo>
                    <a:pt x="2997" y="1937"/>
                  </a:lnTo>
                  <a:lnTo>
                    <a:pt x="3045" y="1927"/>
                  </a:lnTo>
                  <a:lnTo>
                    <a:pt x="3090" y="1927"/>
                  </a:lnTo>
                  <a:lnTo>
                    <a:pt x="3148" y="1918"/>
                  </a:lnTo>
                  <a:lnTo>
                    <a:pt x="3183" y="1918"/>
                  </a:lnTo>
                  <a:lnTo>
                    <a:pt x="3212" y="1908"/>
                  </a:lnTo>
                  <a:lnTo>
                    <a:pt x="3222" y="1797"/>
                  </a:lnTo>
                  <a:lnTo>
                    <a:pt x="3203" y="1666"/>
                  </a:lnTo>
                  <a:lnTo>
                    <a:pt x="3158" y="1560"/>
                  </a:lnTo>
                  <a:lnTo>
                    <a:pt x="3119" y="1516"/>
                  </a:lnTo>
                  <a:lnTo>
                    <a:pt x="3071" y="1423"/>
                  </a:lnTo>
                  <a:lnTo>
                    <a:pt x="3045" y="1375"/>
                  </a:lnTo>
                  <a:lnTo>
                    <a:pt x="3017" y="1442"/>
                  </a:lnTo>
                  <a:lnTo>
                    <a:pt x="3017" y="1468"/>
                  </a:lnTo>
                  <a:lnTo>
                    <a:pt x="2997" y="1525"/>
                  </a:lnTo>
                  <a:lnTo>
                    <a:pt x="2962" y="1589"/>
                  </a:lnTo>
                  <a:lnTo>
                    <a:pt x="2933" y="1647"/>
                  </a:lnTo>
                  <a:lnTo>
                    <a:pt x="2914" y="1608"/>
                  </a:lnTo>
                  <a:lnTo>
                    <a:pt x="2876" y="1608"/>
                  </a:lnTo>
                  <a:lnTo>
                    <a:pt x="2831" y="1580"/>
                  </a:lnTo>
                  <a:lnTo>
                    <a:pt x="2783" y="1589"/>
                  </a:lnTo>
                  <a:lnTo>
                    <a:pt x="2699" y="1599"/>
                  </a:lnTo>
                  <a:lnTo>
                    <a:pt x="2680" y="1599"/>
                  </a:lnTo>
                  <a:lnTo>
                    <a:pt x="2670" y="1580"/>
                  </a:lnTo>
                  <a:lnTo>
                    <a:pt x="2626" y="1535"/>
                  </a:lnTo>
                  <a:lnTo>
                    <a:pt x="2597" y="1458"/>
                  </a:lnTo>
                  <a:lnTo>
                    <a:pt x="2577" y="1433"/>
                  </a:lnTo>
                  <a:lnTo>
                    <a:pt x="2558" y="1385"/>
                  </a:lnTo>
                  <a:lnTo>
                    <a:pt x="2523" y="1366"/>
                  </a:lnTo>
                  <a:lnTo>
                    <a:pt x="2494" y="1318"/>
                  </a:lnTo>
                  <a:lnTo>
                    <a:pt x="2465" y="1292"/>
                  </a:lnTo>
                  <a:lnTo>
                    <a:pt x="2456" y="1273"/>
                  </a:lnTo>
                  <a:lnTo>
                    <a:pt x="2456" y="1245"/>
                  </a:lnTo>
                  <a:lnTo>
                    <a:pt x="2465" y="1216"/>
                  </a:lnTo>
                  <a:lnTo>
                    <a:pt x="2494" y="1197"/>
                  </a:lnTo>
                  <a:lnTo>
                    <a:pt x="2529" y="1187"/>
                  </a:lnTo>
                  <a:lnTo>
                    <a:pt x="2549" y="1187"/>
                  </a:lnTo>
                  <a:lnTo>
                    <a:pt x="2549" y="1162"/>
                  </a:lnTo>
                  <a:lnTo>
                    <a:pt x="2504" y="1095"/>
                  </a:lnTo>
                  <a:lnTo>
                    <a:pt x="2494" y="1085"/>
                  </a:lnTo>
                  <a:lnTo>
                    <a:pt x="2485" y="1066"/>
                  </a:lnTo>
                  <a:lnTo>
                    <a:pt x="2485" y="1050"/>
                  </a:lnTo>
                  <a:lnTo>
                    <a:pt x="2539" y="925"/>
                  </a:lnTo>
                  <a:lnTo>
                    <a:pt x="2568" y="890"/>
                  </a:lnTo>
                  <a:lnTo>
                    <a:pt x="2587" y="842"/>
                  </a:lnTo>
                  <a:lnTo>
                    <a:pt x="2577" y="795"/>
                  </a:lnTo>
                  <a:lnTo>
                    <a:pt x="2577" y="740"/>
                  </a:lnTo>
                  <a:lnTo>
                    <a:pt x="2568" y="626"/>
                  </a:lnTo>
                  <a:lnTo>
                    <a:pt x="2626" y="504"/>
                  </a:lnTo>
                  <a:lnTo>
                    <a:pt x="2626" y="450"/>
                  </a:lnTo>
                  <a:lnTo>
                    <a:pt x="2523" y="300"/>
                  </a:lnTo>
                  <a:lnTo>
                    <a:pt x="2485" y="243"/>
                  </a:lnTo>
                  <a:lnTo>
                    <a:pt x="2427" y="188"/>
                  </a:lnTo>
                  <a:lnTo>
                    <a:pt x="2231" y="160"/>
                  </a:lnTo>
                  <a:lnTo>
                    <a:pt x="2186" y="131"/>
                  </a:lnTo>
                  <a:lnTo>
                    <a:pt x="2055" y="141"/>
                  </a:lnTo>
                  <a:lnTo>
                    <a:pt x="1962" y="208"/>
                  </a:lnTo>
                  <a:lnTo>
                    <a:pt x="1924" y="281"/>
                  </a:lnTo>
                  <a:lnTo>
                    <a:pt x="1831" y="412"/>
                  </a:lnTo>
                  <a:lnTo>
                    <a:pt x="1757" y="402"/>
                  </a:lnTo>
                  <a:lnTo>
                    <a:pt x="1718" y="338"/>
                  </a:lnTo>
                  <a:lnTo>
                    <a:pt x="1718" y="329"/>
                  </a:lnTo>
                  <a:lnTo>
                    <a:pt x="1597" y="291"/>
                  </a:lnTo>
                  <a:lnTo>
                    <a:pt x="1571" y="291"/>
                  </a:lnTo>
                  <a:lnTo>
                    <a:pt x="1484" y="329"/>
                  </a:lnTo>
                  <a:lnTo>
                    <a:pt x="1440" y="291"/>
                  </a:lnTo>
                  <a:lnTo>
                    <a:pt x="1411" y="281"/>
                  </a:lnTo>
                  <a:lnTo>
                    <a:pt x="1363" y="281"/>
                  </a:lnTo>
                  <a:lnTo>
                    <a:pt x="1337" y="291"/>
                  </a:lnTo>
                  <a:lnTo>
                    <a:pt x="1327" y="319"/>
                  </a:lnTo>
                  <a:lnTo>
                    <a:pt x="1308" y="329"/>
                  </a:lnTo>
                  <a:lnTo>
                    <a:pt x="1234" y="310"/>
                  </a:lnTo>
                  <a:lnTo>
                    <a:pt x="1186" y="281"/>
                  </a:lnTo>
                  <a:lnTo>
                    <a:pt x="1074" y="169"/>
                  </a:lnTo>
                  <a:lnTo>
                    <a:pt x="1055" y="150"/>
                  </a:lnTo>
                  <a:lnTo>
                    <a:pt x="1010" y="141"/>
                  </a:lnTo>
                  <a:lnTo>
                    <a:pt x="927" y="105"/>
                  </a:lnTo>
                  <a:lnTo>
                    <a:pt x="907" y="86"/>
                  </a:lnTo>
                  <a:lnTo>
                    <a:pt x="850" y="10"/>
                  </a:lnTo>
                  <a:lnTo>
                    <a:pt x="811" y="0"/>
                  </a:lnTo>
                  <a:lnTo>
                    <a:pt x="805" y="0"/>
                  </a:lnTo>
                  <a:lnTo>
                    <a:pt x="786" y="19"/>
                  </a:lnTo>
                  <a:lnTo>
                    <a:pt x="757" y="67"/>
                  </a:lnTo>
                  <a:lnTo>
                    <a:pt x="731" y="67"/>
                  </a:lnTo>
                  <a:lnTo>
                    <a:pt x="721" y="48"/>
                  </a:lnTo>
                  <a:lnTo>
                    <a:pt x="693" y="86"/>
                  </a:lnTo>
                  <a:lnTo>
                    <a:pt x="645" y="141"/>
                  </a:lnTo>
                  <a:lnTo>
                    <a:pt x="654" y="252"/>
                  </a:lnTo>
                  <a:lnTo>
                    <a:pt x="645" y="300"/>
                  </a:lnTo>
                  <a:lnTo>
                    <a:pt x="609" y="310"/>
                  </a:lnTo>
                  <a:lnTo>
                    <a:pt x="552" y="319"/>
                  </a:lnTo>
                  <a:lnTo>
                    <a:pt x="513" y="319"/>
                  </a:lnTo>
                  <a:lnTo>
                    <a:pt x="494" y="329"/>
                  </a:lnTo>
                  <a:lnTo>
                    <a:pt x="478" y="338"/>
                  </a:lnTo>
                  <a:lnTo>
                    <a:pt x="478" y="373"/>
                  </a:lnTo>
                  <a:lnTo>
                    <a:pt x="503" y="460"/>
                  </a:lnTo>
                  <a:lnTo>
                    <a:pt x="503" y="488"/>
                  </a:lnTo>
                  <a:lnTo>
                    <a:pt x="487" y="514"/>
                  </a:lnTo>
                  <a:lnTo>
                    <a:pt x="439" y="552"/>
                  </a:lnTo>
                  <a:lnTo>
                    <a:pt x="430" y="581"/>
                  </a:lnTo>
                  <a:lnTo>
                    <a:pt x="414" y="795"/>
                  </a:lnTo>
                  <a:lnTo>
                    <a:pt x="346" y="833"/>
                  </a:lnTo>
                  <a:lnTo>
                    <a:pt x="253" y="852"/>
                  </a:lnTo>
                  <a:lnTo>
                    <a:pt x="215" y="852"/>
                  </a:lnTo>
                  <a:lnTo>
                    <a:pt x="196" y="842"/>
                  </a:lnTo>
                  <a:lnTo>
                    <a:pt x="151" y="852"/>
                  </a:lnTo>
                  <a:lnTo>
                    <a:pt x="39" y="842"/>
                  </a:lnTo>
                  <a:lnTo>
                    <a:pt x="29" y="871"/>
                  </a:lnTo>
                  <a:lnTo>
                    <a:pt x="39" y="925"/>
                  </a:lnTo>
                  <a:lnTo>
                    <a:pt x="29" y="992"/>
                  </a:lnTo>
                  <a:lnTo>
                    <a:pt x="19" y="1031"/>
                  </a:lnTo>
                  <a:lnTo>
                    <a:pt x="0" y="1075"/>
                  </a:lnTo>
                  <a:lnTo>
                    <a:pt x="0" y="1142"/>
                  </a:lnTo>
                  <a:close/>
                </a:path>
              </a:pathLst>
            </a:custGeom>
            <a:solidFill>
              <a:srgbClr val="EAEAEA"/>
            </a:solidFill>
            <a:ln w="19050" cmpd="sng">
              <a:solidFill>
                <a:srgbClr val="38806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23" name="Text Box 139"/>
            <p:cNvSpPr txBox="1">
              <a:spLocks noChangeArrowheads="1"/>
            </p:cNvSpPr>
            <p:nvPr/>
          </p:nvSpPr>
          <p:spPr bwMode="auto">
            <a:xfrm>
              <a:off x="8563" y="2443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7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s-MX" altLang="es-MX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  <a:sym typeface="Wingdings 2" pitchFamily="18" charset="2"/>
                </a:rPr>
                <a:t></a:t>
              </a:r>
              <a:r>
                <a:rPr kumimoji="0" lang="es-MX" altLang="es-MX" sz="7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     </a:t>
              </a:r>
              <a:endParaRPr kumimoji="0" lang="es-MX" alt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 Box 140"/>
            <p:cNvSpPr txBox="1">
              <a:spLocks noChangeArrowheads="1"/>
            </p:cNvSpPr>
            <p:nvPr/>
          </p:nvSpPr>
          <p:spPr bwMode="auto">
            <a:xfrm>
              <a:off x="8289" y="2083"/>
              <a:ext cx="1294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7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Montserrat" panose="00000500000000000000" pitchFamily="2" charset="0"/>
                  <a:cs typeface="Arial" pitchFamily="34" charset="0"/>
                </a:rPr>
                <a:t>Durango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MX" alt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187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99592" y="92315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280220" cy="1592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992" y="1637547"/>
            <a:ext cx="4192832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62833"/>
              </p:ext>
            </p:extLst>
          </p:nvPr>
        </p:nvGraphicFramePr>
        <p:xfrm>
          <a:off x="1691680" y="3789040"/>
          <a:ext cx="5688632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855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86015" y="1971145"/>
            <a:ext cx="43924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Capacitación en tiempo real vía </a:t>
            </a:r>
            <a:r>
              <a:rPr lang="es-MX" sz="1600" b="1" dirty="0" err="1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WebEx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para personal de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Protección Civil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y del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Sector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alud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sobre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“Apoyo Psicológico de primer contacto para Emergencias o Desastres”.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sobre 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“Elaboración de Programas especiales de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Protección Civil 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 acuerdo al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Riesgo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”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para su posterior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certificación.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617" y="4149080"/>
            <a:ext cx="2545326" cy="1908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899592" y="92315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</a:t>
            </a:r>
          </a:p>
        </p:txBody>
      </p:sp>
      <p:pic>
        <p:nvPicPr>
          <p:cNvPr id="2" name="Respiración diafragmática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0072" y="1700808"/>
            <a:ext cx="3528392" cy="21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8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27584" y="1052736"/>
            <a:ext cx="4998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Capacitación en tiempo real vía </a:t>
            </a:r>
            <a:r>
              <a:rPr lang="es-MX" b="1" dirty="0" err="1">
                <a:solidFill>
                  <a:srgbClr val="38806B"/>
                </a:solidFill>
                <a:latin typeface="Montserrat" panose="00000500000000000000" pitchFamily="2" charset="0"/>
              </a:rPr>
              <a:t>WebEx</a:t>
            </a:r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79512" y="1412776"/>
            <a:ext cx="4176464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Requisitos: </a:t>
            </a:r>
          </a:p>
          <a:p>
            <a:pPr algn="just"/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Contar con internet de banda ancha (10 </a:t>
            </a:r>
            <a:r>
              <a:rPr lang="es-MX" sz="1600" b="1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Megas como mínimo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Disponer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 un espacio para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proyección, auditorio , salón, etc.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Sistema de audio y video (cámara web)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Realizar previamente prueba técnica de conexión (2 días antes)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Enviar solicitud al correo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  <a:hlinkClick r:id="rId2"/>
              </a:rPr>
              <a:t>jmarceo@cenapred.unam.mx</a:t>
            </a:r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Durante el evento se podrá interactuar vía Chat.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Recabar lista de asistentes en el formato de ENAPROC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784"/>
            <a:ext cx="4107240" cy="230676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3077" name="Picture 5" descr="G:\2019\presentacion 2019\fotos\20170626_1036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424" y="4055148"/>
            <a:ext cx="3528392" cy="264629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303385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74440" y="892743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2019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115540" y="1700808"/>
            <a:ext cx="68408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Programa de Capacitación Presencial en Protección Civil para “Responsables de Protección Civil”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" t="35496" r="3354" b="22193"/>
          <a:stretch/>
        </p:blipFill>
        <p:spPr bwMode="auto">
          <a:xfrm>
            <a:off x="1143575" y="2420888"/>
            <a:ext cx="6812800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24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74440" y="892743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2019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560" y="1585035"/>
            <a:ext cx="74889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Programa de Capacitación Presencial (para el público en general) Objetivo: Generar una sociedad resiliente a través de la Gestión Integral de Riesgos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564904"/>
            <a:ext cx="7200799" cy="381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90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1700808"/>
            <a:ext cx="900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Implementación del Curso Equipos Comunitarios de Respuesta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Emergencias (CERT), para formar instructores en cada uno de los estados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(5 participantes). 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Secuencia 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856" y="2531805"/>
            <a:ext cx="5112568" cy="3738566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98" y="4574256"/>
            <a:ext cx="2672118" cy="1696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8" y="2531805"/>
            <a:ext cx="2724108" cy="1928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023938" y="1124744"/>
            <a:ext cx="7096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para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el estado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71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0978241"/>
              </p:ext>
            </p:extLst>
          </p:nvPr>
        </p:nvGraphicFramePr>
        <p:xfrm>
          <a:off x="395288" y="1052513"/>
          <a:ext cx="8428037" cy="559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Documento" r:id="rId3" imgW="8422508" imgH="5623788" progId="Word.Document.12">
                  <p:embed/>
                </p:oleObj>
              </mc:Choice>
              <mc:Fallback>
                <p:oleObj name="Documento" r:id="rId3" imgW="8422508" imgH="5623788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052513"/>
                        <a:ext cx="8428037" cy="559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075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1459</TotalTime>
  <Words>331</Words>
  <Application>Microsoft Office PowerPoint</Application>
  <PresentationFormat>Presentación en pantalla (4:3)</PresentationFormat>
  <Paragraphs>93</Paragraphs>
  <Slides>9</Slides>
  <Notes>0</Notes>
  <HiddenSlides>0</HiddenSlides>
  <MMClips>2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1" baseType="lpstr">
      <vt:lpstr>Tema de Office</vt:lpstr>
      <vt:lpstr>Documento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Karen Álvarez</cp:lastModifiedBy>
  <cp:revision>141</cp:revision>
  <cp:lastPrinted>2018-12-27T21:16:22Z</cp:lastPrinted>
  <dcterms:created xsi:type="dcterms:W3CDTF">2018-12-04T21:42:05Z</dcterms:created>
  <dcterms:modified xsi:type="dcterms:W3CDTF">2019-01-24T16:34:08Z</dcterms:modified>
</cp:coreProperties>
</file>