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303" r:id="rId3"/>
    <p:sldId id="299" r:id="rId4"/>
    <p:sldId id="300" r:id="rId5"/>
    <p:sldId id="301" r:id="rId6"/>
    <p:sldId id="302" r:id="rId7"/>
    <p:sldId id="284" r:id="rId8"/>
    <p:sldId id="285" r:id="rId9"/>
    <p:sldId id="283" r:id="rId10"/>
    <p:sldId id="287" r:id="rId11"/>
    <p:sldId id="288" r:id="rId12"/>
    <p:sldId id="289" r:id="rId13"/>
    <p:sldId id="291" r:id="rId14"/>
    <p:sldId id="292" r:id="rId15"/>
    <p:sldId id="294" r:id="rId16"/>
    <p:sldId id="295" r:id="rId17"/>
    <p:sldId id="296" r:id="rId18"/>
    <p:sldId id="297" r:id="rId1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00"/>
    <a:srgbClr val="38806B"/>
    <a:srgbClr val="439B82"/>
    <a:srgbClr val="D4C19C"/>
    <a:srgbClr val="E8DECA"/>
    <a:srgbClr val="FFFFFF"/>
    <a:srgbClr val="6A1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66"/>
    <p:restoredTop sz="50000" autoAdjust="0"/>
  </p:normalViewPr>
  <p:slideViewPr>
    <p:cSldViewPr showGuides="1">
      <p:cViewPr varScale="1">
        <p:scale>
          <a:sx n="59" d="100"/>
          <a:sy n="59" d="100"/>
        </p:scale>
        <p:origin x="1160" y="176"/>
      </p:cViewPr>
      <p:guideLst>
        <p:guide orient="horz" pos="2160"/>
        <p:guide pos="2880"/>
      </p:guideLst>
    </p:cSldViewPr>
  </p:slideViewPr>
  <p:notesTextViewPr>
    <p:cViewPr>
      <p:scale>
        <a:sx n="1" d="1"/>
        <a:sy n="1" d="1"/>
      </p:scale>
      <p:origin x="0" y="0"/>
    </p:cViewPr>
  </p:notesTextViewPr>
  <p:notesViewPr>
    <p:cSldViewPr showGuides="1">
      <p:cViewPr varScale="1">
        <p:scale>
          <a:sx n="71" d="100"/>
          <a:sy n="71" d="100"/>
        </p:scale>
        <p:origin x="-31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s-MX" sz="1400" b="1" i="0" baseline="0">
                <a:solidFill>
                  <a:sysClr val="windowText" lastClr="000000"/>
                </a:solidFill>
                <a:effectLst/>
              </a:rPr>
              <a:t>Pérdidas económicas y defunciones en el estado de Durango, 2000-2017</a:t>
            </a:r>
            <a:endParaRPr lang="es-MX" sz="1400" b="1" i="0">
              <a:solidFill>
                <a:sysClr val="windowText" lastClr="000000"/>
              </a:solidFill>
              <a:effectLst/>
            </a:endParaRPr>
          </a:p>
        </c:rich>
      </c:tx>
      <c:overlay val="0"/>
      <c:spPr>
        <a:noFill/>
        <a:ln>
          <a:noFill/>
        </a:ln>
        <a:effectLst/>
      </c:spPr>
    </c:title>
    <c:autoTitleDeleted val="0"/>
    <c:plotArea>
      <c:layout>
        <c:manualLayout>
          <c:layoutTarget val="inner"/>
          <c:xMode val="edge"/>
          <c:yMode val="edge"/>
          <c:x val="3.4578080881972964E-2"/>
          <c:y val="9.5983582392901876E-2"/>
          <c:w val="0.90220890558143318"/>
          <c:h val="0.78075111709050571"/>
        </c:manualLayout>
      </c:layout>
      <c:barChart>
        <c:barDir val="col"/>
        <c:grouping val="clustered"/>
        <c:varyColors val="0"/>
        <c:ser>
          <c:idx val="0"/>
          <c:order val="0"/>
          <c:tx>
            <c:strRef>
              <c:f>Durango!$N$5</c:f>
              <c:strCache>
                <c:ptCount val="1"/>
                <c:pt idx="0">
                  <c:v>Defunciones</c:v>
                </c:pt>
              </c:strCache>
            </c:strRef>
          </c:tx>
          <c:spPr>
            <a:solidFill>
              <a:srgbClr val="C00000"/>
            </a:solidFill>
            <a:ln>
              <a:noFill/>
            </a:ln>
            <a:effectLst/>
          </c:spPr>
          <c:invertIfNegative val="0"/>
          <c:dLbls>
            <c:dLbl>
              <c:idx val="4"/>
              <c:layout>
                <c:manualLayout>
                  <c:x val="3.2979980113331678E-3"/>
                  <c:y val="7.88732347714622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1B-5C40-A935-757F6CC15789}"/>
                </c:ext>
              </c:extLst>
            </c:dLbl>
            <c:dLbl>
              <c:idx val="14"/>
              <c:layout>
                <c:manualLayout>
                  <c:x val="-1.040339789720296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1B-5C40-A935-757F6CC1578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Durango!$M$6:$M$23</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Durango!$N$6:$N$23</c:f>
              <c:numCache>
                <c:formatCode>General</c:formatCode>
                <c:ptCount val="18"/>
                <c:pt idx="0">
                  <c:v>0</c:v>
                </c:pt>
                <c:pt idx="1">
                  <c:v>36</c:v>
                </c:pt>
                <c:pt idx="2">
                  <c:v>6</c:v>
                </c:pt>
                <c:pt idx="3">
                  <c:v>14</c:v>
                </c:pt>
                <c:pt idx="4">
                  <c:v>0</c:v>
                </c:pt>
                <c:pt idx="5">
                  <c:v>5</c:v>
                </c:pt>
                <c:pt idx="6">
                  <c:v>22</c:v>
                </c:pt>
                <c:pt idx="7">
                  <c:v>3</c:v>
                </c:pt>
                <c:pt idx="8">
                  <c:v>7</c:v>
                </c:pt>
                <c:pt idx="9">
                  <c:v>5</c:v>
                </c:pt>
                <c:pt idx="10">
                  <c:v>0</c:v>
                </c:pt>
                <c:pt idx="11">
                  <c:v>11</c:v>
                </c:pt>
                <c:pt idx="12">
                  <c:v>22</c:v>
                </c:pt>
                <c:pt idx="13">
                  <c:v>11</c:v>
                </c:pt>
                <c:pt idx="14">
                  <c:v>1</c:v>
                </c:pt>
                <c:pt idx="15">
                  <c:v>4</c:v>
                </c:pt>
                <c:pt idx="16">
                  <c:v>9</c:v>
                </c:pt>
                <c:pt idx="17">
                  <c:v>13</c:v>
                </c:pt>
              </c:numCache>
            </c:numRef>
          </c:val>
          <c:extLst>
            <c:ext xmlns:c16="http://schemas.microsoft.com/office/drawing/2014/chart" uri="{C3380CC4-5D6E-409C-BE32-E72D297353CC}">
              <c16:uniqueId val="{00000002-F01B-5C40-A935-757F6CC15789}"/>
            </c:ext>
          </c:extLst>
        </c:ser>
        <c:dLbls>
          <c:showLegendKey val="0"/>
          <c:showVal val="0"/>
          <c:showCatName val="0"/>
          <c:showSerName val="0"/>
          <c:showPercent val="0"/>
          <c:showBubbleSize val="0"/>
        </c:dLbls>
        <c:gapWidth val="219"/>
        <c:overlap val="-27"/>
        <c:axId val="175468032"/>
        <c:axId val="155816448"/>
      </c:barChart>
      <c:lineChart>
        <c:grouping val="standard"/>
        <c:varyColors val="0"/>
        <c:ser>
          <c:idx val="1"/>
          <c:order val="1"/>
          <c:tx>
            <c:strRef>
              <c:f>Durango!$O$5</c:f>
              <c:strCache>
                <c:ptCount val="1"/>
                <c:pt idx="0">
                  <c:v>Total daños (millones de pesos constantes, base 2013)</c:v>
                </c:pt>
              </c:strCache>
            </c:strRef>
          </c:tx>
          <c:spPr>
            <a:ln w="28575" cap="rnd">
              <a:solidFill>
                <a:sysClr val="windowText" lastClr="000000"/>
              </a:solidFill>
              <a:round/>
            </a:ln>
            <a:effectLst/>
          </c:spPr>
          <c:marker>
            <c:symbol val="circle"/>
            <c:size val="5"/>
            <c:spPr>
              <a:solidFill>
                <a:schemeClr val="tx1"/>
              </a:solidFill>
              <a:ln w="9525">
                <a:solidFill>
                  <a:sysClr val="windowText" lastClr="000000"/>
                </a:solidFill>
              </a:ln>
              <a:effectLst/>
            </c:spPr>
          </c:marker>
          <c:dLbls>
            <c:dLbl>
              <c:idx val="7"/>
              <c:layout>
                <c:manualLayout>
                  <c:x val="-3.7789026346107826E-2"/>
                  <c:y val="-3.58185798514449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1B-5C40-A935-757F6CC15789}"/>
                </c:ext>
              </c:extLst>
            </c:dLbl>
            <c:dLbl>
              <c:idx val="8"/>
              <c:layout>
                <c:manualLayout>
                  <c:x val="-7.7997652968030016E-3"/>
                  <c:y val="-1.592786912659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1B-5C40-A935-757F6CC15789}"/>
                </c:ext>
              </c:extLst>
            </c:dLbl>
            <c:dLbl>
              <c:idx val="9"/>
              <c:layout>
                <c:manualLayout>
                  <c:x val="1.3821657206283934E-3"/>
                  <c:y val="-2.20480878111629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1B-5C40-A935-757F6CC15789}"/>
                </c:ext>
              </c:extLst>
            </c:dLbl>
            <c:dLbl>
              <c:idx val="10"/>
              <c:layout>
                <c:manualLayout>
                  <c:x val="-6.0934187683628241E-4"/>
                  <c:y val="-2.9698361166875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1B-5C40-A935-757F6CC15789}"/>
                </c:ext>
              </c:extLst>
            </c:dLbl>
            <c:dLbl>
              <c:idx val="12"/>
              <c:layout>
                <c:manualLayout>
                  <c:x val="-9.4487643024695252E-3"/>
                  <c:y val="-2.51081971534477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01B-5C40-A935-757F6CC15789}"/>
                </c:ext>
              </c:extLst>
            </c:dLbl>
            <c:dLbl>
              <c:idx val="14"/>
              <c:layout>
                <c:manualLayout>
                  <c:x val="-2.7622250164856996E-3"/>
                  <c:y val="-1.89879784688779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01B-5C40-A935-757F6CC15789}"/>
                </c:ext>
              </c:extLst>
            </c:dLbl>
            <c:dLbl>
              <c:idx val="15"/>
              <c:layout>
                <c:manualLayout>
                  <c:x val="-4.8643316167921953E-2"/>
                  <c:y val="-3.12284158380176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01B-5C40-A935-757F6CC15789}"/>
                </c:ext>
              </c:extLst>
            </c:dLbl>
            <c:dLbl>
              <c:idx val="17"/>
              <c:layout>
                <c:manualLayout>
                  <c:x val="-1.6452230674576681E-2"/>
                  <c:y val="-4.04087438648724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01B-5C40-A935-757F6CC1578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Durango!$M$6:$M$23</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Durango!$O$6:$O$23</c:f>
              <c:numCache>
                <c:formatCode>_-* #,##0.0_-;\-* #,##0.0_-;_-* "-"??_-;_-@_-</c:formatCode>
                <c:ptCount val="18"/>
                <c:pt idx="0">
                  <c:v>114.6562420682162</c:v>
                </c:pt>
                <c:pt idx="1">
                  <c:v>0.51017165672852283</c:v>
                </c:pt>
                <c:pt idx="2">
                  <c:v>37.31455372922678</c:v>
                </c:pt>
                <c:pt idx="3">
                  <c:v>3.6518808220379748</c:v>
                </c:pt>
                <c:pt idx="4">
                  <c:v>187.81371191615224</c:v>
                </c:pt>
                <c:pt idx="5">
                  <c:v>136.0127021115301</c:v>
                </c:pt>
                <c:pt idx="6">
                  <c:v>18.873353413698073</c:v>
                </c:pt>
                <c:pt idx="7">
                  <c:v>5.7796228888993282</c:v>
                </c:pt>
                <c:pt idx="8">
                  <c:v>553.64544808921642</c:v>
                </c:pt>
                <c:pt idx="9">
                  <c:v>74.545369110479285</c:v>
                </c:pt>
                <c:pt idx="10">
                  <c:v>5.6864822101435193</c:v>
                </c:pt>
                <c:pt idx="11">
                  <c:v>1929.7604192901319</c:v>
                </c:pt>
                <c:pt idx="12">
                  <c:v>216.74503555360863</c:v>
                </c:pt>
                <c:pt idx="13">
                  <c:v>3046.5200000000004</c:v>
                </c:pt>
                <c:pt idx="14">
                  <c:v>58.717205686991392</c:v>
                </c:pt>
                <c:pt idx="15">
                  <c:v>574.64996356643735</c:v>
                </c:pt>
                <c:pt idx="16">
                  <c:v>1315.6038056787513</c:v>
                </c:pt>
                <c:pt idx="17">
                  <c:v>34.20610332514164</c:v>
                </c:pt>
              </c:numCache>
            </c:numRef>
          </c:val>
          <c:smooth val="0"/>
          <c:extLst>
            <c:ext xmlns:c16="http://schemas.microsoft.com/office/drawing/2014/chart" uri="{C3380CC4-5D6E-409C-BE32-E72D297353CC}">
              <c16:uniqueId val="{0000000B-F01B-5C40-A935-757F6CC15789}"/>
            </c:ext>
          </c:extLst>
        </c:ser>
        <c:dLbls>
          <c:showLegendKey val="0"/>
          <c:showVal val="0"/>
          <c:showCatName val="0"/>
          <c:showSerName val="0"/>
          <c:showPercent val="0"/>
          <c:showBubbleSize val="0"/>
        </c:dLbls>
        <c:marker val="1"/>
        <c:smooth val="0"/>
        <c:axId val="175775744"/>
        <c:axId val="155817024"/>
      </c:lineChart>
      <c:catAx>
        <c:axId val="17546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155816448"/>
        <c:crosses val="autoZero"/>
        <c:auto val="1"/>
        <c:lblAlgn val="ctr"/>
        <c:lblOffset val="100"/>
        <c:noMultiLvlLbl val="0"/>
      </c:catAx>
      <c:valAx>
        <c:axId val="1558164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175468032"/>
        <c:crosses val="autoZero"/>
        <c:crossBetween val="between"/>
      </c:valAx>
      <c:valAx>
        <c:axId val="155817024"/>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175775744"/>
        <c:crosses val="max"/>
        <c:crossBetween val="between"/>
      </c:valAx>
      <c:catAx>
        <c:axId val="175775744"/>
        <c:scaling>
          <c:orientation val="minMax"/>
        </c:scaling>
        <c:delete val="1"/>
        <c:axPos val="b"/>
        <c:numFmt formatCode="General" sourceLinked="1"/>
        <c:majorTickMark val="out"/>
        <c:minorTickMark val="none"/>
        <c:tickLblPos val="nextTo"/>
        <c:crossAx val="155817024"/>
        <c:crosses val="autoZero"/>
        <c:auto val="1"/>
        <c:lblAlgn val="ctr"/>
        <c:lblOffset val="100"/>
        <c:noMultiLvlLbl val="0"/>
      </c:catAx>
      <c:spPr>
        <a:noFill/>
        <a:ln>
          <a:noFill/>
        </a:ln>
        <a:effectLst/>
      </c:spPr>
    </c:plotArea>
    <c:legend>
      <c:legendPos val="b"/>
      <c:layout>
        <c:manualLayout>
          <c:xMode val="edge"/>
          <c:yMode val="edge"/>
          <c:x val="0.2141103544235213"/>
          <c:y val="0.91936479358658896"/>
          <c:w val="0.60404963731302419"/>
          <c:h val="3.2835382997970709E-2"/>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32902952755905512"/>
          <c:y val="0.15488043161271509"/>
          <c:w val="0.41971872265966753"/>
          <c:h val="0.69953120443277927"/>
        </c:manualLayout>
      </c:layout>
      <c:pieChart>
        <c:varyColors val="1"/>
        <c:ser>
          <c:idx val="0"/>
          <c:order val="0"/>
          <c:tx>
            <c:strRef>
              <c:f>Durango!$J$14</c:f>
              <c:strCache>
                <c:ptCount val="1"/>
                <c:pt idx="0">
                  <c:v>Defunciones, 2000-2017</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27B-4147-9D67-81F7539D64F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27B-4147-9D67-81F7539D64F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27B-4147-9D67-81F7539D64F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27B-4147-9D67-81F7539D64F5}"/>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Durango!$I$21:$I$24</c:f>
              <c:strCache>
                <c:ptCount val="4"/>
                <c:pt idx="0">
                  <c:v>Geológico</c:v>
                </c:pt>
                <c:pt idx="1">
                  <c:v>Hidrometeorológico</c:v>
                </c:pt>
                <c:pt idx="2">
                  <c:v>Químico</c:v>
                </c:pt>
                <c:pt idx="3">
                  <c:v>Socio-organizativo</c:v>
                </c:pt>
              </c:strCache>
            </c:strRef>
          </c:cat>
          <c:val>
            <c:numRef>
              <c:f>Durango!$J$21:$J$24</c:f>
              <c:numCache>
                <c:formatCode>0.0%</c:formatCode>
                <c:ptCount val="4"/>
                <c:pt idx="0">
                  <c:v>8.2840236686390539E-2</c:v>
                </c:pt>
                <c:pt idx="1">
                  <c:v>0.47928994082840237</c:v>
                </c:pt>
                <c:pt idx="2">
                  <c:v>5.9171597633136092E-2</c:v>
                </c:pt>
                <c:pt idx="3">
                  <c:v>0.378698224852071</c:v>
                </c:pt>
              </c:numCache>
            </c:numRef>
          </c:val>
          <c:extLst>
            <c:ext xmlns:c16="http://schemas.microsoft.com/office/drawing/2014/chart" uri="{C3380CC4-5D6E-409C-BE32-E72D297353CC}">
              <c16:uniqueId val="{00000008-527B-4147-9D67-81F7539D64F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256342957130369E-2"/>
          <c:y val="0.87654709827938171"/>
          <c:w val="0.9605982064741907"/>
          <c:h val="9.5675123942840459E-2"/>
        </c:manualLayout>
      </c:layout>
      <c:overlay val="0"/>
      <c:spPr>
        <a:noFill/>
        <a:ln>
          <a:noFill/>
        </a:ln>
        <a:effectLst/>
      </c:spPr>
      <c:txPr>
        <a:bodyPr rot="0" spcFirstLastPara="1" vertOverflow="ellipsis" vert="horz" wrap="square" anchor="ctr" anchorCtr="1"/>
        <a:lstStyle/>
        <a:p>
          <a:pPr rtl="0">
            <a:defRPr sz="10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pieChart>
        <c:varyColors val="1"/>
        <c:ser>
          <c:idx val="0"/>
          <c:order val="0"/>
          <c:tx>
            <c:strRef>
              <c:f>Durango!$K$14</c:f>
              <c:strCache>
                <c:ptCount val="1"/>
                <c:pt idx="0">
                  <c:v>Daños totales por categoría de fenómeno (millones de pesos constantes, base 2013)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86D-9940-B895-959E2A836C3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86D-9940-B895-959E2A836C3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86D-9940-B895-959E2A836C35}"/>
              </c:ext>
            </c:extLst>
          </c:dPt>
          <c:dLbls>
            <c:dLbl>
              <c:idx val="1"/>
              <c:layout>
                <c:manualLayout>
                  <c:x val="-6.1111111111111109E-2"/>
                  <c:y val="1.388888382586620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6D-9940-B895-959E2A836C35}"/>
                </c:ext>
              </c:extLst>
            </c:dLbl>
            <c:dLbl>
              <c:idx val="2"/>
              <c:layout>
                <c:manualLayout>
                  <c:x val="9.4444444444444442E-2"/>
                  <c:y val="4.6296279419554016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6D-9940-B895-959E2A836C3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Durango!$I$22:$I$24</c:f>
              <c:strCache>
                <c:ptCount val="3"/>
                <c:pt idx="0">
                  <c:v>Hidrometeorológico</c:v>
                </c:pt>
                <c:pt idx="1">
                  <c:v>Químico</c:v>
                </c:pt>
                <c:pt idx="2">
                  <c:v>Socio-organizativo</c:v>
                </c:pt>
              </c:strCache>
            </c:strRef>
          </c:cat>
          <c:val>
            <c:numRef>
              <c:f>Durango!$K$22:$K$24</c:f>
              <c:numCache>
                <c:formatCode>0.0%</c:formatCode>
                <c:ptCount val="3"/>
                <c:pt idx="0">
                  <c:v>0.96805736076921578</c:v>
                </c:pt>
                <c:pt idx="1">
                  <c:v>2.9858476634434451E-2</c:v>
                </c:pt>
                <c:pt idx="2">
                  <c:v>1.9388794758619062E-3</c:v>
                </c:pt>
              </c:numCache>
            </c:numRef>
          </c:val>
          <c:extLst>
            <c:ext xmlns:c16="http://schemas.microsoft.com/office/drawing/2014/chart" uri="{C3380CC4-5D6E-409C-BE32-E72D297353CC}">
              <c16:uniqueId val="{00000006-A86D-9940-B895-959E2A836C35}"/>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0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MX"/>
              <a:t>Participación por sector en los daños y pérdidas causadas por los desastres de origen natural y antrópico en el estado de Durango, 2000-2017</a:t>
            </a:r>
          </a:p>
        </c:rich>
      </c:tx>
      <c:layout>
        <c:manualLayout>
          <c:xMode val="edge"/>
          <c:yMode val="edge"/>
          <c:x val="0.11147488192357233"/>
          <c:y val="1.1254019767493724E-2"/>
        </c:manualLayout>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47-AF49-934F-7A2B9F1903D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F47-AF49-934F-7A2B9F1903D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F47-AF49-934F-7A2B9F1903D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F47-AF49-934F-7A2B9F1903D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F47-AF49-934F-7A2B9F1903D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F47-AF49-934F-7A2B9F1903D3}"/>
              </c:ext>
            </c:extLst>
          </c:dPt>
          <c:dPt>
            <c:idx val="6"/>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D-9F47-AF49-934F-7A2B9F1903D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9F47-AF49-934F-7A2B9F1903D3}"/>
              </c:ext>
            </c:extLst>
          </c:dPt>
          <c:dLbls>
            <c:spPr>
              <a:noFill/>
              <a:ln>
                <a:noFill/>
              </a:ln>
              <a:effectLst/>
            </c:spPr>
            <c:txPr>
              <a:bodyPr rot="0" vert="horz"/>
              <a:lstStyle/>
              <a:p>
                <a:pPr>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Sectores!$M$14:$M$21</c:f>
              <c:strCache>
                <c:ptCount val="8"/>
                <c:pt idx="0">
                  <c:v>Agrícola</c:v>
                </c:pt>
                <c:pt idx="1">
                  <c:v>Carretero</c:v>
                </c:pt>
                <c:pt idx="2">
                  <c:v>Educativo</c:v>
                </c:pt>
                <c:pt idx="3">
                  <c:v>Hidráulico</c:v>
                </c:pt>
                <c:pt idx="4">
                  <c:v>Otros</c:v>
                </c:pt>
                <c:pt idx="5">
                  <c:v>Salud</c:v>
                </c:pt>
                <c:pt idx="6">
                  <c:v>Urbano</c:v>
                </c:pt>
                <c:pt idx="7">
                  <c:v>Vivienda</c:v>
                </c:pt>
              </c:strCache>
            </c:strRef>
          </c:cat>
          <c:val>
            <c:numRef>
              <c:f>Sectores!$O$14:$O$21</c:f>
              <c:numCache>
                <c:formatCode>0.0%</c:formatCode>
                <c:ptCount val="8"/>
                <c:pt idx="0">
                  <c:v>5.0805391992869437E-4</c:v>
                </c:pt>
                <c:pt idx="1">
                  <c:v>0.70964743048859102</c:v>
                </c:pt>
                <c:pt idx="2">
                  <c:v>1.8463132009535962E-2</c:v>
                </c:pt>
                <c:pt idx="3">
                  <c:v>0.11752340008302714</c:v>
                </c:pt>
                <c:pt idx="4">
                  <c:v>9.8045938541100885E-3</c:v>
                </c:pt>
                <c:pt idx="5" formatCode="0.00%">
                  <c:v>1.6817157375727276E-4</c:v>
                </c:pt>
                <c:pt idx="6">
                  <c:v>0.10475976488005526</c:v>
                </c:pt>
                <c:pt idx="7">
                  <c:v>3.9125453190994475E-2</c:v>
                </c:pt>
              </c:numCache>
            </c:numRef>
          </c:val>
          <c:extLst>
            <c:ext xmlns:c16="http://schemas.microsoft.com/office/drawing/2014/chart" uri="{C3380CC4-5D6E-409C-BE32-E72D297353CC}">
              <c16:uniqueId val="{00000010-9F47-AF49-934F-7A2B9F1903D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vert="horz"/>
        <a:lstStyle/>
        <a:p>
          <a:pPr rtl="0">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5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316674-6323-449B-89C6-3A204ABD4289}" type="datetimeFigureOut">
              <a:rPr lang="es-MX" smtClean="0"/>
              <a:t>24/01/19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423C76-74CF-4C18-AC18-838D005D52D2}" type="slidenum">
              <a:rPr lang="es-MX" smtClean="0"/>
              <a:t>‹#›</a:t>
            </a:fld>
            <a:endParaRPr lang="es-MX"/>
          </a:p>
        </p:txBody>
      </p:sp>
    </p:spTree>
    <p:extLst>
      <p:ext uri="{BB962C8B-B14F-4D97-AF65-F5344CB8AC3E}">
        <p14:creationId xmlns:p14="http://schemas.microsoft.com/office/powerpoint/2010/main" val="364828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76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24/01/19</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a:t>
            </a:fld>
            <a:endParaRPr lang="es-MX"/>
          </a:p>
        </p:txBody>
      </p:sp>
    </p:spTree>
    <p:extLst>
      <p:ext uri="{BB962C8B-B14F-4D97-AF65-F5344CB8AC3E}">
        <p14:creationId xmlns:p14="http://schemas.microsoft.com/office/powerpoint/2010/main" val="12009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24/01/19</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a:t>
            </a:fld>
            <a:endParaRPr lang="es-MX"/>
          </a:p>
        </p:txBody>
      </p:sp>
    </p:spTree>
    <p:extLst>
      <p:ext uri="{BB962C8B-B14F-4D97-AF65-F5344CB8AC3E}">
        <p14:creationId xmlns:p14="http://schemas.microsoft.com/office/powerpoint/2010/main" val="261302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751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21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80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24/01/19</a:t>
            </a:fld>
            <a:endParaRPr lang="es-MX"/>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a:t>
            </a:fld>
            <a:endParaRPr lang="es-MX"/>
          </a:p>
        </p:txBody>
      </p:sp>
    </p:spTree>
    <p:extLst>
      <p:ext uri="{BB962C8B-B14F-4D97-AF65-F5344CB8AC3E}">
        <p14:creationId xmlns:p14="http://schemas.microsoft.com/office/powerpoint/2010/main" val="379832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24/01/19</a:t>
            </a:fld>
            <a:endParaRPr lang="es-MX"/>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a:t>
            </a:fld>
            <a:endParaRPr lang="es-MX"/>
          </a:p>
        </p:txBody>
      </p:sp>
    </p:spTree>
    <p:extLst>
      <p:ext uri="{BB962C8B-B14F-4D97-AF65-F5344CB8AC3E}">
        <p14:creationId xmlns:p14="http://schemas.microsoft.com/office/powerpoint/2010/main" val="7430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24/01/19</a:t>
            </a:fld>
            <a:endParaRPr lang="es-MX"/>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a:t>
            </a:fld>
            <a:endParaRPr lang="es-MX"/>
          </a:p>
        </p:txBody>
      </p:sp>
    </p:spTree>
    <p:extLst>
      <p:ext uri="{BB962C8B-B14F-4D97-AF65-F5344CB8AC3E}">
        <p14:creationId xmlns:p14="http://schemas.microsoft.com/office/powerpoint/2010/main" val="331254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24/01/19</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a:t>
            </a:fld>
            <a:endParaRPr lang="es-MX"/>
          </a:p>
        </p:txBody>
      </p:sp>
    </p:spTree>
    <p:extLst>
      <p:ext uri="{BB962C8B-B14F-4D97-AF65-F5344CB8AC3E}">
        <p14:creationId xmlns:p14="http://schemas.microsoft.com/office/powerpoint/2010/main" val="363988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24/01/19</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a:t>
            </a:fld>
            <a:endParaRPr lang="es-MX"/>
          </a:p>
        </p:txBody>
      </p:sp>
    </p:spTree>
    <p:extLst>
      <p:ext uri="{BB962C8B-B14F-4D97-AF65-F5344CB8AC3E}">
        <p14:creationId xmlns:p14="http://schemas.microsoft.com/office/powerpoint/2010/main" val="90750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4035"/>
            <a:ext cx="6392064" cy="6858000"/>
          </a:xfrm>
          <a:prstGeom prst="rect">
            <a:avLst/>
          </a:prstGeom>
        </p:spPr>
      </p:pic>
      <p:pic>
        <p:nvPicPr>
          <p:cNvPr id="4" name="Picture 3">
            <a:extLst>
              <a:ext uri="{FF2B5EF4-FFF2-40B4-BE49-F238E27FC236}">
                <a16:creationId xmlns:a16="http://schemas.microsoft.com/office/drawing/2014/main" id="{A970F47B-8336-174D-8345-672D517DBE8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611390" y="188640"/>
            <a:ext cx="4283968" cy="343897"/>
          </a:xfrm>
          <a:prstGeom prst="rect">
            <a:avLst/>
          </a:prstGeom>
        </p:spPr>
      </p:pic>
    </p:spTree>
    <p:extLst>
      <p:ext uri="{BB962C8B-B14F-4D97-AF65-F5344CB8AC3E}">
        <p14:creationId xmlns:p14="http://schemas.microsoft.com/office/powerpoint/2010/main" val="2248928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atlasnacionalderiesgos.gob.mx/app/municipios/"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www.atlasnacionalderiesgos.gob.mx/AtlasEstatales/?&amp;NOM_ENT=San%20Luis%20Potos%C3%AD&amp;CVE_ENT=24" TargetMode="External"/><Relationship Id="rId4" Type="http://schemas.openxmlformats.org/officeDocument/2006/relationships/hyperlink" Target="http://www.atlasnacionalderiesgos.gob.mx/app/CoberturaEstata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rmgir.proyectomesoamerica.org/portal/apps/MapTools/index.html?appid=ab45cf1bfdf34a2da3f5ea6f7f2464c7" TargetMode="External"/><Relationship Id="rId2" Type="http://schemas.openxmlformats.org/officeDocument/2006/relationships/hyperlink" Target="http://www.atlasnacionalderiesgos.gob.mx/app/CoberturaEstatal/"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www.atlasnacionalderiesgos.gob.mx/apps/Declaratoria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tlasnacionalderiesgos.gob.mx/apps/Declaratoria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hyperlink" Target="http://www.atlasnacionalderiesgos.gob.mx/app/CoberturaEstata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atlasnacionalderiesgos.gob.mx/apps/IGOPP"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2" cstate="print">
            <a:extLst>
              <a:ext uri="{28A0092B-C50C-407E-A947-70E740481C1C}">
                <a14:useLocalDpi xmlns:a14="http://schemas.microsoft.com/office/drawing/2010/main" val="0"/>
              </a:ext>
            </a:extLst>
          </a:blip>
          <a:srcRect r="14355"/>
          <a:stretch/>
        </p:blipFill>
        <p:spPr>
          <a:xfrm>
            <a:off x="-11216" y="0"/>
            <a:ext cx="9144001" cy="6899880"/>
          </a:xfrm>
          <a:prstGeom prst="rect">
            <a:avLst/>
          </a:prstGeom>
        </p:spPr>
      </p:pic>
      <p:sp>
        <p:nvSpPr>
          <p:cNvPr id="8" name="Rectángulo 3"/>
          <p:cNvSpPr>
            <a:spLocks noChangeArrowheads="1"/>
          </p:cNvSpPr>
          <p:nvPr/>
        </p:nvSpPr>
        <p:spPr bwMode="auto">
          <a:xfrm>
            <a:off x="4860032" y="5258865"/>
            <a:ext cx="39745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r" eaLnBrk="1" hangingPunct="1">
              <a:spcBef>
                <a:spcPct val="0"/>
              </a:spcBef>
              <a:buFontTx/>
              <a:buNone/>
            </a:pPr>
            <a:r>
              <a:rPr lang="es-MX" altLang="es-MX" sz="1800" dirty="0">
                <a:solidFill>
                  <a:srgbClr val="D4C19C"/>
                </a:solidFill>
                <a:latin typeface="Montserrat" panose="00000500000000000000" pitchFamily="2" charset="0"/>
              </a:rPr>
              <a:t>24 enero del 2019</a:t>
            </a:r>
          </a:p>
        </p:txBody>
      </p:sp>
      <p:sp>
        <p:nvSpPr>
          <p:cNvPr id="9" name="8 Rectángulo"/>
          <p:cNvSpPr/>
          <p:nvPr/>
        </p:nvSpPr>
        <p:spPr>
          <a:xfrm>
            <a:off x="683568" y="2413657"/>
            <a:ext cx="8449217" cy="1512168"/>
          </a:xfrm>
          <a:prstGeom prst="rect">
            <a:avLst/>
          </a:prstGeom>
          <a:gradFill flip="none" rotWithShape="1">
            <a:gsLst>
              <a:gs pos="0">
                <a:srgbClr val="439B82"/>
              </a:gs>
              <a:gs pos="100000">
                <a:srgbClr val="38806B">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2"/>
          <p:cNvSpPr txBox="1">
            <a:spLocks noChangeArrowheads="1"/>
          </p:cNvSpPr>
          <p:nvPr/>
        </p:nvSpPr>
        <p:spPr bwMode="auto">
          <a:xfrm>
            <a:off x="1571945" y="1268760"/>
            <a:ext cx="756084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313" indent="-341313"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30163" indent="-30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lvl="1" algn="r" eaLnBrk="1" hangingPunct="1">
              <a:spcBef>
                <a:spcPct val="0"/>
              </a:spcBef>
              <a:buNone/>
            </a:pPr>
            <a:r>
              <a:rPr lang="es-ES" altLang="es-MX" b="1" dirty="0">
                <a:solidFill>
                  <a:schemeClr val="bg1"/>
                </a:solidFill>
                <a:latin typeface="Montserrat" pitchFamily="2" charset="77"/>
              </a:rPr>
              <a:t>Jornada de Fortalecimiento de Entidades Federativas</a:t>
            </a:r>
          </a:p>
          <a:p>
            <a:pPr lvl="1" algn="r" eaLnBrk="1" hangingPunct="1">
              <a:spcBef>
                <a:spcPct val="0"/>
              </a:spcBef>
              <a:buNone/>
            </a:pPr>
            <a:endParaRPr lang="es-ES" b="1" dirty="0">
              <a:solidFill>
                <a:schemeClr val="bg1"/>
              </a:solidFill>
              <a:latin typeface="Montserrat" pitchFamily="2" charset="77"/>
            </a:endParaRPr>
          </a:p>
          <a:p>
            <a:pPr lvl="1" algn="r" eaLnBrk="1" hangingPunct="1">
              <a:spcBef>
                <a:spcPct val="0"/>
              </a:spcBef>
              <a:buNone/>
            </a:pPr>
            <a:endParaRPr lang="es-ES" b="1" dirty="0">
              <a:solidFill>
                <a:schemeClr val="bg1"/>
              </a:solidFill>
              <a:latin typeface="Montserrat" pitchFamily="2" charset="77"/>
            </a:endParaRPr>
          </a:p>
          <a:p>
            <a:pPr lvl="1" algn="r" eaLnBrk="1" hangingPunct="1">
              <a:spcBef>
                <a:spcPct val="0"/>
              </a:spcBef>
              <a:buNone/>
            </a:pPr>
            <a:r>
              <a:rPr lang="es-ES" b="1" dirty="0">
                <a:solidFill>
                  <a:schemeClr val="bg1"/>
                </a:solidFill>
                <a:latin typeface="Montserrat" pitchFamily="2" charset="77"/>
              </a:rPr>
              <a:t>Durango</a:t>
            </a:r>
          </a:p>
          <a:p>
            <a:pPr lvl="1" algn="r" eaLnBrk="1" hangingPunct="1">
              <a:spcBef>
                <a:spcPct val="0"/>
              </a:spcBef>
              <a:buFontTx/>
              <a:buNone/>
            </a:pPr>
            <a:r>
              <a:rPr lang="es-MX" altLang="es-MX" b="1" dirty="0">
                <a:solidFill>
                  <a:schemeClr val="bg1"/>
                </a:solidFill>
                <a:latin typeface="Montserrat" pitchFamily="2" charset="77"/>
              </a:rPr>
              <a:t> </a:t>
            </a:r>
          </a:p>
          <a:p>
            <a:pPr lvl="1" algn="r" eaLnBrk="1" hangingPunct="1">
              <a:spcBef>
                <a:spcPct val="0"/>
              </a:spcBef>
              <a:buFontTx/>
              <a:buNone/>
            </a:pPr>
            <a:endParaRPr lang="es-MX" altLang="es-MX" sz="2400" dirty="0">
              <a:solidFill>
                <a:schemeClr val="bg1"/>
              </a:solidFill>
              <a:latin typeface="Montserrat" pitchFamily="2" charset="77"/>
            </a:endParaRPr>
          </a:p>
        </p:txBody>
      </p:sp>
    </p:spTree>
    <p:extLst>
      <p:ext uri="{BB962C8B-B14F-4D97-AF65-F5344CB8AC3E}">
        <p14:creationId xmlns:p14="http://schemas.microsoft.com/office/powerpoint/2010/main" val="43533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27584" y="1196752"/>
            <a:ext cx="7668344" cy="5461241"/>
          </a:xfrm>
          <a:prstGeom prst="rect">
            <a:avLst/>
          </a:prstGeom>
        </p:spPr>
      </p:pic>
      <p:sp>
        <p:nvSpPr>
          <p:cNvPr id="4" name="TextBox 3">
            <a:extLst>
              <a:ext uri="{FF2B5EF4-FFF2-40B4-BE49-F238E27FC236}">
                <a16:creationId xmlns:a16="http://schemas.microsoft.com/office/drawing/2014/main" id="{C334EBB8-FD13-5C4C-8FDC-AF0085A6340E}"/>
              </a:ext>
            </a:extLst>
          </p:cNvPr>
          <p:cNvSpPr txBox="1"/>
          <p:nvPr/>
        </p:nvSpPr>
        <p:spPr>
          <a:xfrm>
            <a:off x="179512" y="116632"/>
            <a:ext cx="4078361" cy="400110"/>
          </a:xfrm>
          <a:prstGeom prst="rect">
            <a:avLst/>
          </a:prstGeom>
          <a:noFill/>
        </p:spPr>
        <p:txBody>
          <a:bodyPr wrap="none" rtlCol="0">
            <a:spAutoFit/>
          </a:bodyPr>
          <a:lstStyle/>
          <a:p>
            <a:r>
              <a:rPr lang="en-US" sz="2000" b="1" dirty="0" err="1">
                <a:latin typeface="Montserrat" pitchFamily="2" charset="77"/>
              </a:rPr>
              <a:t>Perfil</a:t>
            </a:r>
            <a:r>
              <a:rPr lang="en-US" sz="2000" b="1" dirty="0">
                <a:latin typeface="Montserrat" pitchFamily="2" charset="77"/>
              </a:rPr>
              <a:t> de </a:t>
            </a:r>
            <a:r>
              <a:rPr lang="en-US" sz="2000" b="1" dirty="0" err="1">
                <a:latin typeface="Montserrat" pitchFamily="2" charset="77"/>
              </a:rPr>
              <a:t>Peligro</a:t>
            </a:r>
            <a:r>
              <a:rPr lang="en-US" sz="2000" b="1" dirty="0">
                <a:latin typeface="Montserrat" pitchFamily="2" charset="77"/>
              </a:rPr>
              <a:t>(x Municipio)</a:t>
            </a:r>
          </a:p>
        </p:txBody>
      </p:sp>
      <p:sp>
        <p:nvSpPr>
          <p:cNvPr id="5" name="TextBox 4">
            <a:hlinkClick r:id="rId3"/>
            <a:extLst>
              <a:ext uri="{FF2B5EF4-FFF2-40B4-BE49-F238E27FC236}">
                <a16:creationId xmlns:a16="http://schemas.microsoft.com/office/drawing/2014/main" id="{E4DB2646-F610-2B47-8B3C-1CC419205B03}"/>
              </a:ext>
            </a:extLst>
          </p:cNvPr>
          <p:cNvSpPr txBox="1"/>
          <p:nvPr/>
        </p:nvSpPr>
        <p:spPr>
          <a:xfrm>
            <a:off x="179512" y="620688"/>
            <a:ext cx="5104282" cy="276999"/>
          </a:xfrm>
          <a:prstGeom prst="rect">
            <a:avLst/>
          </a:prstGeom>
          <a:noFill/>
        </p:spPr>
        <p:txBody>
          <a:bodyPr wrap="none" rtlCol="0">
            <a:spAutoFit/>
          </a:bodyPr>
          <a:lstStyle/>
          <a:p>
            <a:r>
              <a:rPr lang="en-US" sz="1200" b="1" i="1" dirty="0">
                <a:latin typeface="Montserrat" pitchFamily="2" charset="77"/>
                <a:hlinkClick r:id="rId3"/>
              </a:rPr>
              <a:t>http://</a:t>
            </a:r>
            <a:r>
              <a:rPr lang="en-US" sz="1200" b="1" i="1" dirty="0" err="1">
                <a:latin typeface="Montserrat" pitchFamily="2" charset="77"/>
                <a:hlinkClick r:id="rId3"/>
              </a:rPr>
              <a:t>www.atlasnacionalderiesgos.gob.mx</a:t>
            </a:r>
            <a:r>
              <a:rPr lang="en-US" sz="1200" b="1" i="1" dirty="0">
                <a:latin typeface="Montserrat" pitchFamily="2" charset="77"/>
                <a:hlinkClick r:id="rId3"/>
              </a:rPr>
              <a:t>/app/</a:t>
            </a:r>
            <a:r>
              <a:rPr lang="en-US" sz="1200" b="1" i="1" dirty="0" err="1">
                <a:latin typeface="Montserrat" pitchFamily="2" charset="77"/>
                <a:hlinkClick r:id="rId3"/>
              </a:rPr>
              <a:t>municipios</a:t>
            </a:r>
            <a:r>
              <a:rPr lang="en-US" sz="1200" b="1" i="1" dirty="0">
                <a:latin typeface="Montserrat" pitchFamily="2" charset="77"/>
                <a:hlinkClick r:id="rId3"/>
              </a:rPr>
              <a:t>/</a:t>
            </a:r>
            <a:endParaRPr lang="en-US" sz="1200" b="1" i="1" dirty="0">
              <a:latin typeface="Montserrat" pitchFamily="2" charset="77"/>
            </a:endParaRPr>
          </a:p>
        </p:txBody>
      </p:sp>
      <p:sp>
        <p:nvSpPr>
          <p:cNvPr id="9" name="Down Arrow 8">
            <a:extLst>
              <a:ext uri="{FF2B5EF4-FFF2-40B4-BE49-F238E27FC236}">
                <a16:creationId xmlns:a16="http://schemas.microsoft.com/office/drawing/2014/main" id="{EB4B4F8E-2F1E-9040-8F21-5C792F02D6F8}"/>
              </a:ext>
            </a:extLst>
          </p:cNvPr>
          <p:cNvSpPr/>
          <p:nvPr/>
        </p:nvSpPr>
        <p:spPr>
          <a:xfrm rot="19247827">
            <a:off x="2323506" y="1750434"/>
            <a:ext cx="586662" cy="566638"/>
          </a:xfrm>
          <a:prstGeom prst="downArrow">
            <a:avLst/>
          </a:prstGeom>
          <a:noFill/>
          <a:ln w="57150">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89051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3847503" y="3313259"/>
            <a:ext cx="5296497" cy="3136996"/>
          </a:xfrm>
          <a:prstGeom prst="rect">
            <a:avLst/>
          </a:prstGeom>
        </p:spPr>
      </p:pic>
      <p:pic>
        <p:nvPicPr>
          <p:cNvPr id="7" name="Imagen 6"/>
          <p:cNvPicPr>
            <a:picLocks noChangeAspect="1"/>
          </p:cNvPicPr>
          <p:nvPr/>
        </p:nvPicPr>
        <p:blipFill>
          <a:blip r:embed="rId3"/>
          <a:stretch>
            <a:fillRect/>
          </a:stretch>
        </p:blipFill>
        <p:spPr>
          <a:xfrm>
            <a:off x="57569" y="973703"/>
            <a:ext cx="5450535" cy="3420315"/>
          </a:xfrm>
          <a:prstGeom prst="rect">
            <a:avLst/>
          </a:prstGeom>
        </p:spPr>
      </p:pic>
      <p:sp>
        <p:nvSpPr>
          <p:cNvPr id="3" name="TextBox 2">
            <a:hlinkClick r:id="rId4"/>
            <a:extLst>
              <a:ext uri="{FF2B5EF4-FFF2-40B4-BE49-F238E27FC236}">
                <a16:creationId xmlns:a16="http://schemas.microsoft.com/office/drawing/2014/main" id="{B4AE6D5B-8C64-7942-8A34-9B1BD47DDB20}"/>
              </a:ext>
            </a:extLst>
          </p:cNvPr>
          <p:cNvSpPr txBox="1"/>
          <p:nvPr/>
        </p:nvSpPr>
        <p:spPr>
          <a:xfrm>
            <a:off x="179510" y="593649"/>
            <a:ext cx="5614037" cy="276999"/>
          </a:xfrm>
          <a:prstGeom prst="rect">
            <a:avLst/>
          </a:prstGeom>
          <a:noFill/>
        </p:spPr>
        <p:txBody>
          <a:bodyPr wrap="none" rtlCol="0">
            <a:spAutoFit/>
          </a:bodyPr>
          <a:lstStyle/>
          <a:p>
            <a:r>
              <a:rPr lang="en-US" sz="1200" b="1" i="1" dirty="0">
                <a:latin typeface="Montserrat" pitchFamily="2" charset="77"/>
                <a:hlinkClick r:id="rId4"/>
              </a:rPr>
              <a:t>http://www.atlasnacionalderiesgos.gob.mx/app/</a:t>
            </a:r>
            <a:r>
              <a:rPr lang="en-US" sz="1200" b="1" i="1" dirty="0" err="1">
                <a:latin typeface="Montserrat" pitchFamily="2" charset="77"/>
                <a:hlinkClick r:id="rId4"/>
              </a:rPr>
              <a:t>CoberturaEstatal</a:t>
            </a:r>
            <a:r>
              <a:rPr lang="en-US" sz="1200" b="1" i="1" dirty="0">
                <a:latin typeface="Montserrat" pitchFamily="2" charset="77"/>
                <a:hlinkClick r:id="rId4"/>
              </a:rPr>
              <a:t>/</a:t>
            </a:r>
            <a:endParaRPr lang="en-US" sz="1200" b="1" i="1" dirty="0">
              <a:latin typeface="Montserrat" pitchFamily="2" charset="77"/>
            </a:endParaRPr>
          </a:p>
        </p:txBody>
      </p:sp>
      <p:sp>
        <p:nvSpPr>
          <p:cNvPr id="5" name="TextBox 4">
            <a:extLst>
              <a:ext uri="{FF2B5EF4-FFF2-40B4-BE49-F238E27FC236}">
                <a16:creationId xmlns:a16="http://schemas.microsoft.com/office/drawing/2014/main" id="{9D3E76E0-46F8-8E45-AB95-8362C2F2C526}"/>
              </a:ext>
            </a:extLst>
          </p:cNvPr>
          <p:cNvSpPr txBox="1"/>
          <p:nvPr/>
        </p:nvSpPr>
        <p:spPr>
          <a:xfrm>
            <a:off x="179512" y="116632"/>
            <a:ext cx="3823483" cy="369332"/>
          </a:xfrm>
          <a:prstGeom prst="rect">
            <a:avLst/>
          </a:prstGeom>
          <a:noFill/>
        </p:spPr>
        <p:txBody>
          <a:bodyPr wrap="none" rtlCol="0">
            <a:spAutoFit/>
          </a:bodyPr>
          <a:lstStyle/>
          <a:p>
            <a:r>
              <a:rPr lang="en-US" b="1" dirty="0">
                <a:latin typeface="Montserrat" pitchFamily="2" charset="77"/>
              </a:rPr>
              <a:t>Atlas </a:t>
            </a:r>
            <a:r>
              <a:rPr lang="en-US" b="1" dirty="0" err="1">
                <a:latin typeface="Montserrat" pitchFamily="2" charset="77"/>
              </a:rPr>
              <a:t>Estatal</a:t>
            </a:r>
            <a:r>
              <a:rPr lang="en-US" b="1" dirty="0">
                <a:latin typeface="Montserrat" pitchFamily="2" charset="77"/>
              </a:rPr>
              <a:t> de </a:t>
            </a:r>
            <a:r>
              <a:rPr lang="en-US" b="1" dirty="0" err="1">
                <a:latin typeface="Montserrat" pitchFamily="2" charset="77"/>
              </a:rPr>
              <a:t>Riesgos</a:t>
            </a:r>
            <a:r>
              <a:rPr lang="en-US" b="1" dirty="0">
                <a:latin typeface="Montserrat" pitchFamily="2" charset="77"/>
              </a:rPr>
              <a:t> (2012)</a:t>
            </a:r>
          </a:p>
        </p:txBody>
      </p:sp>
      <p:sp>
        <p:nvSpPr>
          <p:cNvPr id="6" name="TextBox 5">
            <a:extLst>
              <a:ext uri="{FF2B5EF4-FFF2-40B4-BE49-F238E27FC236}">
                <a16:creationId xmlns:a16="http://schemas.microsoft.com/office/drawing/2014/main" id="{29533D64-F3F7-7841-8059-C2ED6611F592}"/>
              </a:ext>
            </a:extLst>
          </p:cNvPr>
          <p:cNvSpPr txBox="1"/>
          <p:nvPr/>
        </p:nvSpPr>
        <p:spPr>
          <a:xfrm>
            <a:off x="6609627" y="6563685"/>
            <a:ext cx="2494594" cy="307777"/>
          </a:xfrm>
          <a:prstGeom prst="rect">
            <a:avLst/>
          </a:prstGeom>
          <a:noFill/>
        </p:spPr>
        <p:txBody>
          <a:bodyPr wrap="none" rtlCol="0">
            <a:spAutoFit/>
          </a:bodyPr>
          <a:lstStyle/>
          <a:p>
            <a:r>
              <a:rPr lang="en-US" sz="1400" b="1" dirty="0">
                <a:latin typeface="Montserrat" pitchFamily="2" charset="77"/>
              </a:rPr>
              <a:t>106</a:t>
            </a:r>
            <a:r>
              <a:rPr lang="en-US" sz="1400" dirty="0">
                <a:latin typeface="Montserrat" pitchFamily="2" charset="77"/>
              </a:rPr>
              <a:t> </a:t>
            </a:r>
            <a:r>
              <a:rPr lang="en-US" sz="1400" dirty="0" err="1">
                <a:latin typeface="Montserrat" pitchFamily="2" charset="77"/>
              </a:rPr>
              <a:t>capas</a:t>
            </a:r>
            <a:r>
              <a:rPr lang="en-US" sz="1400" dirty="0">
                <a:latin typeface="Montserrat" pitchFamily="2" charset="77"/>
              </a:rPr>
              <a:t> de </a:t>
            </a:r>
            <a:r>
              <a:rPr lang="en-US" sz="1400" dirty="0" err="1">
                <a:latin typeface="Montserrat" pitchFamily="2" charset="77"/>
              </a:rPr>
              <a:t>información</a:t>
            </a:r>
            <a:endParaRPr lang="en-US" sz="1400" dirty="0">
              <a:latin typeface="Montserrat" pitchFamily="2" charset="77"/>
            </a:endParaRPr>
          </a:p>
        </p:txBody>
      </p:sp>
      <p:sp>
        <p:nvSpPr>
          <p:cNvPr id="11" name="Rectangle 10">
            <a:hlinkClick r:id="rId5"/>
            <a:extLst>
              <a:ext uri="{FF2B5EF4-FFF2-40B4-BE49-F238E27FC236}">
                <a16:creationId xmlns:a16="http://schemas.microsoft.com/office/drawing/2014/main" id="{AD271166-37A0-3E43-B278-907B8D61D99A}"/>
              </a:ext>
            </a:extLst>
          </p:cNvPr>
          <p:cNvSpPr/>
          <p:nvPr/>
        </p:nvSpPr>
        <p:spPr>
          <a:xfrm>
            <a:off x="36844" y="6586768"/>
            <a:ext cx="3943708" cy="261610"/>
          </a:xfrm>
          <a:prstGeom prst="rect">
            <a:avLst/>
          </a:prstGeom>
          <a:noFill/>
        </p:spPr>
        <p:txBody>
          <a:bodyPr wrap="none" rtlCol="0">
            <a:spAutoFit/>
          </a:bodyPr>
          <a:lstStyle/>
          <a:p>
            <a:r>
              <a:rPr lang="es-ES_tradnl" sz="1100" i="1" dirty="0">
                <a:latin typeface="Montserrat" pitchFamily="2" charset="77"/>
              </a:rPr>
              <a:t>http://www.atlasnacionalderiesgos.gob.mx/Durango</a:t>
            </a:r>
          </a:p>
        </p:txBody>
      </p:sp>
    </p:spTree>
    <p:extLst>
      <p:ext uri="{BB962C8B-B14F-4D97-AF65-F5344CB8AC3E}">
        <p14:creationId xmlns:p14="http://schemas.microsoft.com/office/powerpoint/2010/main" val="3604952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CE4222-B880-6240-BF1E-8039E594F7FB}"/>
              </a:ext>
            </a:extLst>
          </p:cNvPr>
          <p:cNvSpPr txBox="1"/>
          <p:nvPr/>
        </p:nvSpPr>
        <p:spPr>
          <a:xfrm>
            <a:off x="163107" y="221476"/>
            <a:ext cx="3692036" cy="646331"/>
          </a:xfrm>
          <a:prstGeom prst="rect">
            <a:avLst/>
          </a:prstGeom>
          <a:noFill/>
        </p:spPr>
        <p:txBody>
          <a:bodyPr wrap="none" rtlCol="0">
            <a:spAutoFit/>
          </a:bodyPr>
          <a:lstStyle/>
          <a:p>
            <a:r>
              <a:rPr lang="en-US" b="1" dirty="0">
                <a:latin typeface="Montserrat" pitchFamily="2" charset="77"/>
              </a:rPr>
              <a:t>Atlas </a:t>
            </a:r>
            <a:r>
              <a:rPr lang="en-US" b="1" dirty="0" err="1">
                <a:latin typeface="Montserrat" pitchFamily="2" charset="77"/>
              </a:rPr>
              <a:t>Municipales</a:t>
            </a:r>
            <a:r>
              <a:rPr lang="en-US" b="1" dirty="0">
                <a:latin typeface="Montserrat" pitchFamily="2" charset="77"/>
              </a:rPr>
              <a:t> de </a:t>
            </a:r>
            <a:r>
              <a:rPr lang="en-US" b="1" dirty="0" err="1">
                <a:latin typeface="Montserrat" pitchFamily="2" charset="77"/>
              </a:rPr>
              <a:t>Riesgos</a:t>
            </a:r>
            <a:endParaRPr lang="en-US" b="1" dirty="0">
              <a:latin typeface="Montserrat" pitchFamily="2" charset="77"/>
            </a:endParaRPr>
          </a:p>
          <a:p>
            <a:r>
              <a:rPr lang="en-US" b="1" dirty="0">
                <a:latin typeface="Montserrat" pitchFamily="2" charset="77"/>
              </a:rPr>
              <a:t>(4/39)</a:t>
            </a:r>
          </a:p>
        </p:txBody>
      </p:sp>
      <p:sp>
        <p:nvSpPr>
          <p:cNvPr id="11" name="TextBox 10">
            <a:hlinkClick r:id="rId2"/>
            <a:extLst>
              <a:ext uri="{FF2B5EF4-FFF2-40B4-BE49-F238E27FC236}">
                <a16:creationId xmlns:a16="http://schemas.microsoft.com/office/drawing/2014/main" id="{6658F708-B32B-0446-B0B0-00BD0D8E7B58}"/>
              </a:ext>
            </a:extLst>
          </p:cNvPr>
          <p:cNvSpPr txBox="1"/>
          <p:nvPr/>
        </p:nvSpPr>
        <p:spPr>
          <a:xfrm>
            <a:off x="179512" y="867807"/>
            <a:ext cx="8887369" cy="261610"/>
          </a:xfrm>
          <a:prstGeom prst="rect">
            <a:avLst/>
          </a:prstGeom>
          <a:noFill/>
        </p:spPr>
        <p:txBody>
          <a:bodyPr wrap="none" rtlCol="0">
            <a:spAutoFit/>
          </a:bodyPr>
          <a:lstStyle/>
          <a:p>
            <a:r>
              <a:rPr lang="en-US" sz="1100" b="1" i="1" dirty="0">
                <a:latin typeface="Montserrat" pitchFamily="2" charset="77"/>
                <a:hlinkClick r:id="rId3"/>
              </a:rPr>
              <a:t>http://</a:t>
            </a:r>
            <a:r>
              <a:rPr lang="en-US" sz="1100" b="1" i="1" dirty="0" err="1">
                <a:latin typeface="Montserrat" pitchFamily="2" charset="77"/>
                <a:hlinkClick r:id="rId3"/>
              </a:rPr>
              <a:t>rmgir.proyectomesoamerica.org</a:t>
            </a:r>
            <a:r>
              <a:rPr lang="en-US" sz="1100" b="1" i="1" dirty="0">
                <a:latin typeface="Montserrat" pitchFamily="2" charset="77"/>
                <a:hlinkClick r:id="rId3"/>
              </a:rPr>
              <a:t>/portal/apps/</a:t>
            </a:r>
            <a:r>
              <a:rPr lang="en-US" sz="1100" b="1" i="1" dirty="0" err="1">
                <a:latin typeface="Montserrat" pitchFamily="2" charset="77"/>
                <a:hlinkClick r:id="rId3"/>
              </a:rPr>
              <a:t>MapTools</a:t>
            </a:r>
            <a:r>
              <a:rPr lang="en-US" sz="1100" b="1" i="1" dirty="0">
                <a:latin typeface="Montserrat" pitchFamily="2" charset="77"/>
                <a:hlinkClick r:id="rId3"/>
              </a:rPr>
              <a:t>/</a:t>
            </a:r>
            <a:r>
              <a:rPr lang="en-US" sz="1100" b="1" i="1" dirty="0" err="1">
                <a:latin typeface="Montserrat" pitchFamily="2" charset="77"/>
                <a:hlinkClick r:id="rId3"/>
              </a:rPr>
              <a:t>index.html?appid</a:t>
            </a:r>
            <a:r>
              <a:rPr lang="en-US" sz="1100" b="1" i="1" dirty="0">
                <a:latin typeface="Montserrat" pitchFamily="2" charset="77"/>
                <a:hlinkClick r:id="rId3"/>
              </a:rPr>
              <a:t>=ab45cf1bfdf34a2da3f5ea6f7f2464c7</a:t>
            </a:r>
            <a:endParaRPr lang="en-US" sz="1100" b="1" i="1" dirty="0">
              <a:latin typeface="Montserrat" pitchFamily="2" charset="77"/>
            </a:endParaRPr>
          </a:p>
        </p:txBody>
      </p:sp>
      <p:sp>
        <p:nvSpPr>
          <p:cNvPr id="12" name="TextBox 11">
            <a:extLst>
              <a:ext uri="{FF2B5EF4-FFF2-40B4-BE49-F238E27FC236}">
                <a16:creationId xmlns:a16="http://schemas.microsoft.com/office/drawing/2014/main" id="{DA7CDED0-1819-764A-AAED-BEDC80E2F524}"/>
              </a:ext>
            </a:extLst>
          </p:cNvPr>
          <p:cNvSpPr txBox="1"/>
          <p:nvPr/>
        </p:nvSpPr>
        <p:spPr>
          <a:xfrm>
            <a:off x="199384" y="1340768"/>
            <a:ext cx="3292496" cy="954107"/>
          </a:xfrm>
          <a:prstGeom prst="rect">
            <a:avLst/>
          </a:prstGeom>
          <a:noFill/>
        </p:spPr>
        <p:txBody>
          <a:bodyPr wrap="square" numCol="2" rtlCol="0">
            <a:spAutoFit/>
          </a:bodyPr>
          <a:lstStyle/>
          <a:p>
            <a:r>
              <a:rPr lang="es-MX" sz="1400" dirty="0"/>
              <a:t>Guadalupe Victoria</a:t>
            </a:r>
          </a:p>
          <a:p>
            <a:r>
              <a:rPr lang="es-MX" sz="1400" dirty="0"/>
              <a:t>Gómez Palacio </a:t>
            </a:r>
          </a:p>
          <a:p>
            <a:r>
              <a:rPr lang="es-MX" sz="1400" dirty="0"/>
              <a:t>Durango </a:t>
            </a:r>
          </a:p>
          <a:p>
            <a:r>
              <a:rPr lang="es-MX" sz="1400" dirty="0"/>
              <a:t>Lerdo  </a:t>
            </a:r>
            <a:endParaRPr lang="es-ES_tradnl" sz="1400" b="1" dirty="0"/>
          </a:p>
        </p:txBody>
      </p:sp>
      <p:pic>
        <p:nvPicPr>
          <p:cNvPr id="2" name="Imagen 1"/>
          <p:cNvPicPr>
            <a:picLocks noChangeAspect="1"/>
          </p:cNvPicPr>
          <p:nvPr/>
        </p:nvPicPr>
        <p:blipFill>
          <a:blip r:embed="rId4"/>
          <a:stretch>
            <a:fillRect/>
          </a:stretch>
        </p:blipFill>
        <p:spPr>
          <a:xfrm>
            <a:off x="1818667" y="1542751"/>
            <a:ext cx="7236296" cy="4856536"/>
          </a:xfrm>
          <a:prstGeom prst="rect">
            <a:avLst/>
          </a:prstGeom>
        </p:spPr>
      </p:pic>
    </p:spTree>
    <p:extLst>
      <p:ext uri="{BB962C8B-B14F-4D97-AF65-F5344CB8AC3E}">
        <p14:creationId xmlns:p14="http://schemas.microsoft.com/office/powerpoint/2010/main" val="1770888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823" r="9997" b="20011"/>
          <a:stretch/>
        </p:blipFill>
        <p:spPr bwMode="auto">
          <a:xfrm>
            <a:off x="3133521" y="1087337"/>
            <a:ext cx="2200479" cy="2576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1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5313" y="3050395"/>
            <a:ext cx="3165152" cy="2569269"/>
          </a:xfrm>
          <a:prstGeom prst="rect">
            <a:avLst/>
          </a:prstGeom>
          <a:noFill/>
          <a:ln>
            <a:noFill/>
          </a:ln>
        </p:spPr>
      </p:pic>
      <p:sp>
        <p:nvSpPr>
          <p:cNvPr id="3" name="2 CuadroTexto"/>
          <p:cNvSpPr txBox="1">
            <a:spLocks noChangeArrowheads="1"/>
          </p:cNvSpPr>
          <p:nvPr/>
        </p:nvSpPr>
        <p:spPr bwMode="auto">
          <a:xfrm>
            <a:off x="159487" y="1349478"/>
            <a:ext cx="26123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400">
                <a:latin typeface="Montserrat" panose="00000500000000000000" pitchFamily="2" charset="0"/>
              </a:rPr>
              <a:t>El 8% </a:t>
            </a:r>
            <a:r>
              <a:rPr lang="es-ES" altLang="es-MX" sz="1400" dirty="0">
                <a:latin typeface="Montserrat" panose="00000500000000000000" pitchFamily="2" charset="0"/>
              </a:rPr>
              <a:t>de los cuerpos de agua tienen un índice de peligro alto o muy alto por toxicidad.</a:t>
            </a:r>
          </a:p>
        </p:txBody>
      </p:sp>
      <p:sp>
        <p:nvSpPr>
          <p:cNvPr id="4" name="2 CuadroTexto"/>
          <p:cNvSpPr txBox="1">
            <a:spLocks noChangeArrowheads="1"/>
          </p:cNvSpPr>
          <p:nvPr/>
        </p:nvSpPr>
        <p:spPr bwMode="auto">
          <a:xfrm>
            <a:off x="6012160" y="1349478"/>
            <a:ext cx="2549476"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400" dirty="0">
                <a:latin typeface="Montserrat" panose="00000500000000000000" pitchFamily="2" charset="0"/>
              </a:rPr>
              <a:t>El 28% de los sitios con residuos sólidos urbanos tienen un índice de peligro alto y muy alto por contaminación.</a:t>
            </a:r>
          </a:p>
        </p:txBody>
      </p:sp>
      <p:sp>
        <p:nvSpPr>
          <p:cNvPr id="9" name="8 CuadroTexto"/>
          <p:cNvSpPr txBox="1">
            <a:spLocks noChangeArrowheads="1"/>
          </p:cNvSpPr>
          <p:nvPr/>
        </p:nvSpPr>
        <p:spPr bwMode="auto">
          <a:xfrm>
            <a:off x="3049818" y="3645024"/>
            <a:ext cx="2612313"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400" dirty="0">
                <a:latin typeface="Montserrat" panose="00000500000000000000" pitchFamily="2" charset="0"/>
              </a:rPr>
              <a:t>El 15% de los sitios con residuos mineros tienen un índice de peligro alto o muy alto por contaminación.</a:t>
            </a:r>
          </a:p>
        </p:txBody>
      </p:sp>
      <p:sp>
        <p:nvSpPr>
          <p:cNvPr id="10" name="2 CuadroTexto"/>
          <p:cNvSpPr txBox="1">
            <a:spLocks noChangeArrowheads="1"/>
          </p:cNvSpPr>
          <p:nvPr/>
        </p:nvSpPr>
        <p:spPr bwMode="auto">
          <a:xfrm>
            <a:off x="208034" y="5589240"/>
            <a:ext cx="849739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400" dirty="0">
                <a:latin typeface="Montserrat" panose="00000500000000000000" pitchFamily="2" charset="0"/>
              </a:rPr>
              <a:t>Los municipios con índice de peligro alto de contaminación de suelo y residuos sólidos mineros son </a:t>
            </a:r>
            <a:r>
              <a:rPr lang="es-ES" altLang="es-MX" sz="1400" dirty="0" err="1">
                <a:latin typeface="Montserrat" panose="00000500000000000000" pitchFamily="2" charset="0"/>
              </a:rPr>
              <a:t>Cuencame</a:t>
            </a:r>
            <a:r>
              <a:rPr lang="es-ES" altLang="es-MX" sz="1400" dirty="0">
                <a:latin typeface="Montserrat" panose="00000500000000000000" pitchFamily="2" charset="0"/>
              </a:rPr>
              <a:t>, </a:t>
            </a:r>
            <a:r>
              <a:rPr lang="es-ES" altLang="es-MX" sz="1400" dirty="0" err="1">
                <a:latin typeface="Montserrat" panose="00000500000000000000" pitchFamily="2" charset="0"/>
              </a:rPr>
              <a:t>Guanacevi</a:t>
            </a:r>
            <a:r>
              <a:rPr lang="es-ES" altLang="es-MX" sz="1400" dirty="0">
                <a:latin typeface="Montserrat" panose="00000500000000000000" pitchFamily="2" charset="0"/>
              </a:rPr>
              <a:t>  y Nombre de Dios ; y de contaminación de agua son Pueblo Nuevo, San Juan del Río y </a:t>
            </a:r>
            <a:r>
              <a:rPr lang="es-ES" altLang="es-MX" sz="1400" dirty="0" err="1">
                <a:latin typeface="Montserrat" panose="00000500000000000000" pitchFamily="2" charset="0"/>
              </a:rPr>
              <a:t>Tepehuanes</a:t>
            </a:r>
            <a:r>
              <a:rPr lang="es-ES" altLang="es-MX" sz="1400" dirty="0">
                <a:latin typeface="Montserrat" panose="00000500000000000000" pitchFamily="2" charset="0"/>
              </a:rPr>
              <a:t>.</a:t>
            </a:r>
          </a:p>
        </p:txBody>
      </p:sp>
      <p:pic>
        <p:nvPicPr>
          <p:cNvPr id="17" name="16 Imagen"/>
          <p:cNvPicPr/>
          <p:nvPr/>
        </p:nvPicPr>
        <p:blipFill>
          <a:blip r:embed="rId4">
            <a:extLst>
              <a:ext uri="{28A0092B-C50C-407E-A947-70E740481C1C}">
                <a14:useLocalDpi xmlns:a14="http://schemas.microsoft.com/office/drawing/2010/main" val="0"/>
              </a:ext>
            </a:extLst>
          </a:blip>
          <a:srcRect/>
          <a:stretch>
            <a:fillRect/>
          </a:stretch>
        </p:blipFill>
        <p:spPr bwMode="auto">
          <a:xfrm>
            <a:off x="159487" y="2704757"/>
            <a:ext cx="2573967" cy="2956491"/>
          </a:xfrm>
          <a:prstGeom prst="rect">
            <a:avLst/>
          </a:prstGeom>
          <a:noFill/>
          <a:ln>
            <a:noFill/>
          </a:ln>
        </p:spPr>
      </p:pic>
    </p:spTree>
    <p:extLst>
      <p:ext uri="{BB962C8B-B14F-4D97-AF65-F5344CB8AC3E}">
        <p14:creationId xmlns:p14="http://schemas.microsoft.com/office/powerpoint/2010/main" val="1843955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a:spLocks noChangeArrowheads="1"/>
          </p:cNvSpPr>
          <p:nvPr/>
        </p:nvSpPr>
        <p:spPr bwMode="auto">
          <a:xfrm>
            <a:off x="287079" y="1089909"/>
            <a:ext cx="7871638"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400" b="1" dirty="0">
                <a:latin typeface="Montserrat" panose="00000500000000000000" pitchFamily="2" charset="0"/>
              </a:rPr>
              <a:t>Propuestas:</a:t>
            </a:r>
          </a:p>
          <a:p>
            <a:pPr algn="just" eaLnBrk="1" hangingPunct="1">
              <a:lnSpc>
                <a:spcPct val="150000"/>
              </a:lnSpc>
              <a:spcBef>
                <a:spcPct val="0"/>
              </a:spcBef>
              <a:buFontTx/>
              <a:buNone/>
            </a:pPr>
            <a:endParaRPr lang="es-ES" altLang="es-MX" sz="1400" dirty="0">
              <a:latin typeface="Montserrat" panose="00000500000000000000" pitchFamily="2" charset="0"/>
            </a:endParaRPr>
          </a:p>
          <a:p>
            <a:pPr algn="just" eaLnBrk="1" hangingPunct="1">
              <a:lnSpc>
                <a:spcPct val="150000"/>
              </a:lnSpc>
              <a:spcBef>
                <a:spcPct val="0"/>
              </a:spcBef>
            </a:pPr>
            <a:r>
              <a:rPr lang="es-ES" altLang="es-MX" sz="1400" dirty="0">
                <a:latin typeface="Montserrat" panose="00000500000000000000" pitchFamily="2" charset="0"/>
              </a:rPr>
              <a:t>Gestión adecuada de los residuos desde la verificación de la existencia y adecuado funcionamiento de plantas de tratamiento de aguas residuales urbanas e industriales; así como de sitios de disposición final de residuos sólidos urbanos que se apeguen a la normatividad o en su caso realizar las modernizaciones correspondientes.</a:t>
            </a:r>
          </a:p>
          <a:p>
            <a:pPr algn="just" eaLnBrk="1" hangingPunct="1">
              <a:lnSpc>
                <a:spcPct val="150000"/>
              </a:lnSpc>
              <a:spcBef>
                <a:spcPct val="0"/>
              </a:spcBef>
            </a:pPr>
            <a:endParaRPr lang="es-ES" altLang="es-MX" sz="1400" dirty="0">
              <a:latin typeface="Montserrat" panose="00000500000000000000" pitchFamily="2" charset="0"/>
            </a:endParaRPr>
          </a:p>
          <a:p>
            <a:pPr algn="just" eaLnBrk="1" hangingPunct="1">
              <a:lnSpc>
                <a:spcPct val="150000"/>
              </a:lnSpc>
              <a:spcBef>
                <a:spcPct val="0"/>
              </a:spcBef>
            </a:pPr>
            <a:r>
              <a:rPr lang="es-ES" altLang="es-MX" sz="1400" dirty="0">
                <a:latin typeface="Montserrat" panose="00000500000000000000" pitchFamily="2" charset="0"/>
              </a:rPr>
              <a:t>Saneamiento de los cuerpos de agua.</a:t>
            </a:r>
          </a:p>
          <a:p>
            <a:pPr algn="just" eaLnBrk="1" hangingPunct="1">
              <a:lnSpc>
                <a:spcPct val="150000"/>
              </a:lnSpc>
              <a:spcBef>
                <a:spcPct val="0"/>
              </a:spcBef>
            </a:pPr>
            <a:endParaRPr lang="es-ES" altLang="es-MX" sz="1200" dirty="0">
              <a:latin typeface="Montserrat" panose="00000500000000000000" pitchFamily="2" charset="0"/>
            </a:endParaRPr>
          </a:p>
          <a:p>
            <a:pPr algn="just" eaLnBrk="1" hangingPunct="1">
              <a:lnSpc>
                <a:spcPct val="150000"/>
              </a:lnSpc>
              <a:spcBef>
                <a:spcPct val="0"/>
              </a:spcBef>
            </a:pPr>
            <a:r>
              <a:rPr lang="es-ES" altLang="es-MX" sz="1400" dirty="0">
                <a:latin typeface="Montserrat" panose="00000500000000000000" pitchFamily="2" charset="0"/>
              </a:rPr>
              <a:t>Promoción de la educación ambiental para la gestión de residuos como la separación de la basura, elaboración de composta, diseño de baños secos para evitar descargas en los ríos, recolección oportuna de la basura.</a:t>
            </a:r>
          </a:p>
        </p:txBody>
      </p:sp>
    </p:spTree>
    <p:extLst>
      <p:ext uri="{BB962C8B-B14F-4D97-AF65-F5344CB8AC3E}">
        <p14:creationId xmlns:p14="http://schemas.microsoft.com/office/powerpoint/2010/main" val="466436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536" y="548680"/>
            <a:ext cx="4160726" cy="707886"/>
          </a:xfrm>
          <a:prstGeom prst="rect">
            <a:avLst/>
          </a:prstGeom>
          <a:noFill/>
        </p:spPr>
        <p:txBody>
          <a:bodyPr wrap="square" rtlCol="0">
            <a:spAutoFit/>
          </a:bodyPr>
          <a:lstStyle/>
          <a:p>
            <a:r>
              <a:rPr lang="es-MX" sz="2000" b="1" dirty="0">
                <a:solidFill>
                  <a:prstClr val="black"/>
                </a:solidFill>
                <a:latin typeface="Montserrat" panose="00000500000000000000" pitchFamily="2" charset="0"/>
              </a:rPr>
              <a:t>Riesgos químicos en el estado de Durango</a:t>
            </a: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826257"/>
            <a:ext cx="2879142" cy="181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251520" y="1826257"/>
            <a:ext cx="5279008" cy="4278094"/>
          </a:xfrm>
          <a:prstGeom prst="rect">
            <a:avLst/>
          </a:prstGeom>
          <a:noFill/>
        </p:spPr>
        <p:txBody>
          <a:bodyPr wrap="square" rtlCol="0">
            <a:spAutoFit/>
          </a:bodyPr>
          <a:lstStyle/>
          <a:p>
            <a:pPr marL="285750" indent="-285750" algn="just">
              <a:buFont typeface="Wingdings" panose="05000000000000000000" pitchFamily="2" charset="2"/>
              <a:buChar char="§"/>
            </a:pPr>
            <a:r>
              <a:rPr lang="es-MX" sz="1600" dirty="0">
                <a:latin typeface="Montserrat" panose="00000500000000000000" pitchFamily="2" charset="0"/>
              </a:rPr>
              <a:t>El estado cuenta con poca actividad industrial, se tienen registradas 37 instalaciones industriales que almacenan sustancias químicas peligrosas, tales como gas LP, amoniaco, combustóleo, ácido sulfúrico, cloro, diésel, hidróxido de sodio, gasolina, cianuro de sodio, cloro y peróxido de hidrógeno.</a:t>
            </a:r>
          </a:p>
          <a:p>
            <a:pPr marL="285750" indent="-285750" algn="just">
              <a:buFont typeface="Wingdings" panose="05000000000000000000" pitchFamily="2" charset="2"/>
              <a:buChar char="§"/>
            </a:pPr>
            <a:r>
              <a:rPr lang="es-MX" sz="1600" dirty="0">
                <a:latin typeface="Montserrat" panose="00000500000000000000" pitchFamily="2" charset="0"/>
              </a:rPr>
              <a:t>Tiene importante actividad minera de oro, plata, cobre, hierro, plomo y zinc, las regiones mineras se agrupan en 23 regiones como son San Fernando, Topia, Tamazula, </a:t>
            </a:r>
            <a:r>
              <a:rPr lang="es-MX" sz="1600" dirty="0" err="1">
                <a:latin typeface="Montserrat" panose="00000500000000000000" pitchFamily="2" charset="0"/>
              </a:rPr>
              <a:t>Guanaceví</a:t>
            </a:r>
            <a:r>
              <a:rPr lang="es-MX" sz="1600" dirty="0">
                <a:latin typeface="Montserrat" panose="00000500000000000000" pitchFamily="2" charset="0"/>
              </a:rPr>
              <a:t>, Santiago </a:t>
            </a:r>
            <a:r>
              <a:rPr lang="es-MX" sz="1600" dirty="0" err="1">
                <a:latin typeface="Montserrat" panose="00000500000000000000" pitchFamily="2" charset="0"/>
              </a:rPr>
              <a:t>Papasquiaro</a:t>
            </a:r>
            <a:r>
              <a:rPr lang="es-MX" sz="1600" dirty="0">
                <a:latin typeface="Montserrat" panose="00000500000000000000" pitchFamily="2" charset="0"/>
              </a:rPr>
              <a:t>, Durango, </a:t>
            </a:r>
            <a:r>
              <a:rPr lang="es-MX" sz="1600" dirty="0" err="1">
                <a:latin typeface="Montserrat" panose="00000500000000000000" pitchFamily="2" charset="0"/>
              </a:rPr>
              <a:t>Cuencamé</a:t>
            </a:r>
            <a:r>
              <a:rPr lang="es-MX" sz="1600" dirty="0">
                <a:latin typeface="Montserrat" panose="00000500000000000000" pitchFamily="2" charset="0"/>
              </a:rPr>
              <a:t> y </a:t>
            </a:r>
            <a:r>
              <a:rPr lang="es-MX" sz="1600" dirty="0" err="1">
                <a:latin typeface="Montserrat" panose="00000500000000000000" pitchFamily="2" charset="0"/>
              </a:rPr>
              <a:t>Mapimí</a:t>
            </a:r>
            <a:r>
              <a:rPr lang="es-MX" sz="1600" dirty="0">
                <a:latin typeface="Montserrat" panose="00000500000000000000" pitchFamily="2" charset="0"/>
              </a:rPr>
              <a:t>, entre otras.</a:t>
            </a:r>
          </a:p>
          <a:p>
            <a:pPr marL="285750" indent="-285750" algn="just">
              <a:buFont typeface="Wingdings" panose="05000000000000000000" pitchFamily="2" charset="2"/>
              <a:buChar char="§"/>
            </a:pPr>
            <a:r>
              <a:rPr lang="es-MX" sz="1600" dirty="0">
                <a:latin typeface="Montserrat" panose="00000500000000000000" pitchFamily="2" charset="0"/>
              </a:rPr>
              <a:t>Se encuentran dos Terminales de Almacenamiento y Reparto de Combustibles (TAR) ubicadas en Gómez Palacio y Durango.</a:t>
            </a:r>
          </a:p>
          <a:p>
            <a:pPr algn="just"/>
            <a:endParaRPr lang="es-MX" sz="1600" dirty="0">
              <a:latin typeface="Montserrat" panose="00000500000000000000" pitchFamily="2"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284" y="4071688"/>
            <a:ext cx="3015407" cy="194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959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336" y="620688"/>
            <a:ext cx="3305100" cy="707886"/>
          </a:xfrm>
          <a:prstGeom prst="rect">
            <a:avLst/>
          </a:prstGeom>
          <a:noFill/>
        </p:spPr>
        <p:txBody>
          <a:bodyPr wrap="square" rtlCol="0">
            <a:spAutoFit/>
          </a:bodyPr>
          <a:lstStyle/>
          <a:p>
            <a:r>
              <a:rPr lang="es-MX" sz="2000" b="1" dirty="0">
                <a:latin typeface="Montserrat" panose="00000500000000000000" pitchFamily="2" charset="0"/>
              </a:rPr>
              <a:t>Riesgos químicos en el estado de Durango</a:t>
            </a:r>
          </a:p>
        </p:txBody>
      </p:sp>
      <p:sp>
        <p:nvSpPr>
          <p:cNvPr id="3" name="2 CuadroTexto"/>
          <p:cNvSpPr txBox="1"/>
          <p:nvPr/>
        </p:nvSpPr>
        <p:spPr>
          <a:xfrm>
            <a:off x="3556868" y="2060848"/>
            <a:ext cx="5184576" cy="3539430"/>
          </a:xfrm>
          <a:prstGeom prst="rect">
            <a:avLst/>
          </a:prstGeom>
          <a:noFill/>
        </p:spPr>
        <p:txBody>
          <a:bodyPr wrap="square" rtlCol="0">
            <a:spAutoFit/>
          </a:bodyPr>
          <a:lstStyle/>
          <a:p>
            <a:pPr marL="285750" indent="-285750" algn="just">
              <a:buFont typeface="Wingdings" panose="05000000000000000000" pitchFamily="2" charset="2"/>
              <a:buChar char="§"/>
            </a:pPr>
            <a:r>
              <a:rPr lang="es-MX" sz="1600" dirty="0">
                <a:latin typeface="Montserrat" panose="00000500000000000000" pitchFamily="2" charset="0"/>
              </a:rPr>
              <a:t>Tiene 80 plantas de almacenamiento y distribución de gas LP y estaciones de carburación.</a:t>
            </a:r>
          </a:p>
          <a:p>
            <a:pPr marL="285750" indent="-285750" algn="just">
              <a:buFont typeface="Wingdings" panose="05000000000000000000" pitchFamily="2" charset="2"/>
              <a:buChar char="§"/>
            </a:pPr>
            <a:r>
              <a:rPr lang="es-MX" sz="1600" dirty="0">
                <a:latin typeface="Montserrat" panose="00000500000000000000" pitchFamily="2" charset="0"/>
              </a:rPr>
              <a:t>Cuenta con tres plantas generadoras de energía, una de ciclo combinado y una de </a:t>
            </a:r>
            <a:r>
              <a:rPr lang="es-MX" sz="1600" dirty="0" err="1">
                <a:latin typeface="Montserrat" panose="00000500000000000000" pitchFamily="2" charset="0"/>
              </a:rPr>
              <a:t>turbogás</a:t>
            </a:r>
            <a:r>
              <a:rPr lang="es-MX" sz="1600" dirty="0">
                <a:latin typeface="Montserrat" panose="00000500000000000000" pitchFamily="2" charset="0"/>
              </a:rPr>
              <a:t> ubicadas en Gómez Palacio y una termoeléctrica en Lerdo.</a:t>
            </a:r>
          </a:p>
          <a:p>
            <a:pPr marL="285750" indent="-285750" algn="just">
              <a:buFont typeface="Wingdings" panose="05000000000000000000" pitchFamily="2" charset="2"/>
              <a:buChar char="§"/>
            </a:pPr>
            <a:r>
              <a:rPr lang="es-MX" sz="1600" dirty="0">
                <a:latin typeface="Montserrat" panose="00000500000000000000" pitchFamily="2" charset="0"/>
              </a:rPr>
              <a:t>Por el estado pasan 1,153.3 km de vías férreas a través de 12 municipios tales como </a:t>
            </a:r>
            <a:r>
              <a:rPr lang="es-MX" sz="1600" dirty="0" err="1">
                <a:latin typeface="Montserrat" panose="00000500000000000000" pitchFamily="2" charset="0"/>
              </a:rPr>
              <a:t>Cuencamé</a:t>
            </a:r>
            <a:r>
              <a:rPr lang="es-MX" sz="1600" dirty="0">
                <a:latin typeface="Montserrat" panose="00000500000000000000" pitchFamily="2" charset="0"/>
              </a:rPr>
              <a:t>, Durango, Gómez Palacio, Lerdo, Nombre de Dios y Súchil por las cuales se transportan sustancias químicas peligrosas como gasolina, diésel, ácido fosfórico, ácido nítrico y fertilizantes, principalmente.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09" y="4409132"/>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270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620688"/>
            <a:ext cx="3600400" cy="707886"/>
          </a:xfrm>
          <a:prstGeom prst="rect">
            <a:avLst/>
          </a:prstGeom>
          <a:noFill/>
        </p:spPr>
        <p:txBody>
          <a:bodyPr wrap="square" rtlCol="0">
            <a:spAutoFit/>
          </a:bodyPr>
          <a:lstStyle/>
          <a:p>
            <a:r>
              <a:rPr lang="es-MX" sz="2000" b="1" dirty="0">
                <a:latin typeface="Montserrat" panose="00000500000000000000" pitchFamily="2" charset="0"/>
              </a:rPr>
              <a:t>Riesgos químicos en el estado de Durango</a:t>
            </a:r>
          </a:p>
        </p:txBody>
      </p:sp>
      <p:sp>
        <p:nvSpPr>
          <p:cNvPr id="3" name="2 CuadroTexto"/>
          <p:cNvSpPr txBox="1"/>
          <p:nvPr/>
        </p:nvSpPr>
        <p:spPr>
          <a:xfrm>
            <a:off x="186185" y="1988840"/>
            <a:ext cx="5126979" cy="4031873"/>
          </a:xfrm>
          <a:prstGeom prst="rect">
            <a:avLst/>
          </a:prstGeom>
          <a:noFill/>
        </p:spPr>
        <p:txBody>
          <a:bodyPr wrap="square" rtlCol="0">
            <a:spAutoFit/>
          </a:bodyPr>
          <a:lstStyle/>
          <a:p>
            <a:pPr marL="285750" indent="-285750" algn="just">
              <a:buFont typeface="Wingdings" panose="05000000000000000000" pitchFamily="2" charset="2"/>
              <a:buChar char="§"/>
            </a:pPr>
            <a:r>
              <a:rPr lang="es-MX" sz="1600" dirty="0">
                <a:latin typeface="Montserrat" panose="00000500000000000000" pitchFamily="2" charset="0"/>
              </a:rPr>
              <a:t>Cuenta con 353 km de poliducto con productos de refinación y 595 km de ductos de gas natural administrados por PEMEX.</a:t>
            </a:r>
          </a:p>
          <a:p>
            <a:pPr marL="285750" indent="-285750" algn="just">
              <a:buFont typeface="Wingdings" panose="05000000000000000000" pitchFamily="2" charset="2"/>
              <a:buChar char="§"/>
            </a:pPr>
            <a:r>
              <a:rPr lang="es-MX" sz="1600" dirty="0">
                <a:latin typeface="Montserrat" panose="00000500000000000000" pitchFamily="2" charset="0"/>
              </a:rPr>
              <a:t>Cuenta con las carreteras federales No. 40D Durango – Mazatlán, Durango–</a:t>
            </a:r>
            <a:r>
              <a:rPr lang="es-MX" sz="1600" dirty="0" err="1">
                <a:latin typeface="Montserrat" panose="00000500000000000000" pitchFamily="2" charset="0"/>
              </a:rPr>
              <a:t>Yerbanis</a:t>
            </a:r>
            <a:r>
              <a:rPr lang="es-MX" sz="1600" dirty="0">
                <a:latin typeface="Montserrat" panose="00000500000000000000" pitchFamily="2" charset="0"/>
              </a:rPr>
              <a:t>-Gómez Palacio, No. 40D Libramiento de Durango y la No. 49D Gómez Palacio - Corralitos, por las que pueden transitar sustancias químicas peligrosas para su distribución. </a:t>
            </a:r>
          </a:p>
          <a:p>
            <a:pPr marL="285750" indent="-285750" algn="just">
              <a:buFont typeface="Wingdings" panose="05000000000000000000" pitchFamily="2" charset="2"/>
              <a:buChar char="§"/>
            </a:pPr>
            <a:r>
              <a:rPr lang="es-MX" sz="1600" dirty="0">
                <a:latin typeface="Montserrat" panose="00000500000000000000" pitchFamily="2" charset="0"/>
              </a:rPr>
              <a:t>Se tienen registrados 40 accidentes ocurridos durante el transporte de sustancias químicas peligrosas en el periodo 2010-2016, en los cuales estuvieron involucradas diésel, gasolina, concentrado de plomo, cianuro de sodio, gas LP, ácido nítrico y ácido fosfórico.</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50922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967" y="2031047"/>
            <a:ext cx="3039853" cy="193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336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1255" y="918012"/>
            <a:ext cx="7416824" cy="369332"/>
          </a:xfrm>
          <a:prstGeom prst="rect">
            <a:avLst/>
          </a:prstGeom>
          <a:noFill/>
        </p:spPr>
        <p:txBody>
          <a:bodyPr wrap="square" rtlCol="0">
            <a:spAutoFit/>
          </a:bodyPr>
          <a:lstStyle/>
          <a:p>
            <a:pPr algn="ctr"/>
            <a:r>
              <a:rPr lang="es-MX" b="1" dirty="0">
                <a:latin typeface="Montserrat" panose="00000500000000000000" pitchFamily="2" charset="0"/>
              </a:rPr>
              <a:t>Acciones de fortalecimiento para el estado de Durango</a:t>
            </a:r>
          </a:p>
        </p:txBody>
      </p:sp>
      <p:sp>
        <p:nvSpPr>
          <p:cNvPr id="3" name="2 CuadroTexto"/>
          <p:cNvSpPr txBox="1"/>
          <p:nvPr/>
        </p:nvSpPr>
        <p:spPr>
          <a:xfrm>
            <a:off x="467544" y="1628800"/>
            <a:ext cx="8280920" cy="4770537"/>
          </a:xfrm>
          <a:prstGeom prst="rect">
            <a:avLst/>
          </a:prstGeom>
          <a:noFill/>
        </p:spPr>
        <p:txBody>
          <a:bodyPr wrap="square" rtlCol="0">
            <a:spAutoFit/>
          </a:bodyPr>
          <a:lstStyle/>
          <a:p>
            <a:pPr marL="285750" indent="-285750" algn="just">
              <a:buFont typeface="Wingdings" panose="05000000000000000000" pitchFamily="2" charset="2"/>
              <a:buChar char="§"/>
            </a:pPr>
            <a:r>
              <a:rPr lang="es-MX" sz="1600" dirty="0">
                <a:latin typeface="Montserrat" panose="00000500000000000000" pitchFamily="2" charset="0"/>
              </a:rPr>
              <a:t>Adecuado ordenamiento territorial tomando en cuenta los aspectos de peligro y riesgo químico para su asignación.</a:t>
            </a:r>
          </a:p>
          <a:p>
            <a:pPr marL="285750" indent="-285750" algn="just">
              <a:buFont typeface="Wingdings" panose="05000000000000000000" pitchFamily="2" charset="2"/>
              <a:buChar char="§"/>
            </a:pPr>
            <a:r>
              <a:rPr lang="es-MX" sz="1600" dirty="0">
                <a:latin typeface="Montserrat" panose="00000500000000000000" pitchFamily="2" charset="0"/>
              </a:rPr>
              <a:t>Respetar las franjas de desarrollo o derechos de vía de los ductos que conducen sustancias peligrosas. </a:t>
            </a:r>
          </a:p>
          <a:p>
            <a:pPr marL="285750" indent="-285750" algn="just">
              <a:buFont typeface="Wingdings" panose="05000000000000000000" pitchFamily="2" charset="2"/>
              <a:buChar char="§"/>
            </a:pPr>
            <a:r>
              <a:rPr lang="es-MX" sz="1600" dirty="0">
                <a:latin typeface="Montserrat" panose="00000500000000000000" pitchFamily="2" charset="0"/>
              </a:rPr>
              <a:t>Capacitación del personal de protección civil para la correcta interpretación de los atlas municipales de peligro y riesgo y continuar desarrollando los atlas de los municipios faltantes.</a:t>
            </a:r>
          </a:p>
          <a:p>
            <a:pPr marL="285750" indent="-285750" algn="just">
              <a:buFont typeface="Wingdings" panose="05000000000000000000" pitchFamily="2" charset="2"/>
              <a:buChar char="§"/>
            </a:pPr>
            <a:r>
              <a:rPr lang="es-MX" sz="1600" dirty="0">
                <a:latin typeface="Montserrat" panose="00000500000000000000" pitchFamily="2" charset="0"/>
              </a:rPr>
              <a:t>Elaboración de los planes de contingencia municipales para la atención de emergencias químicas.</a:t>
            </a:r>
          </a:p>
          <a:p>
            <a:pPr marL="285750" indent="-285750" algn="just">
              <a:buFont typeface="Wingdings" panose="05000000000000000000" pitchFamily="2" charset="2"/>
              <a:buChar char="§"/>
            </a:pPr>
            <a:r>
              <a:rPr lang="es-MX" sz="1600" dirty="0">
                <a:latin typeface="Montserrat" panose="00000500000000000000" pitchFamily="2" charset="0"/>
              </a:rPr>
              <a:t>Trabajo coordinado en las actividades de perforación y excavación realizadas durante actividades de mantenimiento de tuberías de agua potable y drenaje, así como introducción de otros servicios.</a:t>
            </a:r>
          </a:p>
          <a:p>
            <a:pPr marL="285750" indent="-285750" algn="just">
              <a:buFont typeface="Wingdings" panose="05000000000000000000" pitchFamily="2" charset="2"/>
              <a:buChar char="§"/>
            </a:pPr>
            <a:r>
              <a:rPr lang="es-MX" sz="1600" dirty="0">
                <a:latin typeface="Montserrat" panose="00000500000000000000" pitchFamily="2" charset="0"/>
              </a:rPr>
              <a:t>Capacitación del personal de las unidades de protección civil en la atención de emergencias químicas. </a:t>
            </a:r>
          </a:p>
          <a:p>
            <a:pPr marL="285750" indent="-285750" algn="just">
              <a:buFont typeface="Wingdings" panose="05000000000000000000" pitchFamily="2" charset="2"/>
              <a:buChar char="§"/>
            </a:pPr>
            <a:r>
              <a:rPr lang="es-MX" sz="1600" dirty="0">
                <a:latin typeface="Montserrat" panose="00000500000000000000" pitchFamily="2" charset="0"/>
              </a:rPr>
              <a:t>Equipo de protección personal adecuado al tipo de emergencia que pueda presentarse.</a:t>
            </a:r>
          </a:p>
          <a:p>
            <a:pPr marL="285750" indent="-285750" algn="just">
              <a:buFont typeface="Wingdings" panose="05000000000000000000" pitchFamily="2" charset="2"/>
              <a:buChar char="§"/>
            </a:pPr>
            <a:r>
              <a:rPr lang="es-MX" sz="1600" dirty="0">
                <a:latin typeface="Montserrat" panose="00000500000000000000" pitchFamily="2" charset="0"/>
              </a:rPr>
              <a:t>Fomentar la creación de Grupos Locales de Ayuda Mutua Industrial para fortalecer la atención de emergencias y optimizar recursos materiales y humanos.</a:t>
            </a:r>
          </a:p>
        </p:txBody>
      </p:sp>
    </p:spTree>
    <p:extLst>
      <p:ext uri="{BB962C8B-B14F-4D97-AF65-F5344CB8AC3E}">
        <p14:creationId xmlns:p14="http://schemas.microsoft.com/office/powerpoint/2010/main" val="1495684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2" cstate="print">
            <a:extLst>
              <a:ext uri="{28A0092B-C50C-407E-A947-70E740481C1C}">
                <a14:useLocalDpi xmlns:a14="http://schemas.microsoft.com/office/drawing/2010/main" val="0"/>
              </a:ext>
            </a:extLst>
          </a:blip>
          <a:srcRect r="14355"/>
          <a:stretch/>
        </p:blipFill>
        <p:spPr>
          <a:xfrm>
            <a:off x="-11216" y="0"/>
            <a:ext cx="9144001" cy="6899880"/>
          </a:xfrm>
          <a:prstGeom prst="rect">
            <a:avLst/>
          </a:prstGeom>
        </p:spPr>
      </p:pic>
      <p:sp>
        <p:nvSpPr>
          <p:cNvPr id="8" name="Rectángulo 3"/>
          <p:cNvSpPr>
            <a:spLocks noChangeArrowheads="1"/>
          </p:cNvSpPr>
          <p:nvPr/>
        </p:nvSpPr>
        <p:spPr bwMode="auto">
          <a:xfrm>
            <a:off x="4860032" y="5258865"/>
            <a:ext cx="39745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r" eaLnBrk="1" hangingPunct="1">
              <a:spcBef>
                <a:spcPct val="0"/>
              </a:spcBef>
              <a:buFontTx/>
              <a:buNone/>
            </a:pPr>
            <a:r>
              <a:rPr lang="es-MX" altLang="es-MX" sz="1800" dirty="0">
                <a:solidFill>
                  <a:srgbClr val="D4C19C"/>
                </a:solidFill>
                <a:latin typeface="Montserrat" panose="00000500000000000000" pitchFamily="2" charset="0"/>
              </a:rPr>
              <a:t>24 enero del 2019</a:t>
            </a:r>
          </a:p>
        </p:txBody>
      </p:sp>
      <p:sp>
        <p:nvSpPr>
          <p:cNvPr id="9" name="8 Rectángulo"/>
          <p:cNvSpPr/>
          <p:nvPr/>
        </p:nvSpPr>
        <p:spPr>
          <a:xfrm>
            <a:off x="683568" y="2413657"/>
            <a:ext cx="8449217" cy="1512168"/>
          </a:xfrm>
          <a:prstGeom prst="rect">
            <a:avLst/>
          </a:prstGeom>
          <a:gradFill flip="none" rotWithShape="1">
            <a:gsLst>
              <a:gs pos="0">
                <a:srgbClr val="439B82"/>
              </a:gs>
              <a:gs pos="100000">
                <a:srgbClr val="38806B">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2"/>
          <p:cNvSpPr txBox="1">
            <a:spLocks noChangeArrowheads="1"/>
          </p:cNvSpPr>
          <p:nvPr/>
        </p:nvSpPr>
        <p:spPr bwMode="auto">
          <a:xfrm>
            <a:off x="1571945" y="1268760"/>
            <a:ext cx="756084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313" indent="-341313"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30163" indent="-30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lvl="1" algn="r" eaLnBrk="1" hangingPunct="1">
              <a:spcBef>
                <a:spcPct val="0"/>
              </a:spcBef>
              <a:buNone/>
            </a:pPr>
            <a:r>
              <a:rPr lang="es-ES" altLang="es-MX" b="1" dirty="0">
                <a:solidFill>
                  <a:schemeClr val="bg1"/>
                </a:solidFill>
                <a:latin typeface="Montserrat" pitchFamily="2" charset="77"/>
              </a:rPr>
              <a:t>Subdirección de estudios económicos </a:t>
            </a:r>
            <a:r>
              <a:rPr lang="es-ES" altLang="es-MX" b="1">
                <a:solidFill>
                  <a:schemeClr val="bg1"/>
                </a:solidFill>
                <a:latin typeface="Montserrat" pitchFamily="2" charset="77"/>
              </a:rPr>
              <a:t>y sociales</a:t>
            </a:r>
            <a:endParaRPr lang="es-ES" altLang="es-MX" b="1" dirty="0">
              <a:solidFill>
                <a:schemeClr val="bg1"/>
              </a:solidFill>
              <a:latin typeface="Montserrat" pitchFamily="2" charset="77"/>
            </a:endParaRPr>
          </a:p>
          <a:p>
            <a:pPr lvl="1" algn="r" eaLnBrk="1" hangingPunct="1">
              <a:spcBef>
                <a:spcPct val="0"/>
              </a:spcBef>
              <a:buNone/>
            </a:pPr>
            <a:endParaRPr lang="es-ES" b="1" dirty="0">
              <a:solidFill>
                <a:schemeClr val="bg1"/>
              </a:solidFill>
              <a:latin typeface="Montserrat" pitchFamily="2" charset="77"/>
            </a:endParaRPr>
          </a:p>
          <a:p>
            <a:pPr lvl="1" algn="r" eaLnBrk="1" hangingPunct="1">
              <a:spcBef>
                <a:spcPct val="0"/>
              </a:spcBef>
              <a:buNone/>
            </a:pPr>
            <a:endParaRPr lang="es-ES" b="1" dirty="0">
              <a:solidFill>
                <a:schemeClr val="bg1"/>
              </a:solidFill>
              <a:latin typeface="Montserrat" pitchFamily="2" charset="77"/>
            </a:endParaRPr>
          </a:p>
          <a:p>
            <a:pPr lvl="1" algn="r" eaLnBrk="1" hangingPunct="1">
              <a:spcBef>
                <a:spcPct val="0"/>
              </a:spcBef>
              <a:buNone/>
            </a:pPr>
            <a:r>
              <a:rPr lang="es-ES" b="1" dirty="0">
                <a:solidFill>
                  <a:schemeClr val="bg1"/>
                </a:solidFill>
                <a:latin typeface="Montserrat" pitchFamily="2" charset="77"/>
              </a:rPr>
              <a:t>Durango</a:t>
            </a:r>
          </a:p>
          <a:p>
            <a:pPr lvl="1" algn="r" eaLnBrk="1" hangingPunct="1">
              <a:spcBef>
                <a:spcPct val="0"/>
              </a:spcBef>
              <a:buFontTx/>
              <a:buNone/>
            </a:pPr>
            <a:r>
              <a:rPr lang="es-MX" altLang="es-MX" b="1" dirty="0">
                <a:solidFill>
                  <a:schemeClr val="bg1"/>
                </a:solidFill>
                <a:latin typeface="Montserrat" pitchFamily="2" charset="77"/>
              </a:rPr>
              <a:t> </a:t>
            </a:r>
          </a:p>
          <a:p>
            <a:pPr lvl="1" algn="r" eaLnBrk="1" hangingPunct="1">
              <a:spcBef>
                <a:spcPct val="0"/>
              </a:spcBef>
              <a:buFontTx/>
              <a:buNone/>
            </a:pPr>
            <a:endParaRPr lang="es-MX" altLang="es-MX" sz="2400" dirty="0">
              <a:solidFill>
                <a:schemeClr val="bg1"/>
              </a:solidFill>
              <a:latin typeface="Montserrat" pitchFamily="2" charset="77"/>
            </a:endParaRPr>
          </a:p>
        </p:txBody>
      </p:sp>
    </p:spTree>
    <p:extLst>
      <p:ext uri="{BB962C8B-B14F-4D97-AF65-F5344CB8AC3E}">
        <p14:creationId xmlns:p14="http://schemas.microsoft.com/office/powerpoint/2010/main" val="3525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3605" t="18682" r="10163" b="9100"/>
          <a:stretch/>
        </p:blipFill>
        <p:spPr bwMode="auto">
          <a:xfrm>
            <a:off x="4513172" y="1420161"/>
            <a:ext cx="4307300" cy="4829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777" t="17956" r="10104" b="9112"/>
          <a:stretch/>
        </p:blipFill>
        <p:spPr bwMode="auto">
          <a:xfrm>
            <a:off x="251520" y="1385390"/>
            <a:ext cx="4241847" cy="4817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10DC2165-6ED2-AC47-9290-3D955273443E}"/>
              </a:ext>
            </a:extLst>
          </p:cNvPr>
          <p:cNvSpPr txBox="1"/>
          <p:nvPr/>
        </p:nvSpPr>
        <p:spPr>
          <a:xfrm>
            <a:off x="251520" y="116632"/>
            <a:ext cx="2125903" cy="461665"/>
          </a:xfrm>
          <a:prstGeom prst="rect">
            <a:avLst/>
          </a:prstGeom>
          <a:noFill/>
        </p:spPr>
        <p:txBody>
          <a:bodyPr wrap="none" rtlCol="0">
            <a:spAutoFit/>
          </a:bodyPr>
          <a:lstStyle/>
          <a:p>
            <a:r>
              <a:rPr lang="en-US" sz="2400" b="1" dirty="0" err="1">
                <a:latin typeface="Montserrat" pitchFamily="2" charset="77"/>
              </a:rPr>
              <a:t>Diagnóstico</a:t>
            </a:r>
            <a:endParaRPr lang="en-US" sz="2400" b="1" dirty="0">
              <a:latin typeface="Montserrat" pitchFamily="2" charset="77"/>
            </a:endParaRPr>
          </a:p>
        </p:txBody>
      </p:sp>
      <p:sp>
        <p:nvSpPr>
          <p:cNvPr id="6" name="TextBox 5">
            <a:extLst>
              <a:ext uri="{FF2B5EF4-FFF2-40B4-BE49-F238E27FC236}">
                <a16:creationId xmlns:a16="http://schemas.microsoft.com/office/drawing/2014/main" id="{B6F2A2A7-FDC4-C24F-A502-33BD59466B99}"/>
              </a:ext>
            </a:extLst>
          </p:cNvPr>
          <p:cNvSpPr txBox="1"/>
          <p:nvPr/>
        </p:nvSpPr>
        <p:spPr>
          <a:xfrm>
            <a:off x="395536" y="5517232"/>
            <a:ext cx="1674002" cy="584775"/>
          </a:xfrm>
          <a:prstGeom prst="rect">
            <a:avLst/>
          </a:prstGeom>
          <a:noFill/>
        </p:spPr>
        <p:txBody>
          <a:bodyPr wrap="square" rtlCol="0">
            <a:spAutoFit/>
          </a:bodyPr>
          <a:lstStyle/>
          <a:p>
            <a:r>
              <a:rPr lang="en-US" sz="1600" b="1" dirty="0" err="1">
                <a:latin typeface="Montserrat" pitchFamily="2" charset="77"/>
              </a:rPr>
              <a:t>Declaratorias</a:t>
            </a:r>
            <a:r>
              <a:rPr lang="en-US" sz="1600" b="1" dirty="0">
                <a:latin typeface="Montserrat" pitchFamily="2" charset="77"/>
              </a:rPr>
              <a:t> de </a:t>
            </a:r>
            <a:r>
              <a:rPr lang="en-US" sz="1600" b="1" dirty="0" err="1">
                <a:latin typeface="Montserrat" pitchFamily="2" charset="77"/>
              </a:rPr>
              <a:t>Desastre</a:t>
            </a:r>
            <a:endParaRPr lang="en-US" sz="1600" b="1" dirty="0">
              <a:latin typeface="Montserrat" pitchFamily="2" charset="77"/>
            </a:endParaRPr>
          </a:p>
        </p:txBody>
      </p:sp>
      <p:sp>
        <p:nvSpPr>
          <p:cNvPr id="7" name="TextBox 6">
            <a:extLst>
              <a:ext uri="{FF2B5EF4-FFF2-40B4-BE49-F238E27FC236}">
                <a16:creationId xmlns:a16="http://schemas.microsoft.com/office/drawing/2014/main" id="{35512E6E-DDA9-7440-AC7D-939EE8D2F549}"/>
              </a:ext>
            </a:extLst>
          </p:cNvPr>
          <p:cNvSpPr txBox="1"/>
          <p:nvPr/>
        </p:nvSpPr>
        <p:spPr>
          <a:xfrm>
            <a:off x="251520" y="749224"/>
            <a:ext cx="6260047" cy="307777"/>
          </a:xfrm>
          <a:prstGeom prst="rect">
            <a:avLst/>
          </a:prstGeom>
          <a:noFill/>
        </p:spPr>
        <p:txBody>
          <a:bodyPr wrap="none" rtlCol="0">
            <a:spAutoFit/>
          </a:bodyPr>
          <a:lstStyle/>
          <a:p>
            <a:r>
              <a:rPr lang="en-US" sz="1400" b="1" i="1" dirty="0">
                <a:latin typeface="Montserrat" pitchFamily="2" charset="77"/>
                <a:hlinkClick r:id="rId4"/>
              </a:rPr>
              <a:t>http://</a:t>
            </a:r>
            <a:r>
              <a:rPr lang="en-US" sz="1400" b="1" i="1" dirty="0" err="1">
                <a:latin typeface="Montserrat" pitchFamily="2" charset="77"/>
                <a:hlinkClick r:id="rId4"/>
              </a:rPr>
              <a:t>www.atlasnacionalderiesgos.gob.mx</a:t>
            </a:r>
            <a:r>
              <a:rPr lang="en-US" sz="1400" b="1" i="1" dirty="0">
                <a:latin typeface="Montserrat" pitchFamily="2" charset="77"/>
                <a:hlinkClick r:id="rId4"/>
              </a:rPr>
              <a:t>/apps/</a:t>
            </a:r>
            <a:r>
              <a:rPr lang="en-US" sz="1400" b="1" i="1" dirty="0" err="1">
                <a:latin typeface="Montserrat" pitchFamily="2" charset="77"/>
                <a:hlinkClick r:id="rId4"/>
              </a:rPr>
              <a:t>Declaratorias</a:t>
            </a:r>
            <a:r>
              <a:rPr lang="en-US" sz="1400" b="1" i="1" dirty="0">
                <a:latin typeface="Montserrat" pitchFamily="2" charset="77"/>
                <a:hlinkClick r:id="rId4"/>
              </a:rPr>
              <a:t>/</a:t>
            </a:r>
            <a:endParaRPr lang="en-US" sz="1400" b="1" i="1" dirty="0">
              <a:latin typeface="Montserrat" pitchFamily="2" charset="77"/>
            </a:endParaRPr>
          </a:p>
        </p:txBody>
      </p:sp>
      <p:sp>
        <p:nvSpPr>
          <p:cNvPr id="11" name="TextBox 10">
            <a:extLst>
              <a:ext uri="{FF2B5EF4-FFF2-40B4-BE49-F238E27FC236}">
                <a16:creationId xmlns:a16="http://schemas.microsoft.com/office/drawing/2014/main" id="{348C9835-E4CF-4F42-8768-4246ED7325B6}"/>
              </a:ext>
            </a:extLst>
          </p:cNvPr>
          <p:cNvSpPr txBox="1"/>
          <p:nvPr/>
        </p:nvSpPr>
        <p:spPr>
          <a:xfrm>
            <a:off x="4643110" y="5542143"/>
            <a:ext cx="1868457" cy="584775"/>
          </a:xfrm>
          <a:prstGeom prst="rect">
            <a:avLst/>
          </a:prstGeom>
          <a:noFill/>
        </p:spPr>
        <p:txBody>
          <a:bodyPr wrap="square" rtlCol="0">
            <a:spAutoFit/>
          </a:bodyPr>
          <a:lstStyle/>
          <a:p>
            <a:r>
              <a:rPr lang="en-US" sz="1600" b="1" dirty="0" err="1">
                <a:latin typeface="Montserrat" pitchFamily="2" charset="77"/>
              </a:rPr>
              <a:t>Declaratorias</a:t>
            </a:r>
            <a:r>
              <a:rPr lang="en-US" sz="1600" b="1" dirty="0">
                <a:latin typeface="Montserrat" pitchFamily="2" charset="77"/>
              </a:rPr>
              <a:t> de </a:t>
            </a:r>
            <a:r>
              <a:rPr lang="en-US" sz="1600" b="1" dirty="0" err="1">
                <a:latin typeface="Montserrat" pitchFamily="2" charset="77"/>
              </a:rPr>
              <a:t>Emergencia</a:t>
            </a:r>
            <a:endParaRPr lang="en-US" sz="1600" b="1" dirty="0">
              <a:latin typeface="Montserrat" pitchFamily="2" charset="77"/>
            </a:endParaRPr>
          </a:p>
        </p:txBody>
      </p:sp>
      <p:sp>
        <p:nvSpPr>
          <p:cNvPr id="12" name="TextBox 11">
            <a:extLst>
              <a:ext uri="{FF2B5EF4-FFF2-40B4-BE49-F238E27FC236}">
                <a16:creationId xmlns:a16="http://schemas.microsoft.com/office/drawing/2014/main" id="{3578C974-3201-6E4B-9244-BEA9E19E2B62}"/>
              </a:ext>
            </a:extLst>
          </p:cNvPr>
          <p:cNvSpPr txBox="1"/>
          <p:nvPr/>
        </p:nvSpPr>
        <p:spPr>
          <a:xfrm>
            <a:off x="3092661" y="1566591"/>
            <a:ext cx="1279517" cy="338554"/>
          </a:xfrm>
          <a:prstGeom prst="rect">
            <a:avLst/>
          </a:prstGeom>
          <a:noFill/>
        </p:spPr>
        <p:txBody>
          <a:bodyPr wrap="none" rtlCol="0">
            <a:spAutoFit/>
          </a:bodyPr>
          <a:lstStyle/>
          <a:p>
            <a:r>
              <a:rPr lang="en-US" sz="1600" b="1" dirty="0">
                <a:latin typeface="Montserrat" pitchFamily="2" charset="77"/>
              </a:rPr>
              <a:t>2000-2018</a:t>
            </a:r>
          </a:p>
        </p:txBody>
      </p:sp>
      <p:sp>
        <p:nvSpPr>
          <p:cNvPr id="13" name="TextBox 12">
            <a:extLst>
              <a:ext uri="{FF2B5EF4-FFF2-40B4-BE49-F238E27FC236}">
                <a16:creationId xmlns:a16="http://schemas.microsoft.com/office/drawing/2014/main" id="{A7093068-895F-9C42-938E-75E624A17DD2}"/>
              </a:ext>
            </a:extLst>
          </p:cNvPr>
          <p:cNvSpPr txBox="1"/>
          <p:nvPr/>
        </p:nvSpPr>
        <p:spPr>
          <a:xfrm>
            <a:off x="7444688" y="1585359"/>
            <a:ext cx="1279517" cy="338554"/>
          </a:xfrm>
          <a:prstGeom prst="rect">
            <a:avLst/>
          </a:prstGeom>
          <a:noFill/>
        </p:spPr>
        <p:txBody>
          <a:bodyPr wrap="none" rtlCol="0">
            <a:spAutoFit/>
          </a:bodyPr>
          <a:lstStyle/>
          <a:p>
            <a:r>
              <a:rPr lang="en-US" sz="1600" b="1" dirty="0">
                <a:latin typeface="Montserrat" pitchFamily="2" charset="77"/>
              </a:rPr>
              <a:t>2000-2018</a:t>
            </a:r>
          </a:p>
        </p:txBody>
      </p:sp>
    </p:spTree>
    <p:extLst>
      <p:ext uri="{BB962C8B-B14F-4D97-AF65-F5344CB8AC3E}">
        <p14:creationId xmlns:p14="http://schemas.microsoft.com/office/powerpoint/2010/main" val="42232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059832" y="1063850"/>
            <a:ext cx="2736304" cy="369332"/>
          </a:xfrm>
          <a:prstGeom prst="rect">
            <a:avLst/>
          </a:prstGeom>
          <a:noFill/>
        </p:spPr>
        <p:txBody>
          <a:bodyPr wrap="square" rtlCol="0">
            <a:spAutoFit/>
          </a:bodyPr>
          <a:lstStyle/>
          <a:p>
            <a:pPr algn="ctr"/>
            <a:r>
              <a:rPr lang="es-MX" dirty="0">
                <a:solidFill>
                  <a:prstClr val="black"/>
                </a:solidFill>
              </a:rPr>
              <a:t>DESASTRE 2000-2018</a:t>
            </a:r>
          </a:p>
        </p:txBody>
      </p:sp>
      <p:sp>
        <p:nvSpPr>
          <p:cNvPr id="5" name="4 CuadroTexto"/>
          <p:cNvSpPr txBox="1"/>
          <p:nvPr/>
        </p:nvSpPr>
        <p:spPr>
          <a:xfrm>
            <a:off x="3352322" y="3847347"/>
            <a:ext cx="2736304" cy="369332"/>
          </a:xfrm>
          <a:prstGeom prst="rect">
            <a:avLst/>
          </a:prstGeom>
          <a:noFill/>
        </p:spPr>
        <p:txBody>
          <a:bodyPr wrap="square" rtlCol="0">
            <a:spAutoFit/>
          </a:bodyPr>
          <a:lstStyle/>
          <a:p>
            <a:pPr algn="ctr"/>
            <a:r>
              <a:rPr lang="es-MX" dirty="0">
                <a:solidFill>
                  <a:prstClr val="black"/>
                </a:solidFill>
              </a:rPr>
              <a:t>EMERGENCIA 2000-2018</a:t>
            </a:r>
          </a:p>
        </p:txBody>
      </p:sp>
      <p:sp>
        <p:nvSpPr>
          <p:cNvPr id="8" name="TextBox 6">
            <a:extLst>
              <a:ext uri="{FF2B5EF4-FFF2-40B4-BE49-F238E27FC236}">
                <a16:creationId xmlns:a16="http://schemas.microsoft.com/office/drawing/2014/main" id="{FAC51DE9-1288-F248-AE93-5F5FBF45C7E8}"/>
              </a:ext>
            </a:extLst>
          </p:cNvPr>
          <p:cNvSpPr txBox="1"/>
          <p:nvPr/>
        </p:nvSpPr>
        <p:spPr>
          <a:xfrm>
            <a:off x="251520" y="116632"/>
            <a:ext cx="1428596" cy="461665"/>
          </a:xfrm>
          <a:prstGeom prst="rect">
            <a:avLst/>
          </a:prstGeom>
          <a:noFill/>
        </p:spPr>
        <p:txBody>
          <a:bodyPr wrap="none" rtlCol="0">
            <a:spAutoFit/>
          </a:bodyPr>
          <a:lstStyle/>
          <a:p>
            <a:r>
              <a:rPr lang="en-US" sz="2400" b="1" dirty="0" err="1">
                <a:solidFill>
                  <a:prstClr val="black"/>
                </a:solidFill>
                <a:latin typeface="Montserrat" pitchFamily="2" charset="77"/>
              </a:rPr>
              <a:t>Análisis</a:t>
            </a:r>
            <a:endParaRPr lang="en-US" sz="2400" b="1" dirty="0">
              <a:solidFill>
                <a:prstClr val="black"/>
              </a:solidFill>
              <a:latin typeface="Montserrat" pitchFamily="2" charset="77"/>
            </a:endParaRPr>
          </a:p>
        </p:txBody>
      </p:sp>
      <p:sp>
        <p:nvSpPr>
          <p:cNvPr id="9" name="TextBox 6">
            <a:extLst>
              <a:ext uri="{FF2B5EF4-FFF2-40B4-BE49-F238E27FC236}">
                <a16:creationId xmlns:a16="http://schemas.microsoft.com/office/drawing/2014/main" id="{35512E6E-DDA9-7440-AC7D-939EE8D2F549}"/>
              </a:ext>
            </a:extLst>
          </p:cNvPr>
          <p:cNvSpPr txBox="1"/>
          <p:nvPr/>
        </p:nvSpPr>
        <p:spPr>
          <a:xfrm>
            <a:off x="251520" y="749224"/>
            <a:ext cx="6260047" cy="307777"/>
          </a:xfrm>
          <a:prstGeom prst="rect">
            <a:avLst/>
          </a:prstGeom>
          <a:noFill/>
        </p:spPr>
        <p:txBody>
          <a:bodyPr wrap="none" rtlCol="0">
            <a:spAutoFit/>
          </a:bodyPr>
          <a:lstStyle/>
          <a:p>
            <a:r>
              <a:rPr lang="en-US" sz="1400" b="1" i="1" dirty="0">
                <a:solidFill>
                  <a:prstClr val="black"/>
                </a:solidFill>
                <a:latin typeface="Montserrat" pitchFamily="2" charset="77"/>
                <a:hlinkClick r:id="rId2"/>
              </a:rPr>
              <a:t>http://</a:t>
            </a:r>
            <a:r>
              <a:rPr lang="en-US" sz="1400" b="1" i="1" dirty="0" err="1">
                <a:solidFill>
                  <a:prstClr val="black"/>
                </a:solidFill>
                <a:latin typeface="Montserrat" pitchFamily="2" charset="77"/>
                <a:hlinkClick r:id="rId2"/>
              </a:rPr>
              <a:t>www.atlasnacionalderiesgos.gob.mx</a:t>
            </a:r>
            <a:r>
              <a:rPr lang="en-US" sz="1400" b="1" i="1" dirty="0">
                <a:solidFill>
                  <a:prstClr val="black"/>
                </a:solidFill>
                <a:latin typeface="Montserrat" pitchFamily="2" charset="77"/>
                <a:hlinkClick r:id="rId2"/>
              </a:rPr>
              <a:t>/apps/</a:t>
            </a:r>
            <a:r>
              <a:rPr lang="en-US" sz="1400" b="1" i="1" dirty="0" err="1">
                <a:solidFill>
                  <a:prstClr val="black"/>
                </a:solidFill>
                <a:latin typeface="Montserrat" pitchFamily="2" charset="77"/>
                <a:hlinkClick r:id="rId2"/>
              </a:rPr>
              <a:t>Declaratorias</a:t>
            </a:r>
            <a:r>
              <a:rPr lang="en-US" sz="1400" b="1" i="1" dirty="0">
                <a:solidFill>
                  <a:prstClr val="black"/>
                </a:solidFill>
                <a:latin typeface="Montserrat" pitchFamily="2" charset="77"/>
                <a:hlinkClick r:id="rId2"/>
              </a:rPr>
              <a:t>/</a:t>
            </a:r>
            <a:endParaRPr lang="en-US" sz="1400" b="1" i="1" dirty="0">
              <a:solidFill>
                <a:prstClr val="black"/>
              </a:solidFill>
              <a:latin typeface="Montserrat" pitchFamily="2" charset="77"/>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403" t="18632" r="6902" b="45310"/>
          <a:stretch/>
        </p:blipFill>
        <p:spPr bwMode="auto">
          <a:xfrm>
            <a:off x="402597" y="1518807"/>
            <a:ext cx="4097913" cy="2328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403" t="52212" r="6902" b="5870"/>
          <a:stretch/>
        </p:blipFill>
        <p:spPr bwMode="auto">
          <a:xfrm>
            <a:off x="4765344" y="1457101"/>
            <a:ext cx="3407056" cy="2250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7777" t="14691" r="7879" b="45572"/>
          <a:stretch/>
        </p:blipFill>
        <p:spPr bwMode="auto">
          <a:xfrm>
            <a:off x="768551" y="4216679"/>
            <a:ext cx="3659433" cy="2381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7777" t="54349" r="7879" b="5835"/>
          <a:stretch/>
        </p:blipFill>
        <p:spPr bwMode="auto">
          <a:xfrm>
            <a:off x="5004049" y="4206533"/>
            <a:ext cx="3456384" cy="225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5229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FAC51DE9-1288-F248-AE93-5F5FBF45C7E8}"/>
              </a:ext>
            </a:extLst>
          </p:cNvPr>
          <p:cNvSpPr txBox="1"/>
          <p:nvPr/>
        </p:nvSpPr>
        <p:spPr>
          <a:xfrm>
            <a:off x="467544" y="348712"/>
            <a:ext cx="1526380" cy="461665"/>
          </a:xfrm>
          <a:prstGeom prst="rect">
            <a:avLst/>
          </a:prstGeom>
          <a:noFill/>
        </p:spPr>
        <p:txBody>
          <a:bodyPr wrap="none" rtlCol="0">
            <a:spAutoFit/>
          </a:bodyPr>
          <a:lstStyle/>
          <a:p>
            <a:r>
              <a:rPr lang="en-US" sz="2400" b="1" dirty="0" err="1">
                <a:solidFill>
                  <a:prstClr val="black"/>
                </a:solidFill>
                <a:latin typeface="Montserrat" pitchFamily="2" charset="77"/>
              </a:rPr>
              <a:t>Impacto</a:t>
            </a:r>
            <a:endParaRPr lang="en-US" sz="2400" b="1" dirty="0">
              <a:solidFill>
                <a:prstClr val="black"/>
              </a:solidFill>
              <a:latin typeface="Montserrat" pitchFamily="2" charset="77"/>
            </a:endParaRPr>
          </a:p>
        </p:txBody>
      </p:sp>
      <p:graphicFrame>
        <p:nvGraphicFramePr>
          <p:cNvPr id="5" name="4 Gráfico"/>
          <p:cNvGraphicFramePr>
            <a:graphicFrameLocks/>
          </p:cNvGraphicFramePr>
          <p:nvPr>
            <p:extLst>
              <p:ext uri="{D42A27DB-BD31-4B8C-83A1-F6EECF244321}">
                <p14:modId xmlns:p14="http://schemas.microsoft.com/office/powerpoint/2010/main" val="767604821"/>
              </p:ext>
            </p:extLst>
          </p:nvPr>
        </p:nvGraphicFramePr>
        <p:xfrm>
          <a:off x="611560" y="980728"/>
          <a:ext cx="7992888" cy="55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1198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FAC51DE9-1288-F248-AE93-5F5FBF45C7E8}"/>
              </a:ext>
            </a:extLst>
          </p:cNvPr>
          <p:cNvSpPr txBox="1"/>
          <p:nvPr/>
        </p:nvSpPr>
        <p:spPr>
          <a:xfrm>
            <a:off x="467544" y="348712"/>
            <a:ext cx="1526380" cy="461665"/>
          </a:xfrm>
          <a:prstGeom prst="rect">
            <a:avLst/>
          </a:prstGeom>
          <a:noFill/>
        </p:spPr>
        <p:txBody>
          <a:bodyPr wrap="none" rtlCol="0">
            <a:spAutoFit/>
          </a:bodyPr>
          <a:lstStyle/>
          <a:p>
            <a:r>
              <a:rPr lang="en-US" sz="2400" b="1" dirty="0" err="1">
                <a:solidFill>
                  <a:prstClr val="black"/>
                </a:solidFill>
                <a:latin typeface="Montserrat" pitchFamily="2" charset="77"/>
              </a:rPr>
              <a:t>Impacto</a:t>
            </a:r>
            <a:endParaRPr lang="en-US" sz="2400" b="1" dirty="0">
              <a:solidFill>
                <a:prstClr val="black"/>
              </a:solidFill>
              <a:latin typeface="Montserrat" pitchFamily="2" charset="77"/>
            </a:endParaRPr>
          </a:p>
        </p:txBody>
      </p:sp>
      <p:graphicFrame>
        <p:nvGraphicFramePr>
          <p:cNvPr id="6" name="5 Gráfico"/>
          <p:cNvGraphicFramePr>
            <a:graphicFrameLocks/>
          </p:cNvGraphicFramePr>
          <p:nvPr>
            <p:extLst>
              <p:ext uri="{D42A27DB-BD31-4B8C-83A1-F6EECF244321}">
                <p14:modId xmlns:p14="http://schemas.microsoft.com/office/powerpoint/2010/main" val="4027245003"/>
              </p:ext>
            </p:extLst>
          </p:nvPr>
        </p:nvGraphicFramePr>
        <p:xfrm>
          <a:off x="323528" y="908720"/>
          <a:ext cx="4104456" cy="24398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Gráfico"/>
          <p:cNvGraphicFramePr>
            <a:graphicFrameLocks/>
          </p:cNvGraphicFramePr>
          <p:nvPr>
            <p:extLst>
              <p:ext uri="{D42A27DB-BD31-4B8C-83A1-F6EECF244321}">
                <p14:modId xmlns:p14="http://schemas.microsoft.com/office/powerpoint/2010/main" val="322718080"/>
              </p:ext>
            </p:extLst>
          </p:nvPr>
        </p:nvGraphicFramePr>
        <p:xfrm>
          <a:off x="4572000" y="908720"/>
          <a:ext cx="4248472" cy="244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Gráfico"/>
          <p:cNvGraphicFramePr>
            <a:graphicFrameLocks/>
          </p:cNvGraphicFramePr>
          <p:nvPr>
            <p:extLst>
              <p:ext uri="{D42A27DB-BD31-4B8C-83A1-F6EECF244321}">
                <p14:modId xmlns:p14="http://schemas.microsoft.com/office/powerpoint/2010/main" val="1763004861"/>
              </p:ext>
            </p:extLst>
          </p:nvPr>
        </p:nvGraphicFramePr>
        <p:xfrm>
          <a:off x="1993924" y="3645024"/>
          <a:ext cx="5269344" cy="30689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83532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712" y="1129417"/>
            <a:ext cx="6696744" cy="4841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D428A856-8863-3B47-871D-0BD0F50BE444}"/>
              </a:ext>
            </a:extLst>
          </p:cNvPr>
          <p:cNvSpPr txBox="1"/>
          <p:nvPr/>
        </p:nvSpPr>
        <p:spPr>
          <a:xfrm>
            <a:off x="107504" y="116632"/>
            <a:ext cx="3510898" cy="646331"/>
          </a:xfrm>
          <a:prstGeom prst="rect">
            <a:avLst/>
          </a:prstGeom>
          <a:noFill/>
        </p:spPr>
        <p:txBody>
          <a:bodyPr wrap="none" rtlCol="0">
            <a:spAutoFit/>
          </a:bodyPr>
          <a:lstStyle/>
          <a:p>
            <a:r>
              <a:rPr lang="en-US" b="1" dirty="0" err="1">
                <a:latin typeface="Montserrat" pitchFamily="2" charset="77"/>
              </a:rPr>
              <a:t>Políticas</a:t>
            </a:r>
            <a:r>
              <a:rPr lang="en-US" b="1" dirty="0">
                <a:latin typeface="Montserrat" pitchFamily="2" charset="77"/>
              </a:rPr>
              <a:t> </a:t>
            </a:r>
            <a:r>
              <a:rPr lang="en-US" b="1" dirty="0" err="1">
                <a:latin typeface="Montserrat" pitchFamily="2" charset="77"/>
              </a:rPr>
              <a:t>Públicas</a:t>
            </a:r>
            <a:endParaRPr lang="en-US" b="1" dirty="0">
              <a:latin typeface="Montserrat" pitchFamily="2" charset="77"/>
            </a:endParaRPr>
          </a:p>
          <a:p>
            <a:r>
              <a:rPr lang="en-US" b="1" dirty="0" err="1">
                <a:latin typeface="Montserrat" pitchFamily="2" charset="77"/>
              </a:rPr>
              <a:t>Gestión</a:t>
            </a:r>
            <a:r>
              <a:rPr lang="en-US" b="1" dirty="0">
                <a:latin typeface="Montserrat" pitchFamily="2" charset="77"/>
              </a:rPr>
              <a:t> Integral de </a:t>
            </a:r>
            <a:r>
              <a:rPr lang="en-US" b="1" dirty="0" err="1">
                <a:latin typeface="Montserrat" pitchFamily="2" charset="77"/>
              </a:rPr>
              <a:t>Riesgos</a:t>
            </a:r>
            <a:endParaRPr lang="en-US" b="1" dirty="0">
              <a:latin typeface="Montserrat" pitchFamily="2" charset="77"/>
            </a:endParaRPr>
          </a:p>
        </p:txBody>
      </p:sp>
      <p:sp>
        <p:nvSpPr>
          <p:cNvPr id="3" name="TextBox 2">
            <a:hlinkClick r:id="rId3"/>
            <a:extLst>
              <a:ext uri="{FF2B5EF4-FFF2-40B4-BE49-F238E27FC236}">
                <a16:creationId xmlns:a16="http://schemas.microsoft.com/office/drawing/2014/main" id="{B274B974-E8DC-7947-9523-18BE6B675668}"/>
              </a:ext>
            </a:extLst>
          </p:cNvPr>
          <p:cNvSpPr txBox="1"/>
          <p:nvPr/>
        </p:nvSpPr>
        <p:spPr>
          <a:xfrm>
            <a:off x="179512" y="867807"/>
            <a:ext cx="4379725" cy="430887"/>
          </a:xfrm>
          <a:prstGeom prst="rect">
            <a:avLst/>
          </a:prstGeom>
          <a:noFill/>
        </p:spPr>
        <p:txBody>
          <a:bodyPr wrap="none" rtlCol="0">
            <a:spAutoFit/>
          </a:bodyPr>
          <a:lstStyle/>
          <a:p>
            <a:r>
              <a:rPr lang="en-US" sz="1100" b="1" i="1" dirty="0">
                <a:latin typeface="Montserrat" pitchFamily="2" charset="77"/>
                <a:hlinkClick r:id="rId4"/>
              </a:rPr>
              <a:t>http</a:t>
            </a:r>
            <a:r>
              <a:rPr lang="en-US" sz="1100" b="1" i="1">
                <a:latin typeface="Montserrat" pitchFamily="2" charset="77"/>
                <a:hlinkClick r:id="rId4"/>
              </a:rPr>
              <a:t>://www.atlasnacionalderiesgos.gob.mx/apps/IGOPP</a:t>
            </a:r>
            <a:endParaRPr lang="en-US" sz="1100" b="1" i="1">
              <a:latin typeface="Montserrat" pitchFamily="2" charset="77"/>
            </a:endParaRPr>
          </a:p>
          <a:p>
            <a:endParaRPr lang="en-US" sz="1100" b="1" i="1" dirty="0">
              <a:latin typeface="Montserrat" pitchFamily="2" charset="77"/>
            </a:endParaRPr>
          </a:p>
        </p:txBody>
      </p:sp>
      <p:sp>
        <p:nvSpPr>
          <p:cNvPr id="4" name="Rectangle 3">
            <a:extLst>
              <a:ext uri="{FF2B5EF4-FFF2-40B4-BE49-F238E27FC236}">
                <a16:creationId xmlns:a16="http://schemas.microsoft.com/office/drawing/2014/main" id="{0D428000-644A-454A-9ECB-D9808BA003E3}"/>
              </a:ext>
            </a:extLst>
          </p:cNvPr>
          <p:cNvSpPr/>
          <p:nvPr/>
        </p:nvSpPr>
        <p:spPr>
          <a:xfrm>
            <a:off x="340066" y="6523603"/>
            <a:ext cx="7704856" cy="246221"/>
          </a:xfrm>
          <a:prstGeom prst="rect">
            <a:avLst/>
          </a:prstGeom>
        </p:spPr>
        <p:txBody>
          <a:bodyPr wrap="square">
            <a:spAutoFit/>
          </a:bodyPr>
          <a:lstStyle/>
          <a:p>
            <a:r>
              <a:rPr lang="es-ES" sz="1000" b="1" i="1" dirty="0">
                <a:solidFill>
                  <a:srgbClr val="000000"/>
                </a:solidFill>
                <a:latin typeface="Montserrat" pitchFamily="2" charset="77"/>
              </a:rPr>
              <a:t>Informe Estatal de Gobernabilidad y Políticas Públicas en Gestión del Riesgo de Desastres, CENAPRED (2018).</a:t>
            </a:r>
            <a:endParaRPr lang="es-ES_tradnl" sz="1000" b="1" i="1" dirty="0">
              <a:latin typeface="Montserrat" pitchFamily="2" charset="77"/>
            </a:endParaRPr>
          </a:p>
        </p:txBody>
      </p:sp>
      <p:sp>
        <p:nvSpPr>
          <p:cNvPr id="7" name="TextBox 6">
            <a:extLst>
              <a:ext uri="{FF2B5EF4-FFF2-40B4-BE49-F238E27FC236}">
                <a16:creationId xmlns:a16="http://schemas.microsoft.com/office/drawing/2014/main" id="{0FE08353-C43F-8A43-A108-679ADC0231F6}"/>
              </a:ext>
            </a:extLst>
          </p:cNvPr>
          <p:cNvSpPr txBox="1"/>
          <p:nvPr/>
        </p:nvSpPr>
        <p:spPr>
          <a:xfrm>
            <a:off x="316604" y="5877272"/>
            <a:ext cx="2984087" cy="646331"/>
          </a:xfrm>
          <a:prstGeom prst="rect">
            <a:avLst/>
          </a:prstGeom>
          <a:noFill/>
        </p:spPr>
        <p:txBody>
          <a:bodyPr wrap="none" rtlCol="0">
            <a:spAutoFit/>
          </a:bodyPr>
          <a:lstStyle/>
          <a:p>
            <a:r>
              <a:rPr lang="es-ES_tradnl" dirty="0"/>
              <a:t>Durango </a:t>
            </a:r>
            <a:r>
              <a:rPr lang="es-ES_tradnl" b="1" dirty="0">
                <a:solidFill>
                  <a:srgbClr val="860000"/>
                </a:solidFill>
              </a:rPr>
              <a:t>63.0 % - </a:t>
            </a:r>
            <a:r>
              <a:rPr lang="es-ES_tradnl" dirty="0">
                <a:solidFill>
                  <a:srgbClr val="860000"/>
                </a:solidFill>
              </a:rPr>
              <a:t>APRECIABLE</a:t>
            </a:r>
          </a:p>
          <a:p>
            <a:r>
              <a:rPr lang="es-ES_tradnl" dirty="0"/>
              <a:t>Nacional</a:t>
            </a:r>
          </a:p>
        </p:txBody>
      </p:sp>
    </p:spTree>
    <p:extLst>
      <p:ext uri="{BB962C8B-B14F-4D97-AF65-F5344CB8AC3E}">
        <p14:creationId xmlns:p14="http://schemas.microsoft.com/office/powerpoint/2010/main" val="219315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04" y="980728"/>
            <a:ext cx="8835977" cy="3818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0459FBD8-3D2B-294F-8E55-7A1A3FBD7F6E}"/>
              </a:ext>
            </a:extLst>
          </p:cNvPr>
          <p:cNvSpPr txBox="1"/>
          <p:nvPr/>
        </p:nvSpPr>
        <p:spPr>
          <a:xfrm>
            <a:off x="107504" y="116632"/>
            <a:ext cx="3510898" cy="646331"/>
          </a:xfrm>
          <a:prstGeom prst="rect">
            <a:avLst/>
          </a:prstGeom>
          <a:noFill/>
        </p:spPr>
        <p:txBody>
          <a:bodyPr wrap="none" rtlCol="0">
            <a:spAutoFit/>
          </a:bodyPr>
          <a:lstStyle/>
          <a:p>
            <a:r>
              <a:rPr lang="en-US" b="1" dirty="0" err="1">
                <a:latin typeface="Montserrat" pitchFamily="2" charset="77"/>
              </a:rPr>
              <a:t>Políticas</a:t>
            </a:r>
            <a:r>
              <a:rPr lang="en-US" b="1" dirty="0">
                <a:latin typeface="Montserrat" pitchFamily="2" charset="77"/>
              </a:rPr>
              <a:t> </a:t>
            </a:r>
            <a:r>
              <a:rPr lang="en-US" b="1" dirty="0" err="1">
                <a:latin typeface="Montserrat" pitchFamily="2" charset="77"/>
              </a:rPr>
              <a:t>Públicas</a:t>
            </a:r>
            <a:endParaRPr lang="en-US" b="1" dirty="0">
              <a:latin typeface="Montserrat" pitchFamily="2" charset="77"/>
            </a:endParaRPr>
          </a:p>
          <a:p>
            <a:r>
              <a:rPr lang="en-US" b="1" dirty="0" err="1">
                <a:latin typeface="Montserrat" pitchFamily="2" charset="77"/>
              </a:rPr>
              <a:t>Gestión</a:t>
            </a:r>
            <a:r>
              <a:rPr lang="en-US" b="1" dirty="0">
                <a:latin typeface="Montserrat" pitchFamily="2" charset="77"/>
              </a:rPr>
              <a:t> Integral de </a:t>
            </a:r>
            <a:r>
              <a:rPr lang="en-US" b="1" dirty="0" err="1">
                <a:latin typeface="Montserrat" pitchFamily="2" charset="77"/>
              </a:rPr>
              <a:t>Riesgos</a:t>
            </a:r>
            <a:endParaRPr lang="en-US" b="1" dirty="0">
              <a:latin typeface="Montserrat" pitchFamily="2" charset="77"/>
            </a:endParaRPr>
          </a:p>
        </p:txBody>
      </p:sp>
      <p:sp>
        <p:nvSpPr>
          <p:cNvPr id="9" name="Rectangle 8">
            <a:extLst>
              <a:ext uri="{FF2B5EF4-FFF2-40B4-BE49-F238E27FC236}">
                <a16:creationId xmlns:a16="http://schemas.microsoft.com/office/drawing/2014/main" id="{E03E77D6-28FA-3C4E-89B2-1F90CD63E656}"/>
              </a:ext>
            </a:extLst>
          </p:cNvPr>
          <p:cNvSpPr/>
          <p:nvPr/>
        </p:nvSpPr>
        <p:spPr>
          <a:xfrm>
            <a:off x="5194509" y="3769731"/>
            <a:ext cx="1196640" cy="3394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TextBox 12">
            <a:extLst>
              <a:ext uri="{FF2B5EF4-FFF2-40B4-BE49-F238E27FC236}">
                <a16:creationId xmlns:a16="http://schemas.microsoft.com/office/drawing/2014/main" id="{F9BC16CB-1175-1A47-AE3F-FEE291F9BBF9}"/>
              </a:ext>
            </a:extLst>
          </p:cNvPr>
          <p:cNvSpPr txBox="1"/>
          <p:nvPr/>
        </p:nvSpPr>
        <p:spPr>
          <a:xfrm>
            <a:off x="5304119" y="3146370"/>
            <a:ext cx="72624" cy="184666"/>
          </a:xfrm>
          <a:prstGeom prst="rect">
            <a:avLst/>
          </a:prstGeom>
          <a:noFill/>
        </p:spPr>
        <p:txBody>
          <a:bodyPr wrap="square" lIns="0" tIns="0" rIns="0" bIns="0" rtlCol="0">
            <a:spAutoFit/>
          </a:bodyPr>
          <a:lstStyle/>
          <a:p>
            <a:r>
              <a:rPr lang="es-ES_tradnl" sz="1200" dirty="0">
                <a:solidFill>
                  <a:srgbClr val="FF0000"/>
                </a:solidFill>
                <a:latin typeface="Montserrat" pitchFamily="2" charset="77"/>
              </a:rPr>
              <a:t>2</a:t>
            </a:r>
          </a:p>
        </p:txBody>
      </p:sp>
      <p:sp>
        <p:nvSpPr>
          <p:cNvPr id="14" name="TextBox 13">
            <a:extLst>
              <a:ext uri="{FF2B5EF4-FFF2-40B4-BE49-F238E27FC236}">
                <a16:creationId xmlns:a16="http://schemas.microsoft.com/office/drawing/2014/main" id="{D462C488-EBE2-1B47-8221-0A063607AE39}"/>
              </a:ext>
            </a:extLst>
          </p:cNvPr>
          <p:cNvSpPr txBox="1"/>
          <p:nvPr/>
        </p:nvSpPr>
        <p:spPr>
          <a:xfrm>
            <a:off x="5337887" y="3827832"/>
            <a:ext cx="72008" cy="184666"/>
          </a:xfrm>
          <a:prstGeom prst="rect">
            <a:avLst/>
          </a:prstGeom>
          <a:noFill/>
        </p:spPr>
        <p:txBody>
          <a:bodyPr wrap="square" lIns="0" tIns="0" rIns="0" bIns="0" rtlCol="0">
            <a:spAutoFit/>
          </a:bodyPr>
          <a:lstStyle/>
          <a:p>
            <a:r>
              <a:rPr lang="es-ES_tradnl" sz="1200" dirty="0">
                <a:solidFill>
                  <a:srgbClr val="FF0000"/>
                </a:solidFill>
                <a:latin typeface="Montserrat" pitchFamily="2" charset="77"/>
              </a:rPr>
              <a:t>3</a:t>
            </a:r>
          </a:p>
        </p:txBody>
      </p:sp>
      <p:sp>
        <p:nvSpPr>
          <p:cNvPr id="16" name="TextBox 15">
            <a:extLst>
              <a:ext uri="{FF2B5EF4-FFF2-40B4-BE49-F238E27FC236}">
                <a16:creationId xmlns:a16="http://schemas.microsoft.com/office/drawing/2014/main" id="{2B6C74DF-CB50-7F40-8DA2-7078C13C08D7}"/>
              </a:ext>
            </a:extLst>
          </p:cNvPr>
          <p:cNvSpPr txBox="1"/>
          <p:nvPr/>
        </p:nvSpPr>
        <p:spPr>
          <a:xfrm>
            <a:off x="252021" y="5517232"/>
            <a:ext cx="8550695" cy="507831"/>
          </a:xfrm>
          <a:prstGeom prst="rect">
            <a:avLst/>
          </a:prstGeom>
          <a:noFill/>
        </p:spPr>
        <p:txBody>
          <a:bodyPr wrap="square" lIns="0" tIns="0" rIns="0" bIns="0" rtlCol="0">
            <a:spAutoFit/>
          </a:bodyPr>
          <a:lstStyle/>
          <a:p>
            <a:r>
              <a:rPr lang="es-ES_tradnl" sz="1100" b="1" dirty="0">
                <a:solidFill>
                  <a:srgbClr val="FF0000"/>
                </a:solidFill>
                <a:latin typeface="Montserrat" pitchFamily="2" charset="77"/>
              </a:rPr>
              <a:t>2. </a:t>
            </a:r>
            <a:r>
              <a:rPr lang="es-ES_tradnl" sz="1100" b="1" dirty="0">
                <a:latin typeface="Montserrat" pitchFamily="2" charset="77"/>
              </a:rPr>
              <a:t>Financiamiento y disponibilidad de recursos </a:t>
            </a:r>
            <a:r>
              <a:rPr lang="es-ES_tradnl" sz="1100" dirty="0">
                <a:latin typeface="Montserrat" pitchFamily="2" charset="77"/>
              </a:rPr>
              <a:t>para actividades de </a:t>
            </a:r>
            <a:r>
              <a:rPr lang="es-ES_tradnl" sz="1100" b="1" dirty="0">
                <a:latin typeface="Montserrat" pitchFamily="2" charset="77"/>
              </a:rPr>
              <a:t>reducción de riesgo </a:t>
            </a:r>
            <a:r>
              <a:rPr lang="es-ES_tradnl" sz="1100" dirty="0">
                <a:latin typeface="Montserrat" pitchFamily="2" charset="77"/>
              </a:rPr>
              <a:t>de desastres en los diferentes sectores, dentro del ámbito de sus competencias y que puedan ser verificables a través de instrumentos de clasificación presupuestal.</a:t>
            </a:r>
            <a:endParaRPr lang="es-ES_tradnl" sz="1100" b="1" dirty="0">
              <a:solidFill>
                <a:srgbClr val="FF0000"/>
              </a:solidFill>
              <a:latin typeface="Montserrat" pitchFamily="2" charset="77"/>
            </a:endParaRPr>
          </a:p>
        </p:txBody>
      </p:sp>
      <p:sp>
        <p:nvSpPr>
          <p:cNvPr id="20" name="TextBox 19">
            <a:extLst>
              <a:ext uri="{FF2B5EF4-FFF2-40B4-BE49-F238E27FC236}">
                <a16:creationId xmlns:a16="http://schemas.microsoft.com/office/drawing/2014/main" id="{0C1318BB-A080-F44E-B4B2-86EB26F8AFCF}"/>
              </a:ext>
            </a:extLst>
          </p:cNvPr>
          <p:cNvSpPr txBox="1"/>
          <p:nvPr/>
        </p:nvSpPr>
        <p:spPr>
          <a:xfrm>
            <a:off x="246901" y="5013176"/>
            <a:ext cx="8550693" cy="338554"/>
          </a:xfrm>
          <a:prstGeom prst="rect">
            <a:avLst/>
          </a:prstGeom>
          <a:noFill/>
        </p:spPr>
        <p:txBody>
          <a:bodyPr wrap="square" lIns="0" tIns="0" rIns="0" bIns="0" rtlCol="0">
            <a:spAutoFit/>
          </a:bodyPr>
          <a:lstStyle/>
          <a:p>
            <a:r>
              <a:rPr lang="es-ES_tradnl" sz="1100" b="1" dirty="0">
                <a:solidFill>
                  <a:srgbClr val="FF0000"/>
                </a:solidFill>
                <a:latin typeface="Montserrat" pitchFamily="2" charset="77"/>
              </a:rPr>
              <a:t>1. </a:t>
            </a:r>
            <a:r>
              <a:rPr lang="es-ES_tradnl" sz="1100" b="1" dirty="0">
                <a:latin typeface="Montserrat" pitchFamily="2" charset="77"/>
              </a:rPr>
              <a:t>Implementación de estructuras de protección financiera o Transferencia de riesgos</a:t>
            </a:r>
            <a:r>
              <a:rPr lang="es-ES_tradnl" sz="1100" dirty="0">
                <a:latin typeface="Montserrat" pitchFamily="2" charset="77"/>
              </a:rPr>
              <a:t> a nivel municipal, existencia de </a:t>
            </a:r>
            <a:r>
              <a:rPr lang="es-ES_tradnl" sz="1100" b="1" dirty="0">
                <a:latin typeface="Montserrat" pitchFamily="2" charset="77"/>
              </a:rPr>
              <a:t>Estrategia para la Gestión Integral de Riesgos (EGIR).</a:t>
            </a:r>
            <a:endParaRPr lang="es-ES_tradnl" sz="1100" b="1" dirty="0">
              <a:solidFill>
                <a:srgbClr val="FF0000"/>
              </a:solidFill>
              <a:latin typeface="Montserrat" pitchFamily="2" charset="77"/>
            </a:endParaRPr>
          </a:p>
        </p:txBody>
      </p:sp>
      <p:sp>
        <p:nvSpPr>
          <p:cNvPr id="12" name="Rectangle 8">
            <a:extLst>
              <a:ext uri="{FF2B5EF4-FFF2-40B4-BE49-F238E27FC236}">
                <a16:creationId xmlns:a16="http://schemas.microsoft.com/office/drawing/2014/main" id="{E03E77D6-28FA-3C4E-89B2-1F90CD63E656}"/>
              </a:ext>
            </a:extLst>
          </p:cNvPr>
          <p:cNvSpPr/>
          <p:nvPr/>
        </p:nvSpPr>
        <p:spPr>
          <a:xfrm>
            <a:off x="5189388" y="3068960"/>
            <a:ext cx="1206882" cy="3394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angle 8">
            <a:extLst>
              <a:ext uri="{FF2B5EF4-FFF2-40B4-BE49-F238E27FC236}">
                <a16:creationId xmlns:a16="http://schemas.microsoft.com/office/drawing/2014/main" id="{E03E77D6-28FA-3C4E-89B2-1F90CD63E656}"/>
              </a:ext>
            </a:extLst>
          </p:cNvPr>
          <p:cNvSpPr/>
          <p:nvPr/>
        </p:nvSpPr>
        <p:spPr>
          <a:xfrm>
            <a:off x="3922982" y="4109217"/>
            <a:ext cx="1196640" cy="3394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TextBox 13">
            <a:extLst>
              <a:ext uri="{FF2B5EF4-FFF2-40B4-BE49-F238E27FC236}">
                <a16:creationId xmlns:a16="http://schemas.microsoft.com/office/drawing/2014/main" id="{D462C488-EBE2-1B47-8221-0A063607AE39}"/>
              </a:ext>
            </a:extLst>
          </p:cNvPr>
          <p:cNvSpPr txBox="1"/>
          <p:nvPr/>
        </p:nvSpPr>
        <p:spPr>
          <a:xfrm>
            <a:off x="4066360" y="4167318"/>
            <a:ext cx="72008" cy="184666"/>
          </a:xfrm>
          <a:prstGeom prst="rect">
            <a:avLst/>
          </a:prstGeom>
          <a:noFill/>
        </p:spPr>
        <p:txBody>
          <a:bodyPr wrap="square" lIns="0" tIns="0" rIns="0" bIns="0" rtlCol="0">
            <a:spAutoFit/>
          </a:bodyPr>
          <a:lstStyle/>
          <a:p>
            <a:r>
              <a:rPr lang="es-ES_tradnl" sz="1200" dirty="0">
                <a:solidFill>
                  <a:srgbClr val="FF0000"/>
                </a:solidFill>
                <a:latin typeface="Montserrat" pitchFamily="2" charset="77"/>
              </a:rPr>
              <a:t>1</a:t>
            </a:r>
          </a:p>
        </p:txBody>
      </p:sp>
      <p:sp>
        <p:nvSpPr>
          <p:cNvPr id="18" name="TextBox 15">
            <a:extLst>
              <a:ext uri="{FF2B5EF4-FFF2-40B4-BE49-F238E27FC236}">
                <a16:creationId xmlns:a16="http://schemas.microsoft.com/office/drawing/2014/main" id="{2B6C74DF-CB50-7F40-8DA2-7078C13C08D7}"/>
              </a:ext>
            </a:extLst>
          </p:cNvPr>
          <p:cNvSpPr txBox="1"/>
          <p:nvPr/>
        </p:nvSpPr>
        <p:spPr>
          <a:xfrm>
            <a:off x="246895" y="6167948"/>
            <a:ext cx="8550695" cy="338554"/>
          </a:xfrm>
          <a:prstGeom prst="rect">
            <a:avLst/>
          </a:prstGeom>
          <a:noFill/>
        </p:spPr>
        <p:txBody>
          <a:bodyPr wrap="square" lIns="0" tIns="0" rIns="0" bIns="0" rtlCol="0">
            <a:spAutoFit/>
          </a:bodyPr>
          <a:lstStyle/>
          <a:p>
            <a:r>
              <a:rPr lang="es-ES_tradnl" sz="1100" b="1" dirty="0">
                <a:solidFill>
                  <a:srgbClr val="FF0000"/>
                </a:solidFill>
                <a:latin typeface="Montserrat" pitchFamily="2" charset="77"/>
              </a:rPr>
              <a:t>3. </a:t>
            </a:r>
            <a:r>
              <a:rPr lang="es-ES_tradnl" sz="1100" dirty="0">
                <a:latin typeface="Montserrat" pitchFamily="2" charset="77"/>
              </a:rPr>
              <a:t>Cada </a:t>
            </a:r>
            <a:r>
              <a:rPr lang="es-ES_tradnl" sz="1100" b="1" dirty="0">
                <a:latin typeface="Montserrat" pitchFamily="2" charset="77"/>
              </a:rPr>
              <a:t>sector es responsable de la realización de planes de recuperación, </a:t>
            </a:r>
            <a:r>
              <a:rPr lang="es-ES_tradnl" sz="1100" dirty="0">
                <a:latin typeface="Montserrat" pitchFamily="2" charset="77"/>
              </a:rPr>
              <a:t>los cuales determinen acciones básicas y estrategias a realizar en caso de afrontar un proceso de recuperación post desastre.</a:t>
            </a:r>
          </a:p>
        </p:txBody>
      </p:sp>
    </p:spTree>
    <p:extLst>
      <p:ext uri="{BB962C8B-B14F-4D97-AF65-F5344CB8AC3E}">
        <p14:creationId xmlns:p14="http://schemas.microsoft.com/office/powerpoint/2010/main" val="287047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6" grpId="0"/>
      <p:bldP spid="20" grpId="0"/>
      <p:bldP spid="12"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8740838-4494-4A4F-911F-2B360E667D85}"/>
              </a:ext>
            </a:extLst>
          </p:cNvPr>
          <p:cNvSpPr txBox="1"/>
          <p:nvPr/>
        </p:nvSpPr>
        <p:spPr>
          <a:xfrm>
            <a:off x="107504" y="116632"/>
            <a:ext cx="3510898" cy="646331"/>
          </a:xfrm>
          <a:prstGeom prst="rect">
            <a:avLst/>
          </a:prstGeom>
          <a:noFill/>
        </p:spPr>
        <p:txBody>
          <a:bodyPr wrap="none" rtlCol="0">
            <a:spAutoFit/>
          </a:bodyPr>
          <a:lstStyle/>
          <a:p>
            <a:r>
              <a:rPr lang="en-US" b="1" dirty="0" err="1">
                <a:latin typeface="Montserrat" pitchFamily="2" charset="77"/>
              </a:rPr>
              <a:t>Políticas</a:t>
            </a:r>
            <a:r>
              <a:rPr lang="en-US" b="1" dirty="0">
                <a:latin typeface="Montserrat" pitchFamily="2" charset="77"/>
              </a:rPr>
              <a:t> </a:t>
            </a:r>
            <a:r>
              <a:rPr lang="en-US" b="1" dirty="0" err="1">
                <a:latin typeface="Montserrat" pitchFamily="2" charset="77"/>
              </a:rPr>
              <a:t>Públicas</a:t>
            </a:r>
            <a:endParaRPr lang="en-US" b="1" dirty="0">
              <a:latin typeface="Montserrat" pitchFamily="2" charset="77"/>
            </a:endParaRPr>
          </a:p>
          <a:p>
            <a:r>
              <a:rPr lang="en-US" b="1" dirty="0" err="1">
                <a:latin typeface="Montserrat" pitchFamily="2" charset="77"/>
              </a:rPr>
              <a:t>Gestión</a:t>
            </a:r>
            <a:r>
              <a:rPr lang="en-US" b="1" dirty="0">
                <a:latin typeface="Montserrat" pitchFamily="2" charset="77"/>
              </a:rPr>
              <a:t> Integral de </a:t>
            </a:r>
            <a:r>
              <a:rPr lang="en-US" b="1" dirty="0" err="1">
                <a:latin typeface="Montserrat" pitchFamily="2" charset="77"/>
              </a:rPr>
              <a:t>Riesgos</a:t>
            </a:r>
            <a:endParaRPr lang="en-US" b="1" dirty="0">
              <a:latin typeface="Montserrat" pitchFamily="2" charset="77"/>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318" y="856756"/>
            <a:ext cx="76581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08" y="3714256"/>
            <a:ext cx="807720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0832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1828</TotalTime>
  <Words>1095</Words>
  <Application>Microsoft Macintosh PowerPoint</Application>
  <PresentationFormat>On-screen Show (4:3)</PresentationFormat>
  <Paragraphs>101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Montserrat</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Estrada Cabrera Cynthia Paola</dc:creator>
  <cp:lastModifiedBy>NEITH MORENO RODRIGUEZ</cp:lastModifiedBy>
  <cp:revision>75</cp:revision>
  <dcterms:created xsi:type="dcterms:W3CDTF">2018-12-04T21:42:05Z</dcterms:created>
  <dcterms:modified xsi:type="dcterms:W3CDTF">2019-01-24T15:55:22Z</dcterms:modified>
</cp:coreProperties>
</file>