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94" r:id="rId3"/>
    <p:sldId id="295" r:id="rId4"/>
    <p:sldId id="296" r:id="rId5"/>
    <p:sldId id="297" r:id="rId6"/>
    <p:sldId id="298" r:id="rId7"/>
    <p:sldId id="284" r:id="rId8"/>
    <p:sldId id="285" r:id="rId9"/>
    <p:sldId id="299" r:id="rId10"/>
    <p:sldId id="300" r:id="rId11"/>
    <p:sldId id="287" r:id="rId12"/>
    <p:sldId id="288" r:id="rId13"/>
    <p:sldId id="289" r:id="rId14"/>
    <p:sldId id="290" r:id="rId15"/>
    <p:sldId id="291" r:id="rId16"/>
    <p:sldId id="292" r:id="rId17"/>
    <p:sldId id="293" r:id="rId18"/>
    <p:sldId id="301" r:id="rId19"/>
    <p:sldId id="302" r:id="rId20"/>
    <p:sldId id="303" r:id="rId21"/>
    <p:sldId id="304" r:id="rId2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38806B"/>
    <a:srgbClr val="439B82"/>
    <a:srgbClr val="D4C19C"/>
    <a:srgbClr val="E8DECA"/>
    <a:srgbClr val="FFFFFF"/>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35"/>
    <p:restoredTop sz="50000" autoAdjust="0"/>
  </p:normalViewPr>
  <p:slideViewPr>
    <p:cSldViewPr showGuides="1">
      <p:cViewPr>
        <p:scale>
          <a:sx n="79" d="100"/>
          <a:sy n="79" d="100"/>
        </p:scale>
        <p:origin x="2344" y="7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Reglamentos</c:v>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Hoja1!$F$3:$F$65</c:f>
              <c:numCache>
                <c:formatCode>General</c:formatCode>
                <c:ptCount val="9"/>
                <c:pt idx="1">
                  <c:v>1</c:v>
                </c:pt>
                <c:pt idx="2">
                  <c:v>2</c:v>
                </c:pt>
                <c:pt idx="3">
                  <c:v>1</c:v>
                </c:pt>
                <c:pt idx="4">
                  <c:v>1</c:v>
                </c:pt>
                <c:pt idx="5">
                  <c:v>1</c:v>
                </c:pt>
                <c:pt idx="6">
                  <c:v>1</c:v>
                </c:pt>
                <c:pt idx="7">
                  <c:v>1</c:v>
                </c:pt>
                <c:pt idx="8">
                  <c:v>1</c:v>
                </c:pt>
              </c:numCache>
            </c:numRef>
          </c:val>
          <c:extLst>
            <c:ext xmlns:c16="http://schemas.microsoft.com/office/drawing/2014/chart" uri="{C3380CC4-5D6E-409C-BE32-E72D297353CC}">
              <c16:uniqueId val="{00000000-0627-D840-98B7-B7E79F885FAF}"/>
            </c:ext>
          </c:extLst>
        </c:ser>
        <c:ser>
          <c:idx val="1"/>
          <c:order val="1"/>
          <c:tx>
            <c:strRef>
              <c:f>Hoja1!$G$1:$G$2</c:f>
              <c:strCache>
                <c:ptCount val="1"/>
                <c:pt idx="0">
                  <c:v>Acuerdos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Hoja1!$G$3:$G$65</c:f>
              <c:numCache>
                <c:formatCode>General</c:formatCode>
                <c:ptCount val="9"/>
              </c:numCache>
            </c:numRef>
          </c:val>
          <c:extLst>
            <c:ext xmlns:c16="http://schemas.microsoft.com/office/drawing/2014/chart" uri="{C3380CC4-5D6E-409C-BE32-E72D297353CC}">
              <c16:uniqueId val="{00000001-0627-D840-98B7-B7E79F885FAF}"/>
            </c:ext>
          </c:extLst>
        </c:ser>
        <c:ser>
          <c:idx val="2"/>
          <c:order val="2"/>
          <c:tx>
            <c:v>Normas</c:v>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Hoja1!$H$3:$H$65</c:f>
              <c:numCache>
                <c:formatCode>General</c:formatCode>
                <c:ptCount val="9"/>
                <c:pt idx="4">
                  <c:v>1</c:v>
                </c:pt>
              </c:numCache>
            </c:numRef>
          </c:val>
          <c:extLst>
            <c:ext xmlns:c16="http://schemas.microsoft.com/office/drawing/2014/chart" uri="{C3380CC4-5D6E-409C-BE32-E72D297353CC}">
              <c16:uniqueId val="{00000002-0627-D840-98B7-B7E79F885FAF}"/>
            </c:ext>
          </c:extLst>
        </c:ser>
        <c:ser>
          <c:idx val="3"/>
          <c:order val="3"/>
          <c:tx>
            <c:strRef>
              <c:f>Hoja1!$I$1:$I$2</c:f>
              <c:strCache>
                <c:ptCount val="1"/>
                <c:pt idx="0">
                  <c:v>Lineamientos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Hoja1!$I$3:$I$65</c:f>
              <c:numCache>
                <c:formatCode>General</c:formatCode>
                <c:ptCount val="9"/>
              </c:numCache>
            </c:numRef>
          </c:val>
          <c:extLst>
            <c:ext xmlns:c16="http://schemas.microsoft.com/office/drawing/2014/chart" uri="{C3380CC4-5D6E-409C-BE32-E72D297353CC}">
              <c16:uniqueId val="{00000003-0627-D840-98B7-B7E79F885FAF}"/>
            </c:ext>
          </c:extLst>
        </c:ser>
        <c:ser>
          <c:idx val="4"/>
          <c:order val="4"/>
          <c:tx>
            <c:strRef>
              <c:f>Hoja1!$J$1:$J$2</c:f>
              <c:strCache>
                <c:ptCount val="1"/>
                <c:pt idx="0">
                  <c:v>Manuales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Hoja1!$J$3:$J$65</c:f>
              <c:numCache>
                <c:formatCode>General</c:formatCode>
                <c:ptCount val="9"/>
                <c:pt idx="4">
                  <c:v>1</c:v>
                </c:pt>
              </c:numCache>
            </c:numRef>
          </c:val>
          <c:extLst>
            <c:ext xmlns:c16="http://schemas.microsoft.com/office/drawing/2014/chart" uri="{C3380CC4-5D6E-409C-BE32-E72D297353CC}">
              <c16:uniqueId val="{00000004-0627-D840-98B7-B7E79F885FAF}"/>
            </c:ext>
          </c:extLst>
        </c:ser>
        <c:ser>
          <c:idx val="5"/>
          <c:order val="5"/>
          <c:tx>
            <c:strRef>
              <c:f>Hoja1!$K$1:$K$2</c:f>
              <c:strCache>
                <c:ptCount val="1"/>
                <c:pt idx="0">
                  <c:v>Bases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Hoja1!$K$3:$K$65</c:f>
              <c:numCache>
                <c:formatCode>General</c:formatCode>
                <c:ptCount val="9"/>
              </c:numCache>
            </c:numRef>
          </c:val>
          <c:extLst>
            <c:ext xmlns:c16="http://schemas.microsoft.com/office/drawing/2014/chart" uri="{C3380CC4-5D6E-409C-BE32-E72D297353CC}">
              <c16:uniqueId val="{00000005-0627-D840-98B7-B7E79F885FAF}"/>
            </c:ext>
          </c:extLst>
        </c:ser>
        <c:ser>
          <c:idx val="6"/>
          <c:order val="6"/>
          <c:tx>
            <c:strRef>
              <c:f>Hoja1!$L$1:$L$2</c:f>
              <c:strCache>
                <c:ptCount val="1"/>
                <c:pt idx="0">
                  <c:v>Oficios</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Hoja1!$L$3:$L$65</c:f>
              <c:numCache>
                <c:formatCode>General</c:formatCode>
                <c:ptCount val="9"/>
              </c:numCache>
            </c:numRef>
          </c:val>
          <c:extLst>
            <c:ext xmlns:c16="http://schemas.microsoft.com/office/drawing/2014/chart" uri="{C3380CC4-5D6E-409C-BE32-E72D297353CC}">
              <c16:uniqueId val="{00000006-0627-D840-98B7-B7E79F885FAF}"/>
            </c:ext>
          </c:extLst>
        </c:ser>
        <c:ser>
          <c:idx val="7"/>
          <c:order val="7"/>
          <c:tx>
            <c:v>Otras</c:v>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Hoja1!$M$3:$M$65</c:f>
              <c:numCache>
                <c:formatCode>General</c:formatCode>
                <c:ptCount val="9"/>
              </c:numCache>
            </c:numRef>
          </c:val>
          <c:extLst>
            <c:ext xmlns:c16="http://schemas.microsoft.com/office/drawing/2014/chart" uri="{C3380CC4-5D6E-409C-BE32-E72D297353CC}">
              <c16:uniqueId val="{00000007-0627-D840-98B7-B7E79F885FAF}"/>
            </c:ext>
          </c:extLst>
        </c:ser>
        <c:ser>
          <c:idx val="8"/>
          <c:order val="8"/>
          <c:tx>
            <c:strRef>
              <c:f>Hoja1!$N$1:$N$2</c:f>
              <c:strCache>
                <c:ptCount val="1"/>
                <c:pt idx="0">
                  <c:v>No especificado</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Hoja1!$D$3:$D$65</c:f>
              <c:strCache>
                <c:ptCount val="9"/>
                <c:pt idx="0">
                  <c:v>Armería</c:v>
                </c:pt>
                <c:pt idx="1">
                  <c:v>Colima</c:v>
                </c:pt>
                <c:pt idx="2">
                  <c:v>Comala</c:v>
                </c:pt>
                <c:pt idx="3">
                  <c:v>Coquimatlán</c:v>
                </c:pt>
                <c:pt idx="4">
                  <c:v>Cuauhtémoc</c:v>
                </c:pt>
                <c:pt idx="5">
                  <c:v>Manzanillo</c:v>
                </c:pt>
                <c:pt idx="6">
                  <c:v>Minatitlán</c:v>
                </c:pt>
                <c:pt idx="7">
                  <c:v>Tecomán</c:v>
                </c:pt>
                <c:pt idx="8">
                  <c:v>Villa de Álvarez</c:v>
                </c:pt>
              </c:strCache>
            </c:strRef>
          </c:cat>
          <c:val>
            <c:numRef>
              <c:f>Hoja1!$N$3:$N$65</c:f>
              <c:numCache>
                <c:formatCode>General</c:formatCode>
                <c:ptCount val="9"/>
                <c:pt idx="0">
                  <c:v>1</c:v>
                </c:pt>
              </c:numCache>
            </c:numRef>
          </c:val>
          <c:extLst>
            <c:ext xmlns:c16="http://schemas.microsoft.com/office/drawing/2014/chart" uri="{C3380CC4-5D6E-409C-BE32-E72D297353CC}">
              <c16:uniqueId val="{00000008-0627-D840-98B7-B7E79F885FAF}"/>
            </c:ext>
          </c:extLst>
        </c:ser>
        <c:dLbls>
          <c:dLblPos val="ctr"/>
          <c:showLegendKey val="0"/>
          <c:showVal val="1"/>
          <c:showCatName val="0"/>
          <c:showSerName val="0"/>
          <c:showPercent val="0"/>
          <c:showBubbleSize val="0"/>
        </c:dLbls>
        <c:gapWidth val="150"/>
        <c:overlap val="100"/>
        <c:axId val="41958400"/>
        <c:axId val="39780928"/>
      </c:barChart>
      <c:catAx>
        <c:axId val="41958400"/>
        <c:scaling>
          <c:orientation val="minMax"/>
        </c:scaling>
        <c:delete val="0"/>
        <c:axPos val="b"/>
        <c:title>
          <c:tx>
            <c:rich>
              <a:bodyPr/>
              <a:lstStyle/>
              <a:p>
                <a:pPr>
                  <a:defRPr/>
                </a:pPr>
                <a:r>
                  <a:rPr lang="en-US"/>
                  <a:t>Municipios</a:t>
                </a:r>
              </a:p>
            </c:rich>
          </c:tx>
          <c:overlay val="0"/>
        </c:title>
        <c:numFmt formatCode="General" sourceLinked="0"/>
        <c:majorTickMark val="out"/>
        <c:minorTickMark val="none"/>
        <c:tickLblPos val="nextTo"/>
        <c:crossAx val="39780928"/>
        <c:crosses val="autoZero"/>
        <c:auto val="1"/>
        <c:lblAlgn val="ctr"/>
        <c:lblOffset val="100"/>
        <c:noMultiLvlLbl val="0"/>
      </c:catAx>
      <c:valAx>
        <c:axId val="39780928"/>
        <c:scaling>
          <c:orientation val="minMax"/>
        </c:scaling>
        <c:delete val="0"/>
        <c:axPos val="l"/>
        <c:majorGridlines/>
        <c:title>
          <c:tx>
            <c:rich>
              <a:bodyPr rot="-5400000" vert="horz"/>
              <a:lstStyle/>
              <a:p>
                <a:pPr>
                  <a:defRPr/>
                </a:pPr>
                <a:r>
                  <a:rPr lang="en-US"/>
                  <a:t>Número de documentos normativos</a:t>
                </a:r>
              </a:p>
            </c:rich>
          </c:tx>
          <c:overlay val="0"/>
        </c:title>
        <c:numFmt formatCode="General" sourceLinked="1"/>
        <c:majorTickMark val="out"/>
        <c:minorTickMark val="none"/>
        <c:tickLblPos val="nextTo"/>
        <c:crossAx val="41958400"/>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lang="es-MX" sz="1800" b="1" i="0" baseline="0" dirty="0">
                <a:solidFill>
                  <a:sysClr val="windowText" lastClr="000000"/>
                </a:solidFill>
                <a:effectLst/>
              </a:rPr>
              <a:t>Daños y pérdidas económicas y defunciones en el estado de Colima, 2000-2017</a:t>
            </a:r>
            <a:endParaRPr lang="es-MX" dirty="0">
              <a:solidFill>
                <a:sysClr val="windowText" lastClr="000000"/>
              </a:solidFill>
              <a:effectLst/>
            </a:endParaRPr>
          </a:p>
        </c:rich>
      </c:tx>
      <c:overlay val="0"/>
      <c:spPr>
        <a:noFill/>
        <a:ln>
          <a:noFill/>
        </a:ln>
        <a:effectLst/>
      </c:spPr>
    </c:title>
    <c:autoTitleDeleted val="0"/>
    <c:plotArea>
      <c:layout>
        <c:manualLayout>
          <c:layoutTarget val="inner"/>
          <c:xMode val="edge"/>
          <c:yMode val="edge"/>
          <c:x val="4.5897420661043721E-2"/>
          <c:y val="7.5552870538275585E-2"/>
          <c:w val="0.898800699754713"/>
          <c:h val="0.69597546611003447"/>
        </c:manualLayout>
      </c:layout>
      <c:barChart>
        <c:barDir val="col"/>
        <c:grouping val="clustered"/>
        <c:varyColors val="0"/>
        <c:ser>
          <c:idx val="0"/>
          <c:order val="0"/>
          <c:tx>
            <c:strRef>
              <c:f>COLHis!$T$1</c:f>
              <c:strCache>
                <c:ptCount val="1"/>
                <c:pt idx="0">
                  <c:v>Defunciones</c:v>
                </c:pt>
              </c:strCache>
            </c:strRef>
          </c:tx>
          <c:spPr>
            <a:solidFill>
              <a:srgbClr val="C00000"/>
            </a:solidFill>
            <a:ln>
              <a:solidFill>
                <a:srgbClr val="C00000"/>
              </a:solidFill>
            </a:ln>
            <a:effectLst/>
          </c:spPr>
          <c:invertIfNegative val="0"/>
          <c:dLbls>
            <c:dLbl>
              <c:idx val="2"/>
              <c:layout>
                <c:manualLayout>
                  <c:x val="-6.0763887227584237E-3"/>
                  <c:y val="-5.38668631699686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E9-9843-B4AE-63508AF491A1}"/>
                </c:ext>
              </c:extLst>
            </c:dLbl>
            <c:dLbl>
              <c:idx val="4"/>
              <c:layout>
                <c:manualLayout>
                  <c:x val="-1.0937499700965123E-2"/>
                  <c:y val="-5.38668631699686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E9-9843-B4AE-63508AF491A1}"/>
                </c:ext>
              </c:extLst>
            </c:dLbl>
            <c:dLbl>
              <c:idx val="9"/>
              <c:layout>
                <c:manualLayout>
                  <c:x val="-7.2916664673101702E-3"/>
                  <c:y val="-1.79556210566570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E9-9843-B4AE-63508AF491A1}"/>
                </c:ext>
              </c:extLst>
            </c:dLbl>
            <c:dLbl>
              <c:idx val="11"/>
              <c:layout>
                <c:manualLayout>
                  <c:x val="6.0763887227583118E-3"/>
                  <c:y val="-7.18224842266231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E9-9843-B4AE-63508AF491A1}"/>
                </c:ext>
              </c:extLst>
            </c:dLbl>
            <c:dLbl>
              <c:idx val="15"/>
              <c:layout>
                <c:manualLayout>
                  <c:x val="4.8611109782067206E-3"/>
                  <c:y val="-1.07733726339934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E9-9843-B4AE-63508AF491A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COLHis!$S$2:$S$18</c:f>
              <c:strCache>
                <c:ptCount val="17"/>
                <c:pt idx="0">
                  <c:v>2000</c:v>
                </c:pt>
                <c:pt idx="1">
                  <c:v>2001*</c:v>
                </c:pt>
                <c:pt idx="2">
                  <c:v>2002</c:v>
                </c:pt>
                <c:pt idx="3">
                  <c:v>2003</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COLHis!$T$2:$T$18</c:f>
              <c:numCache>
                <c:formatCode>General</c:formatCode>
                <c:ptCount val="17"/>
                <c:pt idx="0">
                  <c:v>0</c:v>
                </c:pt>
                <c:pt idx="1">
                  <c:v>3</c:v>
                </c:pt>
                <c:pt idx="2">
                  <c:v>0</c:v>
                </c:pt>
                <c:pt idx="3">
                  <c:v>26</c:v>
                </c:pt>
                <c:pt idx="4">
                  <c:v>0</c:v>
                </c:pt>
                <c:pt idx="5">
                  <c:v>5</c:v>
                </c:pt>
                <c:pt idx="6">
                  <c:v>0</c:v>
                </c:pt>
                <c:pt idx="7">
                  <c:v>0</c:v>
                </c:pt>
                <c:pt idx="8">
                  <c:v>2</c:v>
                </c:pt>
                <c:pt idx="9">
                  <c:v>2</c:v>
                </c:pt>
                <c:pt idx="10">
                  <c:v>5</c:v>
                </c:pt>
                <c:pt idx="11">
                  <c:v>1</c:v>
                </c:pt>
                <c:pt idx="12">
                  <c:v>0</c:v>
                </c:pt>
                <c:pt idx="13">
                  <c:v>0</c:v>
                </c:pt>
                <c:pt idx="14">
                  <c:v>0</c:v>
                </c:pt>
                <c:pt idx="15">
                  <c:v>0</c:v>
                </c:pt>
                <c:pt idx="16">
                  <c:v>2</c:v>
                </c:pt>
              </c:numCache>
            </c:numRef>
          </c:val>
          <c:extLst>
            <c:ext xmlns:c16="http://schemas.microsoft.com/office/drawing/2014/chart" uri="{C3380CC4-5D6E-409C-BE32-E72D297353CC}">
              <c16:uniqueId val="{00000005-4FE9-9843-B4AE-63508AF491A1}"/>
            </c:ext>
          </c:extLst>
        </c:ser>
        <c:dLbls>
          <c:dLblPos val="outEnd"/>
          <c:showLegendKey val="0"/>
          <c:showVal val="1"/>
          <c:showCatName val="0"/>
          <c:showSerName val="0"/>
          <c:showPercent val="0"/>
          <c:showBubbleSize val="0"/>
        </c:dLbls>
        <c:gapWidth val="219"/>
        <c:overlap val="-27"/>
        <c:axId val="42460160"/>
        <c:axId val="42136640"/>
      </c:barChart>
      <c:lineChart>
        <c:grouping val="standard"/>
        <c:varyColors val="0"/>
        <c:ser>
          <c:idx val="1"/>
          <c:order val="1"/>
          <c:tx>
            <c:strRef>
              <c:f>COLHis!$U$1</c:f>
              <c:strCache>
                <c:ptCount val="1"/>
                <c:pt idx="0">
                  <c:v>Total daños (millones de pesos constantes, base 2013)</c:v>
                </c:pt>
              </c:strCache>
            </c:strRef>
          </c:tx>
          <c:spPr>
            <a:ln w="28575" cap="rnd">
              <a:solidFill>
                <a:sysClr val="windowText" lastClr="000000"/>
              </a:solidFill>
              <a:round/>
            </a:ln>
            <a:effectLst/>
          </c:spPr>
          <c:marker>
            <c:symbol val="none"/>
          </c:marker>
          <c:dLbls>
            <c:dLbl>
              <c:idx val="0"/>
              <c:layout>
                <c:manualLayout>
                  <c:x val="1.2152777445516801E-3"/>
                  <c:y val="-1.2568934739659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E9-9843-B4AE-63508AF491A1}"/>
                </c:ext>
              </c:extLst>
            </c:dLbl>
            <c:dLbl>
              <c:idx val="1"/>
              <c:layout>
                <c:manualLayout>
                  <c:x val="6.0763887227584011E-3"/>
                  <c:y val="-1.6160058950990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E9-9843-B4AE-63508AF491A1}"/>
                </c:ext>
              </c:extLst>
            </c:dLbl>
            <c:dLbl>
              <c:idx val="6"/>
              <c:layout>
                <c:manualLayout>
                  <c:x val="0"/>
                  <c:y val="-1.07733726339934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FE9-9843-B4AE-63508AF491A1}"/>
                </c:ext>
              </c:extLst>
            </c:dLbl>
            <c:dLbl>
              <c:idx val="7"/>
              <c:layout>
                <c:manualLayout>
                  <c:x val="-2.4305554891033603E-3"/>
                  <c:y val="-1.4364496845324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FE9-9843-B4AE-63508AF491A1}"/>
                </c:ext>
              </c:extLst>
            </c:dLbl>
            <c:dLbl>
              <c:idx val="11"/>
              <c:layout>
                <c:manualLayout>
                  <c:x val="2.4305554891033603E-3"/>
                  <c:y val="-5.38668631699673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FE9-9843-B4AE-63508AF491A1}"/>
                </c:ext>
              </c:extLst>
            </c:dLbl>
            <c:dLbl>
              <c:idx val="15"/>
              <c:layout>
                <c:manualLayout>
                  <c:x val="1.2152777445516801E-3"/>
                  <c:y val="-1.6160058950990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FE9-9843-B4AE-63508AF491A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COLHis!$S$2:$S$18</c:f>
              <c:strCache>
                <c:ptCount val="17"/>
                <c:pt idx="0">
                  <c:v>2000</c:v>
                </c:pt>
                <c:pt idx="1">
                  <c:v>2001*</c:v>
                </c:pt>
                <c:pt idx="2">
                  <c:v>2002</c:v>
                </c:pt>
                <c:pt idx="3">
                  <c:v>2003</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strCache>
            </c:strRef>
          </c:cat>
          <c:val>
            <c:numRef>
              <c:f>COLHis!$U$2:$U$18</c:f>
              <c:numCache>
                <c:formatCode>0</c:formatCode>
                <c:ptCount val="17"/>
                <c:pt idx="0" formatCode="_-* #,##0.0_-;\-* #,##0.0_-;_-* &quot;-&quot;??_-;_-@_-">
                  <c:v>31.302734777076118</c:v>
                </c:pt>
                <c:pt idx="1">
                  <c:v>0</c:v>
                </c:pt>
                <c:pt idx="2">
                  <c:v>0</c:v>
                </c:pt>
                <c:pt idx="3" formatCode="_-* #,##0.0_-;\-* #,##0.0_-;_-* &quot;-&quot;??_-;_-@_-">
                  <c:v>1792.5754998721861</c:v>
                </c:pt>
                <c:pt idx="4" formatCode="_-* #,##0.0_-;\-* #,##0.0_-;_-* &quot;-&quot;??_-;_-@_-">
                  <c:v>1.7422656477678315</c:v>
                </c:pt>
                <c:pt idx="5" formatCode="_-* #,##0.0_-;\-* #,##0.0_-;_-* &quot;-&quot;??_-;_-@_-">
                  <c:v>223.66215717329479</c:v>
                </c:pt>
                <c:pt idx="6" formatCode="_-* #,##0.0_-;\-* #,##0.0_-;_-* &quot;-&quot;??_-;_-@_-">
                  <c:v>0.64920730529619519</c:v>
                </c:pt>
                <c:pt idx="7" formatCode="_-* #,##0.0_-;\-* #,##0.0_-;_-* &quot;-&quot;??_-;_-@_-">
                  <c:v>2.9827703515952586</c:v>
                </c:pt>
                <c:pt idx="8" formatCode="_-* #,##0.0_-;\-* #,##0.0_-;_-* &quot;-&quot;??_-;_-@_-">
                  <c:v>3.5987700020396813</c:v>
                </c:pt>
                <c:pt idx="9" formatCode="_-* #,##0.0_-;\-* #,##0.0_-;_-* &quot;-&quot;??_-;_-@_-">
                  <c:v>260.92384708435497</c:v>
                </c:pt>
                <c:pt idx="10" formatCode="_-* #,##0.0_-;\-* #,##0.0_-;_-* &quot;-&quot;??_-;_-@_-">
                  <c:v>2408.7721413567469</c:v>
                </c:pt>
                <c:pt idx="11" formatCode="_-* #,##0.0_-;\-* #,##0.0_-;_-* &quot;-&quot;??_-;_-@_-">
                  <c:v>2.2478177595823121</c:v>
                </c:pt>
                <c:pt idx="12" formatCode="_-* #,##0.0_-;\-* #,##0.0_-;_-* &quot;-&quot;??_-;_-@_-">
                  <c:v>833.78000000000009</c:v>
                </c:pt>
                <c:pt idx="13" formatCode="_-* #,##0.0_-;\-* #,##0.0_-;_-* &quot;-&quot;??_-;_-@_-">
                  <c:v>38.809570704390026</c:v>
                </c:pt>
                <c:pt idx="14" formatCode="_-* #,##0.0_-;\-* #,##0.0_-;_-* &quot;-&quot;??_-;_-@_-">
                  <c:v>2049.608511760784</c:v>
                </c:pt>
                <c:pt idx="15" formatCode="_-* #,##0.0_-;\-* #,##0.0_-;_-* &quot;-&quot;??_-;_-@_-">
                  <c:v>5.4192927189161226</c:v>
                </c:pt>
                <c:pt idx="16" formatCode="_-* #,##0.0_-;\-* #,##0.0_-;_-* &quot;-&quot;??_-;_-@_-">
                  <c:v>1.6931479767991457</c:v>
                </c:pt>
              </c:numCache>
            </c:numRef>
          </c:val>
          <c:smooth val="0"/>
          <c:extLst>
            <c:ext xmlns:c16="http://schemas.microsoft.com/office/drawing/2014/chart" uri="{C3380CC4-5D6E-409C-BE32-E72D297353CC}">
              <c16:uniqueId val="{0000000C-4FE9-9843-B4AE-63508AF491A1}"/>
            </c:ext>
          </c:extLst>
        </c:ser>
        <c:dLbls>
          <c:showLegendKey val="0"/>
          <c:showVal val="0"/>
          <c:showCatName val="0"/>
          <c:showSerName val="0"/>
          <c:showPercent val="0"/>
          <c:showBubbleSize val="0"/>
        </c:dLbls>
        <c:marker val="1"/>
        <c:smooth val="0"/>
        <c:axId val="42648064"/>
        <c:axId val="42137216"/>
      </c:lineChart>
      <c:catAx>
        <c:axId val="4246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42136640"/>
        <c:crosses val="autoZero"/>
        <c:auto val="1"/>
        <c:lblAlgn val="ctr"/>
        <c:lblOffset val="100"/>
        <c:noMultiLvlLbl val="0"/>
      </c:catAx>
      <c:valAx>
        <c:axId val="421366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42460160"/>
        <c:crosses val="autoZero"/>
        <c:crossBetween val="between"/>
      </c:valAx>
      <c:valAx>
        <c:axId val="4213721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42648064"/>
        <c:crosses val="max"/>
        <c:crossBetween val="between"/>
      </c:valAx>
      <c:catAx>
        <c:axId val="42648064"/>
        <c:scaling>
          <c:orientation val="minMax"/>
        </c:scaling>
        <c:delete val="1"/>
        <c:axPos val="b"/>
        <c:numFmt formatCode="General" sourceLinked="1"/>
        <c:majorTickMark val="out"/>
        <c:minorTickMark val="none"/>
        <c:tickLblPos val="nextTo"/>
        <c:crossAx val="42137216"/>
        <c:crosses val="autoZero"/>
        <c:auto val="1"/>
        <c:lblAlgn val="ctr"/>
        <c:lblOffset val="100"/>
        <c:noMultiLvlLbl val="0"/>
      </c:catAx>
      <c:spPr>
        <a:noFill/>
        <a:ln>
          <a:noFill/>
        </a:ln>
        <a:effectLst/>
      </c:spPr>
    </c:plotArea>
    <c:legend>
      <c:legendPos val="b"/>
      <c:layout>
        <c:manualLayout>
          <c:xMode val="edge"/>
          <c:yMode val="edge"/>
          <c:x val="0.25996835232051702"/>
          <c:y val="0.8337153175156865"/>
          <c:w val="0.58693214675896099"/>
          <c:h val="9.2371493588883247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s-MX" sz="1200"/>
              <a:t>Porcentaje de defunciones por categoría de fenómeno, 2000-2017</a:t>
            </a:r>
          </a:p>
        </c:rich>
      </c:tx>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COLHis!$O$28:$O$32</c:f>
              <c:strCache>
                <c:ptCount val="5"/>
                <c:pt idx="0">
                  <c:v>Geológico</c:v>
                </c:pt>
                <c:pt idx="1">
                  <c:v>Hidrometeorológico</c:v>
                </c:pt>
                <c:pt idx="2">
                  <c:v>Químico</c:v>
                </c:pt>
                <c:pt idx="3">
                  <c:v>Socio-organizativo</c:v>
                </c:pt>
                <c:pt idx="4">
                  <c:v>Sanitario</c:v>
                </c:pt>
              </c:strCache>
            </c:strRef>
          </c:cat>
          <c:val>
            <c:numRef>
              <c:f>COLHis!$P$28:$P$32</c:f>
              <c:numCache>
                <c:formatCode>0.0%</c:formatCode>
                <c:ptCount val="5"/>
                <c:pt idx="0">
                  <c:v>0.5</c:v>
                </c:pt>
                <c:pt idx="1">
                  <c:v>0.17391304347826086</c:v>
                </c:pt>
                <c:pt idx="2">
                  <c:v>2.1739130434782608E-2</c:v>
                </c:pt>
                <c:pt idx="3">
                  <c:v>0.2391304347826087</c:v>
                </c:pt>
                <c:pt idx="4">
                  <c:v>6.5217391304347824E-2</c:v>
                </c:pt>
              </c:numCache>
            </c:numRef>
          </c:val>
          <c:extLst>
            <c:ext xmlns:c16="http://schemas.microsoft.com/office/drawing/2014/chart" uri="{C3380CC4-5D6E-409C-BE32-E72D297353CC}">
              <c16:uniqueId val="{00000000-284F-B145-BA82-67F16C140083}"/>
            </c:ext>
          </c:extLst>
        </c:ser>
        <c:dLbls>
          <c:showLegendKey val="0"/>
          <c:showVal val="0"/>
          <c:showCatName val="0"/>
          <c:showSerName val="0"/>
          <c:showPercent val="1"/>
          <c:showBubbleSize val="0"/>
          <c:showLeaderLines val="1"/>
        </c:dLbls>
        <c:firstSliceAng val="0"/>
      </c:pieChart>
    </c:plotArea>
    <c:legend>
      <c:legendPos val="r"/>
      <c:overlay val="0"/>
    </c:legend>
    <c:plotVisOnly val="1"/>
    <c:dispBlanksAs val="gap"/>
    <c:showDLblsOverMax val="0"/>
  </c:chart>
  <c:spPr>
    <a:ln>
      <a:solidFill>
        <a:schemeClr val="bg1">
          <a:lumMod val="6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es-MX" sz="1050"/>
              <a:t>Daños totales por categoría de fenómeno</a:t>
            </a:r>
            <a:r>
              <a:rPr lang="es-MX" sz="1050" baseline="0"/>
              <a:t> (millones de pesos constantes, base 2013)</a:t>
            </a:r>
          </a:p>
        </c:rich>
      </c:tx>
      <c:overlay val="0"/>
    </c:title>
    <c:autoTitleDeleted val="0"/>
    <c:plotArea>
      <c:layout/>
      <c:pieChart>
        <c:varyColors val="1"/>
        <c:ser>
          <c:idx val="0"/>
          <c:order val="0"/>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COLHis!$O$28:$O$29</c:f>
              <c:strCache>
                <c:ptCount val="2"/>
                <c:pt idx="0">
                  <c:v>Geológico</c:v>
                </c:pt>
                <c:pt idx="1">
                  <c:v>Hidrometeorológico</c:v>
                </c:pt>
              </c:strCache>
            </c:strRef>
          </c:cat>
          <c:val>
            <c:numRef>
              <c:f>COLHis!$Q$28:$Q$29</c:f>
              <c:numCache>
                <c:formatCode>0.0%</c:formatCode>
                <c:ptCount val="2"/>
                <c:pt idx="0">
                  <c:v>0.23456343180811234</c:v>
                </c:pt>
                <c:pt idx="1">
                  <c:v>0.75991241774950302</c:v>
                </c:pt>
              </c:numCache>
            </c:numRef>
          </c:val>
          <c:extLst>
            <c:ext xmlns:c16="http://schemas.microsoft.com/office/drawing/2014/chart" uri="{C3380CC4-5D6E-409C-BE32-E72D297353CC}">
              <c16:uniqueId val="{00000000-D263-134A-B33A-2869E7DDAFB9}"/>
            </c:ext>
          </c:extLst>
        </c:ser>
        <c:dLbls>
          <c:showLegendKey val="0"/>
          <c:showVal val="0"/>
          <c:showCatName val="0"/>
          <c:showSerName val="0"/>
          <c:showPercent val="1"/>
          <c:showBubbleSize val="0"/>
          <c:showLeaderLines val="1"/>
        </c:dLbls>
        <c:firstSliceAng val="0"/>
      </c:pieChart>
    </c:plotArea>
    <c:legend>
      <c:legendPos val="t"/>
      <c:overlay val="0"/>
    </c:legend>
    <c:plotVisOnly val="1"/>
    <c:dispBlanksAs val="gap"/>
    <c:showDLblsOverMax val="0"/>
  </c:chart>
  <c:spPr>
    <a:noFill/>
    <a:ln>
      <a:solidFill>
        <a:schemeClr val="bg1">
          <a:lumMod val="65000"/>
        </a:schemeClr>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r>
              <a:rPr lang="es-MX" sz="1000" dirty="0"/>
              <a:t>Participación por sector en los daños y pérdidas causadas por los desastres de origen natural en el estado de Colima, 2000-2017</a:t>
            </a:r>
          </a:p>
        </c:rich>
      </c:tx>
      <c:overlay val="0"/>
      <c:spPr>
        <a:noFill/>
        <a:ln>
          <a:noFill/>
        </a:ln>
        <a:effectLst/>
      </c:spPr>
    </c:title>
    <c:autoTitleDeleted val="0"/>
    <c:plotArea>
      <c:layout>
        <c:manualLayout>
          <c:layoutTarget val="inner"/>
          <c:xMode val="edge"/>
          <c:yMode val="edge"/>
          <c:x val="0.17804046369203849"/>
          <c:y val="0.34324329250510355"/>
          <c:w val="0.37685804899387582"/>
          <c:h val="0.62809674832312634"/>
        </c:manualLayout>
      </c:layout>
      <c:pieChart>
        <c:varyColors val="1"/>
        <c:ser>
          <c:idx val="0"/>
          <c:order val="0"/>
          <c:tx>
            <c:strRef>
              <c:f>COLSec!$B$1</c:f>
              <c:strCache>
                <c:ptCount val="1"/>
                <c:pt idx="0">
                  <c:v>Participación por sector en los daños y pérdidas causadas por los desastres de origen natural y antrópico en el estado de Colima, 2000-2017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B12-D64B-878B-4C85A32018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B12-D64B-878B-4C85A32018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B12-D64B-878B-4C85A32018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B12-D64B-878B-4C85A32018F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B12-D64B-878B-4C85A32018F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B12-D64B-878B-4C85A32018F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B12-D64B-878B-4C85A32018F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B12-D64B-878B-4C85A32018F1}"/>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COLSec!$A$3:$A$10</c:f>
              <c:strCache>
                <c:ptCount val="8"/>
                <c:pt idx="0">
                  <c:v>Agropecuario y acuícola</c:v>
                </c:pt>
                <c:pt idx="1">
                  <c:v>Carretero</c:v>
                </c:pt>
                <c:pt idx="2">
                  <c:v>Educativo</c:v>
                </c:pt>
                <c:pt idx="3">
                  <c:v>Hidráulico</c:v>
                </c:pt>
                <c:pt idx="4">
                  <c:v>Otros</c:v>
                </c:pt>
                <c:pt idx="5">
                  <c:v>Salud</c:v>
                </c:pt>
                <c:pt idx="6">
                  <c:v>Urbano</c:v>
                </c:pt>
                <c:pt idx="7">
                  <c:v>Vivienda</c:v>
                </c:pt>
              </c:strCache>
            </c:strRef>
          </c:cat>
          <c:val>
            <c:numRef>
              <c:f>COLSec!$C$3:$C$10</c:f>
              <c:numCache>
                <c:formatCode>0.0%</c:formatCode>
                <c:ptCount val="8"/>
                <c:pt idx="0">
                  <c:v>7.4623001997648E-2</c:v>
                </c:pt>
                <c:pt idx="1">
                  <c:v>0.21484350643740538</c:v>
                </c:pt>
                <c:pt idx="2">
                  <c:v>9.9936848168467193E-2</c:v>
                </c:pt>
                <c:pt idx="3">
                  <c:v>0.3364128677773251</c:v>
                </c:pt>
                <c:pt idx="4">
                  <c:v>0.15001517443353315</c:v>
                </c:pt>
                <c:pt idx="5">
                  <c:v>2.1468126084702849E-2</c:v>
                </c:pt>
                <c:pt idx="6">
                  <c:v>2.5515919696805434E-2</c:v>
                </c:pt>
                <c:pt idx="7">
                  <c:v>7.7184555404112842E-2</c:v>
                </c:pt>
              </c:numCache>
            </c:numRef>
          </c:val>
          <c:extLst>
            <c:ext xmlns:c16="http://schemas.microsoft.com/office/drawing/2014/chart" uri="{C3380CC4-5D6E-409C-BE32-E72D297353CC}">
              <c16:uniqueId val="{00000010-6B12-D64B-878B-4C85A32018F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2"/>
            </a:solidFill>
          </c:spPr>
          <c:invertIfNegative val="0"/>
          <c:cat>
            <c:numRef>
              <c:f>'2018 Total'!$K$8:$K$13</c:f>
              <c:numCache>
                <c:formatCode>General</c:formatCode>
                <c:ptCount val="6"/>
                <c:pt idx="0">
                  <c:v>2013</c:v>
                </c:pt>
                <c:pt idx="1">
                  <c:v>2014</c:v>
                </c:pt>
                <c:pt idx="2">
                  <c:v>2015</c:v>
                </c:pt>
                <c:pt idx="3">
                  <c:v>2016</c:v>
                </c:pt>
                <c:pt idx="4">
                  <c:v>2017</c:v>
                </c:pt>
                <c:pt idx="5">
                  <c:v>2018</c:v>
                </c:pt>
              </c:numCache>
            </c:numRef>
          </c:cat>
          <c:val>
            <c:numRef>
              <c:f>'2018 Total'!$L$8:$L$13</c:f>
              <c:numCache>
                <c:formatCode>General</c:formatCode>
                <c:ptCount val="6"/>
                <c:pt idx="0">
                  <c:v>57</c:v>
                </c:pt>
                <c:pt idx="1">
                  <c:v>36</c:v>
                </c:pt>
                <c:pt idx="2">
                  <c:v>33</c:v>
                </c:pt>
                <c:pt idx="3">
                  <c:v>39</c:v>
                </c:pt>
                <c:pt idx="4">
                  <c:v>48</c:v>
                </c:pt>
                <c:pt idx="5">
                  <c:v>32</c:v>
                </c:pt>
              </c:numCache>
            </c:numRef>
          </c:val>
          <c:extLst>
            <c:ext xmlns:c16="http://schemas.microsoft.com/office/drawing/2014/chart" uri="{C3380CC4-5D6E-409C-BE32-E72D297353CC}">
              <c16:uniqueId val="{00000000-4B80-784A-BCEC-F8A6C4C23647}"/>
            </c:ext>
          </c:extLst>
        </c:ser>
        <c:dLbls>
          <c:showLegendKey val="0"/>
          <c:showVal val="0"/>
          <c:showCatName val="0"/>
          <c:showSerName val="0"/>
          <c:showPercent val="0"/>
          <c:showBubbleSize val="0"/>
        </c:dLbls>
        <c:gapWidth val="150"/>
        <c:axId val="41633280"/>
        <c:axId val="39787840"/>
      </c:barChart>
      <c:catAx>
        <c:axId val="41633280"/>
        <c:scaling>
          <c:orientation val="minMax"/>
        </c:scaling>
        <c:delete val="0"/>
        <c:axPos val="b"/>
        <c:title>
          <c:tx>
            <c:rich>
              <a:bodyPr/>
              <a:lstStyle/>
              <a:p>
                <a:pPr>
                  <a:defRPr/>
                </a:pPr>
                <a:r>
                  <a:rPr lang="es-MX"/>
                  <a:t>Año</a:t>
                </a:r>
              </a:p>
            </c:rich>
          </c:tx>
          <c:overlay val="0"/>
        </c:title>
        <c:numFmt formatCode="General" sourceLinked="1"/>
        <c:majorTickMark val="out"/>
        <c:minorTickMark val="none"/>
        <c:tickLblPos val="nextTo"/>
        <c:crossAx val="39787840"/>
        <c:crosses val="autoZero"/>
        <c:auto val="1"/>
        <c:lblAlgn val="ctr"/>
        <c:lblOffset val="100"/>
        <c:noMultiLvlLbl val="0"/>
      </c:catAx>
      <c:valAx>
        <c:axId val="39787840"/>
        <c:scaling>
          <c:orientation val="minMax"/>
        </c:scaling>
        <c:delete val="0"/>
        <c:axPos val="l"/>
        <c:title>
          <c:tx>
            <c:rich>
              <a:bodyPr rot="-5400000" vert="horz"/>
              <a:lstStyle/>
              <a:p>
                <a:pPr>
                  <a:defRPr/>
                </a:pPr>
                <a:r>
                  <a:rPr lang="es-MX"/>
                  <a:t>Número</a:t>
                </a:r>
                <a:r>
                  <a:rPr lang="es-MX" baseline="0"/>
                  <a:t> de casos</a:t>
                </a:r>
                <a:endParaRPr lang="es-MX"/>
              </a:p>
            </c:rich>
          </c:tx>
          <c:overlay val="0"/>
        </c:title>
        <c:numFmt formatCode="General" sourceLinked="1"/>
        <c:majorTickMark val="out"/>
        <c:minorTickMark val="none"/>
        <c:tickLblPos val="nextTo"/>
        <c:crossAx val="41633280"/>
        <c:crosses val="autoZero"/>
        <c:crossBetween val="between"/>
      </c:valAx>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0.01042</cdr:x>
      <cdr:y>0.9596</cdr:y>
    </cdr:from>
    <cdr:to>
      <cdr:x>0.60594</cdr:x>
      <cdr:y>1</cdr:y>
    </cdr:to>
    <cdr:sp macro="" textlink="">
      <cdr:nvSpPr>
        <cdr:cNvPr id="2" name="CuadroTexto 1"/>
        <cdr:cNvSpPr txBox="1"/>
      </cdr:nvSpPr>
      <cdr:spPr>
        <a:xfrm xmlns:a="http://schemas.openxmlformats.org/drawingml/2006/main">
          <a:off x="80488" y="4475807"/>
          <a:ext cx="4600032" cy="1884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800" baseline="0" dirty="0">
              <a:effectLst/>
              <a:latin typeface="+mn-lt"/>
              <a:ea typeface="+mn-ea"/>
              <a:cs typeface="+mn-cs"/>
            </a:rPr>
            <a:t>*Las cifras de 2001 consideran también las estadísticas de Chiapas, Guerrero y Michoacán.</a:t>
          </a:r>
          <a:endParaRPr lang="es-MX" sz="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20/02/19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20/02/19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20/02/19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63CA2939-AEF9-4FDD-8D90-129524CDDFA1}" type="datetimeFigureOut">
              <a:rPr lang="es-MX" smtClean="0"/>
              <a:t>20/02/19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19A5307-CD40-4332-AA64-7DE0A044A0B4}" type="slidenum">
              <a:rPr lang="es-MX" smtClean="0"/>
              <a:t>‹#›</a:t>
            </a:fld>
            <a:endParaRPr lang="es-MX"/>
          </a:p>
        </p:txBody>
      </p:sp>
    </p:spTree>
    <p:extLst>
      <p:ext uri="{BB962C8B-B14F-4D97-AF65-F5344CB8AC3E}">
        <p14:creationId xmlns:p14="http://schemas.microsoft.com/office/powerpoint/2010/main" val="1835517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20/02/19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20/02/19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20/02/19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20/02/19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20/02/19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id="{A970F47B-8336-174D-8345-672D517DBE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atlasnacionalderiesgos.gob.mx/AtlasEstatales/?&amp;NOM_ENT=San%20Luis%20Potos%C3%AD&amp;CVE_ENT=2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hyperlink" Target="http://www.atlasnacionalderiesgos.gob.mx/app/CoberturaEstatal/"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atlasnacionalderiesgos.gob.mx/IGOPP"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11216"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a:solidFill>
                  <a:srgbClr val="D4C19C"/>
                </a:solidFill>
                <a:latin typeface="Montserrat" panose="00000500000000000000" pitchFamily="2" charset="0"/>
              </a:rPr>
              <a:t>20 febrero del 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1571945" y="1268760"/>
            <a:ext cx="75608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ES" altLang="es-MX" b="1" dirty="0">
                <a:solidFill>
                  <a:schemeClr val="bg1"/>
                </a:solidFill>
                <a:latin typeface="Montserrat" pitchFamily="2" charset="77"/>
              </a:rPr>
              <a:t>Jornada de Fortalecimiento de Entidades Federativas</a:t>
            </a: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r>
              <a:rPr lang="es-ES" b="1" dirty="0">
                <a:solidFill>
                  <a:schemeClr val="bg1"/>
                </a:solidFill>
                <a:latin typeface="Montserrat" pitchFamily="2" charset="77"/>
              </a:rPr>
              <a:t>Colima</a:t>
            </a:r>
          </a:p>
          <a:p>
            <a:pPr lvl="1" algn="r" eaLnBrk="1" hangingPunct="1">
              <a:spcBef>
                <a:spcPct val="0"/>
              </a:spcBef>
              <a:buFontTx/>
              <a:buNone/>
            </a:pPr>
            <a:r>
              <a:rPr lang="es-MX" altLang="es-MX" b="1" dirty="0">
                <a:solidFill>
                  <a:schemeClr val="bg1"/>
                </a:solidFill>
                <a:latin typeface="Montserrat" pitchFamily="2" charset="77"/>
              </a:rPr>
              <a:t> </a:t>
            </a:r>
          </a:p>
          <a:p>
            <a:pPr lvl="1" algn="r" eaLnBrk="1" hangingPunct="1">
              <a:spcBef>
                <a:spcPct val="0"/>
              </a:spcBef>
              <a:buFontTx/>
              <a:buNone/>
            </a:pPr>
            <a:endParaRPr lang="es-MX" altLang="es-MX" sz="2400" dirty="0">
              <a:solidFill>
                <a:schemeClr val="bg1"/>
              </a:solidFill>
              <a:latin typeface="Montserrat" pitchFamily="2" charset="77"/>
            </a:endParaRPr>
          </a:p>
        </p:txBody>
      </p:sp>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a:latin typeface="Montserrat" pitchFamily="2" charset="77"/>
              </a:rPr>
              <a:t>Instrumento</a:t>
            </a:r>
            <a:r>
              <a:rPr lang="en-US" b="1" dirty="0">
                <a:latin typeface="Montserrat" pitchFamily="2" charset="77"/>
              </a:rPr>
              <a:t> </a:t>
            </a:r>
            <a:r>
              <a:rPr lang="es-MX" b="1" dirty="0">
                <a:latin typeface="Montserrat" pitchFamily="2" charset="77"/>
              </a:rPr>
              <a:t>Financiero</a:t>
            </a:r>
            <a:r>
              <a:rPr lang="en-US" b="1" dirty="0">
                <a:latin typeface="Montserrat" pitchFamily="2" charset="77"/>
              </a:rPr>
              <a:t> </a:t>
            </a:r>
          </a:p>
          <a:p>
            <a:r>
              <a:rPr lang="en-US" b="1" dirty="0">
                <a:latin typeface="Montserrat" pitchFamily="2" charset="77"/>
              </a:rPr>
              <a:t>FOPREDEN</a:t>
            </a:r>
          </a:p>
        </p:txBody>
      </p:sp>
      <p:graphicFrame>
        <p:nvGraphicFramePr>
          <p:cNvPr id="6" name="5 Tabla"/>
          <p:cNvGraphicFramePr>
            <a:graphicFrameLocks noGrp="1"/>
          </p:cNvGraphicFramePr>
          <p:nvPr>
            <p:extLst>
              <p:ext uri="{D42A27DB-BD31-4B8C-83A1-F6EECF244321}">
                <p14:modId xmlns:p14="http://schemas.microsoft.com/office/powerpoint/2010/main" val="1673552097"/>
              </p:ext>
            </p:extLst>
          </p:nvPr>
        </p:nvGraphicFramePr>
        <p:xfrm>
          <a:off x="300336" y="1988840"/>
          <a:ext cx="8614153" cy="2655183"/>
        </p:xfrm>
        <a:graphic>
          <a:graphicData uri="http://schemas.openxmlformats.org/drawingml/2006/table">
            <a:tbl>
              <a:tblPr>
                <a:tableStyleId>{5C22544A-7EE6-4342-B048-85BDC9FD1C3A}</a:tableStyleId>
              </a:tblPr>
              <a:tblGrid>
                <a:gridCol w="518513">
                  <a:extLst>
                    <a:ext uri="{9D8B030D-6E8A-4147-A177-3AD203B41FA5}">
                      <a16:colId xmlns:a16="http://schemas.microsoft.com/office/drawing/2014/main" val="20000"/>
                    </a:ext>
                  </a:extLst>
                </a:gridCol>
                <a:gridCol w="1094533">
                  <a:extLst>
                    <a:ext uri="{9D8B030D-6E8A-4147-A177-3AD203B41FA5}">
                      <a16:colId xmlns:a16="http://schemas.microsoft.com/office/drawing/2014/main" val="20001"/>
                    </a:ext>
                  </a:extLst>
                </a:gridCol>
                <a:gridCol w="2301797">
                  <a:extLst>
                    <a:ext uri="{9D8B030D-6E8A-4147-A177-3AD203B41FA5}">
                      <a16:colId xmlns:a16="http://schemas.microsoft.com/office/drawing/2014/main" val="20002"/>
                    </a:ext>
                  </a:extLst>
                </a:gridCol>
                <a:gridCol w="44450">
                  <a:extLst>
                    <a:ext uri="{9D8B030D-6E8A-4147-A177-3AD203B41FA5}">
                      <a16:colId xmlns:a16="http://schemas.microsoft.com/office/drawing/2014/main" val="138544521"/>
                    </a:ext>
                  </a:extLst>
                </a:gridCol>
                <a:gridCol w="1608515">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462169">
                  <a:extLst>
                    <a:ext uri="{9D8B030D-6E8A-4147-A177-3AD203B41FA5}">
                      <a16:colId xmlns:a16="http://schemas.microsoft.com/office/drawing/2014/main" val="20005"/>
                    </a:ext>
                  </a:extLst>
                </a:gridCol>
              </a:tblGrid>
              <a:tr h="432048">
                <a:tc>
                  <a:txBody>
                    <a:bodyPr/>
                    <a:lstStyle/>
                    <a:p>
                      <a:pPr algn="ctr" fontAlgn="ctr"/>
                      <a:r>
                        <a:rPr lang="es-MX" sz="1200" b="1" u="none" strike="noStrike" dirty="0">
                          <a:effectLst/>
                          <a:latin typeface="Montserrat" panose="00000500000000000000" pitchFamily="2" charset="0"/>
                        </a:rPr>
                        <a:t>AÑO</a:t>
                      </a:r>
                      <a:endParaRPr lang="es-MX" sz="1200" b="1" i="0" u="none" strike="noStrike" dirty="0">
                        <a:solidFill>
                          <a:srgbClr val="000000"/>
                        </a:solidFill>
                        <a:effectLst/>
                        <a:latin typeface="Montserrat" panose="00000500000000000000" pitchFamily="2" charset="0"/>
                      </a:endParaRPr>
                    </a:p>
                  </a:txBody>
                  <a:tcPr marL="4023" marR="4023" marT="402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ESTATUS</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NOMBRE DEL PROYECTO</a:t>
                      </a:r>
                      <a:endParaRPr lang="es-MX" sz="1200" b="1" i="0" u="none" strike="noStrike" dirty="0">
                        <a:solidFill>
                          <a:srgbClr val="000000"/>
                        </a:solidFill>
                        <a:effectLst/>
                        <a:latin typeface="Montserrat" panose="00000500000000000000" pitchFamily="2" charset="0"/>
                      </a:endParaRPr>
                    </a:p>
                  </a:txBody>
                  <a:tcPr marL="4023" marR="4023" marT="402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APORTACIÓN FEDERAL</a:t>
                      </a:r>
                      <a:endParaRPr lang="es-MX" sz="1200" b="1" i="0" u="none" strike="noStrike" dirty="0">
                        <a:solidFill>
                          <a:srgbClr val="000000"/>
                        </a:solidFill>
                        <a:effectLst/>
                        <a:latin typeface="Montserrat" panose="00000500000000000000" pitchFamily="2" charset="0"/>
                      </a:endParaRPr>
                    </a:p>
                  </a:txBody>
                  <a:tcPr marL="4023" marR="4023" marT="402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COPARTICIPACIÓN</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effectLst/>
                          <a:latin typeface="Montserrat" panose="00000500000000000000" pitchFamily="2" charset="0"/>
                        </a:rPr>
                        <a:t>TOTAL</a:t>
                      </a:r>
                      <a:endParaRPr lang="es-MX" sz="1200" b="1" i="0" u="none" strike="noStrike" dirty="0">
                        <a:solidFill>
                          <a:srgbClr val="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76063">
                <a:tc>
                  <a:txBody>
                    <a:bodyPr/>
                    <a:lstStyle/>
                    <a:p>
                      <a:pPr algn="ctr" fontAlgn="ctr"/>
                      <a:r>
                        <a:rPr lang="es-MX" sz="1200" b="1" i="0" u="none" strike="noStrike" dirty="0">
                          <a:solidFill>
                            <a:srgbClr val="000000"/>
                          </a:solidFill>
                          <a:effectLst/>
                          <a:latin typeface="Montserrat" panose="00000500000000000000" pitchFamily="2" charset="0"/>
                        </a:rPr>
                        <a:t>2006</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0" i="0" u="none" strike="noStrike" dirty="0">
                          <a:solidFill>
                            <a:srgbClr val="000000"/>
                          </a:solidFill>
                          <a:effectLst/>
                          <a:latin typeface="Montserrat" panose="00000500000000000000" pitchFamily="2" charset="0"/>
                        </a:rPr>
                        <a:t>FINALIZADO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MÓDULOS PARA PREVENCIÓN Y ATENCIÓN DE EMERGENCIAS EN LAS UNIDADES MUNICIPALES DE PROTECCIÓN CIVIL Y EQUIPAMIENTO PARA EL SISTEMA ESTATAL DE PROTECCIÓN CIVIL COLIMA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lumOff val="5000"/>
                      </a:schemeClr>
                    </a:solidFill>
                  </a:tcPr>
                </a:tc>
                <a:tc>
                  <a:txBody>
                    <a:bodyPr/>
                    <a:lstStyle/>
                    <a:p>
                      <a:pPr algn="r" fontAlgn="ctr"/>
                      <a:r>
                        <a:rPr lang="es-MX" sz="1200" b="0" i="0" u="none" strike="noStrike" dirty="0">
                          <a:solidFill>
                            <a:srgbClr val="000000"/>
                          </a:solidFill>
                          <a:effectLst/>
                          <a:latin typeface="Montserrat" panose="00000500000000000000" pitchFamily="2" charset="0"/>
                        </a:rPr>
                        <a:t> $</a:t>
                      </a:r>
                      <a:r>
                        <a:rPr lang="es-MX" sz="1200" b="0" i="0" u="none" strike="noStrike" baseline="0" dirty="0">
                          <a:solidFill>
                            <a:srgbClr val="000000"/>
                          </a:solidFill>
                          <a:effectLst/>
                          <a:latin typeface="Montserrat" panose="00000500000000000000" pitchFamily="2" charset="0"/>
                        </a:rPr>
                        <a:t> </a:t>
                      </a:r>
                      <a:r>
                        <a:rPr lang="es-MX" sz="1200" b="0" i="0" u="none" strike="noStrike" dirty="0">
                          <a:solidFill>
                            <a:srgbClr val="000000"/>
                          </a:solidFill>
                          <a:effectLst/>
                          <a:latin typeface="Montserrat" panose="00000500000000000000" pitchFamily="2" charset="0"/>
                        </a:rPr>
                        <a:t>3,796,940.00 </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200" b="0" i="0" u="none" strike="noStrike" dirty="0">
                          <a:solidFill>
                            <a:srgbClr val="000000"/>
                          </a:solidFill>
                          <a:effectLst/>
                          <a:latin typeface="Montserrat" panose="00000500000000000000" pitchFamily="2" charset="0"/>
                        </a:rPr>
                        <a:t> $ 1,627,260.00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200" b="0" i="0" u="none" strike="noStrike" dirty="0">
                          <a:solidFill>
                            <a:srgbClr val="000000"/>
                          </a:solidFill>
                          <a:effectLst/>
                          <a:latin typeface="Montserrat" panose="00000500000000000000" pitchFamily="2" charset="0"/>
                        </a:rPr>
                        <a:t> $</a:t>
                      </a:r>
                      <a:r>
                        <a:rPr lang="es-MX" sz="1200" b="0" i="0" u="none" strike="noStrike" baseline="0" dirty="0">
                          <a:solidFill>
                            <a:srgbClr val="000000"/>
                          </a:solidFill>
                          <a:effectLst/>
                          <a:latin typeface="Montserrat" panose="00000500000000000000" pitchFamily="2" charset="0"/>
                        </a:rPr>
                        <a:t> </a:t>
                      </a:r>
                      <a:r>
                        <a:rPr lang="es-MX" sz="1200" b="0" i="0" u="none" strike="noStrike" dirty="0">
                          <a:solidFill>
                            <a:srgbClr val="000000"/>
                          </a:solidFill>
                          <a:effectLst/>
                          <a:latin typeface="Montserrat" panose="00000500000000000000" pitchFamily="2" charset="0"/>
                        </a:rPr>
                        <a:t>5,424,200.00 </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603">
                <a:tc>
                  <a:txBody>
                    <a:bodyPr/>
                    <a:lstStyle/>
                    <a:p>
                      <a:pPr algn="ctr" fontAlgn="ctr"/>
                      <a:endParaRPr lang="es-MX" sz="1200" b="1" i="0" u="none" strike="noStrike" dirty="0">
                        <a:solidFill>
                          <a:srgbClr val="000000"/>
                        </a:solidFill>
                        <a:effectLst/>
                        <a:latin typeface="Montserrat" panose="00000500000000000000" pitchFamily="2"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l"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95000"/>
                        <a:lumOff val="5000"/>
                      </a:schemeClr>
                    </a:solidFill>
                  </a:tcPr>
                </a:tc>
                <a:tc>
                  <a:txBody>
                    <a:bodyPr/>
                    <a:lstStyle/>
                    <a:p>
                      <a:pPr algn="l"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95000"/>
                        <a:lumOff val="5000"/>
                      </a:schemeClr>
                    </a:solidFill>
                  </a:tcPr>
                </a:tc>
                <a:tc>
                  <a:txBody>
                    <a:bodyPr/>
                    <a:lstStyle/>
                    <a:p>
                      <a:pPr algn="r" fontAlgn="ctr"/>
                      <a:endParaRPr lang="es-MX" sz="1200" b="0" i="0" u="none" strike="noStrike" dirty="0">
                        <a:solidFill>
                          <a:srgbClr val="000000"/>
                        </a:solidFill>
                        <a:effectLst/>
                        <a:latin typeface="Montserrat" panose="00000500000000000000" pitchFamily="2"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r"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r"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92851031"/>
                  </a:ext>
                </a:extLst>
              </a:tr>
              <a:tr h="244369">
                <a:tc>
                  <a:txBody>
                    <a:bodyPr/>
                    <a:lstStyle/>
                    <a:p>
                      <a:pPr algn="ctr" fontAlgn="ctr"/>
                      <a:r>
                        <a:rPr lang="es-MX" sz="1200" b="1" i="0" u="none" strike="noStrike" dirty="0">
                          <a:solidFill>
                            <a:srgbClr val="000000"/>
                          </a:solidFill>
                          <a:effectLst/>
                          <a:latin typeface="Montserrat" panose="00000500000000000000" pitchFamily="2" charset="0"/>
                        </a:rPr>
                        <a:t>2012</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es-MX" sz="1200" b="0" i="0" u="none" strike="noStrike" dirty="0">
                          <a:solidFill>
                            <a:srgbClr val="000000"/>
                          </a:solidFill>
                          <a:effectLst/>
                          <a:latin typeface="Montserrat" panose="00000500000000000000" pitchFamily="2" charset="0"/>
                        </a:rPr>
                        <a:t>FINALIZADO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ATLAS DE PELIGROS Y RIESGOS PARA EL ESTADO DE COLIMA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r" fontAlgn="ctr"/>
                      <a:r>
                        <a:rPr lang="es-MX" sz="1200" b="0" i="0" u="none" strike="noStrike" dirty="0">
                          <a:solidFill>
                            <a:srgbClr val="000000"/>
                          </a:solidFill>
                          <a:effectLst/>
                          <a:latin typeface="Montserrat" panose="00000500000000000000" pitchFamily="2" charset="0"/>
                        </a:rPr>
                        <a:t> $ 12,425,187.15 </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fontAlgn="ctr"/>
                      <a:r>
                        <a:rPr lang="es-MX" sz="1200" b="0" i="0" u="none" strike="noStrike" dirty="0">
                          <a:solidFill>
                            <a:srgbClr val="000000"/>
                          </a:solidFill>
                          <a:effectLst/>
                          <a:latin typeface="Montserrat" panose="00000500000000000000" pitchFamily="2" charset="0"/>
                        </a:rPr>
                        <a:t> $ 4,141,729.05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r" fontAlgn="ctr"/>
                      <a:r>
                        <a:rPr lang="es-MX" sz="1200" b="0" i="0" u="none" strike="noStrike" dirty="0">
                          <a:solidFill>
                            <a:srgbClr val="000000"/>
                          </a:solidFill>
                          <a:effectLst/>
                          <a:latin typeface="Montserrat" panose="00000500000000000000" pitchFamily="2" charset="0"/>
                        </a:rPr>
                        <a:t> $ 16,566,916.20 </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8" name="TextBox 6">
            <a:extLst>
              <a:ext uri="{FF2B5EF4-FFF2-40B4-BE49-F238E27FC236}">
                <a16:creationId xmlns:a16="http://schemas.microsoft.com/office/drawing/2014/main" id="{0FE08353-C43F-8A43-A108-679ADC0231F6}"/>
              </a:ext>
            </a:extLst>
          </p:cNvPr>
          <p:cNvSpPr txBox="1"/>
          <p:nvPr/>
        </p:nvSpPr>
        <p:spPr>
          <a:xfrm>
            <a:off x="6653129" y="762963"/>
            <a:ext cx="2459071" cy="646331"/>
          </a:xfrm>
          <a:prstGeom prst="rect">
            <a:avLst/>
          </a:prstGeom>
          <a:noFill/>
        </p:spPr>
        <p:txBody>
          <a:bodyPr wrap="none" rtlCol="0">
            <a:spAutoFit/>
          </a:bodyPr>
          <a:lstStyle/>
          <a:p>
            <a:r>
              <a:rPr lang="es-ES_tradnl" dirty="0"/>
              <a:t>Histórico de Proyectos</a:t>
            </a:r>
          </a:p>
          <a:p>
            <a:r>
              <a:rPr lang="es-ES_tradnl" dirty="0"/>
              <a:t> Preventivos (continúa..)</a:t>
            </a:r>
          </a:p>
        </p:txBody>
      </p:sp>
      <p:sp>
        <p:nvSpPr>
          <p:cNvPr id="9" name="TextBox 6">
            <a:extLst>
              <a:ext uri="{FF2B5EF4-FFF2-40B4-BE49-F238E27FC236}">
                <a16:creationId xmlns:a16="http://schemas.microsoft.com/office/drawing/2014/main" id="{0FE08353-C43F-8A43-A108-679ADC0231F6}"/>
              </a:ext>
            </a:extLst>
          </p:cNvPr>
          <p:cNvSpPr txBox="1"/>
          <p:nvPr/>
        </p:nvSpPr>
        <p:spPr>
          <a:xfrm>
            <a:off x="300336" y="6200437"/>
            <a:ext cx="4237955" cy="646331"/>
          </a:xfrm>
          <a:prstGeom prst="rect">
            <a:avLst/>
          </a:prstGeom>
          <a:noFill/>
        </p:spPr>
        <p:txBody>
          <a:bodyPr wrap="none" rtlCol="0">
            <a:spAutoFit/>
          </a:bodyPr>
          <a:lstStyle/>
          <a:p>
            <a:r>
              <a:rPr lang="es-MX" dirty="0"/>
              <a:t>Inversión total en prevención 2008 - actual </a:t>
            </a:r>
          </a:p>
          <a:p>
            <a:r>
              <a:rPr lang="es-MX" dirty="0"/>
              <a:t>$ 49’006,654.73</a:t>
            </a:r>
          </a:p>
        </p:txBody>
      </p:sp>
    </p:spTree>
    <p:extLst>
      <p:ext uri="{BB962C8B-B14F-4D97-AF65-F5344CB8AC3E}">
        <p14:creationId xmlns:p14="http://schemas.microsoft.com/office/powerpoint/2010/main" val="482158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002995" y="3284984"/>
            <a:ext cx="5004048" cy="3146215"/>
          </a:xfrm>
          <a:prstGeom prst="rect">
            <a:avLst/>
          </a:prstGeom>
        </p:spPr>
      </p:pic>
      <p:sp>
        <p:nvSpPr>
          <p:cNvPr id="3" name="TextBox 2">
            <a:hlinkClick r:id="rId3"/>
            <a:extLst>
              <a:ext uri="{FF2B5EF4-FFF2-40B4-BE49-F238E27FC236}">
                <a16:creationId xmlns:a16="http://schemas.microsoft.com/office/drawing/2014/main"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3"/>
              </a:rPr>
              <a:t>http://www.atlasnacionalderiesgos.gob.mx/app/</a:t>
            </a:r>
            <a:r>
              <a:rPr lang="en-US" sz="1200" b="1" i="1" dirty="0" err="1">
                <a:latin typeface="Montserrat" pitchFamily="2" charset="77"/>
                <a:hlinkClick r:id="rId3"/>
              </a:rPr>
              <a:t>CoberturaEstatal</a:t>
            </a:r>
            <a:r>
              <a:rPr lang="en-US" sz="1200" b="1" i="1" dirty="0">
                <a:latin typeface="Montserrat" pitchFamily="2" charset="77"/>
                <a:hlinkClick r:id="rId3"/>
              </a:rPr>
              <a:t>/</a:t>
            </a:r>
            <a:endParaRPr lang="en-US" sz="1200" b="1" i="1" dirty="0">
              <a:latin typeface="Montserrat" pitchFamily="2" charset="77"/>
            </a:endParaRPr>
          </a:p>
        </p:txBody>
      </p:sp>
      <p:sp>
        <p:nvSpPr>
          <p:cNvPr id="5" name="TextBox 4">
            <a:extLst>
              <a:ext uri="{FF2B5EF4-FFF2-40B4-BE49-F238E27FC236}">
                <a16:creationId xmlns:a16="http://schemas.microsoft.com/office/drawing/2014/main"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(2015)</a:t>
            </a:r>
          </a:p>
        </p:txBody>
      </p:sp>
      <p:sp>
        <p:nvSpPr>
          <p:cNvPr id="6" name="TextBox 5">
            <a:extLst>
              <a:ext uri="{FF2B5EF4-FFF2-40B4-BE49-F238E27FC236}">
                <a16:creationId xmlns:a16="http://schemas.microsoft.com/office/drawing/2014/main" id="{29533D64-F3F7-7841-8059-C2ED6611F592}"/>
              </a:ext>
            </a:extLst>
          </p:cNvPr>
          <p:cNvSpPr txBox="1"/>
          <p:nvPr/>
        </p:nvSpPr>
        <p:spPr>
          <a:xfrm>
            <a:off x="6609627" y="6563685"/>
            <a:ext cx="2470548" cy="307777"/>
          </a:xfrm>
          <a:prstGeom prst="rect">
            <a:avLst/>
          </a:prstGeom>
          <a:noFill/>
        </p:spPr>
        <p:txBody>
          <a:bodyPr wrap="none" rtlCol="0">
            <a:spAutoFit/>
          </a:bodyPr>
          <a:lstStyle/>
          <a:p>
            <a:r>
              <a:rPr lang="en-US" sz="1400" b="1" dirty="0">
                <a:latin typeface="Montserrat" pitchFamily="2" charset="77"/>
              </a:rPr>
              <a:t>321</a:t>
            </a:r>
            <a:r>
              <a:rPr lang="en-US" sz="1400" dirty="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4"/>
            <a:extLst>
              <a:ext uri="{FF2B5EF4-FFF2-40B4-BE49-F238E27FC236}">
                <a16:creationId xmlns:a16="http://schemas.microsoft.com/office/drawing/2014/main" id="{AD271166-37A0-3E43-B278-907B8D61D99A}"/>
              </a:ext>
            </a:extLst>
          </p:cNvPr>
          <p:cNvSpPr/>
          <p:nvPr/>
        </p:nvSpPr>
        <p:spPr>
          <a:xfrm>
            <a:off x="36844" y="6586768"/>
            <a:ext cx="3810659" cy="261610"/>
          </a:xfrm>
          <a:prstGeom prst="rect">
            <a:avLst/>
          </a:prstGeom>
          <a:noFill/>
        </p:spPr>
        <p:txBody>
          <a:bodyPr wrap="none" rtlCol="0">
            <a:spAutoFit/>
          </a:bodyPr>
          <a:lstStyle/>
          <a:p>
            <a:r>
              <a:rPr lang="es-ES_tradnl" sz="1100" i="1" dirty="0">
                <a:latin typeface="Montserrat" pitchFamily="2" charset="77"/>
              </a:rPr>
              <a:t>http://www.atlasnacionalderiesgos.gob.mx/Colima</a:t>
            </a:r>
          </a:p>
        </p:txBody>
      </p:sp>
      <p:pic>
        <p:nvPicPr>
          <p:cNvPr id="7" name="Imagen 6"/>
          <p:cNvPicPr>
            <a:picLocks noChangeAspect="1"/>
          </p:cNvPicPr>
          <p:nvPr/>
        </p:nvPicPr>
        <p:blipFill>
          <a:blip r:embed="rId5"/>
          <a:stretch>
            <a:fillRect/>
          </a:stretch>
        </p:blipFill>
        <p:spPr>
          <a:xfrm>
            <a:off x="179510" y="978333"/>
            <a:ext cx="5296497" cy="3419306"/>
          </a:xfrm>
          <a:prstGeom prst="rect">
            <a:avLst/>
          </a:prstGeom>
        </p:spPr>
      </p:pic>
    </p:spTree>
    <p:extLst>
      <p:ext uri="{BB962C8B-B14F-4D97-AF65-F5344CB8AC3E}">
        <p14:creationId xmlns:p14="http://schemas.microsoft.com/office/powerpoint/2010/main" val="1917847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a:latin typeface="Montserrat" pitchFamily="2" charset="77"/>
              </a:rPr>
              <a:t>(8/10)</a:t>
            </a:r>
          </a:p>
        </p:txBody>
      </p:sp>
      <p:sp>
        <p:nvSpPr>
          <p:cNvPr id="11" name="TextBox 10">
            <a:hlinkClick r:id="rId2"/>
            <a:extLst>
              <a:ext uri="{FF2B5EF4-FFF2-40B4-BE49-F238E27FC236}">
                <a16:creationId xmlns:a16="http://schemas.microsoft.com/office/drawing/2014/main"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a16="http://schemas.microsoft.com/office/drawing/2014/main" id="{DA7CDED0-1819-764A-AAED-BEDC80E2F524}"/>
              </a:ext>
            </a:extLst>
          </p:cNvPr>
          <p:cNvSpPr txBox="1"/>
          <p:nvPr/>
        </p:nvSpPr>
        <p:spPr>
          <a:xfrm>
            <a:off x="199384" y="1340768"/>
            <a:ext cx="3004464" cy="1815882"/>
          </a:xfrm>
          <a:prstGeom prst="rect">
            <a:avLst/>
          </a:prstGeom>
          <a:noFill/>
        </p:spPr>
        <p:txBody>
          <a:bodyPr wrap="square" numCol="2" rtlCol="0">
            <a:spAutoFit/>
          </a:bodyPr>
          <a:lstStyle/>
          <a:p>
            <a:r>
              <a:rPr lang="es-MX" sz="1400" dirty="0"/>
              <a:t>Armería </a:t>
            </a:r>
          </a:p>
          <a:p>
            <a:r>
              <a:rPr lang="es-MX" sz="1400" dirty="0"/>
              <a:t>Colima </a:t>
            </a:r>
          </a:p>
          <a:p>
            <a:r>
              <a:rPr lang="es-MX" sz="1400" dirty="0"/>
              <a:t>Villa de Álvarez </a:t>
            </a:r>
          </a:p>
          <a:p>
            <a:r>
              <a:rPr lang="es-MX" sz="1400" dirty="0" err="1"/>
              <a:t>Coquimatlán</a:t>
            </a:r>
            <a:r>
              <a:rPr lang="es-MX" sz="1400" dirty="0"/>
              <a:t> </a:t>
            </a:r>
          </a:p>
          <a:p>
            <a:r>
              <a:rPr lang="es-MX" sz="1400" dirty="0"/>
              <a:t>Minatitlán </a:t>
            </a:r>
          </a:p>
          <a:p>
            <a:r>
              <a:rPr lang="es-MX" sz="1400" dirty="0" err="1"/>
              <a:t>Ixtlahuacán</a:t>
            </a:r>
            <a:r>
              <a:rPr lang="es-MX" sz="1400" dirty="0"/>
              <a:t> </a:t>
            </a:r>
          </a:p>
          <a:p>
            <a:r>
              <a:rPr lang="es-MX" sz="1400" dirty="0"/>
              <a:t>Tecomán </a:t>
            </a:r>
          </a:p>
          <a:p>
            <a:r>
              <a:rPr lang="es-MX" sz="1400" dirty="0"/>
              <a:t>Manzanillo </a:t>
            </a:r>
            <a:endParaRPr lang="es-ES_tradnl" sz="1400" b="1" dirty="0"/>
          </a:p>
        </p:txBody>
      </p:sp>
      <p:pic>
        <p:nvPicPr>
          <p:cNvPr id="2" name="Imagen 1"/>
          <p:cNvPicPr>
            <a:picLocks noChangeAspect="1"/>
          </p:cNvPicPr>
          <p:nvPr/>
        </p:nvPicPr>
        <p:blipFill>
          <a:blip r:embed="rId4"/>
          <a:stretch>
            <a:fillRect/>
          </a:stretch>
        </p:blipFill>
        <p:spPr>
          <a:xfrm>
            <a:off x="1700447" y="1628800"/>
            <a:ext cx="7236296" cy="4618426"/>
          </a:xfrm>
          <a:prstGeom prst="rect">
            <a:avLst/>
          </a:prstGeom>
        </p:spPr>
      </p:pic>
    </p:spTree>
    <p:extLst>
      <p:ext uri="{BB962C8B-B14F-4D97-AF65-F5344CB8AC3E}">
        <p14:creationId xmlns:p14="http://schemas.microsoft.com/office/powerpoint/2010/main" val="265329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779725"/>
            <a:ext cx="4176713"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10447" y="655222"/>
            <a:ext cx="8352928" cy="400110"/>
          </a:xfrm>
          <a:prstGeom prst="rect">
            <a:avLst/>
          </a:prstGeom>
        </p:spPr>
        <p:txBody>
          <a:bodyPr wrap="square" anchor="b">
            <a:spAutoFit/>
          </a:bodyPr>
          <a:lstStyle/>
          <a:p>
            <a:pPr algn="ctr"/>
            <a:r>
              <a:rPr lang="es-MX" sz="2000" b="1" dirty="0">
                <a:latin typeface="Montserrat Medium" panose="00000600000000000000" pitchFamily="2" charset="0"/>
              </a:rPr>
              <a:t>Análisis de peligros sanitario-ecológicos  en  Colima </a:t>
            </a:r>
          </a:p>
        </p:txBody>
      </p:sp>
      <p:sp>
        <p:nvSpPr>
          <p:cNvPr id="3" name="2 CuadroTexto"/>
          <p:cNvSpPr txBox="1"/>
          <p:nvPr/>
        </p:nvSpPr>
        <p:spPr>
          <a:xfrm>
            <a:off x="323528" y="1268760"/>
            <a:ext cx="8352928" cy="1200329"/>
          </a:xfrm>
          <a:prstGeom prst="rect">
            <a:avLst/>
          </a:prstGeom>
          <a:noFill/>
        </p:spPr>
        <p:txBody>
          <a:bodyPr wrap="square" rtlCol="0">
            <a:spAutoFit/>
          </a:bodyPr>
          <a:lstStyle/>
          <a:p>
            <a:pPr algn="just" fontAlgn="b"/>
            <a:r>
              <a:rPr lang="es-MX" dirty="0">
                <a:solidFill>
                  <a:srgbClr val="000000"/>
                </a:solidFill>
                <a:latin typeface="Montserrat"/>
              </a:rPr>
              <a:t>Los peligros sanitario-ecológicos, fundamentalmente impactan en la salud de la población, están asociados a epidemias y a enfermedades por contaminación de aire, suelo, agua y alimentos, así como por plagas que transmiten algunas de éstas.</a:t>
            </a:r>
          </a:p>
        </p:txBody>
      </p:sp>
      <p:sp>
        <p:nvSpPr>
          <p:cNvPr id="6" name="5 Rectángulo"/>
          <p:cNvSpPr/>
          <p:nvPr/>
        </p:nvSpPr>
        <p:spPr>
          <a:xfrm>
            <a:off x="467544" y="2780928"/>
            <a:ext cx="4392488" cy="3970318"/>
          </a:xfrm>
          <a:prstGeom prst="rect">
            <a:avLst/>
          </a:prstGeom>
        </p:spPr>
        <p:txBody>
          <a:bodyPr wrap="square">
            <a:spAutoFit/>
          </a:bodyPr>
          <a:lstStyle/>
          <a:p>
            <a:pPr algn="just"/>
            <a:r>
              <a:rPr lang="es-MX" dirty="0">
                <a:solidFill>
                  <a:srgbClr val="000000"/>
                </a:solidFill>
                <a:latin typeface="Montserrat"/>
              </a:rPr>
              <a:t>Colima tiene 11 sitios de disposición final de residuos sólidos urbanos. Los municipios clasificados con índice de peligro alto son Armería y Villa de Álvarez  con 3, y Tecomán con 2; los demás tiene uno, sin embargo también están clasificados con peligro alto debido a que los sitios de disposición no cuentan con medidas para evitar lixiviados y emanación de gases, lo cual genera la probabilidad de contaminación de suelo y  aguas subterráneas.</a:t>
            </a:r>
          </a:p>
          <a:p>
            <a:pPr algn="just"/>
            <a:endParaRPr lang="es-MX" dirty="0">
              <a:solidFill>
                <a:srgbClr val="000000"/>
              </a:solidFill>
              <a:latin typeface="Montserrat"/>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8" t="45226" r="85915" b="34916"/>
          <a:stretch/>
        </p:blipFill>
        <p:spPr bwMode="auto">
          <a:xfrm>
            <a:off x="5273533" y="4638491"/>
            <a:ext cx="875812" cy="109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6075542" y="6021288"/>
            <a:ext cx="2448272" cy="461665"/>
          </a:xfrm>
          <a:prstGeom prst="rect">
            <a:avLst/>
          </a:prstGeom>
          <a:noFill/>
        </p:spPr>
        <p:txBody>
          <a:bodyPr wrap="square" rtlCol="0">
            <a:spAutoFit/>
          </a:bodyPr>
          <a:lstStyle/>
          <a:p>
            <a:pPr algn="ctr"/>
            <a:r>
              <a:rPr lang="es-MX" sz="1200" b="1" dirty="0">
                <a:solidFill>
                  <a:srgbClr val="000000"/>
                </a:solidFill>
                <a:latin typeface="Montserrat" panose="00000500000000000000" pitchFamily="2" charset="0"/>
              </a:rPr>
              <a:t>Peligro por Residuos Sólidos</a:t>
            </a:r>
          </a:p>
        </p:txBody>
      </p:sp>
    </p:spTree>
    <p:extLst>
      <p:ext uri="{BB962C8B-B14F-4D97-AF65-F5344CB8AC3E}">
        <p14:creationId xmlns:p14="http://schemas.microsoft.com/office/powerpoint/2010/main" val="330582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2697716"/>
            <a:ext cx="4181775" cy="301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395536" y="1472589"/>
            <a:ext cx="7868048" cy="646331"/>
          </a:xfrm>
          <a:prstGeom prst="rect">
            <a:avLst/>
          </a:prstGeom>
        </p:spPr>
        <p:txBody>
          <a:bodyPr wrap="square">
            <a:spAutoFit/>
          </a:bodyPr>
          <a:lstStyle/>
          <a:p>
            <a:pPr algn="just"/>
            <a:r>
              <a:rPr lang="es-MX" dirty="0">
                <a:latin typeface="Montserrat" panose="00000500000000000000" pitchFamily="2" charset="0"/>
                <a:ea typeface="ヒラギノ角ゴ Pro W3" pitchFamily="-106" charset="-128"/>
              </a:rPr>
              <a:t>La contaminación de cuerpos de agua se da por el vertido de aguas residuales a éstos.</a:t>
            </a:r>
          </a:p>
        </p:txBody>
      </p:sp>
      <p:sp>
        <p:nvSpPr>
          <p:cNvPr id="10" name="9 CuadroTexto"/>
          <p:cNvSpPr txBox="1">
            <a:spLocks noChangeArrowheads="1"/>
          </p:cNvSpPr>
          <p:nvPr/>
        </p:nvSpPr>
        <p:spPr bwMode="auto">
          <a:xfrm>
            <a:off x="503371" y="2784878"/>
            <a:ext cx="3826189" cy="378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800" dirty="0">
                <a:latin typeface="Montserrat" panose="00000500000000000000" pitchFamily="2" charset="0"/>
              </a:rPr>
              <a:t>El municipio con un nivel de peligro medio  de toxicidad de cuerpos de agua son Villa de Álvarez y Cómala , está agua necesita algún tipo de tratamiento de agua para disminuir su toxicidad para consumo humano, ni para riego.</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8" t="45226" r="85915" b="34916"/>
          <a:stretch/>
        </p:blipFill>
        <p:spPr bwMode="auto">
          <a:xfrm>
            <a:off x="5364088" y="4607050"/>
            <a:ext cx="875812" cy="109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4830219" y="5893421"/>
            <a:ext cx="4104456" cy="307777"/>
          </a:xfrm>
          <a:prstGeom prst="rect">
            <a:avLst/>
          </a:prstGeom>
          <a:noFill/>
        </p:spPr>
        <p:txBody>
          <a:bodyPr wrap="square" rtlCol="0">
            <a:spAutoFit/>
          </a:bodyPr>
          <a:lstStyle/>
          <a:p>
            <a:pPr algn="ctr"/>
            <a:r>
              <a:rPr lang="es-MX" sz="1400" b="1" dirty="0">
                <a:latin typeface="Montserrat" panose="00000500000000000000" pitchFamily="2" charset="0"/>
                <a:ea typeface="ヒラギノ角ゴ Pro W3" pitchFamily="-106" charset="-128"/>
              </a:rPr>
              <a:t>Toxicidad en cuerpos de agua</a:t>
            </a:r>
          </a:p>
        </p:txBody>
      </p:sp>
      <p:sp>
        <p:nvSpPr>
          <p:cNvPr id="11" name="10 Rectángulo"/>
          <p:cNvSpPr/>
          <p:nvPr/>
        </p:nvSpPr>
        <p:spPr>
          <a:xfrm>
            <a:off x="200596" y="836712"/>
            <a:ext cx="8352928" cy="400110"/>
          </a:xfrm>
          <a:prstGeom prst="rect">
            <a:avLst/>
          </a:prstGeom>
        </p:spPr>
        <p:txBody>
          <a:bodyPr wrap="square" anchor="b">
            <a:spAutoFit/>
          </a:bodyPr>
          <a:lstStyle/>
          <a:p>
            <a:pPr algn="ctr"/>
            <a:r>
              <a:rPr lang="es-MX" sz="2000" b="1" dirty="0">
                <a:latin typeface="Montserrat Medium" panose="00000600000000000000" pitchFamily="2" charset="0"/>
              </a:rPr>
              <a:t>Análisis de peligros sanitario-ecológicos  en  Colima </a:t>
            </a:r>
          </a:p>
        </p:txBody>
      </p:sp>
    </p:spTree>
    <p:extLst>
      <p:ext uri="{BB962C8B-B14F-4D97-AF65-F5344CB8AC3E}">
        <p14:creationId xmlns:p14="http://schemas.microsoft.com/office/powerpoint/2010/main" val="3467882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308" y="2309566"/>
            <a:ext cx="4018870" cy="2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a:spLocks noChangeArrowheads="1"/>
          </p:cNvSpPr>
          <p:nvPr/>
        </p:nvSpPr>
        <p:spPr bwMode="auto">
          <a:xfrm>
            <a:off x="311418" y="2761701"/>
            <a:ext cx="4258237"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800" dirty="0">
                <a:latin typeface="Montserrat" panose="00000500000000000000" pitchFamily="2" charset="0"/>
              </a:rPr>
              <a:t>Colima cuenta con 3 minas de explotación de minerales metálicos. El municipio de Minatitlán está clasificado con un índice de peligro medio y cuenta con una mina.</a:t>
            </a:r>
          </a:p>
          <a:p>
            <a:pPr algn="just" eaLnBrk="1" hangingPunct="1">
              <a:lnSpc>
                <a:spcPct val="150000"/>
              </a:lnSpc>
              <a:spcBef>
                <a:spcPct val="0"/>
              </a:spcBef>
              <a:buFontTx/>
              <a:buNone/>
            </a:pPr>
            <a:r>
              <a:rPr lang="es-ES" altLang="es-MX" sz="1800" dirty="0">
                <a:latin typeface="Montserrat" panose="00000500000000000000" pitchFamily="2" charset="0"/>
              </a:rPr>
              <a:t>  </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8" t="45226" r="85915" b="34916"/>
          <a:stretch/>
        </p:blipFill>
        <p:spPr bwMode="auto">
          <a:xfrm>
            <a:off x="5364088" y="3789040"/>
            <a:ext cx="875812" cy="109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4973308" y="5725885"/>
            <a:ext cx="3940417" cy="338554"/>
          </a:xfrm>
          <a:prstGeom prst="rect">
            <a:avLst/>
          </a:prstGeom>
          <a:noFill/>
        </p:spPr>
        <p:txBody>
          <a:bodyPr wrap="square" rtlCol="0">
            <a:spAutoFit/>
          </a:bodyPr>
          <a:lstStyle/>
          <a:p>
            <a:pPr algn="ctr"/>
            <a:r>
              <a:rPr lang="es-MX" sz="1600" b="1" dirty="0">
                <a:latin typeface="Montserrat" panose="00000500000000000000" pitchFamily="2" charset="0"/>
                <a:ea typeface="ヒラギノ角ゴ Pro W3" pitchFamily="-106" charset="-128"/>
              </a:rPr>
              <a:t>Peligro por residuos mineros</a:t>
            </a:r>
          </a:p>
        </p:txBody>
      </p:sp>
      <p:sp>
        <p:nvSpPr>
          <p:cNvPr id="9" name="8 Rectángulo"/>
          <p:cNvSpPr/>
          <p:nvPr/>
        </p:nvSpPr>
        <p:spPr>
          <a:xfrm>
            <a:off x="200596" y="836712"/>
            <a:ext cx="8352928" cy="400110"/>
          </a:xfrm>
          <a:prstGeom prst="rect">
            <a:avLst/>
          </a:prstGeom>
        </p:spPr>
        <p:txBody>
          <a:bodyPr wrap="square" anchor="b">
            <a:spAutoFit/>
          </a:bodyPr>
          <a:lstStyle/>
          <a:p>
            <a:pPr algn="ctr"/>
            <a:r>
              <a:rPr lang="es-MX" sz="2000" b="1" dirty="0">
                <a:latin typeface="Montserrat Medium" panose="00000600000000000000" pitchFamily="2" charset="0"/>
              </a:rPr>
              <a:t>Análisis de peligros sanitario-ecológicos  en  Colima </a:t>
            </a:r>
          </a:p>
        </p:txBody>
      </p:sp>
    </p:spTree>
    <p:extLst>
      <p:ext uri="{BB962C8B-B14F-4D97-AF65-F5344CB8AC3E}">
        <p14:creationId xmlns:p14="http://schemas.microsoft.com/office/powerpoint/2010/main" val="122038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86960" y="1772816"/>
            <a:ext cx="7704856" cy="923330"/>
          </a:xfrm>
          <a:prstGeom prst="rect">
            <a:avLst/>
          </a:prstGeom>
          <a:noFill/>
        </p:spPr>
        <p:txBody>
          <a:bodyPr wrap="square" rtlCol="0">
            <a:spAutoFit/>
          </a:bodyPr>
          <a:lstStyle/>
          <a:p>
            <a:pPr algn="just"/>
            <a:r>
              <a:rPr lang="es-MX" dirty="0">
                <a:latin typeface="Montserrat" panose="00000500000000000000" pitchFamily="2" charset="0"/>
                <a:ea typeface="ヒラギノ角ゴ Pro W3" pitchFamily="-106" charset="-128"/>
              </a:rPr>
              <a:t>El uso indiscriminado de plaguicidas sin las precauciones debidas, potencia los riesgos de intoxicación aguda y crónica principalmente en las personas que trabajan en el campo. </a:t>
            </a:r>
          </a:p>
        </p:txBody>
      </p:sp>
      <p:sp>
        <p:nvSpPr>
          <p:cNvPr id="6" name="5 CuadroTexto"/>
          <p:cNvSpPr txBox="1"/>
          <p:nvPr/>
        </p:nvSpPr>
        <p:spPr>
          <a:xfrm>
            <a:off x="251520" y="1403484"/>
            <a:ext cx="3603872" cy="369332"/>
          </a:xfrm>
          <a:prstGeom prst="rect">
            <a:avLst/>
          </a:prstGeom>
          <a:noFill/>
        </p:spPr>
        <p:txBody>
          <a:bodyPr wrap="none" rtlCol="0">
            <a:spAutoFit/>
          </a:bodyPr>
          <a:lstStyle/>
          <a:p>
            <a:r>
              <a:rPr lang="es-MX" b="1" dirty="0">
                <a:latin typeface="Montserrat" panose="00000500000000000000" pitchFamily="2" charset="0"/>
                <a:ea typeface="ヒラギノ角ゴ Pro W3" pitchFamily="-106" charset="-128"/>
              </a:rPr>
              <a:t>Intoxicación por plaguicidas</a:t>
            </a:r>
          </a:p>
        </p:txBody>
      </p:sp>
      <p:sp>
        <p:nvSpPr>
          <p:cNvPr id="2" name="1 CuadroTexto"/>
          <p:cNvSpPr txBox="1"/>
          <p:nvPr/>
        </p:nvSpPr>
        <p:spPr>
          <a:xfrm>
            <a:off x="611560" y="5733256"/>
            <a:ext cx="7848872" cy="646331"/>
          </a:xfrm>
          <a:prstGeom prst="rect">
            <a:avLst/>
          </a:prstGeom>
          <a:noFill/>
        </p:spPr>
        <p:txBody>
          <a:bodyPr wrap="square" rtlCol="0">
            <a:spAutoFit/>
          </a:bodyPr>
          <a:lstStyle/>
          <a:p>
            <a:pPr algn="just"/>
            <a:r>
              <a:rPr lang="es-MX" dirty="0">
                <a:latin typeface="Montserrat" panose="00000500000000000000" pitchFamily="2" charset="0"/>
                <a:ea typeface="ヒラギノ角ゴ Pro W3" pitchFamily="-106" charset="-128"/>
              </a:rPr>
              <a:t>En Colima, durante el periodo 2013- 2018 se presentaron 245 casos de intoxicación por plaguicidas, sobresaliendo 2013 con 57 casos.</a:t>
            </a:r>
          </a:p>
        </p:txBody>
      </p:sp>
      <p:sp>
        <p:nvSpPr>
          <p:cNvPr id="7" name="6 Rectángulo"/>
          <p:cNvSpPr/>
          <p:nvPr/>
        </p:nvSpPr>
        <p:spPr>
          <a:xfrm>
            <a:off x="611560" y="836712"/>
            <a:ext cx="7652024" cy="400110"/>
          </a:xfrm>
          <a:prstGeom prst="rect">
            <a:avLst/>
          </a:prstGeom>
        </p:spPr>
        <p:txBody>
          <a:bodyPr wrap="square">
            <a:spAutoFit/>
          </a:bodyPr>
          <a:lstStyle/>
          <a:p>
            <a:r>
              <a:rPr lang="es-MX" sz="2000" b="1" dirty="0">
                <a:latin typeface="Montserrat Medium" panose="00000600000000000000" pitchFamily="2" charset="0"/>
              </a:rPr>
              <a:t>Análisis de peligros sanitario-ecológicos en Colima</a:t>
            </a:r>
          </a:p>
        </p:txBody>
      </p:sp>
      <p:graphicFrame>
        <p:nvGraphicFramePr>
          <p:cNvPr id="9" name="2 Gráfico"/>
          <p:cNvGraphicFramePr>
            <a:graphicFrameLocks/>
          </p:cNvGraphicFramePr>
          <p:nvPr>
            <p:extLst>
              <p:ext uri="{D42A27DB-BD31-4B8C-83A1-F6EECF244321}">
                <p14:modId xmlns:p14="http://schemas.microsoft.com/office/powerpoint/2010/main" val="2239491577"/>
              </p:ext>
            </p:extLst>
          </p:nvPr>
        </p:nvGraphicFramePr>
        <p:xfrm>
          <a:off x="2353388" y="2957021"/>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7703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9356" y="1875889"/>
            <a:ext cx="4392488" cy="4524315"/>
          </a:xfrm>
          <a:prstGeom prst="rect">
            <a:avLst/>
          </a:prstGeom>
          <a:noFill/>
        </p:spPr>
        <p:txBody>
          <a:bodyPr wrap="square" rtlCol="0">
            <a:spAutoFit/>
          </a:bodyPr>
          <a:lstStyle/>
          <a:p>
            <a:pPr marL="285750" indent="-285750" algn="just">
              <a:buFont typeface="Wingdings" panose="05000000000000000000" pitchFamily="2" charset="2"/>
              <a:buChar char="Ø"/>
            </a:pPr>
            <a:r>
              <a:rPr lang="es-MX" dirty="0">
                <a:latin typeface="Montserrat" panose="00000500000000000000" pitchFamily="2" charset="0"/>
              </a:rPr>
              <a:t>Durante la temporada de influenza estacional de octubre de 2018 al 14 de febrero 2019, se han confirmado 46 casos positivos de influenza A(H1N1). Con un registro de solo una defunción.</a:t>
            </a:r>
          </a:p>
          <a:p>
            <a:pPr algn="just"/>
            <a:endParaRPr lang="es-MX" dirty="0">
              <a:latin typeface="Montserrat" panose="00000500000000000000" pitchFamily="2" charset="0"/>
            </a:endParaRPr>
          </a:p>
          <a:p>
            <a:pPr algn="just"/>
            <a:endParaRPr lang="es-MX" dirty="0">
              <a:latin typeface="Montserrat" panose="00000500000000000000" pitchFamily="2" charset="0"/>
            </a:endParaRPr>
          </a:p>
          <a:p>
            <a:pPr algn="just"/>
            <a:endParaRPr lang="es-MX" dirty="0">
              <a:latin typeface="Montserrat" panose="00000500000000000000" pitchFamily="2" charset="0"/>
            </a:endParaRPr>
          </a:p>
          <a:p>
            <a:pPr marL="285750" indent="-285750" algn="just">
              <a:buFont typeface="Wingdings" panose="05000000000000000000" pitchFamily="2" charset="2"/>
              <a:buChar char="Ø"/>
            </a:pPr>
            <a:r>
              <a:rPr lang="es-MX" dirty="0">
                <a:latin typeface="Montserrat" panose="00000500000000000000" pitchFamily="2" charset="0"/>
              </a:rPr>
              <a:t>Se presentaron 61 casos de dengue  en 2018 y en el primer mes de 2019 , solo 2 casos.</a:t>
            </a:r>
          </a:p>
          <a:p>
            <a:pPr marL="285750" indent="-285750" algn="just">
              <a:buFont typeface="Wingdings" panose="05000000000000000000" pitchFamily="2" charset="2"/>
              <a:buChar char="Ø"/>
            </a:pPr>
            <a:endParaRPr lang="es-MX" dirty="0">
              <a:latin typeface="Montserrat" panose="00000500000000000000" pitchFamily="2" charset="0"/>
            </a:endParaRPr>
          </a:p>
          <a:p>
            <a:pPr marL="285750" indent="-285750" algn="just">
              <a:buFont typeface="Wingdings" panose="05000000000000000000" pitchFamily="2" charset="2"/>
              <a:buChar char="Ø"/>
            </a:pPr>
            <a:endParaRPr lang="es-MX" dirty="0">
              <a:latin typeface="Montserrat" panose="00000500000000000000" pitchFamily="2" charset="0"/>
            </a:endParaRPr>
          </a:p>
          <a:p>
            <a:pPr algn="just"/>
            <a:endParaRPr lang="es-MX" dirty="0">
              <a:latin typeface="Montserrat" panose="00000500000000000000" pitchFamily="2"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293096"/>
            <a:ext cx="2601832" cy="1682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375" y="1875889"/>
            <a:ext cx="1781287" cy="178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00596" y="836712"/>
            <a:ext cx="8352928" cy="400110"/>
          </a:xfrm>
          <a:prstGeom prst="rect">
            <a:avLst/>
          </a:prstGeom>
        </p:spPr>
        <p:txBody>
          <a:bodyPr wrap="square" anchor="b">
            <a:spAutoFit/>
          </a:bodyPr>
          <a:lstStyle/>
          <a:p>
            <a:pPr algn="ctr"/>
            <a:r>
              <a:rPr lang="es-MX" sz="2000" b="1" dirty="0">
                <a:latin typeface="Montserrat Medium" panose="00000600000000000000" pitchFamily="2" charset="0"/>
              </a:rPr>
              <a:t>Análisis de peligros sanitario-ecológicos  en  Colima </a:t>
            </a:r>
          </a:p>
        </p:txBody>
      </p:sp>
    </p:spTree>
    <p:extLst>
      <p:ext uri="{BB962C8B-B14F-4D97-AF65-F5344CB8AC3E}">
        <p14:creationId xmlns:p14="http://schemas.microsoft.com/office/powerpoint/2010/main" val="4219985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78880" y="350746"/>
            <a:ext cx="4160726" cy="400110"/>
          </a:xfrm>
          <a:prstGeom prst="rect">
            <a:avLst/>
          </a:prstGeom>
          <a:noFill/>
        </p:spPr>
        <p:txBody>
          <a:bodyPr wrap="square" rtlCol="0">
            <a:spAutoFit/>
          </a:bodyPr>
          <a:lstStyle/>
          <a:p>
            <a:r>
              <a:rPr lang="es-MX" sz="2000" b="1" dirty="0">
                <a:solidFill>
                  <a:prstClr val="black"/>
                </a:solidFill>
                <a:latin typeface="Montserrat" panose="00000500000000000000" pitchFamily="2" charset="0"/>
              </a:rPr>
              <a:t>Riesgos químicos</a:t>
            </a:r>
          </a:p>
        </p:txBody>
      </p:sp>
      <p:sp>
        <p:nvSpPr>
          <p:cNvPr id="6" name="5 CuadroTexto"/>
          <p:cNvSpPr txBox="1"/>
          <p:nvPr/>
        </p:nvSpPr>
        <p:spPr>
          <a:xfrm>
            <a:off x="278880" y="1412776"/>
            <a:ext cx="5279008" cy="5262979"/>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El estado cuenta con poca actividad industrial, se tienen registradas </a:t>
            </a:r>
            <a:r>
              <a:rPr lang="es-MX" sz="1600" b="1" dirty="0">
                <a:latin typeface="Montserrat" panose="00000500000000000000" pitchFamily="2" charset="0"/>
              </a:rPr>
              <a:t>10 instalaciones industriales</a:t>
            </a:r>
            <a:r>
              <a:rPr lang="es-MX" sz="1600" dirty="0">
                <a:latin typeface="Montserrat" panose="00000500000000000000" pitchFamily="2" charset="0"/>
              </a:rPr>
              <a:t> que almacenan sustancias químicas peligrosas, tales como amoniaco, </a:t>
            </a:r>
            <a:r>
              <a:rPr lang="es-MX" sz="1600" b="1" dirty="0">
                <a:latin typeface="Montserrat" panose="00000500000000000000" pitchFamily="2" charset="0"/>
              </a:rPr>
              <a:t>ácido clorhídrico, ácido sulfúrico, turbosina, diésel, ácido nítrico, gas LP, alcohol </a:t>
            </a:r>
            <a:r>
              <a:rPr lang="es-MX" sz="1600" b="1" dirty="0" err="1">
                <a:latin typeface="Montserrat" panose="00000500000000000000" pitchFamily="2" charset="0"/>
              </a:rPr>
              <a:t>isopropílico</a:t>
            </a:r>
            <a:r>
              <a:rPr lang="es-MX" sz="1600" b="1" dirty="0">
                <a:latin typeface="Montserrat" panose="00000500000000000000" pitchFamily="2" charset="0"/>
              </a:rPr>
              <a:t>, hidróxido de sodio y combustóleo.</a:t>
            </a:r>
          </a:p>
          <a:p>
            <a:pPr marL="285750" indent="-285750" algn="just">
              <a:buFont typeface="Wingdings" panose="05000000000000000000" pitchFamily="2" charset="2"/>
              <a:buChar char="§"/>
            </a:pPr>
            <a:r>
              <a:rPr lang="es-MX" sz="1600" b="1" dirty="0">
                <a:latin typeface="Montserrat" panose="00000500000000000000" pitchFamily="2" charset="0"/>
              </a:rPr>
              <a:t>El estado cuenta con 2 regiones mineras Minatitlán y El </a:t>
            </a:r>
            <a:r>
              <a:rPr lang="es-MX" sz="1600" b="1" dirty="0" err="1">
                <a:latin typeface="Montserrat" panose="00000500000000000000" pitchFamily="2" charset="0"/>
              </a:rPr>
              <a:t>Zalatlón</a:t>
            </a:r>
            <a:r>
              <a:rPr lang="es-MX" sz="1600" b="1" dirty="0">
                <a:latin typeface="Montserrat" panose="00000500000000000000" pitchFamily="2" charset="0"/>
              </a:rPr>
              <a:t>, donde se han extraído cobre, plata, plomo, zinc, oro y hierro</a:t>
            </a:r>
            <a:r>
              <a:rPr lang="es-MX" sz="1600" dirty="0">
                <a:latin typeface="Montserrat" panose="00000500000000000000" pitchFamily="2" charset="0"/>
              </a:rPr>
              <a:t>.</a:t>
            </a:r>
          </a:p>
          <a:p>
            <a:pPr marL="285750" indent="-285750" algn="just">
              <a:buFont typeface="Wingdings" panose="05000000000000000000" pitchFamily="2" charset="2"/>
              <a:buChar char="§"/>
            </a:pPr>
            <a:r>
              <a:rPr lang="es-MX" sz="1600" dirty="0">
                <a:latin typeface="Montserrat" panose="00000500000000000000" pitchFamily="2" charset="0"/>
              </a:rPr>
              <a:t>Se encuentran dos Terminales de Almacenamiento y Reparto de combustibles (TAR) ubicadas en Colima y Manzanillo.</a:t>
            </a:r>
          </a:p>
          <a:p>
            <a:pPr marL="285750" indent="-285750" algn="just">
              <a:buFont typeface="Wingdings" panose="05000000000000000000" pitchFamily="2" charset="2"/>
              <a:buChar char="§"/>
            </a:pPr>
            <a:r>
              <a:rPr lang="es-MX" sz="1600" dirty="0">
                <a:latin typeface="Montserrat" panose="00000500000000000000" pitchFamily="2" charset="0"/>
              </a:rPr>
              <a:t>Tiene 7 plantas de almacenamiento y distribución de gas LP y estaciones de carburación.</a:t>
            </a:r>
          </a:p>
          <a:p>
            <a:pPr marL="285750" indent="-285750" algn="just">
              <a:buFont typeface="Wingdings" panose="05000000000000000000" pitchFamily="2" charset="2"/>
              <a:buChar char="§"/>
            </a:pPr>
            <a:r>
              <a:rPr lang="es-MX" sz="1600" dirty="0">
                <a:latin typeface="Montserrat" panose="00000500000000000000" pitchFamily="2" charset="0"/>
              </a:rPr>
              <a:t>Cuenta con una planta generadora de energía, de ciclo combinado y una termoeléctrica de vapor ubicada en </a:t>
            </a:r>
            <a:r>
              <a:rPr lang="es-MX" sz="1600" b="1" dirty="0">
                <a:latin typeface="Montserrat" panose="00000500000000000000" pitchFamily="2" charset="0"/>
              </a:rPr>
              <a:t>Manzanillo</a:t>
            </a:r>
            <a:r>
              <a:rPr lang="es-MX" sz="1600" dirty="0">
                <a:latin typeface="Montserrat" panose="00000500000000000000" pitchFamily="2" charset="0"/>
              </a:rPr>
              <a:t>.</a:t>
            </a:r>
          </a:p>
        </p:txBody>
      </p:sp>
      <p:pic>
        <p:nvPicPr>
          <p:cNvPr id="2"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8518" y="3717032"/>
            <a:ext cx="2919946" cy="19447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8518" y="1844824"/>
            <a:ext cx="2919946" cy="1277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28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38990" y="376343"/>
            <a:ext cx="3895476" cy="400110"/>
          </a:xfrm>
          <a:prstGeom prst="rect">
            <a:avLst/>
          </a:prstGeom>
          <a:noFill/>
        </p:spPr>
        <p:txBody>
          <a:bodyPr wrap="square" rtlCol="0">
            <a:spAutoFit/>
          </a:bodyPr>
          <a:lstStyle/>
          <a:p>
            <a:r>
              <a:rPr lang="es-MX" sz="2000" b="1" dirty="0">
                <a:latin typeface="Montserrat" panose="00000500000000000000" pitchFamily="2" charset="0"/>
              </a:rPr>
              <a:t>Riesgos químicos</a:t>
            </a:r>
          </a:p>
        </p:txBody>
      </p:sp>
      <p:sp>
        <p:nvSpPr>
          <p:cNvPr id="3" name="2 CuadroTexto"/>
          <p:cNvSpPr txBox="1"/>
          <p:nvPr/>
        </p:nvSpPr>
        <p:spPr>
          <a:xfrm>
            <a:off x="3572445" y="1292562"/>
            <a:ext cx="5184576" cy="5016758"/>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Se encuentra el </a:t>
            </a:r>
            <a:r>
              <a:rPr lang="es-MX" sz="1600" b="1" dirty="0">
                <a:latin typeface="Montserrat" panose="00000500000000000000" pitchFamily="2" charset="0"/>
              </a:rPr>
              <a:t>Puerto de Manzanillo </a:t>
            </a:r>
            <a:r>
              <a:rPr lang="es-MX" sz="1600" dirty="0">
                <a:latin typeface="Montserrat" panose="00000500000000000000" pitchFamily="2" charset="0"/>
              </a:rPr>
              <a:t>que se ha posicionado como la principal entrada para el manejo de mercancías en el comercio internacional, las principales mercancías que maneja son: fertilizantes, productos de acero, autopartes, refacciones, vehículos, ganado, semillas, cemento, urea, concentrado de zinc, azufre, pellet de hierro, nitrato de potasio y productos químicos, entre otros . </a:t>
            </a:r>
          </a:p>
          <a:p>
            <a:pPr marL="285750" indent="-285750" algn="just">
              <a:buFont typeface="Wingdings" panose="05000000000000000000" pitchFamily="2" charset="2"/>
              <a:buChar char="§"/>
            </a:pPr>
            <a:r>
              <a:rPr lang="es-MX" sz="1600" dirty="0">
                <a:latin typeface="Montserrat" panose="00000500000000000000" pitchFamily="2" charset="0"/>
              </a:rPr>
              <a:t>Por el estado pasan </a:t>
            </a:r>
            <a:r>
              <a:rPr lang="es-MX" sz="1600" b="1" dirty="0">
                <a:latin typeface="Montserrat" panose="00000500000000000000" pitchFamily="2" charset="0"/>
              </a:rPr>
              <a:t>238.9 km </a:t>
            </a:r>
            <a:r>
              <a:rPr lang="es-MX" sz="1600" dirty="0">
                <a:latin typeface="Montserrat" panose="00000500000000000000" pitchFamily="2" charset="0"/>
              </a:rPr>
              <a:t>de vías férreas a través de </a:t>
            </a:r>
            <a:r>
              <a:rPr lang="es-MX" sz="1600" b="1" dirty="0">
                <a:latin typeface="Montserrat" panose="00000500000000000000" pitchFamily="2" charset="0"/>
              </a:rPr>
              <a:t>6 municipios que son Armería, Colima </a:t>
            </a:r>
            <a:r>
              <a:rPr lang="es-MX" sz="1600" b="1" dirty="0" err="1">
                <a:latin typeface="Montserrat" panose="00000500000000000000" pitchFamily="2" charset="0"/>
              </a:rPr>
              <a:t>Coquimatlán</a:t>
            </a:r>
            <a:r>
              <a:rPr lang="es-MX" sz="1600" b="1" dirty="0">
                <a:latin typeface="Montserrat" panose="00000500000000000000" pitchFamily="2" charset="0"/>
              </a:rPr>
              <a:t>, Cuauhtémoc, Manzanillo y Tecomán</a:t>
            </a:r>
            <a:r>
              <a:rPr lang="es-MX" sz="1600" dirty="0">
                <a:latin typeface="Montserrat" panose="00000500000000000000" pitchFamily="2" charset="0"/>
              </a:rPr>
              <a:t>, por las cuales se transportan sustancias químicas peligrosas.</a:t>
            </a:r>
          </a:p>
          <a:p>
            <a:pPr marL="285750" indent="-285750" algn="just">
              <a:buFont typeface="Wingdings" panose="05000000000000000000" pitchFamily="2" charset="2"/>
              <a:buChar char="§"/>
            </a:pPr>
            <a:r>
              <a:rPr lang="es-MX" sz="1600" dirty="0">
                <a:latin typeface="Montserrat" panose="00000500000000000000" pitchFamily="2" charset="0"/>
              </a:rPr>
              <a:t>Cuenta con </a:t>
            </a:r>
            <a:r>
              <a:rPr lang="es-MX" sz="1600" b="1" dirty="0">
                <a:latin typeface="Montserrat" panose="00000500000000000000" pitchFamily="2" charset="0"/>
              </a:rPr>
              <a:t>255 km </a:t>
            </a:r>
            <a:r>
              <a:rPr lang="es-MX" sz="1600" dirty="0">
                <a:latin typeface="Montserrat" panose="00000500000000000000" pitchFamily="2" charset="0"/>
              </a:rPr>
              <a:t>de ductos, de los cuales </a:t>
            </a:r>
            <a:r>
              <a:rPr lang="es-MX" sz="1600" b="1" dirty="0">
                <a:latin typeface="Montserrat" panose="00000500000000000000" pitchFamily="2" charset="0"/>
              </a:rPr>
              <a:t>15 km</a:t>
            </a:r>
            <a:r>
              <a:rPr lang="es-MX" sz="1600" dirty="0">
                <a:latin typeface="Montserrat" panose="00000500000000000000" pitchFamily="2" charset="0"/>
              </a:rPr>
              <a:t> son  administrados por PEMEX, y conducen productos petrolíferos, 118 y 122 km de gasoductos que transportan gas natural y gas LP respectivamente, administrados por la iniciativa privada.</a:t>
            </a:r>
          </a:p>
        </p:txBody>
      </p:sp>
      <p:pic>
        <p:nvPicPr>
          <p:cNvPr id="7" name="6 Imagen" descr="Imagen relacionada"/>
          <p:cNvPicPr/>
          <p:nvPr/>
        </p:nvPicPr>
        <p:blipFill>
          <a:blip r:embed="rId2">
            <a:extLst>
              <a:ext uri="{28A0092B-C50C-407E-A947-70E740481C1C}">
                <a14:useLocalDpi xmlns:a14="http://schemas.microsoft.com/office/drawing/2010/main" val="0"/>
              </a:ext>
            </a:extLst>
          </a:blip>
          <a:srcRect/>
          <a:stretch>
            <a:fillRect/>
          </a:stretch>
        </p:blipFill>
        <p:spPr bwMode="auto">
          <a:xfrm>
            <a:off x="325908" y="1628800"/>
            <a:ext cx="3021955" cy="2016224"/>
          </a:xfrm>
          <a:prstGeom prst="rect">
            <a:avLst/>
          </a:prstGeom>
          <a:noFill/>
          <a:ln>
            <a:noFill/>
          </a:ln>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07" y="4005063"/>
            <a:ext cx="3021955" cy="227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019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403648" y="1052736"/>
            <a:ext cx="6264696" cy="369332"/>
          </a:xfrm>
          <a:prstGeom prst="rect">
            <a:avLst/>
          </a:prstGeom>
        </p:spPr>
        <p:txBody>
          <a:bodyPr wrap="square">
            <a:spAutoFit/>
          </a:bodyPr>
          <a:lstStyle/>
          <a:p>
            <a:r>
              <a:rPr lang="es-MX" dirty="0">
                <a:latin typeface="Montserrat" panose="00000500000000000000" pitchFamily="2" charset="0"/>
              </a:rPr>
              <a:t>Marco regulatorio de Protección Civil por municipio</a:t>
            </a:r>
          </a:p>
        </p:txBody>
      </p:sp>
      <p:sp>
        <p:nvSpPr>
          <p:cNvPr id="14" name="TextBox 6">
            <a:extLst>
              <a:ext uri="{FF2B5EF4-FFF2-40B4-BE49-F238E27FC236}">
                <a16:creationId xmlns:a16="http://schemas.microsoft.com/office/drawing/2014/main" id="{FAC51DE9-1288-F248-AE93-5F5FBF45C7E8}"/>
              </a:ext>
            </a:extLst>
          </p:cNvPr>
          <p:cNvSpPr txBox="1"/>
          <p:nvPr/>
        </p:nvSpPr>
        <p:spPr>
          <a:xfrm>
            <a:off x="467544" y="348712"/>
            <a:ext cx="2125903" cy="461665"/>
          </a:xfrm>
          <a:prstGeom prst="rect">
            <a:avLst/>
          </a:prstGeom>
          <a:noFill/>
        </p:spPr>
        <p:txBody>
          <a:bodyPr wrap="none" rtlCol="0">
            <a:spAutoFit/>
          </a:bodyPr>
          <a:lstStyle/>
          <a:p>
            <a:r>
              <a:rPr lang="en-US" sz="2400" b="1" dirty="0" err="1">
                <a:solidFill>
                  <a:prstClr val="black"/>
                </a:solidFill>
                <a:latin typeface="Montserrat" pitchFamily="2" charset="77"/>
              </a:rPr>
              <a:t>Diagnóstico</a:t>
            </a:r>
            <a:endParaRPr lang="en-US" sz="2400" b="1" dirty="0">
              <a:solidFill>
                <a:prstClr val="black"/>
              </a:solidFill>
              <a:latin typeface="Montserrat" pitchFamily="2" charset="77"/>
            </a:endParaRPr>
          </a:p>
        </p:txBody>
      </p:sp>
      <p:graphicFrame>
        <p:nvGraphicFramePr>
          <p:cNvPr id="6" name="10 Gráfico"/>
          <p:cNvGraphicFramePr>
            <a:graphicFrameLocks/>
          </p:cNvGraphicFramePr>
          <p:nvPr>
            <p:extLst>
              <p:ext uri="{D42A27DB-BD31-4B8C-83A1-F6EECF244321}">
                <p14:modId xmlns:p14="http://schemas.microsoft.com/office/powerpoint/2010/main" val="2533291210"/>
              </p:ext>
            </p:extLst>
          </p:nvPr>
        </p:nvGraphicFramePr>
        <p:xfrm>
          <a:off x="827584" y="1628800"/>
          <a:ext cx="7524750" cy="4530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295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620688"/>
            <a:ext cx="3960440" cy="707886"/>
          </a:xfrm>
          <a:prstGeom prst="rect">
            <a:avLst/>
          </a:prstGeom>
          <a:noFill/>
        </p:spPr>
        <p:txBody>
          <a:bodyPr wrap="square" rtlCol="0">
            <a:spAutoFit/>
          </a:bodyPr>
          <a:lstStyle/>
          <a:p>
            <a:r>
              <a:rPr lang="es-MX" sz="2000" b="1" dirty="0">
                <a:latin typeface="Montserrat" panose="00000500000000000000" pitchFamily="2" charset="0"/>
              </a:rPr>
              <a:t>Riesgos químicos en el estado de Colima</a:t>
            </a:r>
          </a:p>
        </p:txBody>
      </p:sp>
      <p:sp>
        <p:nvSpPr>
          <p:cNvPr id="3" name="2 CuadroTexto"/>
          <p:cNvSpPr txBox="1"/>
          <p:nvPr/>
        </p:nvSpPr>
        <p:spPr>
          <a:xfrm>
            <a:off x="194196" y="1743194"/>
            <a:ext cx="5126979" cy="4524315"/>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a:latin typeface="Montserrat" panose="00000500000000000000" pitchFamily="2" charset="0"/>
              </a:rPr>
              <a:t>Cuenta con las </a:t>
            </a:r>
            <a:r>
              <a:rPr lang="es-MX" sz="1600" b="1" dirty="0">
                <a:latin typeface="Montserrat" panose="00000500000000000000" pitchFamily="2" charset="0"/>
              </a:rPr>
              <a:t>carreteras federales No. 200 Costera del Pacífico</a:t>
            </a:r>
            <a:r>
              <a:rPr lang="es-MX" sz="1600" dirty="0">
                <a:latin typeface="Montserrat" panose="00000500000000000000" pitchFamily="2" charset="0"/>
              </a:rPr>
              <a:t>, tramos carreteros </a:t>
            </a:r>
            <a:r>
              <a:rPr lang="es-MX" sz="1600" dirty="0" err="1">
                <a:latin typeface="Montserrat" panose="00000500000000000000" pitchFamily="2" charset="0"/>
              </a:rPr>
              <a:t>Ent</a:t>
            </a:r>
            <a:r>
              <a:rPr lang="es-MX" sz="1600" dirty="0">
                <a:latin typeface="Montserrat" panose="00000500000000000000" pitchFamily="2" charset="0"/>
              </a:rPr>
              <a:t>. Playa Azul – Manzanillo, Tecomán - Boca de Pascuales, Libramiento de Manzanillo, Ramal a </a:t>
            </a:r>
            <a:r>
              <a:rPr lang="es-MX" sz="1600" dirty="0" err="1">
                <a:latin typeface="Montserrat" panose="00000500000000000000" pitchFamily="2" charset="0"/>
              </a:rPr>
              <a:t>Cuyutlán</a:t>
            </a:r>
            <a:r>
              <a:rPr lang="es-MX" sz="1600" dirty="0">
                <a:latin typeface="Montserrat" panose="00000500000000000000" pitchFamily="2" charset="0"/>
              </a:rPr>
              <a:t> y Ramal Cerro de Ortega; No. 110 Colima-Río Naranjo,  tramos carreteros Colima - </a:t>
            </a:r>
            <a:r>
              <a:rPr lang="es-MX" sz="1600" dirty="0" err="1">
                <a:latin typeface="Montserrat" panose="00000500000000000000" pitchFamily="2" charset="0"/>
              </a:rPr>
              <a:t>Ent</a:t>
            </a:r>
            <a:r>
              <a:rPr lang="es-MX" sz="1600" dirty="0">
                <a:latin typeface="Montserrat" panose="00000500000000000000" pitchFamily="2" charset="0"/>
              </a:rPr>
              <a:t>. Tecomán y Jiquilpan – Colima, No. 054D Guadalajara – Colima, No. 200D Armería – Manzanillo, por las que pueden transitar sustancias químicas peligrosas para su distribución. </a:t>
            </a:r>
          </a:p>
          <a:p>
            <a:pPr marL="285750" indent="-285750" algn="just">
              <a:buFont typeface="Wingdings" panose="05000000000000000000" pitchFamily="2" charset="2"/>
              <a:buChar char="§"/>
            </a:pPr>
            <a:r>
              <a:rPr lang="es-MX" sz="1600" dirty="0">
                <a:latin typeface="Montserrat" panose="00000500000000000000" pitchFamily="2" charset="0"/>
              </a:rPr>
              <a:t>Se tienen registrados </a:t>
            </a:r>
            <a:r>
              <a:rPr lang="es-MX" sz="1600" b="1" dirty="0">
                <a:latin typeface="Montserrat" panose="00000500000000000000" pitchFamily="2" charset="0"/>
              </a:rPr>
              <a:t>26 accidentes ocurridos </a:t>
            </a:r>
            <a:r>
              <a:rPr lang="es-MX" sz="1600" dirty="0">
                <a:latin typeface="Montserrat" panose="00000500000000000000" pitchFamily="2" charset="0"/>
              </a:rPr>
              <a:t>durante el transporte de sustancias químicas peligrosas en el periodo </a:t>
            </a:r>
            <a:r>
              <a:rPr lang="es-MX" sz="1600" b="1" dirty="0">
                <a:latin typeface="Montserrat" panose="00000500000000000000" pitchFamily="2" charset="0"/>
              </a:rPr>
              <a:t>2010-2016</a:t>
            </a:r>
            <a:r>
              <a:rPr lang="es-MX" sz="1600" dirty="0">
                <a:latin typeface="Montserrat" panose="00000500000000000000" pitchFamily="2" charset="0"/>
              </a:rPr>
              <a:t>, en los cuales estuvieron involucradas </a:t>
            </a:r>
            <a:r>
              <a:rPr lang="pt-BR" sz="1600" dirty="0" err="1">
                <a:latin typeface="Montserrat" panose="00000500000000000000" pitchFamily="2" charset="0"/>
              </a:rPr>
              <a:t>diésel</a:t>
            </a:r>
            <a:r>
              <a:rPr lang="pt-BR" sz="1600" dirty="0">
                <a:latin typeface="Montserrat" panose="00000500000000000000" pitchFamily="2" charset="0"/>
              </a:rPr>
              <a:t>, gasolina, </a:t>
            </a:r>
            <a:r>
              <a:rPr lang="pt-BR" sz="1600" dirty="0" err="1">
                <a:latin typeface="Montserrat" panose="00000500000000000000" pitchFamily="2" charset="0"/>
              </a:rPr>
              <a:t>gas</a:t>
            </a:r>
            <a:r>
              <a:rPr lang="pt-BR" sz="1600" dirty="0">
                <a:latin typeface="Montserrat" panose="00000500000000000000" pitchFamily="2" charset="0"/>
              </a:rPr>
              <a:t> LP, aceite </a:t>
            </a:r>
            <a:r>
              <a:rPr lang="pt-BR" sz="1600" dirty="0" err="1">
                <a:latin typeface="Montserrat" panose="00000500000000000000" pitchFamily="2" charset="0"/>
              </a:rPr>
              <a:t>lubricante</a:t>
            </a:r>
            <a:r>
              <a:rPr lang="pt-BR" sz="1600" dirty="0">
                <a:latin typeface="Montserrat" panose="00000500000000000000" pitchFamily="2" charset="0"/>
              </a:rPr>
              <a:t>, ácido sulfúrico e hipoclorito de </a:t>
            </a:r>
            <a:r>
              <a:rPr lang="pt-BR" sz="1600" dirty="0" err="1">
                <a:latin typeface="Montserrat" panose="00000500000000000000" pitchFamily="2" charset="0"/>
              </a:rPr>
              <a:t>calcio</a:t>
            </a:r>
            <a:r>
              <a:rPr lang="es-MX" sz="1600" dirty="0">
                <a:latin typeface="Montserrat" panose="00000500000000000000" pitchFamily="2" charset="0"/>
              </a:rPr>
              <a:t>.</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459362"/>
            <a:ext cx="3160800" cy="177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700808"/>
            <a:ext cx="3160800" cy="2105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2696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srcRect t="9366" r="3351" b="5438"/>
          <a:stretch/>
        </p:blipFill>
        <p:spPr bwMode="auto">
          <a:xfrm>
            <a:off x="176486" y="2523379"/>
            <a:ext cx="6332636" cy="3335586"/>
          </a:xfrm>
          <a:prstGeom prst="rect">
            <a:avLst/>
          </a:prstGeom>
          <a:ln>
            <a:noFill/>
          </a:ln>
          <a:extLst>
            <a:ext uri="{53640926-AAD7-44D8-BBD7-CCE9431645EC}">
              <a14:shadowObscured xmlns:a14="http://schemas.microsoft.com/office/drawing/2010/main"/>
            </a:ext>
          </a:extLst>
        </p:spPr>
      </p:pic>
      <p:grpSp>
        <p:nvGrpSpPr>
          <p:cNvPr id="4" name="3 Grupo"/>
          <p:cNvGrpSpPr/>
          <p:nvPr/>
        </p:nvGrpSpPr>
        <p:grpSpPr>
          <a:xfrm>
            <a:off x="255588" y="4514754"/>
            <a:ext cx="2733675" cy="676275"/>
            <a:chOff x="-857586" y="1967767"/>
            <a:chExt cx="2733675" cy="676275"/>
          </a:xfrm>
        </p:grpSpPr>
        <p:sp>
          <p:nvSpPr>
            <p:cNvPr id="5" name="2 Cuadro de texto"/>
            <p:cNvSpPr txBox="1"/>
            <p:nvPr/>
          </p:nvSpPr>
          <p:spPr>
            <a:xfrm>
              <a:off x="-857586" y="1967767"/>
              <a:ext cx="2733675" cy="6762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s-MX" sz="1000" b="1" dirty="0">
                  <a:solidFill>
                    <a:srgbClr val="FFFFFF"/>
                  </a:solidFill>
                  <a:effectLst/>
                  <a:ea typeface="Calibri"/>
                  <a:cs typeface="Times New Roman"/>
                </a:rPr>
                <a:t>     </a:t>
              </a:r>
              <a:r>
                <a:rPr lang="es-MX" sz="800" b="1" dirty="0">
                  <a:solidFill>
                    <a:srgbClr val="FFFFFF"/>
                  </a:solidFill>
                  <a:effectLst/>
                  <a:latin typeface="Verdana"/>
                  <a:ea typeface="Calibri"/>
                  <a:cs typeface="Arial"/>
                </a:rPr>
                <a:t>Explosión de Nube de Vapor de Acetileno</a:t>
              </a:r>
              <a:endParaRPr lang="es-MX" sz="1100" dirty="0">
                <a:effectLst/>
                <a:ea typeface="Calibri"/>
                <a:cs typeface="Times New Roman"/>
              </a:endParaRPr>
            </a:p>
            <a:p>
              <a:pPr>
                <a:lnSpc>
                  <a:spcPct val="115000"/>
                </a:lnSpc>
                <a:spcAft>
                  <a:spcPts val="0"/>
                </a:spcAft>
              </a:pPr>
              <a:r>
                <a:rPr lang="es-MX" sz="800" b="1" dirty="0">
                  <a:solidFill>
                    <a:srgbClr val="FFFFFF"/>
                  </a:solidFill>
                  <a:effectLst/>
                  <a:latin typeface="Verdana"/>
                  <a:ea typeface="Calibri"/>
                  <a:cs typeface="Arial"/>
                </a:rPr>
                <a:t>    Radio de riesgo                      276 m</a:t>
              </a:r>
              <a:endParaRPr lang="es-MX" sz="1100" dirty="0">
                <a:effectLst/>
                <a:ea typeface="Calibri"/>
                <a:cs typeface="Times New Roman"/>
              </a:endParaRPr>
            </a:p>
            <a:p>
              <a:pPr>
                <a:lnSpc>
                  <a:spcPct val="115000"/>
                </a:lnSpc>
                <a:spcAft>
                  <a:spcPts val="0"/>
                </a:spcAft>
              </a:pPr>
              <a:r>
                <a:rPr lang="es-MX" sz="800" b="1" dirty="0">
                  <a:solidFill>
                    <a:srgbClr val="FFFFFF"/>
                  </a:solidFill>
                  <a:effectLst/>
                  <a:latin typeface="Verdana"/>
                  <a:ea typeface="Calibri"/>
                  <a:cs typeface="Arial"/>
                </a:rPr>
                <a:t>    Radio de amortiguamiento    452 m</a:t>
              </a:r>
              <a:endParaRPr lang="es-MX" sz="1100" dirty="0">
                <a:effectLst/>
                <a:ea typeface="Calibri"/>
                <a:cs typeface="Times New Roman"/>
              </a:endParaRPr>
            </a:p>
          </p:txBody>
        </p:sp>
        <p:sp>
          <p:nvSpPr>
            <p:cNvPr id="6" name="4 Conector"/>
            <p:cNvSpPr/>
            <p:nvPr/>
          </p:nvSpPr>
          <p:spPr>
            <a:xfrm>
              <a:off x="-787339" y="2229760"/>
              <a:ext cx="76200" cy="838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7" name="8 Conector"/>
            <p:cNvSpPr/>
            <p:nvPr/>
          </p:nvSpPr>
          <p:spPr>
            <a:xfrm>
              <a:off x="-787339" y="2391685"/>
              <a:ext cx="76200" cy="76200"/>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8" name="7 Rectángulo"/>
          <p:cNvSpPr/>
          <p:nvPr/>
        </p:nvSpPr>
        <p:spPr>
          <a:xfrm>
            <a:off x="614238" y="764704"/>
            <a:ext cx="5253905" cy="369332"/>
          </a:xfrm>
          <a:prstGeom prst="rect">
            <a:avLst/>
          </a:prstGeom>
        </p:spPr>
        <p:txBody>
          <a:bodyPr wrap="square">
            <a:spAutoFit/>
          </a:bodyPr>
          <a:lstStyle/>
          <a:p>
            <a:r>
              <a:rPr lang="es-MX" b="1" dirty="0">
                <a:latin typeface="Montserrat" panose="00000500000000000000" pitchFamily="2" charset="0"/>
              </a:rPr>
              <a:t>Riesgos químicos en el estado de Colima</a:t>
            </a:r>
          </a:p>
        </p:txBody>
      </p:sp>
      <p:sp>
        <p:nvSpPr>
          <p:cNvPr id="9" name="8 CuadroTexto"/>
          <p:cNvSpPr txBox="1"/>
          <p:nvPr/>
        </p:nvSpPr>
        <p:spPr>
          <a:xfrm>
            <a:off x="614238" y="1412776"/>
            <a:ext cx="7848872" cy="584775"/>
          </a:xfrm>
          <a:prstGeom prst="rect">
            <a:avLst/>
          </a:prstGeom>
          <a:noFill/>
        </p:spPr>
        <p:txBody>
          <a:bodyPr wrap="square" rtlCol="0">
            <a:spAutoFit/>
          </a:bodyPr>
          <a:lstStyle/>
          <a:p>
            <a:r>
              <a:rPr lang="es-MX" sz="1600" dirty="0">
                <a:latin typeface="Montserrat" panose="00000500000000000000" pitchFamily="2" charset="0"/>
              </a:rPr>
              <a:t>Escenarios de accidentes con sustancias químicas  peligrosas en la capa de información contenida en el Atlas Nacional de Riesgos.</a:t>
            </a:r>
          </a:p>
        </p:txBody>
      </p:sp>
      <p:sp>
        <p:nvSpPr>
          <p:cNvPr id="10" name="9 Rectángulo"/>
          <p:cNvSpPr/>
          <p:nvPr/>
        </p:nvSpPr>
        <p:spPr>
          <a:xfrm>
            <a:off x="255588" y="6180349"/>
            <a:ext cx="6174432" cy="307777"/>
          </a:xfrm>
          <a:prstGeom prst="rect">
            <a:avLst/>
          </a:prstGeom>
        </p:spPr>
        <p:txBody>
          <a:bodyPr wrap="square">
            <a:spAutoFit/>
          </a:bodyPr>
          <a:lstStyle/>
          <a:p>
            <a:r>
              <a:rPr lang="es-MX" sz="1400" dirty="0">
                <a:latin typeface="Montserrat" panose="00000500000000000000" pitchFamily="2" charset="0"/>
              </a:rPr>
              <a:t>http://www.atlasnacionalderiesgos.gob.mx/apps/Restringido</a:t>
            </a:r>
            <a:r>
              <a:rPr lang="es-MX" sz="1400" dirty="0"/>
              <a:t>/</a:t>
            </a:r>
          </a:p>
        </p:txBody>
      </p:sp>
      <p:sp>
        <p:nvSpPr>
          <p:cNvPr id="11" name="10 Rectángulo"/>
          <p:cNvSpPr/>
          <p:nvPr/>
        </p:nvSpPr>
        <p:spPr>
          <a:xfrm>
            <a:off x="6430020" y="3529453"/>
            <a:ext cx="2736304" cy="1323439"/>
          </a:xfrm>
          <a:prstGeom prst="rect">
            <a:avLst/>
          </a:prstGeom>
        </p:spPr>
        <p:txBody>
          <a:bodyPr wrap="square">
            <a:spAutoFit/>
          </a:bodyPr>
          <a:lstStyle/>
          <a:p>
            <a:r>
              <a:rPr lang="es-MX" sz="1600" dirty="0">
                <a:latin typeface="Montserrat" panose="00000500000000000000" pitchFamily="2" charset="0"/>
              </a:rPr>
              <a:t>En el ANR se encuentran simulaciones de escenarios de accidentes con sustancias peligrosas </a:t>
            </a:r>
          </a:p>
        </p:txBody>
      </p:sp>
    </p:spTree>
    <p:extLst>
      <p:ext uri="{BB962C8B-B14F-4D97-AF65-F5344CB8AC3E}">
        <p14:creationId xmlns:p14="http://schemas.microsoft.com/office/powerpoint/2010/main" val="2053898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AC51DE9-1288-F248-AE93-5F5FBF45C7E8}"/>
              </a:ext>
            </a:extLst>
          </p:cNvPr>
          <p:cNvSpPr txBox="1"/>
          <p:nvPr/>
        </p:nvSpPr>
        <p:spPr>
          <a:xfrm>
            <a:off x="467544" y="348712"/>
            <a:ext cx="2125903" cy="461665"/>
          </a:xfrm>
          <a:prstGeom prst="rect">
            <a:avLst/>
          </a:prstGeom>
          <a:noFill/>
        </p:spPr>
        <p:txBody>
          <a:bodyPr wrap="none" rtlCol="0">
            <a:spAutoFit/>
          </a:bodyPr>
          <a:lstStyle/>
          <a:p>
            <a:r>
              <a:rPr lang="en-US" sz="2400" b="1" dirty="0" err="1">
                <a:solidFill>
                  <a:prstClr val="black"/>
                </a:solidFill>
                <a:latin typeface="Montserrat" pitchFamily="2" charset="77"/>
              </a:rPr>
              <a:t>Diagnóstico</a:t>
            </a:r>
            <a:endParaRPr lang="en-US" sz="2400" b="1" dirty="0">
              <a:solidFill>
                <a:prstClr val="black"/>
              </a:solidFill>
              <a:latin typeface="Montserrat" pitchFamily="2" charset="77"/>
            </a:endParaRPr>
          </a:p>
        </p:txBody>
      </p:sp>
      <p:sp>
        <p:nvSpPr>
          <p:cNvPr id="17" name="16 Rectángulo"/>
          <p:cNvSpPr/>
          <p:nvPr/>
        </p:nvSpPr>
        <p:spPr>
          <a:xfrm>
            <a:off x="562351" y="1375901"/>
            <a:ext cx="3528392" cy="646331"/>
          </a:xfrm>
          <a:prstGeom prst="rect">
            <a:avLst/>
          </a:prstGeom>
        </p:spPr>
        <p:txBody>
          <a:bodyPr wrap="square">
            <a:spAutoFit/>
          </a:bodyPr>
          <a:lstStyle/>
          <a:p>
            <a:pPr algn="ctr"/>
            <a:r>
              <a:rPr lang="es-MX" dirty="0">
                <a:latin typeface="Montserrat" panose="00000500000000000000" pitchFamily="2" charset="0"/>
              </a:rPr>
              <a:t>Municipios con Consejo o comité de PC</a:t>
            </a:r>
          </a:p>
        </p:txBody>
      </p:sp>
      <p:sp>
        <p:nvSpPr>
          <p:cNvPr id="18" name="17 Rectángulo"/>
          <p:cNvSpPr/>
          <p:nvPr/>
        </p:nvSpPr>
        <p:spPr>
          <a:xfrm>
            <a:off x="4764597" y="1384975"/>
            <a:ext cx="3528392" cy="369332"/>
          </a:xfrm>
          <a:prstGeom prst="rect">
            <a:avLst/>
          </a:prstGeom>
        </p:spPr>
        <p:txBody>
          <a:bodyPr wrap="square">
            <a:spAutoFit/>
          </a:bodyPr>
          <a:lstStyle/>
          <a:p>
            <a:pPr algn="ctr"/>
            <a:r>
              <a:rPr lang="es-MX" dirty="0">
                <a:latin typeface="Montserrat" panose="00000500000000000000" pitchFamily="2" charset="0"/>
              </a:rPr>
              <a:t>Brigadas de PC</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56" y="2004150"/>
            <a:ext cx="3992327" cy="308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1453" y="2013191"/>
            <a:ext cx="3968924" cy="306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40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FAC51DE9-1288-F248-AE93-5F5FBF45C7E8}"/>
              </a:ext>
            </a:extLst>
          </p:cNvPr>
          <p:cNvSpPr txBox="1"/>
          <p:nvPr/>
        </p:nvSpPr>
        <p:spPr>
          <a:xfrm>
            <a:off x="467544" y="348712"/>
            <a:ext cx="2125903" cy="461665"/>
          </a:xfrm>
          <a:prstGeom prst="rect">
            <a:avLst/>
          </a:prstGeom>
          <a:noFill/>
        </p:spPr>
        <p:txBody>
          <a:bodyPr wrap="none" rtlCol="0">
            <a:spAutoFit/>
          </a:bodyPr>
          <a:lstStyle/>
          <a:p>
            <a:r>
              <a:rPr lang="en-US" sz="2400" b="1" dirty="0" err="1">
                <a:solidFill>
                  <a:prstClr val="black"/>
                </a:solidFill>
                <a:latin typeface="Montserrat" pitchFamily="2" charset="77"/>
              </a:rPr>
              <a:t>Diagnóstico</a:t>
            </a:r>
            <a:endParaRPr lang="en-US" sz="2400" b="1" dirty="0">
              <a:solidFill>
                <a:prstClr val="black"/>
              </a:solidFill>
              <a:latin typeface="Montserrat" pitchFamily="2" charset="77"/>
            </a:endParaRPr>
          </a:p>
        </p:txBody>
      </p:sp>
      <p:sp>
        <p:nvSpPr>
          <p:cNvPr id="6" name="5 Rectángulo"/>
          <p:cNvSpPr/>
          <p:nvPr/>
        </p:nvSpPr>
        <p:spPr>
          <a:xfrm>
            <a:off x="562351" y="1375901"/>
            <a:ext cx="3528392" cy="646331"/>
          </a:xfrm>
          <a:prstGeom prst="rect">
            <a:avLst/>
          </a:prstGeom>
        </p:spPr>
        <p:txBody>
          <a:bodyPr wrap="square">
            <a:spAutoFit/>
          </a:bodyPr>
          <a:lstStyle/>
          <a:p>
            <a:pPr algn="ctr"/>
            <a:r>
              <a:rPr lang="es-MX" dirty="0">
                <a:latin typeface="Montserrat" panose="00000500000000000000" pitchFamily="2" charset="0"/>
              </a:rPr>
              <a:t>Número de acciones de capacitación por municipio</a:t>
            </a:r>
          </a:p>
        </p:txBody>
      </p:sp>
      <p:sp>
        <p:nvSpPr>
          <p:cNvPr id="7" name="6 Rectángulo"/>
          <p:cNvSpPr/>
          <p:nvPr/>
        </p:nvSpPr>
        <p:spPr>
          <a:xfrm>
            <a:off x="4851270" y="1412776"/>
            <a:ext cx="3528392" cy="646331"/>
          </a:xfrm>
          <a:prstGeom prst="rect">
            <a:avLst/>
          </a:prstGeom>
        </p:spPr>
        <p:txBody>
          <a:bodyPr wrap="square">
            <a:spAutoFit/>
          </a:bodyPr>
          <a:lstStyle/>
          <a:p>
            <a:pPr algn="ctr"/>
            <a:r>
              <a:rPr lang="es-MX" dirty="0">
                <a:latin typeface="Montserrat" panose="00000500000000000000" pitchFamily="2" charset="0"/>
              </a:rPr>
              <a:t>Municipios con programas de capacitación en PC</a:t>
            </a:r>
          </a:p>
        </p:txBody>
      </p:sp>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877" y="2276872"/>
            <a:ext cx="4227340" cy="326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276872"/>
            <a:ext cx="4227340" cy="326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97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4" name="3 Gráfico"/>
          <p:cNvGraphicFramePr>
            <a:graphicFrameLocks/>
          </p:cNvGraphicFramePr>
          <p:nvPr>
            <p:extLst>
              <p:ext uri="{D42A27DB-BD31-4B8C-83A1-F6EECF244321}">
                <p14:modId xmlns:p14="http://schemas.microsoft.com/office/powerpoint/2010/main" val="4134874585"/>
              </p:ext>
            </p:extLst>
          </p:nvPr>
        </p:nvGraphicFramePr>
        <p:xfrm>
          <a:off x="1043608" y="1340768"/>
          <a:ext cx="7724421" cy="46642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965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9" name="2 Gráfico"/>
          <p:cNvGraphicFramePr>
            <a:graphicFrameLocks/>
          </p:cNvGraphicFramePr>
          <p:nvPr>
            <p:extLst>
              <p:ext uri="{D42A27DB-BD31-4B8C-83A1-F6EECF244321}">
                <p14:modId xmlns:p14="http://schemas.microsoft.com/office/powerpoint/2010/main" val="2060439434"/>
              </p:ext>
            </p:extLst>
          </p:nvPr>
        </p:nvGraphicFramePr>
        <p:xfrm>
          <a:off x="323528" y="908720"/>
          <a:ext cx="4086200" cy="23797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4 Gráfico"/>
          <p:cNvGraphicFramePr>
            <a:graphicFrameLocks/>
          </p:cNvGraphicFramePr>
          <p:nvPr>
            <p:extLst>
              <p:ext uri="{D42A27DB-BD31-4B8C-83A1-F6EECF244321}">
                <p14:modId xmlns:p14="http://schemas.microsoft.com/office/powerpoint/2010/main" val="1128877048"/>
              </p:ext>
            </p:extLst>
          </p:nvPr>
        </p:nvGraphicFramePr>
        <p:xfrm>
          <a:off x="4644008" y="908720"/>
          <a:ext cx="3816424"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10 Gráfico"/>
          <p:cNvGraphicFramePr>
            <a:graphicFrameLocks/>
          </p:cNvGraphicFramePr>
          <p:nvPr>
            <p:extLst>
              <p:ext uri="{D42A27DB-BD31-4B8C-83A1-F6EECF244321}">
                <p14:modId xmlns:p14="http://schemas.microsoft.com/office/powerpoint/2010/main" val="3499848637"/>
              </p:ext>
            </p:extLst>
          </p:nvPr>
        </p:nvGraphicFramePr>
        <p:xfrm>
          <a:off x="2339752" y="3645024"/>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43795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92696"/>
            <a:ext cx="73723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3"/>
            <a:extLst>
              <a:ext uri="{FF2B5EF4-FFF2-40B4-BE49-F238E27FC236}">
                <a16:creationId xmlns:a16="http://schemas.microsoft.com/office/drawing/2014/main" id="{B274B974-E8DC-7947-9523-18BE6B675668}"/>
              </a:ext>
            </a:extLst>
          </p:cNvPr>
          <p:cNvSpPr txBox="1"/>
          <p:nvPr/>
        </p:nvSpPr>
        <p:spPr>
          <a:xfrm>
            <a:off x="179512" y="867807"/>
            <a:ext cx="3956532" cy="430887"/>
          </a:xfrm>
          <a:prstGeom prst="rect">
            <a:avLst/>
          </a:prstGeom>
          <a:noFill/>
        </p:spPr>
        <p:txBody>
          <a:bodyPr wrap="none" rtlCol="0">
            <a:spAutoFit/>
          </a:bodyPr>
          <a:lstStyle/>
          <a:p>
            <a:r>
              <a:rPr lang="en-US" sz="1100" b="1" i="1" dirty="0">
                <a:latin typeface="Montserrat" pitchFamily="2" charset="77"/>
                <a:hlinkClick r:id="rId4"/>
              </a:rPr>
              <a:t>http://www.atlasnacionalderiesgos.gob.mx/IGOPP</a:t>
            </a:r>
            <a:endParaRPr lang="en-US" sz="1100" b="1" i="1" dirty="0">
              <a:latin typeface="Montserrat" pitchFamily="2" charset="77"/>
            </a:endParaRPr>
          </a:p>
          <a:p>
            <a:endParaRPr lang="en-US" sz="1100" b="1" i="1" dirty="0">
              <a:latin typeface="Montserrat" pitchFamily="2" charset="77"/>
            </a:endParaRPr>
          </a:p>
        </p:txBody>
      </p:sp>
      <p:sp>
        <p:nvSpPr>
          <p:cNvPr id="4" name="Rectangle 3">
            <a:extLst>
              <a:ext uri="{FF2B5EF4-FFF2-40B4-BE49-F238E27FC236}">
                <a16:creationId xmlns:a16="http://schemas.microsoft.com/office/drawing/2014/main" id="{0D428000-644A-454A-9ECB-D9808BA003E3}"/>
              </a:ext>
            </a:extLst>
          </p:cNvPr>
          <p:cNvSpPr/>
          <p:nvPr/>
        </p:nvSpPr>
        <p:spPr>
          <a:xfrm>
            <a:off x="340066" y="6523603"/>
            <a:ext cx="7704856" cy="246221"/>
          </a:xfrm>
          <a:prstGeom prst="rect">
            <a:avLst/>
          </a:prstGeom>
        </p:spPr>
        <p:txBody>
          <a:bodyPr wrap="square">
            <a:spAutoFit/>
          </a:bodyPr>
          <a:lstStyle/>
          <a:p>
            <a:r>
              <a:rPr lang="es-ES" sz="1000" b="1" i="1" dirty="0">
                <a:solidFill>
                  <a:srgbClr val="000000"/>
                </a:solidFill>
                <a:latin typeface="Montserrat" pitchFamily="2" charset="77"/>
              </a:rPr>
              <a:t>Informe de Gobernabilidad y Políticas Públicas (IGOPP) en Gestión Integral del Riesgo, CENAPRED (2018).</a:t>
            </a:r>
            <a:endParaRPr lang="es-ES_tradnl" sz="1000" b="1" i="1" dirty="0">
              <a:latin typeface="Montserrat" pitchFamily="2" charset="77"/>
            </a:endParaRPr>
          </a:p>
        </p:txBody>
      </p:sp>
      <p:sp>
        <p:nvSpPr>
          <p:cNvPr id="7" name="TextBox 6">
            <a:extLst>
              <a:ext uri="{FF2B5EF4-FFF2-40B4-BE49-F238E27FC236}">
                <a16:creationId xmlns:a16="http://schemas.microsoft.com/office/drawing/2014/main" id="{0FE08353-C43F-8A43-A108-679ADC0231F6}"/>
              </a:ext>
            </a:extLst>
          </p:cNvPr>
          <p:cNvSpPr txBox="1"/>
          <p:nvPr/>
        </p:nvSpPr>
        <p:spPr>
          <a:xfrm>
            <a:off x="335649" y="5373216"/>
            <a:ext cx="3570208" cy="646331"/>
          </a:xfrm>
          <a:prstGeom prst="rect">
            <a:avLst/>
          </a:prstGeom>
          <a:noFill/>
        </p:spPr>
        <p:txBody>
          <a:bodyPr wrap="none" rtlCol="0">
            <a:spAutoFit/>
          </a:bodyPr>
          <a:lstStyle/>
          <a:p>
            <a:r>
              <a:rPr lang="es-ES_tradnl" dirty="0">
                <a:latin typeface="Montserrat" panose="00000500000000000000" pitchFamily="2" charset="0"/>
              </a:rPr>
              <a:t>Colima </a:t>
            </a:r>
            <a:r>
              <a:rPr lang="es-ES_tradnl" b="1" dirty="0">
                <a:solidFill>
                  <a:srgbClr val="860000"/>
                </a:solidFill>
                <a:latin typeface="Montserrat" panose="00000500000000000000" pitchFamily="2" charset="0"/>
              </a:rPr>
              <a:t>62.0 % - </a:t>
            </a:r>
            <a:r>
              <a:rPr lang="es-ES_tradnl" dirty="0">
                <a:solidFill>
                  <a:srgbClr val="860000"/>
                </a:solidFill>
                <a:latin typeface="Montserrat" panose="00000500000000000000" pitchFamily="2" charset="0"/>
              </a:rPr>
              <a:t>APRECIABLE</a:t>
            </a:r>
          </a:p>
          <a:p>
            <a:r>
              <a:rPr lang="es-ES_tradnl" dirty="0">
                <a:latin typeface="Montserrat" panose="00000500000000000000" pitchFamily="2" charset="0"/>
              </a:rPr>
              <a:t>Evaluación Nacional</a:t>
            </a:r>
          </a:p>
        </p:txBody>
      </p:sp>
    </p:spTree>
    <p:extLst>
      <p:ext uri="{BB962C8B-B14F-4D97-AF65-F5344CB8AC3E}">
        <p14:creationId xmlns:p14="http://schemas.microsoft.com/office/powerpoint/2010/main" val="219315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06" y="563547"/>
            <a:ext cx="8047343" cy="421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15" name="Rectangle 8">
            <a:extLst>
              <a:ext uri="{FF2B5EF4-FFF2-40B4-BE49-F238E27FC236}">
                <a16:creationId xmlns:a16="http://schemas.microsoft.com/office/drawing/2014/main" id="{E03E77D6-28FA-3C4E-89B2-1F90CD63E656}"/>
              </a:ext>
            </a:extLst>
          </p:cNvPr>
          <p:cNvSpPr/>
          <p:nvPr/>
        </p:nvSpPr>
        <p:spPr>
          <a:xfrm>
            <a:off x="1763687" y="2871701"/>
            <a:ext cx="1083879"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3">
            <a:extLst>
              <a:ext uri="{FF2B5EF4-FFF2-40B4-BE49-F238E27FC236}">
                <a16:creationId xmlns:a16="http://schemas.microsoft.com/office/drawing/2014/main" id="{D462C488-EBE2-1B47-8221-0A063607AE39}"/>
              </a:ext>
            </a:extLst>
          </p:cNvPr>
          <p:cNvSpPr txBox="1"/>
          <p:nvPr/>
        </p:nvSpPr>
        <p:spPr>
          <a:xfrm>
            <a:off x="1862953" y="2949111"/>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9" name="Rectangle 8">
            <a:extLst>
              <a:ext uri="{FF2B5EF4-FFF2-40B4-BE49-F238E27FC236}">
                <a16:creationId xmlns:a16="http://schemas.microsoft.com/office/drawing/2014/main" id="{E03E77D6-28FA-3C4E-89B2-1F90CD63E656}"/>
              </a:ext>
            </a:extLst>
          </p:cNvPr>
          <p:cNvSpPr/>
          <p:nvPr/>
        </p:nvSpPr>
        <p:spPr>
          <a:xfrm>
            <a:off x="3947710" y="3984768"/>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extBox 13">
            <a:extLst>
              <a:ext uri="{FF2B5EF4-FFF2-40B4-BE49-F238E27FC236}">
                <a16:creationId xmlns:a16="http://schemas.microsoft.com/office/drawing/2014/main" id="{D462C488-EBE2-1B47-8221-0A063607AE39}"/>
              </a:ext>
            </a:extLst>
          </p:cNvPr>
          <p:cNvSpPr txBox="1"/>
          <p:nvPr/>
        </p:nvSpPr>
        <p:spPr>
          <a:xfrm>
            <a:off x="4095310" y="3676382"/>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26" name="TextBox 12">
            <a:extLst>
              <a:ext uri="{FF2B5EF4-FFF2-40B4-BE49-F238E27FC236}">
                <a16:creationId xmlns:a16="http://schemas.microsoft.com/office/drawing/2014/main" id="{F9BC16CB-1175-1A47-AE3F-FEE291F9BBF9}"/>
              </a:ext>
            </a:extLst>
          </p:cNvPr>
          <p:cNvSpPr txBox="1"/>
          <p:nvPr/>
        </p:nvSpPr>
        <p:spPr>
          <a:xfrm>
            <a:off x="4095310" y="4062178"/>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4</a:t>
            </a:r>
          </a:p>
        </p:txBody>
      </p:sp>
      <p:sp>
        <p:nvSpPr>
          <p:cNvPr id="27" name="Rectangle 8">
            <a:extLst>
              <a:ext uri="{FF2B5EF4-FFF2-40B4-BE49-F238E27FC236}">
                <a16:creationId xmlns:a16="http://schemas.microsoft.com/office/drawing/2014/main" id="{E03E77D6-28FA-3C4E-89B2-1F90CD63E656}"/>
              </a:ext>
            </a:extLst>
          </p:cNvPr>
          <p:cNvSpPr/>
          <p:nvPr/>
        </p:nvSpPr>
        <p:spPr>
          <a:xfrm>
            <a:off x="5144350" y="3598972"/>
            <a:ext cx="1083834"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angle 8">
            <a:extLst>
              <a:ext uri="{FF2B5EF4-FFF2-40B4-BE49-F238E27FC236}">
                <a16:creationId xmlns:a16="http://schemas.microsoft.com/office/drawing/2014/main" id="{E03E77D6-28FA-3C4E-89B2-1F90CD63E656}"/>
              </a:ext>
            </a:extLst>
          </p:cNvPr>
          <p:cNvSpPr/>
          <p:nvPr/>
        </p:nvSpPr>
        <p:spPr>
          <a:xfrm>
            <a:off x="3922570" y="3598972"/>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TextBox 13">
            <a:extLst>
              <a:ext uri="{FF2B5EF4-FFF2-40B4-BE49-F238E27FC236}">
                <a16:creationId xmlns:a16="http://schemas.microsoft.com/office/drawing/2014/main" id="{D462C488-EBE2-1B47-8221-0A063607AE39}"/>
              </a:ext>
            </a:extLst>
          </p:cNvPr>
          <p:cNvSpPr txBox="1"/>
          <p:nvPr/>
        </p:nvSpPr>
        <p:spPr>
          <a:xfrm>
            <a:off x="3059832" y="2282274"/>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38" name="TextBox 15">
            <a:extLst>
              <a:ext uri="{FF2B5EF4-FFF2-40B4-BE49-F238E27FC236}">
                <a16:creationId xmlns:a16="http://schemas.microsoft.com/office/drawing/2014/main" id="{2B6C74DF-CB50-7F40-8DA2-7078C13C08D7}"/>
              </a:ext>
            </a:extLst>
          </p:cNvPr>
          <p:cNvSpPr txBox="1"/>
          <p:nvPr/>
        </p:nvSpPr>
        <p:spPr>
          <a:xfrm>
            <a:off x="113327" y="6146628"/>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4. </a:t>
            </a:r>
            <a:r>
              <a:rPr lang="es-ES_tradnl" sz="1100" b="1" dirty="0">
                <a:latin typeface="Montserrat" pitchFamily="2" charset="77"/>
              </a:rPr>
              <a:t>Implementación de estructuras de protección financiera o Transferencia de riesgos</a:t>
            </a:r>
            <a:r>
              <a:rPr lang="es-ES_tradnl" sz="1100" dirty="0">
                <a:latin typeface="Montserrat" pitchFamily="2" charset="77"/>
              </a:rPr>
              <a:t> a nivel municipal, existencia de </a:t>
            </a:r>
            <a:r>
              <a:rPr lang="es-ES_tradnl" sz="1100" b="1" dirty="0">
                <a:latin typeface="Montserrat" pitchFamily="2" charset="77"/>
              </a:rPr>
              <a:t>Estrategia para la Gestión Integral de Riesgos (EGIR).</a:t>
            </a:r>
            <a:endParaRPr lang="es-ES_tradnl" sz="1100" b="1" dirty="0">
              <a:solidFill>
                <a:srgbClr val="FF0000"/>
              </a:solidFill>
              <a:latin typeface="Montserrat" pitchFamily="2" charset="77"/>
            </a:endParaRPr>
          </a:p>
        </p:txBody>
      </p:sp>
      <p:sp>
        <p:nvSpPr>
          <p:cNvPr id="39" name="TextBox 15">
            <a:extLst>
              <a:ext uri="{FF2B5EF4-FFF2-40B4-BE49-F238E27FC236}">
                <a16:creationId xmlns:a16="http://schemas.microsoft.com/office/drawing/2014/main" id="{2B6C74DF-CB50-7F40-8DA2-7078C13C08D7}"/>
              </a:ext>
            </a:extLst>
          </p:cNvPr>
          <p:cNvSpPr txBox="1"/>
          <p:nvPr/>
        </p:nvSpPr>
        <p:spPr>
          <a:xfrm>
            <a:off x="113327" y="5637414"/>
            <a:ext cx="9036496"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3. </a:t>
            </a:r>
            <a:r>
              <a:rPr lang="es-ES_tradnl" sz="1100" dirty="0">
                <a:latin typeface="Montserrat" pitchFamily="2" charset="77"/>
              </a:rPr>
              <a:t>Marco jurídico que establezca la actualización de los </a:t>
            </a:r>
            <a:r>
              <a:rPr lang="es-ES_tradnl" sz="1100" b="1" dirty="0">
                <a:latin typeface="Montserrat" pitchFamily="2" charset="77"/>
              </a:rPr>
              <a:t>planes de desarrollo urbano</a:t>
            </a:r>
            <a:r>
              <a:rPr lang="es-ES_tradnl" sz="1100" dirty="0">
                <a:latin typeface="Montserrat" pitchFamily="2" charset="77"/>
              </a:rPr>
              <a:t>, así como en los </a:t>
            </a:r>
            <a:r>
              <a:rPr lang="es-ES_tradnl" sz="1100" b="1" dirty="0">
                <a:latin typeface="Montserrat" pitchFamily="2" charset="77"/>
              </a:rPr>
              <a:t>planes de ordenamiento territorial</a:t>
            </a:r>
            <a:r>
              <a:rPr lang="es-ES_tradnl" sz="1100" dirty="0">
                <a:latin typeface="Montserrat" pitchFamily="2" charset="77"/>
              </a:rPr>
              <a:t> después de ocurrido un desastre, área de oportunidad para corregir los procesos de ocupación y uso del suelo que evidencien problemas o riesgos preexistentes.</a:t>
            </a:r>
            <a:endParaRPr lang="es-ES_tradnl" sz="1100" b="1" dirty="0">
              <a:solidFill>
                <a:srgbClr val="FF0000"/>
              </a:solidFill>
              <a:latin typeface="Montserrat" pitchFamily="2" charset="77"/>
            </a:endParaRPr>
          </a:p>
        </p:txBody>
      </p:sp>
      <p:sp>
        <p:nvSpPr>
          <p:cNvPr id="42" name="TextBox 15">
            <a:extLst>
              <a:ext uri="{FF2B5EF4-FFF2-40B4-BE49-F238E27FC236}">
                <a16:creationId xmlns:a16="http://schemas.microsoft.com/office/drawing/2014/main" id="{2B6C74DF-CB50-7F40-8DA2-7078C13C08D7}"/>
              </a:ext>
            </a:extLst>
          </p:cNvPr>
          <p:cNvSpPr txBox="1"/>
          <p:nvPr/>
        </p:nvSpPr>
        <p:spPr>
          <a:xfrm>
            <a:off x="113327" y="6519446"/>
            <a:ext cx="8550695"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5. </a:t>
            </a:r>
            <a:r>
              <a:rPr lang="es-ES_tradnl" sz="1100" dirty="0">
                <a:latin typeface="Montserrat" pitchFamily="2" charset="77"/>
              </a:rPr>
              <a:t>Cada </a:t>
            </a:r>
            <a:r>
              <a:rPr lang="es-ES_tradnl" sz="1100" b="1" dirty="0">
                <a:latin typeface="Montserrat" pitchFamily="2" charset="77"/>
              </a:rPr>
              <a:t>sector es responsable de la realización de planes de recuperación, </a:t>
            </a:r>
            <a:r>
              <a:rPr lang="es-ES_tradnl" sz="1100" dirty="0">
                <a:latin typeface="Montserrat" pitchFamily="2" charset="77"/>
              </a:rPr>
              <a:t>los cuales determinen acciones básicas y estrategias a realizar en caso de afrontar un proceso de recuperación post desastre.</a:t>
            </a:r>
          </a:p>
        </p:txBody>
      </p:sp>
      <p:sp>
        <p:nvSpPr>
          <p:cNvPr id="25" name="TextBox 19">
            <a:extLst>
              <a:ext uri="{FF2B5EF4-FFF2-40B4-BE49-F238E27FC236}">
                <a16:creationId xmlns:a16="http://schemas.microsoft.com/office/drawing/2014/main" id="{0C1318BB-A080-F44E-B4B2-86EB26F8AFCF}"/>
              </a:ext>
            </a:extLst>
          </p:cNvPr>
          <p:cNvSpPr txBox="1"/>
          <p:nvPr/>
        </p:nvSpPr>
        <p:spPr>
          <a:xfrm>
            <a:off x="107504" y="4797152"/>
            <a:ext cx="8550693"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1. </a:t>
            </a:r>
            <a:r>
              <a:rPr lang="es-ES_tradnl" sz="1100" dirty="0">
                <a:latin typeface="Montserrat" pitchFamily="2" charset="77"/>
              </a:rPr>
              <a:t>Contar con </a:t>
            </a:r>
            <a:r>
              <a:rPr lang="es-ES_tradnl" sz="1100" b="1" dirty="0">
                <a:latin typeface="Montserrat" pitchFamily="2" charset="77"/>
              </a:rPr>
              <a:t>un Reglamento de construcción a nivel estatal</a:t>
            </a:r>
            <a:r>
              <a:rPr lang="es-ES_tradnl" sz="1100" dirty="0">
                <a:latin typeface="Montserrat" pitchFamily="2" charset="77"/>
              </a:rPr>
              <a:t>, en el cual se contemplen riesgo por amenaza de 2 fenómenos  (sismo y viento) así como medidas mínimas de seguridad estructural en edificaciones esenciales.</a:t>
            </a:r>
            <a:endParaRPr lang="es-ES_tradnl" sz="1100" b="1" dirty="0">
              <a:solidFill>
                <a:srgbClr val="FF0000"/>
              </a:solidFill>
              <a:latin typeface="Montserrat" pitchFamily="2" charset="77"/>
            </a:endParaRPr>
          </a:p>
        </p:txBody>
      </p:sp>
      <p:sp>
        <p:nvSpPr>
          <p:cNvPr id="18" name="TextBox 19">
            <a:extLst>
              <a:ext uri="{FF2B5EF4-FFF2-40B4-BE49-F238E27FC236}">
                <a16:creationId xmlns:a16="http://schemas.microsoft.com/office/drawing/2014/main" id="{0C1318BB-A080-F44E-B4B2-86EB26F8AFCF}"/>
              </a:ext>
            </a:extLst>
          </p:cNvPr>
          <p:cNvSpPr txBox="1"/>
          <p:nvPr/>
        </p:nvSpPr>
        <p:spPr>
          <a:xfrm>
            <a:off x="112258" y="5149170"/>
            <a:ext cx="8550693"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 </a:t>
            </a:r>
            <a:r>
              <a:rPr lang="es-ES_tradnl" sz="1100" dirty="0">
                <a:latin typeface="Montserrat" pitchFamily="2" charset="77"/>
              </a:rPr>
              <a:t>Contar con normatividad que establezca que las evaluaciones de impacto ambiental no solo deban de considerar daños adversos al medio ambiente, también deben de contemplar </a:t>
            </a:r>
            <a:r>
              <a:rPr lang="es-ES_tradnl" sz="1100" b="1" dirty="0">
                <a:latin typeface="Montserrat" pitchFamily="2" charset="77"/>
              </a:rPr>
              <a:t>el análisis de si proyecto puede aumentar el riesgo de desastres.</a:t>
            </a:r>
            <a:endParaRPr lang="es-ES_tradnl" sz="1100" b="1" dirty="0">
              <a:solidFill>
                <a:srgbClr val="FF0000"/>
              </a:solidFill>
              <a:latin typeface="Montserrat" pitchFamily="2" charset="77"/>
            </a:endParaRPr>
          </a:p>
        </p:txBody>
      </p:sp>
      <p:sp>
        <p:nvSpPr>
          <p:cNvPr id="20" name="Rectangle 8">
            <a:extLst>
              <a:ext uri="{FF2B5EF4-FFF2-40B4-BE49-F238E27FC236}">
                <a16:creationId xmlns:a16="http://schemas.microsoft.com/office/drawing/2014/main" id="{E03E77D6-28FA-3C4E-89B2-1F90CD63E656}"/>
              </a:ext>
            </a:extLst>
          </p:cNvPr>
          <p:cNvSpPr/>
          <p:nvPr/>
        </p:nvSpPr>
        <p:spPr>
          <a:xfrm>
            <a:off x="2854635" y="2204864"/>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TextBox 12">
            <a:extLst>
              <a:ext uri="{FF2B5EF4-FFF2-40B4-BE49-F238E27FC236}">
                <a16:creationId xmlns:a16="http://schemas.microsoft.com/office/drawing/2014/main" id="{F9BC16CB-1175-1A47-AE3F-FEE291F9BBF9}"/>
              </a:ext>
            </a:extLst>
          </p:cNvPr>
          <p:cNvSpPr txBox="1"/>
          <p:nvPr/>
        </p:nvSpPr>
        <p:spPr>
          <a:xfrm>
            <a:off x="5292080" y="3671066"/>
            <a:ext cx="72624"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5</a:t>
            </a:r>
          </a:p>
        </p:txBody>
      </p:sp>
    </p:spTree>
    <p:extLst>
      <p:ext uri="{BB962C8B-B14F-4D97-AF65-F5344CB8AC3E}">
        <p14:creationId xmlns:p14="http://schemas.microsoft.com/office/powerpoint/2010/main" val="287047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animBg="1"/>
      <p:bldP spid="21" grpId="0"/>
      <p:bldP spid="26" grpId="0"/>
      <p:bldP spid="27" grpId="0" animBg="1"/>
      <p:bldP spid="28" grpId="0" animBg="1"/>
      <p:bldP spid="29" grpId="0"/>
      <p:bldP spid="38" grpId="0"/>
      <p:bldP spid="39" grpId="0"/>
      <p:bldP spid="42" grpId="0"/>
      <p:bldP spid="25" grpId="0"/>
      <p:bldP spid="18" grpId="0"/>
      <p:bldP spid="20"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8A856-8863-3B47-871D-0BD0F50BE444}"/>
              </a:ext>
            </a:extLst>
          </p:cNvPr>
          <p:cNvSpPr txBox="1"/>
          <p:nvPr/>
        </p:nvSpPr>
        <p:spPr>
          <a:xfrm>
            <a:off x="107504" y="116632"/>
            <a:ext cx="3151825" cy="646331"/>
          </a:xfrm>
          <a:prstGeom prst="rect">
            <a:avLst/>
          </a:prstGeom>
          <a:noFill/>
        </p:spPr>
        <p:txBody>
          <a:bodyPr wrap="none" rtlCol="0">
            <a:spAutoFit/>
          </a:bodyPr>
          <a:lstStyle/>
          <a:p>
            <a:r>
              <a:rPr lang="es-MX" b="1" dirty="0">
                <a:latin typeface="Montserrat" pitchFamily="2" charset="77"/>
              </a:rPr>
              <a:t>Instrumento</a:t>
            </a:r>
            <a:r>
              <a:rPr lang="en-US" b="1" dirty="0">
                <a:latin typeface="Montserrat" pitchFamily="2" charset="77"/>
              </a:rPr>
              <a:t> </a:t>
            </a:r>
            <a:r>
              <a:rPr lang="es-MX" b="1" dirty="0">
                <a:latin typeface="Montserrat" pitchFamily="2" charset="77"/>
              </a:rPr>
              <a:t>Financiero</a:t>
            </a:r>
            <a:r>
              <a:rPr lang="en-US" b="1" dirty="0">
                <a:latin typeface="Montserrat" pitchFamily="2" charset="77"/>
              </a:rPr>
              <a:t> </a:t>
            </a:r>
          </a:p>
          <a:p>
            <a:r>
              <a:rPr lang="en-US" b="1" dirty="0">
                <a:latin typeface="Montserrat" pitchFamily="2" charset="77"/>
              </a:rPr>
              <a:t>FOPREDEN</a:t>
            </a:r>
          </a:p>
        </p:txBody>
      </p:sp>
      <p:graphicFrame>
        <p:nvGraphicFramePr>
          <p:cNvPr id="6" name="5 Tabla"/>
          <p:cNvGraphicFramePr>
            <a:graphicFrameLocks noGrp="1"/>
          </p:cNvGraphicFramePr>
          <p:nvPr>
            <p:extLst>
              <p:ext uri="{D42A27DB-BD31-4B8C-83A1-F6EECF244321}">
                <p14:modId xmlns:p14="http://schemas.microsoft.com/office/powerpoint/2010/main" val="2409634540"/>
              </p:ext>
            </p:extLst>
          </p:nvPr>
        </p:nvGraphicFramePr>
        <p:xfrm>
          <a:off x="53752" y="1628800"/>
          <a:ext cx="9036496" cy="3240360"/>
        </p:xfrm>
        <a:graphic>
          <a:graphicData uri="http://schemas.openxmlformats.org/drawingml/2006/table">
            <a:tbl>
              <a:tblPr firstRow="1" firstCol="1">
                <a:tableStyleId>{5C22544A-7EE6-4342-B048-85BDC9FD1C3A}</a:tableStyleId>
              </a:tblPr>
              <a:tblGrid>
                <a:gridCol w="563424">
                  <a:extLst>
                    <a:ext uri="{9D8B030D-6E8A-4147-A177-3AD203B41FA5}">
                      <a16:colId xmlns:a16="http://schemas.microsoft.com/office/drawing/2014/main" val="20000"/>
                    </a:ext>
                  </a:extLst>
                </a:gridCol>
                <a:gridCol w="1141035">
                  <a:extLst>
                    <a:ext uri="{9D8B030D-6E8A-4147-A177-3AD203B41FA5}">
                      <a16:colId xmlns:a16="http://schemas.microsoft.com/office/drawing/2014/main" val="20001"/>
                    </a:ext>
                  </a:extLst>
                </a:gridCol>
                <a:gridCol w="48300">
                  <a:extLst>
                    <a:ext uri="{9D8B030D-6E8A-4147-A177-3AD203B41FA5}">
                      <a16:colId xmlns:a16="http://schemas.microsoft.com/office/drawing/2014/main" val="3814800108"/>
                    </a:ext>
                  </a:extLst>
                </a:gridCol>
                <a:gridCol w="2628957">
                  <a:extLst>
                    <a:ext uri="{9D8B030D-6E8A-4147-A177-3AD203B41FA5}">
                      <a16:colId xmlns:a16="http://schemas.microsoft.com/office/drawing/2014/main" val="20002"/>
                    </a:ext>
                  </a:extLst>
                </a:gridCol>
                <a:gridCol w="1486654">
                  <a:extLst>
                    <a:ext uri="{9D8B030D-6E8A-4147-A177-3AD203B41FA5}">
                      <a16:colId xmlns:a16="http://schemas.microsoft.com/office/drawing/2014/main" val="20003"/>
                    </a:ext>
                  </a:extLst>
                </a:gridCol>
                <a:gridCol w="1511942">
                  <a:extLst>
                    <a:ext uri="{9D8B030D-6E8A-4147-A177-3AD203B41FA5}">
                      <a16:colId xmlns:a16="http://schemas.microsoft.com/office/drawing/2014/main" val="20004"/>
                    </a:ext>
                  </a:extLst>
                </a:gridCol>
                <a:gridCol w="1656184">
                  <a:extLst>
                    <a:ext uri="{9D8B030D-6E8A-4147-A177-3AD203B41FA5}">
                      <a16:colId xmlns:a16="http://schemas.microsoft.com/office/drawing/2014/main" val="20005"/>
                    </a:ext>
                  </a:extLst>
                </a:gridCol>
              </a:tblGrid>
              <a:tr h="451687">
                <a:tc>
                  <a:txBody>
                    <a:bodyPr/>
                    <a:lstStyle/>
                    <a:p>
                      <a:pPr algn="ctr" fontAlgn="ctr"/>
                      <a:r>
                        <a:rPr lang="es-MX" sz="1200" b="1" u="none" strike="noStrike" dirty="0">
                          <a:solidFill>
                            <a:sysClr val="windowText" lastClr="000000"/>
                          </a:solidFill>
                          <a:effectLst/>
                          <a:latin typeface="Montserrat" panose="00000500000000000000" pitchFamily="2" charset="0"/>
                        </a:rPr>
                        <a:t>AÑO</a:t>
                      </a:r>
                      <a:endParaRPr lang="es-MX" sz="1200" b="1" i="0" u="none" strike="noStrike" dirty="0">
                        <a:solidFill>
                          <a:sysClr val="windowText" lastClr="000000"/>
                        </a:solidFill>
                        <a:effectLst/>
                        <a:latin typeface="Montserrat" panose="00000500000000000000" pitchFamily="2" charset="0"/>
                      </a:endParaRPr>
                    </a:p>
                  </a:txBody>
                  <a:tcPr marL="4023" marR="4023" marT="402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solidFill>
                            <a:sysClr val="windowText" lastClr="000000"/>
                          </a:solidFill>
                          <a:effectLst/>
                          <a:latin typeface="Montserrat" panose="00000500000000000000" pitchFamily="2" charset="0"/>
                        </a:rPr>
                        <a:t>ESTATUS</a:t>
                      </a:r>
                      <a:endParaRPr lang="es-MX" sz="1200" b="1" i="0" u="none" strike="noStrike" dirty="0">
                        <a:solidFill>
                          <a:sysClr val="windowText" lastClr="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s-MX" sz="1200" b="1" i="0" u="none" strike="noStrike" dirty="0">
                        <a:solidFill>
                          <a:sysClr val="windowText" lastClr="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solidFill>
                            <a:sysClr val="windowText" lastClr="000000"/>
                          </a:solidFill>
                          <a:effectLst/>
                          <a:latin typeface="Montserrat" panose="00000500000000000000" pitchFamily="2" charset="0"/>
                        </a:rPr>
                        <a:t>NOMBRE DEL PROYECTO</a:t>
                      </a:r>
                      <a:endParaRPr lang="es-MX" sz="1200" b="1" i="0" u="none" strike="noStrike" dirty="0">
                        <a:solidFill>
                          <a:sysClr val="windowText" lastClr="000000"/>
                        </a:solidFill>
                        <a:effectLst/>
                        <a:latin typeface="Montserrat" panose="00000500000000000000" pitchFamily="2" charset="0"/>
                      </a:endParaRPr>
                    </a:p>
                  </a:txBody>
                  <a:tcPr marL="4023" marR="4023" marT="402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solidFill>
                            <a:sysClr val="windowText" lastClr="000000"/>
                          </a:solidFill>
                          <a:effectLst/>
                          <a:latin typeface="Montserrat" panose="00000500000000000000" pitchFamily="2" charset="0"/>
                        </a:rPr>
                        <a:t>APORTACIÓN FEDERAL</a:t>
                      </a:r>
                      <a:endParaRPr lang="es-MX" sz="1200" b="1" i="0" u="none" strike="noStrike" dirty="0">
                        <a:solidFill>
                          <a:sysClr val="windowText" lastClr="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solidFill>
                            <a:sysClr val="windowText" lastClr="000000"/>
                          </a:solidFill>
                          <a:effectLst/>
                          <a:latin typeface="Montserrat" panose="00000500000000000000" pitchFamily="2" charset="0"/>
                        </a:rPr>
                        <a:t>COPARTICIPACIÓN</a:t>
                      </a:r>
                      <a:endParaRPr lang="es-MX" sz="1200" b="1" i="0" u="none" strike="noStrike" dirty="0">
                        <a:solidFill>
                          <a:sysClr val="windowText" lastClr="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1" u="none" strike="noStrike" dirty="0">
                          <a:solidFill>
                            <a:sysClr val="windowText" lastClr="000000"/>
                          </a:solidFill>
                          <a:effectLst/>
                          <a:latin typeface="Montserrat" panose="00000500000000000000" pitchFamily="2" charset="0"/>
                        </a:rPr>
                        <a:t>TOTAL</a:t>
                      </a:r>
                      <a:endParaRPr lang="es-MX" sz="1200" b="1" i="0" u="none" strike="noStrike" dirty="0">
                        <a:solidFill>
                          <a:sysClr val="windowText" lastClr="000000"/>
                        </a:solidFill>
                        <a:effectLst/>
                        <a:latin typeface="Montserrat" panose="00000500000000000000" pitchFamily="2" charset="0"/>
                      </a:endParaRPr>
                    </a:p>
                  </a:txBody>
                  <a:tcPr marL="4023" marR="4023" marT="402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48307">
                <a:tc>
                  <a:txBody>
                    <a:bodyPr/>
                    <a:lstStyle/>
                    <a:p>
                      <a:pPr algn="ctr" fontAlgn="ctr"/>
                      <a:r>
                        <a:rPr lang="es-MX" sz="1200" b="1" i="0" u="none" strike="noStrike" dirty="0">
                          <a:solidFill>
                            <a:srgbClr val="000000"/>
                          </a:solidFill>
                          <a:effectLst/>
                          <a:latin typeface="Montserrat" panose="00000500000000000000" pitchFamily="2" charset="0"/>
                        </a:rPr>
                        <a:t>2005</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0" i="0" u="none" strike="noStrike" dirty="0">
                          <a:solidFill>
                            <a:srgbClr val="000000"/>
                          </a:solidFill>
                          <a:effectLst/>
                          <a:latin typeface="Montserrat" panose="00000500000000000000" pitchFamily="2" charset="0"/>
                        </a:rPr>
                        <a:t>FINALIZADO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s-MX" sz="12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ADQUISICIÓN DE DIVERSOS EQUIPOS ESPECIALIZADOS, PARA REFORZAR E INCREMENTAR EL EQUIPAMIENTO PARA MONITOREO DEL VOLCÁN DE FUEGO DE COLIMA.</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600" b="0" i="0" u="none" strike="noStrike" dirty="0">
                          <a:solidFill>
                            <a:srgbClr val="000000"/>
                          </a:solidFill>
                          <a:effectLst/>
                          <a:latin typeface="Montserrat" panose="00000500000000000000" pitchFamily="2" charset="0"/>
                        </a:rPr>
                        <a:t> $ 507,153.63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600" b="0" i="0" u="none" strike="noStrike" dirty="0">
                          <a:solidFill>
                            <a:srgbClr val="000000"/>
                          </a:solidFill>
                          <a:effectLst/>
                          <a:latin typeface="Montserrat" panose="00000500000000000000" pitchFamily="2" charset="0"/>
                        </a:rPr>
                        <a:t> $</a:t>
                      </a:r>
                      <a:r>
                        <a:rPr lang="es-MX" sz="1600" b="0" i="0" u="none" strike="noStrike" baseline="0" dirty="0">
                          <a:solidFill>
                            <a:srgbClr val="000000"/>
                          </a:solidFill>
                          <a:effectLst/>
                          <a:latin typeface="Montserrat" panose="00000500000000000000" pitchFamily="2" charset="0"/>
                        </a:rPr>
                        <a:t> </a:t>
                      </a:r>
                      <a:r>
                        <a:rPr lang="es-MX" sz="1600" b="0" i="0" u="none" strike="noStrike" dirty="0">
                          <a:solidFill>
                            <a:srgbClr val="000000"/>
                          </a:solidFill>
                          <a:effectLst/>
                          <a:latin typeface="Montserrat" panose="00000500000000000000" pitchFamily="2" charset="0"/>
                        </a:rPr>
                        <a:t>5,071,536.25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600" b="0" i="0" u="none" strike="noStrike" dirty="0">
                          <a:solidFill>
                            <a:srgbClr val="000000"/>
                          </a:solidFill>
                          <a:effectLst/>
                          <a:latin typeface="Montserrat" panose="00000500000000000000" pitchFamily="2" charset="0"/>
                        </a:rPr>
                        <a:t> $</a:t>
                      </a:r>
                      <a:r>
                        <a:rPr lang="es-MX" sz="1600" b="0" i="0" u="none" strike="noStrike" baseline="0" dirty="0">
                          <a:solidFill>
                            <a:srgbClr val="000000"/>
                          </a:solidFill>
                          <a:effectLst/>
                          <a:latin typeface="Montserrat" panose="00000500000000000000" pitchFamily="2" charset="0"/>
                        </a:rPr>
                        <a:t> </a:t>
                      </a:r>
                      <a:r>
                        <a:rPr lang="es-MX" sz="1600" b="0" i="0" u="none" strike="noStrike" dirty="0">
                          <a:solidFill>
                            <a:srgbClr val="000000"/>
                          </a:solidFill>
                          <a:effectLst/>
                          <a:latin typeface="Montserrat" panose="00000500000000000000" pitchFamily="2" charset="0"/>
                        </a:rPr>
                        <a:t>23,616,379.92 </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40366">
                <a:tc>
                  <a:txBody>
                    <a:bodyPr/>
                    <a:lstStyle/>
                    <a:p>
                      <a:pPr algn="ctr" fontAlgn="ctr"/>
                      <a:r>
                        <a:rPr lang="es-MX" sz="1200" b="1" i="0" u="none" strike="noStrike" dirty="0">
                          <a:solidFill>
                            <a:srgbClr val="000000"/>
                          </a:solidFill>
                          <a:effectLst/>
                          <a:latin typeface="Montserrat" panose="00000500000000000000" pitchFamily="2" charset="0"/>
                        </a:rPr>
                        <a:t>2005</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200" b="0" i="0" u="none" strike="noStrike" dirty="0">
                          <a:solidFill>
                            <a:srgbClr val="000000"/>
                          </a:solidFill>
                          <a:effectLst/>
                          <a:latin typeface="Montserrat" panose="00000500000000000000" pitchFamily="2" charset="0"/>
                        </a:rPr>
                        <a:t>FINALIZADO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s-MX" sz="1200" b="0" i="0" u="none" strike="noStrike">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MX" sz="1200" b="0" i="0" u="none" strike="noStrike" dirty="0">
                          <a:solidFill>
                            <a:srgbClr val="000000"/>
                          </a:solidFill>
                          <a:effectLst/>
                          <a:latin typeface="Montserrat" panose="00000500000000000000" pitchFamily="2" charset="0"/>
                        </a:rPr>
                        <a:t>INFRAESTRUCTURA DE SISTEMAS PARA PREVENIR Y EFICIENTAR LA RESPUESTA ANTE EMERGENCIAS PARA EL SISTEMA ESTATAL DE PROTECCIÓN CIVIL DE COLIMA</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600" b="0" i="0" u="none" strike="noStrike" dirty="0">
                          <a:solidFill>
                            <a:srgbClr val="000000"/>
                          </a:solidFill>
                          <a:effectLst/>
                          <a:latin typeface="Montserrat" panose="00000500000000000000" pitchFamily="2" charset="0"/>
                        </a:rPr>
                        <a:t> $</a:t>
                      </a:r>
                      <a:r>
                        <a:rPr lang="es-MX" sz="1600" b="0" i="0" u="none" strike="noStrike" baseline="0" dirty="0">
                          <a:solidFill>
                            <a:srgbClr val="000000"/>
                          </a:solidFill>
                          <a:effectLst/>
                          <a:latin typeface="Montserrat" panose="00000500000000000000" pitchFamily="2" charset="0"/>
                        </a:rPr>
                        <a:t> </a:t>
                      </a:r>
                      <a:r>
                        <a:rPr lang="es-MX" sz="1600" b="0" i="0" u="none" strike="noStrike" dirty="0">
                          <a:solidFill>
                            <a:srgbClr val="000000"/>
                          </a:solidFill>
                          <a:effectLst/>
                          <a:latin typeface="Montserrat" panose="00000500000000000000" pitchFamily="2" charset="0"/>
                        </a:rPr>
                        <a:t>2,379,411.03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600" b="0" i="0" u="none" strike="noStrike" dirty="0">
                          <a:solidFill>
                            <a:srgbClr val="000000"/>
                          </a:solidFill>
                          <a:effectLst/>
                          <a:latin typeface="Montserrat" panose="00000500000000000000" pitchFamily="2" charset="0"/>
                        </a:rPr>
                        <a:t> $</a:t>
                      </a:r>
                      <a:r>
                        <a:rPr lang="es-MX" sz="1600" b="0" i="0" u="none" strike="noStrike" baseline="0" dirty="0">
                          <a:solidFill>
                            <a:srgbClr val="000000"/>
                          </a:solidFill>
                          <a:effectLst/>
                          <a:latin typeface="Montserrat" panose="00000500000000000000" pitchFamily="2" charset="0"/>
                        </a:rPr>
                        <a:t> </a:t>
                      </a:r>
                      <a:r>
                        <a:rPr lang="es-MX" sz="1600" b="0" i="0" u="none" strike="noStrike" dirty="0">
                          <a:solidFill>
                            <a:srgbClr val="000000"/>
                          </a:solidFill>
                          <a:effectLst/>
                          <a:latin typeface="Montserrat" panose="00000500000000000000" pitchFamily="2" charset="0"/>
                        </a:rPr>
                        <a:t>1,019,747.58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s-MX" sz="1600" b="0" i="0" u="none" strike="noStrike" dirty="0">
                          <a:solidFill>
                            <a:srgbClr val="000000"/>
                          </a:solidFill>
                          <a:effectLst/>
                          <a:latin typeface="Montserrat" panose="00000500000000000000" pitchFamily="2" charset="0"/>
                        </a:rPr>
                        <a:t> $ 3,399,158.61 </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8" name="TextBox 6">
            <a:extLst>
              <a:ext uri="{FF2B5EF4-FFF2-40B4-BE49-F238E27FC236}">
                <a16:creationId xmlns:a16="http://schemas.microsoft.com/office/drawing/2014/main" id="{0FE08353-C43F-8A43-A108-679ADC0231F6}"/>
              </a:ext>
            </a:extLst>
          </p:cNvPr>
          <p:cNvSpPr txBox="1"/>
          <p:nvPr/>
        </p:nvSpPr>
        <p:spPr>
          <a:xfrm>
            <a:off x="6653129" y="762963"/>
            <a:ext cx="2275879" cy="646331"/>
          </a:xfrm>
          <a:prstGeom prst="rect">
            <a:avLst/>
          </a:prstGeom>
          <a:noFill/>
        </p:spPr>
        <p:txBody>
          <a:bodyPr wrap="none" rtlCol="0">
            <a:spAutoFit/>
          </a:bodyPr>
          <a:lstStyle/>
          <a:p>
            <a:r>
              <a:rPr lang="es-ES_tradnl" dirty="0"/>
              <a:t>Histórico de Proyectos</a:t>
            </a:r>
          </a:p>
          <a:p>
            <a:r>
              <a:rPr lang="es-ES_tradnl" dirty="0"/>
              <a:t> Preventivos</a:t>
            </a:r>
          </a:p>
        </p:txBody>
      </p:sp>
    </p:spTree>
    <p:extLst>
      <p:ext uri="{BB962C8B-B14F-4D97-AF65-F5344CB8AC3E}">
        <p14:creationId xmlns:p14="http://schemas.microsoft.com/office/powerpoint/2010/main" val="31465376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2739</TotalTime>
  <Words>1478</Words>
  <Application>Microsoft Macintosh PowerPoint</Application>
  <PresentationFormat>On-screen Show (4:3)</PresentationFormat>
  <Paragraphs>158</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Montserrat</vt:lpstr>
      <vt:lpstr>Montserrat Medium</vt:lpstr>
      <vt:lpstr>Verdana</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NEITH MORENO RODRIGUEZ</cp:lastModifiedBy>
  <cp:revision>110</cp:revision>
  <dcterms:created xsi:type="dcterms:W3CDTF">2018-12-04T21:42:05Z</dcterms:created>
  <dcterms:modified xsi:type="dcterms:W3CDTF">2019-02-20T17:23:28Z</dcterms:modified>
</cp:coreProperties>
</file>