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478" r:id="rId4"/>
    <p:sldId id="479" r:id="rId5"/>
    <p:sldId id="467" r:id="rId6"/>
    <p:sldId id="468" r:id="rId7"/>
    <p:sldId id="469" r:id="rId8"/>
    <p:sldId id="480" r:id="rId9"/>
    <p:sldId id="481" r:id="rId10"/>
    <p:sldId id="472" r:id="rId11"/>
    <p:sldId id="473" r:id="rId12"/>
    <p:sldId id="474" r:id="rId13"/>
    <p:sldId id="475" r:id="rId14"/>
    <p:sldId id="476" r:id="rId15"/>
    <p:sldId id="477" r:id="rId16"/>
    <p:sldId id="470" r:id="rId17"/>
    <p:sldId id="482" r:id="rId18"/>
    <p:sldId id="483" r:id="rId19"/>
    <p:sldId id="471" r:id="rId20"/>
    <p:sldId id="484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79" d="100"/>
          <a:sy n="79" d="100"/>
        </p:scale>
        <p:origin x="-1704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</a:t>
            </a:r>
            <a:r>
              <a:rPr lang="es-MX" strike="noStrike" baseline="0" dirty="0" smtClean="0"/>
              <a:t>Administrativa  VIII Lerma-Santiago-Pacífico. Fuente: IMTA-CONAGUA, 2013.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huracán de 1959 no impactó directamente Colima, pero si pasó muy cerca y la afectó.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Sismicidad del 1900-01-01 al 2019-01-18, todas las magnitudes, todas las profundidades, en Colima.									</a:t>
            </a:r>
          </a:p>
          <a:p>
            <a:r>
              <a:rPr lang="es-MX" dirty="0" smtClean="0"/>
              <a:t>Total: 3012 eventos.									</a:t>
            </a:r>
          </a:p>
          <a:p>
            <a:r>
              <a:rPr lang="es-MX" dirty="0" smtClean="0"/>
              <a:t>09/10/1995	09:35:54	8	18.993	-104.245	25	10 km al SURESTE de MANZANILLO, COL	09/10/1995	15:35:54	revisado</a:t>
            </a:r>
          </a:p>
          <a:p>
            <a:r>
              <a:rPr lang="es-MX" dirty="0" smtClean="0"/>
              <a:t>21/01/2003	20:06:34	7.6	18.6	-104.22	9	46 km al SUROESTE de CD DE ARMERIA, COL	22/01/2003	02:06:34	revisado</a:t>
            </a:r>
          </a:p>
          <a:p>
            <a:r>
              <a:rPr lang="es-MX" dirty="0" smtClean="0"/>
              <a:t>22/06/1932	06:59:28	6.9	18.74	-104.68	33	52 km al SUROESTE de MANZANILLO, COL	22/06/1932	12:59:28	revisado</a:t>
            </a:r>
          </a:p>
          <a:p>
            <a:r>
              <a:rPr lang="es-MX" dirty="0" smtClean="0"/>
              <a:t>25/07/1932	03:12:46	6.9	18.87	-103.93	33	7 km al SUROESTE de TECOMAN, COL	25/07/1932	09:12:46	revisado</a:t>
            </a:r>
          </a:p>
          <a:p>
            <a:r>
              <a:rPr lang="es-MX" dirty="0" smtClean="0"/>
              <a:t>07/12/1932	10:22:09	6.8	19	-104	33	8 km al NOROESTE de CD DE ARMERIA, COL	07/12/1932	16:22:09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10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Colima 204,949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baseline="0" dirty="0" smtClean="0"/>
              <a:t>viviendas de las cuales aproximadamente el 28% (57,177)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y sismo)</a:t>
            </a:r>
            <a:r>
              <a:rPr lang="es-MX" baseline="0" dirty="0" smtClean="0"/>
              <a:t>, por lo que es necesario realizar el levantamiento de viviendas vulnerables en el estado para identificar la zonas que requieren de mejoras </a:t>
            </a:r>
            <a:r>
              <a:rPr lang="es-MX" baseline="0" dirty="0" err="1" smtClean="0"/>
              <a:t>estructurales.ñ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9BA37-DA2C-47D2-863A-AAA5024F6372}" type="datetime1">
              <a:rPr lang="es-ES_tradnl" altLang="es-MX"/>
              <a:pPr>
                <a:defRPr/>
              </a:pPr>
              <a:t>20/02/2019</a:t>
            </a:fld>
            <a:endParaRPr lang="es-ES_tradnl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4221F-E518-4534-9405-6BFBA716DF24}" type="slidenum">
              <a:rPr lang="es-ES_tradnl" altLang="es-MX"/>
              <a:pPr>
                <a:defRPr/>
              </a:pPr>
              <a:t>‹Nº›</a:t>
            </a:fld>
            <a:endParaRPr lang="es-ES_tradnl" altLang="es-MX"/>
          </a:p>
        </p:txBody>
      </p:sp>
    </p:spTree>
    <p:extLst>
      <p:ext uri="{BB962C8B-B14F-4D97-AF65-F5344CB8AC3E}">
        <p14:creationId xmlns:p14="http://schemas.microsoft.com/office/powerpoint/2010/main" val="16629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20/02/2019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b.mx/conagua/acciones-y-programas/lerma-santiago-pacifico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Htpipa" TargetMode="External"/><Relationship Id="rId2" Type="http://schemas.openxmlformats.org/officeDocument/2006/relationships/hyperlink" Target="https://www.cenapred.gob.mx/es/Publicaciones/archivos/300-INFOGRAFAKARSTICIDAD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cenapred.gob.mx/PublicacionesWebGobMX/buscaindex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496" y="-27384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</a:t>
            </a: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sismos y tsunamis</a:t>
            </a:r>
          </a:p>
          <a:p>
            <a:pPr algn="just"/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Colima se encuentra en la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 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CFE.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D, de muy alta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intensidad,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donde se han generado los grandes sismos históricos. Las aceleraciones del suelo, ante la ocurrencia de un gran sismo,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sobrepasarían el 70 % de la aceleración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gravedad.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entidad se encuentra inmerso de la estructura geológica denominada Graben de Colima.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3081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Colima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 cuenta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09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o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ctubre de 1995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M8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10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sureste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Manzanillo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25 km,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dejó 49 muertos y 1,000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damnificados; el sismo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produjo un tsunami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que afectó principalmente el área de La Manzanilla alcanzando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una altura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4.55 m.</a:t>
            </a:r>
          </a:p>
          <a:p>
            <a:pPr algn="just"/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Cabe mencionar la secuencia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 de 1932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las inmediaciones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Jalisco y Colima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registrados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3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junio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M8.2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4 km al sureste de Casimiro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Castillo,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el  18 de junio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M7.8,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14 km al suroeste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Tuxpan. Finalmente, 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22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junio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6.9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 produjo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un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tsunami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asociado al deslizamiento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sedimentos del Río Armería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que generó una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10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metros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altura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</a:t>
            </a:r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dejó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75  muertos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5496" y="4653136"/>
            <a:ext cx="49685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Pacífico Mexicano 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generadora y receptora de tsunamis.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caso de que el sismo sea </a:t>
            </a:r>
            <a:r>
              <a:rPr lang="es-MX" sz="1400" dirty="0" err="1">
                <a:solidFill>
                  <a:prstClr val="black"/>
                </a:solidFill>
                <a:latin typeface="Montserrat" panose="00000500000000000000" pitchFamily="2" charset="0"/>
              </a:rPr>
              <a:t>tsunamigénico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se cuenta hasta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siete minutos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antes de la llegada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la primera ola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del tsunami.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Existe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actividad minera y  proyectos de nuevas presas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pueden 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inducida,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suele ser perciba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las comunidades construidas sobre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jales mineros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o en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alrededores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de las presas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427" y="4221088"/>
            <a:ext cx="39560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4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-36511" y="4941168"/>
            <a:ext cx="907300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Estudios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vivienda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infraestructura y líneas vitales.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Mapa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sismos y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tsunamis.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reglamento de construcción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vigente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los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municipales restantes.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Construcción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refugios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y/o estructuras resistente por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y tsunamis en zonas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costeras.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-72008" y="248449"/>
            <a:ext cx="5148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principal, tal es el caso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 del 22 de junio 1932,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 6.9,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que derrumbó 400 casas y que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también generó un tsunami.</a:t>
            </a: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Riesgos (ANR)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Básica de Microzonificación Sísmica”,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la cual puede usarse como referencia, para la generación de estudios geofísicos.  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sísmico, peligro por tsunami 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SSN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,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CFE, UCOL y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47947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Acciones de prevención por sismos y tsunamis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5388124" y="4326195"/>
            <a:ext cx="3792388" cy="830997"/>
            <a:chOff x="5388124" y="3822139"/>
            <a:chExt cx="3792388" cy="830997"/>
          </a:xfrm>
        </p:grpSpPr>
        <p:pic>
          <p:nvPicPr>
            <p:cNvPr id="8" name="Picture 4" descr="F:\2.pn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9" t="29796" r="80502" b="65571"/>
            <a:stretch/>
          </p:blipFill>
          <p:spPr bwMode="auto">
            <a:xfrm>
              <a:off x="5388124" y="4044066"/>
              <a:ext cx="350227" cy="282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3 CuadroTexto"/>
            <p:cNvSpPr txBox="1"/>
            <p:nvPr/>
          </p:nvSpPr>
          <p:spPr>
            <a:xfrm>
              <a:off x="5782807" y="4038163"/>
              <a:ext cx="21877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MX"/>
              </a:defPPr>
              <a:lvl1pPr>
                <a:defRPr sz="1400">
                  <a:latin typeface="Montserrat" panose="00000500000000000000" pitchFamily="2" charset="0"/>
                </a:defRPr>
              </a:lvl1pPr>
            </a:lstStyle>
            <a:p>
              <a:r>
                <a:rPr lang="es-MX" dirty="0">
                  <a:solidFill>
                    <a:prstClr val="black"/>
                  </a:solidFill>
                </a:rPr>
                <a:t>Fallas y Fracturas</a:t>
              </a:r>
            </a:p>
          </p:txBody>
        </p:sp>
        <p:sp>
          <p:nvSpPr>
            <p:cNvPr id="15" name="TextBox 5"/>
            <p:cNvSpPr txBox="1"/>
            <p:nvPr/>
          </p:nvSpPr>
          <p:spPr>
            <a:xfrm>
              <a:off x="8100392" y="3822139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5≤M&lt;6</a:t>
              </a:r>
            </a:p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6≤M&lt;7</a:t>
              </a:r>
            </a:p>
            <a:p>
              <a:r>
                <a:rPr lang="en-GB" sz="1200" dirty="0">
                  <a:solidFill>
                    <a:prstClr val="black"/>
                  </a:solidFill>
                  <a:latin typeface="Montserrat" panose="00000500000000000000" pitchFamily="2" charset="0"/>
                </a:rPr>
                <a:t>7≤M </a:t>
              </a:r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&lt;8</a:t>
              </a:r>
            </a:p>
            <a:p>
              <a:r>
                <a:rPr lang="en-GB" sz="1200" dirty="0" smtClean="0">
                  <a:solidFill>
                    <a:prstClr val="black"/>
                  </a:solidFill>
                  <a:latin typeface="Montserrat" panose="00000500000000000000" pitchFamily="2" charset="0"/>
                </a:rPr>
                <a:t>M 8</a:t>
              </a:r>
              <a:endParaRPr lang="en-GB" sz="1200" dirty="0">
                <a:solidFill>
                  <a:prstClr val="black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16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66" t="9312" r="45182" b="83059"/>
            <a:stretch/>
          </p:blipFill>
          <p:spPr>
            <a:xfrm>
              <a:off x="7754574" y="4254187"/>
              <a:ext cx="216025" cy="216024"/>
            </a:xfrm>
            <a:prstGeom prst="rect">
              <a:avLst/>
            </a:prstGeom>
          </p:spPr>
        </p:pic>
        <p:pic>
          <p:nvPicPr>
            <p:cNvPr id="17" name="Picture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2" t="33059" r="22536" b="61855"/>
            <a:stretch/>
          </p:blipFill>
          <p:spPr>
            <a:xfrm>
              <a:off x="7682566" y="3894147"/>
              <a:ext cx="216024" cy="144016"/>
            </a:xfrm>
            <a:prstGeom prst="rect">
              <a:avLst/>
            </a:prstGeom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53" t="14111" r="80879" b="75717"/>
            <a:stretch/>
          </p:blipFill>
          <p:spPr>
            <a:xfrm>
              <a:off x="7754574" y="4038163"/>
              <a:ext cx="144016" cy="288032"/>
            </a:xfrm>
            <a:prstGeom prst="rect">
              <a:avLst/>
            </a:prstGeom>
          </p:spPr>
        </p:pic>
        <p:sp>
          <p:nvSpPr>
            <p:cNvPr id="19" name="18 Elipse"/>
            <p:cNvSpPr/>
            <p:nvPr/>
          </p:nvSpPr>
          <p:spPr>
            <a:xfrm>
              <a:off x="7768350" y="4496953"/>
              <a:ext cx="202248" cy="144016"/>
            </a:xfrm>
            <a:prstGeom prst="ellipse">
              <a:avLst/>
            </a:prstGeom>
            <a:solidFill>
              <a:srgbClr val="6A1831"/>
            </a:solidFill>
            <a:ln>
              <a:solidFill>
                <a:srgbClr val="8600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F:\estados_gif\Colima.gif"/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4744"/>
            <a:ext cx="4078582" cy="288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0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262389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459" y="6579785"/>
            <a:ext cx="399347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s-MX" sz="1050" b="1" dirty="0" smtClean="0">
                <a:latin typeface="Montserrat" panose="00000500000000000000" pitchFamily="2" charset="0"/>
              </a:rPr>
              <a:t>54 % del estado es propenso a inestabilidad de laderas</a:t>
            </a:r>
            <a:endParaRPr lang="es-MX" sz="105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139952" y="4494019"/>
            <a:ext cx="4903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Fortalecer área </a:t>
            </a:r>
            <a:r>
              <a:rPr lang="es-MX" sz="1400" b="1" dirty="0">
                <a:latin typeface="Montserrat" panose="00000500000000000000" pitchFamily="2" charset="0"/>
              </a:rPr>
              <a:t>de investigación de fenómenos geológicos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preventiva, de preferencia con una estructura similar a la del CENAPRED.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Ampliar el </a:t>
            </a:r>
            <a:r>
              <a:rPr lang="es-MX" sz="1400" b="1" dirty="0" smtClean="0">
                <a:latin typeface="Montserrat" panose="00000500000000000000" pitchFamily="2" charset="0"/>
              </a:rPr>
              <a:t>comité </a:t>
            </a:r>
            <a:r>
              <a:rPr lang="es-MX" sz="1400" b="1" dirty="0">
                <a:latin typeface="Montserrat" panose="00000500000000000000" pitchFamily="2" charset="0"/>
              </a:rPr>
              <a:t>científico </a:t>
            </a:r>
            <a:r>
              <a:rPr lang="es-MX" sz="1400" b="1" dirty="0" smtClean="0">
                <a:latin typeface="Montserrat" panose="00000500000000000000" pitchFamily="2" charset="0"/>
              </a:rPr>
              <a:t>asesor de riesgos volcánicos para abordar fenómenos geotécnicos con la </a:t>
            </a:r>
            <a:r>
              <a:rPr lang="es-MX" sz="1400" dirty="0" smtClean="0">
                <a:latin typeface="Montserrat" panose="00000500000000000000" pitchFamily="2" charset="0"/>
              </a:rPr>
              <a:t>participación de autoridades</a:t>
            </a:r>
            <a:r>
              <a:rPr lang="es-MX" sz="1400" dirty="0">
                <a:latin typeface="Montserrat" panose="00000500000000000000" pitchFamily="2" charset="0"/>
              </a:rPr>
              <a:t>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273777" y="2780928"/>
            <a:ext cx="468702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Respecto a los fenómenos de inestabilidad de laderas, la última versión del </a:t>
            </a:r>
            <a:r>
              <a:rPr lang="da-DK" sz="1400" b="1" dirty="0" smtClean="0">
                <a:latin typeface="Montserrat" panose="00000500000000000000" pitchFamily="2" charset="0"/>
              </a:rPr>
              <a:t>Atlas de Peligros y </a:t>
            </a:r>
            <a:r>
              <a:rPr lang="da-DK" sz="1400" b="1" dirty="0">
                <a:latin typeface="Montserrat" panose="00000500000000000000" pitchFamily="2" charset="0"/>
              </a:rPr>
              <a:t>Riesgos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del estado de Colima cuenta con un desarrollo y nivel muy apropiados, por lo que se recomienda ampliamente su utilización.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48790" y="4077072"/>
            <a:ext cx="2471445" cy="23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1026" name="Picture 2" descr="\\Mx03899\g\ApoyoSINAPROC\Apy Sinap 2018\140.- Acciones de Prevención de Desastres - ESTADOS\23 Colima\SHAPE\Crudo - Coli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59" y="2816439"/>
            <a:ext cx="4048023" cy="37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208504" y="979271"/>
            <a:ext cx="8755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De acuerdo con información del CENAPRED, </a:t>
            </a:r>
            <a:r>
              <a:rPr lang="da-DK" sz="1400" b="1" dirty="0" smtClean="0">
                <a:latin typeface="Montserrat" panose="00000500000000000000" pitchFamily="2" charset="0"/>
              </a:rPr>
              <a:t>Colima</a:t>
            </a:r>
            <a:r>
              <a:rPr lang="da-DK" sz="1400" dirty="0" smtClean="0">
                <a:latin typeface="Montserrat" panose="00000500000000000000" pitchFamily="2" charset="0"/>
              </a:rPr>
              <a:t> ha presentado casos de </a:t>
            </a:r>
            <a:r>
              <a:rPr lang="da-DK" sz="1400" b="1" dirty="0" smtClean="0">
                <a:latin typeface="Montserrat" panose="00000500000000000000" pitchFamily="2" charset="0"/>
              </a:rPr>
              <a:t>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en los que se han registrado </a:t>
            </a:r>
            <a:r>
              <a:rPr lang="da-DK" sz="1400" dirty="0" smtClean="0">
                <a:latin typeface="Montserrat" panose="00000500000000000000" pitchFamily="2" charset="0"/>
              </a:rPr>
              <a:t>pérdida </a:t>
            </a:r>
            <a:r>
              <a:rPr lang="da-DK" sz="1400" dirty="0">
                <a:latin typeface="Montserrat" panose="00000500000000000000" pitchFamily="2" charset="0"/>
              </a:rPr>
              <a:t>de vidas, siendo </a:t>
            </a:r>
            <a:r>
              <a:rPr lang="da-DK" sz="1400" dirty="0" smtClean="0">
                <a:latin typeface="Montserrat" panose="00000500000000000000" pitchFamily="2" charset="0"/>
              </a:rPr>
              <a:t>las </a:t>
            </a:r>
            <a:r>
              <a:rPr lang="da-DK" sz="1400" b="1" dirty="0" smtClean="0">
                <a:latin typeface="Montserrat" panose="00000500000000000000" pitchFamily="2" charset="0"/>
              </a:rPr>
              <a:t>lluvias</a:t>
            </a:r>
            <a:r>
              <a:rPr lang="da-DK" sz="1400" dirty="0" smtClean="0">
                <a:latin typeface="Montserrat" panose="00000500000000000000" pitchFamily="2" charset="0"/>
              </a:rPr>
              <a:t> y los </a:t>
            </a:r>
            <a:r>
              <a:rPr lang="da-DK" sz="1400" b="1" dirty="0" smtClean="0">
                <a:latin typeface="Montserrat" panose="00000500000000000000" pitchFamily="2" charset="0"/>
              </a:rPr>
              <a:t>sismos </a:t>
            </a:r>
            <a:r>
              <a:rPr lang="da-DK" sz="1400" dirty="0" smtClean="0">
                <a:latin typeface="Montserrat" panose="00000500000000000000" pitchFamily="2" charset="0"/>
              </a:rPr>
              <a:t>los principales factores detonantes, aunado a la </a:t>
            </a:r>
            <a:r>
              <a:rPr lang="da-DK" sz="1400" b="1" dirty="0" smtClean="0">
                <a:latin typeface="Montserrat" panose="00000500000000000000" pitchFamily="2" charset="0"/>
              </a:rPr>
              <a:t>deforestación</a:t>
            </a:r>
            <a:r>
              <a:rPr lang="da-DK" sz="1400" dirty="0" smtClean="0">
                <a:latin typeface="Montserrat" panose="00000500000000000000" pitchFamily="2" charset="0"/>
              </a:rPr>
              <a:t> y otras </a:t>
            </a:r>
            <a:r>
              <a:rPr lang="da-DK" sz="1400" b="1" dirty="0" smtClean="0">
                <a:latin typeface="Montserrat" panose="00000500000000000000" pitchFamily="2" charset="0"/>
              </a:rPr>
              <a:t>modificaciones al entorno </a:t>
            </a:r>
            <a:r>
              <a:rPr lang="da-DK" sz="1400" dirty="0" smtClean="0">
                <a:latin typeface="Montserrat" panose="00000500000000000000" pitchFamily="2" charset="0"/>
              </a:rPr>
              <a:t>que la población realiza, como las actividades mineras.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5536" y="2924944"/>
            <a:ext cx="3042489" cy="406912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45016" y="1916832"/>
            <a:ext cx="8719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Otros </a:t>
            </a:r>
            <a:r>
              <a:rPr lang="da-DK" sz="1400" dirty="0">
                <a:latin typeface="Montserrat" panose="00000500000000000000" pitchFamily="2" charset="0"/>
              </a:rPr>
              <a:t>fenomenos </a:t>
            </a:r>
            <a:r>
              <a:rPr lang="da-DK" sz="1400" dirty="0" smtClean="0">
                <a:latin typeface="Montserrat" panose="00000500000000000000" pitchFamily="2" charset="0"/>
              </a:rPr>
              <a:t>que pueden afectar al estado son el </a:t>
            </a:r>
            <a:r>
              <a:rPr lang="da-DK" sz="1400" b="1" dirty="0" smtClean="0">
                <a:latin typeface="Montserrat" panose="00000500000000000000" pitchFamily="2" charset="0"/>
              </a:rPr>
              <a:t>hundimiento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y el </a:t>
            </a:r>
            <a:r>
              <a:rPr lang="da-DK" sz="1400" b="1" dirty="0" smtClean="0">
                <a:latin typeface="Montserrat" panose="00000500000000000000" pitchFamily="2" charset="0"/>
              </a:rPr>
              <a:t>agrietamiento </a:t>
            </a:r>
            <a:r>
              <a:rPr lang="da-DK" sz="1400" dirty="0" smtClean="0">
                <a:latin typeface="Montserrat" panose="00000500000000000000" pitchFamily="2" charset="0"/>
              </a:rPr>
              <a:t>del terreno, los cuales se encuentran asociados al fenómeno de </a:t>
            </a:r>
            <a:r>
              <a:rPr lang="da-DK" sz="1400" b="1" dirty="0" smtClean="0">
                <a:latin typeface="Montserrat" panose="00000500000000000000" pitchFamily="2" charset="0"/>
              </a:rPr>
              <a:t>licuación de suelos, </a:t>
            </a:r>
            <a:r>
              <a:rPr lang="da-DK" sz="1400" dirty="0" smtClean="0">
                <a:latin typeface="Montserrat" panose="00000500000000000000" pitchFamily="2" charset="0"/>
              </a:rPr>
              <a:t>como antecedentes se tienen los </a:t>
            </a:r>
            <a:r>
              <a:rPr lang="da-DK" sz="1400" b="1" dirty="0" smtClean="0">
                <a:latin typeface="Montserrat" panose="00000500000000000000" pitchFamily="2" charset="0"/>
              </a:rPr>
              <a:t>sismos</a:t>
            </a:r>
            <a:r>
              <a:rPr lang="da-DK" sz="1400" dirty="0" smtClean="0">
                <a:latin typeface="Montserrat" panose="00000500000000000000" pitchFamily="2" charset="0"/>
              </a:rPr>
              <a:t> de magnitud 8.0 y 7.6 del </a:t>
            </a:r>
            <a:r>
              <a:rPr lang="da-DK" sz="1400" b="1" dirty="0" smtClean="0">
                <a:latin typeface="Montserrat" panose="00000500000000000000" pitchFamily="2" charset="0"/>
              </a:rPr>
              <a:t>9 de octubre de 1995 </a:t>
            </a:r>
            <a:r>
              <a:rPr lang="da-DK" sz="1400" dirty="0" smtClean="0">
                <a:latin typeface="Montserrat" panose="00000500000000000000" pitchFamily="2" charset="0"/>
              </a:rPr>
              <a:t>y del </a:t>
            </a:r>
            <a:r>
              <a:rPr lang="da-DK" sz="1400" b="1" dirty="0" smtClean="0">
                <a:latin typeface="Montserrat" panose="00000500000000000000" pitchFamily="2" charset="0"/>
              </a:rPr>
              <a:t>21 de enero de </a:t>
            </a:r>
            <a:r>
              <a:rPr lang="da-DK" sz="1400" b="1" dirty="0" smtClean="0">
                <a:latin typeface="Montserrat" panose="00000500000000000000" pitchFamily="2" charset="0"/>
              </a:rPr>
              <a:t>2003,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respectivamente.</a:t>
            </a:r>
            <a:endParaRPr lang="da-DK" sz="1400" b="1" dirty="0" smtClean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61253" y="233514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8" name="6 Rectángulo"/>
          <p:cNvSpPr/>
          <p:nvPr/>
        </p:nvSpPr>
        <p:spPr>
          <a:xfrm>
            <a:off x="3635896" y="908720"/>
            <a:ext cx="5400600" cy="611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 smtClean="0">
                <a:latin typeface="Montserrat" panose="00000500000000000000" pitchFamily="2" charset="0"/>
              </a:rPr>
              <a:t>Evitar</a:t>
            </a:r>
            <a:r>
              <a:rPr lang="da-DK" sz="1400" b="1" dirty="0">
                <a:latin typeface="Montserrat" panose="00000500000000000000" pitchFamily="2" charset="0"/>
              </a:rPr>
              <a:t>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dirty="0" smtClean="0">
                <a:latin typeface="Montserrat" panose="00000500000000000000" pitchFamily="2" charset="0"/>
              </a:rPr>
              <a:t>Realizar </a:t>
            </a:r>
            <a:r>
              <a:rPr lang="da-DK" sz="1400" b="1" dirty="0">
                <a:latin typeface="Montserrat" panose="00000500000000000000" pitchFamily="2" charset="0"/>
              </a:rPr>
              <a:t>estudios geológicos </a:t>
            </a:r>
            <a:r>
              <a:rPr lang="da-DK" sz="1400" b="1" dirty="0" smtClean="0">
                <a:latin typeface="Montserrat" panose="00000500000000000000" pitchFamily="2" charset="0"/>
              </a:rPr>
              <a:t>y geotécnicos</a:t>
            </a:r>
            <a:r>
              <a:rPr lang="da-DK" sz="1400" dirty="0" smtClean="0">
                <a:latin typeface="Montserrat" panose="00000500000000000000" pitchFamily="2" charset="0"/>
              </a:rPr>
              <a:t> para corroborar o descartar la existencia de zonas propensas a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licuación de suelos</a:t>
            </a:r>
            <a:r>
              <a:rPr lang="da-DK" sz="1400" dirty="0" smtClean="0">
                <a:latin typeface="Montserrat" panose="00000500000000000000" pitchFamily="2" charset="0"/>
              </a:rPr>
              <a:t>. La Dirección de Investigación puede asesorar en la identificación de municipios susceptibles.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Symbol" panose="05050102010706020507" pitchFamily="18" charset="2"/>
              <a:buChar char="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>
                <a:latin typeface="Montserrat" panose="00000500000000000000" pitchFamily="2" charset="0"/>
              </a:rPr>
              <a:t>Fortalecer 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desastres y </a:t>
            </a:r>
            <a:r>
              <a:rPr lang="da-DK" sz="1400" b="1" dirty="0">
                <a:latin typeface="Montserrat" panose="00000500000000000000" pitchFamily="2" charset="0"/>
              </a:rPr>
              <a:t>capacitando a la </a:t>
            </a:r>
            <a:r>
              <a:rPr lang="da-DK" sz="1400" b="1" dirty="0" smtClean="0">
                <a:latin typeface="Montserrat" panose="00000500000000000000" pitchFamily="2" charset="0"/>
              </a:rPr>
              <a:t>población.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Symbol" panose="05050102010706020507" pitchFamily="18" charset="2"/>
              <a:buChar char="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 smtClean="0">
                <a:latin typeface="Montserrat" panose="00000500000000000000" pitchFamily="2" charset="0"/>
              </a:rPr>
              <a:t>Monitorear permanentemente los sistemas de abastecimiento de agua y las tuberías de drenaje </a:t>
            </a:r>
            <a:r>
              <a:rPr lang="da-DK" sz="1400" dirty="0" smtClean="0">
                <a:latin typeface="Montserrat" panose="00000500000000000000" pitchFamily="2" charset="0"/>
              </a:rPr>
              <a:t>para detectar y reparar oportunamente fugas.</a:t>
            </a:r>
          </a:p>
          <a:p>
            <a:pPr marL="171450" indent="-171450" algn="just">
              <a:buFont typeface="Symbol" panose="05050102010706020507" pitchFamily="18" charset="2"/>
              <a:buChar char=""/>
            </a:pPr>
            <a:endParaRPr lang="da-DK" sz="105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Symbol" panose="05050102010706020507" pitchFamily="18" charset="2"/>
              <a:buChar char="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dirty="0">
                <a:latin typeface="Montserrat" panose="00000500000000000000" pitchFamily="2" charset="0"/>
              </a:rPr>
              <a:t>Reforzar la red de </a:t>
            </a:r>
            <a:r>
              <a:rPr lang="da-DK" sz="1400" b="1" dirty="0">
                <a:latin typeface="Montserrat" panose="00000500000000000000" pitchFamily="2" charset="0"/>
              </a:rPr>
              <a:t>estaciones </a:t>
            </a:r>
            <a:r>
              <a:rPr lang="da-DK" sz="1400" b="1" dirty="0" smtClean="0">
                <a:latin typeface="Montserrat" panose="00000500000000000000" pitchFamily="2" charset="0"/>
              </a:rPr>
              <a:t>meteorológicas </a:t>
            </a:r>
            <a:r>
              <a:rPr lang="da-DK" sz="1400" dirty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sísmicas</a:t>
            </a:r>
            <a:r>
              <a:rPr lang="da-DK" sz="1400" dirty="0" smtClean="0">
                <a:latin typeface="Montserrat" panose="00000500000000000000" pitchFamily="2" charset="0"/>
              </a:rPr>
              <a:t>, principalmente</a:t>
            </a:r>
            <a:r>
              <a:rPr lang="da-DK" sz="1400" b="1" dirty="0" smtClean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en zonas propensas a inestabilidad de laderas</a:t>
            </a:r>
            <a:r>
              <a:rPr lang="da-DK" sz="1400" b="1" dirty="0" smtClean="0">
                <a:latin typeface="Montserrat" panose="00000500000000000000" pitchFamily="2" charset="0"/>
              </a:rPr>
              <a:t>,</a:t>
            </a:r>
            <a:r>
              <a:rPr lang="da-DK" sz="1400" dirty="0" smtClean="0">
                <a:latin typeface="Montserrat" panose="00000500000000000000" pitchFamily="2" charset="0"/>
              </a:rPr>
              <a:t> </a:t>
            </a:r>
            <a:r>
              <a:rPr lang="da-DK" sz="1400" dirty="0">
                <a:latin typeface="Montserrat" panose="00000500000000000000" pitchFamily="2" charset="0"/>
              </a:rPr>
              <a:t>así como gestionar 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geotécnico</a:t>
            </a:r>
            <a:r>
              <a:rPr lang="da-DK" sz="1400" dirty="0">
                <a:latin typeface="Montserrat" panose="00000500000000000000" pitchFamily="2" charset="0"/>
              </a:rPr>
              <a:t> para trabajo de </a:t>
            </a:r>
            <a:r>
              <a:rPr lang="da-DK" sz="1400" dirty="0" smtClean="0">
                <a:latin typeface="Montserrat" panose="00000500000000000000" pitchFamily="2" charset="0"/>
              </a:rPr>
              <a:t>campo</a:t>
            </a:r>
            <a:r>
              <a:rPr lang="da-DK" sz="1400" dirty="0">
                <a:latin typeface="Montserrat" panose="00000500000000000000" pitchFamily="2" charset="0"/>
              </a:rPr>
              <a:t> </a:t>
            </a:r>
            <a:r>
              <a:rPr lang="da-DK" sz="1400" dirty="0" smtClean="0">
                <a:latin typeface="Montserrat" panose="00000500000000000000" pitchFamily="2" charset="0"/>
              </a:rPr>
              <a:t>como </a:t>
            </a:r>
            <a:r>
              <a:rPr lang="da-DK" sz="1400" dirty="0">
                <a:latin typeface="Montserrat" panose="00000500000000000000" pitchFamily="2" charset="0"/>
              </a:rPr>
              <a:t>GPS, brújulas, distanciómetros, mapa movil, penetrómetros, etc.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49964" y="6258798"/>
            <a:ext cx="348593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s-MX" sz="1100" b="1" dirty="0">
                <a:latin typeface="Montserrat" panose="00000500000000000000" pitchFamily="2" charset="0"/>
              </a:rPr>
              <a:t>Desplazamiento lateral </a:t>
            </a:r>
            <a:r>
              <a:rPr lang="es-MX" sz="1100" b="1" dirty="0" smtClean="0">
                <a:latin typeface="Montserrat" panose="00000500000000000000" pitchFamily="2" charset="0"/>
              </a:rPr>
              <a:t>en </a:t>
            </a:r>
            <a:r>
              <a:rPr lang="es-MX" sz="1100" b="1" dirty="0">
                <a:latin typeface="Montserrat" panose="00000500000000000000" pitchFamily="2" charset="0"/>
              </a:rPr>
              <a:t>el puerto de </a:t>
            </a:r>
            <a:r>
              <a:rPr lang="es-MX" sz="1100" b="1" dirty="0" smtClean="0">
                <a:latin typeface="Montserrat" panose="00000500000000000000" pitchFamily="2" charset="0"/>
              </a:rPr>
              <a:t>Manzanillo durante el sismo del 21/01/2003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pic>
        <p:nvPicPr>
          <p:cNvPr id="2050" name="Picture 2" descr="\\Mx03899\g\ApoyoSINAPROC\Apy Sinap 2018\140.- Acciones de Prevención de Desastres - ESTADOS\23 Colima\SHAPE\Crudo - Coli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11" y="906979"/>
            <a:ext cx="2833053" cy="24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5912" y="3442037"/>
            <a:ext cx="3190847" cy="271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3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flipV="1">
            <a:off x="0" y="6227364"/>
            <a:ext cx="3729064" cy="57608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Rectángulo 1"/>
          <p:cNvSpPr/>
          <p:nvPr/>
        </p:nvSpPr>
        <p:spPr>
          <a:xfrm>
            <a:off x="4139952" y="1163008"/>
            <a:ext cx="48245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>
                <a:latin typeface="Montserrat" panose="00000500000000000000" pitchFamily="2" charset="0"/>
              </a:rPr>
              <a:t>Generar fortalezas en cartografía y análisis de imágenes de </a:t>
            </a:r>
            <a:r>
              <a:rPr lang="da-DK" sz="1400" b="1" dirty="0" smtClean="0">
                <a:latin typeface="Montserrat" panose="00000500000000000000" pitchFamily="2" charset="0"/>
              </a:rPr>
              <a:t>satélite</a:t>
            </a:r>
            <a:r>
              <a:rPr lang="da-DK" sz="1400" dirty="0" smtClean="0">
                <a:latin typeface="Montserrat" panose="00000500000000000000" pitchFamily="2" charset="0"/>
              </a:rPr>
              <a:t>. Donde se </a:t>
            </a:r>
            <a:r>
              <a:rPr lang="es-MX" sz="1400" dirty="0">
                <a:latin typeface="Montserrat" panose="00000500000000000000" pitchFamily="2" charset="0"/>
              </a:rPr>
              <a:t>identifiquen las zonas de mayor afectación por </a:t>
            </a:r>
            <a:r>
              <a:rPr lang="es-MX" sz="1400" b="1" dirty="0" smtClean="0">
                <a:latin typeface="Montserrat" panose="00000500000000000000" pitchFamily="2" charset="0"/>
              </a:rPr>
              <a:t>deslizamiento de laderas,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hundimiento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y </a:t>
            </a:r>
            <a:r>
              <a:rPr lang="es-MX" sz="1400" b="1" dirty="0" smtClean="0">
                <a:latin typeface="Montserrat" panose="00000500000000000000" pitchFamily="2" charset="0"/>
              </a:rPr>
              <a:t>agrietamiento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da-DK" sz="1400" dirty="0" smtClean="0">
                <a:latin typeface="Montserrat" panose="00000500000000000000" pitchFamily="2" charset="0"/>
              </a:rPr>
              <a:t>La </a:t>
            </a:r>
            <a:r>
              <a:rPr lang="da-DK" sz="1400" dirty="0">
                <a:latin typeface="Montserrat" panose="00000500000000000000" pitchFamily="2" charset="0"/>
              </a:rPr>
              <a:t>Dirección de Investigación puede </a:t>
            </a:r>
            <a:r>
              <a:rPr lang="da-DK" sz="1400" dirty="0" smtClean="0">
                <a:latin typeface="Montserrat" panose="00000500000000000000" pitchFamily="2" charset="0"/>
              </a:rPr>
              <a:t>colaborar para capacitar al personal de la Subsecretaría de PC.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da-DK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da-DK" sz="1400" dirty="0" smtClean="0">
                <a:latin typeface="Montserrat" panose="00000500000000000000" pitchFamily="2" charset="0"/>
              </a:rPr>
              <a:t>para estimación de velocidades de propagación de los fenómenos mencionados.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 smtClean="0">
                <a:latin typeface="Montserrat" panose="00000500000000000000" pitchFamily="2" charset="0"/>
              </a:rPr>
              <a:t>Promover </a:t>
            </a:r>
            <a:r>
              <a:rPr lang="da-DK" sz="1400" b="1" dirty="0">
                <a:latin typeface="Montserrat" panose="00000500000000000000" pitchFamily="2" charset="0"/>
              </a:rPr>
              <a:t>la instalación de pluviómetros caseros </a:t>
            </a:r>
            <a:r>
              <a:rPr lang="da-DK" sz="1400" dirty="0">
                <a:latin typeface="Montserrat" panose="00000500000000000000" pitchFamily="2" charset="0"/>
              </a:rPr>
              <a:t>con fines de alertamiento en zonas rurales o donde haya escasez de estaciones meteorológicas automáticas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Instalar piezómetros y conocer gastos de extracción de agua</a:t>
            </a:r>
            <a:r>
              <a:rPr lang="es-MX" sz="1400" dirty="0">
                <a:latin typeface="Montserrat" panose="00000500000000000000" pitchFamily="2" charset="0"/>
              </a:rPr>
              <a:t> en pozos para contrastarlos con las tendencias de hundimiento y las mediciones </a:t>
            </a:r>
            <a:r>
              <a:rPr lang="es-MX" sz="1400" dirty="0" err="1">
                <a:latin typeface="Montserrat" panose="00000500000000000000" pitchFamily="2" charset="0"/>
              </a:rPr>
              <a:t>piezométricas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89799" y="3548605"/>
            <a:ext cx="3690785" cy="3124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251520" y="3609020"/>
            <a:ext cx="3456384" cy="504056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100" b="1" dirty="0" smtClean="0">
                <a:latin typeface="Montserrat" panose="00000500000000000000" pitchFamily="2" charset="0"/>
              </a:rPr>
              <a:t>Carretera Manzanillo- Lázaro </a:t>
            </a:r>
            <a:r>
              <a:rPr lang="es-MX" sz="1100" b="1" dirty="0" err="1" smtClean="0">
                <a:latin typeface="Montserrat" panose="00000500000000000000" pitchFamily="2" charset="0"/>
              </a:rPr>
              <a:t>Cárdenás</a:t>
            </a:r>
            <a:r>
              <a:rPr lang="es-MX" sz="1100" b="1" dirty="0" smtClean="0">
                <a:latin typeface="Montserrat" panose="00000500000000000000" pitchFamily="2" charset="0"/>
              </a:rPr>
              <a:t> (</a:t>
            </a:r>
            <a:r>
              <a:rPr lang="es-MX" sz="1100" b="1" dirty="0" err="1" smtClean="0">
                <a:latin typeface="Montserrat" panose="00000500000000000000" pitchFamily="2" charset="0"/>
              </a:rPr>
              <a:t>Rodriguez</a:t>
            </a:r>
            <a:r>
              <a:rPr lang="es-MX" sz="1100" b="1" dirty="0" smtClean="0">
                <a:latin typeface="Montserrat" panose="00000500000000000000" pitchFamily="2" charset="0"/>
              </a:rPr>
              <a:t> Mendoza, UNAM)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504" y="1151910"/>
            <a:ext cx="3873080" cy="240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9799" y="4149080"/>
            <a:ext cx="3690785" cy="222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-180528" y="6227364"/>
            <a:ext cx="44896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1000" b="1" dirty="0" smtClean="0">
              <a:latin typeface="Montserrat" panose="00000500000000000000" pitchFamily="2" charset="0"/>
            </a:endParaRPr>
          </a:p>
          <a:p>
            <a:r>
              <a:rPr lang="es-MX" sz="1000" b="1" dirty="0" smtClean="0">
                <a:latin typeface="Montserrat" panose="00000500000000000000" pitchFamily="2" charset="0"/>
              </a:rPr>
              <a:t>        </a:t>
            </a:r>
            <a:r>
              <a:rPr lang="es-MX" sz="1100" b="1" dirty="0" smtClean="0">
                <a:latin typeface="Montserrat" panose="00000500000000000000" pitchFamily="2" charset="0"/>
              </a:rPr>
              <a:t>Asentamiento </a:t>
            </a:r>
            <a:r>
              <a:rPr lang="es-MX" sz="1100" b="1" dirty="0">
                <a:latin typeface="Montserrat" panose="00000500000000000000" pitchFamily="2" charset="0"/>
              </a:rPr>
              <a:t>por licuación, Barra de Navidad, Colima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-108520" y="214264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3513129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3636" y="217515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5536" y="1401157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dirty="0" smtClean="0">
                <a:latin typeface="Montserrat" panose="00000500000000000000" pitchFamily="2" charset="0"/>
              </a:rPr>
              <a:t>Adiconalmente al Atlas de Peligros y Riesgos del estado de Colima, se puede consultar el </a:t>
            </a:r>
            <a:r>
              <a:rPr lang="da-DK" sz="1400" b="1" dirty="0" smtClean="0">
                <a:latin typeface="Montserrat" panose="00000500000000000000" pitchFamily="2" charset="0"/>
              </a:rPr>
              <a:t>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, elaborado por el CENAPRED, mismo que está disponible para su descarga en el portal del ANR.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hundimiento, agrietamiento y licuación </a:t>
            </a:r>
            <a:r>
              <a:rPr lang="da-DK" sz="1400" b="1" dirty="0">
                <a:latin typeface="Montserrat" panose="00000500000000000000" pitchFamily="2" charset="0"/>
              </a:rPr>
              <a:t>de suelos se recomienda 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463550" indent="-285750" algn="just">
              <a:buFont typeface="Symbol" panose="05050102010706020507" pitchFamily="18" charset="2"/>
              <a:buChar char=""/>
            </a:pPr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www.atlasnacionalderiesgos.gob.mx/archivo/descargas.html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>
                <a:latin typeface="Montserrat" panose="00000500000000000000" pitchFamily="2" charset="0"/>
              </a:rPr>
              <a:t>que está disponible en: https://drive.google.com/file/d/ 1Mlym3nK-RDGNimt3wnwvBIgwaBOSieXq/ </a:t>
            </a:r>
            <a:r>
              <a:rPr lang="da-DK" sz="1400" dirty="0" smtClean="0">
                <a:latin typeface="Montserrat" panose="00000500000000000000" pitchFamily="2" charset="0"/>
              </a:rPr>
              <a:t>view?usp=sharing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>
                <a:latin typeface="Montserrat" panose="00000500000000000000" pitchFamily="2" charset="0"/>
              </a:rPr>
              <a:t>El CENAPRED </a:t>
            </a:r>
            <a:r>
              <a:rPr lang="da-DK" sz="1400" dirty="0">
                <a:latin typeface="Montserrat" panose="00000500000000000000" pitchFamily="2" charset="0"/>
              </a:rPr>
              <a:t>cuenta con </a:t>
            </a:r>
            <a:r>
              <a:rPr lang="da-DK" sz="1400" dirty="0" smtClean="0">
                <a:latin typeface="Montserrat" panose="00000500000000000000" pitchFamily="2" charset="0"/>
              </a:rPr>
              <a:t>un Informe Especial del </a:t>
            </a:r>
            <a:r>
              <a:rPr lang="es-MX" sz="1400" b="1" dirty="0" smtClean="0">
                <a:latin typeface="Montserrat" panose="00000500000000000000" pitchFamily="2" charset="0"/>
              </a:rPr>
              <a:t>sismo </a:t>
            </a:r>
            <a:r>
              <a:rPr lang="es-MX" sz="1400" b="1" dirty="0">
                <a:latin typeface="Montserrat" panose="00000500000000000000" pitchFamily="2" charset="0"/>
              </a:rPr>
              <a:t>de Tecomán del 21 de enero de </a:t>
            </a:r>
            <a:r>
              <a:rPr lang="es-MX" sz="1400" b="1" dirty="0" smtClean="0">
                <a:latin typeface="Montserrat" panose="00000500000000000000" pitchFamily="2" charset="0"/>
              </a:rPr>
              <a:t>2003</a:t>
            </a:r>
            <a:r>
              <a:rPr lang="es-MX" sz="1400" dirty="0" smtClean="0">
                <a:latin typeface="Montserrat" panose="00000500000000000000" pitchFamily="2" charset="0"/>
              </a:rPr>
              <a:t>, disponible para su consulta en: h</a:t>
            </a:r>
            <a:r>
              <a:rPr lang="da-DK" sz="1400" dirty="0">
                <a:latin typeface="Montserrat" panose="00000500000000000000" pitchFamily="2" charset="0"/>
              </a:rPr>
              <a:t>ttp://</a:t>
            </a:r>
            <a:r>
              <a:rPr lang="da-DK" sz="1400" dirty="0" smtClean="0">
                <a:latin typeface="Montserrat" panose="00000500000000000000" pitchFamily="2" charset="0"/>
              </a:rPr>
              <a:t>www.proteccioncivil.gob.mx/work/ models/ProteccionCivil/Resource/363/1/images/sismo_tecoman.pdf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846910" y="1032991"/>
            <a:ext cx="40548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72232" y="4933690"/>
            <a:ext cx="8543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dirty="0" smtClean="0">
                <a:latin typeface="Montserrat" panose="00000500000000000000" pitchFamily="2" charset="0"/>
              </a:rPr>
              <a:t>El CENAPRED cuenta con </a:t>
            </a:r>
            <a:r>
              <a:rPr lang="da-DK" sz="1400" b="1" dirty="0" smtClean="0">
                <a:latin typeface="Montserrat" panose="00000500000000000000" pitchFamily="2" charset="0"/>
              </a:rPr>
              <a:t>procedimientos y experiencia</a:t>
            </a:r>
            <a:r>
              <a:rPr lang="da-DK" sz="1400" dirty="0" smtClean="0">
                <a:latin typeface="Montserrat" panose="00000500000000000000" pitchFamily="2" charset="0"/>
              </a:rPr>
              <a:t> para </a:t>
            </a:r>
            <a:r>
              <a:rPr lang="da-DK" sz="1400" dirty="0">
                <a:latin typeface="Montserrat" panose="00000500000000000000" pitchFamily="2" charset="0"/>
              </a:rPr>
              <a:t>realizar/implementar </a:t>
            </a:r>
            <a:r>
              <a:rPr lang="da-DK" sz="1400" dirty="0" smtClean="0">
                <a:latin typeface="Montserrat" panose="00000500000000000000" pitchFamily="2" charset="0"/>
              </a:rPr>
              <a:t>cursos y acciones </a:t>
            </a:r>
            <a:r>
              <a:rPr lang="da-DK" sz="1400" dirty="0">
                <a:latin typeface="Montserrat" panose="00000500000000000000" pitchFamily="2" charset="0"/>
              </a:rPr>
              <a:t>de comunicación del riesgo y difusión de medidas de prevención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da-DK" sz="1400" b="1" dirty="0">
                <a:latin typeface="Montserrat" panose="00000500000000000000" pitchFamily="2" charset="0"/>
              </a:rPr>
              <a:t>La Dirección de Investigación cuenta con un amplio acervo de información </a:t>
            </a:r>
            <a:r>
              <a:rPr lang="da-DK" sz="1400" dirty="0">
                <a:latin typeface="Montserrat" panose="00000500000000000000" pitchFamily="2" charset="0"/>
              </a:rPr>
              <a:t>sobre los fenómenos </a:t>
            </a:r>
            <a:r>
              <a:rPr lang="da-DK" sz="1400" dirty="0" smtClean="0">
                <a:latin typeface="Montserrat" panose="00000500000000000000" pitchFamily="2" charset="0"/>
              </a:rPr>
              <a:t>de inestabilidad </a:t>
            </a:r>
            <a:r>
              <a:rPr lang="da-DK" sz="1400" dirty="0">
                <a:latin typeface="Montserrat" panose="00000500000000000000" pitchFamily="2" charset="0"/>
              </a:rPr>
              <a:t>de laderas</a:t>
            </a:r>
            <a:r>
              <a:rPr lang="es-MX" sz="1400" dirty="0">
                <a:latin typeface="Montserrat" panose="00000500000000000000" pitchFamily="2" charset="0"/>
              </a:rPr>
              <a:t>, los cuales están disponibles para su consulta en la Subdirección de Dinámica de Suelos y Procesos Gravitacionales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0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7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71015" y="298660"/>
            <a:ext cx="5770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98442"/>
              </p:ext>
            </p:extLst>
          </p:nvPr>
        </p:nvGraphicFramePr>
        <p:xfrm>
          <a:off x="539552" y="908720"/>
          <a:ext cx="7440678" cy="245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Colima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147,772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49,595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1,536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515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1,390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4,141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956376" y="1876182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205342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28%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2946718" y="5436904"/>
            <a:ext cx="6215445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Uso de un </a:t>
            </a:r>
            <a:r>
              <a:rPr lang="es-MX" sz="1400" b="1" dirty="0" smtClean="0">
                <a:latin typeface="Montserrat" panose="00000500000000000000" pitchFamily="2" charset="0"/>
              </a:rPr>
              <a:t>formato y un manual para valorar cuantitativamente la vulnerabilidad estructural</a:t>
            </a:r>
            <a:r>
              <a:rPr lang="es-MX" sz="1400" dirty="0" smtClean="0">
                <a:latin typeface="Montserrat" panose="00000500000000000000" pitchFamily="2" charset="0"/>
              </a:rPr>
              <a:t>, previo a la ocurrencia de un fenómeno ,principalmente  sismo.</a:t>
            </a:r>
          </a:p>
          <a:p>
            <a:pPr marL="285750" indent="-285750" algn="just">
              <a:lnSpc>
                <a:spcPct val="125000"/>
              </a:lnSpc>
              <a:buFont typeface="Symbol" panose="05050102010706020507" pitchFamily="18" charset="2"/>
              <a:buChar char="·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956343" y="4544978"/>
            <a:ext cx="621544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714556"/>
            <a:ext cx="2928607" cy="217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6 Rectángulo"/>
          <p:cNvSpPr/>
          <p:nvPr/>
        </p:nvSpPr>
        <p:spPr>
          <a:xfrm>
            <a:off x="0" y="3506475"/>
            <a:ext cx="9171789" cy="10746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s-MX" sz="1400" dirty="0">
                <a:latin typeface="Montserrat" panose="00000500000000000000" pitchFamily="2" charset="0"/>
              </a:rPr>
              <a:t>La edificación para vivienda, promedio estatal, presenta un </a:t>
            </a:r>
            <a:r>
              <a:rPr lang="es-MX" sz="1400" b="1" dirty="0">
                <a:latin typeface="Montserrat" panose="00000500000000000000" pitchFamily="2" charset="0"/>
              </a:rPr>
              <a:t>nivel </a:t>
            </a:r>
            <a:r>
              <a:rPr lang="es-MX" sz="1400" b="1" dirty="0" smtClean="0">
                <a:latin typeface="Montserrat" panose="00000500000000000000" pitchFamily="2" charset="0"/>
              </a:rPr>
              <a:t>medio </a:t>
            </a:r>
            <a:r>
              <a:rPr lang="es-MX" sz="1400" dirty="0" smtClean="0">
                <a:latin typeface="Montserrat" panose="00000500000000000000" pitchFamily="2" charset="0"/>
              </a:rPr>
              <a:t>(nivel </a:t>
            </a:r>
            <a:r>
              <a:rPr lang="es-MX" sz="1400" dirty="0">
                <a:latin typeface="Montserrat" panose="00000500000000000000" pitchFamily="2" charset="0"/>
              </a:rPr>
              <a:t>4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en una escala de 1, muy bajo, y 7, muy alto) de </a:t>
            </a:r>
            <a:r>
              <a:rPr lang="es-MX" sz="1400" b="1" dirty="0">
                <a:latin typeface="Montserrat" panose="00000500000000000000" pitchFamily="2" charset="0"/>
              </a:rPr>
              <a:t>susceptibilidad de daño por </a:t>
            </a:r>
            <a:r>
              <a:rPr lang="es-MX" sz="1400" b="1" dirty="0" smtClean="0">
                <a:latin typeface="Montserrat" panose="00000500000000000000" pitchFamily="2" charset="0"/>
              </a:rPr>
              <a:t>sismo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  <a:p>
            <a:pPr algn="just">
              <a:lnSpc>
                <a:spcPct val="114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Para el caso de vientos fuertes, promedio estatal, presenta un </a:t>
            </a:r>
            <a:r>
              <a:rPr lang="es-MX" sz="1400" b="1" dirty="0" smtClean="0">
                <a:latin typeface="Montserrat" panose="00000500000000000000" pitchFamily="2" charset="0"/>
              </a:rPr>
              <a:t>nivel medio </a:t>
            </a:r>
            <a:r>
              <a:rPr lang="es-MX" sz="1400" dirty="0" smtClean="0">
                <a:latin typeface="Montserrat" panose="00000500000000000000" pitchFamily="2" charset="0"/>
              </a:rPr>
              <a:t>(nivel 4, en una escala de 1, muy bajo, y 7, muy alto) de </a:t>
            </a:r>
            <a:r>
              <a:rPr lang="es-MX" sz="1400" b="1" dirty="0" smtClean="0">
                <a:latin typeface="Montserrat" panose="00000500000000000000" pitchFamily="2" charset="0"/>
              </a:rPr>
              <a:t>susceptibilidad de daño por viento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042983"/>
              </p:ext>
            </p:extLst>
          </p:nvPr>
        </p:nvGraphicFramePr>
        <p:xfrm>
          <a:off x="1974316" y="0"/>
          <a:ext cx="5283518" cy="6814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802" r="28802"/>
                      <a:stretch>
                        <a:fillRect/>
                      </a:stretch>
                    </p:blipFill>
                    <p:spPr bwMode="auto">
                      <a:xfrm>
                        <a:off x="1974316" y="0"/>
                        <a:ext cx="5283518" cy="681445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41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734009"/>
              </p:ext>
            </p:extLst>
          </p:nvPr>
        </p:nvGraphicFramePr>
        <p:xfrm>
          <a:off x="-10649" y="786045"/>
          <a:ext cx="8341849" cy="5505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utoCAD Drawing" r:id="rId3" imgW="11658600" imgH="6553200" progId="AutoCAD.Drawing.16">
                  <p:embed/>
                </p:oleObj>
              </mc:Choice>
              <mc:Fallback>
                <p:oleObj name="AutoCAD Drawing" r:id="rId3" imgW="11658600" imgH="6553200" progId="AutoCAD.Drawing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422" r="7422"/>
                      <a:stretch>
                        <a:fillRect/>
                      </a:stretch>
                    </p:blipFill>
                    <p:spPr bwMode="auto">
                      <a:xfrm>
                        <a:off x="-10649" y="786045"/>
                        <a:ext cx="8341849" cy="550518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41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35496" y="382638"/>
            <a:ext cx="416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35496" y="1052736"/>
            <a:ext cx="489654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742950" lvl="1" indent="-285750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s-MX" sz="1400" b="1" dirty="0" smtClean="0">
                <a:latin typeface="Montserrat" panose="00000500000000000000" pitchFamily="2" charset="0"/>
              </a:rPr>
              <a:t>No </a:t>
            </a:r>
            <a:r>
              <a:rPr lang="es-MX" sz="1400" dirty="0" smtClean="0">
                <a:latin typeface="Montserrat" panose="00000500000000000000" pitchFamily="2" charset="0"/>
              </a:rPr>
              <a:t>existe un reglamento estatal.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ocho </a:t>
            </a:r>
            <a:r>
              <a:rPr lang="es-MX" sz="1400" dirty="0" smtClean="0">
                <a:latin typeface="Montserrat" panose="00000500000000000000" pitchFamily="2" charset="0"/>
              </a:rPr>
              <a:t>de los </a:t>
            </a:r>
            <a:r>
              <a:rPr lang="es-MX" sz="1400" b="1" dirty="0" smtClean="0">
                <a:latin typeface="Montserrat" panose="00000500000000000000" pitchFamily="2" charset="0"/>
              </a:rPr>
              <a:t>10</a:t>
            </a:r>
            <a:r>
              <a:rPr lang="es-MX" sz="1400" dirty="0" smtClean="0">
                <a:latin typeface="Montserrat" panose="00000500000000000000" pitchFamily="2" charset="0"/>
              </a:rPr>
              <a:t>  municipios de Colima.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107504" y="4276678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07504" y="4797152"/>
            <a:ext cx="8784976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Colima.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</a:t>
            </a:r>
            <a:r>
              <a:rPr lang="es-MX" sz="1400" dirty="0" smtClean="0">
                <a:latin typeface="Montserrat" panose="00000500000000000000" pitchFamily="2" charset="0"/>
              </a:rPr>
              <a:t>la participación </a:t>
            </a:r>
            <a:r>
              <a:rPr lang="es-MX" sz="1400" dirty="0">
                <a:latin typeface="Montserrat" panose="00000500000000000000" pitchFamily="2" charset="0"/>
              </a:rPr>
              <a:t>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Colima.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4047" y="1124744"/>
            <a:ext cx="4098585" cy="302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75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-41880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 de febrero,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Colima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1208941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</a:t>
            </a:r>
            <a:endParaRPr lang="es-MX" sz="16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ctr"/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para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especialistas locales, 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estatal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  <a:endParaRPr lang="es-MX" sz="16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0">
            <a:extLst>
              <a:ext uri="{FF2B5EF4-FFF2-40B4-BE49-F238E27FC236}">
                <a16:creationId xmlns="" xmlns:a16="http://schemas.microsoft.com/office/drawing/2014/main" id="{5764E41A-638A-41F4-8891-65D83EA98CAE}"/>
              </a:ext>
            </a:extLst>
          </p:cNvPr>
          <p:cNvSpPr txBox="1"/>
          <p:nvPr/>
        </p:nvSpPr>
        <p:spPr>
          <a:xfrm>
            <a:off x="122496" y="5805264"/>
            <a:ext cx="5668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425680" y="260648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35537" y="972011"/>
            <a:ext cx="566059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b="1" dirty="0" smtClean="0">
                <a:latin typeface="Montserrat" panose="00000500000000000000" pitchFamily="2" charset="0"/>
              </a:rPr>
              <a:t>Colima</a:t>
            </a:r>
            <a:r>
              <a:rPr lang="es-MX" sz="1400" dirty="0" smtClean="0">
                <a:latin typeface="Montserrat" panose="00000500000000000000" pitchFamily="2" charset="0"/>
              </a:rPr>
              <a:t> atraviesan </a:t>
            </a:r>
            <a:r>
              <a:rPr lang="es-MX" sz="1400" dirty="0">
                <a:latin typeface="Montserrat" panose="00000500000000000000" pitchFamily="2" charset="0"/>
              </a:rPr>
              <a:t>tres </a:t>
            </a:r>
            <a:r>
              <a:rPr lang="es-MX" sz="1400" dirty="0" smtClean="0">
                <a:latin typeface="Montserrat" panose="00000500000000000000" pitchFamily="2" charset="0"/>
              </a:rPr>
              <a:t>ríos</a:t>
            </a:r>
            <a:r>
              <a:rPr lang="es-MX" sz="1400" dirty="0">
                <a:latin typeface="Montserrat" panose="00000500000000000000" pitchFamily="2" charset="0"/>
              </a:rPr>
              <a:t>: Armería, Coahuayana y </a:t>
            </a:r>
            <a:r>
              <a:rPr lang="es-MX" sz="1400" dirty="0" err="1">
                <a:latin typeface="Montserrat" panose="00000500000000000000" pitchFamily="2" charset="0"/>
              </a:rPr>
              <a:t>Marabasco</a:t>
            </a:r>
            <a:r>
              <a:rPr lang="es-MX" sz="1400" dirty="0">
                <a:latin typeface="Montserrat" panose="00000500000000000000" pitchFamily="2" charset="0"/>
              </a:rPr>
              <a:t>, los cuales presentan grandes </a:t>
            </a:r>
            <a:r>
              <a:rPr lang="es-MX" sz="1400" b="1" dirty="0">
                <a:latin typeface="Montserrat" panose="00000500000000000000" pitchFamily="2" charset="0"/>
              </a:rPr>
              <a:t>crecidas durante la temporada de lluvias </a:t>
            </a:r>
            <a:r>
              <a:rPr lang="es-MX" sz="1400" dirty="0">
                <a:latin typeface="Montserrat" panose="00000500000000000000" pitchFamily="2" charset="0"/>
              </a:rPr>
              <a:t>que inundan localidades urbanas cerca de sus márgenes y terrenos agrícolas colindantes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Durante </a:t>
            </a:r>
            <a:r>
              <a:rPr lang="es-MX" sz="1400" b="1" dirty="0" smtClean="0">
                <a:latin typeface="Montserrat" panose="00000500000000000000" pitchFamily="2" charset="0"/>
              </a:rPr>
              <a:t>1970 al 2010</a:t>
            </a:r>
            <a:r>
              <a:rPr lang="es-MX" sz="1400" dirty="0" smtClean="0">
                <a:latin typeface="Montserrat" panose="00000500000000000000" pitchFamily="2" charset="0"/>
              </a:rPr>
              <a:t> se registraron </a:t>
            </a:r>
            <a:r>
              <a:rPr lang="es-MX" sz="1400" b="1" dirty="0" smtClean="0">
                <a:latin typeface="Montserrat" panose="00000500000000000000" pitchFamily="2" charset="0"/>
              </a:rPr>
              <a:t>10</a:t>
            </a:r>
            <a:r>
              <a:rPr lang="es-MX" sz="1400" dirty="0" smtClean="0">
                <a:latin typeface="Montserrat" panose="00000500000000000000" pitchFamily="2" charset="0"/>
              </a:rPr>
              <a:t>   inundaciones que ocasionaron daños importantes en todos los municipios del estado, mientras que en los </a:t>
            </a:r>
            <a:r>
              <a:rPr lang="es-MX" sz="1400" b="1" dirty="0" smtClean="0">
                <a:latin typeface="Montserrat" panose="00000500000000000000" pitchFamily="2" charset="0"/>
              </a:rPr>
              <a:t>últimos cuatro años </a:t>
            </a:r>
            <a:r>
              <a:rPr lang="es-MX" sz="1400" dirty="0" smtClean="0">
                <a:latin typeface="Montserrat" panose="00000500000000000000" pitchFamily="2" charset="0"/>
              </a:rPr>
              <a:t>han ocurrido </a:t>
            </a:r>
            <a:r>
              <a:rPr lang="es-MX" sz="1400" b="1" dirty="0" smtClean="0">
                <a:latin typeface="Montserrat" panose="00000500000000000000" pitchFamily="2" charset="0"/>
              </a:rPr>
              <a:t>16 eventos </a:t>
            </a:r>
            <a:r>
              <a:rPr lang="es-MX" sz="1400" dirty="0" smtClean="0">
                <a:latin typeface="Montserrat" panose="00000500000000000000" pitchFamily="2" charset="0"/>
              </a:rPr>
              <a:t>en </a:t>
            </a:r>
            <a:r>
              <a:rPr lang="es-MX" sz="1400" dirty="0">
                <a:latin typeface="Montserrat" panose="00000500000000000000" pitchFamily="2" charset="0"/>
              </a:rPr>
              <a:t>Tecomán, Villa de Álvarez, </a:t>
            </a:r>
            <a:r>
              <a:rPr lang="es-MX" sz="1400" dirty="0" smtClean="0">
                <a:latin typeface="Montserrat" panose="00000500000000000000" pitchFamily="2" charset="0"/>
              </a:rPr>
              <a:t>Manzanillo, Cuauhtémoc y Colima (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</a:t>
            </a:r>
            <a:r>
              <a:rPr lang="es-MX" sz="1400" dirty="0" smtClean="0">
                <a:latin typeface="Montserrat" panose="00000500000000000000" pitchFamily="2" charset="0"/>
              </a:rPr>
              <a:t>); </a:t>
            </a:r>
            <a:r>
              <a:rPr lang="es-MX" sz="1400" dirty="0" err="1" smtClean="0">
                <a:latin typeface="Montserrat" panose="00000500000000000000" pitchFamily="2" charset="0"/>
              </a:rPr>
              <a:t>Comala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dirty="0" err="1" smtClean="0">
                <a:latin typeface="Montserrat" panose="00000500000000000000" pitchFamily="2" charset="0"/>
              </a:rPr>
              <a:t>Ixtlahuacán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s-MX" sz="1400" b="1" dirty="0" smtClean="0">
                <a:latin typeface="Montserrat" panose="00000500000000000000" pitchFamily="2" charset="0"/>
              </a:rPr>
              <a:t>peligro alto</a:t>
            </a:r>
            <a:r>
              <a:rPr lang="es-MX" sz="1400" dirty="0" smtClean="0">
                <a:latin typeface="Montserrat" panose="00000500000000000000" pitchFamily="2" charset="0"/>
              </a:rPr>
              <a:t>); y Minatitlán (</a:t>
            </a:r>
            <a:r>
              <a:rPr lang="es-MX" sz="1400" b="1" dirty="0" smtClean="0">
                <a:latin typeface="Montserrat" panose="00000500000000000000" pitchFamily="2" charset="0"/>
              </a:rPr>
              <a:t>peligro medio</a:t>
            </a:r>
            <a:r>
              <a:rPr lang="es-MX" sz="1400" dirty="0" smtClean="0">
                <a:latin typeface="Montserrat" panose="00000500000000000000" pitchFamily="2" charset="0"/>
              </a:rPr>
              <a:t>). 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 estado </a:t>
            </a:r>
            <a:r>
              <a:rPr lang="es-MX" sz="1400" dirty="0">
                <a:latin typeface="Montserrat" panose="00000500000000000000" pitchFamily="2" charset="0"/>
              </a:rPr>
              <a:t>posee </a:t>
            </a:r>
            <a:r>
              <a:rPr lang="es-MX" sz="1400" b="1" dirty="0" smtClean="0">
                <a:latin typeface="Montserrat" panose="00000500000000000000" pitchFamily="2" charset="0"/>
              </a:rPr>
              <a:t>80 </a:t>
            </a:r>
            <a:r>
              <a:rPr lang="es-MX" sz="1400" b="1" dirty="0">
                <a:latin typeface="Montserrat" panose="00000500000000000000" pitchFamily="2" charset="0"/>
              </a:rPr>
              <a:t>presas</a:t>
            </a:r>
            <a:r>
              <a:rPr lang="es-MX" sz="1400" dirty="0">
                <a:latin typeface="Montserrat" panose="00000500000000000000" pitchFamily="2" charset="0"/>
              </a:rPr>
              <a:t>, de las cuales </a:t>
            </a:r>
            <a:r>
              <a:rPr lang="es-MX" sz="1400" b="1" dirty="0" smtClean="0">
                <a:latin typeface="Montserrat" panose="00000500000000000000" pitchFamily="2" charset="0"/>
              </a:rPr>
              <a:t>dos</a:t>
            </a:r>
            <a:r>
              <a:rPr lang="es-MX" sz="1400" dirty="0" smtClean="0">
                <a:latin typeface="Montserrat" panose="00000500000000000000" pitchFamily="2" charset="0"/>
              </a:rPr>
              <a:t> son para el </a:t>
            </a:r>
            <a:r>
              <a:rPr lang="es-MX" sz="1400" b="1" dirty="0">
                <a:latin typeface="Montserrat" panose="00000500000000000000" pitchFamily="2" charset="0"/>
              </a:rPr>
              <a:t>control de </a:t>
            </a:r>
            <a:r>
              <a:rPr lang="es-MX" sz="1400" b="1" dirty="0" smtClean="0">
                <a:latin typeface="Montserrat" panose="00000500000000000000" pitchFamily="2" charset="0"/>
              </a:rPr>
              <a:t>avenidas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Se requiere </a:t>
            </a:r>
            <a:r>
              <a:rPr lang="es-MX" sz="1400" b="1" dirty="0">
                <a:latin typeface="Montserrat" panose="00000500000000000000" pitchFamily="2" charset="0"/>
              </a:rPr>
              <a:t>monitoreo y vigilancia en </a:t>
            </a:r>
            <a:r>
              <a:rPr lang="es-MX" sz="1400" b="1" dirty="0" smtClean="0">
                <a:latin typeface="Montserrat" panose="00000500000000000000" pitchFamily="2" charset="0"/>
              </a:rPr>
              <a:t>TODAS</a:t>
            </a:r>
            <a:r>
              <a:rPr lang="es-MX" sz="1400" dirty="0" smtClean="0">
                <a:latin typeface="Montserrat" panose="00000500000000000000" pitchFamily="2" charset="0"/>
              </a:rPr>
              <a:t>, ya que hay </a:t>
            </a:r>
            <a:r>
              <a:rPr lang="es-MX" sz="1400" b="1" dirty="0" smtClean="0">
                <a:latin typeface="Montserrat" panose="00000500000000000000" pitchFamily="2" charset="0"/>
              </a:rPr>
              <a:t>asentamientos humanos </a:t>
            </a:r>
            <a:r>
              <a:rPr lang="es-MX" sz="1400" dirty="0" smtClean="0">
                <a:latin typeface="Montserrat" panose="00000500000000000000" pitchFamily="2" charset="0"/>
              </a:rPr>
              <a:t>cerca de éstas. Sólo </a:t>
            </a:r>
            <a:r>
              <a:rPr lang="es-MX" sz="1400" b="1" dirty="0" smtClean="0">
                <a:latin typeface="Montserrat" panose="00000500000000000000" pitchFamily="2" charset="0"/>
              </a:rPr>
              <a:t>una</a:t>
            </a:r>
            <a:r>
              <a:rPr lang="es-MX" sz="1400" dirty="0" smtClean="0">
                <a:latin typeface="Montserrat" panose="00000500000000000000" pitchFamily="2" charset="0"/>
              </a:rPr>
              <a:t> (Laguna de </a:t>
            </a:r>
            <a:r>
              <a:rPr lang="es-MX" sz="1400" dirty="0" err="1" smtClean="0">
                <a:latin typeface="Montserrat" panose="00000500000000000000" pitchFamily="2" charset="0"/>
              </a:rPr>
              <a:t>Amela</a:t>
            </a:r>
            <a:r>
              <a:rPr lang="es-MX" sz="1400" dirty="0" smtClean="0">
                <a:latin typeface="Montserrat" panose="00000500000000000000" pitchFamily="2" charset="0"/>
              </a:rPr>
              <a:t> con 56 años operando) está dentro de las 206 grandes presas que supervisa semanalmente la CONAGUA.  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Además, se cuenta con </a:t>
            </a:r>
            <a:r>
              <a:rPr lang="es-MX" sz="1400" b="1" dirty="0" smtClean="0">
                <a:latin typeface="Montserrat" panose="00000500000000000000" pitchFamily="2" charset="0"/>
              </a:rPr>
              <a:t>dos presas de jales</a:t>
            </a:r>
            <a:r>
              <a:rPr lang="es-MX" sz="1400" dirty="0" smtClean="0">
                <a:latin typeface="Montserrat" panose="00000500000000000000" pitchFamily="2" charset="0"/>
              </a:rPr>
              <a:t>: Alzada en Cuauhtémoc  y Peña Colorada en Minatitlán, que </a:t>
            </a:r>
            <a:r>
              <a:rPr lang="es-MX" sz="1400" dirty="0">
                <a:latin typeface="Montserrat" panose="00000500000000000000" pitchFamily="2" charset="0"/>
              </a:rPr>
              <a:t>se </a:t>
            </a:r>
            <a:r>
              <a:rPr lang="es-MX" sz="1400" dirty="0" smtClean="0">
                <a:latin typeface="Montserrat" panose="00000500000000000000" pitchFamily="2" charset="0"/>
              </a:rPr>
              <a:t>deben revisar </a:t>
            </a:r>
            <a:r>
              <a:rPr lang="es-MX" sz="1400" dirty="0">
                <a:latin typeface="Montserrat" panose="00000500000000000000" pitchFamily="2" charset="0"/>
              </a:rPr>
              <a:t>para </a:t>
            </a:r>
            <a:r>
              <a:rPr lang="es-MX" sz="1400" b="1" dirty="0">
                <a:latin typeface="Montserrat" panose="00000500000000000000" pitchFamily="2" charset="0"/>
              </a:rPr>
              <a:t>evitar problemas ambientales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38" y="4077509"/>
            <a:ext cx="323691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38" y="1196751"/>
            <a:ext cx="32369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1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="" xmlns:a16="http://schemas.microsoft.com/office/drawing/2014/main" id="{C72EED67-8814-42EC-AC9E-531C75A9F126}"/>
              </a:ext>
            </a:extLst>
          </p:cNvPr>
          <p:cNvSpPr txBox="1"/>
          <p:nvPr/>
        </p:nvSpPr>
        <p:spPr>
          <a:xfrm>
            <a:off x="1988" y="908720"/>
            <a:ext cx="590465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</a:t>
            </a:r>
            <a:r>
              <a:rPr lang="es-MX" sz="1400" dirty="0" smtClean="0">
                <a:latin typeface="Montserrat" panose="00000500000000000000" pitchFamily="2" charset="0"/>
              </a:rPr>
              <a:t>ANR, así como el </a:t>
            </a:r>
            <a:r>
              <a:rPr lang="es-MX" sz="1400" b="1" dirty="0" smtClean="0">
                <a:latin typeface="Montserrat" panose="00000500000000000000" pitchFamily="2" charset="0"/>
              </a:rPr>
              <a:t>índice de </a:t>
            </a:r>
            <a:r>
              <a:rPr lang="es-MX" sz="1400" b="1" dirty="0" err="1" smtClean="0">
                <a:latin typeface="Montserrat" panose="00000500000000000000" pitchFamily="2" charset="0"/>
              </a:rPr>
              <a:t>inundabilidad</a:t>
            </a:r>
            <a:r>
              <a:rPr lang="es-MX" sz="1400" b="1" dirty="0"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latin typeface="Montserrat" panose="00000500000000000000" pitchFamily="2" charset="0"/>
              </a:rPr>
              <a:t>y escenarios para </a:t>
            </a:r>
            <a:r>
              <a:rPr lang="es-MX" sz="1400" dirty="0" smtClean="0">
                <a:latin typeface="Montserrat" panose="00000500000000000000" pitchFamily="2" charset="0"/>
              </a:rPr>
              <a:t>las ciudades de </a:t>
            </a:r>
            <a:r>
              <a:rPr lang="es-MX" sz="1400" b="1" dirty="0" smtClean="0">
                <a:latin typeface="Montserrat" panose="00000500000000000000" pitchFamily="2" charset="0"/>
              </a:rPr>
              <a:t>Villa de Álvarez y Minatitlán, </a:t>
            </a:r>
            <a:r>
              <a:rPr lang="es-MX" sz="1400" dirty="0" smtClean="0">
                <a:latin typeface="Montserrat" panose="00000500000000000000" pitchFamily="2" charset="0"/>
              </a:rPr>
              <a:t>estas últimas elaborados por la CONAGUA. 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ecomendaciones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endParaRPr lang="es-MX" sz="1400" b="1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mapas de inundación para </a:t>
            </a:r>
            <a:r>
              <a:rPr lang="es-MX" sz="1400" dirty="0" smtClean="0">
                <a:latin typeface="Montserrat" panose="00000500000000000000" pitchFamily="2" charset="0"/>
              </a:rPr>
              <a:t>ríos y presas, </a:t>
            </a:r>
            <a:r>
              <a:rPr lang="es-MX" sz="1400" dirty="0">
                <a:latin typeface="Montserrat" panose="00000500000000000000" pitchFamily="2" charset="0"/>
              </a:rPr>
              <a:t>con apoyo de las dependencias académicas </a:t>
            </a:r>
            <a:r>
              <a:rPr lang="es-MX" sz="1400" dirty="0" smtClean="0">
                <a:latin typeface="Montserrat" panose="00000500000000000000" pitchFamily="2" charset="0"/>
              </a:rPr>
              <a:t>del  estado, para los municipios con </a:t>
            </a:r>
            <a:r>
              <a:rPr lang="es-MX" sz="1400" b="1" dirty="0" smtClean="0">
                <a:latin typeface="Montserrat" panose="00000500000000000000" pitchFamily="2" charset="0"/>
              </a:rPr>
              <a:t>peligro muy alto y alto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Fortalecer el monitoreo y vigilancia </a:t>
            </a:r>
            <a:r>
              <a:rPr lang="es-MX" sz="1400" dirty="0" err="1" smtClean="0">
                <a:latin typeface="Montserrat" panose="00000500000000000000" pitchFamily="2" charset="0"/>
              </a:rPr>
              <a:t>hidrometeorológica</a:t>
            </a:r>
            <a:r>
              <a:rPr lang="es-MX" sz="1400" dirty="0" smtClean="0">
                <a:latin typeface="Montserrat" panose="00000500000000000000" pitchFamily="2" charset="0"/>
              </a:rPr>
              <a:t>, para atender emergencias por inundación, ya que </a:t>
            </a:r>
            <a:r>
              <a:rPr lang="es-MX" sz="1400" b="1" dirty="0" smtClean="0">
                <a:latin typeface="Montserrat" panose="00000500000000000000" pitchFamily="2" charset="0"/>
              </a:rPr>
              <a:t>sólo hay dos estaciones hidrométricas 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Delimitar las zonas federales</a:t>
            </a:r>
            <a:r>
              <a:rPr lang="es-MX" sz="1400" dirty="0" smtClean="0">
                <a:latin typeface="Montserrat" panose="00000500000000000000" pitchFamily="2" charset="0"/>
              </a:rPr>
              <a:t> para </a:t>
            </a:r>
            <a:r>
              <a:rPr lang="es-MX" sz="1400" b="1" dirty="0" smtClean="0">
                <a:latin typeface="Montserrat" panose="00000500000000000000" pitchFamily="2" charset="0"/>
              </a:rPr>
              <a:t>disminuir</a:t>
            </a:r>
            <a:r>
              <a:rPr lang="es-MX" sz="1400" dirty="0" smtClean="0">
                <a:latin typeface="Montserrat" panose="00000500000000000000" pitchFamily="2" charset="0"/>
              </a:rPr>
              <a:t> las </a:t>
            </a:r>
            <a:r>
              <a:rPr lang="es-MX" sz="1400" b="1" dirty="0" smtClean="0">
                <a:latin typeface="Montserrat" panose="00000500000000000000" pitchFamily="2" charset="0"/>
              </a:rPr>
              <a:t>invasiones</a:t>
            </a:r>
            <a:r>
              <a:rPr lang="es-MX" sz="1400" dirty="0" smtClean="0">
                <a:latin typeface="Montserrat" panose="00000500000000000000" pitchFamily="2" charset="0"/>
              </a:rPr>
              <a:t> aguas abajo de las </a:t>
            </a:r>
            <a:r>
              <a:rPr lang="es-MX" sz="1400" b="1" dirty="0" smtClean="0">
                <a:latin typeface="Montserrat" panose="00000500000000000000" pitchFamily="2" charset="0"/>
              </a:rPr>
              <a:t>presas</a:t>
            </a:r>
            <a:r>
              <a:rPr lang="es-MX" sz="1400" dirty="0" smtClean="0">
                <a:latin typeface="Montserrat" panose="00000500000000000000" pitchFamily="2" charset="0"/>
              </a:rPr>
              <a:t>, así como en las </a:t>
            </a:r>
            <a:r>
              <a:rPr lang="es-MX" sz="1400" b="1" dirty="0" smtClean="0">
                <a:latin typeface="Montserrat" panose="00000500000000000000" pitchFamily="2" charset="0"/>
              </a:rPr>
              <a:t>márgenes de ríos y arroyos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Elaborar un inventario que integre las características y condiciones de las obras de protección, para el control de avenidas en Colima.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Dar </a:t>
            </a:r>
            <a:r>
              <a:rPr lang="es-MX" sz="1400" b="1" dirty="0">
                <a:latin typeface="Montserrat" panose="00000500000000000000" pitchFamily="2" charset="0"/>
              </a:rPr>
              <a:t>mantenimiento </a:t>
            </a:r>
            <a:r>
              <a:rPr lang="es-MX" sz="1400" b="1" dirty="0" smtClean="0">
                <a:latin typeface="Montserrat" panose="00000500000000000000" pitchFamily="2" charset="0"/>
              </a:rPr>
              <a:t>preventivo a </a:t>
            </a:r>
            <a:r>
              <a:rPr lang="es-MX" sz="1400" b="1" dirty="0">
                <a:latin typeface="Montserrat" panose="00000500000000000000" pitchFamily="2" charset="0"/>
              </a:rPr>
              <a:t>los </a:t>
            </a:r>
            <a:r>
              <a:rPr lang="es-MX" sz="1400" b="1" dirty="0" smtClean="0">
                <a:latin typeface="Montserrat" panose="00000500000000000000" pitchFamily="2" charset="0"/>
              </a:rPr>
              <a:t>bordos,</a:t>
            </a:r>
            <a:r>
              <a:rPr lang="es-MX" sz="1400" dirty="0" smtClean="0">
                <a:latin typeface="Montserrat" panose="00000500000000000000" pitchFamily="2" charset="0"/>
              </a:rPr>
              <a:t> con </a:t>
            </a:r>
            <a:r>
              <a:rPr lang="es-MX" sz="1400" dirty="0">
                <a:latin typeface="Montserrat" panose="00000500000000000000" pitchFamily="2" charset="0"/>
              </a:rPr>
              <a:t>el fin de proteger a los centros de población y zonas productivas.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Restaurar el cauce del arroyo Manrique en Colima.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Encauzar </a:t>
            </a:r>
            <a:r>
              <a:rPr lang="es-MX" sz="1400" dirty="0">
                <a:latin typeface="Montserrat" panose="00000500000000000000" pitchFamily="2" charset="0"/>
              </a:rPr>
              <a:t>el arroyo </a:t>
            </a:r>
            <a:r>
              <a:rPr lang="es-MX" sz="1400" dirty="0" smtClean="0">
                <a:latin typeface="Montserrat" panose="00000500000000000000" pitchFamily="2" charset="0"/>
              </a:rPr>
              <a:t>La Tigra </a:t>
            </a:r>
            <a:r>
              <a:rPr lang="es-MX" sz="1400" dirty="0">
                <a:latin typeface="Montserrat" panose="00000500000000000000" pitchFamily="2" charset="0"/>
              </a:rPr>
              <a:t>en </a:t>
            </a:r>
            <a:r>
              <a:rPr lang="es-MX" sz="1400" dirty="0" smtClean="0">
                <a:latin typeface="Montserrat" panose="00000500000000000000" pitchFamily="2" charset="0"/>
              </a:rPr>
              <a:t>Manzanillo.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="" xmlns:a16="http://schemas.microsoft.com/office/drawing/2014/main" id="{8704289E-E0FC-492E-AA72-A14602583E7F}"/>
              </a:ext>
            </a:extLst>
          </p:cNvPr>
          <p:cNvSpPr txBox="1"/>
          <p:nvPr/>
        </p:nvSpPr>
        <p:spPr>
          <a:xfrm>
            <a:off x="397647" y="358772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>
                <a:solidFill>
                  <a:srgbClr val="38806B"/>
                </a:solidFill>
                <a:latin typeface="Montserrat" panose="00000500000000000000" pitchFamily="2" charset="0"/>
              </a:rPr>
              <a:t>I</a:t>
            </a:r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087315" y="6351711"/>
            <a:ext cx="498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800" b="1" dirty="0">
                <a:latin typeface="Montserrat" panose="00000500000000000000" pitchFamily="2" charset="0"/>
              </a:rPr>
              <a:t>Fuente: PRONACCH, </a:t>
            </a:r>
            <a:r>
              <a:rPr lang="es-MX" sz="800" b="1" dirty="0" smtClean="0">
                <a:latin typeface="Montserrat" panose="00000500000000000000" pitchFamily="2" charset="0"/>
              </a:rPr>
              <a:t>2013</a:t>
            </a:r>
          </a:p>
          <a:p>
            <a:pPr algn="r"/>
            <a:r>
              <a:rPr lang="es-MX" sz="800" b="1" dirty="0">
                <a:latin typeface="Montserrat" panose="00000500000000000000" pitchFamily="2" charset="0"/>
                <a:hlinkClick r:id="rId3"/>
              </a:rPr>
              <a:t>https://</a:t>
            </a:r>
            <a:r>
              <a:rPr lang="es-MX" sz="800" b="1" dirty="0" smtClean="0">
                <a:latin typeface="Montserrat" panose="00000500000000000000" pitchFamily="2" charset="0"/>
                <a:hlinkClick r:id="rId3"/>
              </a:rPr>
              <a:t>www.gob.mx/conagua/acciones-y-programas/lerma-santiago-pacifico</a:t>
            </a:r>
            <a:endParaRPr lang="es-MX" sz="800" b="1" dirty="0">
              <a:latin typeface="Montserrat" panose="00000500000000000000" pitchFamily="2" charset="0"/>
            </a:endParaRPr>
          </a:p>
          <a:p>
            <a:pPr algn="r"/>
            <a:endParaRPr lang="es-MX" sz="800" b="1" dirty="0">
              <a:latin typeface="Montserrat" panose="00000500000000000000" pitchFamily="2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013890" y="1310572"/>
            <a:ext cx="3060217" cy="2550476"/>
            <a:chOff x="6013890" y="977729"/>
            <a:chExt cx="3060217" cy="255047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13890" y="977729"/>
              <a:ext cx="3060217" cy="2550476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2959554"/>
              <a:ext cx="655638" cy="198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2 Grupo"/>
          <p:cNvGrpSpPr/>
          <p:nvPr/>
        </p:nvGrpSpPr>
        <p:grpSpPr>
          <a:xfrm>
            <a:off x="5992374" y="4221088"/>
            <a:ext cx="3081733" cy="1606362"/>
            <a:chOff x="5992374" y="4221088"/>
            <a:chExt cx="3081733" cy="1606362"/>
          </a:xfrm>
        </p:grpSpPr>
        <p:pic>
          <p:nvPicPr>
            <p:cNvPr id="2052" name="Picture 4" descr="D:\Desktop\colima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2374" y="4221088"/>
              <a:ext cx="3081733" cy="160636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Rectángulo"/>
            <p:cNvSpPr/>
            <p:nvPr/>
          </p:nvSpPr>
          <p:spPr>
            <a:xfrm>
              <a:off x="6031830" y="4365104"/>
              <a:ext cx="1132458" cy="2880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900" b="1" dirty="0" smtClean="0">
                  <a:solidFill>
                    <a:srgbClr val="860000"/>
                  </a:solidFill>
                  <a:latin typeface="Montserrat" panose="00000500000000000000" pitchFamily="2" charset="0"/>
                </a:rPr>
                <a:t>Estaciones hidrométricas</a:t>
              </a:r>
              <a:endParaRPr lang="es-MX" sz="900" b="1" dirty="0">
                <a:solidFill>
                  <a:srgbClr val="860000"/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1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6837" y="328881"/>
            <a:ext cx="4724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966717"/>
            <a:ext cx="547260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Contar con un </a:t>
            </a:r>
            <a:r>
              <a:rPr lang="es-MX" sz="1400" b="1" dirty="0">
                <a:latin typeface="Montserrat" panose="00000500000000000000" pitchFamily="2" charset="0"/>
              </a:rPr>
              <a:t>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2132856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tormenta. Caso Isla Arena, municipio de Calkiní, Campeche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https://www.cenapred.gob.mx/es/Publicaciones/archivos/155.pdf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Ocho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desastre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smtClean="0">
                <a:latin typeface="Montserrat" panose="00000500000000000000" pitchFamily="2" charset="0"/>
              </a:rPr>
              <a:t>Sin nombre</a:t>
            </a:r>
            <a:r>
              <a:rPr lang="es-MX" sz="1400" dirty="0" smtClean="0">
                <a:latin typeface="Montserrat" panose="00000500000000000000" pitchFamily="2" charset="0"/>
              </a:rPr>
              <a:t>, 1959 (cat. IV</a:t>
            </a:r>
            <a:r>
              <a:rPr lang="es-MX" sz="1400" dirty="0">
                <a:latin typeface="Montserrat" panose="00000500000000000000" pitchFamily="2" charset="0"/>
              </a:rPr>
              <a:t>); </a:t>
            </a:r>
            <a:r>
              <a:rPr lang="es-MX" sz="1400" i="1" dirty="0" err="1">
                <a:latin typeface="Montserrat" panose="00000500000000000000" pitchFamily="2" charset="0"/>
              </a:rPr>
              <a:t>Winifred</a:t>
            </a:r>
            <a:r>
              <a:rPr lang="es-MX" sz="1400" dirty="0">
                <a:latin typeface="Montserrat" panose="00000500000000000000" pitchFamily="2" charset="0"/>
              </a:rPr>
              <a:t>, 1992 (cat. </a:t>
            </a:r>
            <a:r>
              <a:rPr lang="es-MX" sz="1400" dirty="0" smtClean="0">
                <a:latin typeface="Montserrat" panose="00000500000000000000" pitchFamily="2" charset="0"/>
              </a:rPr>
              <a:t>II) y </a:t>
            </a:r>
            <a:r>
              <a:rPr lang="es-MX" sz="1400" i="1" dirty="0" smtClean="0">
                <a:latin typeface="Montserrat" panose="00000500000000000000" pitchFamily="2" charset="0"/>
              </a:rPr>
              <a:t>Sin </a:t>
            </a:r>
            <a:r>
              <a:rPr lang="es-MX" sz="1400" i="1" dirty="0">
                <a:latin typeface="Montserrat" panose="00000500000000000000" pitchFamily="2" charset="0"/>
              </a:rPr>
              <a:t>nombre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dirty="0" smtClean="0">
                <a:latin typeface="Montserrat" panose="00000500000000000000" pitchFamily="2" charset="0"/>
              </a:rPr>
              <a:t>1955; </a:t>
            </a:r>
            <a:r>
              <a:rPr lang="es-MX" sz="1400" i="1" dirty="0" err="1" smtClean="0">
                <a:latin typeface="Montserrat" panose="00000500000000000000" pitchFamily="2" charset="0"/>
              </a:rPr>
              <a:t>Andres</a:t>
            </a:r>
            <a:r>
              <a:rPr lang="es-MX" sz="1400" dirty="0" smtClean="0">
                <a:latin typeface="Montserrat" panose="00000500000000000000" pitchFamily="2" charset="0"/>
              </a:rPr>
              <a:t>, 1979 y </a:t>
            </a:r>
            <a:r>
              <a:rPr lang="es-MX" sz="1400" i="1" dirty="0" err="1">
                <a:latin typeface="Montserrat" panose="00000500000000000000" pitchFamily="2" charset="0"/>
              </a:rPr>
              <a:t>Virgil</a:t>
            </a:r>
            <a:r>
              <a:rPr lang="es-MX" sz="1400" dirty="0" smtClean="0">
                <a:latin typeface="Montserrat" panose="00000500000000000000" pitchFamily="2" charset="0"/>
              </a:rPr>
              <a:t>, 1992 (los tres cat</a:t>
            </a:r>
            <a:r>
              <a:rPr lang="es-MX" sz="1400" dirty="0">
                <a:latin typeface="Montserrat" panose="00000500000000000000" pitchFamily="2" charset="0"/>
              </a:rPr>
              <a:t>. </a:t>
            </a:r>
            <a:r>
              <a:rPr lang="es-MX" sz="1400" dirty="0" smtClean="0">
                <a:latin typeface="Montserrat" panose="00000500000000000000" pitchFamily="2" charset="0"/>
              </a:rPr>
              <a:t>I).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220" y="4974763"/>
            <a:ext cx="3060000" cy="152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38936" y="1134036"/>
            <a:ext cx="2361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Posibilidad de marea de tormenta </a:t>
            </a:r>
            <a:r>
              <a:rPr lang="es-MX" sz="1400" b="1" dirty="0" smtClean="0">
                <a:latin typeface="Montserrat" panose="00000500000000000000" pitchFamily="2" charset="0"/>
              </a:rPr>
              <a:t>en toda la costa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102180" y="6525924"/>
            <a:ext cx="2710080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Colima</a:t>
            </a:r>
          </a:p>
        </p:txBody>
      </p:sp>
    </p:spTree>
    <p:extLst>
      <p:ext uri="{BB962C8B-B14F-4D97-AF65-F5344CB8AC3E}">
        <p14:creationId xmlns:p14="http://schemas.microsoft.com/office/powerpoint/2010/main" val="16834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-36512" y="260648"/>
            <a:ext cx="46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052736"/>
            <a:ext cx="8928992" cy="2607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4" y="3773230"/>
            <a:ext cx="3240000" cy="2428129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6276505" y="6165884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85652" y="3501008"/>
            <a:ext cx="578285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Para </a:t>
            </a:r>
            <a:r>
              <a:rPr lang="es-MX" sz="1400" dirty="0">
                <a:latin typeface="Montserrat" panose="00000500000000000000" pitchFamily="2" charset="0"/>
              </a:rPr>
              <a:t>mejorar el monitoreo de lluvias y </a:t>
            </a:r>
            <a:r>
              <a:rPr lang="es-MX" sz="1400" dirty="0" smtClean="0">
                <a:latin typeface="Montserrat" panose="00000500000000000000" pitchFamily="2" charset="0"/>
              </a:rPr>
              <a:t>temperaturas, entre otras variables,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con 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17 estaciones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adicionales a las </a:t>
            </a:r>
            <a:r>
              <a:rPr lang="es-MX" sz="1400" dirty="0" smtClean="0">
                <a:solidFill>
                  <a:srgbClr val="FF0000"/>
                </a:solidFill>
                <a:latin typeface="Montserrat" panose="00000500000000000000" pitchFamily="2" charset="0"/>
              </a:rPr>
              <a:t>15 </a:t>
            </a:r>
            <a:r>
              <a:rPr lang="es-MX" sz="1400" dirty="0">
                <a:solidFill>
                  <a:srgbClr val="FF0000"/>
                </a:solidFill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seis en río Chacala-Purificación, cinco en río Armería y seis en río Coahuayana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Además: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Curso </a:t>
            </a:r>
            <a:r>
              <a:rPr lang="es-MX" sz="1400" b="1" i="1" dirty="0">
                <a:latin typeface="Montserrat" panose="00000500000000000000" pitchFamily="2" charset="0"/>
              </a:rPr>
              <a:t>¿Cómo me preparo ante la  presencia de ciclones tropicales, inundaciones, heladas y tormentas?</a:t>
            </a:r>
            <a:endParaRPr lang="es-MX" sz="1400" dirty="0">
              <a:latin typeface="Montserrat" panose="00000500000000000000" pitchFamily="2" charset="0"/>
            </a:endParaRP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22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Seminario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27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0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0" y="318802"/>
            <a:ext cx="4651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0" y="5640409"/>
            <a:ext cx="5946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</a:t>
            </a:r>
            <a:r>
              <a:rPr lang="es-MX" b="1" dirty="0">
                <a:solidFill>
                  <a:srgbClr val="38806B"/>
                </a:solidFill>
                <a:latin typeface="Montserrat"/>
              </a:rPr>
              <a:t>y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granizo (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vientos 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48" y="2381583"/>
            <a:ext cx="2634633" cy="1762355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263936" y="4242574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Colima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4" y="2276872"/>
            <a:ext cx="61926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 y de granizo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Fracciones V.6 y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Otros: </a:t>
            </a:r>
            <a:r>
              <a:rPr lang="es-MX" sz="1400" b="1" dirty="0">
                <a:latin typeface="Montserrat" panose="00000500000000000000" pitchFamily="2" charset="0"/>
              </a:rPr>
              <a:t>Red mundial de localización de rayos</a:t>
            </a:r>
            <a:r>
              <a:rPr lang="es-MX" sz="1400" dirty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Network)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441807"/>
            <a:ext cx="64087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Siete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516216" y="1441807"/>
            <a:ext cx="2447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Norte de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78" y="4645304"/>
            <a:ext cx="2629902" cy="1779579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6263936" y="6454351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de granizo en </a:t>
            </a:r>
            <a:r>
              <a:rPr lang="es-MX" sz="800" b="1" dirty="0" smtClean="0">
                <a:latin typeface="Montserrat" panose="00000500000000000000" pitchFamily="2" charset="0"/>
              </a:rPr>
              <a:t>los municipios de </a:t>
            </a:r>
            <a:r>
              <a:rPr lang="es-MX" sz="800" b="1" dirty="0">
                <a:latin typeface="Montserrat" panose="00000500000000000000" pitchFamily="2" charset="0"/>
              </a:rPr>
              <a:t>Colima</a:t>
            </a:r>
          </a:p>
        </p:txBody>
      </p:sp>
    </p:spTree>
    <p:extLst>
      <p:ext uri="{BB962C8B-B14F-4D97-AF65-F5344CB8AC3E}">
        <p14:creationId xmlns:p14="http://schemas.microsoft.com/office/powerpoint/2010/main" val="300269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504" y="260688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" y="692696"/>
            <a:ext cx="49320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Las </a:t>
            </a:r>
            <a:r>
              <a:rPr lang="es-MX" sz="1400" dirty="0" smtClean="0">
                <a:latin typeface="Montserrat"/>
              </a:rPr>
              <a:t>serranías en la porción noroeste y sureste del estado están constituidas de calizas y dolomías, que </a:t>
            </a:r>
            <a:r>
              <a:rPr lang="es-MX" sz="1400" dirty="0">
                <a:latin typeface="Montserrat"/>
              </a:rPr>
              <a:t>presentan evidencias de desarrollo kárstico </a:t>
            </a:r>
            <a:r>
              <a:rPr lang="es-MX" sz="1400" b="1" dirty="0" smtClean="0">
                <a:latin typeface="Montserrat"/>
              </a:rPr>
              <a:t>maduro y extremo</a:t>
            </a:r>
            <a:r>
              <a:rPr lang="es-MX" sz="1400" dirty="0" smtClean="0">
                <a:latin typeface="Montserrat"/>
              </a:rPr>
              <a:t>, con la presencia </a:t>
            </a:r>
            <a:r>
              <a:rPr lang="es-MX" sz="1400" dirty="0">
                <a:latin typeface="Montserrat"/>
              </a:rPr>
              <a:t>de dolinas, </a:t>
            </a:r>
            <a:r>
              <a:rPr lang="es-MX" sz="1400" dirty="0" smtClean="0">
                <a:latin typeface="Montserrat"/>
              </a:rPr>
              <a:t>cavernas y manantiales kársticos, incluyendo las </a:t>
            </a:r>
            <a:r>
              <a:rPr lang="es-MX" sz="1400" b="1" dirty="0" smtClean="0">
                <a:latin typeface="Montserrat"/>
              </a:rPr>
              <a:t>Grutas de </a:t>
            </a:r>
            <a:r>
              <a:rPr lang="es-MX" sz="1400" b="1" dirty="0" err="1" smtClean="0">
                <a:latin typeface="Montserrat"/>
              </a:rPr>
              <a:t>Toxín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 smtClean="0">
                <a:latin typeface="Montserrat"/>
              </a:rPr>
              <a:t>de más de 3 km de largo, </a:t>
            </a:r>
            <a:r>
              <a:rPr lang="es-MX" sz="1400" b="1" dirty="0" smtClean="0">
                <a:latin typeface="Montserrat"/>
              </a:rPr>
              <a:t>la de mayor longitud del oeste de México.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Es </a:t>
            </a:r>
            <a:r>
              <a:rPr lang="es-MX" sz="1400" dirty="0">
                <a:latin typeface="Montserrat"/>
              </a:rPr>
              <a:t>recomendable que, en obras de ingeniería desplantadas sobre estas rocas se realicen estudios geofísicos de detalle y perforaciones, para garantizar que no existen huecos o cavernas que puedan afectar la obra, así como evitar la eliminación de desechos y basura en sótanos y </a:t>
            </a:r>
            <a:r>
              <a:rPr lang="es-MX" sz="1400" dirty="0" smtClean="0">
                <a:latin typeface="Montserrat"/>
              </a:rPr>
              <a:t>sumideros para evitar contaminar los acuíferos.</a:t>
            </a:r>
            <a:endParaRPr lang="es-MX" sz="800" dirty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" y="4293096"/>
            <a:ext cx="493204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>
                <a:latin typeface="Montserrat"/>
              </a:rPr>
              <a:t>En 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derecha).</a:t>
            </a:r>
            <a:endParaRPr lang="es-MX" sz="1400" dirty="0">
              <a:latin typeface="Montserrat"/>
            </a:endParaRP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CENAPRED cuenta con una Infografía sobre el tema:</a:t>
            </a:r>
          </a:p>
          <a:p>
            <a:pPr algn="ctr"/>
            <a:r>
              <a:rPr lang="es-MX" sz="1100" dirty="0">
                <a:solidFill>
                  <a:srgbClr val="FFFF00"/>
                </a:solidFill>
                <a:latin typeface="Montserrat" panose="00000500000000000000" pitchFamily="2" charset="0"/>
                <a:hlinkClick r:id="rId2"/>
              </a:rPr>
              <a:t>https://www.cenapred.gob.mx/es/Publicaciones/archivos/300-INFOGRAFAKARSTICIDAD.PDF</a:t>
            </a:r>
            <a:endParaRPr lang="es-MX" sz="1100" dirty="0">
              <a:solidFill>
                <a:srgbClr val="FFFF00"/>
              </a:solidFill>
              <a:latin typeface="Montserrat" panose="00000500000000000000" pitchFamily="2" charset="0"/>
            </a:endParaRPr>
          </a:p>
          <a:p>
            <a:pPr algn="just"/>
            <a:endParaRPr lang="es-MX" sz="800" dirty="0">
              <a:solidFill>
                <a:schemeClr val="tx2"/>
              </a:solidFill>
            </a:endParaRPr>
          </a:p>
          <a:p>
            <a:pPr algn="just"/>
            <a:r>
              <a:rPr lang="es-MX" sz="1400" dirty="0">
                <a:latin typeface="Montserrat"/>
              </a:rPr>
              <a:t>Se 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pPr algn="ctr"/>
            <a:r>
              <a:rPr lang="es-MX" sz="1100" dirty="0">
                <a:solidFill>
                  <a:schemeClr val="tx2"/>
                </a:solidFill>
                <a:latin typeface="Montserrat" panose="00000500000000000000" pitchFamily="2" charset="0"/>
                <a:hlinkClick r:id="rId3"/>
              </a:rPr>
              <a:t>https://bit.ly/2Htpipa</a:t>
            </a:r>
            <a:endParaRPr lang="es-MX" sz="1100" dirty="0">
              <a:solidFill>
                <a:schemeClr val="tx2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51" y="908720"/>
            <a:ext cx="4181349" cy="266429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89997"/>
            <a:ext cx="2160240" cy="324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1" y="908720"/>
            <a:ext cx="370790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La mayor parte del territorio del estado de Colima es vulnerable a los efectos del Volcán Fuego de Colima, </a:t>
            </a:r>
            <a:r>
              <a:rPr lang="es-MX" sz="1400" dirty="0">
                <a:latin typeface="Montserrat" panose="00000500000000000000" pitchFamily="2" charset="0"/>
              </a:rPr>
              <a:t>que está situado entre los Estados de Colima (municipios de </a:t>
            </a:r>
            <a:r>
              <a:rPr lang="es-MX" sz="1400" dirty="0" err="1">
                <a:latin typeface="Montserrat" panose="00000500000000000000" pitchFamily="2" charset="0"/>
              </a:rPr>
              <a:t>Comala</a:t>
            </a:r>
            <a:r>
              <a:rPr lang="es-MX" sz="1400" dirty="0">
                <a:latin typeface="Montserrat" panose="00000500000000000000" pitchFamily="2" charset="0"/>
              </a:rPr>
              <a:t> y Cuauhtémoc) y Jalisco (municipios de Tuxpan, Zapotitlán y </a:t>
            </a:r>
            <a:r>
              <a:rPr lang="es-MX" sz="1400" dirty="0" err="1">
                <a:latin typeface="Montserrat" panose="00000500000000000000" pitchFamily="2" charset="0"/>
              </a:rPr>
              <a:t>Tonila</a:t>
            </a:r>
            <a:r>
              <a:rPr lang="es-MX" sz="1400" dirty="0" smtClean="0">
                <a:latin typeface="Montserrat" panose="00000500000000000000" pitchFamily="2" charset="0"/>
              </a:rPr>
              <a:t>). Su altura es de 3860 </a:t>
            </a:r>
            <a:r>
              <a:rPr lang="es-MX" sz="1400" dirty="0">
                <a:latin typeface="Montserrat" panose="00000500000000000000" pitchFamily="2" charset="0"/>
              </a:rPr>
              <a:t>m. sobre el nivel del </a:t>
            </a:r>
            <a:r>
              <a:rPr lang="es-MX" sz="1400" dirty="0" smtClean="0">
                <a:latin typeface="Montserrat" panose="00000500000000000000" pitchFamily="2" charset="0"/>
              </a:rPr>
              <a:t>mar, es de tipo estratovolcán </a:t>
            </a:r>
            <a:r>
              <a:rPr lang="es-MX" sz="1400" dirty="0" err="1">
                <a:latin typeface="Montserrat" panose="00000500000000000000" pitchFamily="2" charset="0"/>
              </a:rPr>
              <a:t>andesítico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que ha mostrado actividad en los </a:t>
            </a:r>
            <a:r>
              <a:rPr lang="es-MX" sz="1400" dirty="0">
                <a:latin typeface="Montserrat" panose="00000500000000000000" pitchFamily="2" charset="0"/>
              </a:rPr>
              <a:t>últimos 500 años </a:t>
            </a:r>
            <a:r>
              <a:rPr lang="es-MX" sz="1400" dirty="0" smtClean="0">
                <a:latin typeface="Montserrat" panose="00000500000000000000" pitchFamily="2" charset="0"/>
              </a:rPr>
              <a:t>con </a:t>
            </a:r>
            <a:r>
              <a:rPr lang="es-MX" sz="1400" dirty="0">
                <a:latin typeface="Montserrat" panose="00000500000000000000" pitchFamily="2" charset="0"/>
              </a:rPr>
              <a:t>un número que supera las 30 erupciones entre las que destacan las de 1576, 1606, 1690, 1770, 1806, 1818, 1869, 1903, 1913 y 2004-2005, 2013- 2017, por citar sólo algunas.</a:t>
            </a: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3528" y="363722"/>
            <a:ext cx="1768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Vulcanismo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-1" y="4293096"/>
            <a:ext cx="37079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La </a:t>
            </a:r>
            <a:r>
              <a:rPr lang="es-MX" sz="1400" dirty="0">
                <a:latin typeface="Montserrat"/>
              </a:rPr>
              <a:t>ubicación de los volcanes y campos volcánicos activos en el país puede ser consultada en el Atlas Nacional de Riesgo</a:t>
            </a:r>
            <a:r>
              <a:rPr lang="es-MX" sz="1400" dirty="0" smtClean="0">
                <a:latin typeface="Montserrat"/>
              </a:rPr>
              <a:t>.</a:t>
            </a:r>
          </a:p>
          <a:p>
            <a:pPr algn="just"/>
            <a:endParaRPr lang="es-MX" sz="700" dirty="0">
              <a:latin typeface="Montserrat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CENAPRED tiene numerosas publicaciones (folletos e infografías) acerca de los peligros volcánicos, que pueden ser consultados en :</a:t>
            </a:r>
          </a:p>
          <a:p>
            <a:pPr algn="just"/>
            <a:endParaRPr lang="es-MX" sz="700" dirty="0" smtClean="0">
              <a:latin typeface="Montserrat" panose="00000500000000000000" pitchFamily="2" charset="0"/>
            </a:endParaRPr>
          </a:p>
          <a:p>
            <a:pPr algn="ctr"/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http://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  <a:hlinkClick r:id="rId2"/>
              </a:rPr>
              <a:t>www.cenapred.gob.mx/PublicacionesWebGobMX/buscaindex</a:t>
            </a:r>
            <a:endParaRPr lang="es-MX" sz="800" dirty="0" smtClean="0">
              <a:latin typeface="Montserrat" panose="00000500000000000000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71" y="1125555"/>
            <a:ext cx="5350529" cy="31683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80758"/>
            <a:ext cx="3741440" cy="247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7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4510</TotalTime>
  <Words>3402</Words>
  <Application>Microsoft Office PowerPoint</Application>
  <PresentationFormat>Presentación en pantalla (4:3)</PresentationFormat>
  <Paragraphs>249</Paragraphs>
  <Slides>20</Slides>
  <Notes>9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Tema de Office</vt:lpstr>
      <vt:lpstr>AutoCAD Drawing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246</cp:revision>
  <dcterms:created xsi:type="dcterms:W3CDTF">2018-12-04T21:42:05Z</dcterms:created>
  <dcterms:modified xsi:type="dcterms:W3CDTF">2019-02-20T16:12:07Z</dcterms:modified>
</cp:coreProperties>
</file>