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80" r:id="rId3"/>
    <p:sldId id="281" r:id="rId4"/>
    <p:sldId id="282" r:id="rId5"/>
    <p:sldId id="283" r:id="rId6"/>
    <p:sldId id="284" r:id="rId7"/>
    <p:sldId id="285" r:id="rId8"/>
    <p:sldId id="286" r:id="rId9"/>
    <p:sldId id="263" r:id="rId10"/>
    <p:sldId id="277" r:id="rId11"/>
    <p:sldId id="269" r:id="rId12"/>
    <p:sldId id="278" r:id="rId13"/>
    <p:sldId id="279" r:id="rId14"/>
    <p:sldId id="287" r:id="rId15"/>
    <p:sldId id="288" r:id="rId16"/>
    <p:sldId id="289" r:id="rId17"/>
    <p:sldId id="290" r:id="rId1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38806B"/>
    <a:srgbClr val="439B82"/>
    <a:srgbClr val="D4C19C"/>
    <a:srgbClr val="E8DECA"/>
    <a:srgbClr val="FFFFFF"/>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43"/>
    <p:restoredTop sz="50000" autoAdjust="0"/>
  </p:normalViewPr>
  <p:slideViewPr>
    <p:cSldViewPr showGuides="1">
      <p:cViewPr varScale="1">
        <p:scale>
          <a:sx n="87" d="100"/>
          <a:sy n="87" d="100"/>
        </p:scale>
        <p:origin x="-102" y="-90"/>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MX" sz="1400" b="1" i="0" baseline="0" dirty="0" smtClean="0">
                <a:solidFill>
                  <a:sysClr val="windowText" lastClr="000000"/>
                </a:solidFill>
                <a:effectLst/>
              </a:rPr>
              <a:t>Daños y pérdidas </a:t>
            </a:r>
            <a:r>
              <a:rPr lang="es-MX" sz="1400" b="1" i="0" baseline="0" dirty="0">
                <a:solidFill>
                  <a:sysClr val="windowText" lastClr="000000"/>
                </a:solidFill>
                <a:effectLst/>
              </a:rPr>
              <a:t>económicas y defunciones en el estado de Coahuila, 2000-2017</a:t>
            </a:r>
            <a:endParaRPr lang="es-MX" sz="1400" dirty="0">
              <a:solidFill>
                <a:sysClr val="windowText" lastClr="000000"/>
              </a:solidFill>
              <a:effectLst/>
            </a:endParaRPr>
          </a:p>
        </c:rich>
      </c:tx>
      <c:layout/>
      <c:overlay val="0"/>
      <c:spPr>
        <a:noFill/>
        <a:ln>
          <a:noFill/>
        </a:ln>
        <a:effectLst/>
      </c:spPr>
    </c:title>
    <c:autoTitleDeleted val="0"/>
    <c:plotArea>
      <c:layout>
        <c:manualLayout>
          <c:layoutTarget val="inner"/>
          <c:xMode val="edge"/>
          <c:yMode val="edge"/>
          <c:x val="3.6815988737225379E-2"/>
          <c:y val="7.7866788436985093E-2"/>
          <c:w val="0.90829800759360324"/>
          <c:h val="0.78576655541936991"/>
        </c:manualLayout>
      </c:layout>
      <c:barChart>
        <c:barDir val="col"/>
        <c:grouping val="clustered"/>
        <c:varyColors val="0"/>
        <c:ser>
          <c:idx val="0"/>
          <c:order val="0"/>
          <c:tx>
            <c:strRef>
              <c:f>COAHHis!$R$1</c:f>
              <c:strCache>
                <c:ptCount val="1"/>
                <c:pt idx="0">
                  <c:v>Defunciones</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COAHHis!$Q$2:$Q$19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COAHHis!$R$2:$R$19</c:f>
              <c:numCache>
                <c:formatCode>General</c:formatCode>
                <c:ptCount val="18"/>
                <c:pt idx="0">
                  <c:v>0</c:v>
                </c:pt>
                <c:pt idx="1">
                  <c:v>25</c:v>
                </c:pt>
                <c:pt idx="2">
                  <c:v>11</c:v>
                </c:pt>
                <c:pt idx="3">
                  <c:v>13</c:v>
                </c:pt>
                <c:pt idx="4">
                  <c:v>43</c:v>
                </c:pt>
                <c:pt idx="5">
                  <c:v>3</c:v>
                </c:pt>
                <c:pt idx="6">
                  <c:v>75</c:v>
                </c:pt>
                <c:pt idx="7">
                  <c:v>53</c:v>
                </c:pt>
                <c:pt idx="8">
                  <c:v>10</c:v>
                </c:pt>
                <c:pt idx="9">
                  <c:v>23</c:v>
                </c:pt>
                <c:pt idx="10">
                  <c:v>21</c:v>
                </c:pt>
                <c:pt idx="11">
                  <c:v>20</c:v>
                </c:pt>
                <c:pt idx="12">
                  <c:v>10</c:v>
                </c:pt>
                <c:pt idx="13">
                  <c:v>17</c:v>
                </c:pt>
                <c:pt idx="14">
                  <c:v>17</c:v>
                </c:pt>
                <c:pt idx="15">
                  <c:v>30</c:v>
                </c:pt>
                <c:pt idx="16">
                  <c:v>13</c:v>
                </c:pt>
                <c:pt idx="17">
                  <c:v>11</c:v>
                </c:pt>
              </c:numCache>
            </c:numRef>
          </c:val>
        </c:ser>
        <c:dLbls>
          <c:dLblPos val="outEnd"/>
          <c:showLegendKey val="0"/>
          <c:showVal val="1"/>
          <c:showCatName val="0"/>
          <c:showSerName val="0"/>
          <c:showPercent val="0"/>
          <c:showBubbleSize val="0"/>
        </c:dLbls>
        <c:gapWidth val="219"/>
        <c:overlap val="-27"/>
        <c:axId val="102560256"/>
        <c:axId val="640540672"/>
      </c:barChart>
      <c:lineChart>
        <c:grouping val="standard"/>
        <c:varyColors val="0"/>
        <c:ser>
          <c:idx val="1"/>
          <c:order val="1"/>
          <c:tx>
            <c:strRef>
              <c:f>COAHHis!$S$1</c:f>
              <c:strCache>
                <c:ptCount val="1"/>
                <c:pt idx="0">
                  <c:v>Total daños (millones de pesos constantes, base 2013)</c:v>
                </c:pt>
              </c:strCache>
            </c:strRef>
          </c:tx>
          <c:spPr>
            <a:ln w="28575" cap="rnd">
              <a:solidFill>
                <a:sysClr val="windowText" lastClr="000000"/>
              </a:solidFill>
              <a:round/>
            </a:ln>
            <a:effectLst/>
          </c:spPr>
          <c:marker>
            <c:symbol val="none"/>
          </c:marker>
          <c:dLbls>
            <c:dLbl>
              <c:idx val="1"/>
              <c:layout>
                <c:manualLayout>
                  <c:x val="1.4205986581718596E-3"/>
                  <c:y val="-2.05670614138931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6823946326874384E-3"/>
                  <c:y val="-2.05670614138931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05986581718596E-3"/>
                  <c:y val="-1.23402368483358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5.6823946326873343E-3"/>
                  <c:y val="-4.113412282778632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5.6823946326875424E-3"/>
                  <c:y val="-2.05670614138931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7"/>
              <c:layout>
                <c:manualLayout>
                  <c:x val="-4.261795974515579E-3"/>
                  <c:y val="-8.226824565557264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COAHHis!$Q$2:$Q$19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COAHHis!$S$2:$S$19</c:f>
              <c:numCache>
                <c:formatCode>0</c:formatCode>
                <c:ptCount val="18"/>
                <c:pt idx="0" formatCode="_-* #,##0.0_-;\-* #,##0.0_-;_-* &quot;-&quot;??_-;_-@_-">
                  <c:v>319.85833532783033</c:v>
                </c:pt>
                <c:pt idx="1">
                  <c:v>0</c:v>
                </c:pt>
                <c:pt idx="2" formatCode="_-* #,##0.0_-;\-* #,##0.0_-;_-* &quot;-&quot;??_-;_-@_-">
                  <c:v>11.874579337790397</c:v>
                </c:pt>
                <c:pt idx="3" formatCode="_-* #,##0.0_-;\-* #,##0.0_-;_-* &quot;-&quot;??_-;_-@_-">
                  <c:v>16.764290902730963</c:v>
                </c:pt>
                <c:pt idx="4" formatCode="_-* #,##0.0_-;\-* #,##0.0_-;_-* &quot;-&quot;??_-;_-@_-">
                  <c:v>242.34920343717059</c:v>
                </c:pt>
                <c:pt idx="5" formatCode="_-* #,##0.0_-;\-* #,##0.0_-;_-* &quot;-&quot;??_-;_-@_-">
                  <c:v>6.1507424215874424</c:v>
                </c:pt>
                <c:pt idx="6" formatCode="_-* #,##0.0_-;\-* #,##0.0_-;_-* &quot;-&quot;??_-;_-@_-">
                  <c:v>56.804560273727624</c:v>
                </c:pt>
                <c:pt idx="7" formatCode="_-* #,##0.0_-;\-* #,##0.0_-;_-* &quot;-&quot;??_-;_-@_-">
                  <c:v>169.04041745914111</c:v>
                </c:pt>
                <c:pt idx="8" formatCode="_-* #,##0.0_-;\-* #,##0.0_-;_-* &quot;-&quot;??_-;_-@_-">
                  <c:v>39.358984269863285</c:v>
                </c:pt>
                <c:pt idx="9" formatCode="_-* #,##0.0_-;\-* #,##0.0_-;_-* &quot;-&quot;??_-;_-@_-">
                  <c:v>36.436801959650538</c:v>
                </c:pt>
                <c:pt idx="10" formatCode="_-* #,##0.0_-;\-* #,##0.0_-;_-* &quot;-&quot;??_-;_-@_-">
                  <c:v>1742.8502233983302</c:v>
                </c:pt>
                <c:pt idx="11" formatCode="_-* #,##0.0_-;\-* #,##0.0_-;_-* &quot;-&quot;??_-;_-@_-">
                  <c:v>1059.8928603750674</c:v>
                </c:pt>
                <c:pt idx="12" formatCode="_-* #,##0.0_-;\-* #,##0.0_-;_-* &quot;-&quot;??_-;_-@_-">
                  <c:v>70.60933726308734</c:v>
                </c:pt>
                <c:pt idx="13" formatCode="_-* #,##0.0_-;\-* #,##0.0_-;_-* &quot;-&quot;??_-;_-@_-">
                  <c:v>1401.67</c:v>
                </c:pt>
                <c:pt idx="14" formatCode="_-* #,##0.0_-;\-* #,##0.0_-;_-* &quot;-&quot;??_-;_-@_-">
                  <c:v>30.581945797198813</c:v>
                </c:pt>
                <c:pt idx="15" formatCode="_-* #,##0.0_-;\-* #,##0.0_-;_-* &quot;-&quot;??_-;_-@_-">
                  <c:v>322.87655756745431</c:v>
                </c:pt>
                <c:pt idx="16" formatCode="_-* #,##0.0_-;\-* #,##0.0_-;_-* &quot;-&quot;??_-;_-@_-">
                  <c:v>113.69076092075093</c:v>
                </c:pt>
                <c:pt idx="17" formatCode="_-* #,##0.0_-;\-* #,##0.0_-;_-* &quot;-&quot;??_-;_-@_-">
                  <c:v>8.5831573010449365</c:v>
                </c:pt>
              </c:numCache>
            </c:numRef>
          </c:val>
          <c:smooth val="0"/>
        </c:ser>
        <c:dLbls>
          <c:showLegendKey val="0"/>
          <c:showVal val="0"/>
          <c:showCatName val="0"/>
          <c:showSerName val="0"/>
          <c:showPercent val="0"/>
          <c:showBubbleSize val="0"/>
        </c:dLbls>
        <c:marker val="1"/>
        <c:smooth val="0"/>
        <c:axId val="102562304"/>
        <c:axId val="640541248"/>
      </c:lineChart>
      <c:catAx>
        <c:axId val="10256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640540672"/>
        <c:crosses val="autoZero"/>
        <c:auto val="1"/>
        <c:lblAlgn val="ctr"/>
        <c:lblOffset val="100"/>
        <c:noMultiLvlLbl val="0"/>
      </c:catAx>
      <c:valAx>
        <c:axId val="6405406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02560256"/>
        <c:crosses val="autoZero"/>
        <c:crossBetween val="between"/>
      </c:valAx>
      <c:valAx>
        <c:axId val="64054124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02562304"/>
        <c:crosses val="max"/>
        <c:crossBetween val="between"/>
      </c:valAx>
      <c:catAx>
        <c:axId val="102562304"/>
        <c:scaling>
          <c:orientation val="minMax"/>
        </c:scaling>
        <c:delete val="1"/>
        <c:axPos val="b"/>
        <c:numFmt formatCode="General" sourceLinked="1"/>
        <c:majorTickMark val="out"/>
        <c:minorTickMark val="none"/>
        <c:tickLblPos val="nextTo"/>
        <c:crossAx val="640541248"/>
        <c:crosses val="autoZero"/>
        <c:auto val="1"/>
        <c:lblAlgn val="ctr"/>
        <c:lblOffset val="100"/>
        <c:noMultiLvlLbl val="0"/>
      </c:catAx>
      <c:spPr>
        <a:noFill/>
        <a:ln>
          <a:noFill/>
        </a:ln>
        <a:effectLst/>
      </c:spPr>
    </c:plotArea>
    <c:legend>
      <c:legendPos val="b"/>
      <c:layout>
        <c:manualLayout>
          <c:xMode val="edge"/>
          <c:yMode val="edge"/>
          <c:x val="0.22631355878644185"/>
          <c:y val="0.91189461372405345"/>
          <c:w val="0.54453168511077255"/>
          <c:h val="3.7858644772187575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s-MX" sz="1600"/>
              <a:t>Defunciones, 2000 - 2017</a:t>
            </a:r>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COAHHis!$M$23:$M$26</c:f>
              <c:strCache>
                <c:ptCount val="4"/>
                <c:pt idx="0">
                  <c:v>Geológico</c:v>
                </c:pt>
                <c:pt idx="1">
                  <c:v>Hidrometeorológico</c:v>
                </c:pt>
                <c:pt idx="2">
                  <c:v>Químico</c:v>
                </c:pt>
                <c:pt idx="3">
                  <c:v>Socio-organizativo</c:v>
                </c:pt>
              </c:strCache>
            </c:strRef>
          </c:cat>
          <c:val>
            <c:numRef>
              <c:f>COAHHis!$N$23:$N$26</c:f>
              <c:numCache>
                <c:formatCode>General</c:formatCode>
                <c:ptCount val="4"/>
                <c:pt idx="0">
                  <c:v>9</c:v>
                </c:pt>
                <c:pt idx="1">
                  <c:v>139</c:v>
                </c:pt>
                <c:pt idx="2">
                  <c:v>111</c:v>
                </c:pt>
                <c:pt idx="3">
                  <c:v>136</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s-MX" sz="1100" dirty="0"/>
              <a:t>Daños totales</a:t>
            </a:r>
            <a:r>
              <a:rPr lang="es-MX" sz="1100" baseline="0" dirty="0"/>
              <a:t> por categoría de fenómenos (millones de pesos constantes, base </a:t>
            </a:r>
            <a:r>
              <a:rPr lang="es-MX" sz="1100" baseline="0" dirty="0" smtClean="0"/>
              <a:t>2013)</a:t>
            </a:r>
            <a:endParaRPr lang="es-MX" sz="1100" dirty="0"/>
          </a:p>
        </c:rich>
      </c:tx>
      <c:layout/>
      <c:overlay val="0"/>
    </c:title>
    <c:autoTitleDeleted val="0"/>
    <c:plotArea>
      <c:layout/>
      <c:pieChart>
        <c:varyColors val="1"/>
        <c:ser>
          <c:idx val="1"/>
          <c:order val="1"/>
          <c:dLbls>
            <c:showLegendKey val="0"/>
            <c:showVal val="0"/>
            <c:showCatName val="0"/>
            <c:showSerName val="0"/>
            <c:showPercent val="1"/>
            <c:showBubbleSize val="0"/>
            <c:showLeaderLines val="1"/>
          </c:dLbls>
          <c:cat>
            <c:strRef>
              <c:f>COAHHis!$M$23:$M$26</c:f>
              <c:strCache>
                <c:ptCount val="4"/>
                <c:pt idx="0">
                  <c:v>Geológico</c:v>
                </c:pt>
                <c:pt idx="1">
                  <c:v>Hidrometeorológico</c:v>
                </c:pt>
                <c:pt idx="2">
                  <c:v>Químico</c:v>
                </c:pt>
                <c:pt idx="3">
                  <c:v>Socio-organizativo</c:v>
                </c:pt>
              </c:strCache>
            </c:strRef>
          </c:cat>
          <c:val>
            <c:numRef>
              <c:f>COAHHis!$O$23:$O$26</c:f>
              <c:numCache>
                <c:formatCode>_-* #,##0.0_-;\-* #,##0.0_-;_-* "-"??_-;_-@_-</c:formatCode>
                <c:ptCount val="4"/>
                <c:pt idx="0">
                  <c:v>0</c:v>
                </c:pt>
                <c:pt idx="1">
                  <c:v>4560.9001947154675</c:v>
                </c:pt>
                <c:pt idx="2">
                  <c:v>1052.4922474340917</c:v>
                </c:pt>
                <c:pt idx="3">
                  <c:v>36.000315862867652</c:v>
                </c:pt>
              </c:numCache>
            </c:numRef>
          </c:val>
        </c:ser>
        <c:ser>
          <c:idx val="0"/>
          <c:order val="0"/>
          <c:dLbls>
            <c:showLegendKey val="0"/>
            <c:showVal val="0"/>
            <c:showCatName val="0"/>
            <c:showSerName val="0"/>
            <c:showPercent val="1"/>
            <c:showBubbleSize val="0"/>
            <c:showLeaderLines val="1"/>
          </c:dLbls>
          <c:cat>
            <c:strRef>
              <c:f>COAHHis!$M$23:$M$26</c:f>
              <c:strCache>
                <c:ptCount val="4"/>
                <c:pt idx="0">
                  <c:v>Geológico</c:v>
                </c:pt>
                <c:pt idx="1">
                  <c:v>Hidrometeorológico</c:v>
                </c:pt>
                <c:pt idx="2">
                  <c:v>Químico</c:v>
                </c:pt>
                <c:pt idx="3">
                  <c:v>Socio-organizativo</c:v>
                </c:pt>
              </c:strCache>
            </c:strRef>
          </c:cat>
          <c:val>
            <c:numRef>
              <c:f>COAHHis!$N$23:$N$26</c:f>
              <c:numCache>
                <c:formatCode>General</c:formatCode>
                <c:ptCount val="4"/>
                <c:pt idx="0">
                  <c:v>9</c:v>
                </c:pt>
                <c:pt idx="1">
                  <c:v>139</c:v>
                </c:pt>
                <c:pt idx="2">
                  <c:v>111</c:v>
                </c:pt>
                <c:pt idx="3">
                  <c:v>136</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s-MX" dirty="0"/>
              <a:t>Participación por sector en los daños y pérdidas causadas por los desastres de origen natural </a:t>
            </a:r>
            <a:r>
              <a:rPr lang="es-MX" dirty="0" smtClean="0"/>
              <a:t>en </a:t>
            </a:r>
            <a:r>
              <a:rPr lang="es-MX" dirty="0"/>
              <a:t>el estado de Coahuila, 2000-2017</a:t>
            </a:r>
          </a:p>
        </c:rich>
      </c:tx>
      <c:layout/>
      <c:overlay val="0"/>
      <c:spPr>
        <a:noFill/>
        <a:ln>
          <a:noFill/>
        </a:ln>
        <a:effectLst/>
      </c:spPr>
    </c:title>
    <c:autoTitleDeleted val="0"/>
    <c:plotArea>
      <c:layout/>
      <c:pieChart>
        <c:varyColors val="1"/>
        <c:ser>
          <c:idx val="0"/>
          <c:order val="0"/>
          <c:tx>
            <c:strRef>
              <c:f>COAHSec!$B$1</c:f>
              <c:strCache>
                <c:ptCount val="1"/>
                <c:pt idx="0">
                  <c:v>Participación por sector en los daños y pérdidas causadas por los desastres de origen natural y antrópico en el estado de Coahuila, 2000-2017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COAHSec!$A$3:$A$9</c:f>
              <c:strCache>
                <c:ptCount val="7"/>
                <c:pt idx="0">
                  <c:v>Agropecuario y acuícola</c:v>
                </c:pt>
                <c:pt idx="1">
                  <c:v>Carretero</c:v>
                </c:pt>
                <c:pt idx="2">
                  <c:v>Educativo</c:v>
                </c:pt>
                <c:pt idx="3">
                  <c:v>Hidráulico</c:v>
                </c:pt>
                <c:pt idx="4">
                  <c:v>Otros</c:v>
                </c:pt>
                <c:pt idx="5">
                  <c:v>Urbano</c:v>
                </c:pt>
                <c:pt idx="6">
                  <c:v>Vivienda</c:v>
                </c:pt>
              </c:strCache>
            </c:strRef>
          </c:cat>
          <c:val>
            <c:numRef>
              <c:f>COAHSec!$C$3:$C$9</c:f>
              <c:numCache>
                <c:formatCode>0.0%</c:formatCode>
                <c:ptCount val="7"/>
                <c:pt idx="0">
                  <c:v>7.0918764862389055E-3</c:v>
                </c:pt>
                <c:pt idx="1">
                  <c:v>0.36929483784952166</c:v>
                </c:pt>
                <c:pt idx="2">
                  <c:v>8.0073398255859587E-2</c:v>
                </c:pt>
                <c:pt idx="3">
                  <c:v>0.24099862637968775</c:v>
                </c:pt>
                <c:pt idx="4">
                  <c:v>0.13100026733726833</c:v>
                </c:pt>
                <c:pt idx="5">
                  <c:v>8.9206950046203923E-2</c:v>
                </c:pt>
                <c:pt idx="6">
                  <c:v>8.2334043645219887E-2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rtl="0">
            <a:defRPr sz="9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0.00457</cdr:x>
      <cdr:y>0.95289</cdr:y>
    </cdr:from>
    <cdr:to>
      <cdr:x>0.71081</cdr:x>
      <cdr:y>0.99103</cdr:y>
    </cdr:to>
    <cdr:sp macro="" textlink="">
      <cdr:nvSpPr>
        <cdr:cNvPr id="2" name="CuadroTexto 1"/>
        <cdr:cNvSpPr txBox="1"/>
      </cdr:nvSpPr>
      <cdr:spPr>
        <a:xfrm xmlns:a="http://schemas.openxmlformats.org/drawingml/2006/main">
          <a:off x="40822" y="5780314"/>
          <a:ext cx="6313715" cy="231322"/>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s-MX" sz="800">
              <a:effectLst/>
              <a:latin typeface="+mn-lt"/>
              <a:ea typeface="+mn-ea"/>
              <a:cs typeface="+mn-cs"/>
            </a:rPr>
            <a:t>*Las</a:t>
          </a:r>
          <a:r>
            <a:rPr lang="es-MX" sz="800" baseline="0">
              <a:effectLst/>
              <a:latin typeface="+mn-lt"/>
              <a:ea typeface="+mn-ea"/>
              <a:cs typeface="+mn-cs"/>
            </a:rPr>
            <a:t> cifras de 2001 consideran también las estadísticas de Chiapas, CDMX, Hidalgo, Nayarit, Nuevo León, Oaxaca, Veracruz y Chihuahua</a:t>
          </a:r>
          <a:r>
            <a:rPr lang="es-MX" sz="1100" baseline="0">
              <a:effectLst/>
              <a:latin typeface="+mn-lt"/>
              <a:ea typeface="+mn-ea"/>
              <a:cs typeface="+mn-cs"/>
            </a:rPr>
            <a:t>.</a:t>
          </a:r>
          <a:endParaRPr lang="es-MX">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05/02/2019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05/02/2019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05/02/2019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05/02/2019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05/02/2019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05/02/2019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05/02/2019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05/02/2019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 xmlns:a16="http://schemas.microsoft.com/office/drawing/2014/main" id="{A970F47B-8336-174D-8345-672D517DBE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atlasnacionalderiesgos.gob.mx/Coahuila" TargetMode="External"/><Relationship Id="rId4" Type="http://schemas.openxmlformats.org/officeDocument/2006/relationships/hyperlink" Target="http://www.atlasnacionalderiesgos.gob.mx/AtlasEstatales/?&amp;NOM_ENT=San%20Luis%20Potos%C3%AD&amp;CVE_ENT=2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www.atlasnacionalderiesgos.gob.mx/apps/Declaratori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atlasnacionalderiesgos.gob.mx/apps/IGOP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tlasnacionalderiesgos.gob.mx/app/municipio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smtClean="0">
                <a:solidFill>
                  <a:srgbClr val="D4C19C"/>
                </a:solidFill>
                <a:latin typeface="Montserrat" panose="00000500000000000000" pitchFamily="2" charset="0"/>
              </a:rPr>
              <a:t>6 de febrero del </a:t>
            </a:r>
            <a:r>
              <a:rPr lang="es-MX" altLang="es-MX" sz="1800" dirty="0">
                <a:solidFill>
                  <a:srgbClr val="D4C19C"/>
                </a:solidFill>
                <a:latin typeface="Montserrat" panose="00000500000000000000" pitchFamily="2" charset="0"/>
              </a:rPr>
              <a:t>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ES" altLang="es-MX" b="1" dirty="0">
                <a:solidFill>
                  <a:schemeClr val="bg1"/>
                </a:solidFill>
                <a:latin typeface="Montserrat" pitchFamily="2" charset="77"/>
              </a:rPr>
              <a:t>Jornada de Fortalecimiento de Entidades Federativas</a:t>
            </a: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r>
              <a:rPr lang="es-ES" b="1" dirty="0" smtClean="0">
                <a:solidFill>
                  <a:schemeClr val="bg1"/>
                </a:solidFill>
                <a:latin typeface="Montserrat" pitchFamily="2" charset="77"/>
              </a:rPr>
              <a:t>Coahuila</a:t>
            </a:r>
            <a:endParaRPr lang="es-ES" b="1" dirty="0">
              <a:solidFill>
                <a:schemeClr val="bg1"/>
              </a:solidFill>
              <a:latin typeface="Montserrat" pitchFamily="2" charset="77"/>
            </a:endParaRPr>
          </a:p>
          <a:p>
            <a:pPr lvl="1" algn="r" eaLnBrk="1" hangingPunct="1">
              <a:spcBef>
                <a:spcPct val="0"/>
              </a:spcBef>
              <a:buFontTx/>
              <a:buNone/>
            </a:pPr>
            <a:r>
              <a:rPr lang="es-MX" altLang="es-MX" b="1" dirty="0">
                <a:solidFill>
                  <a:schemeClr val="bg1"/>
                </a:solidFill>
                <a:latin typeface="Montserrat" pitchFamily="2" charset="77"/>
              </a:rPr>
              <a:t> </a:t>
            </a:r>
          </a:p>
          <a:p>
            <a:pPr lvl="1" algn="r" eaLnBrk="1" hangingPunct="1">
              <a:spcBef>
                <a:spcPct val="0"/>
              </a:spcBef>
              <a:buFontTx/>
              <a:buNone/>
            </a:pPr>
            <a:endParaRPr lang="es-MX" altLang="es-MX" sz="4400" dirty="0">
              <a:solidFill>
                <a:schemeClr val="bg1"/>
              </a:solidFill>
              <a:latin typeface="Montserrat" pitchFamily="2" charset="77"/>
            </a:endParaRPr>
          </a:p>
        </p:txBody>
      </p:sp>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179652" y="2893869"/>
            <a:ext cx="4964348" cy="3644445"/>
          </a:xfrm>
          <a:prstGeom prst="rect">
            <a:avLst/>
          </a:prstGeom>
        </p:spPr>
      </p:pic>
      <p:sp>
        <p:nvSpPr>
          <p:cNvPr id="3" name="TextBox 2">
            <a:hlinkClick r:id="rId3"/>
            <a:extLst>
              <a:ext uri="{FF2B5EF4-FFF2-40B4-BE49-F238E27FC236}">
                <a16:creationId xmlns="" xmlns:a16="http://schemas.microsoft.com/office/drawing/2014/main"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3"/>
              </a:rPr>
              <a:t>http://www.atlasnacionalderiesgos.gob.mx/app/</a:t>
            </a:r>
            <a:r>
              <a:rPr lang="en-US" sz="1200" b="1" i="1" dirty="0" err="1">
                <a:latin typeface="Montserrat" pitchFamily="2" charset="77"/>
                <a:hlinkClick r:id="rId3"/>
              </a:rPr>
              <a:t>CoberturaEstatal</a:t>
            </a:r>
            <a:r>
              <a:rPr lang="en-US" sz="1200" b="1" i="1" dirty="0">
                <a:latin typeface="Montserrat" pitchFamily="2" charset="77"/>
                <a:hlinkClick r:id="rId3"/>
              </a:rPr>
              <a:t>/</a:t>
            </a:r>
            <a:endParaRPr lang="en-US" sz="1200" b="1" i="1" dirty="0">
              <a:latin typeface="Montserrat" pitchFamily="2" charset="77"/>
            </a:endParaRPr>
          </a:p>
        </p:txBody>
      </p:sp>
      <p:sp>
        <p:nvSpPr>
          <p:cNvPr id="5" name="TextBox 4">
            <a:extLst>
              <a:ext uri="{FF2B5EF4-FFF2-40B4-BE49-F238E27FC236}">
                <a16:creationId xmlns="" xmlns:a16="http://schemas.microsoft.com/office/drawing/2014/main"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a:t>
            </a:r>
            <a:r>
              <a:rPr lang="en-US" b="1" dirty="0" smtClean="0">
                <a:latin typeface="Montserrat" pitchFamily="2" charset="77"/>
              </a:rPr>
              <a:t>2013)</a:t>
            </a:r>
            <a:endParaRPr lang="en-US" b="1" dirty="0">
              <a:latin typeface="Montserrat" pitchFamily="2" charset="77"/>
            </a:endParaRPr>
          </a:p>
        </p:txBody>
      </p:sp>
      <p:sp>
        <p:nvSpPr>
          <p:cNvPr id="6" name="TextBox 5">
            <a:extLst>
              <a:ext uri="{FF2B5EF4-FFF2-40B4-BE49-F238E27FC236}">
                <a16:creationId xmlns="" xmlns:a16="http://schemas.microsoft.com/office/drawing/2014/main" id="{29533D64-F3F7-7841-8059-C2ED6611F592}"/>
              </a:ext>
            </a:extLst>
          </p:cNvPr>
          <p:cNvSpPr txBox="1"/>
          <p:nvPr/>
        </p:nvSpPr>
        <p:spPr>
          <a:xfrm>
            <a:off x="157536" y="5857527"/>
            <a:ext cx="2478564" cy="307777"/>
          </a:xfrm>
          <a:prstGeom prst="rect">
            <a:avLst/>
          </a:prstGeom>
          <a:noFill/>
        </p:spPr>
        <p:txBody>
          <a:bodyPr wrap="none" rtlCol="0">
            <a:spAutoFit/>
          </a:bodyPr>
          <a:lstStyle/>
          <a:p>
            <a:r>
              <a:rPr lang="en-US" sz="1400" b="1" dirty="0" smtClean="0">
                <a:latin typeface="Montserrat" pitchFamily="2" charset="77"/>
              </a:rPr>
              <a:t>192</a:t>
            </a:r>
            <a:r>
              <a:rPr lang="en-US" sz="1400" dirty="0" smtClean="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4"/>
            <a:extLst>
              <a:ext uri="{FF2B5EF4-FFF2-40B4-BE49-F238E27FC236}">
                <a16:creationId xmlns="" xmlns:a16="http://schemas.microsoft.com/office/drawing/2014/main" id="{AD271166-37A0-3E43-B278-907B8D61D99A}"/>
              </a:ext>
            </a:extLst>
          </p:cNvPr>
          <p:cNvSpPr/>
          <p:nvPr/>
        </p:nvSpPr>
        <p:spPr>
          <a:xfrm>
            <a:off x="36844" y="6165304"/>
            <a:ext cx="3948517" cy="430887"/>
          </a:xfrm>
          <a:prstGeom prst="rect">
            <a:avLst/>
          </a:prstGeom>
          <a:noFill/>
        </p:spPr>
        <p:txBody>
          <a:bodyPr wrap="none" rtlCol="0">
            <a:spAutoFit/>
          </a:bodyPr>
          <a:lstStyle/>
          <a:p>
            <a:r>
              <a:rPr lang="es-ES_tradnl" sz="1100" i="1" dirty="0">
                <a:latin typeface="Montserrat" pitchFamily="2" charset="77"/>
                <a:hlinkClick r:id="rId5"/>
              </a:rPr>
              <a:t>http://</a:t>
            </a:r>
            <a:r>
              <a:rPr lang="es-ES_tradnl" sz="1100" i="1" dirty="0" smtClean="0">
                <a:latin typeface="Montserrat" pitchFamily="2" charset="77"/>
                <a:hlinkClick r:id="rId5"/>
              </a:rPr>
              <a:t>www.atlasnacionalderiesgos.gob.mx/Coahuila</a:t>
            </a:r>
            <a:endParaRPr lang="es-ES_tradnl" sz="1100" i="1" dirty="0" smtClean="0">
              <a:latin typeface="Montserrat" pitchFamily="2" charset="77"/>
            </a:endParaRPr>
          </a:p>
          <a:p>
            <a:r>
              <a:rPr lang="es-ES_tradnl" sz="1100" i="1" dirty="0" smtClean="0">
                <a:latin typeface="Montserrat" pitchFamily="2" charset="77"/>
              </a:rPr>
              <a:t>*no cuenta con documento </a:t>
            </a:r>
            <a:endParaRPr lang="es-ES_tradnl" sz="1100" i="1" dirty="0">
              <a:latin typeface="Montserrat" pitchFamily="2" charset="77"/>
            </a:endParaRPr>
          </a:p>
        </p:txBody>
      </p:sp>
      <p:pic>
        <p:nvPicPr>
          <p:cNvPr id="7" name="Imagen 6"/>
          <p:cNvPicPr>
            <a:picLocks noChangeAspect="1"/>
          </p:cNvPicPr>
          <p:nvPr/>
        </p:nvPicPr>
        <p:blipFill>
          <a:blip r:embed="rId6"/>
          <a:stretch>
            <a:fillRect/>
          </a:stretch>
        </p:blipFill>
        <p:spPr>
          <a:xfrm>
            <a:off x="179510" y="880945"/>
            <a:ext cx="5148064" cy="3677189"/>
          </a:xfrm>
          <a:prstGeom prst="rect">
            <a:avLst/>
          </a:prstGeom>
        </p:spPr>
      </p:pic>
    </p:spTree>
    <p:extLst>
      <p:ext uri="{BB962C8B-B14F-4D97-AF65-F5344CB8AC3E}">
        <p14:creationId xmlns:p14="http://schemas.microsoft.com/office/powerpoint/2010/main" val="2183132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smtClean="0">
                <a:latin typeface="Montserrat" pitchFamily="2" charset="77"/>
              </a:rPr>
              <a:t>(</a:t>
            </a:r>
            <a:r>
              <a:rPr lang="en-US" b="1" dirty="0">
                <a:latin typeface="Montserrat" pitchFamily="2" charset="77"/>
              </a:rPr>
              <a:t>3</a:t>
            </a:r>
            <a:r>
              <a:rPr lang="en-US" b="1" dirty="0" smtClean="0">
                <a:latin typeface="Montserrat" pitchFamily="2" charset="77"/>
              </a:rPr>
              <a:t>/38)</a:t>
            </a:r>
            <a:endParaRPr lang="en-US" b="1" dirty="0">
              <a:latin typeface="Montserrat" pitchFamily="2" charset="77"/>
            </a:endParaRPr>
          </a:p>
        </p:txBody>
      </p:sp>
      <p:sp>
        <p:nvSpPr>
          <p:cNvPr id="11" name="TextBox 10">
            <a:hlinkClick r:id="rId2"/>
            <a:extLst>
              <a:ext uri="{FF2B5EF4-FFF2-40B4-BE49-F238E27FC236}">
                <a16:creationId xmlns="" xmlns:a16="http://schemas.microsoft.com/office/drawing/2014/main"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 xmlns:a16="http://schemas.microsoft.com/office/drawing/2014/main" id="{DA7CDED0-1819-764A-AAED-BEDC80E2F524}"/>
              </a:ext>
            </a:extLst>
          </p:cNvPr>
          <p:cNvSpPr txBox="1"/>
          <p:nvPr/>
        </p:nvSpPr>
        <p:spPr>
          <a:xfrm>
            <a:off x="199384" y="1340768"/>
            <a:ext cx="2952328" cy="738664"/>
          </a:xfrm>
          <a:prstGeom prst="rect">
            <a:avLst/>
          </a:prstGeom>
          <a:noFill/>
        </p:spPr>
        <p:txBody>
          <a:bodyPr wrap="square" numCol="2" rtlCol="0">
            <a:spAutoFit/>
          </a:bodyPr>
          <a:lstStyle/>
          <a:p>
            <a:r>
              <a:rPr lang="es-MX" sz="1400" dirty="0" err="1" smtClean="0"/>
              <a:t>Múzquiz</a:t>
            </a:r>
            <a:endParaRPr lang="es-MX" sz="1400" dirty="0"/>
          </a:p>
          <a:p>
            <a:r>
              <a:rPr lang="es-MX" sz="1400" dirty="0"/>
              <a:t>Nadadores </a:t>
            </a:r>
            <a:endParaRPr lang="es-MX" sz="1400" dirty="0" smtClean="0"/>
          </a:p>
          <a:p>
            <a:r>
              <a:rPr lang="es-MX" sz="1400" dirty="0"/>
              <a:t>Saltillo  </a:t>
            </a:r>
            <a:endParaRPr lang="es-ES_tradnl" sz="1400" b="1" dirty="0"/>
          </a:p>
        </p:txBody>
      </p:sp>
      <p:pic>
        <p:nvPicPr>
          <p:cNvPr id="2" name="Imagen 1"/>
          <p:cNvPicPr>
            <a:picLocks noChangeAspect="1"/>
          </p:cNvPicPr>
          <p:nvPr/>
        </p:nvPicPr>
        <p:blipFill>
          <a:blip r:embed="rId4"/>
          <a:stretch>
            <a:fillRect/>
          </a:stretch>
        </p:blipFill>
        <p:spPr>
          <a:xfrm>
            <a:off x="1547664" y="1359399"/>
            <a:ext cx="7596336" cy="5198292"/>
          </a:xfrm>
          <a:prstGeom prst="rect">
            <a:avLst/>
          </a:prstGeom>
        </p:spPr>
      </p:pic>
    </p:spTree>
    <p:extLst>
      <p:ext uri="{BB962C8B-B14F-4D97-AF65-F5344CB8AC3E}">
        <p14:creationId xmlns:p14="http://schemas.microsoft.com/office/powerpoint/2010/main" val="1161321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764703"/>
            <a:ext cx="6336704" cy="584775"/>
          </a:xfrm>
          <a:prstGeom prst="rect">
            <a:avLst/>
          </a:prstGeom>
        </p:spPr>
        <p:txBody>
          <a:bodyPr wrap="square">
            <a:spAutoFit/>
          </a:bodyPr>
          <a:lstStyle/>
          <a:p>
            <a:r>
              <a:rPr lang="es-MX" sz="1600" b="1" dirty="0" smtClean="0">
                <a:latin typeface="Montserrat Medium" panose="00000600000000000000" pitchFamily="2" charset="0"/>
              </a:rPr>
              <a:t>Análisis de peligros sanitario-ecológicos en Coahuila</a:t>
            </a:r>
          </a:p>
          <a:p>
            <a:endParaRPr lang="es-MX" sz="1600" b="1" dirty="0" smtClean="0">
              <a:latin typeface="Montserrat Medium" panose="00000600000000000000" pitchFamily="2" charset="0"/>
            </a:endParaRPr>
          </a:p>
        </p:txBody>
      </p:sp>
      <p:sp>
        <p:nvSpPr>
          <p:cNvPr id="3" name="2 CuadroTexto"/>
          <p:cNvSpPr txBox="1">
            <a:spLocks noChangeArrowheads="1"/>
          </p:cNvSpPr>
          <p:nvPr/>
        </p:nvSpPr>
        <p:spPr bwMode="auto">
          <a:xfrm>
            <a:off x="159487" y="1349478"/>
            <a:ext cx="26123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5% de los cuerpos de agua tienen un índice de peligro alto o muy alto por toxicidad.</a:t>
            </a:r>
            <a:endParaRPr lang="es-ES" altLang="es-MX" sz="1400" dirty="0">
              <a:latin typeface="Montserrat" panose="00000500000000000000" pitchFamily="2" charset="0"/>
            </a:endParaRPr>
          </a:p>
        </p:txBody>
      </p:sp>
      <p:sp>
        <p:nvSpPr>
          <p:cNvPr id="4" name="2 CuadroTexto"/>
          <p:cNvSpPr txBox="1">
            <a:spLocks noChangeArrowheads="1"/>
          </p:cNvSpPr>
          <p:nvPr/>
        </p:nvSpPr>
        <p:spPr bwMode="auto">
          <a:xfrm>
            <a:off x="6012160" y="1349478"/>
            <a:ext cx="254947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26% de los sitios con residuos sólidos urbanos tienen un índice de peligro alto y muy alto por contaminación.</a:t>
            </a:r>
            <a:endParaRPr lang="es-ES" altLang="es-MX" sz="1400" dirty="0">
              <a:latin typeface="Montserrat" panose="00000500000000000000" pitchFamily="2" charset="0"/>
            </a:endParaRPr>
          </a:p>
        </p:txBody>
      </p:sp>
      <p:sp>
        <p:nvSpPr>
          <p:cNvPr id="9" name="8 CuadroTexto"/>
          <p:cNvSpPr txBox="1">
            <a:spLocks noChangeArrowheads="1"/>
          </p:cNvSpPr>
          <p:nvPr/>
        </p:nvSpPr>
        <p:spPr bwMode="auto">
          <a:xfrm>
            <a:off x="3049818" y="3861048"/>
            <a:ext cx="28903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5% de los sitios con residuos mineros tienen un índice de peligro alto o muy alto por contaminación.</a:t>
            </a:r>
            <a:endParaRPr lang="es-ES" altLang="es-MX" sz="1400" dirty="0">
              <a:latin typeface="Montserrat" panose="00000500000000000000" pitchFamily="2" charset="0"/>
            </a:endParaRPr>
          </a:p>
        </p:txBody>
      </p:sp>
      <p:sp>
        <p:nvSpPr>
          <p:cNvPr id="10" name="2 CuadroTexto"/>
          <p:cNvSpPr txBox="1">
            <a:spLocks noChangeArrowheads="1"/>
          </p:cNvSpPr>
          <p:nvPr/>
        </p:nvSpPr>
        <p:spPr bwMode="auto">
          <a:xfrm>
            <a:off x="208034" y="5589240"/>
            <a:ext cx="849739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Los municipios con índice de peligro muy alto de contaminación de suelo son Nadadores, Ramos Arizpe, San Pedro, San Pedro, Torreón y Viesca; </a:t>
            </a:r>
            <a:r>
              <a:rPr lang="es-ES" altLang="es-MX" sz="1400" dirty="0">
                <a:latin typeface="Montserrat" panose="00000500000000000000" pitchFamily="2" charset="0"/>
              </a:rPr>
              <a:t>de contaminación </a:t>
            </a:r>
            <a:r>
              <a:rPr lang="es-ES" altLang="es-MX" sz="1400" dirty="0" smtClean="0">
                <a:latin typeface="Montserrat" panose="00000500000000000000" pitchFamily="2" charset="0"/>
              </a:rPr>
              <a:t>de agua son Ramos Arizpe y Saltillo, y de contaminación por jales mineros Candela y Ocampo.</a:t>
            </a:r>
            <a:endParaRPr lang="es-ES" altLang="es-MX" sz="1400" dirty="0">
              <a:latin typeface="Montserrat" panose="00000500000000000000" pitchFamily="2" charset="0"/>
            </a:endParaRPr>
          </a:p>
        </p:txBody>
      </p:sp>
      <p:pic>
        <p:nvPicPr>
          <p:cNvPr id="11" name="10 Imagen"/>
          <p:cNvPicPr/>
          <p:nvPr/>
        </p:nvPicPr>
        <p:blipFill>
          <a:blip r:embed="rId2">
            <a:extLst>
              <a:ext uri="{28A0092B-C50C-407E-A947-70E740481C1C}">
                <a14:useLocalDpi xmlns:a14="http://schemas.microsoft.com/office/drawing/2010/main" val="0"/>
              </a:ext>
            </a:extLst>
          </a:blip>
          <a:srcRect/>
          <a:stretch>
            <a:fillRect/>
          </a:stretch>
        </p:blipFill>
        <p:spPr bwMode="auto">
          <a:xfrm>
            <a:off x="6228184" y="3057638"/>
            <a:ext cx="2231330" cy="2487233"/>
          </a:xfrm>
          <a:prstGeom prst="rect">
            <a:avLst/>
          </a:prstGeom>
          <a:noFill/>
          <a:ln>
            <a:noFill/>
          </a:ln>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9350"/>
          <a:stretch/>
        </p:blipFill>
        <p:spPr bwMode="auto">
          <a:xfrm>
            <a:off x="3381212" y="1124744"/>
            <a:ext cx="1949524" cy="283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12 Imagen"/>
          <p:cNvPicPr/>
          <p:nvPr/>
        </p:nvPicPr>
        <p:blipFill>
          <a:blip r:embed="rId4">
            <a:extLst>
              <a:ext uri="{28A0092B-C50C-407E-A947-70E740481C1C}">
                <a14:useLocalDpi xmlns:a14="http://schemas.microsoft.com/office/drawing/2010/main" val="0"/>
              </a:ext>
            </a:extLst>
          </a:blip>
          <a:srcRect/>
          <a:stretch>
            <a:fillRect/>
          </a:stretch>
        </p:blipFill>
        <p:spPr bwMode="auto">
          <a:xfrm>
            <a:off x="349519" y="2734473"/>
            <a:ext cx="2232248" cy="2691935"/>
          </a:xfrm>
          <a:prstGeom prst="rect">
            <a:avLst/>
          </a:prstGeom>
          <a:noFill/>
          <a:ln>
            <a:noFill/>
          </a:ln>
        </p:spPr>
      </p:pic>
    </p:spTree>
    <p:extLst>
      <p:ext uri="{BB962C8B-B14F-4D97-AF65-F5344CB8AC3E}">
        <p14:creationId xmlns:p14="http://schemas.microsoft.com/office/powerpoint/2010/main" val="195838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b="1" dirty="0" smtClean="0">
                <a:latin typeface="Montserrat" panose="00000500000000000000" pitchFamily="2" charset="0"/>
              </a:rPr>
              <a:t>Propuestas:</a:t>
            </a:r>
          </a:p>
          <a:p>
            <a:pPr algn="just" eaLnBrk="1" hangingPunct="1">
              <a:lnSpc>
                <a:spcPct val="150000"/>
              </a:lnSpc>
              <a:spcBef>
                <a:spcPct val="0"/>
              </a:spcBef>
              <a:buFontTx/>
              <a:buNone/>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Gestión 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400" dirty="0" smtClean="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Saneamiento de los cuerpos de agua.</a:t>
            </a:r>
          </a:p>
          <a:p>
            <a:pPr algn="just" eaLnBrk="1" hangingPunct="1">
              <a:lnSpc>
                <a:spcPct val="150000"/>
              </a:lnSpc>
              <a:spcBef>
                <a:spcPct val="0"/>
              </a:spcBef>
            </a:pPr>
            <a:endParaRPr lang="es-ES" altLang="es-MX" sz="12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Promoción de la educación ambiental para la gestión de residuos como la separación de la basura, elaboración de composta, diseño de baños secos para evitar descargas en los ríos, recolección oportuna de la basura.</a:t>
            </a:r>
            <a:endParaRPr lang="es-ES" altLang="es-MX" sz="1400" dirty="0">
              <a:latin typeface="Montserrat" panose="00000500000000000000" pitchFamily="2" charset="0"/>
            </a:endParaRPr>
          </a:p>
        </p:txBody>
      </p:sp>
    </p:spTree>
    <p:extLst>
      <p:ext uri="{BB962C8B-B14F-4D97-AF65-F5344CB8AC3E}">
        <p14:creationId xmlns:p14="http://schemas.microsoft.com/office/powerpoint/2010/main" val="326704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548680"/>
            <a:ext cx="4160726" cy="707886"/>
          </a:xfrm>
          <a:prstGeom prst="rect">
            <a:avLst/>
          </a:prstGeom>
          <a:noFill/>
        </p:spPr>
        <p:txBody>
          <a:bodyPr wrap="square" rtlCol="0">
            <a:spAutoFit/>
          </a:bodyPr>
          <a:lstStyle/>
          <a:p>
            <a:r>
              <a:rPr lang="es-MX" sz="2000" b="1" dirty="0" smtClean="0">
                <a:solidFill>
                  <a:prstClr val="black"/>
                </a:solidFill>
                <a:latin typeface="Montserrat" panose="00000500000000000000" pitchFamily="2" charset="0"/>
              </a:rPr>
              <a:t>Riesgos químicos en el estado de Coahuila</a:t>
            </a:r>
            <a:endParaRPr lang="es-MX" sz="2000" b="1" dirty="0">
              <a:solidFill>
                <a:prstClr val="black"/>
              </a:solidFill>
              <a:latin typeface="Montserrat" panose="00000500000000000000" pitchFamily="2" charset="0"/>
            </a:endParaRPr>
          </a:p>
        </p:txBody>
      </p:sp>
      <p:sp>
        <p:nvSpPr>
          <p:cNvPr id="6" name="5 CuadroTexto"/>
          <p:cNvSpPr txBox="1"/>
          <p:nvPr/>
        </p:nvSpPr>
        <p:spPr>
          <a:xfrm>
            <a:off x="251520" y="1826257"/>
            <a:ext cx="5279008" cy="4278094"/>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El estado cuenta con 67 instalaciones industriales que almacenan sustancias químicas peligrosas, tales como </a:t>
            </a:r>
            <a:r>
              <a:rPr lang="es-MX" sz="1600" dirty="0">
                <a:latin typeface="Montserrat" panose="00000500000000000000" pitchFamily="2" charset="0"/>
              </a:rPr>
              <a:t>amoniaco, propano, ácido clorhídrico, ácido sulfúrico, combustóleo, hidrógeno, diésel, gas LP, ácido acético, acetileno, fenol, </a:t>
            </a:r>
            <a:r>
              <a:rPr lang="es-MX" sz="1600" dirty="0" smtClean="0">
                <a:latin typeface="Montserrat" panose="00000500000000000000" pitchFamily="2" charset="0"/>
              </a:rPr>
              <a:t>turbosina,</a:t>
            </a:r>
            <a:r>
              <a:rPr lang="es-MX" sz="1600" b="1" dirty="0" smtClean="0">
                <a:solidFill>
                  <a:srgbClr val="C00000"/>
                </a:solidFill>
                <a:latin typeface="Montserrat" panose="00000500000000000000" pitchFamily="2" charset="0"/>
              </a:rPr>
              <a:t> </a:t>
            </a:r>
            <a:r>
              <a:rPr lang="es-MX" sz="1600" dirty="0" smtClean="0">
                <a:latin typeface="Montserrat" panose="00000500000000000000" pitchFamily="2" charset="0"/>
              </a:rPr>
              <a:t>nitrato </a:t>
            </a:r>
            <a:r>
              <a:rPr lang="es-MX" sz="1600" dirty="0">
                <a:latin typeface="Montserrat" panose="00000500000000000000" pitchFamily="2" charset="0"/>
              </a:rPr>
              <a:t>de amonio, cloro, </a:t>
            </a:r>
            <a:r>
              <a:rPr lang="es-MX" sz="1600" dirty="0" smtClean="0">
                <a:latin typeface="Montserrat" panose="00000500000000000000" pitchFamily="2" charset="0"/>
              </a:rPr>
              <a:t>explosivos y alcohol, entre otras.</a:t>
            </a:r>
          </a:p>
          <a:p>
            <a:pPr marL="285750" indent="-285750" algn="just">
              <a:buFont typeface="Wingdings" panose="05000000000000000000" pitchFamily="2" charset="2"/>
              <a:buChar char="§"/>
            </a:pPr>
            <a:r>
              <a:rPr lang="es-MX" sz="1600" dirty="0" smtClean="0">
                <a:latin typeface="Montserrat" panose="00000500000000000000" pitchFamily="2" charset="0"/>
              </a:rPr>
              <a:t>Tiene </a:t>
            </a:r>
            <a:r>
              <a:rPr lang="es-MX" sz="1600" dirty="0">
                <a:latin typeface="Montserrat" panose="00000500000000000000" pitchFamily="2" charset="0"/>
              </a:rPr>
              <a:t>importante actividad minera de oro, plata, cobre, hierro, cadmio, bismuto las regiones mineras se agrupan en 14 regiones como son Hércules, La Encantada, La Pasión, Sierra Mojada, Candela, Pánuco, Dolores-Reforma, entre otras.</a:t>
            </a:r>
          </a:p>
          <a:p>
            <a:pPr marL="285750" indent="-285750" algn="just">
              <a:buFont typeface="Wingdings" panose="05000000000000000000" pitchFamily="2" charset="2"/>
              <a:buChar char="§"/>
            </a:pPr>
            <a:r>
              <a:rPr lang="es-MX" sz="1600" dirty="0" smtClean="0">
                <a:latin typeface="Montserrat" panose="00000500000000000000" pitchFamily="2" charset="0"/>
              </a:rPr>
              <a:t>Se encuentran tres Terminales de Almacenamiento y Reparto de Combustibles (TAR) ubicadas en Sabinas</a:t>
            </a:r>
            <a:r>
              <a:rPr lang="es-MX" sz="1600" dirty="0">
                <a:latin typeface="Montserrat" panose="00000500000000000000" pitchFamily="2" charset="0"/>
              </a:rPr>
              <a:t>,  Monclova y </a:t>
            </a:r>
            <a:r>
              <a:rPr lang="es-MX" sz="1600" dirty="0" smtClean="0">
                <a:latin typeface="Montserrat" panose="00000500000000000000" pitchFamily="2" charset="0"/>
              </a:rPr>
              <a:t>Saltillo</a:t>
            </a:r>
          </a:p>
          <a:p>
            <a:pPr algn="just"/>
            <a:endParaRPr lang="es-MX" sz="1600" dirty="0" smtClean="0">
              <a:latin typeface="Montserrat" panose="00000500000000000000" pitchFamily="2"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7547" y="1700808"/>
            <a:ext cx="2909288" cy="157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547" y="3779811"/>
            <a:ext cx="2909288" cy="202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438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336" y="620688"/>
            <a:ext cx="33051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a:t>
            </a:r>
            <a:r>
              <a:rPr lang="es-MX" sz="2000" b="1" dirty="0">
                <a:solidFill>
                  <a:prstClr val="black"/>
                </a:solidFill>
                <a:latin typeface="Montserrat" panose="00000500000000000000" pitchFamily="2" charset="0"/>
              </a:rPr>
              <a:t>Coahuila</a:t>
            </a:r>
          </a:p>
        </p:txBody>
      </p:sp>
      <p:sp>
        <p:nvSpPr>
          <p:cNvPr id="3" name="2 CuadroTexto"/>
          <p:cNvSpPr txBox="1"/>
          <p:nvPr/>
        </p:nvSpPr>
        <p:spPr>
          <a:xfrm>
            <a:off x="3635896" y="1716089"/>
            <a:ext cx="5184576" cy="4524315"/>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Tiene 148 plantas de almacenamiento y distribución de gas LP y estaciones de carburación</a:t>
            </a:r>
            <a:r>
              <a:rPr lang="es-MX" sz="1600" dirty="0" smtClean="0">
                <a:latin typeface="Montserrat" panose="00000500000000000000" pitchFamily="2" charset="0"/>
              </a:rPr>
              <a:t>.</a:t>
            </a:r>
          </a:p>
          <a:p>
            <a:pPr marL="285750" indent="-285750" algn="just">
              <a:buFont typeface="Wingdings" panose="05000000000000000000" pitchFamily="2" charset="2"/>
              <a:buChar char="§"/>
            </a:pPr>
            <a:r>
              <a:rPr lang="es-MX" sz="1600" dirty="0" smtClean="0">
                <a:latin typeface="Montserrat" panose="00000500000000000000" pitchFamily="2" charset="0"/>
              </a:rPr>
              <a:t>Cuenta con cuatro plantas generadoras de energía, dos de </a:t>
            </a:r>
            <a:r>
              <a:rPr lang="es-MX" sz="1600" dirty="0" err="1" smtClean="0">
                <a:latin typeface="Montserrat" panose="00000500000000000000" pitchFamily="2" charset="0"/>
              </a:rPr>
              <a:t>Turbogás</a:t>
            </a:r>
            <a:r>
              <a:rPr lang="es-MX" sz="1600" dirty="0" smtClean="0">
                <a:latin typeface="Montserrat" panose="00000500000000000000" pitchFamily="2" charset="0"/>
              </a:rPr>
              <a:t> ubicadas en Francisco I. Madero y Monclova, y dos </a:t>
            </a:r>
            <a:r>
              <a:rPr lang="es-MX" sz="1600" dirty="0" err="1" smtClean="0">
                <a:latin typeface="Montserrat" panose="00000500000000000000" pitchFamily="2" charset="0"/>
              </a:rPr>
              <a:t>Carboeléctricas</a:t>
            </a:r>
            <a:r>
              <a:rPr lang="es-MX" sz="1600" dirty="0" smtClean="0">
                <a:latin typeface="Montserrat" panose="00000500000000000000" pitchFamily="2" charset="0"/>
              </a:rPr>
              <a:t> en Nava.</a:t>
            </a:r>
          </a:p>
          <a:p>
            <a:pPr marL="285750" indent="-285750" algn="just">
              <a:buFont typeface="Wingdings" panose="05000000000000000000" pitchFamily="2" charset="2"/>
              <a:buChar char="§"/>
            </a:pPr>
            <a:r>
              <a:rPr lang="es-MX" sz="1600" dirty="0" smtClean="0">
                <a:latin typeface="Montserrat" panose="00000500000000000000" pitchFamily="2" charset="0"/>
              </a:rPr>
              <a:t>Por el estado pasan 2,218.1 km de vías férreas a través de 27 municipios tales como Abasolo, Cuatro Ciénegas, Francisco I. Madero, Matamoros, Sabinas y Torreón, por las cuales se transportan sustancias químicas peligrosas como diésel, ácido fosfórico, cloro,  ácido nítrico y fertilizantes, principalmente.</a:t>
            </a:r>
          </a:p>
          <a:p>
            <a:pPr marL="285750" indent="-285750" algn="just">
              <a:buFont typeface="Wingdings" panose="05000000000000000000" pitchFamily="2" charset="2"/>
              <a:buChar char="§"/>
            </a:pPr>
            <a:r>
              <a:rPr lang="es-MX" sz="1600" dirty="0">
                <a:latin typeface="Montserrat" panose="00000500000000000000" pitchFamily="2" charset="0"/>
              </a:rPr>
              <a:t>Cuenta con 741 km de poliducto con productos de refinación y 1063 km de ductos de gas natural administrados por PEMEX.</a:t>
            </a:r>
          </a:p>
          <a:p>
            <a:pPr marL="285750" indent="-285750" algn="just">
              <a:buFont typeface="Wingdings" panose="05000000000000000000" pitchFamily="2" charset="2"/>
              <a:buChar char="§"/>
            </a:pPr>
            <a:endParaRPr lang="es-MX" sz="1600" dirty="0" smtClean="0">
              <a:latin typeface="Montserrat" panose="00000500000000000000" pitchFamily="2"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73"/>
          <a:stretch/>
        </p:blipFill>
        <p:spPr bwMode="auto">
          <a:xfrm>
            <a:off x="599239" y="3978247"/>
            <a:ext cx="2638027" cy="186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74" y="1988840"/>
            <a:ext cx="2999290"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967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9741" y="704890"/>
            <a:ext cx="36004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a:t>
            </a:r>
            <a:r>
              <a:rPr lang="es-MX" sz="2000" b="1" dirty="0">
                <a:solidFill>
                  <a:prstClr val="black"/>
                </a:solidFill>
                <a:latin typeface="Montserrat" panose="00000500000000000000" pitchFamily="2" charset="0"/>
              </a:rPr>
              <a:t>Coahuila</a:t>
            </a:r>
          </a:p>
        </p:txBody>
      </p:sp>
      <p:sp>
        <p:nvSpPr>
          <p:cNvPr id="3" name="2 CuadroTexto"/>
          <p:cNvSpPr txBox="1"/>
          <p:nvPr/>
        </p:nvSpPr>
        <p:spPr>
          <a:xfrm>
            <a:off x="287286" y="1886778"/>
            <a:ext cx="5126979" cy="4031873"/>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Cuenta con cuatro ejes carreteros principales Carretera federal No. 2 Ciudad Acuña-Matamoros, Federal, No. 30 Monclova-San Pedro de </a:t>
            </a:r>
            <a:r>
              <a:rPr lang="es-MX" sz="1600" dirty="0">
                <a:latin typeface="Montserrat" panose="00000500000000000000" pitchFamily="2" charset="0"/>
              </a:rPr>
              <a:t>L</a:t>
            </a:r>
            <a:r>
              <a:rPr lang="es-MX" sz="1600" dirty="0" smtClean="0">
                <a:latin typeface="Montserrat" panose="00000500000000000000" pitchFamily="2" charset="0"/>
              </a:rPr>
              <a:t>as Colonias</a:t>
            </a:r>
            <a:r>
              <a:rPr lang="es-MX" sz="1600" dirty="0">
                <a:latin typeface="Montserrat" panose="00000500000000000000" pitchFamily="2" charset="0"/>
              </a:rPr>
              <a:t>, No. 40D Libramiento Norponiente de Saltillo, tramo carretero  </a:t>
            </a:r>
            <a:r>
              <a:rPr lang="es-MX" sz="1600" dirty="0" smtClean="0">
                <a:latin typeface="Montserrat" panose="00000500000000000000" pitchFamily="2" charset="0"/>
              </a:rPr>
              <a:t>Saltillo–Monterrey </a:t>
            </a:r>
            <a:r>
              <a:rPr lang="es-MX" sz="1600" dirty="0">
                <a:latin typeface="Montserrat" panose="00000500000000000000" pitchFamily="2" charset="0"/>
              </a:rPr>
              <a:t>y  </a:t>
            </a:r>
            <a:r>
              <a:rPr lang="es-MX" sz="1600" dirty="0" smtClean="0">
                <a:latin typeface="Montserrat" panose="00000500000000000000" pitchFamily="2" charset="0"/>
              </a:rPr>
              <a:t>Torreón-Saltillo  y No</a:t>
            </a:r>
            <a:r>
              <a:rPr lang="es-MX" sz="1600" dirty="0">
                <a:latin typeface="Montserrat" panose="00000500000000000000" pitchFamily="2" charset="0"/>
              </a:rPr>
              <a:t>. 57D Libramiento Oriente de Saltillo, tramo carretero Puerto </a:t>
            </a:r>
            <a:r>
              <a:rPr lang="es-MX" sz="1600" dirty="0" smtClean="0">
                <a:latin typeface="Montserrat" panose="00000500000000000000" pitchFamily="2" charset="0"/>
              </a:rPr>
              <a:t>México-La </a:t>
            </a:r>
            <a:r>
              <a:rPr lang="es-MX" sz="1600" dirty="0">
                <a:latin typeface="Montserrat" panose="00000500000000000000" pitchFamily="2" charset="0"/>
              </a:rPr>
              <a:t>Carbonera, </a:t>
            </a:r>
            <a:r>
              <a:rPr lang="es-MX" sz="1600" dirty="0" smtClean="0">
                <a:latin typeface="Montserrat" panose="00000500000000000000" pitchFamily="2" charset="0"/>
              </a:rPr>
              <a:t>por las que pueden transitar sustancias químicas peligrosas para su distribución. </a:t>
            </a: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registrados 52 accidentes ocurridos durante el transporte de sustancias químicas peligrosas en el periodo 2010-2016, en los cuales estuvieron involucradas diésel, gasolina, gas LP, ácido sulfúrico, nitrato de amonio y aceite mineral.</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1521" y="4258546"/>
            <a:ext cx="3058912" cy="176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521" y="1886778"/>
            <a:ext cx="2986943" cy="199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2661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952289"/>
            <a:ext cx="7416824" cy="369332"/>
          </a:xfrm>
          <a:prstGeom prst="rect">
            <a:avLst/>
          </a:prstGeom>
          <a:noFill/>
        </p:spPr>
        <p:txBody>
          <a:bodyPr wrap="square" rtlCol="0">
            <a:spAutoFit/>
          </a:bodyPr>
          <a:lstStyle/>
          <a:p>
            <a:pPr algn="ctr"/>
            <a:r>
              <a:rPr lang="es-MX" b="1" dirty="0" smtClean="0">
                <a:latin typeface="Montserrat" panose="00000500000000000000" pitchFamily="2" charset="0"/>
              </a:rPr>
              <a:t>Acciones de fortalecimiento para el estado de </a:t>
            </a:r>
            <a:r>
              <a:rPr lang="es-MX" b="1" dirty="0">
                <a:solidFill>
                  <a:prstClr val="black"/>
                </a:solidFill>
                <a:latin typeface="Montserrat" panose="00000500000000000000" pitchFamily="2" charset="0"/>
              </a:rPr>
              <a:t>Coahuila</a:t>
            </a:r>
          </a:p>
        </p:txBody>
      </p:sp>
      <p:sp>
        <p:nvSpPr>
          <p:cNvPr id="3" name="2 CuadroTexto"/>
          <p:cNvSpPr txBox="1"/>
          <p:nvPr/>
        </p:nvSpPr>
        <p:spPr>
          <a:xfrm>
            <a:off x="467544" y="1628800"/>
            <a:ext cx="8280920"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smtClean="0">
                <a:latin typeface="Montserrat" panose="00000500000000000000" pitchFamily="2" charset="0"/>
              </a:rPr>
              <a:t>Respetar las franjas de desarrollo o derechos de vía de los ductos que conducen sustancias peligrosas. </a:t>
            </a:r>
          </a:p>
          <a:p>
            <a:pPr marL="285750" indent="-285750" algn="just">
              <a:buFont typeface="Wingdings" panose="05000000000000000000" pitchFamily="2" charset="2"/>
              <a:buChar char="§"/>
            </a:pPr>
            <a:r>
              <a:rPr lang="es-MX" sz="1600" dirty="0" smtClean="0">
                <a:latin typeface="Montserrat" panose="00000500000000000000" pitchFamily="2" charset="0"/>
              </a:rPr>
              <a:t>Capacitación </a:t>
            </a:r>
            <a:r>
              <a:rPr lang="es-MX" sz="1600" dirty="0">
                <a:latin typeface="Montserrat" panose="00000500000000000000" pitchFamily="2" charset="0"/>
              </a:rPr>
              <a:t>del personal de protección civil para la correcta interpretación de los atlas municipales de </a:t>
            </a:r>
            <a:r>
              <a:rPr lang="es-MX" sz="1600" dirty="0" smtClean="0">
                <a:latin typeface="Montserrat" panose="00000500000000000000" pitchFamily="2" charset="0"/>
              </a:rPr>
              <a:t>peligro y riesgo </a:t>
            </a:r>
            <a:r>
              <a:rPr lang="es-MX" sz="1600" dirty="0">
                <a:latin typeface="Montserrat" panose="00000500000000000000" pitchFamily="2" charset="0"/>
              </a:rPr>
              <a:t>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smtClean="0">
                <a:latin typeface="Montserrat" panose="00000500000000000000" pitchFamily="2" charset="0"/>
              </a:rPr>
              <a:t>Trabajo coordinado en las actividades de perforación y excavación realizadas durante actividades de mantenimiento de tuberías de agua potable y drenaje, así como introducción de otros servicios.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a:t>
            </a:r>
            <a:r>
              <a:rPr lang="es-MX" sz="1600" dirty="0" smtClean="0">
                <a:latin typeface="Montserrat" panose="00000500000000000000" pitchFamily="2" charset="0"/>
              </a:rPr>
              <a:t>químicas.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t>
            </a:r>
            <a:r>
              <a:rPr lang="es-MX" sz="1600" dirty="0" smtClean="0">
                <a:latin typeface="Montserrat" panose="00000500000000000000" pitchFamily="2" charset="0"/>
              </a:rPr>
              <a:t>adecuado al tipo de emergencia que pueda presentarse.</a:t>
            </a:r>
          </a:p>
          <a:p>
            <a:pPr marL="285750" indent="-285750" algn="just">
              <a:buFont typeface="Wingdings" panose="05000000000000000000" pitchFamily="2" charset="2"/>
              <a:buChar char="§"/>
            </a:pPr>
            <a:r>
              <a:rPr lang="es-MX" sz="1600" dirty="0" smtClean="0">
                <a:latin typeface="Montserrat" panose="00000500000000000000" pitchFamily="2" charset="0"/>
              </a:rPr>
              <a:t>Fomentar la creación de Grupos Locales de Ayuda Mutua Industrial para fortalecer la atención de emergencias y optimizar recursos materiales y humanos.</a:t>
            </a:r>
          </a:p>
        </p:txBody>
      </p:sp>
    </p:spTree>
    <p:extLst>
      <p:ext uri="{BB962C8B-B14F-4D97-AF65-F5344CB8AC3E}">
        <p14:creationId xmlns:p14="http://schemas.microsoft.com/office/powerpoint/2010/main" val="83527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877" t="17983" r="9918" b="8918"/>
          <a:stretch/>
        </p:blipFill>
        <p:spPr bwMode="auto">
          <a:xfrm>
            <a:off x="4661826" y="1417199"/>
            <a:ext cx="4213570" cy="478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60" t="18275" r="9853" b="9201"/>
          <a:stretch/>
        </p:blipFill>
        <p:spPr bwMode="auto">
          <a:xfrm>
            <a:off x="294208" y="1417200"/>
            <a:ext cx="4303574" cy="478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latin typeface="Montserrat" pitchFamily="2" charset="77"/>
              </a:rPr>
              <a:t>Diagnóstico</a:t>
            </a:r>
            <a:endParaRPr lang="en-US" sz="2400" b="1" dirty="0">
              <a:latin typeface="Montserrat" pitchFamily="2" charset="77"/>
            </a:endParaRPr>
          </a:p>
        </p:txBody>
      </p:sp>
      <p:sp>
        <p:nvSpPr>
          <p:cNvPr id="6" name="TextBox 5">
            <a:extLst>
              <a:ext uri="{FF2B5EF4-FFF2-40B4-BE49-F238E27FC236}">
                <a16:creationId xmlns="" xmlns:a16="http://schemas.microsoft.com/office/drawing/2014/main" id="{B6F2A2A7-FDC4-C24F-A502-33BD59466B99}"/>
              </a:ext>
            </a:extLst>
          </p:cNvPr>
          <p:cNvSpPr txBox="1"/>
          <p:nvPr/>
        </p:nvSpPr>
        <p:spPr>
          <a:xfrm>
            <a:off x="2771800" y="1647679"/>
            <a:ext cx="1674002" cy="523220"/>
          </a:xfrm>
          <a:prstGeom prst="rect">
            <a:avLst/>
          </a:prstGeom>
          <a:noFill/>
        </p:spPr>
        <p:txBody>
          <a:bodyPr wrap="square" rtlCol="0">
            <a:spAutoFit/>
          </a:bodyPr>
          <a:lstStyle/>
          <a:p>
            <a:pPr algn="r"/>
            <a:r>
              <a:rPr lang="en-US" sz="1400" b="1" dirty="0" err="1">
                <a:latin typeface="Montserrat" pitchFamily="2" charset="77"/>
              </a:rPr>
              <a:t>Declaratorias</a:t>
            </a:r>
            <a:r>
              <a:rPr lang="en-US" sz="1400" b="1" dirty="0">
                <a:latin typeface="Montserrat" pitchFamily="2" charset="77"/>
              </a:rPr>
              <a:t> de </a:t>
            </a:r>
            <a:r>
              <a:rPr lang="en-US" sz="1400" b="1" dirty="0" err="1">
                <a:latin typeface="Montserrat" pitchFamily="2" charset="77"/>
              </a:rPr>
              <a:t>Desastre</a:t>
            </a:r>
            <a:endParaRPr lang="en-US" sz="1400" b="1" dirty="0">
              <a:latin typeface="Montserrat" pitchFamily="2" charset="77"/>
            </a:endParaRPr>
          </a:p>
        </p:txBody>
      </p:sp>
      <p:sp>
        <p:nvSpPr>
          <p:cNvPr id="7"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latin typeface="Montserrat" pitchFamily="2" charset="77"/>
                <a:hlinkClick r:id="rId4"/>
              </a:rPr>
              <a:t>http://</a:t>
            </a:r>
            <a:r>
              <a:rPr lang="en-US" sz="1400" b="1" i="1" dirty="0" err="1">
                <a:latin typeface="Montserrat" pitchFamily="2" charset="77"/>
                <a:hlinkClick r:id="rId4"/>
              </a:rPr>
              <a:t>www.atlasnacionalderiesgos.gob.mx</a:t>
            </a:r>
            <a:r>
              <a:rPr lang="en-US" sz="1400" b="1" i="1" dirty="0">
                <a:latin typeface="Montserrat" pitchFamily="2" charset="77"/>
                <a:hlinkClick r:id="rId4"/>
              </a:rPr>
              <a:t>/apps/</a:t>
            </a:r>
            <a:r>
              <a:rPr lang="en-US" sz="1400" b="1" i="1" dirty="0" err="1">
                <a:latin typeface="Montserrat" pitchFamily="2" charset="77"/>
                <a:hlinkClick r:id="rId4"/>
              </a:rPr>
              <a:t>Declaratorias</a:t>
            </a:r>
            <a:r>
              <a:rPr lang="en-US" sz="1400" b="1" i="1" dirty="0">
                <a:latin typeface="Montserrat" pitchFamily="2" charset="77"/>
                <a:hlinkClick r:id="rId4"/>
              </a:rPr>
              <a:t>/</a:t>
            </a:r>
            <a:endParaRPr lang="en-US" sz="1400" b="1" i="1" dirty="0">
              <a:latin typeface="Montserrat" pitchFamily="2" charset="77"/>
            </a:endParaRPr>
          </a:p>
        </p:txBody>
      </p:sp>
      <p:sp>
        <p:nvSpPr>
          <p:cNvPr id="11" name="TextBox 10">
            <a:extLst>
              <a:ext uri="{FF2B5EF4-FFF2-40B4-BE49-F238E27FC236}">
                <a16:creationId xmlns="" xmlns:a16="http://schemas.microsoft.com/office/drawing/2014/main" id="{348C9835-E4CF-4F42-8768-4246ED7325B6}"/>
              </a:ext>
            </a:extLst>
          </p:cNvPr>
          <p:cNvSpPr txBox="1"/>
          <p:nvPr/>
        </p:nvSpPr>
        <p:spPr>
          <a:xfrm>
            <a:off x="7006939" y="1653901"/>
            <a:ext cx="1868457" cy="523220"/>
          </a:xfrm>
          <a:prstGeom prst="rect">
            <a:avLst/>
          </a:prstGeom>
          <a:noFill/>
        </p:spPr>
        <p:txBody>
          <a:bodyPr wrap="square" rtlCol="0">
            <a:spAutoFit/>
          </a:bodyPr>
          <a:lstStyle/>
          <a:p>
            <a:pPr algn="r"/>
            <a:r>
              <a:rPr lang="en-US" sz="1400" b="1" dirty="0" err="1">
                <a:latin typeface="Montserrat" pitchFamily="2" charset="77"/>
              </a:rPr>
              <a:t>Declaratorias</a:t>
            </a:r>
            <a:r>
              <a:rPr lang="en-US" sz="1400" b="1" dirty="0">
                <a:latin typeface="Montserrat" pitchFamily="2" charset="77"/>
              </a:rPr>
              <a:t> de </a:t>
            </a:r>
            <a:r>
              <a:rPr lang="en-US" sz="1400" b="1" dirty="0" err="1">
                <a:latin typeface="Montserrat" pitchFamily="2" charset="77"/>
              </a:rPr>
              <a:t>Emergencia</a:t>
            </a:r>
            <a:endParaRPr lang="en-US" sz="1400" b="1" dirty="0">
              <a:latin typeface="Montserrat" pitchFamily="2" charset="77"/>
            </a:endParaRPr>
          </a:p>
        </p:txBody>
      </p:sp>
      <p:sp>
        <p:nvSpPr>
          <p:cNvPr id="12" name="TextBox 11">
            <a:extLst>
              <a:ext uri="{FF2B5EF4-FFF2-40B4-BE49-F238E27FC236}">
                <a16:creationId xmlns="" xmlns:a16="http://schemas.microsoft.com/office/drawing/2014/main" id="{3578C974-3201-6E4B-9244-BEA9E19E2B62}"/>
              </a:ext>
            </a:extLst>
          </p:cNvPr>
          <p:cNvSpPr txBox="1"/>
          <p:nvPr/>
        </p:nvSpPr>
        <p:spPr>
          <a:xfrm>
            <a:off x="361001" y="5863969"/>
            <a:ext cx="1279517" cy="338554"/>
          </a:xfrm>
          <a:prstGeom prst="rect">
            <a:avLst/>
          </a:prstGeom>
          <a:noFill/>
        </p:spPr>
        <p:txBody>
          <a:bodyPr wrap="none" rtlCol="0">
            <a:spAutoFit/>
          </a:bodyPr>
          <a:lstStyle/>
          <a:p>
            <a:r>
              <a:rPr lang="en-US" sz="1600" b="1" dirty="0">
                <a:latin typeface="Montserrat" pitchFamily="2" charset="77"/>
              </a:rPr>
              <a:t>2000-2018</a:t>
            </a:r>
          </a:p>
        </p:txBody>
      </p:sp>
      <p:sp>
        <p:nvSpPr>
          <p:cNvPr id="13" name="TextBox 12">
            <a:extLst>
              <a:ext uri="{FF2B5EF4-FFF2-40B4-BE49-F238E27FC236}">
                <a16:creationId xmlns="" xmlns:a16="http://schemas.microsoft.com/office/drawing/2014/main" id="{A7093068-895F-9C42-938E-75E624A17DD2}"/>
              </a:ext>
            </a:extLst>
          </p:cNvPr>
          <p:cNvSpPr txBox="1"/>
          <p:nvPr/>
        </p:nvSpPr>
        <p:spPr>
          <a:xfrm>
            <a:off x="4716016" y="5862249"/>
            <a:ext cx="1279517" cy="338554"/>
          </a:xfrm>
          <a:prstGeom prst="rect">
            <a:avLst/>
          </a:prstGeom>
          <a:noFill/>
        </p:spPr>
        <p:txBody>
          <a:bodyPr wrap="none" rtlCol="0">
            <a:spAutoFit/>
          </a:bodyPr>
          <a:lstStyle/>
          <a:p>
            <a:r>
              <a:rPr lang="en-US" sz="1600" b="1" dirty="0">
                <a:latin typeface="Montserrat" pitchFamily="2" charset="77"/>
              </a:rPr>
              <a:t>2000-2018</a:t>
            </a:r>
          </a:p>
        </p:txBody>
      </p:sp>
    </p:spTree>
    <p:extLst>
      <p:ext uri="{BB962C8B-B14F-4D97-AF65-F5344CB8AC3E}">
        <p14:creationId xmlns:p14="http://schemas.microsoft.com/office/powerpoint/2010/main" val="26470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smtClean="0">
                <a:solidFill>
                  <a:prstClr val="black"/>
                </a:solidFill>
              </a:rPr>
              <a:t>DESASTRE 2000-2018</a:t>
            </a:r>
            <a:endParaRPr lang="es-MX" dirty="0">
              <a:solidFill>
                <a:prstClr val="black"/>
              </a:solidFill>
            </a:endParaRP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smtClean="0">
                <a:solidFill>
                  <a:prstClr val="black"/>
                </a:solidFill>
              </a:rPr>
              <a:t>EMERGENCIA 2000-2018</a:t>
            </a:r>
            <a:endParaRPr lang="es-MX" dirty="0">
              <a:solidFill>
                <a:prstClr val="black"/>
              </a:solidFill>
            </a:endParaRPr>
          </a:p>
        </p:txBody>
      </p:sp>
      <p:sp>
        <p:nvSpPr>
          <p:cNvPr id="8" name="TextBox 6">
            <a:extLst>
              <a:ext uri="{FF2B5EF4-FFF2-40B4-BE49-F238E27FC236}">
                <a16:creationId xmlns="" xmlns:a16="http://schemas.microsoft.com/office/drawing/2014/main"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655" t="18313" r="7515" b="46315"/>
          <a:stretch/>
        </p:blipFill>
        <p:spPr bwMode="auto">
          <a:xfrm>
            <a:off x="731178" y="1556792"/>
            <a:ext cx="3655661"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655" t="53191" r="7515" b="5171"/>
          <a:stretch/>
        </p:blipFill>
        <p:spPr bwMode="auto">
          <a:xfrm>
            <a:off x="4620532" y="1468943"/>
            <a:ext cx="3382392" cy="227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108" t="17850" r="6153" b="47463"/>
          <a:stretch/>
        </p:blipFill>
        <p:spPr bwMode="auto">
          <a:xfrm>
            <a:off x="534769" y="4276001"/>
            <a:ext cx="4185705" cy="222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108" t="52219" r="6153" b="4034"/>
          <a:stretch/>
        </p:blipFill>
        <p:spPr bwMode="auto">
          <a:xfrm>
            <a:off x="4788024" y="4204107"/>
            <a:ext cx="3644579" cy="244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680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6" name="5 Gráfico"/>
          <p:cNvGraphicFramePr>
            <a:graphicFrameLocks/>
          </p:cNvGraphicFramePr>
          <p:nvPr>
            <p:extLst>
              <p:ext uri="{D42A27DB-BD31-4B8C-83A1-F6EECF244321}">
                <p14:modId xmlns:p14="http://schemas.microsoft.com/office/powerpoint/2010/main" val="4084068229"/>
              </p:ext>
            </p:extLst>
          </p:nvPr>
        </p:nvGraphicFramePr>
        <p:xfrm>
          <a:off x="467544" y="980728"/>
          <a:ext cx="8208912"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978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9" name="2 Gráfico"/>
          <p:cNvGraphicFramePr>
            <a:graphicFrameLocks/>
          </p:cNvGraphicFramePr>
          <p:nvPr>
            <p:extLst>
              <p:ext uri="{D42A27DB-BD31-4B8C-83A1-F6EECF244321}">
                <p14:modId xmlns:p14="http://schemas.microsoft.com/office/powerpoint/2010/main" val="4023117831"/>
              </p:ext>
            </p:extLst>
          </p:nvPr>
        </p:nvGraphicFramePr>
        <p:xfrm>
          <a:off x="611560" y="810377"/>
          <a:ext cx="3960440" cy="22585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4 Gráfico"/>
          <p:cNvGraphicFramePr>
            <a:graphicFrameLocks/>
          </p:cNvGraphicFramePr>
          <p:nvPr>
            <p:extLst>
              <p:ext uri="{D42A27DB-BD31-4B8C-83A1-F6EECF244321}">
                <p14:modId xmlns:p14="http://schemas.microsoft.com/office/powerpoint/2010/main" val="3108598990"/>
              </p:ext>
            </p:extLst>
          </p:nvPr>
        </p:nvGraphicFramePr>
        <p:xfrm>
          <a:off x="4716017" y="810377"/>
          <a:ext cx="3816424" cy="2258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10 Gráfico"/>
          <p:cNvGraphicFramePr>
            <a:graphicFrameLocks/>
          </p:cNvGraphicFramePr>
          <p:nvPr>
            <p:extLst>
              <p:ext uri="{D42A27DB-BD31-4B8C-83A1-F6EECF244321}">
                <p14:modId xmlns:p14="http://schemas.microsoft.com/office/powerpoint/2010/main" val="665153619"/>
              </p:ext>
            </p:extLst>
          </p:nvPr>
        </p:nvGraphicFramePr>
        <p:xfrm>
          <a:off x="2051720" y="3429000"/>
          <a:ext cx="4716016" cy="29592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3385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39239"/>
            <a:ext cx="7123847" cy="5164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a16="http://schemas.microsoft.com/office/drawing/2014/main" xmlns="" id="{B274B974-E8DC-7947-9523-18BE6B675668}"/>
              </a:ext>
            </a:extLst>
          </p:cNvPr>
          <p:cNvSpPr txBox="1"/>
          <p:nvPr/>
        </p:nvSpPr>
        <p:spPr>
          <a:xfrm>
            <a:off x="179512" y="867807"/>
            <a:ext cx="3956532" cy="430887"/>
          </a:xfrm>
          <a:prstGeom prst="rect">
            <a:avLst/>
          </a:prstGeom>
          <a:noFill/>
        </p:spPr>
        <p:txBody>
          <a:bodyPr wrap="none" rtlCol="0">
            <a:spAutoFit/>
          </a:bodyPr>
          <a:lstStyle/>
          <a:p>
            <a:r>
              <a:rPr lang="en-US" sz="1100" b="1" i="1" dirty="0">
                <a:latin typeface="Montserrat" pitchFamily="2" charset="77"/>
                <a:hlinkClick r:id="rId4"/>
              </a:rPr>
              <a:t>http://</a:t>
            </a:r>
            <a:r>
              <a:rPr lang="en-US" sz="1100" b="1" i="1" dirty="0" smtClean="0">
                <a:latin typeface="Montserrat" pitchFamily="2" charset="77"/>
                <a:hlinkClick r:id="rId4"/>
              </a:rPr>
              <a:t>www.atlasnacionalderiesgos.gob.mx/IGOPP</a:t>
            </a:r>
            <a:endParaRPr lang="en-US" sz="1100" b="1" i="1" dirty="0" smtClean="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a16="http://schemas.microsoft.com/office/drawing/2014/main" xmlns="" id="{0D428000-644A-454A-9ECB-D9808BA003E3}"/>
              </a:ext>
            </a:extLst>
          </p:cNvPr>
          <p:cNvSpPr/>
          <p:nvPr/>
        </p:nvSpPr>
        <p:spPr>
          <a:xfrm>
            <a:off x="340066" y="6523603"/>
            <a:ext cx="7704856"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en Gestión del Riesgo de Desastres, CENAPRED (</a:t>
            </a:r>
            <a:r>
              <a:rPr lang="es-ES" sz="1000" b="1" i="1" dirty="0" smtClean="0">
                <a:solidFill>
                  <a:srgbClr val="000000"/>
                </a:solidFill>
                <a:latin typeface="Montserrat" pitchFamily="2" charset="77"/>
              </a:rPr>
              <a:t>2017).</a:t>
            </a:r>
            <a:endParaRPr lang="es-ES_tradnl" sz="1000" b="1" i="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316604" y="5357501"/>
            <a:ext cx="2998450" cy="646331"/>
          </a:xfrm>
          <a:prstGeom prst="rect">
            <a:avLst/>
          </a:prstGeom>
          <a:noFill/>
        </p:spPr>
        <p:txBody>
          <a:bodyPr wrap="none" rtlCol="0">
            <a:spAutoFit/>
          </a:bodyPr>
          <a:lstStyle/>
          <a:p>
            <a:r>
              <a:rPr lang="es-ES_tradnl" dirty="0" smtClean="0"/>
              <a:t>Coahuila </a:t>
            </a:r>
            <a:r>
              <a:rPr lang="es-ES_tradnl" b="1" dirty="0" smtClean="0">
                <a:solidFill>
                  <a:srgbClr val="860000"/>
                </a:solidFill>
              </a:rPr>
              <a:t>67.5 </a:t>
            </a:r>
            <a:r>
              <a:rPr lang="es-ES_tradnl" b="1" dirty="0">
                <a:solidFill>
                  <a:srgbClr val="860000"/>
                </a:solidFill>
              </a:rPr>
              <a:t>% - </a:t>
            </a:r>
            <a:r>
              <a:rPr lang="es-ES_tradnl" dirty="0" smtClean="0">
                <a:solidFill>
                  <a:srgbClr val="860000"/>
                </a:solidFill>
              </a:rPr>
              <a:t>APRECIABLE</a:t>
            </a:r>
            <a:endParaRPr lang="es-ES_tradnl" dirty="0">
              <a:solidFill>
                <a:srgbClr val="860000"/>
              </a:solidFill>
            </a:endParaRPr>
          </a:p>
          <a:p>
            <a:r>
              <a:rPr lang="es-ES_tradnl" dirty="0" smtClean="0"/>
              <a:t>Evaluación Nacional</a:t>
            </a:r>
            <a:endParaRPr lang="es-ES_tradnl" dirty="0"/>
          </a:p>
        </p:txBody>
      </p:sp>
    </p:spTree>
    <p:extLst>
      <p:ext uri="{BB962C8B-B14F-4D97-AF65-F5344CB8AC3E}">
        <p14:creationId xmlns:p14="http://schemas.microsoft.com/office/powerpoint/2010/main" val="2899623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22" y="980728"/>
            <a:ext cx="8795852" cy="383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xmlns=""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13" name="TextBox 12">
            <a:extLst>
              <a:ext uri="{FF2B5EF4-FFF2-40B4-BE49-F238E27FC236}">
                <a16:creationId xmlns:a16="http://schemas.microsoft.com/office/drawing/2014/main" xmlns="" id="{F9BC16CB-1175-1A47-AE3F-FEE291F9BBF9}"/>
              </a:ext>
            </a:extLst>
          </p:cNvPr>
          <p:cNvSpPr txBox="1"/>
          <p:nvPr/>
        </p:nvSpPr>
        <p:spPr>
          <a:xfrm>
            <a:off x="4033538" y="4154959"/>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16" name="TextBox 15">
            <a:extLst>
              <a:ext uri="{FF2B5EF4-FFF2-40B4-BE49-F238E27FC236}">
                <a16:creationId xmlns:a16="http://schemas.microsoft.com/office/drawing/2014/main" xmlns="" id="{2B6C74DF-CB50-7F40-8DA2-7078C13C08D7}"/>
              </a:ext>
            </a:extLst>
          </p:cNvPr>
          <p:cNvSpPr txBox="1"/>
          <p:nvPr/>
        </p:nvSpPr>
        <p:spPr>
          <a:xfrm>
            <a:off x="246901" y="5712086"/>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a:t>
            </a:r>
            <a:r>
              <a:rPr lang="es-ES_tradnl" sz="1100" b="1" dirty="0" smtClean="0">
                <a:solidFill>
                  <a:srgbClr val="FF0000"/>
                </a:solidFill>
                <a:latin typeface="Montserrat" pitchFamily="2" charset="77"/>
              </a:rPr>
              <a:t>. </a:t>
            </a:r>
            <a:r>
              <a:rPr lang="es-ES_tradnl" sz="1100" b="1" dirty="0">
                <a:latin typeface="Montserrat" pitchFamily="2" charset="77"/>
              </a:rPr>
              <a:t>Implementación de estructuras de protección financiera o Transferencia de riesgos</a:t>
            </a:r>
            <a:r>
              <a:rPr lang="es-ES_tradnl" sz="1100" dirty="0">
                <a:latin typeface="Montserrat" pitchFamily="2" charset="77"/>
              </a:rPr>
              <a:t> a nivel municipal, existencia de </a:t>
            </a:r>
            <a:r>
              <a:rPr lang="es-ES_tradnl" sz="1100" b="1" dirty="0">
                <a:latin typeface="Montserrat" pitchFamily="2" charset="77"/>
              </a:rPr>
              <a:t>Estrategia para la Gestión Integral de Riesgos (EGIR).</a:t>
            </a:r>
            <a:endParaRPr lang="es-ES_tradnl" sz="1100" b="1" dirty="0">
              <a:solidFill>
                <a:srgbClr val="FF0000"/>
              </a:solidFill>
              <a:latin typeface="Montserrat" pitchFamily="2" charset="77"/>
            </a:endParaRPr>
          </a:p>
        </p:txBody>
      </p:sp>
      <p:sp>
        <p:nvSpPr>
          <p:cNvPr id="20" name="TextBox 19">
            <a:extLst>
              <a:ext uri="{FF2B5EF4-FFF2-40B4-BE49-F238E27FC236}">
                <a16:creationId xmlns:a16="http://schemas.microsoft.com/office/drawing/2014/main" xmlns="" id="{0C1318BB-A080-F44E-B4B2-86EB26F8AFCF}"/>
              </a:ext>
            </a:extLst>
          </p:cNvPr>
          <p:cNvSpPr txBox="1"/>
          <p:nvPr/>
        </p:nvSpPr>
        <p:spPr>
          <a:xfrm>
            <a:off x="246901" y="5013176"/>
            <a:ext cx="8550693"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1</a:t>
            </a:r>
            <a:r>
              <a:rPr lang="es-ES_tradnl" sz="1100" b="1" dirty="0" smtClean="0">
                <a:solidFill>
                  <a:srgbClr val="FF0000"/>
                </a:solidFill>
                <a:latin typeface="Montserrat" pitchFamily="2" charset="77"/>
              </a:rPr>
              <a:t>.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así como en los </a:t>
            </a:r>
            <a:r>
              <a:rPr lang="es-ES_tradnl" sz="1100" b="1" dirty="0">
                <a:latin typeface="Montserrat" pitchFamily="2" charset="77"/>
              </a:rPr>
              <a:t>planes de ordenamiento territorial</a:t>
            </a:r>
            <a:r>
              <a:rPr lang="es-ES_tradnl" sz="1100" dirty="0">
                <a:latin typeface="Montserrat" pitchFamily="2" charset="77"/>
              </a:rPr>
              <a:t> después de ocurrido un desastre, </a:t>
            </a:r>
            <a:r>
              <a:rPr lang="es-ES_tradnl" sz="1100" dirty="0" smtClean="0">
                <a:latin typeface="Montserrat" pitchFamily="2" charset="77"/>
              </a:rPr>
              <a:t>como área </a:t>
            </a:r>
            <a:r>
              <a:rPr lang="es-ES_tradnl" sz="1100" dirty="0">
                <a:latin typeface="Montserrat" pitchFamily="2" charset="77"/>
              </a:rPr>
              <a:t>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12" name="Rectangle 8">
            <a:extLst>
              <a:ext uri="{FF2B5EF4-FFF2-40B4-BE49-F238E27FC236}">
                <a16:creationId xmlns:a16="http://schemas.microsoft.com/office/drawing/2014/main" xmlns="" id="{E03E77D6-28FA-3C4E-89B2-1F90CD63E656}"/>
              </a:ext>
            </a:extLst>
          </p:cNvPr>
          <p:cNvSpPr/>
          <p:nvPr/>
        </p:nvSpPr>
        <p:spPr>
          <a:xfrm>
            <a:off x="3918807" y="4077549"/>
            <a:ext cx="1206882"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8">
            <a:extLst>
              <a:ext uri="{FF2B5EF4-FFF2-40B4-BE49-F238E27FC236}">
                <a16:creationId xmlns:a16="http://schemas.microsoft.com/office/drawing/2014/main" xmlns="" id="{E03E77D6-28FA-3C4E-89B2-1F90CD63E656}"/>
              </a:ext>
            </a:extLst>
          </p:cNvPr>
          <p:cNvSpPr/>
          <p:nvPr/>
        </p:nvSpPr>
        <p:spPr>
          <a:xfrm>
            <a:off x="3918807" y="3738063"/>
            <a:ext cx="1206882"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3">
            <a:extLst>
              <a:ext uri="{FF2B5EF4-FFF2-40B4-BE49-F238E27FC236}">
                <a16:creationId xmlns:a16="http://schemas.microsoft.com/office/drawing/2014/main" xmlns="" id="{D462C488-EBE2-1B47-8221-0A063607AE39}"/>
              </a:ext>
            </a:extLst>
          </p:cNvPr>
          <p:cNvSpPr txBox="1"/>
          <p:nvPr/>
        </p:nvSpPr>
        <p:spPr>
          <a:xfrm>
            <a:off x="4062185" y="379616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9" name="Rectangle 8">
            <a:extLst>
              <a:ext uri="{FF2B5EF4-FFF2-40B4-BE49-F238E27FC236}">
                <a16:creationId xmlns:a16="http://schemas.microsoft.com/office/drawing/2014/main" xmlns="" id="{E03E77D6-28FA-3C4E-89B2-1F90CD63E656}"/>
              </a:ext>
            </a:extLst>
          </p:cNvPr>
          <p:cNvSpPr/>
          <p:nvPr/>
        </p:nvSpPr>
        <p:spPr>
          <a:xfrm>
            <a:off x="5125689" y="3738063"/>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extBox 13">
            <a:extLst>
              <a:ext uri="{FF2B5EF4-FFF2-40B4-BE49-F238E27FC236}">
                <a16:creationId xmlns:a16="http://schemas.microsoft.com/office/drawing/2014/main" xmlns="" id="{D462C488-EBE2-1B47-8221-0A063607AE39}"/>
              </a:ext>
            </a:extLst>
          </p:cNvPr>
          <p:cNvSpPr txBox="1"/>
          <p:nvPr/>
        </p:nvSpPr>
        <p:spPr>
          <a:xfrm>
            <a:off x="5269067" y="379616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22" name="TextBox 15">
            <a:extLst>
              <a:ext uri="{FF2B5EF4-FFF2-40B4-BE49-F238E27FC236}">
                <a16:creationId xmlns:a16="http://schemas.microsoft.com/office/drawing/2014/main" xmlns="" id="{2B6C74DF-CB50-7F40-8DA2-7078C13C08D7}"/>
              </a:ext>
            </a:extLst>
          </p:cNvPr>
          <p:cNvSpPr txBox="1"/>
          <p:nvPr/>
        </p:nvSpPr>
        <p:spPr>
          <a:xfrm>
            <a:off x="246899" y="6208545"/>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3</a:t>
            </a:r>
            <a:r>
              <a:rPr lang="es-ES_tradnl" sz="1100" b="1" dirty="0" smtClean="0">
                <a:solidFill>
                  <a:srgbClr val="FF0000"/>
                </a:solidFill>
                <a:latin typeface="Montserrat" pitchFamily="2" charset="77"/>
              </a:rPr>
              <a:t>. </a:t>
            </a:r>
            <a:r>
              <a:rPr lang="es-ES_tradnl" sz="1100" dirty="0">
                <a:latin typeface="Montserrat" pitchFamily="2" charset="77"/>
              </a:rPr>
              <a:t>C</a:t>
            </a:r>
            <a:r>
              <a:rPr lang="es-ES_tradnl" sz="1100" dirty="0" smtClean="0">
                <a:latin typeface="Montserrat" pitchFamily="2" charset="77"/>
              </a:rPr>
              <a:t>ada </a:t>
            </a:r>
            <a:r>
              <a:rPr lang="es-ES_tradnl" sz="1100" b="1" dirty="0" smtClean="0">
                <a:latin typeface="Montserrat" pitchFamily="2" charset="77"/>
              </a:rPr>
              <a:t>sector es responsable de la realización de planes de recuperación, </a:t>
            </a:r>
            <a:r>
              <a:rPr lang="es-ES_tradnl" sz="1100" dirty="0" smtClean="0">
                <a:latin typeface="Montserrat" pitchFamily="2" charset="77"/>
              </a:rPr>
              <a:t>los cuales determinen acciones básicas y estrategias a realizar en caso de afrontar un proceso de recuperación post desastre.</a:t>
            </a:r>
            <a:endParaRPr lang="es-ES_tradnl" sz="1100" dirty="0">
              <a:latin typeface="Montserrat" pitchFamily="2" charset="77"/>
            </a:endParaRPr>
          </a:p>
        </p:txBody>
      </p:sp>
    </p:spTree>
    <p:extLst>
      <p:ext uri="{BB962C8B-B14F-4D97-AF65-F5344CB8AC3E}">
        <p14:creationId xmlns:p14="http://schemas.microsoft.com/office/powerpoint/2010/main" val="25684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12" grpId="0" animBg="1"/>
      <p:bldP spid="15" grpId="0" animBg="1"/>
      <p:bldP spid="17" grpId="0"/>
      <p:bldP spid="19" grpId="0"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92" y="908720"/>
            <a:ext cx="77819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96" y="3717032"/>
            <a:ext cx="80486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39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3568" y="967353"/>
            <a:ext cx="7884368" cy="5819040"/>
          </a:xfrm>
          <a:prstGeom prst="rect">
            <a:avLst/>
          </a:prstGeom>
        </p:spPr>
      </p:pic>
      <p:sp>
        <p:nvSpPr>
          <p:cNvPr id="4" name="TextBox 3">
            <a:extLst>
              <a:ext uri="{FF2B5EF4-FFF2-40B4-BE49-F238E27FC236}">
                <a16:creationId xmlns="" xmlns:a16="http://schemas.microsoft.com/office/drawing/2014/main" id="{C334EBB8-FD13-5C4C-8FDC-AF0085A6340E}"/>
              </a:ext>
            </a:extLst>
          </p:cNvPr>
          <p:cNvSpPr txBox="1"/>
          <p:nvPr/>
        </p:nvSpPr>
        <p:spPr>
          <a:xfrm>
            <a:off x="179512" y="116632"/>
            <a:ext cx="4078361" cy="400110"/>
          </a:xfrm>
          <a:prstGeom prst="rect">
            <a:avLst/>
          </a:prstGeom>
          <a:noFill/>
        </p:spPr>
        <p:txBody>
          <a:bodyPr wrap="none" rtlCol="0">
            <a:spAutoFit/>
          </a:bodyPr>
          <a:lstStyle/>
          <a:p>
            <a:r>
              <a:rPr lang="en-US" sz="2000" b="1" dirty="0" err="1">
                <a:latin typeface="Montserrat" pitchFamily="2" charset="77"/>
              </a:rPr>
              <a:t>Perfil</a:t>
            </a:r>
            <a:r>
              <a:rPr lang="en-US" sz="2000" b="1" dirty="0">
                <a:latin typeface="Montserrat" pitchFamily="2" charset="77"/>
              </a:rPr>
              <a:t> de </a:t>
            </a:r>
            <a:r>
              <a:rPr lang="en-US" sz="2000" b="1" dirty="0" err="1" smtClean="0">
                <a:latin typeface="Montserrat" pitchFamily="2" charset="77"/>
              </a:rPr>
              <a:t>Peligro</a:t>
            </a:r>
            <a:r>
              <a:rPr lang="en-US" sz="2000" b="1" dirty="0" smtClean="0">
                <a:latin typeface="Montserrat" pitchFamily="2" charset="77"/>
              </a:rPr>
              <a:t>(x </a:t>
            </a:r>
            <a:r>
              <a:rPr lang="en-US" sz="2000" b="1" dirty="0">
                <a:latin typeface="Montserrat" pitchFamily="2" charset="77"/>
              </a:rPr>
              <a:t>Municipio)</a:t>
            </a:r>
          </a:p>
        </p:txBody>
      </p:sp>
      <p:sp>
        <p:nvSpPr>
          <p:cNvPr id="5" name="TextBox 4">
            <a:hlinkClick r:id="rId3"/>
            <a:extLst>
              <a:ext uri="{FF2B5EF4-FFF2-40B4-BE49-F238E27FC236}">
                <a16:creationId xmlns="" xmlns:a16="http://schemas.microsoft.com/office/drawing/2014/main" id="{E4DB2646-F610-2B47-8B3C-1CC419205B03}"/>
              </a:ext>
            </a:extLst>
          </p:cNvPr>
          <p:cNvSpPr txBox="1"/>
          <p:nvPr/>
        </p:nvSpPr>
        <p:spPr>
          <a:xfrm>
            <a:off x="179512" y="620688"/>
            <a:ext cx="5104282" cy="276999"/>
          </a:xfrm>
          <a:prstGeom prst="rect">
            <a:avLst/>
          </a:prstGeom>
          <a:noFill/>
        </p:spPr>
        <p:txBody>
          <a:bodyPr wrap="none" rtlCol="0">
            <a:spAutoFit/>
          </a:bodyPr>
          <a:lstStyle/>
          <a:p>
            <a:r>
              <a:rPr lang="en-US" sz="1200" b="1" i="1" dirty="0">
                <a:latin typeface="Montserrat" pitchFamily="2" charset="77"/>
                <a:hlinkClick r:id="rId3"/>
              </a:rPr>
              <a:t>http://</a:t>
            </a:r>
            <a:r>
              <a:rPr lang="en-US" sz="1200" b="1" i="1" dirty="0" err="1">
                <a:latin typeface="Montserrat" pitchFamily="2" charset="77"/>
                <a:hlinkClick r:id="rId3"/>
              </a:rPr>
              <a:t>www.atlasnacionalderiesgos.gob.mx</a:t>
            </a:r>
            <a:r>
              <a:rPr lang="en-US" sz="1200" b="1" i="1" dirty="0">
                <a:latin typeface="Montserrat" pitchFamily="2" charset="77"/>
                <a:hlinkClick r:id="rId3"/>
              </a:rPr>
              <a:t>/app/</a:t>
            </a:r>
            <a:r>
              <a:rPr lang="en-US" sz="1200" b="1" i="1" dirty="0" err="1">
                <a:latin typeface="Montserrat" pitchFamily="2" charset="77"/>
                <a:hlinkClick r:id="rId3"/>
              </a:rPr>
              <a:t>municipios</a:t>
            </a:r>
            <a:r>
              <a:rPr lang="en-US" sz="1200" b="1" i="1" dirty="0">
                <a:latin typeface="Montserrat" pitchFamily="2" charset="77"/>
                <a:hlinkClick r:id="rId3"/>
              </a:rPr>
              <a:t>/</a:t>
            </a:r>
            <a:endParaRPr lang="en-US" sz="1200" b="1" i="1" dirty="0">
              <a:latin typeface="Montserrat" pitchFamily="2" charset="77"/>
            </a:endParaRPr>
          </a:p>
        </p:txBody>
      </p:sp>
      <p:sp>
        <p:nvSpPr>
          <p:cNvPr id="9" name="Down Arrow 8">
            <a:extLst>
              <a:ext uri="{FF2B5EF4-FFF2-40B4-BE49-F238E27FC236}">
                <a16:creationId xmlns="" xmlns:a16="http://schemas.microsoft.com/office/drawing/2014/main" id="{EB4B4F8E-2F1E-9040-8F21-5C792F02D6F8}"/>
              </a:ext>
            </a:extLst>
          </p:cNvPr>
          <p:cNvSpPr/>
          <p:nvPr/>
        </p:nvSpPr>
        <p:spPr>
          <a:xfrm rot="19247827">
            <a:off x="2438323" y="3188601"/>
            <a:ext cx="586662" cy="566638"/>
          </a:xfrm>
          <a:prstGeom prst="downArrow">
            <a:avLst/>
          </a:prstGeom>
          <a:noFill/>
          <a:ln w="5715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821552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1455</TotalTime>
  <Words>1082</Words>
  <Application>Microsoft Office PowerPoint</Application>
  <PresentationFormat>Presentación en pantalla (4:3)</PresentationFormat>
  <Paragraphs>90</Paragraphs>
  <Slides>17</Slides>
  <Notes>0</Notes>
  <HiddenSlides>0</HiddenSlides>
  <MMClips>0</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Lucrecia</cp:lastModifiedBy>
  <cp:revision>56</cp:revision>
  <dcterms:created xsi:type="dcterms:W3CDTF">2018-12-04T21:42:05Z</dcterms:created>
  <dcterms:modified xsi:type="dcterms:W3CDTF">2019-02-06T00:21:10Z</dcterms:modified>
</cp:coreProperties>
</file>