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31" r:id="rId4"/>
    <p:sldId id="332" r:id="rId5"/>
    <p:sldId id="339" r:id="rId6"/>
    <p:sldId id="327" r:id="rId7"/>
    <p:sldId id="338" r:id="rId8"/>
    <p:sldId id="340" r:id="rId9"/>
    <p:sldId id="341" r:id="rId10"/>
    <p:sldId id="335" r:id="rId11"/>
    <p:sldId id="334" r:id="rId12"/>
    <p:sldId id="323" r:id="rId13"/>
    <p:sldId id="324" r:id="rId14"/>
    <p:sldId id="319" r:id="rId15"/>
    <p:sldId id="320" r:id="rId16"/>
    <p:sldId id="321" r:id="rId17"/>
    <p:sldId id="322" r:id="rId18"/>
    <p:sldId id="317" r:id="rId19"/>
    <p:sldId id="342" r:id="rId20"/>
    <p:sldId id="343" r:id="rId21"/>
    <p:sldId id="318" r:id="rId22"/>
    <p:sldId id="344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Se estableció</a:t>
            </a:r>
            <a:r>
              <a:rPr lang="es-MX" baseline="0" dirty="0" smtClean="0"/>
              <a:t> comunicación con la Unidad Estatal de Protección Civil y se corroboró la NO EXISTENCIA DE UN ÁREA DE INVESTIGACIÓN DE FENÓMENOS GEOLOGICOS, NI DE UN COMITÉ CIENTIFICO ASESOR DE FENOMENOS GEOLÓGICOS Y GEOTÉCNICOS.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813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613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Coahuila 809,111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24% (193,135)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mtClean="0"/>
              <a:t>EL CENAPRED, en el marco de los trabajos del ONNCCE, están desarrollando una</a:t>
            </a:r>
            <a:r>
              <a:rPr lang="es-MX" baseline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VI. Río Bravo. Fuente: IMTA-CONAGUA, 2013.s</a:t>
            </a:r>
            <a:br>
              <a:rPr lang="es-MX" strike="noStrike" baseline="0" dirty="0" smtClean="0"/>
            </a:br>
            <a:r>
              <a:rPr lang="es-MX" strike="noStrike" baseline="0" dirty="0" smtClean="0"/>
              <a:t>En 2014 se tenía el proyecto de dos presas rompe picos y control de avenidas.</a:t>
            </a:r>
            <a:endParaRPr lang="es-MX" strike="noStrike" dirty="0" smtClean="0"/>
          </a:p>
          <a:p>
            <a:endParaRPr lang="es-MX" strike="sngStrike" baseline="0" dirty="0" smtClean="0">
              <a:solidFill>
                <a:srgbClr val="FFC000"/>
              </a:solidFill>
            </a:endParaRPr>
          </a:p>
          <a:p>
            <a:endParaRPr lang="es-MX" strike="sngStrike" dirty="0">
              <a:solidFill>
                <a:srgbClr val="FFC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IV.  Balsas. Fuente: IMTA-CONAGUA, 2010.</a:t>
            </a:r>
            <a:endParaRPr lang="es-MX" strike="noStrike" dirty="0" smtClean="0"/>
          </a:p>
          <a:p>
            <a:endParaRPr lang="es-MX" strike="sngStrike" baseline="0" dirty="0" smtClean="0">
              <a:solidFill>
                <a:srgbClr val="FFC000"/>
              </a:solidFill>
            </a:endParaRPr>
          </a:p>
          <a:p>
            <a:endParaRPr lang="es-MX" strike="sngStrike" dirty="0">
              <a:solidFill>
                <a:srgbClr val="FFC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70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ANR.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535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6878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Coahuila</a:t>
            </a:r>
            <a:r>
              <a:rPr lang="es-MX" baseline="0" dirty="0" smtClean="0"/>
              <a:t> en general no sufre del impacto de huracanes, pero si de tormentas y depresiones tropicales, así como de remanentes, que pueden generar mucha lluvia.</a:t>
            </a:r>
          </a:p>
          <a:p>
            <a:r>
              <a:rPr lang="es-MX" baseline="0" dirty="0" smtClean="0"/>
              <a:t>Las intensidades de los CT históricos anotados son los del impacto en la entidad.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284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 </a:t>
            </a:r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Temperatura Ambiental, Humedad Relativa, Velocidad del viento, Dirección del viento, Presión barométrica, Precipitación.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s-MX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debe considerar el mantenimiento de las nuevas estaciones.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2554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15/06/2000	18:17:23	4.6	25.16	-101.63	16	64 km al SURESTE de PARRAS DE LA FUENTE, COAH	15/06/2000	23:17:23	revisado</a:t>
            </a:r>
          </a:p>
          <a:p>
            <a:r>
              <a:rPr lang="es-MX" dirty="0" smtClean="0"/>
              <a:t>21/03/1982	03:39:16	4.5	25.23	-101.02	33	23 km al SUR de SALTILLO, COAH	21/03/1982	09:39:16	revisado</a:t>
            </a:r>
          </a:p>
          <a:p>
            <a:r>
              <a:rPr lang="es-MX" dirty="0" smtClean="0"/>
              <a:t>04/12/1993	18:58:20	4.4	27.88	-102.73	5	120 km al OESTE de CD MELCHOR MUZQUIZ, COAH	05/12/1993	00:58:20	revisado</a:t>
            </a:r>
          </a:p>
          <a:p>
            <a:r>
              <a:rPr lang="es-MX" dirty="0" smtClean="0"/>
              <a:t>26/07/2011	21:28:01	4.3	26.23	-101.69	9	66 km al SUROESTE de CASTAÃ‘OS, COAH	27/07/2011	02:28:01	revisado</a:t>
            </a:r>
          </a:p>
          <a:p>
            <a:r>
              <a:rPr lang="es-MX" dirty="0" smtClean="0"/>
              <a:t>14/05/2015	12:41:18	4.3	29.4955	-102.502	7	153 km al OESTE de CD ACUÃ‘A, COAH	14/05/2015	17:41:18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06/02/2019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rio-bravo-77765" TargetMode="External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s://www.gob.mx/cms/uploads/attachment/file/281363/ZONA_URBANA_PIEDRAS_NEGRAS__COAH.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tlasnacionalderiesgos.gob.mx/archivo/visor-capas.html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://www.atlasnacionalderiesgos.gob.mx/descargas/anexos.zi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n.cna.gob.mx/es/climatologia/monitor-de-sequia/monitor-de-sequia-en-mexico" TargetMode="External"/><Relationship Id="rId5" Type="http://schemas.openxmlformats.org/officeDocument/2006/relationships/hyperlink" Target="https://www.cenapred.gob.mx/es/Publicaciones/archivos/8-FASCCULOSEQU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63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Guia_contenido_minimo2016.pdf" TargetMode="External"/><Relationship Id="rId5" Type="http://schemas.openxmlformats.org/officeDocument/2006/relationships/hyperlink" Target="http://www1.cenapred.unam.mx/DIR_INVESTIGACION/Fraccion_XLI/RH/180301_RH_ondas_de_calor_mapas.pdf" TargetMode="External"/><Relationship Id="rId4" Type="http://schemas.openxmlformats.org/officeDocument/2006/relationships/hyperlink" Target="https://www.cenapred.gob.mx/es/Publicaciones/archivos/15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5-FASCCULOCICLONESTROPICALES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7" name="7 Rectángulo"/>
          <p:cNvSpPr/>
          <p:nvPr/>
        </p:nvSpPr>
        <p:spPr>
          <a:xfrm>
            <a:off x="107504" y="1297211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8" name="9 Rectángulo"/>
          <p:cNvSpPr/>
          <p:nvPr/>
        </p:nvSpPr>
        <p:spPr>
          <a:xfrm>
            <a:off x="179512" y="865163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9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5900" r="2005" b="5364"/>
          <a:stretch/>
        </p:blipFill>
        <p:spPr>
          <a:xfrm>
            <a:off x="5868144" y="4305856"/>
            <a:ext cx="3060000" cy="2159045"/>
          </a:xfrm>
          <a:prstGeom prst="rect">
            <a:avLst/>
          </a:prstGeom>
        </p:spPr>
      </p:pic>
      <p:sp>
        <p:nvSpPr>
          <p:cNvPr id="10" name="11 CuadroTexto"/>
          <p:cNvSpPr txBox="1"/>
          <p:nvPr/>
        </p:nvSpPr>
        <p:spPr>
          <a:xfrm>
            <a:off x="6186145" y="6482367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1" name="16 CuadroTexto"/>
          <p:cNvSpPr txBox="1"/>
          <p:nvPr/>
        </p:nvSpPr>
        <p:spPr>
          <a:xfrm>
            <a:off x="179512" y="3961507"/>
            <a:ext cx="55446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latin typeface="Montserrat" panose="00000500000000000000" pitchFamily="2" charset="0"/>
              </a:rPr>
              <a:t>Para mejorar el monitoreo de lluvias y 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recomienda incrementar el número de estaciones meteorológicas en la entidad</a:t>
            </a:r>
            <a:r>
              <a:rPr lang="es-MX" sz="1400" dirty="0">
                <a:latin typeface="Montserrat" panose="00000500000000000000" pitchFamily="2" charset="0"/>
              </a:rPr>
              <a:t>, con </a:t>
            </a:r>
            <a:r>
              <a:rPr lang="es-MX" sz="1400" b="1" dirty="0" smtClean="0">
                <a:latin typeface="Montserrat" panose="00000500000000000000" pitchFamily="2" charset="0"/>
              </a:rPr>
              <a:t>62 </a:t>
            </a:r>
            <a:r>
              <a:rPr lang="es-MX" sz="1400" b="1" dirty="0">
                <a:latin typeface="Montserrat" panose="00000500000000000000" pitchFamily="2" charset="0"/>
              </a:rPr>
              <a:t>estaciones 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21 que </a:t>
            </a:r>
            <a:r>
              <a:rPr lang="es-MX" sz="1400" b="1" dirty="0">
                <a:latin typeface="Montserrat" panose="00000500000000000000" pitchFamily="2" charset="0"/>
              </a:rPr>
              <a:t>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dos en río </a:t>
            </a:r>
            <a:r>
              <a:rPr lang="es-MX" sz="1400" dirty="0" err="1">
                <a:latin typeface="Montserrat" panose="00000500000000000000" pitchFamily="2" charset="0"/>
              </a:rPr>
              <a:t>Aguanaval</a:t>
            </a:r>
            <a:r>
              <a:rPr lang="es-MX" sz="1400" dirty="0">
                <a:latin typeface="Montserrat" panose="00000500000000000000" pitchFamily="2" charset="0"/>
              </a:rPr>
              <a:t>, siete en Lago de </a:t>
            </a:r>
            <a:r>
              <a:rPr lang="es-MX" sz="1400" dirty="0" err="1">
                <a:latin typeface="Montserrat" panose="00000500000000000000" pitchFamily="2" charset="0"/>
              </a:rPr>
              <a:t>Mayrán</a:t>
            </a:r>
            <a:r>
              <a:rPr lang="es-MX" sz="1400" dirty="0">
                <a:latin typeface="Montserrat" panose="00000500000000000000" pitchFamily="2" charset="0"/>
              </a:rPr>
              <a:t> y Viesca, dos en San Pablo y otros, una en Nazas-Torreón, cuatro en río Bravo-San Juan, cuatro en Valle Hundido, cinco en Lago del Rey, catorce en río Bravo-Sosa, cinco en Lago del Guaje-</a:t>
            </a:r>
            <a:r>
              <a:rPr lang="es-MX" sz="1400" dirty="0" err="1">
                <a:latin typeface="Montserrat" panose="00000500000000000000" pitchFamily="2" charset="0"/>
              </a:rPr>
              <a:t>Lipanes</a:t>
            </a:r>
            <a:r>
              <a:rPr lang="es-MX" sz="1400" dirty="0">
                <a:latin typeface="Montserrat" panose="00000500000000000000" pitchFamily="2" charset="0"/>
              </a:rPr>
              <a:t>, siete en río Bravo-Ojinaga, cuatro en río Bravo-Presa de la Amistad, cuatro en río Bravo-Piedras Negras y tres en río Bravo-Nuevo Laredo .</a:t>
            </a:r>
          </a:p>
        </p:txBody>
      </p:sp>
    </p:spTree>
    <p:extLst>
      <p:ext uri="{BB962C8B-B14F-4D97-AF65-F5344CB8AC3E}">
        <p14:creationId xmlns:p14="http://schemas.microsoft.com/office/powerpoint/2010/main" val="156716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0" y="819289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Coahuila prácticamente todas las serranías están constituidas por calizas, dolomías y yesos,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dirty="0" smtClean="0">
                <a:latin typeface="Montserrat"/>
              </a:rPr>
              <a:t>maduro a subdesarrollado fósil, </a:t>
            </a:r>
            <a:r>
              <a:rPr lang="es-MX" sz="1400" dirty="0">
                <a:latin typeface="Montserrat"/>
              </a:rPr>
              <a:t>con la presencia de dolinas, </a:t>
            </a:r>
            <a:r>
              <a:rPr lang="es-MX" sz="1400" dirty="0" smtClean="0">
                <a:latin typeface="Montserrat"/>
              </a:rPr>
              <a:t>cavernas y manantiales kársticos. La </a:t>
            </a:r>
            <a:r>
              <a:rPr lang="es-MX" sz="1400" b="1" dirty="0" smtClean="0">
                <a:latin typeface="Montserrat"/>
              </a:rPr>
              <a:t>serranía del Burro</a:t>
            </a:r>
            <a:r>
              <a:rPr lang="es-MX" sz="1400" dirty="0" smtClean="0">
                <a:latin typeface="Montserrat"/>
              </a:rPr>
              <a:t>, al oeste de Acuña, </a:t>
            </a:r>
            <a:r>
              <a:rPr lang="es-MX" sz="1400" b="1" dirty="0" smtClean="0">
                <a:latin typeface="Montserrat"/>
              </a:rPr>
              <a:t>es la segunda zona kárstica de mayor extensión del país,</a:t>
            </a:r>
            <a:r>
              <a:rPr lang="es-MX" sz="1400" dirty="0" smtClean="0">
                <a:latin typeface="Montserrat"/>
              </a:rPr>
              <a:t> únicamente superada por la península de Yucatán, y cuenta con un acuífero kárstico bien desarrollado pero susceptible a la contaminación.</a:t>
            </a:r>
            <a:endParaRPr lang="es-MX" sz="800" dirty="0" smtClean="0">
              <a:latin typeface="Montserrat"/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0" y="1916832"/>
            <a:ext cx="37079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Montserrat"/>
              </a:rPr>
              <a:t>Por </a:t>
            </a:r>
            <a:r>
              <a:rPr lang="es-MX" sz="1400" dirty="0">
                <a:latin typeface="Montserrat"/>
              </a:rPr>
              <a:t>ello, es recomendable que, en obras de ingeniería desplantadas sobre estas rocas se realicen estudios geofísicos de detalle y perforaciones, para garantizar que no existen huecos o cavernas que puedan afectar la obra.</a:t>
            </a:r>
            <a:endParaRPr lang="es-MX" sz="800" dirty="0">
              <a:latin typeface="Montserrat"/>
            </a:endParaRPr>
          </a:p>
          <a:p>
            <a:endParaRPr lang="es-MX" sz="1400" b="1" dirty="0" smtClean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r>
              <a:rPr lang="es-MX" sz="1400" dirty="0" smtClean="0">
                <a:latin typeface="Montserrat"/>
              </a:rPr>
              <a:t>En </a:t>
            </a:r>
            <a:r>
              <a:rPr lang="es-MX" sz="1400" dirty="0">
                <a:latin typeface="Montserrat"/>
              </a:rPr>
              <a:t>el Atlas Nacional de Riesgos se encuentran las áreas susceptibles de ser afectadas (imagen derecha, abajo).</a:t>
            </a:r>
          </a:p>
          <a:p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r>
              <a:rPr lang="es-MX" sz="1100" dirty="0" smtClean="0">
                <a:solidFill>
                  <a:schemeClr val="tx2"/>
                </a:solidFill>
                <a:hlinkClick r:id="rId2"/>
              </a:rPr>
              <a:t>https</a:t>
            </a:r>
            <a:r>
              <a:rPr lang="es-MX" sz="1100" dirty="0">
                <a:solidFill>
                  <a:schemeClr val="tx2"/>
                </a:solidFill>
                <a:hlinkClick r:id="rId2"/>
              </a:rPr>
              <a:t>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1400" b="1" dirty="0" smtClean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r>
              <a:rPr lang="es-MX" sz="1400" dirty="0" smtClean="0">
                <a:latin typeface="Montserrat"/>
              </a:rPr>
              <a:t>Se </a:t>
            </a:r>
            <a:r>
              <a:rPr lang="es-MX" sz="1400" dirty="0">
                <a:latin typeface="Montserrat"/>
              </a:rPr>
              <a:t>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3"/>
              </a:rPr>
              <a:t>https://bit.ly/2Htpipa</a:t>
            </a:r>
            <a:endParaRPr lang="es-MX" sz="1200" dirty="0">
              <a:solidFill>
                <a:schemeClr val="tx2"/>
              </a:solidFill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pic>
        <p:nvPicPr>
          <p:cNvPr id="11" name="6 Imagen" descr="C:\Documents and Settings\h0001sesocial05\Escritorio\Viry\Karst\Mapas\Sierra de Coahuila.jpg"/>
          <p:cNvPicPr/>
          <p:nvPr/>
        </p:nvPicPr>
        <p:blipFill rotWithShape="1">
          <a:blip r:embed="rId4" cstate="print"/>
          <a:srcRect l="2539" t="1928" r="1852" b="1989"/>
          <a:stretch/>
        </p:blipFill>
        <p:spPr bwMode="auto">
          <a:xfrm>
            <a:off x="3851920" y="2132856"/>
            <a:ext cx="5292080" cy="4581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0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2" name="1 CuadroTexto"/>
          <p:cNvSpPr txBox="1"/>
          <p:nvPr/>
        </p:nvSpPr>
        <p:spPr>
          <a:xfrm>
            <a:off x="251520" y="1124744"/>
            <a:ext cx="8568952" cy="215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Coahuila se encuentra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ona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CFE. En 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Zona A,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baja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sismicidad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no se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ha registrado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ningún sismo de magnitud considerable en los últimos 80 años,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ni se esperan aceleraciones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del suelo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mayores al 10 % de la aceleración de la gravedad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Esto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indica que, en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zona 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pueden ocurrir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magnitud menor a M6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así como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sísmicos.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53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Coahuila y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15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j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unio del 2000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M4.6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64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Parras de la Fuente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16 km.</a:t>
            </a:r>
          </a:p>
        </p:txBody>
      </p:sp>
      <p:grpSp>
        <p:nvGrpSpPr>
          <p:cNvPr id="14" name="4 Grupo"/>
          <p:cNvGrpSpPr/>
          <p:nvPr/>
        </p:nvGrpSpPr>
        <p:grpSpPr>
          <a:xfrm>
            <a:off x="4616775" y="3512046"/>
            <a:ext cx="4527225" cy="3291041"/>
            <a:chOff x="4616775" y="3512046"/>
            <a:chExt cx="4527225" cy="3291041"/>
          </a:xfrm>
        </p:grpSpPr>
        <p:pic>
          <p:nvPicPr>
            <p:cNvPr id="15" name="Picture 2" descr="F:\cfe\Coahuila_de_Zaragoz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7" t="5570"/>
            <a:stretch/>
          </p:blipFill>
          <p:spPr bwMode="auto">
            <a:xfrm>
              <a:off x="4616775" y="3512046"/>
              <a:ext cx="4527225" cy="3291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96336" y="4365104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3 Rectángulo"/>
          <p:cNvSpPr/>
          <p:nvPr/>
        </p:nvSpPr>
        <p:spPr>
          <a:xfrm>
            <a:off x="107504" y="3645024"/>
            <a:ext cx="4392488" cy="2474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Atlas Nacional de Riesgos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(ANR)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se pueden encontrar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del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terreno para diferentes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periodos de 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retorno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 del CENAPRED cuenta con una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“Guía Básica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de Microzonificación Sísmica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”,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cual puede usarse como referencia,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para 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generación de estudios geofísicos.    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6" name="4 Rectángulo"/>
          <p:cNvSpPr/>
          <p:nvPr/>
        </p:nvSpPr>
        <p:spPr>
          <a:xfrm>
            <a:off x="35495" y="4941168"/>
            <a:ext cx="9073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Actualizar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vigente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dquisición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sismógrafos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para la implementación de una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red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ante la ocurrencia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enjambres sísmicos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inducida.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17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8272388" y="1932702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3 CuadroTexto"/>
          <p:cNvSpPr txBox="1"/>
          <p:nvPr/>
        </p:nvSpPr>
        <p:spPr>
          <a:xfrm>
            <a:off x="8057847" y="2224824"/>
            <a:ext cx="2187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</a:t>
            </a:r>
            <a:endParaRPr lang="es-MX" dirty="0" smtClean="0">
              <a:solidFill>
                <a:prstClr val="black"/>
              </a:solidFill>
            </a:endParaRPr>
          </a:p>
          <a:p>
            <a:r>
              <a:rPr lang="es-MX" dirty="0" smtClean="0">
                <a:solidFill>
                  <a:prstClr val="black"/>
                </a:solidFill>
              </a:rPr>
              <a:t>Fracturas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19" name="1 Rectángulo"/>
          <p:cNvSpPr/>
          <p:nvPr/>
        </p:nvSpPr>
        <p:spPr>
          <a:xfrm>
            <a:off x="107504" y="1153776"/>
            <a:ext cx="4062832" cy="321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INFORMACIÓN ADICIONAL: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minera y posibles proyectos de presas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llegan ha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puede  ser perceptible en viviendas construidas sobre jales mineros o entorno a los embalses los primeros años de operación .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posible actividad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extracción de hidrocarburos no convencionales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zona norte del estado,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podría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 daño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viviendas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infraestructura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21" name="Picture 3" descr="F:\estados_gif\CoahuiladeZaragoz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62" y="835853"/>
            <a:ext cx="3693422" cy="43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26 Grupo"/>
          <p:cNvGrpSpPr/>
          <p:nvPr/>
        </p:nvGrpSpPr>
        <p:grpSpPr>
          <a:xfrm>
            <a:off x="8045277" y="3057160"/>
            <a:ext cx="2287363" cy="803888"/>
            <a:chOff x="7452320" y="5392816"/>
            <a:chExt cx="2287363" cy="803888"/>
          </a:xfrm>
        </p:grpSpPr>
        <p:sp>
          <p:nvSpPr>
            <p:cNvPr id="35" name="9 CuadroTexto"/>
            <p:cNvSpPr txBox="1"/>
            <p:nvPr/>
          </p:nvSpPr>
          <p:spPr>
            <a:xfrm>
              <a:off x="7551891" y="5613096"/>
              <a:ext cx="79208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  <a:r>
                <a:rPr lang="es-MX" sz="1050" dirty="0">
                  <a:solidFill>
                    <a:prstClr val="black"/>
                  </a:solidFill>
                  <a:latin typeface="Montserrat" panose="00000500000000000000" pitchFamily="2" charset="0"/>
                </a:rPr>
                <a:t>≤</a:t>
              </a:r>
              <a:r>
                <a:rPr lang="es-MX" sz="105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M    &lt;4</a:t>
              </a:r>
              <a:endParaRPr lang="es-MX" sz="105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6" name="Oval 2"/>
            <p:cNvSpPr/>
            <p:nvPr/>
          </p:nvSpPr>
          <p:spPr>
            <a:xfrm>
              <a:off x="7911931" y="5661248"/>
              <a:ext cx="117727" cy="144016"/>
            </a:xfrm>
            <a:prstGeom prst="ellipse">
              <a:avLst/>
            </a:prstGeom>
            <a:solidFill>
              <a:srgbClr val="16F6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prstClr val="white"/>
                </a:solidFill>
              </a:endParaRPr>
            </a:p>
          </p:txBody>
        </p:sp>
        <p:pic>
          <p:nvPicPr>
            <p:cNvPr id="37" name="Picture 3" descr="F:\3.pn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60" t="43083" r="13716" b="53363"/>
            <a:stretch/>
          </p:blipFill>
          <p:spPr bwMode="auto">
            <a:xfrm>
              <a:off x="7452320" y="5793144"/>
              <a:ext cx="919222" cy="40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9 CuadroTexto"/>
            <p:cNvSpPr txBox="1"/>
            <p:nvPr/>
          </p:nvSpPr>
          <p:spPr>
            <a:xfrm>
              <a:off x="7551891" y="5392816"/>
              <a:ext cx="21877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dirty="0">
                  <a:solidFill>
                    <a:prstClr val="black"/>
                  </a:solidFill>
                  <a:latin typeface="Montserrat" panose="00000500000000000000" pitchFamily="2" charset="0"/>
                </a:rPr>
                <a:t>2</a:t>
              </a:r>
              <a:r>
                <a:rPr lang="es-MX" sz="105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≤M    &lt;</a:t>
              </a:r>
              <a:r>
                <a:rPr lang="es-MX" sz="1050" dirty="0">
                  <a:solidFill>
                    <a:prstClr val="black"/>
                  </a:solidFill>
                  <a:latin typeface="Montserrat" panose="00000500000000000000" pitchFamily="2" charset="0"/>
                </a:rPr>
                <a:t>3</a:t>
              </a:r>
            </a:p>
          </p:txBody>
        </p:sp>
        <p:sp>
          <p:nvSpPr>
            <p:cNvPr id="39" name="31 Elipse"/>
            <p:cNvSpPr/>
            <p:nvPr/>
          </p:nvSpPr>
          <p:spPr>
            <a:xfrm>
              <a:off x="7911931" y="5445224"/>
              <a:ext cx="117727" cy="115221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>
                <a:solidFill>
                  <a:prstClr val="white"/>
                </a:solidFill>
              </a:endParaRPr>
            </a:p>
          </p:txBody>
        </p:sp>
        <p:sp>
          <p:nvSpPr>
            <p:cNvPr id="40" name="9 CuadroTexto"/>
            <p:cNvSpPr txBox="1"/>
            <p:nvPr/>
          </p:nvSpPr>
          <p:spPr>
            <a:xfrm>
              <a:off x="7551891" y="5880946"/>
              <a:ext cx="21877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4≤M   &lt;5.5</a:t>
              </a:r>
              <a:endParaRPr lang="es-MX" sz="105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7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2 CuadroTexto"/>
          <p:cNvSpPr txBox="1"/>
          <p:nvPr/>
        </p:nvSpPr>
        <p:spPr>
          <a:xfrm>
            <a:off x="3950416" y="1033572"/>
            <a:ext cx="476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b="1" dirty="0" smtClean="0">
                <a:latin typeface="Montserrat" panose="00000500000000000000" pitchFamily="2" charset="0"/>
              </a:rPr>
              <a:t>20% del estado es propenso a la inestabilidad de laderas</a:t>
            </a:r>
            <a:endParaRPr lang="es-MX" sz="1200" b="1" dirty="0">
              <a:latin typeface="Montserrat" panose="00000500000000000000" pitchFamily="2" charset="0"/>
            </a:endParaRPr>
          </a:p>
        </p:txBody>
      </p:sp>
      <p:sp>
        <p:nvSpPr>
          <p:cNvPr id="16" name="6 Rectángulo"/>
          <p:cNvSpPr/>
          <p:nvPr/>
        </p:nvSpPr>
        <p:spPr>
          <a:xfrm>
            <a:off x="3851920" y="1327988"/>
            <a:ext cx="52287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información de la Subsecretaría de PC de Coahuila, </a:t>
            </a:r>
            <a:r>
              <a:rPr lang="da-DK" sz="1400" b="1" dirty="0" smtClean="0">
                <a:latin typeface="Montserrat" panose="00000500000000000000" pitchFamily="2" charset="0"/>
              </a:rPr>
              <a:t>los principales problemas geotécnicos del estado </a:t>
            </a:r>
            <a:r>
              <a:rPr lang="da-DK" sz="1400" dirty="0" smtClean="0">
                <a:latin typeface="Montserrat" panose="00000500000000000000" pitchFamily="2" charset="0"/>
              </a:rPr>
              <a:t>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agrietamiento</a:t>
            </a:r>
            <a:r>
              <a:rPr lang="da-DK" sz="1400" dirty="0" smtClean="0">
                <a:latin typeface="Montserrat" panose="00000500000000000000" pitchFamily="2" charset="0"/>
              </a:rPr>
              <a:t> del terreno que afectan la </a:t>
            </a:r>
            <a:r>
              <a:rPr lang="da-DK" sz="1400" b="1" dirty="0" smtClean="0">
                <a:latin typeface="Montserrat" panose="00000500000000000000" pitchFamily="2" charset="0"/>
              </a:rPr>
              <a:t>zona de la Laguna</a:t>
            </a:r>
            <a:r>
              <a:rPr lang="da-DK" sz="1400" dirty="0" smtClean="0">
                <a:latin typeface="Montserrat" panose="00000500000000000000" pitchFamily="2" charset="0"/>
              </a:rPr>
              <a:t>. En contraste, sólo 20% del territorio es </a:t>
            </a:r>
            <a:r>
              <a:rPr lang="da-DK" sz="1400" b="1" dirty="0" smtClean="0">
                <a:latin typeface="Montserrat" panose="00000500000000000000" pitchFamily="2" charset="0"/>
              </a:rPr>
              <a:t>susceptible a deslizamientos</a:t>
            </a:r>
            <a:r>
              <a:rPr lang="da-DK" sz="1400" dirty="0" smtClean="0">
                <a:latin typeface="Montserrat" panose="00000500000000000000" pitchFamily="2" charset="0"/>
              </a:rPr>
              <a:t>, siendo la lluvia </a:t>
            </a:r>
            <a:r>
              <a:rPr lang="da-DK" sz="1400" dirty="0">
                <a:latin typeface="Montserrat" panose="00000500000000000000" pitchFamily="2" charset="0"/>
              </a:rPr>
              <a:t>el principal factor </a:t>
            </a:r>
            <a:r>
              <a:rPr lang="da-DK" sz="1400" dirty="0" smtClean="0">
                <a:latin typeface="Montserrat" panose="00000500000000000000" pitchFamily="2" charset="0"/>
              </a:rPr>
              <a:t>detonante. Entre los tipos de inestabilidad más comunes se tienen los </a:t>
            </a:r>
            <a:r>
              <a:rPr lang="da-DK" sz="1400" b="1" dirty="0" smtClean="0">
                <a:latin typeface="Montserrat" panose="00000500000000000000" pitchFamily="2" charset="0"/>
              </a:rPr>
              <a:t>caidos de rocas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derrumbes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cortes carreteros.</a:t>
            </a:r>
          </a:p>
          <a:p>
            <a:pPr algn="just">
              <a:buClr>
                <a:srgbClr val="CBB487"/>
              </a:buClr>
            </a:pPr>
            <a:endParaRPr lang="da-DK" sz="1400" dirty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Por otra parte, aunque se han registrado sismos de magnitud 4.1 y 4.2, no existen casos documentados de licuación.</a:t>
            </a:r>
            <a:endParaRPr lang="da-DK" sz="1400" dirty="0" smtClean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262183" y="1079158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067944" y="4510302"/>
            <a:ext cx="4729926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</a:t>
            </a:r>
            <a:r>
              <a:rPr lang="es-MX" sz="1400" dirty="0" smtClean="0">
                <a:latin typeface="Montserrat" panose="00000500000000000000" pitchFamily="2" charset="0"/>
              </a:rPr>
              <a:t>preventiva, de preferencia con </a:t>
            </a:r>
            <a:r>
              <a:rPr lang="es-MX" sz="1400" dirty="0">
                <a:latin typeface="Montserrat" panose="00000500000000000000" pitchFamily="2" charset="0"/>
              </a:rPr>
              <a:t>una estructura similar a la del </a:t>
            </a:r>
            <a:r>
              <a:rPr lang="es-MX" sz="1400" dirty="0" smtClean="0">
                <a:latin typeface="Montserrat" panose="00000500000000000000" pitchFamily="2" charset="0"/>
              </a:rPr>
              <a:t>CENAPRED.</a:t>
            </a: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05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Integrar </a:t>
            </a:r>
            <a:r>
              <a:rPr lang="es-MX" sz="1400" b="1" dirty="0">
                <a:latin typeface="Montserrat" panose="00000500000000000000" pitchFamily="2" charset="0"/>
              </a:rPr>
              <a:t>un comité científico </a:t>
            </a:r>
            <a:r>
              <a:rPr lang="es-MX" sz="1400" dirty="0">
                <a:latin typeface="Montserrat" panose="00000500000000000000" pitchFamily="2" charset="0"/>
              </a:rPr>
              <a:t>asesor con participación de autoridades, académicos, cuerpos colegiados y sociedades técnicas estatales.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7" y="1511206"/>
            <a:ext cx="3382405" cy="49080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38029" y="4171748"/>
            <a:ext cx="24481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27460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17" name="6 Rectángulo"/>
          <p:cNvSpPr/>
          <p:nvPr/>
        </p:nvSpPr>
        <p:spPr>
          <a:xfrm>
            <a:off x="179512" y="1160566"/>
            <a:ext cx="879148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Evitar,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geotécnicos de </a:t>
            </a:r>
            <a:r>
              <a:rPr lang="da-DK" sz="1400" b="1" dirty="0" smtClean="0">
                <a:latin typeface="Montserrat" panose="00000500000000000000" pitchFamily="2" charset="0"/>
              </a:rPr>
              <a:t>campo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laboratorio</a:t>
            </a:r>
            <a:r>
              <a:rPr lang="da-DK" sz="1400" dirty="0" smtClean="0">
                <a:latin typeface="Montserrat" panose="00000500000000000000" pitchFamily="2" charset="0"/>
              </a:rPr>
              <a:t> para zonificar los regiones </a:t>
            </a:r>
            <a:r>
              <a:rPr lang="da-DK" sz="1400" b="1" dirty="0" smtClean="0">
                <a:latin typeface="Montserrat" panose="00000500000000000000" pitchFamily="2" charset="0"/>
              </a:rPr>
              <a:t>propensas a hundimiento y agrietamiento</a:t>
            </a:r>
            <a:r>
              <a:rPr lang="da-DK" sz="1400" dirty="0" smtClean="0">
                <a:latin typeface="Montserrat" panose="00000500000000000000" pitchFamily="2" charset="0"/>
              </a:rPr>
              <a:t>. Las universidades pueden colaborar en estos trabajos.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 y </a:t>
            </a:r>
            <a:r>
              <a:rPr lang="da-DK" sz="1400" b="1" dirty="0" smtClean="0">
                <a:latin typeface="Montserrat" panose="00000500000000000000" pitchFamily="2" charset="0"/>
              </a:rPr>
              <a:t>capacitando </a:t>
            </a:r>
            <a:r>
              <a:rPr lang="da-DK" sz="1400" b="1" dirty="0">
                <a:latin typeface="Montserrat" panose="00000500000000000000" pitchFamily="2" charset="0"/>
              </a:rPr>
              <a:t>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" y="3119889"/>
            <a:ext cx="3807547" cy="3333447"/>
          </a:xfrm>
          <a:prstGeom prst="rect">
            <a:avLst/>
          </a:prstGeom>
        </p:spPr>
      </p:pic>
      <p:sp>
        <p:nvSpPr>
          <p:cNvPr id="19" name="6 Rectángulo"/>
          <p:cNvSpPr/>
          <p:nvPr/>
        </p:nvSpPr>
        <p:spPr>
          <a:xfrm>
            <a:off x="3851920" y="3192940"/>
            <a:ext cx="5119072" cy="337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</a:t>
            </a:r>
            <a:r>
              <a:rPr lang="da-DK" sz="1400" dirty="0" smtClean="0">
                <a:latin typeface="Montserrat" panose="00000500000000000000" pitchFamily="2" charset="0"/>
              </a:rPr>
              <a:t>permanentemente los sistemas de abastecimiento de agua y las tuberías de drenaje para </a:t>
            </a:r>
            <a:r>
              <a:rPr lang="da-DK" sz="1400" b="1" dirty="0" smtClean="0">
                <a:latin typeface="Montserrat" panose="00000500000000000000" pitchFamily="2" charset="0"/>
              </a:rPr>
              <a:t>detectar y reparar oportunamente fugas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dirty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territorio, principalmente en </a:t>
            </a:r>
            <a:r>
              <a:rPr lang="da-DK" sz="1400" b="1" dirty="0" smtClean="0">
                <a:latin typeface="Montserrat" panose="00000500000000000000" pitchFamily="2" charset="0"/>
              </a:rPr>
              <a:t>zonas </a:t>
            </a:r>
            <a:r>
              <a:rPr lang="da-DK" sz="1400" dirty="0" smtClean="0">
                <a:latin typeface="Montserrat" panose="00000500000000000000" pitchFamily="2" charset="0"/>
              </a:rPr>
              <a:t>que puedan ser afectadas por </a:t>
            </a:r>
            <a:r>
              <a:rPr lang="da-DK" sz="1400" b="1" dirty="0">
                <a:latin typeface="Montserrat" panose="00000500000000000000" pitchFamily="2" charset="0"/>
              </a:rPr>
              <a:t>hundimientos súbitos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estaciones </a:t>
            </a:r>
            <a:r>
              <a:rPr lang="da-DK" sz="1400" dirty="0" smtClean="0">
                <a:latin typeface="Montserrat" panose="00000500000000000000" pitchFamily="2" charset="0"/>
              </a:rPr>
              <a:t>meteorológicas en las </a:t>
            </a:r>
            <a:r>
              <a:rPr lang="da-DK" sz="1400" b="1" dirty="0" smtClean="0">
                <a:latin typeface="Montserrat" panose="00000500000000000000" pitchFamily="2" charset="0"/>
              </a:rPr>
              <a:t>zonas propensas a inestabilidad de laderas </a:t>
            </a:r>
            <a:r>
              <a:rPr lang="da-DK" sz="1400" dirty="0" smtClean="0">
                <a:latin typeface="Montserrat" panose="00000500000000000000" pitchFamily="2" charset="0"/>
              </a:rPr>
              <a:t>y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</a:t>
            </a:r>
            <a:r>
              <a:rPr lang="da-DK" sz="1400" dirty="0" smtClean="0">
                <a:latin typeface="Montserrat" panose="00000500000000000000" pitchFamily="2" charset="0"/>
              </a:rPr>
              <a:t>para </a:t>
            </a:r>
            <a:r>
              <a:rPr lang="da-DK" sz="1400" dirty="0">
                <a:latin typeface="Montserrat" panose="00000500000000000000" pitchFamily="2" charset="0"/>
              </a:rPr>
              <a:t>trabajo de </a:t>
            </a:r>
            <a:r>
              <a:rPr lang="da-DK" sz="1400" dirty="0" smtClean="0">
                <a:latin typeface="Montserrat" panose="00000500000000000000" pitchFamily="2" charset="0"/>
              </a:rPr>
              <a:t>campo (GPS, brújulas, distanciómetros, mapa movil, penetrómetros, etc.)</a:t>
            </a:r>
            <a:endParaRPr lang="da-DK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15213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332982" y="1148980"/>
            <a:ext cx="87194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para la identificación de zonas propensas a hundimiento y agrietamiento. </a:t>
            </a:r>
            <a:r>
              <a:rPr lang="es-MX" sz="1400" dirty="0">
                <a:latin typeface="Montserrat" panose="00000500000000000000" pitchFamily="2" charset="0"/>
              </a:rPr>
              <a:t>El CENAPRED puede </a:t>
            </a:r>
            <a:r>
              <a:rPr lang="es-MX" sz="1400" b="1" dirty="0">
                <a:latin typeface="Montserrat" panose="00000500000000000000" pitchFamily="2" charset="0"/>
              </a:rPr>
              <a:t>colaborar con asesorías </a:t>
            </a:r>
            <a:r>
              <a:rPr lang="es-MX" sz="1400" b="1" dirty="0" smtClean="0">
                <a:latin typeface="Montserrat" panose="00000500000000000000" pitchFamily="2" charset="0"/>
              </a:rPr>
              <a:t>y capacitación </a:t>
            </a:r>
            <a:r>
              <a:rPr lang="es-MX" sz="1400" dirty="0" smtClean="0">
                <a:latin typeface="Montserrat" panose="00000500000000000000" pitchFamily="2" charset="0"/>
              </a:rPr>
              <a:t>para la implementación de técnicas de medición mediante interpretación de imágenes de satélite.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-1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Caído de roca en la ciudad de Torreón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3501008"/>
            <a:ext cx="4140162" cy="2761456"/>
          </a:xfrm>
          <a:prstGeom prst="rect">
            <a:avLst/>
          </a:prstGeom>
        </p:spPr>
      </p:pic>
      <p:sp>
        <p:nvSpPr>
          <p:cNvPr id="16" name="6 Rectángulo"/>
          <p:cNvSpPr/>
          <p:nvPr/>
        </p:nvSpPr>
        <p:spPr>
          <a:xfrm>
            <a:off x="4355976" y="3501008"/>
            <a:ext cx="46085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mayor </a:t>
            </a:r>
            <a:r>
              <a:rPr lang="es-MX" sz="1400" dirty="0" smtClean="0">
                <a:latin typeface="Montserrat" panose="00000500000000000000" pitchFamily="2" charset="0"/>
              </a:rPr>
              <a:t>afectación por hundimiento y agrietamiento.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Establecer </a:t>
            </a:r>
            <a:r>
              <a:rPr lang="es-MX" sz="1400" b="1" dirty="0" smtClean="0">
                <a:latin typeface="Montserrat" panose="00000500000000000000" pitchFamily="2" charset="0"/>
              </a:rPr>
              <a:t>convenios de colaboración </a:t>
            </a:r>
            <a:r>
              <a:rPr lang="es-MX" sz="1400" dirty="0" smtClean="0">
                <a:latin typeface="Montserrat" panose="00000500000000000000" pitchFamily="2" charset="0"/>
              </a:rPr>
              <a:t>con organismos estatales y/o federales para la ejecución de estudios geofísicos en las zonas de mayor afectación.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El CENAPRED puede </a:t>
            </a:r>
            <a:r>
              <a:rPr lang="es-MX" sz="1400" b="1" dirty="0" smtClean="0">
                <a:latin typeface="Montserrat" panose="00000500000000000000" pitchFamily="2" charset="0"/>
              </a:rPr>
              <a:t>colaborar con asesorías y metodologías </a:t>
            </a:r>
            <a:r>
              <a:rPr lang="es-MX" sz="1400" dirty="0" smtClean="0">
                <a:latin typeface="Montserrat" panose="00000500000000000000" pitchFamily="2" charset="0"/>
              </a:rPr>
              <a:t>para la selección de sitios y ejecución de pruebas.</a:t>
            </a:r>
          </a:p>
        </p:txBody>
      </p:sp>
    </p:spTree>
    <p:extLst>
      <p:ext uri="{BB962C8B-B14F-4D97-AF65-F5344CB8AC3E}">
        <p14:creationId xmlns:p14="http://schemas.microsoft.com/office/powerpoint/2010/main" val="232183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8276" y="247585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14" name="8 Rectángulo"/>
          <p:cNvSpPr/>
          <p:nvPr/>
        </p:nvSpPr>
        <p:spPr>
          <a:xfrm>
            <a:off x="251520" y="1249015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RECURSOS DISPONIBLES EN 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8" name="6 Rectángulo"/>
          <p:cNvSpPr/>
          <p:nvPr/>
        </p:nvSpPr>
        <p:spPr>
          <a:xfrm>
            <a:off x="251520" y="2060848"/>
            <a:ext cx="852168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hundimiento, agrietamiento y licuación de </a:t>
            </a:r>
            <a:r>
              <a:rPr lang="da-DK" sz="1400" b="1" dirty="0">
                <a:latin typeface="Montserrat" panose="00000500000000000000" pitchFamily="2" charset="0"/>
              </a:rPr>
              <a:t>suelos </a:t>
            </a:r>
            <a:r>
              <a:rPr lang="da-DK" sz="1400" dirty="0">
                <a:latin typeface="Montserrat" panose="00000500000000000000" pitchFamily="2" charset="0"/>
              </a:rPr>
              <a:t>se recomienda </a:t>
            </a:r>
            <a:r>
              <a:rPr lang="da-DK" sz="1400" b="1" dirty="0">
                <a:latin typeface="Montserrat" panose="00000500000000000000" pitchFamily="2" charset="0"/>
              </a:rPr>
              <a:t>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Mínimo.</a:t>
            </a:r>
          </a:p>
          <a:p>
            <a:pPr marL="177800" algn="just">
              <a:buSzPct val="150000"/>
            </a:pPr>
            <a:r>
              <a:rPr lang="da-DK" sz="1400" dirty="0" smtClean="0">
                <a:latin typeface="Montserrat" panose="00000500000000000000" pitchFamily="2" charset="0"/>
              </a:rPr>
              <a:t>   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SzPct val="150000"/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La Dirección de Investigación cuenta con un amplio acervo de información </a:t>
            </a:r>
            <a:r>
              <a:rPr lang="da-DK" sz="1400" dirty="0" smtClean="0">
                <a:latin typeface="Montserrat" panose="00000500000000000000" pitchFamily="2" charset="0"/>
              </a:rPr>
              <a:t>sobre los fenómenos de hundimiento y agretamiento en la zona de La Laguna</a:t>
            </a:r>
            <a:r>
              <a:rPr lang="es-MX" sz="1400" dirty="0" smtClean="0">
                <a:latin typeface="Montserrat" panose="00000500000000000000" pitchFamily="2" charset="0"/>
              </a:rPr>
              <a:t>, los cuales están disponibles para su consulta en la Subdirección de Dinámica de Suelos y Procesos Gravitacionales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61256" y="257855"/>
            <a:ext cx="34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6 Rectángulo"/>
          <p:cNvSpPr/>
          <p:nvPr/>
        </p:nvSpPr>
        <p:spPr>
          <a:xfrm>
            <a:off x="107504" y="3866515"/>
            <a:ext cx="8873097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bajo </a:t>
            </a:r>
            <a:r>
              <a:rPr lang="es-MX" sz="1400" dirty="0" smtClean="0">
                <a:latin typeface="Montserrat" panose="00000500000000000000" pitchFamily="2" charset="0"/>
              </a:rPr>
              <a:t>(nivel 2,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alto </a:t>
            </a:r>
            <a:r>
              <a:rPr lang="es-MX" sz="1400" dirty="0" smtClean="0">
                <a:latin typeface="Montserrat" panose="00000500000000000000" pitchFamily="2" charset="0"/>
              </a:rPr>
              <a:t>(nivel 6,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graphicFrame>
        <p:nvGraphicFramePr>
          <p:cNvPr id="16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07684"/>
              </p:ext>
            </p:extLst>
          </p:nvPr>
        </p:nvGraphicFramePr>
        <p:xfrm>
          <a:off x="59379" y="1052736"/>
          <a:ext cx="6912768" cy="2599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4496"/>
                <a:gridCol w="1008112"/>
                <a:gridCol w="1440160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Coahuila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615,976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90,931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80,915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11,945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1,202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8,142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17" name="21 Cerrar llave"/>
          <p:cNvSpPr/>
          <p:nvPr/>
        </p:nvSpPr>
        <p:spPr>
          <a:xfrm>
            <a:off x="6650607" y="2092206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24 CuadroTexto"/>
          <p:cNvSpPr txBox="1"/>
          <p:nvPr/>
        </p:nvSpPr>
        <p:spPr>
          <a:xfrm>
            <a:off x="6794623" y="256025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24%</a:t>
            </a:r>
            <a:endParaRPr lang="es-MX" dirty="0"/>
          </a:p>
        </p:txBody>
      </p:sp>
      <p:sp>
        <p:nvSpPr>
          <p:cNvPr id="19" name="9 CuadroTexto"/>
          <p:cNvSpPr txBox="1"/>
          <p:nvPr/>
        </p:nvSpPr>
        <p:spPr>
          <a:xfrm>
            <a:off x="91391" y="5697106"/>
            <a:ext cx="887309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</a:t>
            </a:r>
            <a:r>
              <a:rPr lang="es-MX" sz="1400" dirty="0" smtClean="0">
                <a:latin typeface="Montserrat" panose="00000500000000000000" pitchFamily="2" charset="0"/>
              </a:rPr>
              <a:t> y un manual para </a:t>
            </a:r>
            <a:r>
              <a:rPr lang="es-MX" sz="1400" b="1" dirty="0" smtClean="0">
                <a:latin typeface="Montserrat" panose="00000500000000000000" pitchFamily="2" charset="0"/>
              </a:rPr>
              <a:t>valorar cuantitativamente la vulnerabilidad estructural</a:t>
            </a:r>
            <a:r>
              <a:rPr lang="es-MX" sz="1400" dirty="0" smtClean="0">
                <a:latin typeface="Montserrat" panose="00000500000000000000" pitchFamily="2" charset="0"/>
              </a:rPr>
              <a:t>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Curso de formación de instructores </a:t>
            </a:r>
            <a:r>
              <a:rPr lang="es-MX" sz="1400" dirty="0" smtClean="0">
                <a:latin typeface="Montserrat" panose="00000500000000000000" pitchFamily="2" charset="0"/>
              </a:rPr>
              <a:t>para que la metodología sea replicada en todo el estado.</a:t>
            </a:r>
          </a:p>
        </p:txBody>
      </p:sp>
      <p:sp>
        <p:nvSpPr>
          <p:cNvPr id="20" name="8 CuadroTexto"/>
          <p:cNvSpPr txBox="1"/>
          <p:nvPr/>
        </p:nvSpPr>
        <p:spPr>
          <a:xfrm>
            <a:off x="59379" y="5136867"/>
            <a:ext cx="89051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6" t="8696" r="18740" b="6782"/>
          <a:stretch/>
        </p:blipFill>
        <p:spPr bwMode="auto">
          <a:xfrm>
            <a:off x="7308304" y="1052736"/>
            <a:ext cx="1795303" cy="25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046288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4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6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Coahuila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65393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85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51324" y="359675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79512" y="1158567"/>
            <a:ext cx="5328592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1200150" lvl="2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Existe </a:t>
            </a:r>
            <a:r>
              <a:rPr lang="es-MX" sz="1400" dirty="0" smtClean="0">
                <a:latin typeface="Montserrat" panose="00000500000000000000" pitchFamily="2" charset="0"/>
              </a:rPr>
              <a:t>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</a:t>
            </a:r>
            <a:r>
              <a:rPr lang="es-MX" sz="1400" b="1" dirty="0" smtClean="0">
                <a:latin typeface="Montserrat" panose="00000500000000000000" pitchFamily="2" charset="0"/>
              </a:rPr>
              <a:t>documentos normativos </a:t>
            </a:r>
            <a:r>
              <a:rPr lang="es-MX" sz="1400" dirty="0" smtClean="0">
                <a:latin typeface="Montserrat" panose="00000500000000000000" pitchFamily="2" charset="0"/>
              </a:rPr>
              <a:t>relativos a </a:t>
            </a:r>
            <a:r>
              <a:rPr lang="es-MX" sz="1400" b="1" dirty="0" smtClean="0">
                <a:latin typeface="Montserrat" panose="00000500000000000000" pitchFamily="2" charset="0"/>
              </a:rPr>
              <a:t>construcción</a:t>
            </a:r>
            <a:r>
              <a:rPr lang="es-MX" sz="1400" dirty="0" smtClean="0">
                <a:latin typeface="Montserrat" panose="00000500000000000000" pitchFamily="2" charset="0"/>
              </a:rPr>
              <a:t>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ocho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38</a:t>
            </a:r>
            <a:r>
              <a:rPr lang="es-MX" sz="1400" dirty="0" smtClean="0">
                <a:latin typeface="Montserrat" panose="00000500000000000000" pitchFamily="2" charset="0"/>
              </a:rPr>
              <a:t> municipios de Coahuila.</a:t>
            </a:r>
          </a:p>
        </p:txBody>
      </p:sp>
      <p:sp>
        <p:nvSpPr>
          <p:cNvPr id="16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179512" y="3405400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4 CuadroTexto"/>
          <p:cNvSpPr txBox="1"/>
          <p:nvPr/>
        </p:nvSpPr>
        <p:spPr>
          <a:xfrm>
            <a:off x="179512" y="3793259"/>
            <a:ext cx="5328592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Coahuila.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Coahuila.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4" t="7732" r="18478" b="7131"/>
          <a:stretch/>
        </p:blipFill>
        <p:spPr bwMode="auto">
          <a:xfrm>
            <a:off x="5940152" y="1333241"/>
            <a:ext cx="3168449" cy="44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336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8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323528" y="4062551"/>
            <a:ext cx="531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 Light" panose="00000400000000000000" pitchFamily="2" charset="0"/>
              </a:rPr>
              <a:t>Temas a desarrollar</a:t>
            </a:r>
            <a:r>
              <a:rPr lang="es-MX" sz="1400" dirty="0">
                <a:latin typeface="Montserrat Light" panose="00000400000000000000" pitchFamily="2" charset="0"/>
              </a:rPr>
              <a:t>: </a:t>
            </a:r>
            <a:r>
              <a:rPr lang="es-MX" sz="1400" dirty="0" smtClean="0">
                <a:latin typeface="Montserrat Light" panose="00000400000000000000" pitchFamily="2" charset="0"/>
              </a:rPr>
              <a:t>Actualizar </a:t>
            </a:r>
            <a:r>
              <a:rPr lang="es-MX" sz="1400" dirty="0">
                <a:latin typeface="Montserrat Light" panose="00000400000000000000" pitchFamily="2" charset="0"/>
              </a:rPr>
              <a:t>los </a:t>
            </a:r>
            <a:r>
              <a:rPr lang="es-MX" sz="1400" b="1" dirty="0">
                <a:latin typeface="Montserrat Light" panose="00000400000000000000" pitchFamily="2" charset="0"/>
              </a:rPr>
              <a:t>puntos críticos </a:t>
            </a:r>
            <a:r>
              <a:rPr lang="es-MX" sz="1400" dirty="0" smtClean="0">
                <a:latin typeface="Montserrat Light" panose="00000400000000000000" pitchFamily="2" charset="0"/>
              </a:rPr>
              <a:t>de inundación </a:t>
            </a:r>
            <a:r>
              <a:rPr lang="es-MX" sz="1400" dirty="0">
                <a:latin typeface="Montserrat Light" panose="00000400000000000000" pitchFamily="2" charset="0"/>
              </a:rPr>
              <a:t>en el estado, </a:t>
            </a:r>
            <a:r>
              <a:rPr lang="es-MX" sz="1400" dirty="0" smtClean="0">
                <a:latin typeface="Montserrat Light" panose="00000400000000000000" pitchFamily="2" charset="0"/>
              </a:rPr>
              <a:t>sobre todo los que se ubican en cercanías de poblaciones asentadas en zonas de peligro, así como </a:t>
            </a:r>
            <a:r>
              <a:rPr lang="es-MX" sz="1400" b="1" dirty="0" smtClean="0">
                <a:latin typeface="Montserrat Light" panose="00000400000000000000" pitchFamily="2" charset="0"/>
              </a:rPr>
              <a:t>aguas abajo </a:t>
            </a:r>
            <a:r>
              <a:rPr lang="es-MX" sz="1400" dirty="0" smtClean="0">
                <a:latin typeface="Montserrat Light" panose="00000400000000000000" pitchFamily="2" charset="0"/>
              </a:rPr>
              <a:t>de la </a:t>
            </a:r>
            <a:r>
              <a:rPr lang="es-MX" sz="1400" b="1" dirty="0" smtClean="0">
                <a:latin typeface="Montserrat Light" panose="00000400000000000000" pitchFamily="2" charset="0"/>
              </a:rPr>
              <a:t>presa Venustiano Carranza </a:t>
            </a:r>
            <a:r>
              <a:rPr lang="es-MX" sz="1400" dirty="0" smtClean="0">
                <a:latin typeface="Montserrat Light" panose="00000400000000000000" pitchFamily="2" charset="0"/>
              </a:rPr>
              <a:t>en el municipio de Juárez (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 y con 89 años operando</a:t>
            </a:r>
            <a:r>
              <a:rPr lang="es-MX" sz="1400" dirty="0" smtClean="0">
                <a:latin typeface="Montserrat Light" panose="00000400000000000000" pitchFamily="2" charset="0"/>
              </a:rPr>
              <a:t>). Cabe mencionar que en Coahuila </a:t>
            </a:r>
            <a:r>
              <a:rPr lang="es-MX" sz="1400" b="1" dirty="0" smtClean="0">
                <a:latin typeface="Montserrat Light" panose="00000400000000000000" pitchFamily="2" charset="0"/>
              </a:rPr>
              <a:t>se monitorean </a:t>
            </a:r>
            <a:r>
              <a:rPr lang="es-MX" sz="1400" dirty="0" smtClean="0">
                <a:latin typeface="Montserrat Light" panose="00000400000000000000" pitchFamily="2" charset="0"/>
              </a:rPr>
              <a:t>semanalmente </a:t>
            </a:r>
            <a:r>
              <a:rPr lang="es-MX" sz="1400" b="1" dirty="0" smtClean="0">
                <a:latin typeface="Montserrat Light" panose="00000400000000000000" pitchFamily="2" charset="0"/>
              </a:rPr>
              <a:t>cinco presas</a:t>
            </a:r>
            <a:r>
              <a:rPr lang="es-MX" sz="1400" dirty="0" smtClean="0">
                <a:latin typeface="Montserrat Light" panose="00000400000000000000" pitchFamily="2" charset="0"/>
              </a:rPr>
              <a:t>, de las cuales </a:t>
            </a:r>
            <a:r>
              <a:rPr lang="es-MX" sz="1400" b="1" dirty="0" smtClean="0">
                <a:latin typeface="Montserrat Light" panose="00000400000000000000" pitchFamily="2" charset="0"/>
              </a:rPr>
              <a:t>dos poseen una política de operación</a:t>
            </a:r>
            <a:r>
              <a:rPr lang="es-MX" sz="1400" dirty="0" smtClean="0">
                <a:latin typeface="Montserrat Light" panose="00000400000000000000" pitchFamily="2" charset="0"/>
              </a:rPr>
              <a:t> para un buen manejo del embalse y </a:t>
            </a:r>
            <a:r>
              <a:rPr lang="es-MX" sz="1400" b="1" dirty="0" smtClean="0">
                <a:latin typeface="Montserrat Light" panose="00000400000000000000" pitchFamily="2" charset="0"/>
              </a:rPr>
              <a:t>tres carecen de ésta</a:t>
            </a:r>
            <a:r>
              <a:rPr lang="es-MX" sz="1400" dirty="0" smtClean="0">
                <a:latin typeface="Montserrat Light" panose="00000400000000000000" pitchFamily="2" charset="0"/>
              </a:rPr>
              <a:t>, para el control de avenidas extraordinarias.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37736" y="1039376"/>
            <a:ext cx="524237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El estado cuenta con </a:t>
            </a:r>
            <a:r>
              <a:rPr lang="es-MX" sz="1400" b="1" dirty="0" smtClean="0">
                <a:latin typeface="Montserrat Light" panose="00000400000000000000" pitchFamily="2" charset="0"/>
              </a:rPr>
              <a:t>arroyos,  ríos y presas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dirty="0">
                <a:latin typeface="Montserrat Light" panose="00000400000000000000" pitchFamily="2" charset="0"/>
              </a:rPr>
              <a:t>los cuales pueden provocar </a:t>
            </a:r>
            <a:r>
              <a:rPr lang="es-MX" sz="1400" b="1" dirty="0" smtClean="0">
                <a:latin typeface="Montserrat Light" panose="00000400000000000000" pitchFamily="2" charset="0"/>
              </a:rPr>
              <a:t>inundaciones, durante todo el año</a:t>
            </a:r>
            <a:r>
              <a:rPr lang="es-MX" sz="1400" dirty="0" smtClean="0">
                <a:latin typeface="Montserrat Light" panose="00000400000000000000" pitchFamily="2" charset="0"/>
              </a:rPr>
              <a:t>,  principalmente en la región fronteriza y en la cuenca de los ríos</a:t>
            </a:r>
            <a:r>
              <a:rPr lang="es-MX" sz="1400" b="1" dirty="0" smtClean="0">
                <a:latin typeface="Montserrat Light" panose="00000400000000000000" pitchFamily="2" charset="0"/>
              </a:rPr>
              <a:t> Sabinas, Bravo y Monclova </a:t>
            </a:r>
            <a:r>
              <a:rPr lang="es-MX" sz="1400" dirty="0" smtClean="0">
                <a:latin typeface="Montserrat Light" panose="00000400000000000000" pitchFamily="2" charset="0"/>
              </a:rPr>
              <a:t>. 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Durante </a:t>
            </a:r>
            <a:r>
              <a:rPr lang="es-MX" sz="1400" b="1" dirty="0" smtClean="0">
                <a:latin typeface="Montserrat Light" panose="00000400000000000000" pitchFamily="2" charset="0"/>
              </a:rPr>
              <a:t>1970 al 2010</a:t>
            </a:r>
            <a:r>
              <a:rPr lang="es-MX" sz="1400" dirty="0" smtClean="0">
                <a:latin typeface="Montserrat Light" panose="00000400000000000000" pitchFamily="2" charset="0"/>
              </a:rPr>
              <a:t> se registraron </a:t>
            </a:r>
            <a:r>
              <a:rPr lang="es-MX" sz="1400" b="1" dirty="0" smtClean="0">
                <a:latin typeface="Montserrat Light" panose="00000400000000000000" pitchFamily="2" charset="0"/>
              </a:rPr>
              <a:t>siete</a:t>
            </a:r>
            <a:r>
              <a:rPr lang="es-MX" sz="1400" dirty="0" smtClean="0">
                <a:latin typeface="Montserrat Light" panose="00000400000000000000" pitchFamily="2" charset="0"/>
              </a:rPr>
              <a:t>   inundaciones que ocasionaron daños importantes, particularmente en </a:t>
            </a:r>
            <a:r>
              <a:rPr lang="es-MX" sz="1400" b="1" dirty="0" smtClean="0">
                <a:latin typeface="Montserrat Light" panose="00000400000000000000" pitchFamily="2" charset="0"/>
              </a:rPr>
              <a:t>Acuña </a:t>
            </a:r>
            <a:r>
              <a:rPr lang="es-MX" sz="1400" dirty="0" smtClean="0">
                <a:latin typeface="Montserrat Light" panose="00000400000000000000" pitchFamily="2" charset="0"/>
              </a:rPr>
              <a:t>(peligro bajo), mientras que en los </a:t>
            </a:r>
            <a:r>
              <a:rPr lang="es-MX" sz="1400" b="1" dirty="0" smtClean="0">
                <a:latin typeface="Montserrat Light" panose="00000400000000000000" pitchFamily="2" charset="0"/>
              </a:rPr>
              <a:t>últimos cuatro años </a:t>
            </a:r>
            <a:r>
              <a:rPr lang="es-MX" sz="1400" dirty="0" smtClean="0">
                <a:latin typeface="Montserrat Light" panose="00000400000000000000" pitchFamily="2" charset="0"/>
              </a:rPr>
              <a:t>han ocurrido </a:t>
            </a:r>
            <a:r>
              <a:rPr lang="es-MX" sz="1400" b="1" dirty="0" smtClean="0">
                <a:latin typeface="Montserrat Light" panose="00000400000000000000" pitchFamily="2" charset="0"/>
              </a:rPr>
              <a:t>32 eventos </a:t>
            </a:r>
            <a:r>
              <a:rPr lang="es-MX" sz="1400" dirty="0" smtClean="0">
                <a:latin typeface="Montserrat Light" panose="00000400000000000000" pitchFamily="2" charset="0"/>
              </a:rPr>
              <a:t>en los municipios de </a:t>
            </a:r>
            <a:r>
              <a:rPr lang="es-MX" sz="1400" b="1" dirty="0">
                <a:latin typeface="Montserrat Light" panose="00000400000000000000" pitchFamily="2" charset="0"/>
              </a:rPr>
              <a:t>Matamoros</a:t>
            </a:r>
            <a:r>
              <a:rPr lang="es-MX" sz="1400" dirty="0">
                <a:latin typeface="Montserrat Light" panose="00000400000000000000" pitchFamily="2" charset="0"/>
              </a:rPr>
              <a:t> y </a:t>
            </a:r>
            <a:r>
              <a:rPr lang="es-MX" sz="1400" b="1" dirty="0">
                <a:latin typeface="Montserrat Light" panose="00000400000000000000" pitchFamily="2" charset="0"/>
              </a:rPr>
              <a:t>San Pedro </a:t>
            </a:r>
            <a:r>
              <a:rPr lang="es-MX" sz="1400" dirty="0">
                <a:latin typeface="Montserrat Light" panose="00000400000000000000" pitchFamily="2" charset="0"/>
              </a:rPr>
              <a:t>(peligro muy alto</a:t>
            </a:r>
            <a:r>
              <a:rPr lang="es-MX" sz="1400" dirty="0" smtClean="0">
                <a:latin typeface="Montserrat Light" panose="00000400000000000000" pitchFamily="2" charset="0"/>
              </a:rPr>
              <a:t>), </a:t>
            </a:r>
            <a:r>
              <a:rPr lang="es-MX" sz="1400" b="1" dirty="0" smtClean="0">
                <a:latin typeface="Montserrat Light" panose="00000400000000000000" pitchFamily="2" charset="0"/>
              </a:rPr>
              <a:t>Cuatro Ciénegas, Ocampo, Piedras Negras, </a:t>
            </a:r>
            <a:r>
              <a:rPr lang="es-MX" sz="1400" b="1" dirty="0">
                <a:latin typeface="Montserrat Light" panose="00000400000000000000" pitchFamily="2" charset="0"/>
              </a:rPr>
              <a:t>Parras y</a:t>
            </a:r>
            <a:r>
              <a:rPr lang="es-MX" sz="1400" b="1" dirty="0" smtClean="0">
                <a:latin typeface="Montserrat Light" panose="00000400000000000000" pitchFamily="2" charset="0"/>
              </a:rPr>
              <a:t> </a:t>
            </a:r>
            <a:r>
              <a:rPr lang="es-MX" sz="1400" b="1" dirty="0">
                <a:latin typeface="Montserrat Light" panose="00000400000000000000" pitchFamily="2" charset="0"/>
              </a:rPr>
              <a:t>Saltillo </a:t>
            </a:r>
            <a:r>
              <a:rPr lang="es-MX" sz="1400" dirty="0" smtClean="0">
                <a:latin typeface="Montserrat Light" panose="00000400000000000000" pitchFamily="2" charset="0"/>
              </a:rPr>
              <a:t>(peligro alto), </a:t>
            </a:r>
            <a:r>
              <a:rPr lang="es-MX" sz="1400" b="1" dirty="0">
                <a:latin typeface="Montserrat Light" panose="00000400000000000000" pitchFamily="2" charset="0"/>
              </a:rPr>
              <a:t>Sabinas</a:t>
            </a:r>
            <a:r>
              <a:rPr lang="es-MX" sz="1400" dirty="0">
                <a:latin typeface="Montserrat Light" panose="00000400000000000000" pitchFamily="2" charset="0"/>
              </a:rPr>
              <a:t> (peligro medio</a:t>
            </a:r>
            <a:r>
              <a:rPr lang="es-MX" sz="1400" dirty="0" smtClean="0">
                <a:latin typeface="Montserrat Light" panose="00000400000000000000" pitchFamily="2" charset="0"/>
              </a:rPr>
              <a:t>), </a:t>
            </a:r>
            <a:r>
              <a:rPr lang="es-MX" sz="1400" dirty="0">
                <a:latin typeface="Montserrat Light" panose="00000400000000000000" pitchFamily="2" charset="0"/>
              </a:rPr>
              <a:t>Torreón (peligro bajo</a:t>
            </a:r>
            <a:r>
              <a:rPr lang="es-MX" sz="1400" dirty="0" smtClean="0">
                <a:latin typeface="Montserrat Light" panose="00000400000000000000" pitchFamily="2" charset="0"/>
              </a:rPr>
              <a:t>), Múzquiz y </a:t>
            </a:r>
            <a:r>
              <a:rPr lang="es-MX" sz="1400" dirty="0">
                <a:latin typeface="Montserrat Light" panose="00000400000000000000" pitchFamily="2" charset="0"/>
              </a:rPr>
              <a:t>Monclova (</a:t>
            </a:r>
            <a:r>
              <a:rPr lang="es-MX" sz="1400" dirty="0" smtClean="0">
                <a:latin typeface="Montserrat Light" panose="00000400000000000000" pitchFamily="2" charset="0"/>
              </a:rPr>
              <a:t>peligro muy bajo).</a:t>
            </a:r>
            <a:r>
              <a:rPr lang="es-MX" sz="1400" strike="sngStrike" dirty="0" smtClean="0">
                <a:latin typeface="Montserrat Light" panose="00000400000000000000" pitchFamily="2" charset="0"/>
              </a:rPr>
              <a:t>   </a:t>
            </a:r>
            <a:endParaRPr lang="es-MX" sz="1400" strike="sngStrike" dirty="0">
              <a:latin typeface="Montserrat Light" panose="00000400000000000000" pitchFamily="2" charset="0"/>
            </a:endParaRPr>
          </a:p>
        </p:txBody>
      </p:sp>
      <p:sp>
        <p:nvSpPr>
          <p:cNvPr id="20" name="14 Rectángulo"/>
          <p:cNvSpPr/>
          <p:nvPr/>
        </p:nvSpPr>
        <p:spPr>
          <a:xfrm>
            <a:off x="5917970" y="3818956"/>
            <a:ext cx="31852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latin typeface="Montserrat Light" panose="00000400000000000000" pitchFamily="2" charset="0"/>
              </a:rPr>
              <a:t>Presa rehabilitada </a:t>
            </a:r>
            <a:r>
              <a:rPr lang="es-MX" sz="1400" b="1" dirty="0" smtClean="0">
                <a:latin typeface="Montserrat Light" panose="00000400000000000000" pitchFamily="2" charset="0"/>
              </a:rPr>
              <a:t>El Centenario. </a:t>
            </a:r>
            <a:r>
              <a:rPr lang="es-MX" sz="1400" dirty="0" err="1" smtClean="0">
                <a:latin typeface="Montserrat Light" panose="00000400000000000000" pitchFamily="2" charset="0"/>
              </a:rPr>
              <a:t>Mpio</a:t>
            </a:r>
            <a:r>
              <a:rPr lang="es-MX" sz="1400" b="1" dirty="0" smtClean="0">
                <a:latin typeface="Montserrat Light" panose="00000400000000000000" pitchFamily="2" charset="0"/>
              </a:rPr>
              <a:t>. </a:t>
            </a:r>
            <a:r>
              <a:rPr lang="es-MX" sz="1400" dirty="0" smtClean="0">
                <a:latin typeface="Montserrat Light" panose="00000400000000000000" pitchFamily="2" charset="0"/>
              </a:rPr>
              <a:t>Jiménez (peligro medio). Aguas abajo se encuentra </a:t>
            </a:r>
            <a:r>
              <a:rPr lang="es-MX" sz="1400" b="1" dirty="0" smtClean="0">
                <a:latin typeface="Montserrat Light" panose="00000400000000000000" pitchFamily="2" charset="0"/>
              </a:rPr>
              <a:t>Ciudad Acuña, </a:t>
            </a:r>
            <a:r>
              <a:rPr lang="es-MX" sz="1400" dirty="0" smtClean="0">
                <a:latin typeface="Montserrat Light" panose="00000400000000000000" pitchFamily="2" charset="0"/>
              </a:rPr>
              <a:t>en peligro alto. Presas con </a:t>
            </a:r>
            <a:r>
              <a:rPr lang="es-MX" sz="1400" b="1" dirty="0" smtClean="0">
                <a:latin typeface="Montserrat Light" panose="00000400000000000000" pitchFamily="2" charset="0"/>
              </a:rPr>
              <a:t>alto riesgo hidrológico </a:t>
            </a:r>
            <a:r>
              <a:rPr lang="es-MX" sz="1400" dirty="0" smtClean="0">
                <a:latin typeface="Montserrat Light" panose="00000400000000000000" pitchFamily="2" charset="0"/>
              </a:rPr>
              <a:t>son </a:t>
            </a:r>
            <a:r>
              <a:rPr lang="es-MX" sz="1400" b="1" dirty="0" smtClean="0">
                <a:latin typeface="Montserrat Light" panose="00000400000000000000" pitchFamily="2" charset="0"/>
              </a:rPr>
              <a:t>Venustiano Carranza</a:t>
            </a:r>
            <a:r>
              <a:rPr lang="es-MX" sz="1400" dirty="0" smtClean="0">
                <a:latin typeface="Montserrat Light" panose="00000400000000000000" pitchFamily="2" charset="0"/>
              </a:rPr>
              <a:t> en Juárez (</a:t>
            </a:r>
            <a:r>
              <a:rPr lang="es-MX" sz="1400" dirty="0">
                <a:latin typeface="Montserrat Light" panose="00000400000000000000" pitchFamily="2" charset="0"/>
              </a:rPr>
              <a:t>peligro alto) </a:t>
            </a:r>
            <a:r>
              <a:rPr lang="es-MX" sz="1400" dirty="0" smtClean="0">
                <a:latin typeface="Montserrat Light" panose="00000400000000000000" pitchFamily="2" charset="0"/>
              </a:rPr>
              <a:t>aguas abajo están </a:t>
            </a:r>
            <a:r>
              <a:rPr lang="es-MX" sz="1400" b="1" dirty="0" smtClean="0">
                <a:latin typeface="Montserrat Light" panose="00000400000000000000" pitchFamily="2" charset="0"/>
              </a:rPr>
              <a:t>Sabinas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dirty="0">
                <a:latin typeface="Montserrat Light" panose="00000400000000000000" pitchFamily="2" charset="0"/>
              </a:rPr>
              <a:t>y </a:t>
            </a:r>
            <a:r>
              <a:rPr lang="es-MX" sz="1400" b="1" dirty="0" smtClean="0">
                <a:latin typeface="Montserrat Light" panose="00000400000000000000" pitchFamily="2" charset="0"/>
              </a:rPr>
              <a:t>Anáhuac </a:t>
            </a:r>
            <a:r>
              <a:rPr lang="es-MX" sz="1400" dirty="0" smtClean="0">
                <a:latin typeface="Montserrat Light" panose="00000400000000000000" pitchFamily="2" charset="0"/>
              </a:rPr>
              <a:t>(peligro muy bajo),</a:t>
            </a:r>
            <a:r>
              <a:rPr lang="es-MX" sz="1400" b="1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así como </a:t>
            </a:r>
            <a:r>
              <a:rPr lang="es-MX" sz="1400" b="1" dirty="0" smtClean="0">
                <a:latin typeface="Montserrat Light" panose="00000400000000000000" pitchFamily="2" charset="0"/>
              </a:rPr>
              <a:t>Palo Blanco </a:t>
            </a:r>
            <a:r>
              <a:rPr lang="es-MX" sz="1400" dirty="0" smtClean="0">
                <a:latin typeface="Montserrat Light" panose="00000400000000000000" pitchFamily="2" charset="0"/>
              </a:rPr>
              <a:t>en</a:t>
            </a:r>
            <a:r>
              <a:rPr lang="es-MX" sz="1400" b="1" dirty="0" smtClean="0">
                <a:latin typeface="Montserrat Light" panose="00000400000000000000" pitchFamily="2" charset="0"/>
              </a:rPr>
              <a:t> Castaños, </a:t>
            </a:r>
            <a:r>
              <a:rPr lang="es-MX" sz="1400" dirty="0" smtClean="0">
                <a:latin typeface="Montserrat Light" panose="00000400000000000000" pitchFamily="2" charset="0"/>
              </a:rPr>
              <a:t>aguas abajo  se localizan las ciudades de </a:t>
            </a:r>
            <a:r>
              <a:rPr lang="es-MX" sz="1400" b="1" dirty="0" smtClean="0">
                <a:latin typeface="Montserrat Light" panose="00000400000000000000" pitchFamily="2" charset="0"/>
              </a:rPr>
              <a:t>Ramos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b="1" dirty="0" smtClean="0">
                <a:latin typeface="Montserrat Light" panose="00000400000000000000" pitchFamily="2" charset="0"/>
              </a:rPr>
              <a:t>Arizpe</a:t>
            </a:r>
            <a:r>
              <a:rPr lang="es-MX" sz="1400" dirty="0" smtClean="0">
                <a:latin typeface="Montserrat Light" panose="00000400000000000000" pitchFamily="2" charset="0"/>
              </a:rPr>
              <a:t> y </a:t>
            </a:r>
            <a:r>
              <a:rPr lang="es-MX" sz="1400" b="1" dirty="0" smtClean="0">
                <a:latin typeface="Montserrat Light" panose="00000400000000000000" pitchFamily="2" charset="0"/>
              </a:rPr>
              <a:t>Saltillo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  <a:endParaRPr lang="es-MX" sz="1400" dirty="0">
              <a:latin typeface="Montserrat Light" panose="00000400000000000000" pitchFamily="2" charset="0"/>
            </a:endParaRPr>
          </a:p>
        </p:txBody>
      </p:sp>
      <p:grpSp>
        <p:nvGrpSpPr>
          <p:cNvPr id="21" name="6 Grupo"/>
          <p:cNvGrpSpPr/>
          <p:nvPr/>
        </p:nvGrpSpPr>
        <p:grpSpPr>
          <a:xfrm>
            <a:off x="5952591" y="1006367"/>
            <a:ext cx="3093284" cy="2447544"/>
            <a:chOff x="5952591" y="1006367"/>
            <a:chExt cx="3093284" cy="2447544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2591" y="1006367"/>
              <a:ext cx="3093284" cy="244754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CuadroTexto 5">
              <a:extLst>
                <a:ext uri="{FF2B5EF4-FFF2-40B4-BE49-F238E27FC236}">
                  <a16:creationId xmlns="" xmlns:a16="http://schemas.microsoft.com/office/drawing/2014/main" id="{8895AEE6-3896-41AA-8F65-7C481613AC3D}"/>
                </a:ext>
              </a:extLst>
            </p:cNvPr>
            <p:cNvSpPr txBox="1"/>
            <p:nvPr/>
          </p:nvSpPr>
          <p:spPr>
            <a:xfrm>
              <a:off x="6201838" y="2996952"/>
              <a:ext cx="647022" cy="230832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90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Saltillo</a:t>
              </a:r>
              <a:endParaRPr lang="es-MX" sz="90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270" y="2599437"/>
              <a:ext cx="728665" cy="795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15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251520" y="1057323"/>
            <a:ext cx="532746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 Light" panose="000004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 Light" panose="00000400000000000000" pitchFamily="2" charset="0"/>
              </a:rPr>
              <a:t>peligro</a:t>
            </a:r>
            <a:r>
              <a:rPr lang="es-MX" sz="1400" dirty="0">
                <a:latin typeface="Montserrat Light" panose="00000400000000000000" pitchFamily="2" charset="0"/>
              </a:rPr>
              <a:t> a escala municipal, </a:t>
            </a:r>
            <a:r>
              <a:rPr lang="es-MX" sz="1400" b="1" dirty="0">
                <a:latin typeface="Montserrat Light" panose="00000400000000000000" pitchFamily="2" charset="0"/>
              </a:rPr>
              <a:t>inundaciones históricas</a:t>
            </a:r>
            <a:r>
              <a:rPr lang="es-MX" sz="1400" dirty="0">
                <a:latin typeface="Montserrat Light" panose="00000400000000000000" pitchFamily="2" charset="0"/>
              </a:rPr>
              <a:t>  y de </a:t>
            </a:r>
            <a:r>
              <a:rPr lang="es-MX" sz="1400" b="1" dirty="0">
                <a:latin typeface="Montserrat Light" panose="00000400000000000000" pitchFamily="2" charset="0"/>
              </a:rPr>
              <a:t>vulnerabilidad</a:t>
            </a:r>
            <a:r>
              <a:rPr lang="es-MX" sz="1400" dirty="0">
                <a:latin typeface="Montserrat Light" panose="00000400000000000000" pitchFamily="2" charset="0"/>
              </a:rPr>
              <a:t>, ambos disponibles en el </a:t>
            </a:r>
            <a:r>
              <a:rPr lang="es-MX" sz="1400" dirty="0" smtClean="0">
                <a:latin typeface="Montserrat Light" panose="00000400000000000000" pitchFamily="2" charset="0"/>
              </a:rPr>
              <a:t>ANR, así como el </a:t>
            </a:r>
            <a:r>
              <a:rPr lang="es-MX" sz="1400" b="1" dirty="0" smtClean="0">
                <a:latin typeface="Montserrat Light" panose="00000400000000000000" pitchFamily="2" charset="0"/>
              </a:rPr>
              <a:t>índice de inundabilidad</a:t>
            </a:r>
            <a:r>
              <a:rPr lang="es-MX" sz="1400" dirty="0" smtClean="0">
                <a:latin typeface="Montserrat Light" panose="00000400000000000000" pitchFamily="2" charset="0"/>
              </a:rPr>
              <a:t>, escenarios de inundación para las ciudades de </a:t>
            </a:r>
            <a:r>
              <a:rPr lang="es-MX" sz="1400" b="1" dirty="0" smtClean="0">
                <a:latin typeface="Montserrat Light" panose="00000400000000000000" pitchFamily="2" charset="0"/>
              </a:rPr>
              <a:t>Saltillo</a:t>
            </a:r>
            <a:r>
              <a:rPr lang="es-MX" sz="1400" dirty="0" smtClean="0">
                <a:latin typeface="Montserrat Light" panose="00000400000000000000" pitchFamily="2" charset="0"/>
              </a:rPr>
              <a:t> y </a:t>
            </a:r>
            <a:r>
              <a:rPr lang="es-MX" sz="1400" b="1" dirty="0" smtClean="0">
                <a:latin typeface="Montserrat Light" panose="00000400000000000000" pitchFamily="2" charset="0"/>
              </a:rPr>
              <a:t>Piedras Negras</a:t>
            </a:r>
            <a:r>
              <a:rPr lang="es-MX" sz="1400" dirty="0" smtClean="0">
                <a:latin typeface="Montserrat Light" panose="00000400000000000000" pitchFamily="2" charset="0"/>
              </a:rPr>
              <a:t>, </a:t>
            </a:r>
            <a:r>
              <a:rPr lang="es-MX" sz="1400" b="1" dirty="0" smtClean="0">
                <a:latin typeface="Montserrat Light" panose="00000400000000000000" pitchFamily="2" charset="0"/>
              </a:rPr>
              <a:t>presa La Amistad</a:t>
            </a:r>
            <a:r>
              <a:rPr lang="es-MX" sz="1400" dirty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y delimitación de zonas federales elaborados por </a:t>
            </a:r>
            <a:r>
              <a:rPr lang="es-MX" sz="1400" dirty="0">
                <a:latin typeface="Montserrat Light" panose="00000400000000000000" pitchFamily="2" charset="0"/>
              </a:rPr>
              <a:t>la </a:t>
            </a:r>
            <a:r>
              <a:rPr lang="es-MX" sz="1400" dirty="0" smtClean="0">
                <a:latin typeface="Montserrat Light" panose="00000400000000000000" pitchFamily="2" charset="0"/>
              </a:rPr>
              <a:t>CONAGUA y la UNAM. </a:t>
            </a:r>
          </a:p>
          <a:p>
            <a:pPr algn="just">
              <a:buSzPct val="150000"/>
            </a:pPr>
            <a:endParaRPr lang="es-MX" sz="1400" dirty="0">
              <a:latin typeface="Montserrat Light" panose="00000400000000000000" pitchFamily="2" charset="0"/>
            </a:endParaRP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Actualizar</a:t>
            </a:r>
            <a:r>
              <a:rPr lang="es-MX" sz="1400" dirty="0">
                <a:latin typeface="Montserrat Light" panose="000004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 Light" panose="00000400000000000000" pitchFamily="2" charset="0"/>
              </a:rPr>
              <a:t>ríos, </a:t>
            </a:r>
            <a:r>
              <a:rPr lang="es-MX" sz="1400" dirty="0">
                <a:latin typeface="Montserrat Light" panose="00000400000000000000" pitchFamily="2" charset="0"/>
              </a:rPr>
              <a:t>centros </a:t>
            </a:r>
            <a:r>
              <a:rPr lang="es-MX" sz="1400" dirty="0" smtClean="0">
                <a:latin typeface="Montserrat Light" panose="00000400000000000000" pitchFamily="2" charset="0"/>
              </a:rPr>
              <a:t>urbanos y presas, </a:t>
            </a:r>
            <a:r>
              <a:rPr lang="es-MX" sz="1400" dirty="0">
                <a:latin typeface="Montserrat Light" panose="00000400000000000000" pitchFamily="2" charset="0"/>
              </a:rPr>
              <a:t>con apoyo de las dependencias académicas del </a:t>
            </a:r>
            <a:r>
              <a:rPr lang="es-MX" sz="1400" dirty="0" smtClean="0">
                <a:latin typeface="Montserrat Light" panose="00000400000000000000" pitchFamily="2" charset="0"/>
              </a:rPr>
              <a:t>estado, para los municipios de </a:t>
            </a:r>
            <a:r>
              <a:rPr lang="es-MX" sz="1400" b="1" dirty="0" smtClean="0">
                <a:latin typeface="Montserrat Light" panose="00000400000000000000" pitchFamily="2" charset="0"/>
              </a:rPr>
              <a:t>peligro alto y muy alto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 Light" panose="00000400000000000000" pitchFamily="2" charset="0"/>
              </a:rPr>
              <a:t>hidrometeorológica</a:t>
            </a:r>
            <a:r>
              <a:rPr lang="es-MX" sz="1400" dirty="0" smtClean="0">
                <a:latin typeface="Montserrat Light" panose="00000400000000000000" pitchFamily="2" charset="0"/>
              </a:rPr>
              <a:t>, principalmente en las cuencas de los ríos </a:t>
            </a:r>
            <a:r>
              <a:rPr lang="es-MX" sz="1400" b="1" dirty="0" smtClean="0">
                <a:latin typeface="Montserrat Light" panose="00000400000000000000" pitchFamily="2" charset="0"/>
              </a:rPr>
              <a:t>Bravo, Sabina y Nazas-</a:t>
            </a:r>
            <a:r>
              <a:rPr lang="es-MX" sz="1400" b="1" dirty="0" err="1" smtClean="0">
                <a:latin typeface="Montserrat Light" panose="00000400000000000000" pitchFamily="2" charset="0"/>
              </a:rPr>
              <a:t>Aguanaval</a:t>
            </a:r>
            <a:r>
              <a:rPr lang="es-MX" sz="1400" dirty="0" smtClean="0">
                <a:latin typeface="Montserrat Light" panose="00000400000000000000" pitchFamily="2" charset="0"/>
              </a:rPr>
              <a:t>, ya que existe una red de estaciones climatológicas e hidrométricas, las cuales </a:t>
            </a:r>
            <a:r>
              <a:rPr lang="es-MX" sz="1400" b="1" dirty="0" smtClean="0">
                <a:latin typeface="Montserrat Light" panose="00000400000000000000" pitchFamily="2" charset="0"/>
              </a:rPr>
              <a:t>no todas operan de forma automática</a:t>
            </a:r>
            <a:r>
              <a:rPr lang="es-MX" sz="1400" dirty="0" smtClean="0">
                <a:latin typeface="Montserrat Light" panose="00000400000000000000" pitchFamily="2" charset="0"/>
              </a:rPr>
              <a:t>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 Light" panose="00000400000000000000" pitchFamily="2" charset="0"/>
              </a:rPr>
              <a:t>Delimitar las zonas federales</a:t>
            </a:r>
            <a:r>
              <a:rPr lang="es-MX" sz="1400" dirty="0" smtClean="0">
                <a:latin typeface="Montserrat Light" panose="00000400000000000000" pitchFamily="2" charset="0"/>
              </a:rPr>
              <a:t> para </a:t>
            </a:r>
            <a:r>
              <a:rPr lang="es-MX" sz="1400" b="1" dirty="0" smtClean="0">
                <a:latin typeface="Montserrat Light" panose="00000400000000000000" pitchFamily="2" charset="0"/>
              </a:rPr>
              <a:t>disminuir</a:t>
            </a:r>
            <a:r>
              <a:rPr lang="es-MX" sz="1400" dirty="0" smtClean="0">
                <a:latin typeface="Montserrat Light" panose="00000400000000000000" pitchFamily="2" charset="0"/>
              </a:rPr>
              <a:t> las </a:t>
            </a:r>
            <a:r>
              <a:rPr lang="es-MX" sz="1400" b="1" dirty="0" smtClean="0">
                <a:latin typeface="Montserrat Light" panose="00000400000000000000" pitchFamily="2" charset="0"/>
              </a:rPr>
              <a:t>invasiones</a:t>
            </a:r>
            <a:r>
              <a:rPr lang="es-MX" sz="1400" dirty="0" smtClean="0">
                <a:latin typeface="Montserrat Light" panose="00000400000000000000" pitchFamily="2" charset="0"/>
              </a:rPr>
              <a:t> </a:t>
            </a:r>
            <a:r>
              <a:rPr lang="es-MX" sz="1400" b="1" dirty="0" smtClean="0">
                <a:latin typeface="Montserrat Light" panose="00000400000000000000" pitchFamily="2" charset="0"/>
              </a:rPr>
              <a:t>en el arroyo </a:t>
            </a:r>
            <a:r>
              <a:rPr lang="es-MX" sz="1400" dirty="0" smtClean="0">
                <a:latin typeface="Montserrat Light" panose="00000400000000000000" pitchFamily="2" charset="0"/>
              </a:rPr>
              <a:t>Las Vacas y ríos Escondido, Álamos, Sabinas y Monclova,</a:t>
            </a:r>
            <a:r>
              <a:rPr lang="es-MX" sz="1400" b="1" dirty="0" smtClean="0">
                <a:latin typeface="Montserrat Light" panose="00000400000000000000" pitchFamily="2" charset="0"/>
              </a:rPr>
              <a:t> </a:t>
            </a:r>
            <a:r>
              <a:rPr lang="es-MX" sz="1400" dirty="0" smtClean="0">
                <a:latin typeface="Montserrat Light" panose="00000400000000000000" pitchFamily="2" charset="0"/>
              </a:rPr>
              <a:t>así como </a:t>
            </a:r>
            <a:r>
              <a:rPr lang="es-MX" sz="1400" b="1" dirty="0" smtClean="0">
                <a:latin typeface="Montserrat Light" panose="00000400000000000000" pitchFamily="2" charset="0"/>
              </a:rPr>
              <a:t>la presa La Amistad.</a:t>
            </a:r>
          </a:p>
          <a:p>
            <a:pPr marL="285750" indent="-285750" algn="just"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 Light" panose="00000400000000000000" pitchFamily="2" charset="0"/>
              </a:rPr>
              <a:t>Elaborar un </a:t>
            </a:r>
            <a:r>
              <a:rPr lang="es-MX" sz="1400" b="1" dirty="0" smtClean="0">
                <a:latin typeface="Montserrat Light" panose="00000400000000000000" pitchFamily="2" charset="0"/>
              </a:rPr>
              <a:t>inventario que integre las características y condiciones de las obras de protección</a:t>
            </a:r>
            <a:r>
              <a:rPr lang="es-MX" sz="1400" dirty="0" smtClean="0">
                <a:latin typeface="Montserrat Light" panose="00000400000000000000" pitchFamily="2" charset="0"/>
              </a:rPr>
              <a:t>, para el control de avenidas en el estado.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MX" sz="1400" dirty="0" smtClean="0">
              <a:latin typeface="Montserrat Light" panose="00000400000000000000" pitchFamily="2" charset="0"/>
            </a:endParaRPr>
          </a:p>
        </p:txBody>
      </p:sp>
      <p:sp>
        <p:nvSpPr>
          <p:cNvPr id="16" name="8 CuadroTexto"/>
          <p:cNvSpPr txBox="1"/>
          <p:nvPr/>
        </p:nvSpPr>
        <p:spPr>
          <a:xfrm>
            <a:off x="4049704" y="6213212"/>
            <a:ext cx="49867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700" dirty="0" smtClean="0">
                <a:latin typeface="Montserrat Light" panose="00000400000000000000" pitchFamily="2" charset="0"/>
                <a:hlinkClick r:id="rId3"/>
              </a:rPr>
              <a:t>www.gob.mx/conagua/acciones-y-programas/rio-bravo-77765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700" dirty="0">
                <a:latin typeface="Montserrat Light" panose="00000400000000000000" pitchFamily="2" charset="0"/>
                <a:hlinkClick r:id="rId4"/>
              </a:rPr>
              <a:t>https://www.gob.mx/</a:t>
            </a:r>
            <a:r>
              <a:rPr lang="es-MX" sz="700" dirty="0" err="1">
                <a:latin typeface="Montserrat Light" panose="00000400000000000000" pitchFamily="2" charset="0"/>
                <a:hlinkClick r:id="rId4"/>
              </a:rPr>
              <a:t>cms</a:t>
            </a:r>
            <a:r>
              <a:rPr lang="es-MX" sz="700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700" dirty="0" err="1">
                <a:latin typeface="Montserrat Light" panose="00000400000000000000" pitchFamily="2" charset="0"/>
                <a:hlinkClick r:id="rId4"/>
              </a:rPr>
              <a:t>uploads</a:t>
            </a:r>
            <a:r>
              <a:rPr lang="es-MX" sz="700" dirty="0">
                <a:latin typeface="Montserrat Light" panose="00000400000000000000" pitchFamily="2" charset="0"/>
                <a:hlinkClick r:id="rId4"/>
              </a:rPr>
              <a:t>/</a:t>
            </a:r>
            <a:r>
              <a:rPr lang="es-MX" sz="700" dirty="0" err="1">
                <a:latin typeface="Montserrat Light" panose="00000400000000000000" pitchFamily="2" charset="0"/>
                <a:hlinkClick r:id="rId4"/>
              </a:rPr>
              <a:t>attachment</a:t>
            </a:r>
            <a:r>
              <a:rPr lang="es-MX" sz="700" dirty="0">
                <a:latin typeface="Montserrat Light" panose="00000400000000000000" pitchFamily="2" charset="0"/>
                <a:hlinkClick r:id="rId4"/>
              </a:rPr>
              <a:t>/file/281363/ZONA_URBANA_PIEDRAS_NEGRAS__COAH..</a:t>
            </a:r>
            <a:r>
              <a:rPr lang="es-MX" sz="700" dirty="0" err="1" smtClean="0">
                <a:latin typeface="Montserrat Light" panose="00000400000000000000" pitchFamily="2" charset="0"/>
                <a:hlinkClick r:id="rId4"/>
              </a:rPr>
              <a:t>pdf</a:t>
            </a:r>
            <a:endParaRPr lang="es-MX" sz="700" dirty="0" smtClean="0">
              <a:latin typeface="Montserrat Light" panose="00000400000000000000" pitchFamily="2" charset="0"/>
            </a:endParaRPr>
          </a:p>
          <a:p>
            <a:pPr algn="r"/>
            <a:endParaRPr lang="es-MX" sz="700" dirty="0" smtClean="0">
              <a:latin typeface="Montserrat Light" panose="00000400000000000000" pitchFamily="2" charset="0"/>
            </a:endParaRPr>
          </a:p>
        </p:txBody>
      </p:sp>
      <p:grpSp>
        <p:nvGrpSpPr>
          <p:cNvPr id="17" name="1 Grupo"/>
          <p:cNvGrpSpPr/>
          <p:nvPr/>
        </p:nvGrpSpPr>
        <p:grpSpPr>
          <a:xfrm>
            <a:off x="6084168" y="1057323"/>
            <a:ext cx="2808312" cy="2337298"/>
            <a:chOff x="6084168" y="1057323"/>
            <a:chExt cx="2808312" cy="233729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9" t="2945" r="2920" b="3108"/>
            <a:stretch/>
          </p:blipFill>
          <p:spPr bwMode="auto">
            <a:xfrm>
              <a:off x="6084168" y="1057323"/>
              <a:ext cx="2808312" cy="233729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364" y="2955635"/>
              <a:ext cx="623892" cy="18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2808312" cy="2235783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57871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44080" y="908720"/>
            <a:ext cx="4238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INUNDACIONES EN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PIEDRAS NEGRAS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2 CuadroTexto"/>
          <p:cNvSpPr txBox="1"/>
          <p:nvPr/>
        </p:nvSpPr>
        <p:spPr>
          <a:xfrm>
            <a:off x="167202" y="1262945"/>
            <a:ext cx="554461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En 2016, la </a:t>
            </a:r>
            <a:r>
              <a:rPr lang="es-MX" sz="1400" b="1" dirty="0" smtClean="0">
                <a:latin typeface="Montserrat" panose="00000500000000000000" pitchFamily="2" charset="0"/>
              </a:rPr>
              <a:t>Subdirección de Riesgos por Inundación</a:t>
            </a:r>
            <a:r>
              <a:rPr lang="es-MX" sz="1400" dirty="0" smtClean="0">
                <a:latin typeface="Montserrat" panose="00000500000000000000" pitchFamily="2" charset="0"/>
              </a:rPr>
              <a:t>,  elaboró el </a:t>
            </a:r>
            <a:r>
              <a:rPr lang="es-MX" sz="1400" b="1" dirty="0" smtClean="0">
                <a:latin typeface="Montserrat" panose="00000500000000000000" pitchFamily="2" charset="0"/>
              </a:rPr>
              <a:t>mapa de riesgo por inundación para la ciudad de Piedras Negras</a:t>
            </a:r>
            <a:r>
              <a:rPr lang="es-MX" sz="1400" dirty="0" smtClean="0">
                <a:latin typeface="Montserrat" panose="00000500000000000000" pitchFamily="2" charset="0"/>
              </a:rPr>
              <a:t>, ya que </a:t>
            </a:r>
            <a:r>
              <a:rPr lang="es-MX" sz="1400" dirty="0">
                <a:latin typeface="Montserrat" panose="00000500000000000000" pitchFamily="2" charset="0"/>
              </a:rPr>
              <a:t>en años recientes ha enfrentado de forma recurrente inundaciones fluviales severas, debido a la cercanía con el río Bravo y por las condiciones topográficas de la misma, lo que ha provocado en algunos casos, pérdida de vidas humanas y </a:t>
            </a:r>
            <a:r>
              <a:rPr lang="es-MX" sz="1400" dirty="0" smtClean="0">
                <a:latin typeface="Montserrat" panose="00000500000000000000" pitchFamily="2" charset="0"/>
              </a:rPr>
              <a:t>económicas.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Para el </a:t>
            </a:r>
            <a:r>
              <a:rPr lang="es-MX" sz="1400" b="1" dirty="0" smtClean="0">
                <a:latin typeface="Montserrat" panose="00000500000000000000" pitchFamily="2" charset="0"/>
              </a:rPr>
              <a:t>análisis de riesgo</a:t>
            </a:r>
            <a:r>
              <a:rPr lang="es-MX" sz="1400" dirty="0" smtClean="0">
                <a:latin typeface="Montserrat" panose="00000500000000000000" pitchFamily="2" charset="0"/>
              </a:rPr>
              <a:t>, se llevó a cabo el estudio </a:t>
            </a:r>
            <a:r>
              <a:rPr lang="es-MX" sz="1400" b="1" dirty="0" smtClean="0">
                <a:latin typeface="Montserrat" panose="00000500000000000000" pitchFamily="2" charset="0"/>
              </a:rPr>
              <a:t>hidrológico e hidráulico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En el primero se obtienen los parámetros fisiográficos de la cuenca (área, longitud del cauce, pendiente del cauce y los gastos de diseño) </a:t>
            </a:r>
            <a:r>
              <a:rPr lang="es-MX" sz="1400" dirty="0" smtClean="0">
                <a:latin typeface="Montserrat" panose="00000500000000000000" pitchFamily="2" charset="0"/>
              </a:rPr>
              <a:t>con la aportación de los ríos </a:t>
            </a:r>
            <a:r>
              <a:rPr lang="es-MX" sz="1400" b="1" dirty="0" smtClean="0">
                <a:latin typeface="Montserrat" panose="00000500000000000000" pitchFamily="2" charset="0"/>
              </a:rPr>
              <a:t>Escondido</a:t>
            </a:r>
            <a:r>
              <a:rPr lang="es-MX" sz="1400" b="1" dirty="0">
                <a:latin typeface="Montserrat" panose="00000500000000000000" pitchFamily="2" charset="0"/>
              </a:rPr>
              <a:t>, Tornillo y </a:t>
            </a:r>
            <a:r>
              <a:rPr lang="es-MX" sz="1400" b="1" dirty="0" smtClean="0">
                <a:latin typeface="Montserrat" panose="00000500000000000000" pitchFamily="2" charset="0"/>
              </a:rPr>
              <a:t>Soldado, </a:t>
            </a:r>
            <a:r>
              <a:rPr lang="es-MX" sz="1400" dirty="0" smtClean="0">
                <a:latin typeface="Montserrat" panose="00000500000000000000" pitchFamily="2" charset="0"/>
              </a:rPr>
              <a:t>mientras que en  </a:t>
            </a:r>
            <a:r>
              <a:rPr lang="es-MX" sz="1400" dirty="0">
                <a:latin typeface="Montserrat" panose="00000500000000000000" pitchFamily="2" charset="0"/>
              </a:rPr>
              <a:t>el estudio hidráulico se requiere </a:t>
            </a:r>
            <a:r>
              <a:rPr lang="es-MX" sz="1400" dirty="0" smtClean="0">
                <a:latin typeface="Montserrat" panose="00000500000000000000" pitchFamily="2" charset="0"/>
              </a:rPr>
              <a:t>la </a:t>
            </a:r>
            <a:r>
              <a:rPr lang="es-MX" sz="1400" dirty="0">
                <a:latin typeface="Montserrat" panose="00000500000000000000" pitchFamily="2" charset="0"/>
              </a:rPr>
              <a:t>simulación del comportamiento de los </a:t>
            </a:r>
            <a:r>
              <a:rPr lang="es-MX" sz="1400" dirty="0" smtClean="0">
                <a:latin typeface="Montserrat" panose="00000500000000000000" pitchFamily="2" charset="0"/>
              </a:rPr>
              <a:t>cauces.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La evaluación de la </a:t>
            </a:r>
            <a:r>
              <a:rPr lang="es-MX" sz="1400" b="1" dirty="0" smtClean="0">
                <a:latin typeface="Montserrat" panose="00000500000000000000" pitchFamily="2" charset="0"/>
              </a:rPr>
              <a:t>vulnerabilidad</a:t>
            </a:r>
            <a:r>
              <a:rPr lang="es-MX" sz="1400" dirty="0" smtClean="0">
                <a:latin typeface="Montserrat" panose="00000500000000000000" pitchFamily="2" charset="0"/>
              </a:rPr>
              <a:t> fue a partir del </a:t>
            </a:r>
            <a:r>
              <a:rPr lang="es-MX" sz="1400" b="1" dirty="0" smtClean="0">
                <a:latin typeface="Montserrat" panose="00000500000000000000" pitchFamily="2" charset="0"/>
              </a:rPr>
              <a:t>tipo de vivienda</a:t>
            </a:r>
            <a:r>
              <a:rPr lang="es-MX" sz="1400" dirty="0" smtClean="0">
                <a:latin typeface="Montserrat" panose="00000500000000000000" pitchFamily="2" charset="0"/>
              </a:rPr>
              <a:t> que se encuentra en la localidad, con base en la </a:t>
            </a:r>
            <a:r>
              <a:rPr lang="es-MX" sz="1400" b="1" dirty="0" smtClean="0">
                <a:latin typeface="Montserrat" panose="00000500000000000000" pitchFamily="2" charset="0"/>
              </a:rPr>
              <a:t>tipificación del menaje</a:t>
            </a:r>
            <a:r>
              <a:rPr lang="es-MX" sz="1400" dirty="0" smtClean="0">
                <a:latin typeface="Montserrat" panose="00000500000000000000" pitchFamily="2" charset="0"/>
              </a:rPr>
              <a:t>. Se levantaron </a:t>
            </a:r>
            <a:r>
              <a:rPr lang="es-MX" sz="1400" b="1" dirty="0" smtClean="0">
                <a:latin typeface="Montserrat" panose="00000500000000000000" pitchFamily="2" charset="0"/>
              </a:rPr>
              <a:t>9556 casas</a:t>
            </a:r>
            <a:r>
              <a:rPr lang="es-MX" sz="1400" dirty="0" smtClean="0">
                <a:latin typeface="Montserrat" panose="00000500000000000000" pitchFamily="2" charset="0"/>
              </a:rPr>
              <a:t> con ayuda de Street View. 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Resultados: </a:t>
            </a:r>
            <a:r>
              <a:rPr lang="es-MX" sz="1400" b="1" dirty="0" smtClean="0">
                <a:latin typeface="Montserrat" panose="00000500000000000000" pitchFamily="2" charset="0"/>
              </a:rPr>
              <a:t>Informe técnico </a:t>
            </a:r>
            <a:r>
              <a:rPr lang="es-MX" sz="1400" dirty="0" smtClean="0">
                <a:latin typeface="Montserrat" panose="00000500000000000000" pitchFamily="2" charset="0"/>
              </a:rPr>
              <a:t>de las inundaciones en Piedras Negras, con </a:t>
            </a:r>
            <a:r>
              <a:rPr lang="es-MX" sz="1400" b="1" dirty="0" smtClean="0">
                <a:latin typeface="Montserrat" panose="00000500000000000000" pitchFamily="2" charset="0"/>
              </a:rPr>
              <a:t>37 mapas disponibles en el ANRI</a:t>
            </a:r>
            <a:r>
              <a:rPr lang="es-MX" sz="1400" dirty="0" smtClean="0">
                <a:latin typeface="Montserrat" panose="00000500000000000000" pitchFamily="2" charset="0"/>
              </a:rPr>
              <a:t>, nueve de profundidades, nueve de velocidad, nueve de severidad, uno de vulnerabilidad y nueve de índice de riesgo.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26" y="958155"/>
            <a:ext cx="1654866" cy="213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13992"/>
            <a:ext cx="1728192" cy="244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002" y="2170896"/>
            <a:ext cx="1728192" cy="2443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3 CuadroTexto"/>
          <p:cNvSpPr txBox="1"/>
          <p:nvPr/>
        </p:nvSpPr>
        <p:spPr>
          <a:xfrm>
            <a:off x="156696" y="6642501"/>
            <a:ext cx="4817344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50" dirty="0">
                <a:latin typeface="Montserrat" panose="00000500000000000000" pitchFamily="2" charset="0"/>
                <a:hlinkClick r:id="rId6"/>
              </a:rPr>
              <a:t>http://www.atlasnacionalderiesgos.gob.mx/archivo/visor-capas.html</a:t>
            </a:r>
            <a:r>
              <a:rPr lang="es-MX" sz="1050" dirty="0" smtClean="0">
                <a:latin typeface="Montserrat" panose="00000500000000000000" pitchFamily="2" charset="0"/>
                <a:hlinkClick r:id="rId6"/>
              </a:rPr>
              <a:t>/</a:t>
            </a:r>
            <a:endParaRPr lang="es-MX" sz="1050" dirty="0" smtClean="0">
              <a:latin typeface="Montserrat" panose="00000500000000000000" pitchFamily="2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11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7 Rectángulo"/>
          <p:cNvSpPr/>
          <p:nvPr/>
        </p:nvSpPr>
        <p:spPr>
          <a:xfrm>
            <a:off x="114610" y="5472527"/>
            <a:ext cx="892448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Optimizar el uso del agua </a:t>
            </a:r>
            <a:r>
              <a:rPr lang="es-MX" sz="1400" dirty="0">
                <a:latin typeface="Montserrat" panose="00000500000000000000" pitchFamily="2" charset="0"/>
              </a:rPr>
              <a:t>con la construcción o el buen manejo de infraestructura tal como: presas, tanques de almacenamiento, sistemas de abastecimiento de agua potable, plantas de tratamiento de aguas negras, perforación de pozos, canales revestidos y sistemas de irrigación.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Trabajar con la población en </a:t>
            </a:r>
            <a:r>
              <a:rPr lang="es-MX" sz="140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400" dirty="0">
                <a:latin typeface="Montserrat" panose="00000500000000000000" pitchFamily="2" charset="0"/>
              </a:rPr>
              <a:t>sobre una cultura del cuidado del agua.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836712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8 Rectángulo"/>
          <p:cNvSpPr/>
          <p:nvPr/>
        </p:nvSpPr>
        <p:spPr>
          <a:xfrm>
            <a:off x="4534" y="1947024"/>
            <a:ext cx="625461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www.cenapred.gob.mx/es/Publicaciones/archivos/8-FASCCULOSEQUAS.PDF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smn.cna.gob.mx/es/climatologia/monitor-de-sequia/monitor-de-sequia-en-mexico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>
                <a:latin typeface="Montserrat" panose="00000500000000000000" pitchFamily="2" charset="0"/>
              </a:rPr>
              <a:t>libro </a:t>
            </a:r>
            <a:r>
              <a:rPr lang="es-MX" sz="1400" b="1" i="1" dirty="0">
                <a:latin typeface="Montserrat" panose="00000500000000000000" pitchFamily="2" charset="0"/>
              </a:rPr>
              <a:t>Análisis de Sequías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www.atlasnacionalderiesgos.gob.mx/descargas/anexos.zip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2" name="13 Rectángulo"/>
          <p:cNvSpPr/>
          <p:nvPr/>
        </p:nvSpPr>
        <p:spPr>
          <a:xfrm>
            <a:off x="35497" y="1152021"/>
            <a:ext cx="5760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de desastre</a:t>
            </a:r>
            <a:r>
              <a:rPr lang="es-MX" sz="1400" dirty="0" smtClean="0">
                <a:latin typeface="Montserrat" panose="00000500000000000000" pitchFamily="2" charset="0"/>
              </a:rPr>
              <a:t> (base de datos de declaratorias de desastres y emergencias de 2000 a 2018).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10" y="2924944"/>
            <a:ext cx="2779886" cy="2052997"/>
          </a:xfrm>
          <a:prstGeom prst="rect">
            <a:avLst/>
          </a:prstGeom>
        </p:spPr>
      </p:pic>
      <p:sp>
        <p:nvSpPr>
          <p:cNvPr id="14" name="11 CuadroTexto"/>
          <p:cNvSpPr txBox="1"/>
          <p:nvPr/>
        </p:nvSpPr>
        <p:spPr>
          <a:xfrm>
            <a:off x="6312388" y="4984780"/>
            <a:ext cx="26668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por sequía en los municipios de Coahuila</a:t>
            </a:r>
            <a:endParaRPr lang="es-MX" sz="800" b="1" dirty="0">
              <a:latin typeface="Montserrat" panose="00000500000000000000" pitchFamily="2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6609762" y="1124744"/>
            <a:ext cx="2419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1 Rectángulo"/>
          <p:cNvSpPr/>
          <p:nvPr/>
        </p:nvSpPr>
        <p:spPr>
          <a:xfrm>
            <a:off x="6811573" y="1412776"/>
            <a:ext cx="2016223" cy="138499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1951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1962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1974-1977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1993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1996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1998-2000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7504" y="2955716"/>
            <a:ext cx="87129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Capas de indicadores cuantitativos y de escenarios de riesgo por ondas gélidas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http://www.atlasnacionalderiesgos.gob.mx/archivo/visor-capas.html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Aplicación </a:t>
            </a:r>
            <a:r>
              <a:rPr lang="es-MX" sz="1400" i="1" dirty="0">
                <a:latin typeface="Montserrat" panose="00000500000000000000" pitchFamily="2" charset="0"/>
              </a:rPr>
              <a:t>de la Metodología para obtener Mapas de Riesgo por Bajas Temperaturas y Nevadas en la Comunidad de Raíces, Estado de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https://www.cenapred.gob.mx/es/Publicaciones/archivos/156.pdf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Fracciones </a:t>
            </a:r>
            <a:r>
              <a:rPr lang="es-MX" sz="1400" dirty="0" smtClean="0">
                <a:latin typeface="Montserrat" panose="00000500000000000000" pitchFamily="2" charset="0"/>
              </a:rPr>
              <a:t>V.10, V.11 y V.12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b="1" dirty="0">
                <a:latin typeface="Montserrat" panose="00000500000000000000" pitchFamily="2" charset="0"/>
              </a:rPr>
              <a:t>.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Capítulo III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Cursos de </a:t>
            </a:r>
            <a:r>
              <a:rPr lang="es-MX" sz="1400" b="1" dirty="0" smtClean="0">
                <a:latin typeface="Montserrat" panose="00000500000000000000" pitchFamily="2" charset="0"/>
              </a:rPr>
              <a:t>manejo de sistemas </a:t>
            </a:r>
            <a:r>
              <a:rPr lang="es-MX" sz="1400" b="1" dirty="0">
                <a:latin typeface="Montserrat" panose="00000500000000000000" pitchFamily="2" charset="0"/>
              </a:rPr>
              <a:t>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971436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13 Rectángulo"/>
          <p:cNvSpPr/>
          <p:nvPr/>
        </p:nvSpPr>
        <p:spPr>
          <a:xfrm>
            <a:off x="107504" y="1299532"/>
            <a:ext cx="8820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20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Tres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33 decesos por bajas temperaturas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Una </a:t>
            </a:r>
            <a:r>
              <a:rPr lang="es-MX" sz="1400" b="1" dirty="0">
                <a:latin typeface="Montserrat" panose="00000500000000000000" pitchFamily="2" charset="0"/>
              </a:rPr>
              <a:t>declaratoria de </a:t>
            </a:r>
            <a:r>
              <a:rPr lang="es-MX" sz="1400" b="1" dirty="0" smtClean="0">
                <a:latin typeface="Montserrat" panose="00000500000000000000" pitchFamily="2" charset="0"/>
              </a:rPr>
              <a:t>emergencia </a:t>
            </a:r>
            <a:r>
              <a:rPr lang="es-MX" sz="1400" b="1" dirty="0">
                <a:latin typeface="Montserrat" panose="00000500000000000000" pitchFamily="2" charset="0"/>
              </a:rPr>
              <a:t>por bajas </a:t>
            </a:r>
            <a:r>
              <a:rPr lang="es-MX" sz="1400" b="1" dirty="0" smtClean="0">
                <a:latin typeface="Montserrat" panose="00000500000000000000" pitchFamily="2" charset="0"/>
              </a:rPr>
              <a:t>temperaturas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2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6" name="1 Rectángulo"/>
          <p:cNvSpPr/>
          <p:nvPr/>
        </p:nvSpPr>
        <p:spPr>
          <a:xfrm>
            <a:off x="179512" y="1431643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calentadores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hornos,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uso correcto de sistemas de aire acondicionado.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evitar accidentes carreteros y en aeropuertos debidos a </a:t>
            </a:r>
            <a:r>
              <a:rPr lang="es-MX" sz="1400" b="1" dirty="0">
                <a:latin typeface="Montserrat" panose="00000500000000000000" pitchFamily="2" charset="0"/>
              </a:rPr>
              <a:t>bancos de niebla </a:t>
            </a:r>
            <a:r>
              <a:rPr lang="es-MX" sz="1400" dirty="0">
                <a:latin typeface="Montserrat" panose="00000500000000000000" pitchFamily="2" charset="0"/>
              </a:rPr>
              <a:t>que se puedan formar, </a:t>
            </a:r>
            <a:r>
              <a:rPr lang="es-MX" sz="1400" b="1" dirty="0">
                <a:latin typeface="Montserrat" panose="00000500000000000000" pitchFamily="2" charset="0"/>
              </a:rPr>
              <a:t>revisar los avisos de </a:t>
            </a:r>
            <a:r>
              <a:rPr lang="es-MX" sz="1400" b="1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</a:t>
            </a:r>
            <a:r>
              <a:rPr lang="es-MX" sz="1400" dirty="0" err="1">
                <a:latin typeface="Montserrat" panose="00000500000000000000" pitchFamily="2" charset="0"/>
              </a:rPr>
              <a:t>SMN</a:t>
            </a:r>
            <a:r>
              <a:rPr lang="es-MX" sz="1400" dirty="0">
                <a:latin typeface="Montserrat" panose="00000500000000000000" pitchFamily="2" charset="0"/>
              </a:rPr>
              <a:t> cada tres horas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7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76" y="3710506"/>
            <a:ext cx="2160000" cy="2692308"/>
          </a:xfrm>
          <a:prstGeom prst="rect">
            <a:avLst/>
          </a:prstGeom>
        </p:spPr>
      </p:pic>
      <p:sp>
        <p:nvSpPr>
          <p:cNvPr id="8" name="4 CuadroTexto"/>
          <p:cNvSpPr txBox="1"/>
          <p:nvPr/>
        </p:nvSpPr>
        <p:spPr>
          <a:xfrm>
            <a:off x="2843488" y="6402814"/>
            <a:ext cx="230457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Coahuila</a:t>
            </a:r>
          </a:p>
        </p:txBody>
      </p:sp>
      <p:pic>
        <p:nvPicPr>
          <p:cNvPr id="12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51000"/>
            <a:ext cx="3240000" cy="2487678"/>
          </a:xfrm>
          <a:prstGeom prst="rect">
            <a:avLst/>
          </a:prstGeom>
        </p:spPr>
      </p:pic>
      <p:sp>
        <p:nvSpPr>
          <p:cNvPr id="13" name="6 CuadroTexto"/>
          <p:cNvSpPr txBox="1"/>
          <p:nvPr/>
        </p:nvSpPr>
        <p:spPr>
          <a:xfrm>
            <a:off x="5904128" y="6238678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gélidas en los municipios de </a:t>
            </a:r>
            <a:r>
              <a:rPr lang="es-MX" sz="800" b="1" dirty="0">
                <a:latin typeface="Montserrat" panose="00000500000000000000" pitchFamily="2" charset="0"/>
              </a:rPr>
              <a:t>Coahuila</a:t>
            </a:r>
          </a:p>
        </p:txBody>
      </p:sp>
      <p:sp>
        <p:nvSpPr>
          <p:cNvPr id="14" name="7 Rectángulo"/>
          <p:cNvSpPr/>
          <p:nvPr/>
        </p:nvSpPr>
        <p:spPr>
          <a:xfrm>
            <a:off x="63922" y="933396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5" name="8 Rectángulo"/>
          <p:cNvSpPr/>
          <p:nvPr/>
        </p:nvSpPr>
        <p:spPr>
          <a:xfrm>
            <a:off x="179512" y="4676003"/>
            <a:ext cx="2657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Gran parte de la entidad.</a:t>
            </a:r>
          </a:p>
        </p:txBody>
      </p:sp>
    </p:spTree>
    <p:extLst>
      <p:ext uri="{BB962C8B-B14F-4D97-AF65-F5344CB8AC3E}">
        <p14:creationId xmlns:p14="http://schemas.microsoft.com/office/powerpoint/2010/main" val="42330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107504" y="4665611"/>
            <a:ext cx="48245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1" name="9 Rectángulo"/>
          <p:cNvSpPr/>
          <p:nvPr/>
        </p:nvSpPr>
        <p:spPr>
          <a:xfrm>
            <a:off x="179512" y="96765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16" name="8 Rectángulo"/>
          <p:cNvSpPr/>
          <p:nvPr/>
        </p:nvSpPr>
        <p:spPr>
          <a:xfrm>
            <a:off x="63922" y="2218499"/>
            <a:ext cx="873173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7" name="13 Rectángulo"/>
          <p:cNvSpPr/>
          <p:nvPr/>
        </p:nvSpPr>
        <p:spPr>
          <a:xfrm>
            <a:off x="47724" y="1255686"/>
            <a:ext cx="654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desastres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smtClean="0">
                <a:latin typeface="Montserrat" panose="00000500000000000000" pitchFamily="2" charset="0"/>
              </a:rPr>
              <a:t>Gilbert</a:t>
            </a:r>
            <a:r>
              <a:rPr lang="es-MX" sz="1400" dirty="0">
                <a:latin typeface="Montserrat" panose="00000500000000000000" pitchFamily="2" charset="0"/>
              </a:rPr>
              <a:t>, 1988,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dirty="0" err="1" smtClean="0">
                <a:latin typeface="Montserrat" panose="00000500000000000000" pitchFamily="2" charset="0"/>
              </a:rPr>
              <a:t>TT</a:t>
            </a:r>
            <a:r>
              <a:rPr lang="es-MX" sz="1400" dirty="0" smtClean="0">
                <a:latin typeface="Montserrat" panose="00000500000000000000" pitchFamily="2" charset="0"/>
              </a:rPr>
              <a:t>); </a:t>
            </a:r>
            <a:r>
              <a:rPr lang="es-MX" sz="1400" i="1" dirty="0" smtClean="0">
                <a:latin typeface="Montserrat" panose="00000500000000000000" pitchFamily="2" charset="0"/>
              </a:rPr>
              <a:t>Alex</a:t>
            </a:r>
            <a:r>
              <a:rPr lang="es-MX" sz="1400" dirty="0" smtClean="0">
                <a:latin typeface="Montserrat" panose="00000500000000000000" pitchFamily="2" charset="0"/>
              </a:rPr>
              <a:t>, 2010, (remanentes).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4424038"/>
            <a:ext cx="3240000" cy="222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0 Rectángulo"/>
          <p:cNvSpPr/>
          <p:nvPr/>
        </p:nvSpPr>
        <p:spPr>
          <a:xfrm>
            <a:off x="6588224" y="1183678"/>
            <a:ext cx="243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Presencia de tormentas tropicales y remanentes en toda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20" name="11 CuadroTexto"/>
          <p:cNvSpPr txBox="1"/>
          <p:nvPr/>
        </p:nvSpPr>
        <p:spPr>
          <a:xfrm>
            <a:off x="5892601" y="6669940"/>
            <a:ext cx="2903052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Coahuila</a:t>
            </a:r>
          </a:p>
        </p:txBody>
      </p:sp>
    </p:spTree>
    <p:extLst>
      <p:ext uri="{BB962C8B-B14F-4D97-AF65-F5344CB8AC3E}">
        <p14:creationId xmlns:p14="http://schemas.microsoft.com/office/powerpoint/2010/main" val="40513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1858</TotalTime>
  <Words>3752</Words>
  <Application>Microsoft Office PowerPoint</Application>
  <PresentationFormat>Presentación en pantalla (4:3)</PresentationFormat>
  <Paragraphs>260</Paragraphs>
  <Slides>22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140</cp:revision>
  <dcterms:created xsi:type="dcterms:W3CDTF">2018-12-04T21:42:05Z</dcterms:created>
  <dcterms:modified xsi:type="dcterms:W3CDTF">2019-02-06T16:19:07Z</dcterms:modified>
</cp:coreProperties>
</file>