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344" r:id="rId4"/>
    <p:sldId id="353" r:id="rId5"/>
    <p:sldId id="345" r:id="rId6"/>
    <p:sldId id="339" r:id="rId7"/>
    <p:sldId id="340" r:id="rId8"/>
    <p:sldId id="341" r:id="rId9"/>
    <p:sldId id="342" r:id="rId10"/>
    <p:sldId id="343" r:id="rId11"/>
    <p:sldId id="346" r:id="rId12"/>
    <p:sldId id="347" r:id="rId13"/>
    <p:sldId id="348" r:id="rId14"/>
    <p:sldId id="349" r:id="rId15"/>
    <p:sldId id="350" r:id="rId16"/>
    <p:sldId id="351" r:id="rId17"/>
    <p:sldId id="337" r:id="rId18"/>
    <p:sldId id="338" r:id="rId19"/>
    <p:sldId id="352" r:id="rId20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85057" autoAdjust="0"/>
  </p:normalViewPr>
  <p:slideViewPr>
    <p:cSldViewPr showGuides="1">
      <p:cViewPr>
        <p:scale>
          <a:sx n="69" d="100"/>
          <a:sy n="69" d="100"/>
        </p:scale>
        <p:origin x="-2040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 Light" panose="00000400000000000000" pitchFamily="2" charset="0"/>
              </a:rPr>
              <a:t>En el estado de Chihuahua se cuenta con 10 presas que se monitorean de manera semanal: Abraham González en Guerrero</a:t>
            </a:r>
            <a:r>
              <a:rPr lang="es-MX" sz="1200" baseline="0" dirty="0" smtClean="0">
                <a:latin typeface="Montserrat Light" panose="00000400000000000000" pitchFamily="2" charset="0"/>
              </a:rPr>
              <a:t> (peligro muy bajo)</a:t>
            </a:r>
            <a:r>
              <a:rPr lang="es-MX" sz="1200" dirty="0" smtClean="0">
                <a:latin typeface="Montserrat Light" panose="00000400000000000000" pitchFamily="2" charset="0"/>
              </a:rPr>
              <a:t>, El Tintero en Buenaventura (peligro bajo), Ing.  Luis L. León en Aldama (peligro muy alto y </a:t>
            </a:r>
            <a:r>
              <a:rPr lang="es-MX" sz="1200" b="1" dirty="0" smtClean="0">
                <a:latin typeface="Montserrat Light" panose="00000400000000000000" pitchFamily="2" charset="0"/>
              </a:rPr>
              <a:t>única presa con política de operación</a:t>
            </a:r>
            <a:r>
              <a:rPr lang="es-MX" sz="1200" dirty="0" smtClean="0">
                <a:latin typeface="Montserrat Light" panose="00000400000000000000" pitchFamily="2" charset="0"/>
              </a:rPr>
              <a:t>), El Rejón en Chihuahua (peligro alto), Chihuahua en Chihuahua (peligro</a:t>
            </a:r>
            <a:r>
              <a:rPr lang="es-MX" sz="1200" baseline="0" dirty="0" smtClean="0">
                <a:latin typeface="Montserrat Light" panose="00000400000000000000" pitchFamily="2" charset="0"/>
              </a:rPr>
              <a:t> alto)</a:t>
            </a:r>
            <a:r>
              <a:rPr lang="es-MX" sz="1200" dirty="0" smtClean="0">
                <a:latin typeface="Montserrat Light" panose="00000400000000000000" pitchFamily="2" charset="0"/>
              </a:rPr>
              <a:t>, Las Lajas en Buenaventura (peligro bajo), Ing. Andrew </a:t>
            </a:r>
            <a:r>
              <a:rPr lang="es-MX" sz="1200" dirty="0" err="1" smtClean="0">
                <a:latin typeface="Montserrat Light" panose="00000400000000000000" pitchFamily="2" charset="0"/>
              </a:rPr>
              <a:t>Weiss</a:t>
            </a:r>
            <a:r>
              <a:rPr lang="es-MX" sz="1200" dirty="0" smtClean="0">
                <a:latin typeface="Montserrat Light" panose="00000400000000000000" pitchFamily="2" charset="0"/>
              </a:rPr>
              <a:t> en San Francisco de Conchos (peligro medio), </a:t>
            </a:r>
            <a:r>
              <a:rPr lang="es-MX" sz="1200" b="1" dirty="0" smtClean="0">
                <a:solidFill>
                  <a:srgbClr val="FF0000"/>
                </a:solidFill>
                <a:latin typeface="Montserrat Light" panose="00000400000000000000" pitchFamily="2" charset="0"/>
              </a:rPr>
              <a:t>La Boquilla en San Francisco de Conchos (peligro medio)</a:t>
            </a:r>
            <a:r>
              <a:rPr lang="es-MX" sz="1200" dirty="0" smtClean="0">
                <a:latin typeface="Montserrat Light" panose="00000400000000000000" pitchFamily="2" charset="0"/>
              </a:rPr>
              <a:t>, Francisco I. Madero en Rosales (peligro bajo) y Pico del Águila en Coronado (peligro muy bajo). 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0190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9973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11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63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Para el caso de la red de estaciones Meteorológicas,</a:t>
            </a:r>
            <a:r>
              <a:rPr lang="es-MX" baseline="0" dirty="0" smtClean="0"/>
              <a:t> a reserva de la mejor opinión de los colegas de RH, podría considerarse que al menos cada municipio tuviera una estación.</a:t>
            </a:r>
          </a:p>
          <a:p>
            <a:endParaRPr lang="es-MX" baseline="0" dirty="0" smtClean="0"/>
          </a:p>
          <a:p>
            <a:r>
              <a:rPr lang="es-MX" baseline="0" dirty="0" smtClean="0"/>
              <a:t>Para la revisión de Zonas Críticas es factible establecer criterios basados en población expuesta ciertos peligros u obras de infraestructura que pudieran resultar dañadas por algún fenómeno perturbador.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3613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038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De acuerdo a los datos proporcionados por la</a:t>
            </a:r>
            <a:r>
              <a:rPr lang="es-MX" baseline="0" dirty="0" smtClean="0"/>
              <a:t> Encuesta </a:t>
            </a:r>
            <a:r>
              <a:rPr lang="es-MX" baseline="0" dirty="0" err="1" smtClean="0"/>
              <a:t>Intercensal</a:t>
            </a:r>
            <a:r>
              <a:rPr lang="es-MX" baseline="0" dirty="0" smtClean="0"/>
              <a:t> 2015 realizada por el INEGI existen en el estado de Chihuahua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1,033,216 </a:t>
            </a:r>
            <a:r>
              <a:rPr lang="es-MX" baseline="0" dirty="0" smtClean="0"/>
              <a:t>viviendas de las cuales aproximadamente el 51% (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526,000</a:t>
            </a:r>
            <a:r>
              <a:rPr lang="es-MX" baseline="0" dirty="0" smtClean="0"/>
              <a:t>) presentan una vulnerabilidad alta por viento, por lo que es necesario realizar el levantamiento de viviendas vulnerables en el estado para identificar la zonas que requieren de mejoras estructurales.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7675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EL CENAPRED, en el marco de los trabajos del ONNCCE, están desarrollando una</a:t>
            </a:r>
            <a:r>
              <a:rPr lang="es-MX" baseline="0" dirty="0" smtClean="0"/>
              <a:t> NMX de Seguridad Estructural de las edificaciones, la cual puede ser adecuada a las necesidades del estado y/o los municipios.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6077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0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2701" y="128826"/>
            <a:ext cx="378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14611" y="1412776"/>
            <a:ext cx="517747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Tormentas 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severas (tormentas eléctricas, de granizo, vientos y lluvia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):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Instalar pararrayos en torres y antenas.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Implementar un programa de poda de ramas </a:t>
            </a:r>
            <a:r>
              <a:rPr lang="es-MX" sz="1400" dirty="0">
                <a:latin typeface="Montserrat" panose="00000500000000000000" pitchFamily="2" charset="0"/>
              </a:rPr>
              <a:t>o árboles muertos que puedan causar daño durante una tormenta.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Contar </a:t>
            </a:r>
            <a:r>
              <a:rPr lang="es-MX" sz="1400" dirty="0">
                <a:latin typeface="Montserrat" panose="00000500000000000000" pitchFamily="2" charset="0"/>
              </a:rPr>
              <a:t>con equipo para la remoción de granizo.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Recomendar a la población que asegure </a:t>
            </a:r>
            <a:r>
              <a:rPr lang="es-MX" sz="1400" dirty="0">
                <a:latin typeface="Montserrat" panose="00000500000000000000" pitchFamily="2" charset="0"/>
              </a:rPr>
              <a:t>los objetos del exterior de la vivienda que puedan desprenderse o causar daños, debido a los fuertes vientos que pueden acompañar a la tormenta de severa.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3922" y="836712"/>
            <a:ext cx="5876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Recomendaciones para </a:t>
            </a:r>
            <a:r>
              <a:rPr lang="es-MX" b="1" dirty="0">
                <a:solidFill>
                  <a:srgbClr val="38806B"/>
                </a:solidFill>
                <a:latin typeface="Montserrat"/>
              </a:rPr>
              <a:t>mitigar los riesgos por: 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707" y="1556792"/>
            <a:ext cx="2880000" cy="2147022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5782707" y="3766857"/>
            <a:ext cx="2880000" cy="400110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1000" b="1" dirty="0">
                <a:latin typeface="Montserrat" panose="00000500000000000000" pitchFamily="2" charset="0"/>
              </a:rPr>
              <a:t>por tormentas </a:t>
            </a:r>
            <a:r>
              <a:rPr lang="es-MX" sz="1000" b="1" dirty="0" smtClean="0">
                <a:latin typeface="Montserrat" panose="00000500000000000000" pitchFamily="2" charset="0"/>
              </a:rPr>
              <a:t>de granizo en los municipios de </a:t>
            </a:r>
            <a:r>
              <a:rPr lang="es-MX" sz="1000" b="1" dirty="0">
                <a:latin typeface="Montserrat" panose="00000500000000000000" pitchFamily="2" charset="0"/>
              </a:rPr>
              <a:t>Chihuahua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114612" y="4163601"/>
            <a:ext cx="888086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Ondas de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calor</a:t>
            </a:r>
            <a:r>
              <a:rPr lang="es-MX" sz="1400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Identificar a los grupos de riesgo (indigentes, infantes, enfermos, personas adultas mayores y con discapacidad</a:t>
            </a:r>
            <a:r>
              <a:rPr lang="es-MX" sz="1400" dirty="0" smtClean="0">
                <a:latin typeface="Montserrat" panose="00000500000000000000" pitchFamily="2" charset="0"/>
              </a:rPr>
              <a:t>), </a:t>
            </a:r>
            <a:r>
              <a:rPr lang="es-MX" sz="1400" dirty="0">
                <a:latin typeface="Montserrat" panose="00000500000000000000" pitchFamily="2" charset="0"/>
              </a:rPr>
              <a:t>así como personas en pobreza </a:t>
            </a:r>
            <a:r>
              <a:rPr lang="es-MX" sz="1400" dirty="0" smtClean="0">
                <a:latin typeface="Montserrat" panose="00000500000000000000" pitchFamily="2" charset="0"/>
              </a:rPr>
              <a:t>extrema, </a:t>
            </a:r>
            <a:r>
              <a:rPr lang="es-MX" sz="1400" dirty="0">
                <a:latin typeface="Montserrat" panose="00000500000000000000" pitchFamily="2" charset="0"/>
              </a:rPr>
              <a:t>para brindarles albergue con instalaciones </a:t>
            </a:r>
            <a:r>
              <a:rPr lang="es-MX" sz="1400" dirty="0" smtClean="0">
                <a:latin typeface="Montserrat" panose="00000500000000000000" pitchFamily="2" charset="0"/>
              </a:rPr>
              <a:t>adecuadas.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Recomendar a los habitantes:</a:t>
            </a:r>
          </a:p>
          <a:p>
            <a:pPr marL="742950" lvl="1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Instalar </a:t>
            </a:r>
            <a:r>
              <a:rPr lang="es-MX" sz="1400" dirty="0">
                <a:latin typeface="Montserrat" panose="00000500000000000000" pitchFamily="2" charset="0"/>
              </a:rPr>
              <a:t>acondicionadores de aire en las ventanas </a:t>
            </a:r>
            <a:r>
              <a:rPr lang="es-MX" sz="1400" dirty="0" smtClean="0">
                <a:latin typeface="Montserrat" panose="00000500000000000000" pitchFamily="2" charset="0"/>
              </a:rPr>
              <a:t>y aislamiento en sus muros y techos, </a:t>
            </a:r>
            <a:r>
              <a:rPr lang="es-MX" sz="1400" dirty="0">
                <a:latin typeface="Montserrat" panose="00000500000000000000" pitchFamily="2" charset="0"/>
              </a:rPr>
              <a:t>si es necesario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742950" lvl="1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Instalar </a:t>
            </a:r>
            <a:r>
              <a:rPr lang="es-MX" sz="1400" dirty="0">
                <a:latin typeface="Montserrat" panose="00000500000000000000" pitchFamily="2" charset="0"/>
              </a:rPr>
              <a:t>reflectores temporales, tales como cartón forrado con papel de aluminio, para reflejar el calor de regreso hacia el </a:t>
            </a:r>
            <a:r>
              <a:rPr lang="es-MX" sz="1400" dirty="0" smtClean="0">
                <a:latin typeface="Montserrat" panose="00000500000000000000" pitchFamily="2" charset="0"/>
              </a:rPr>
              <a:t>exterior.</a:t>
            </a:r>
          </a:p>
          <a:p>
            <a:pPr marL="742950" lvl="1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Cubrir ventanas con </a:t>
            </a:r>
            <a:r>
              <a:rPr lang="es-MX" sz="1400" dirty="0">
                <a:latin typeface="Montserrat" panose="00000500000000000000" pitchFamily="2" charset="0"/>
              </a:rPr>
              <a:t>cortinas, celosías, toldos o persianas. Los toldos o las persianas exteriores pueden reducir el calor que entra a la casa por más de un 80 por ciento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6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36512" y="138107"/>
            <a:ext cx="9126240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SISMOS </a:t>
            </a:r>
          </a:p>
          <a:p>
            <a:pPr algn="just"/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Sísmico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: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Chihuahua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se encuentra en las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zonas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B y C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con base en la Regionalización Sísmica de la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CFE, esto indica que, en A y B pueden ocurrir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sismos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con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magnitud menor a M6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así como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enjambres sísmicos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y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 C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sismos corticales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magnitud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menor M&lt;8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</a:p>
          <a:p>
            <a:pPr algn="just"/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3 de mayo de 1887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se registró un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sismo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con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M~7.6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en las inmediaciones de </a:t>
            </a:r>
            <a:r>
              <a:rPr lang="es-MX" sz="1600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Bavispe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Sonora, 25 km con la frontera de Chihuahua, el cual causó la muerte de 40 personas y generó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daño significativo en 200 km a la redonda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</a:p>
          <a:p>
            <a:pPr algn="just"/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</a:p>
          <a:p>
            <a:pPr algn="just"/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1900 a la fecha, el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SSN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a registrado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367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sismos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en el territorio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Chihuahua. El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sismo con mayor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magnitud fue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registrado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 la zona A, el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2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1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septiembre de 2013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con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M5.4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a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53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Km al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suroeste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Delicias, </a:t>
            </a:r>
          </a:p>
          <a:p>
            <a:pPr algn="just"/>
            <a:r>
              <a:rPr lang="es-MX" sz="1600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Chih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 y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a una profundidad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1.2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km.  </a:t>
            </a:r>
          </a:p>
          <a:p>
            <a:pPr algn="just"/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600" dirty="0" smtClean="0">
                <a:solidFill>
                  <a:prstClr val="black"/>
                </a:solidFill>
                <a:latin typeface="Montserrat"/>
              </a:rPr>
              <a:t> En </a:t>
            </a:r>
            <a:r>
              <a:rPr lang="es-MX" sz="1600" dirty="0">
                <a:solidFill>
                  <a:prstClr val="black"/>
                </a:solidFill>
                <a:latin typeface="Montserrat"/>
              </a:rPr>
              <a:t>el Atlas Nacional de Riesgos se </a:t>
            </a:r>
            <a:r>
              <a:rPr lang="es-MX" sz="1600" dirty="0" smtClean="0">
                <a:solidFill>
                  <a:prstClr val="black"/>
                </a:solidFill>
                <a:latin typeface="Montserrat"/>
              </a:rPr>
              <a:t>pueden</a:t>
            </a:r>
          </a:p>
          <a:p>
            <a:pPr algn="just"/>
            <a:r>
              <a:rPr lang="es-MX" sz="1600" dirty="0" smtClean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600" dirty="0">
                <a:solidFill>
                  <a:prstClr val="black"/>
                </a:solidFill>
                <a:latin typeface="Montserrat"/>
              </a:rPr>
              <a:t>encontrar las </a:t>
            </a:r>
            <a:r>
              <a:rPr lang="es-MX" sz="1600" b="1" dirty="0">
                <a:solidFill>
                  <a:prstClr val="black"/>
                </a:solidFill>
                <a:latin typeface="Montserrat"/>
              </a:rPr>
              <a:t>aceleraciones máximas</a:t>
            </a:r>
            <a:r>
              <a:rPr lang="es-MX" sz="1600" dirty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600" dirty="0" smtClean="0">
                <a:solidFill>
                  <a:prstClr val="black"/>
                </a:solidFill>
                <a:latin typeface="Montserrat"/>
              </a:rPr>
              <a:t>del</a:t>
            </a:r>
          </a:p>
          <a:p>
            <a:pPr algn="just"/>
            <a:r>
              <a:rPr lang="es-MX" sz="1600" dirty="0" smtClean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600" dirty="0">
                <a:solidFill>
                  <a:prstClr val="black"/>
                </a:solidFill>
                <a:latin typeface="Montserrat"/>
              </a:rPr>
              <a:t>terreno para diferentes </a:t>
            </a:r>
            <a:r>
              <a:rPr lang="es-MX" sz="1600" b="1" dirty="0">
                <a:solidFill>
                  <a:prstClr val="black"/>
                </a:solidFill>
                <a:latin typeface="Montserrat"/>
              </a:rPr>
              <a:t>periodos de </a:t>
            </a:r>
            <a:endParaRPr lang="es-MX" sz="1600" b="1" dirty="0" smtClean="0">
              <a:solidFill>
                <a:prstClr val="black"/>
              </a:solidFill>
              <a:latin typeface="Montserrat"/>
            </a:endParaRPr>
          </a:p>
          <a:p>
            <a:pPr algn="just"/>
            <a:r>
              <a:rPr lang="es-MX" sz="1600" b="1" dirty="0" smtClean="0">
                <a:solidFill>
                  <a:prstClr val="black"/>
                </a:solidFill>
                <a:latin typeface="Montserrat"/>
              </a:rPr>
              <a:t> retorno </a:t>
            </a:r>
            <a:r>
              <a:rPr lang="es-MX" sz="1600" dirty="0" smtClean="0">
                <a:solidFill>
                  <a:prstClr val="black"/>
                </a:solidFill>
                <a:latin typeface="Montserrat"/>
              </a:rPr>
              <a:t>y</a:t>
            </a:r>
            <a:r>
              <a:rPr lang="es-MX" sz="1600" b="1" dirty="0" smtClean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600" dirty="0">
                <a:solidFill>
                  <a:prstClr val="black"/>
                </a:solidFill>
                <a:latin typeface="Montserrat"/>
              </a:rPr>
              <a:t>diferentes</a:t>
            </a:r>
            <a:r>
              <a:rPr lang="es-MX" sz="1600" b="1" dirty="0">
                <a:solidFill>
                  <a:prstClr val="black"/>
                </a:solidFill>
                <a:latin typeface="Montserrat"/>
              </a:rPr>
              <a:t> periodos estructurales</a:t>
            </a:r>
            <a:r>
              <a:rPr lang="es-MX" sz="1600" dirty="0" smtClean="0">
                <a:solidFill>
                  <a:prstClr val="black"/>
                </a:solidFill>
                <a:latin typeface="Montserrat"/>
              </a:rPr>
              <a:t>.</a:t>
            </a:r>
          </a:p>
          <a:p>
            <a:pPr algn="just"/>
            <a:endParaRPr lang="es-MX" sz="1600" dirty="0">
              <a:solidFill>
                <a:prstClr val="black"/>
              </a:solidFill>
              <a:latin typeface="Montserrat"/>
            </a:endParaRPr>
          </a:p>
          <a:p>
            <a:pPr algn="just"/>
            <a:r>
              <a:rPr lang="es-MX" sz="1600" dirty="0" smtClean="0">
                <a:solidFill>
                  <a:prstClr val="black"/>
                </a:solidFill>
                <a:latin typeface="Montserrat"/>
              </a:rPr>
              <a:t>La DI del CENAPRED cuenta con una </a:t>
            </a:r>
            <a:r>
              <a:rPr lang="es-MX" sz="1600" b="1" dirty="0" smtClean="0">
                <a:solidFill>
                  <a:prstClr val="black"/>
                </a:solidFill>
                <a:latin typeface="Montserrat"/>
              </a:rPr>
              <a:t>”Guía </a:t>
            </a:r>
          </a:p>
          <a:p>
            <a:pPr algn="just"/>
            <a:r>
              <a:rPr lang="es-MX" sz="1600" b="1" dirty="0" smtClean="0">
                <a:solidFill>
                  <a:prstClr val="black"/>
                </a:solidFill>
                <a:latin typeface="Montserrat"/>
              </a:rPr>
              <a:t>Básica de Microzonificación Sísmica”,</a:t>
            </a:r>
            <a:r>
              <a:rPr lang="es-MX" sz="1600" dirty="0" smtClean="0">
                <a:solidFill>
                  <a:prstClr val="black"/>
                </a:solidFill>
                <a:latin typeface="Montserrat"/>
              </a:rPr>
              <a:t> </a:t>
            </a:r>
          </a:p>
          <a:p>
            <a:pPr algn="just"/>
            <a:r>
              <a:rPr lang="es-MX" sz="1600" dirty="0" smtClean="0">
                <a:solidFill>
                  <a:prstClr val="black"/>
                </a:solidFill>
                <a:latin typeface="Montserrat"/>
              </a:rPr>
              <a:t>la cual puede usarse como referencia, para</a:t>
            </a:r>
          </a:p>
          <a:p>
            <a:pPr algn="just"/>
            <a:r>
              <a:rPr lang="es-MX" sz="1600" dirty="0">
                <a:solidFill>
                  <a:prstClr val="black"/>
                </a:solidFill>
                <a:latin typeface="Montserrat"/>
              </a:rPr>
              <a:t>l</a:t>
            </a:r>
            <a:r>
              <a:rPr lang="es-MX" sz="1600" dirty="0" smtClean="0">
                <a:solidFill>
                  <a:prstClr val="black"/>
                </a:solidFill>
                <a:latin typeface="Montserrat"/>
              </a:rPr>
              <a:t>a generación de estudios geofísicos.      </a:t>
            </a: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b="1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Picture 4" descr="F:\f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2" t="9528" r="9354" b="57915"/>
          <a:stretch/>
        </p:blipFill>
        <p:spPr bwMode="auto">
          <a:xfrm>
            <a:off x="7596336" y="3932739"/>
            <a:ext cx="845621" cy="87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cfe\Chihuahua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" t="5839"/>
          <a:stretch/>
        </p:blipFill>
        <p:spPr bwMode="auto">
          <a:xfrm>
            <a:off x="4716016" y="3664702"/>
            <a:ext cx="4380092" cy="314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64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 CuadroTexto"/>
          <p:cNvSpPr txBox="1"/>
          <p:nvPr/>
        </p:nvSpPr>
        <p:spPr>
          <a:xfrm>
            <a:off x="7524328" y="5613096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3</a:t>
            </a:r>
            <a:r>
              <a:rPr lang="es-MX" sz="1000" dirty="0">
                <a:solidFill>
                  <a:prstClr val="black"/>
                </a:solidFill>
                <a:latin typeface="Montserrat" panose="00000500000000000000" pitchFamily="2" charset="0"/>
              </a:rPr>
              <a:t>≤</a:t>
            </a:r>
            <a:r>
              <a:rPr lang="es-MX" sz="10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    &lt;4</a:t>
            </a:r>
            <a:endParaRPr lang="es-MX" sz="10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-36512" y="-27384"/>
            <a:ext cx="525319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SISMOS </a:t>
            </a:r>
          </a:p>
          <a:p>
            <a:pPr algn="just"/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estado cuenta con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tres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estaciones,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a cargo </a:t>
            </a:r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SSN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</a:p>
          <a:p>
            <a:pPr algn="just"/>
            <a:endParaRPr lang="es-MX" sz="1600" b="1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Existe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actividad minera y presas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que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podrían</a:t>
            </a: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generar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sismicidad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inducida.</a:t>
            </a:r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Recomendaciones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Realiza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r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estudios de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microzonificación sísmica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análisis de fallas activas y estudios de </a:t>
            </a:r>
            <a:r>
              <a:rPr lang="es-MX" sz="1600" b="1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paleosismología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Mapa de peligro vulnerabilidad y riesgo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por sismos.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Contar con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sismógrafos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para la implementación de una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red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ante la ocurrencia de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sismos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enjambres sísmicos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o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sismicidad inducida.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MX" sz="1600" b="1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Integración de un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equipo de expertos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para el análisis de la sismicidad en el estado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  <a:endParaRPr lang="es-MX" sz="1600" b="1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MX" sz="1600" b="1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Elaborar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los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reglamentos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de construcción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 nivel estatal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y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municipal.</a:t>
            </a: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Picture 2" descr="F:\2.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9" t="29796" r="80502" b="65571"/>
          <a:stretch/>
        </p:blipFill>
        <p:spPr bwMode="auto">
          <a:xfrm>
            <a:off x="5373901" y="5595143"/>
            <a:ext cx="350227" cy="28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 CuadroTexto"/>
          <p:cNvSpPr txBox="1"/>
          <p:nvPr/>
        </p:nvSpPr>
        <p:spPr>
          <a:xfrm>
            <a:off x="5652120" y="5703059"/>
            <a:ext cx="2187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>
                <a:solidFill>
                  <a:prstClr val="black"/>
                </a:solidFill>
                <a:latin typeface="Montserrat" panose="00000500000000000000" pitchFamily="2" charset="0"/>
              </a:rPr>
              <a:t>Fallas y Fracturas</a:t>
            </a:r>
          </a:p>
        </p:txBody>
      </p:sp>
      <p:sp>
        <p:nvSpPr>
          <p:cNvPr id="7" name="9 CuadroTexto"/>
          <p:cNvSpPr txBox="1"/>
          <p:nvPr/>
        </p:nvSpPr>
        <p:spPr>
          <a:xfrm>
            <a:off x="7524328" y="5871814"/>
            <a:ext cx="2187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4≤M   &lt;5.5</a:t>
            </a:r>
            <a:endParaRPr lang="es-MX" sz="10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Oval 2"/>
          <p:cNvSpPr/>
          <p:nvPr/>
        </p:nvSpPr>
        <p:spPr>
          <a:xfrm>
            <a:off x="7884368" y="5661248"/>
            <a:ext cx="117727" cy="144016"/>
          </a:xfrm>
          <a:prstGeom prst="ellipse">
            <a:avLst/>
          </a:prstGeom>
          <a:solidFill>
            <a:srgbClr val="16F6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" name="Picture 3" descr="F:\3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0" t="43083" r="13716" b="53363"/>
          <a:stretch/>
        </p:blipFill>
        <p:spPr bwMode="auto">
          <a:xfrm>
            <a:off x="7424757" y="5793144"/>
            <a:ext cx="919222" cy="40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9 CuadroTexto"/>
          <p:cNvSpPr txBox="1"/>
          <p:nvPr/>
        </p:nvSpPr>
        <p:spPr>
          <a:xfrm>
            <a:off x="7524328" y="5392816"/>
            <a:ext cx="2187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>
                <a:solidFill>
                  <a:prstClr val="black"/>
                </a:solidFill>
                <a:latin typeface="Montserrat" panose="00000500000000000000" pitchFamily="2" charset="0"/>
              </a:rPr>
              <a:t>2</a:t>
            </a:r>
            <a:r>
              <a:rPr lang="es-MX" sz="10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≤M    &lt;</a:t>
            </a:r>
            <a:r>
              <a:rPr lang="es-MX" sz="1000" dirty="0">
                <a:solidFill>
                  <a:prstClr val="black"/>
                </a:solidFill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2" name="1 Elipse"/>
          <p:cNvSpPr/>
          <p:nvPr/>
        </p:nvSpPr>
        <p:spPr>
          <a:xfrm>
            <a:off x="7884368" y="5445224"/>
            <a:ext cx="117727" cy="11522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pic>
        <p:nvPicPr>
          <p:cNvPr id="1026" name="Picture 2" descr="F:\estados_gif\chihuahua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03674C"/>
              </a:clrFrom>
              <a:clrTo>
                <a:srgbClr val="03674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540" y="924722"/>
            <a:ext cx="3813235" cy="430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98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238" y="188640"/>
            <a:ext cx="4636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-41382" y="6453336"/>
            <a:ext cx="43973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100" b="1" dirty="0" smtClean="0">
                <a:latin typeface="Montserrat" panose="00000500000000000000" pitchFamily="2" charset="0"/>
              </a:rPr>
              <a:t>30% del estado es propenso a la Inestabilidad de Laderas</a:t>
            </a:r>
            <a:endParaRPr lang="es-MX" sz="1100" b="1" dirty="0">
              <a:latin typeface="Montserrat" panose="00000500000000000000" pitchFamily="2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95536" y="1052736"/>
            <a:ext cx="3384376" cy="432048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Extracto Mapa Nacional de Susceptibilidad a la Inestabilidad de Laderas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t="3800" r="2615" b="1701"/>
          <a:stretch/>
        </p:blipFill>
        <p:spPr>
          <a:xfrm>
            <a:off x="395536" y="1412777"/>
            <a:ext cx="3384376" cy="49685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7 Rectángulo"/>
          <p:cNvSpPr/>
          <p:nvPr/>
        </p:nvSpPr>
        <p:spPr>
          <a:xfrm>
            <a:off x="4067944" y="5211197"/>
            <a:ext cx="50470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Crear</a:t>
            </a:r>
            <a:r>
              <a:rPr lang="es-MX" sz="1400" dirty="0">
                <a:latin typeface="Montserrat" panose="00000500000000000000" pitchFamily="2" charset="0"/>
              </a:rPr>
              <a:t> un </a:t>
            </a:r>
            <a:r>
              <a:rPr lang="es-MX" sz="1400" b="1" dirty="0">
                <a:latin typeface="Montserrat" panose="00000500000000000000" pitchFamily="2" charset="0"/>
              </a:rPr>
              <a:t>área de investigación</a:t>
            </a:r>
            <a:r>
              <a:rPr lang="es-MX" sz="1400" dirty="0">
                <a:latin typeface="Montserrat" panose="00000500000000000000" pitchFamily="2" charset="0"/>
              </a:rPr>
              <a:t> de </a:t>
            </a:r>
            <a:r>
              <a:rPr lang="es-MX" sz="1400" b="1" dirty="0">
                <a:latin typeface="Montserrat" panose="00000500000000000000" pitchFamily="2" charset="0"/>
              </a:rPr>
              <a:t>fenómenos geológicos</a:t>
            </a:r>
            <a:r>
              <a:rPr lang="es-MX" sz="1400" dirty="0">
                <a:latin typeface="Montserrat" panose="00000500000000000000" pitchFamily="2" charset="0"/>
              </a:rPr>
              <a:t> en el organigrama de </a:t>
            </a:r>
            <a:r>
              <a:rPr lang="es-MX" sz="1400" dirty="0" smtClean="0">
                <a:latin typeface="Montserrat" panose="00000500000000000000" pitchFamily="2" charset="0"/>
              </a:rPr>
              <a:t>PC, </a:t>
            </a:r>
            <a:r>
              <a:rPr lang="da-DK" sz="1400" dirty="0" smtClean="0">
                <a:latin typeface="Montserrat" panose="00000500000000000000" pitchFamily="2" charset="0"/>
              </a:rPr>
              <a:t>con una </a:t>
            </a:r>
            <a:r>
              <a:rPr lang="da-DK" sz="1400" b="1" dirty="0" smtClean="0">
                <a:latin typeface="Montserrat" panose="00000500000000000000" pitchFamily="2" charset="0"/>
              </a:rPr>
              <a:t>visión</a:t>
            </a:r>
            <a:r>
              <a:rPr lang="da-DK" sz="1400" dirty="0" smtClean="0">
                <a:latin typeface="Montserrat" panose="00000500000000000000" pitchFamily="2" charset="0"/>
              </a:rPr>
              <a:t> claramente </a:t>
            </a:r>
            <a:r>
              <a:rPr lang="da-DK" sz="1400" b="1" dirty="0" smtClean="0">
                <a:latin typeface="Montserrat" panose="00000500000000000000" pitchFamily="2" charset="0"/>
              </a:rPr>
              <a:t>preventiva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algn="just"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endParaRPr lang="da-DK" sz="1400" dirty="0" smtClean="0"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067944" y="930055"/>
            <a:ext cx="5047064" cy="40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De acuerdo con el Atlas </a:t>
            </a:r>
            <a:r>
              <a:rPr lang="es-MX" sz="1400" dirty="0" smtClean="0">
                <a:latin typeface="Montserrat" panose="00000500000000000000" pitchFamily="2" charset="0"/>
              </a:rPr>
              <a:t>de Peligros Naturales del Estado de Chihuahua y el Mapa Nacional de Susceptibilidad a la Inestabilidad de Laderas, existen amplias zonas del estado que son propensas a caídos y derrumbes, así como a deslizamientos y flujos de lodo. Los casos más importantes se han presentado en cortes carreteros.</a:t>
            </a:r>
          </a:p>
          <a:p>
            <a:pPr algn="just"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Otros fenómenos que tienen presencia en dicha entidad son el </a:t>
            </a:r>
            <a:r>
              <a:rPr lang="da-DK" sz="1400" b="1" dirty="0" smtClean="0">
                <a:latin typeface="Montserrat" panose="00000500000000000000" pitchFamily="2" charset="0"/>
              </a:rPr>
              <a:t>hundimiento</a:t>
            </a:r>
            <a:r>
              <a:rPr lang="da-DK" sz="1400" dirty="0" smtClean="0">
                <a:latin typeface="Montserrat" panose="00000500000000000000" pitchFamily="2" charset="0"/>
              </a:rPr>
              <a:t> y el </a:t>
            </a:r>
            <a:r>
              <a:rPr lang="da-DK" sz="1400" b="1" dirty="0" smtClean="0">
                <a:latin typeface="Montserrat" panose="00000500000000000000" pitchFamily="2" charset="0"/>
              </a:rPr>
              <a:t>agrietamiento del terreno</a:t>
            </a:r>
            <a:r>
              <a:rPr lang="da-DK" sz="1400" dirty="0" smtClean="0">
                <a:latin typeface="Montserrat" panose="00000500000000000000" pitchFamily="2" charset="0"/>
              </a:rPr>
              <a:t>, los cuales, de acuerdo con dicho Atlas, tienen relación con la extracción de agua del subsuelo para uso agrícola y los producidos por actividades mineras.</a:t>
            </a:r>
          </a:p>
          <a:p>
            <a:pPr algn="just">
              <a:buClr>
                <a:srgbClr val="CBB487"/>
              </a:buClr>
            </a:pPr>
            <a:endParaRPr lang="da-DK" sz="1400" dirty="0">
              <a:latin typeface="Montserrat" panose="00000500000000000000" pitchFamily="2" charset="0"/>
            </a:endParaRPr>
          </a:p>
          <a:p>
            <a:pPr algn="just"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Se identificaron varios municipios que, de acuerdo con el tipo de suelos y la zonificación sísmica, pueden presentar </a:t>
            </a:r>
            <a:r>
              <a:rPr lang="da-DK" sz="1400" b="1" dirty="0" smtClean="0">
                <a:latin typeface="Montserrat" panose="00000500000000000000" pitchFamily="2" charset="0"/>
              </a:rPr>
              <a:t>licuación. </a:t>
            </a:r>
            <a:r>
              <a:rPr lang="da-DK" sz="1400" dirty="0" smtClean="0">
                <a:latin typeface="Montserrat" panose="00000500000000000000" pitchFamily="2" charset="0"/>
              </a:rPr>
              <a:t>Sin embargo, no </a:t>
            </a:r>
            <a:r>
              <a:rPr lang="da-DK" sz="1400" dirty="0">
                <a:latin typeface="Montserrat" panose="00000500000000000000" pitchFamily="2" charset="0"/>
              </a:rPr>
              <a:t>se cuenta con información de la ocurrencia del fenómeno.</a:t>
            </a:r>
          </a:p>
          <a:p>
            <a:pPr algn="just">
              <a:buClr>
                <a:srgbClr val="CBB487"/>
              </a:buClr>
            </a:pPr>
            <a:endParaRPr lang="da-DK" sz="1400" dirty="0" smtClean="0">
              <a:latin typeface="Montserrat" panose="00000500000000000000" pitchFamily="2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067944" y="4760324"/>
            <a:ext cx="25922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b="1" dirty="0" smtClean="0">
                <a:latin typeface="Montserrat" panose="00000500000000000000" pitchFamily="2" charset="0"/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46812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238" y="188640"/>
            <a:ext cx="4636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067944" y="1052736"/>
            <a:ext cx="504706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Evitar</a:t>
            </a:r>
            <a:r>
              <a:rPr lang="da-DK" sz="1400" dirty="0">
                <a:latin typeface="Montserrat" panose="00000500000000000000" pitchFamily="2" charset="0"/>
              </a:rPr>
              <a:t>, en lo posible, la </a:t>
            </a:r>
            <a:r>
              <a:rPr lang="da-DK" sz="1400" b="1" dirty="0">
                <a:latin typeface="Montserrat" panose="00000500000000000000" pitchFamily="2" charset="0"/>
              </a:rPr>
              <a:t>rotación de personal capacitado</a:t>
            </a:r>
            <a:r>
              <a:rPr lang="da-DK" sz="1400" dirty="0">
                <a:latin typeface="Montserrat" panose="00000500000000000000" pitchFamily="2" charset="0"/>
              </a:rPr>
              <a:t>, tanto a nivel estatal como municipal.</a:t>
            </a: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Fortalecer </a:t>
            </a:r>
            <a:r>
              <a:rPr lang="da-DK" sz="1400" dirty="0">
                <a:latin typeface="Montserrat" panose="00000500000000000000" pitchFamily="2" charset="0"/>
              </a:rPr>
              <a:t>las </a:t>
            </a:r>
            <a:r>
              <a:rPr lang="da-DK" sz="1400" b="1" dirty="0">
                <a:latin typeface="Montserrat" panose="00000500000000000000" pitchFamily="2" charset="0"/>
              </a:rPr>
              <a:t>capacidades técnicas </a:t>
            </a:r>
            <a:r>
              <a:rPr lang="da-DK" sz="1400" dirty="0">
                <a:latin typeface="Montserrat" panose="00000500000000000000" pitchFamily="2" charset="0"/>
              </a:rPr>
              <a:t>de los municipios sobre el análisis y estudio de fenómenos, generando </a:t>
            </a:r>
            <a:r>
              <a:rPr lang="da-DK" sz="1400" b="1" dirty="0">
                <a:latin typeface="Montserrat" panose="00000500000000000000" pitchFamily="2" charset="0"/>
              </a:rPr>
              <a:t>comités locales de prevención</a:t>
            </a:r>
            <a:r>
              <a:rPr lang="da-DK" sz="1400" dirty="0">
                <a:latin typeface="Montserrat" panose="00000500000000000000" pitchFamily="2" charset="0"/>
              </a:rPr>
              <a:t> de desastres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Monitorear</a:t>
            </a:r>
            <a:r>
              <a:rPr lang="da-DK" sz="1400" dirty="0" smtClean="0">
                <a:latin typeface="Montserrat" panose="00000500000000000000" pitchFamily="2" charset="0"/>
              </a:rPr>
              <a:t> permanentemente los </a:t>
            </a:r>
            <a:r>
              <a:rPr lang="da-DK" sz="1400" b="1" dirty="0" smtClean="0">
                <a:latin typeface="Montserrat" panose="00000500000000000000" pitchFamily="2" charset="0"/>
              </a:rPr>
              <a:t>sistemas de abastecimiento</a:t>
            </a:r>
            <a:r>
              <a:rPr lang="da-DK" sz="1400" dirty="0" smtClean="0">
                <a:latin typeface="Montserrat" panose="00000500000000000000" pitchFamily="2" charset="0"/>
              </a:rPr>
              <a:t> de agua y las </a:t>
            </a:r>
            <a:r>
              <a:rPr lang="da-DK" sz="1400" b="1" dirty="0" smtClean="0">
                <a:latin typeface="Montserrat" panose="00000500000000000000" pitchFamily="2" charset="0"/>
              </a:rPr>
              <a:t>tuberías de drenaje</a:t>
            </a:r>
            <a:r>
              <a:rPr lang="da-DK" sz="1400" dirty="0" smtClean="0">
                <a:latin typeface="Montserrat" panose="00000500000000000000" pitchFamily="2" charset="0"/>
              </a:rPr>
              <a:t> para detectar y </a:t>
            </a:r>
            <a:r>
              <a:rPr lang="da-DK" sz="1400" b="1" dirty="0" smtClean="0">
                <a:latin typeface="Montserrat" panose="00000500000000000000" pitchFamily="2" charset="0"/>
              </a:rPr>
              <a:t>reparar</a:t>
            </a:r>
            <a:r>
              <a:rPr lang="da-DK" sz="1400" dirty="0" smtClean="0">
                <a:latin typeface="Montserrat" panose="00000500000000000000" pitchFamily="2" charset="0"/>
              </a:rPr>
              <a:t> </a:t>
            </a:r>
            <a:r>
              <a:rPr lang="da-DK" sz="1400" b="1" dirty="0" smtClean="0">
                <a:latin typeface="Montserrat" panose="00000500000000000000" pitchFamily="2" charset="0"/>
              </a:rPr>
              <a:t>oportunamente</a:t>
            </a:r>
            <a:r>
              <a:rPr lang="da-DK" sz="1400" dirty="0" smtClean="0">
                <a:latin typeface="Montserrat" panose="00000500000000000000" pitchFamily="2" charset="0"/>
              </a:rPr>
              <a:t> fugas.</a:t>
            </a: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Capacitar</a:t>
            </a:r>
            <a:r>
              <a:rPr lang="da-DK" sz="1400" dirty="0" smtClean="0">
                <a:latin typeface="Montserrat" panose="00000500000000000000" pitchFamily="2" charset="0"/>
              </a:rPr>
              <a:t> a la población mediante campañas de concientización e </a:t>
            </a:r>
            <a:r>
              <a:rPr lang="da-DK" sz="1400" b="1" dirty="0" smtClean="0">
                <a:latin typeface="Montserrat" panose="00000500000000000000" pitchFamily="2" charset="0"/>
              </a:rPr>
              <a:t>identificación de rasgos</a:t>
            </a:r>
            <a:r>
              <a:rPr lang="da-DK" sz="1400" dirty="0" smtClean="0">
                <a:latin typeface="Montserrat" panose="00000500000000000000" pitchFamily="2" charset="0"/>
              </a:rPr>
              <a:t> que indiquen la </a:t>
            </a:r>
            <a:r>
              <a:rPr lang="da-DK" sz="1400" b="1" dirty="0" smtClean="0">
                <a:latin typeface="Montserrat" panose="00000500000000000000" pitchFamily="2" charset="0"/>
              </a:rPr>
              <a:t>inminencia </a:t>
            </a:r>
            <a:r>
              <a:rPr lang="da-DK" sz="1400" dirty="0" smtClean="0">
                <a:latin typeface="Montserrat" panose="00000500000000000000" pitchFamily="2" charset="0"/>
              </a:rPr>
              <a:t>de un </a:t>
            </a:r>
            <a:r>
              <a:rPr lang="da-DK" sz="1400" b="1" dirty="0" smtClean="0">
                <a:latin typeface="Montserrat" panose="00000500000000000000" pitchFamily="2" charset="0"/>
              </a:rPr>
              <a:t>fenómeno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Implementar acciones de </a:t>
            </a:r>
            <a:r>
              <a:rPr lang="da-DK" sz="1400" b="1" dirty="0" smtClean="0">
                <a:latin typeface="Montserrat" panose="00000500000000000000" pitchFamily="2" charset="0"/>
              </a:rPr>
              <a:t>revisión de zonas críticas</a:t>
            </a:r>
            <a:r>
              <a:rPr lang="da-DK" sz="1400" dirty="0" smtClean="0">
                <a:latin typeface="Montserrat" panose="00000500000000000000" pitchFamily="2" charset="0"/>
              </a:rPr>
              <a:t> para reubicación de viviendas y ordenamiento del territorio que permitan establecer </a:t>
            </a:r>
            <a:r>
              <a:rPr lang="da-DK" sz="1400" dirty="0">
                <a:latin typeface="Montserrat" panose="00000500000000000000" pitchFamily="2" charset="0"/>
              </a:rPr>
              <a:t>programas y fondos de ayuda a viviendas afectadas.</a:t>
            </a: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Reforzar la red</a:t>
            </a:r>
            <a:r>
              <a:rPr lang="da-DK" sz="1400" dirty="0">
                <a:latin typeface="Montserrat" panose="00000500000000000000" pitchFamily="2" charset="0"/>
              </a:rPr>
              <a:t> de estaciones </a:t>
            </a:r>
            <a:r>
              <a:rPr lang="da-DK" sz="1400" b="1" dirty="0" smtClean="0">
                <a:latin typeface="Montserrat" panose="00000500000000000000" pitchFamily="2" charset="0"/>
              </a:rPr>
              <a:t>meteorológicas </a:t>
            </a:r>
            <a:r>
              <a:rPr lang="da-DK" sz="1400" dirty="0">
                <a:solidFill>
                  <a:prstClr val="black"/>
                </a:solidFill>
                <a:latin typeface="Montserrat" panose="00000500000000000000" pitchFamily="2" charset="0"/>
              </a:rPr>
              <a:t>y </a:t>
            </a:r>
            <a:r>
              <a:rPr lang="da-DK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sísmicas</a:t>
            </a:r>
            <a:r>
              <a:rPr lang="da-DK" sz="1400" dirty="0" smtClean="0">
                <a:latin typeface="Montserrat" panose="00000500000000000000" pitchFamily="2" charset="0"/>
              </a:rPr>
              <a:t> (principalmente en las zonas de Alta y Muy Alta susceptibilidad a inestabilidad de laderas), así como gestionar </a:t>
            </a:r>
            <a:r>
              <a:rPr lang="da-DK" sz="1400" dirty="0">
                <a:latin typeface="Montserrat" panose="00000500000000000000" pitchFamily="2" charset="0"/>
              </a:rPr>
              <a:t>la </a:t>
            </a:r>
            <a:r>
              <a:rPr lang="da-DK" sz="1400" b="1" dirty="0">
                <a:latin typeface="Montserrat" panose="00000500000000000000" pitchFamily="2" charset="0"/>
              </a:rPr>
              <a:t>adquisición de equipo geotécnico</a:t>
            </a:r>
            <a:r>
              <a:rPr lang="da-DK" sz="1400" dirty="0">
                <a:latin typeface="Montserrat" panose="00000500000000000000" pitchFamily="2" charset="0"/>
              </a:rPr>
              <a:t> para trabajo de campo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endParaRPr lang="da-DK" sz="1400" dirty="0">
              <a:latin typeface="Montserrat" panose="00000500000000000000" pitchFamily="2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-1" y="6496419"/>
            <a:ext cx="4067943" cy="180020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Deslizamiento en la carretera </a:t>
            </a:r>
            <a:r>
              <a:rPr lang="es-MX" sz="1000" b="1" dirty="0">
                <a:latin typeface="Montserrat" panose="00000500000000000000" pitchFamily="2" charset="0"/>
              </a:rPr>
              <a:t>a </a:t>
            </a:r>
            <a:r>
              <a:rPr lang="es-MX" sz="1000" b="1" dirty="0" err="1" smtClean="0">
                <a:latin typeface="Montserrat" panose="00000500000000000000" pitchFamily="2" charset="0"/>
              </a:rPr>
              <a:t>Cuahtémoc</a:t>
            </a:r>
            <a:r>
              <a:rPr lang="es-MX" sz="1000" b="1" dirty="0" smtClean="0">
                <a:latin typeface="Montserrat" panose="00000500000000000000" pitchFamily="2" charset="0"/>
              </a:rPr>
              <a:t>, (julio, 2017)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pic>
        <p:nvPicPr>
          <p:cNvPr id="3" name="Picture 2" descr="D:\G\ApoyoSINAPROC\Apy Sinap 2018\140.- Acciones de Prevención de Desastres - ESTADOS\04 Chihuahua\MAPAS\Regionalizació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83" y="1012613"/>
            <a:ext cx="3516173" cy="311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G\ApoyoSINAPROC\Apy Sinap 2018\140.- Acciones de Prevención de Desastres - ESTADOS\04 Chihuahua\Fotos\22_07_2017 Carretera a Cuahté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149906"/>
            <a:ext cx="3904987" cy="223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7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6692" y="188640"/>
            <a:ext cx="4590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067944" y="926782"/>
            <a:ext cx="504706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Generar </a:t>
            </a:r>
            <a:r>
              <a:rPr lang="da-DK" sz="1400" dirty="0">
                <a:latin typeface="Montserrat" panose="00000500000000000000" pitchFamily="2" charset="0"/>
              </a:rPr>
              <a:t>fortalezas en </a:t>
            </a:r>
            <a:r>
              <a:rPr lang="da-DK" sz="1400" b="1" dirty="0">
                <a:latin typeface="Montserrat" panose="00000500000000000000" pitchFamily="2" charset="0"/>
              </a:rPr>
              <a:t>cartografía y análisis de imágenes de satélite</a:t>
            </a:r>
            <a:r>
              <a:rPr lang="da-DK" sz="1400" dirty="0">
                <a:latin typeface="Montserrat" panose="00000500000000000000" pitchFamily="2" charset="0"/>
              </a:rPr>
              <a:t> e implementar programas de </a:t>
            </a:r>
            <a:r>
              <a:rPr lang="da-DK" sz="1400" b="1" dirty="0">
                <a:latin typeface="Montserrat" panose="00000500000000000000" pitchFamily="2" charset="0"/>
              </a:rPr>
              <a:t>reforestación</a:t>
            </a:r>
            <a:r>
              <a:rPr lang="da-DK" sz="1400" dirty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r>
              <a:rPr lang="da-DK" sz="1400" dirty="0">
                <a:latin typeface="Montserrat" panose="00000500000000000000" pitchFamily="2" charset="0"/>
              </a:rPr>
              <a:t>Realizar estudios para </a:t>
            </a:r>
            <a:r>
              <a:rPr lang="da-DK" sz="1400" b="1" dirty="0">
                <a:latin typeface="Montserrat" panose="00000500000000000000" pitchFamily="2" charset="0"/>
              </a:rPr>
              <a:t>corroborar</a:t>
            </a:r>
            <a:r>
              <a:rPr lang="da-DK" sz="1400" dirty="0">
                <a:latin typeface="Montserrat" panose="00000500000000000000" pitchFamily="2" charset="0"/>
              </a:rPr>
              <a:t> o </a:t>
            </a:r>
            <a:r>
              <a:rPr lang="da-DK" sz="1400" b="1" dirty="0">
                <a:latin typeface="Montserrat" panose="00000500000000000000" pitchFamily="2" charset="0"/>
              </a:rPr>
              <a:t>descartar </a:t>
            </a:r>
            <a:r>
              <a:rPr lang="da-DK" sz="1400" dirty="0">
                <a:latin typeface="Montserrat" panose="00000500000000000000" pitchFamily="2" charset="0"/>
              </a:rPr>
              <a:t>si los suelos de los municipios idenficados son realmente </a:t>
            </a:r>
            <a:r>
              <a:rPr lang="da-DK" sz="1400" b="1" dirty="0">
                <a:latin typeface="Montserrat" panose="00000500000000000000" pitchFamily="2" charset="0"/>
              </a:rPr>
              <a:t>propensos a licuación</a:t>
            </a:r>
            <a:r>
              <a:rPr lang="da-DK" sz="1400" dirty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Instalar </a:t>
            </a:r>
            <a:r>
              <a:rPr lang="da-DK" sz="1400" b="1" dirty="0">
                <a:latin typeface="Montserrat" panose="00000500000000000000" pitchFamily="2" charset="0"/>
              </a:rPr>
              <a:t>pluviómetros caseros </a:t>
            </a:r>
            <a:r>
              <a:rPr lang="da-DK" sz="1400" dirty="0" smtClean="0">
                <a:latin typeface="Montserrat" panose="00000500000000000000" pitchFamily="2" charset="0"/>
              </a:rPr>
              <a:t>en </a:t>
            </a:r>
            <a:r>
              <a:rPr lang="da-DK" sz="1400" b="1" dirty="0">
                <a:latin typeface="Montserrat" panose="00000500000000000000" pitchFamily="2" charset="0"/>
              </a:rPr>
              <a:t>zonas rurales </a:t>
            </a:r>
            <a:r>
              <a:rPr lang="da-DK" sz="1400" dirty="0">
                <a:latin typeface="Montserrat" panose="00000500000000000000" pitchFamily="2" charset="0"/>
              </a:rPr>
              <a:t>o donde haya escasez de estaciones meteorológicas automáticas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Implementar sistemas de </a:t>
            </a:r>
            <a:r>
              <a:rPr lang="es-MX" sz="1400" b="1" dirty="0" smtClean="0">
                <a:latin typeface="Montserrat" panose="00000500000000000000" pitchFamily="2" charset="0"/>
              </a:rPr>
              <a:t>monitoreo topográfico </a:t>
            </a:r>
            <a:r>
              <a:rPr lang="es-MX" sz="1400" dirty="0" smtClean="0">
                <a:latin typeface="Montserrat" panose="00000500000000000000" pitchFamily="2" charset="0"/>
              </a:rPr>
              <a:t>y análisis de imágenes de satélite para estimar </a:t>
            </a:r>
            <a:r>
              <a:rPr lang="es-MX" sz="1400" b="1" dirty="0" smtClean="0">
                <a:latin typeface="Montserrat" panose="00000500000000000000" pitchFamily="2" charset="0"/>
              </a:rPr>
              <a:t>velocidades de hundimiento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endParaRPr lang="es-MX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Elaborar cartografía </a:t>
            </a:r>
            <a:r>
              <a:rPr lang="es-MX" sz="1400" dirty="0">
                <a:latin typeface="Montserrat" panose="00000500000000000000" pitchFamily="2" charset="0"/>
              </a:rPr>
              <a:t>donde se identifiquen las zonas </a:t>
            </a:r>
            <a:r>
              <a:rPr lang="es-MX" sz="1400" dirty="0" smtClean="0">
                <a:latin typeface="Montserrat" panose="00000500000000000000" pitchFamily="2" charset="0"/>
              </a:rPr>
              <a:t>de </a:t>
            </a:r>
            <a:r>
              <a:rPr lang="es-MX" sz="1400" dirty="0">
                <a:latin typeface="Montserrat" panose="00000500000000000000" pitchFamily="2" charset="0"/>
              </a:rPr>
              <a:t>mayor </a:t>
            </a:r>
            <a:r>
              <a:rPr lang="es-MX" sz="1400" dirty="0" smtClean="0">
                <a:latin typeface="Montserrat" panose="00000500000000000000" pitchFamily="2" charset="0"/>
              </a:rPr>
              <a:t>afectación por hundimiento y agrietamiento.</a:t>
            </a: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Instalar piezómetros </a:t>
            </a:r>
            <a:r>
              <a:rPr lang="es-MX" sz="1400" dirty="0">
                <a:latin typeface="Montserrat" panose="00000500000000000000" pitchFamily="2" charset="0"/>
              </a:rPr>
              <a:t>y conocer </a:t>
            </a:r>
            <a:r>
              <a:rPr lang="es-MX" sz="1400" b="1" dirty="0">
                <a:latin typeface="Montserrat" panose="00000500000000000000" pitchFamily="2" charset="0"/>
              </a:rPr>
              <a:t>gastos de extracción de agua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en pozos.</a:t>
            </a: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Implementar políticas públicas para </a:t>
            </a:r>
            <a:r>
              <a:rPr lang="es-MX" sz="1400" b="1" dirty="0" smtClean="0">
                <a:latin typeface="Montserrat" panose="00000500000000000000" pitchFamily="2" charset="0"/>
              </a:rPr>
              <a:t>captar </a:t>
            </a:r>
            <a:r>
              <a:rPr lang="es-MX" sz="1400" b="1" dirty="0">
                <a:latin typeface="Montserrat" panose="00000500000000000000" pitchFamily="2" charset="0"/>
              </a:rPr>
              <a:t>agua de lluvia</a:t>
            </a:r>
            <a:r>
              <a:rPr lang="es-MX" sz="1400" dirty="0">
                <a:latin typeface="Montserrat" panose="00000500000000000000" pitchFamily="2" charset="0"/>
              </a:rPr>
              <a:t>, </a:t>
            </a:r>
            <a:r>
              <a:rPr lang="es-MX" sz="1400" b="1" dirty="0" smtClean="0">
                <a:latin typeface="Montserrat" panose="00000500000000000000" pitchFamily="2" charset="0"/>
              </a:rPr>
              <a:t>tratar </a:t>
            </a:r>
            <a:r>
              <a:rPr lang="es-MX" sz="1400" b="1" dirty="0">
                <a:latin typeface="Montserrat" panose="00000500000000000000" pitchFamily="2" charset="0"/>
              </a:rPr>
              <a:t>aguas residuales</a:t>
            </a:r>
            <a:r>
              <a:rPr lang="es-MX" sz="1400" dirty="0">
                <a:latin typeface="Montserrat" panose="00000500000000000000" pitchFamily="2" charset="0"/>
              </a:rPr>
              <a:t> y </a:t>
            </a:r>
            <a:r>
              <a:rPr lang="es-MX" sz="1400" dirty="0" smtClean="0">
                <a:latin typeface="Montserrat" panose="00000500000000000000" pitchFamily="2" charset="0"/>
              </a:rPr>
              <a:t>construir </a:t>
            </a:r>
            <a:r>
              <a:rPr lang="es-MX" sz="1400" b="1" dirty="0">
                <a:latin typeface="Montserrat" panose="00000500000000000000" pitchFamily="2" charset="0"/>
              </a:rPr>
              <a:t>pozos de absorción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23528" y="6445745"/>
            <a:ext cx="3419873" cy="295621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MX" sz="1000" b="1" dirty="0" smtClean="0">
                <a:latin typeface="Montserrat" panose="00000500000000000000" pitchFamily="2" charset="0"/>
              </a:rPr>
              <a:t>Caídos de roca </a:t>
            </a:r>
            <a:r>
              <a:rPr lang="es-MX" sz="1000" b="1" dirty="0">
                <a:latin typeface="Montserrat" panose="00000500000000000000" pitchFamily="2" charset="0"/>
              </a:rPr>
              <a:t>en </a:t>
            </a:r>
            <a:r>
              <a:rPr lang="es-MX" sz="1000" b="1" dirty="0" smtClean="0">
                <a:latin typeface="Montserrat" panose="00000500000000000000" pitchFamily="2" charset="0"/>
              </a:rPr>
              <a:t>la carretera </a:t>
            </a:r>
            <a:r>
              <a:rPr lang="es-MX" sz="1000" b="1" dirty="0" err="1">
                <a:latin typeface="Montserrat" panose="00000500000000000000" pitchFamily="2" charset="0"/>
              </a:rPr>
              <a:t>Samachique-Batopilas</a:t>
            </a:r>
            <a:r>
              <a:rPr lang="es-MX" sz="1000" b="1" dirty="0">
                <a:latin typeface="Montserrat" panose="00000500000000000000" pitchFamily="2" charset="0"/>
              </a:rPr>
              <a:t> </a:t>
            </a:r>
            <a:r>
              <a:rPr lang="es-MX" sz="1000" b="1" dirty="0" smtClean="0">
                <a:latin typeface="Montserrat" panose="00000500000000000000" pitchFamily="2" charset="0"/>
              </a:rPr>
              <a:t>y daños en vía férreas del estado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pic>
        <p:nvPicPr>
          <p:cNvPr id="2050" name="Picture 2" descr="D:\G\ApoyoSINAPROC\Apy Sinap 2018\140.- Acciones de Prevención de Desastres - ESTADOS\04 Chihuahua\Fotos\Carretera Samachique-Batopilas 2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11" y="1124744"/>
            <a:ext cx="3892121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G\ApoyoSINAPROC\Apy Sinap 2018\140.- Acciones de Prevención de Desastres - ESTADOS\04 Chihuahua\Fotos\Vías Ferreas_Chepe_ 22 sep 20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5"/>
          <a:stretch/>
        </p:blipFill>
        <p:spPr bwMode="auto">
          <a:xfrm>
            <a:off x="239332" y="3140968"/>
            <a:ext cx="3828612" cy="322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7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496" y="188640"/>
            <a:ext cx="4590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411044" y="5978495"/>
            <a:ext cx="32909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>
                <a:latin typeface="Montserrat" panose="00000500000000000000" pitchFamily="2" charset="0"/>
              </a:rPr>
              <a:t>Flujos de lodo y socavación en tramos de la vía del tren Chihuahua-Pacífico</a:t>
            </a:r>
            <a:endParaRPr lang="es-MX" sz="1100" b="1" dirty="0"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045528" y="1036477"/>
            <a:ext cx="4054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b="1" dirty="0" smtClean="0">
                <a:latin typeface="Montserrat" panose="00000500000000000000" pitchFamily="2" charset="0"/>
              </a:rPr>
              <a:t>Recursos disponibles en CENAPRED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851920" y="1406961"/>
            <a:ext cx="526308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En la página del ANR está disponible para su </a:t>
            </a:r>
            <a:r>
              <a:rPr lang="da-DK" sz="1400" b="1" dirty="0" smtClean="0">
                <a:latin typeface="Montserrat" panose="00000500000000000000" pitchFamily="2" charset="0"/>
              </a:rPr>
              <a:t>consulta y descarga el Mapa Nacional de Susceptibilidad a la Inestabilidad de Laderas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Además del Atlas de Riesgos Estatal, se recomienda </a:t>
            </a:r>
            <a:r>
              <a:rPr lang="da-DK" sz="1400" b="1" dirty="0" smtClean="0">
                <a:latin typeface="Montserrat" panose="00000500000000000000" pitchFamily="2" charset="0"/>
              </a:rPr>
              <a:t>considerar las metodologías de inestabilidad de laderas que se pueden consultar en la página del ANR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Para los fenómenos de </a:t>
            </a:r>
            <a:r>
              <a:rPr lang="da-DK" sz="1400" b="1" dirty="0" smtClean="0">
                <a:latin typeface="Montserrat" panose="00000500000000000000" pitchFamily="2" charset="0"/>
              </a:rPr>
              <a:t>hundimirnto</a:t>
            </a:r>
            <a:r>
              <a:rPr lang="da-DK" sz="1400" b="1" dirty="0" smtClean="0">
                <a:latin typeface="Montserrat" panose="00000500000000000000" pitchFamily="2" charset="0"/>
              </a:rPr>
              <a:t>, agrietamiento y licuación </a:t>
            </a:r>
            <a:r>
              <a:rPr lang="da-DK" sz="1400" b="1" dirty="0">
                <a:latin typeface="Montserrat" panose="00000500000000000000" pitchFamily="2" charset="0"/>
              </a:rPr>
              <a:t>de suelos</a:t>
            </a:r>
            <a:r>
              <a:rPr lang="da-DK" sz="1400" dirty="0">
                <a:latin typeface="Montserrat" panose="00000500000000000000" pitchFamily="2" charset="0"/>
              </a:rPr>
              <a:t> se recomienda seguir los lineamientos de la </a:t>
            </a:r>
            <a:r>
              <a:rPr lang="da-DK" sz="1400" b="1" dirty="0">
                <a:latin typeface="Montserrat" panose="00000500000000000000" pitchFamily="2" charset="0"/>
              </a:rPr>
              <a:t>Guía de Contenido </a:t>
            </a:r>
            <a:r>
              <a:rPr lang="da-DK" sz="1400" b="1" dirty="0" smtClean="0">
                <a:latin typeface="Montserrat" panose="00000500000000000000" pitchFamily="2" charset="0"/>
              </a:rPr>
              <a:t>Mínimo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7800" algn="just"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http</a:t>
            </a:r>
            <a:r>
              <a:rPr lang="da-DK" sz="1400" dirty="0">
                <a:latin typeface="Montserrat" panose="00000500000000000000" pitchFamily="2" charset="0"/>
              </a:rPr>
              <a:t>://www.atlasnacionalderiesgos.gob.mx/archivo/descargas.html</a:t>
            </a: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El CENAPRED cuenta con un curso especializado para la construcción de pluviómetros caseros y un tutorial </a:t>
            </a:r>
            <a:r>
              <a:rPr lang="da-DK" sz="1400" dirty="0" smtClean="0">
                <a:latin typeface="Montserrat" panose="00000500000000000000" pitchFamily="2" charset="0"/>
              </a:rPr>
              <a:t>que está disponible en: https</a:t>
            </a:r>
            <a:r>
              <a:rPr lang="da-DK" sz="1400" dirty="0">
                <a:latin typeface="Montserrat" panose="00000500000000000000" pitchFamily="2" charset="0"/>
              </a:rPr>
              <a:t>://</a:t>
            </a:r>
            <a:r>
              <a:rPr lang="da-DK" sz="1400" dirty="0" smtClean="0">
                <a:latin typeface="Montserrat" panose="00000500000000000000" pitchFamily="2" charset="0"/>
              </a:rPr>
              <a:t>drive.google.com/file/d/ 1Mlym3nK-RDGNimt3wnwvBIgwaBOSieXq/ view?usp=sharing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Clr>
                <a:srgbClr val="CBB487"/>
              </a:buClr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El CENAPRED cuenta con </a:t>
            </a:r>
            <a:r>
              <a:rPr lang="da-DK" sz="1400" b="1" dirty="0" smtClean="0">
                <a:latin typeface="Montserrat" panose="00000500000000000000" pitchFamily="2" charset="0"/>
              </a:rPr>
              <a:t>procedimientos y experiencia</a:t>
            </a:r>
            <a:r>
              <a:rPr lang="da-DK" sz="1400" dirty="0" smtClean="0">
                <a:latin typeface="Montserrat" panose="00000500000000000000" pitchFamily="2" charset="0"/>
              </a:rPr>
              <a:t> para </a:t>
            </a:r>
            <a:r>
              <a:rPr lang="da-DK" sz="1400" dirty="0">
                <a:latin typeface="Montserrat" panose="00000500000000000000" pitchFamily="2" charset="0"/>
              </a:rPr>
              <a:t>realizar/implementar </a:t>
            </a:r>
            <a:r>
              <a:rPr lang="da-DK" sz="1400" dirty="0" smtClean="0">
                <a:latin typeface="Montserrat" panose="00000500000000000000" pitchFamily="2" charset="0"/>
              </a:rPr>
              <a:t>cursos y acciones </a:t>
            </a:r>
            <a:r>
              <a:rPr lang="da-DK" sz="1400" dirty="0">
                <a:latin typeface="Montserrat" panose="00000500000000000000" pitchFamily="2" charset="0"/>
              </a:rPr>
              <a:t>de comunicación del riesgo y difusión de medidas de prevención.</a:t>
            </a:r>
          </a:p>
        </p:txBody>
      </p:sp>
      <p:pic>
        <p:nvPicPr>
          <p:cNvPr id="3074" name="Picture 2" descr="D:\G\ApoyoSINAPROC\Apy Sinap 2018\140.- Acciones de Prevención de Desastres - ESTADOS\04 Chihuahua\Fotos\Vías Ferreas 22 sep 2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70453"/>
            <a:ext cx="3888404" cy="297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G\ApoyoSINAPROC\Apy Sinap 2018\140.- Acciones de Prevención de Desastres - ESTADOS\04 Chihuahua\Fotos\Vías Ferreas_Chepe_ 22 sep 201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79"/>
          <a:stretch/>
        </p:blipFill>
        <p:spPr bwMode="auto">
          <a:xfrm>
            <a:off x="179512" y="4146172"/>
            <a:ext cx="3816397" cy="153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15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251520" y="273121"/>
            <a:ext cx="3421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Vulnerabilidad de vivienda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9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96114"/>
              </p:ext>
            </p:extLst>
          </p:nvPr>
        </p:nvGraphicFramePr>
        <p:xfrm>
          <a:off x="899591" y="992349"/>
          <a:ext cx="7416825" cy="23854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44401"/>
                <a:gridCol w="934885"/>
                <a:gridCol w="1637539"/>
              </a:tblGrid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Tipología de vivienda en el estado de </a:t>
                      </a:r>
                      <a:r>
                        <a:rPr lang="es-MX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Chihuahua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No. viviendas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Vulnerabilidad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20439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507,216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Montserrat" panose="00000500000000000000" pitchFamily="2" charset="0"/>
                        </a:rPr>
                        <a:t>Baja</a:t>
                      </a:r>
                      <a:endParaRPr lang="es-MX" sz="1400" b="1" i="0" u="none" strike="noStrike" dirty="0">
                        <a:solidFill>
                          <a:srgbClr val="00B05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flexibles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310,528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Montserrat" panose="00000500000000000000" pitchFamily="2" charset="0"/>
                        </a:rPr>
                        <a:t>Media</a:t>
                      </a:r>
                      <a:endParaRPr lang="es-MX" sz="1400" b="1" i="0" u="none" strike="noStrike" dirty="0" smtClean="0">
                        <a:solidFill>
                          <a:srgbClr val="FFC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adobe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106,608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adobe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65,267 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materiales débiles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16,555 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Alta</a:t>
                      </a:r>
                      <a:endParaRPr lang="es-MX" sz="1400" b="1" i="1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C00000"/>
                          </a:solidFill>
                          <a:effectLst/>
                          <a:latin typeface="Montserrat" panose="00000500000000000000" pitchFamily="2" charset="0"/>
                        </a:rPr>
                        <a:t>Vivienda no clasificada</a:t>
                      </a:r>
                      <a:endParaRPr lang="es-MX" sz="1400" b="1" i="0" u="none" strike="noStrike" dirty="0">
                        <a:solidFill>
                          <a:srgbClr val="C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27,0423 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Montserrat" panose="00000500000000000000" pitchFamily="2" charset="0"/>
                        </a:rPr>
                        <a:t>Muy Alta</a:t>
                      </a:r>
                      <a:endParaRPr lang="es-MX" sz="1400" b="1" i="0" u="none" strike="noStrike" dirty="0">
                        <a:solidFill>
                          <a:srgbClr val="C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Fuente: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Encuenta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intercensal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INEGI 2015</a:t>
                      </a:r>
                      <a:endParaRPr lang="es-MX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MX" sz="12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2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</a:tbl>
          </a:graphicData>
        </a:graphic>
      </p:graphicFrame>
      <p:sp>
        <p:nvSpPr>
          <p:cNvPr id="22" name="21 Cerrar llave"/>
          <p:cNvSpPr/>
          <p:nvPr/>
        </p:nvSpPr>
        <p:spPr>
          <a:xfrm>
            <a:off x="8100392" y="1876885"/>
            <a:ext cx="216024" cy="1304031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CuadroTexto"/>
          <p:cNvSpPr txBox="1"/>
          <p:nvPr/>
        </p:nvSpPr>
        <p:spPr>
          <a:xfrm>
            <a:off x="8316416" y="2344234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51 %</a:t>
            </a:r>
            <a:endParaRPr lang="es-MX" dirty="0"/>
          </a:p>
        </p:txBody>
      </p:sp>
      <p:sp>
        <p:nvSpPr>
          <p:cNvPr id="8" name="7 CuadroTexto"/>
          <p:cNvSpPr txBox="1"/>
          <p:nvPr/>
        </p:nvSpPr>
        <p:spPr>
          <a:xfrm>
            <a:off x="78728" y="4417655"/>
            <a:ext cx="906527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Actividades con las que CENAPRED puede contribuir al fortalecimiento de capacidades para la evaluación de la seguridad de las construcciones e infraestructura.</a:t>
            </a: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" panose="00000500000000000000" pitchFamily="2" charset="0"/>
              </a:rPr>
              <a:t>Uso de un formato y un manual para valorar cuantitativamente la vulnerabilidad estructural, previo a la ocurrencia de </a:t>
            </a:r>
            <a:r>
              <a:rPr lang="es-MX" sz="1600" dirty="0" smtClean="0">
                <a:latin typeface="Montserrat" panose="00000500000000000000" pitchFamily="2" charset="0"/>
              </a:rPr>
              <a:t> sismo o viento.</a:t>
            </a:r>
            <a:endParaRPr lang="es-MX" sz="1600" dirty="0" smtClean="0">
              <a:latin typeface="Montserrat" panose="00000500000000000000" pitchFamily="2" charset="0"/>
            </a:endParaRP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" panose="00000500000000000000" pitchFamily="2" charset="0"/>
              </a:rPr>
              <a:t>Curso de formación de instructores para que la metodología sea replicada en todo el estado.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5961" y="3611499"/>
            <a:ext cx="9092079" cy="6815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5000"/>
              </a:lnSpc>
            </a:pPr>
            <a:r>
              <a:rPr lang="es-MX" sz="1600" dirty="0" smtClean="0">
                <a:latin typeface="Montserrat" panose="00000500000000000000" pitchFamily="2" charset="0"/>
              </a:rPr>
              <a:t>La edificación para vivienda, promedio estatal, presenta un </a:t>
            </a:r>
            <a:r>
              <a:rPr lang="es-MX" sz="1600" b="1" dirty="0" smtClean="0">
                <a:latin typeface="Montserrat" panose="00000500000000000000" pitchFamily="2" charset="0"/>
              </a:rPr>
              <a:t>nivel alto </a:t>
            </a:r>
            <a:r>
              <a:rPr lang="es-MX" sz="1600" dirty="0" smtClean="0">
                <a:latin typeface="Montserrat" panose="00000500000000000000" pitchFamily="2" charset="0"/>
              </a:rPr>
              <a:t>(nivel 6, en una escala de 1, muy bajo, y 7, muy alto) de </a:t>
            </a:r>
            <a:r>
              <a:rPr lang="es-MX" sz="1600" b="1" dirty="0" smtClean="0">
                <a:latin typeface="Montserrat" panose="00000500000000000000" pitchFamily="2" charset="0"/>
              </a:rPr>
              <a:t>susceptibilidad de daño por viento</a:t>
            </a:r>
            <a:r>
              <a:rPr lang="es-MX" sz="1600" dirty="0" smtClean="0">
                <a:latin typeface="Montserrat" panose="00000500000000000000" pitchFamily="2" charset="0"/>
              </a:rPr>
              <a:t>.</a:t>
            </a:r>
            <a:endParaRPr lang="es-MX" sz="16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911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81398" y="445314"/>
            <a:ext cx="384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Reglamentos de Construcción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4 CuadroTexto"/>
          <p:cNvSpPr txBox="1"/>
          <p:nvPr/>
        </p:nvSpPr>
        <p:spPr>
          <a:xfrm>
            <a:off x="97992" y="1024095"/>
            <a:ext cx="55541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s-MX" sz="1600" dirty="0" smtClean="0">
                <a:latin typeface="Montserrat" panose="00000500000000000000" pitchFamily="2" charset="0"/>
              </a:rPr>
              <a:t>Según información de la Sociedad Mexicana de Ingeniería Estructural: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600" b="1" dirty="0" smtClean="0">
                <a:latin typeface="Montserrat" panose="00000500000000000000" pitchFamily="2" charset="0"/>
              </a:rPr>
              <a:t>No </a:t>
            </a:r>
            <a:r>
              <a:rPr lang="es-MX" sz="1600" dirty="0" smtClean="0">
                <a:latin typeface="Montserrat" panose="00000500000000000000" pitchFamily="2" charset="0"/>
              </a:rPr>
              <a:t>existe un reglamento estatal.</a:t>
            </a:r>
          </a:p>
          <a:p>
            <a:pPr algn="just">
              <a:lnSpc>
                <a:spcPct val="125000"/>
              </a:lnSpc>
            </a:pPr>
            <a:r>
              <a:rPr lang="es-MX" sz="1600" dirty="0" smtClean="0">
                <a:latin typeface="Montserrat" panose="00000500000000000000" pitchFamily="2" charset="0"/>
              </a:rPr>
              <a:t>En el </a:t>
            </a:r>
            <a:r>
              <a:rPr lang="es-MX" sz="1600" dirty="0">
                <a:latin typeface="Montserrat" panose="00000500000000000000" pitchFamily="2" charset="0"/>
              </a:rPr>
              <a:t>Atlas Nacional de Riesgos, se reporta la existencia de documentos normativos relativos a construcción y/o desarrollo urbano para </a:t>
            </a:r>
            <a:r>
              <a:rPr lang="es-MX" sz="1600" b="1" dirty="0">
                <a:latin typeface="Montserrat" panose="00000500000000000000" pitchFamily="2" charset="0"/>
              </a:rPr>
              <a:t>30 de los 67 </a:t>
            </a:r>
            <a:r>
              <a:rPr lang="es-MX" sz="1600" dirty="0">
                <a:latin typeface="Montserrat" panose="00000500000000000000" pitchFamily="2" charset="0"/>
              </a:rPr>
              <a:t>municipios del estado de Chihuahua.</a:t>
            </a:r>
          </a:p>
          <a:p>
            <a:pPr algn="just">
              <a:lnSpc>
                <a:spcPct val="125000"/>
              </a:lnSpc>
            </a:pPr>
            <a:r>
              <a:rPr lang="es-MX" sz="1600" dirty="0">
                <a:latin typeface="Montserrat" panose="00000500000000000000" pitchFamily="2" charset="0"/>
              </a:rPr>
              <a:t>El correspondiente al municipio de Chihuahua tiene fecha de emisión de 2013.</a:t>
            </a:r>
          </a:p>
        </p:txBody>
      </p:sp>
      <p:sp>
        <p:nvSpPr>
          <p:cNvPr id="9" name="4 CuadroTexto"/>
          <p:cNvSpPr txBox="1"/>
          <p:nvPr/>
        </p:nvSpPr>
        <p:spPr>
          <a:xfrm>
            <a:off x="97992" y="4437112"/>
            <a:ext cx="892359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600" dirty="0" smtClean="0">
                <a:latin typeface="Montserrat" panose="00000500000000000000" pitchFamily="2" charset="0"/>
              </a:rPr>
              <a:t>Impulsar </a:t>
            </a:r>
            <a:r>
              <a:rPr lang="es-MX" sz="1600" dirty="0">
                <a:latin typeface="Montserrat" panose="00000500000000000000" pitchFamily="2" charset="0"/>
              </a:rPr>
              <a:t>el desarrollo de la normatividad técnica en materia de construcción en </a:t>
            </a:r>
            <a:r>
              <a:rPr lang="es-MX" sz="1600" dirty="0" smtClean="0">
                <a:latin typeface="Montserrat" panose="00000500000000000000" pitchFamily="2" charset="0"/>
              </a:rPr>
              <a:t>Chihuahua.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600" dirty="0" smtClean="0">
                <a:latin typeface="Montserrat" panose="00000500000000000000" pitchFamily="2" charset="0"/>
              </a:rPr>
              <a:t>Impulsar la creación y existencia de entes coadyuvantes de la autoridad local y/o estatal, para que, además de contar con reglamentos, se tenga la posibilidad de aplicarlos de manera adecuada y supervisada.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600" dirty="0">
                <a:latin typeface="Montserrat" panose="00000500000000000000" pitchFamily="2" charset="0"/>
              </a:rPr>
              <a:t>Promover la participación de los Colegios de Ingenieros Civiles existentes en </a:t>
            </a:r>
            <a:r>
              <a:rPr lang="es-MX" sz="1600" dirty="0" smtClean="0">
                <a:latin typeface="Montserrat" panose="00000500000000000000" pitchFamily="2" charset="0"/>
              </a:rPr>
              <a:t>Chihuahua.</a:t>
            </a: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61310" y="4005064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1" t="9186" r="37078" b="8113"/>
          <a:stretch/>
        </p:blipFill>
        <p:spPr bwMode="auto">
          <a:xfrm>
            <a:off x="5807757" y="852879"/>
            <a:ext cx="2936668" cy="360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259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836712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Fortalecimiento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de capacidades de las autoridades estatales para la prevención y mitigación del riesgo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Formar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u optimizar un Comité Científico, integrado por especialistas locales, que asesore a las autoridades de gobierno y/o de Protección Civil respecto de todos los fenómenos que afecten a la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entidad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Establecimiento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protocolos de comunicación y de trabajo para la integración de dicho Comité a las actividades y estrategias de las direcciones generales de la Coordinación Nacional de Protección Civil y los comités científicos asesores del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Participación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vía remota, de un enlace estatal, con perfil técnico-científico, en las reuniones de CCA del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Creación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un subcomité para la elaboración / actualización del reglamento de construcción estatal</a:t>
            </a: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93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345161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</a:rPr>
              <a:t>15 de enero, 2019</a:t>
            </a:r>
            <a:endParaRPr lang="es-MX" altLang="es-MX" sz="1400" dirty="0">
              <a:solidFill>
                <a:schemeClr val="bg2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400300"/>
            <a:ext cx="4824536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None/>
            </a:pPr>
            <a:r>
              <a:rPr lang="es-MX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ACCIONES DE </a:t>
            </a:r>
            <a:r>
              <a:rPr 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FORTALECIMIENTO PARA LA PREVENCIÓN ANTE FENÓMENOS NATURALES</a:t>
            </a:r>
          </a:p>
          <a:p>
            <a:pPr lvl="1" algn="r" eaLnBrk="1" hangingPunct="1">
              <a:spcBef>
                <a:spcPct val="0"/>
              </a:spcBef>
              <a:buNone/>
            </a:pPr>
            <a:r>
              <a:rPr 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Chihuahua</a:t>
            </a:r>
            <a:endParaRPr 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chemeClr val="bg1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400" dirty="0" smtClean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</a:rPr>
              <a:t>Dirección de Investigación</a:t>
            </a:r>
            <a:endParaRPr lang="es-MX" altLang="es-MX" sz="1400" dirty="0">
              <a:solidFill>
                <a:schemeClr val="bg2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0">
            <a:extLst>
              <a:ext uri="{FF2B5EF4-FFF2-40B4-BE49-F238E27FC236}">
                <a16:creationId xmlns:a16="http://schemas.microsoft.com/office/drawing/2014/main" xmlns="" id="{5764E41A-638A-41F4-8891-65D83EA98CAE}"/>
              </a:ext>
            </a:extLst>
          </p:cNvPr>
          <p:cNvSpPr txBox="1"/>
          <p:nvPr/>
        </p:nvSpPr>
        <p:spPr>
          <a:xfrm>
            <a:off x="107504" y="3645024"/>
            <a:ext cx="56183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latin typeface="Montserrat" panose="00000500000000000000" pitchFamily="2" charset="0"/>
              </a:rPr>
              <a:t>Temas a desarrollar: </a:t>
            </a:r>
            <a:r>
              <a:rPr lang="es-MX" sz="1600" dirty="0" smtClean="0">
                <a:latin typeface="Montserrat" panose="00000500000000000000" pitchFamily="2" charset="0"/>
              </a:rPr>
              <a:t>Actualizar </a:t>
            </a:r>
            <a:r>
              <a:rPr lang="es-MX" sz="1600" dirty="0">
                <a:latin typeface="Montserrat" panose="00000500000000000000" pitchFamily="2" charset="0"/>
              </a:rPr>
              <a:t>los puntos críticos hidráulicos en el estado, </a:t>
            </a:r>
            <a:r>
              <a:rPr lang="es-MX" sz="1600" dirty="0" smtClean="0">
                <a:latin typeface="Montserrat" panose="00000500000000000000" pitchFamily="2" charset="0"/>
              </a:rPr>
              <a:t>sobre todo los que se ubican en cercanías de poblaciones asentadas en zonas de peligro, así como aguas abajo de las presas El Rejón, Chihuahua, Ing. Andrew </a:t>
            </a:r>
            <a:r>
              <a:rPr lang="es-MX" sz="1600" dirty="0" err="1" smtClean="0">
                <a:latin typeface="Montserrat" panose="00000500000000000000" pitchFamily="2" charset="0"/>
              </a:rPr>
              <a:t>Weiss</a:t>
            </a:r>
            <a:r>
              <a:rPr lang="es-MX" sz="1600" dirty="0" smtClean="0">
                <a:latin typeface="Montserrat" panose="00000500000000000000" pitchFamily="2" charset="0"/>
              </a:rPr>
              <a:t> y </a:t>
            </a:r>
            <a:r>
              <a:rPr lang="es-MX" sz="1600" b="1" dirty="0" smtClean="0">
                <a:latin typeface="Montserrat" panose="00000500000000000000" pitchFamily="2" charset="0"/>
              </a:rPr>
              <a:t>La Boquilla (opera desde 1916)</a:t>
            </a:r>
            <a:r>
              <a:rPr lang="es-MX" sz="1600" dirty="0" smtClean="0">
                <a:latin typeface="Montserrat" panose="00000500000000000000" pitchFamily="2" charset="0"/>
              </a:rPr>
              <a:t>, ambas poseen vertedor libre</a:t>
            </a:r>
            <a:r>
              <a:rPr lang="es-MX" sz="1600" dirty="0" smtClean="0">
                <a:latin typeface="Montserrat" panose="00000500000000000000" pitchFamily="2" charset="0"/>
                <a:sym typeface="Symbol"/>
              </a:rPr>
              <a:t>.</a:t>
            </a:r>
            <a:endParaRPr lang="es-MX" sz="1600" dirty="0">
              <a:latin typeface="Montserrat" panose="00000500000000000000" pitchFamily="2" charset="0"/>
            </a:endParaRPr>
          </a:p>
        </p:txBody>
      </p:sp>
      <p:sp>
        <p:nvSpPr>
          <p:cNvPr id="3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179512" y="344195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7504" y="869811"/>
            <a:ext cx="5622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latin typeface="Montserrat" panose="00000500000000000000" pitchFamily="2" charset="0"/>
              </a:rPr>
              <a:t>El estado cuenta con </a:t>
            </a:r>
            <a:r>
              <a:rPr lang="es-MX" sz="1600" b="1" dirty="0">
                <a:latin typeface="Montserrat" panose="00000500000000000000" pitchFamily="2" charset="0"/>
              </a:rPr>
              <a:t>ríos, lagos y presas</a:t>
            </a:r>
            <a:r>
              <a:rPr lang="es-MX" sz="1600" dirty="0">
                <a:latin typeface="Montserrat" panose="00000500000000000000" pitchFamily="2" charset="0"/>
              </a:rPr>
              <a:t>, los cuales pueden provocar </a:t>
            </a:r>
            <a:r>
              <a:rPr lang="es-MX" sz="1600" b="1" dirty="0">
                <a:latin typeface="Montserrat" panose="00000500000000000000" pitchFamily="2" charset="0"/>
              </a:rPr>
              <a:t>inundaciones  </a:t>
            </a:r>
            <a:r>
              <a:rPr lang="es-MX" sz="1600" dirty="0">
                <a:latin typeface="Montserrat" panose="00000500000000000000" pitchFamily="2" charset="0"/>
              </a:rPr>
              <a:t>durante todo el año.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851689CC-36F7-4B67-9A19-D13446CDB1AD}"/>
              </a:ext>
            </a:extLst>
          </p:cNvPr>
          <p:cNvSpPr txBox="1"/>
          <p:nvPr/>
        </p:nvSpPr>
        <p:spPr>
          <a:xfrm>
            <a:off x="107504" y="1628800"/>
            <a:ext cx="56225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latin typeface="Montserrat" panose="00000500000000000000" pitchFamily="2" charset="0"/>
              </a:rPr>
              <a:t>Mapas de peligro (profundidades, velocidades y severidad) para </a:t>
            </a:r>
            <a:r>
              <a:rPr lang="es-MX" sz="1600" dirty="0" smtClean="0">
                <a:latin typeface="Montserrat" panose="00000500000000000000" pitchFamily="2" charset="0"/>
              </a:rPr>
              <a:t>las ciudades de Delicias, Cuauhtémoc, Juárez, Hidalgo del Parral y Madera, así como para la cuenca </a:t>
            </a:r>
            <a:r>
              <a:rPr lang="es-MX" sz="1600" b="1" dirty="0" smtClean="0">
                <a:latin typeface="Montserrat" panose="00000500000000000000" pitchFamily="2" charset="0"/>
              </a:rPr>
              <a:t>El Barreal </a:t>
            </a:r>
            <a:r>
              <a:rPr lang="es-MX" sz="1600" dirty="0" smtClean="0">
                <a:latin typeface="Montserrat" panose="00000500000000000000" pitchFamily="2" charset="0"/>
              </a:rPr>
              <a:t>periodos de retorno </a:t>
            </a:r>
            <a:r>
              <a:rPr lang="es-MX" sz="1600" dirty="0">
                <a:latin typeface="Montserrat" panose="00000500000000000000" pitchFamily="2" charset="0"/>
              </a:rPr>
              <a:t>2, 5, 10,  20 y 100 años</a:t>
            </a:r>
            <a:r>
              <a:rPr lang="es-MX" sz="1600" dirty="0" smtClean="0">
                <a:latin typeface="Montserrat" panose="00000500000000000000" pitchFamily="2" charset="0"/>
              </a:rPr>
              <a:t>. </a:t>
            </a:r>
            <a:r>
              <a:rPr lang="es-MX" sz="1600" dirty="0" smtClean="0">
                <a:latin typeface="Montserrat" panose="00000500000000000000" pitchFamily="2" charset="0"/>
              </a:rPr>
              <a:t>Asimismo, de </a:t>
            </a:r>
            <a:r>
              <a:rPr lang="es-MX" sz="1600" dirty="0" smtClean="0">
                <a:latin typeface="Montserrat" panose="00000500000000000000" pitchFamily="2" charset="0"/>
              </a:rPr>
              <a:t>la presa Luis L. León (profundidades máximas, velocidades y severidad) ambos materiales están </a:t>
            </a:r>
            <a:r>
              <a:rPr lang="es-MX" sz="1600" b="1" dirty="0" smtClean="0">
                <a:latin typeface="Montserrat" panose="00000500000000000000" pitchFamily="2" charset="0"/>
              </a:rPr>
              <a:t>disponibles en el ANRI.</a:t>
            </a:r>
            <a:r>
              <a:rPr lang="es-MX" sz="1600" b="1" strike="sngStrike" dirty="0" smtClean="0">
                <a:latin typeface="Montserrat" panose="00000500000000000000" pitchFamily="2" charset="0"/>
              </a:rPr>
              <a:t> </a:t>
            </a:r>
            <a:endParaRPr lang="es-MX" sz="1600" b="1" strike="sngStrike" dirty="0">
              <a:latin typeface="Montserrat" panose="00000500000000000000" pitchFamily="2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07504" y="5417929"/>
            <a:ext cx="5622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latin typeface="Montserrat" panose="00000500000000000000" pitchFamily="2" charset="0"/>
              </a:rPr>
              <a:t>Se cuenta con los siguientes materiales: mapas de </a:t>
            </a:r>
            <a:r>
              <a:rPr lang="es-MX" sz="1600" b="1" dirty="0">
                <a:latin typeface="Montserrat" panose="00000500000000000000" pitchFamily="2" charset="0"/>
              </a:rPr>
              <a:t>peligro</a:t>
            </a:r>
            <a:r>
              <a:rPr lang="es-MX" sz="1600" dirty="0">
                <a:latin typeface="Montserrat" panose="00000500000000000000" pitchFamily="2" charset="0"/>
              </a:rPr>
              <a:t> a escala municipal, </a:t>
            </a:r>
            <a:r>
              <a:rPr lang="es-MX" sz="1600" b="1" dirty="0">
                <a:latin typeface="Montserrat" panose="00000500000000000000" pitchFamily="2" charset="0"/>
              </a:rPr>
              <a:t>inundaciones históricas</a:t>
            </a:r>
            <a:r>
              <a:rPr lang="es-MX" sz="1600" dirty="0">
                <a:latin typeface="Montserrat" panose="00000500000000000000" pitchFamily="2" charset="0"/>
              </a:rPr>
              <a:t>  y de </a:t>
            </a:r>
            <a:r>
              <a:rPr lang="es-MX" sz="1600" b="1" dirty="0">
                <a:latin typeface="Montserrat" panose="00000500000000000000" pitchFamily="2" charset="0"/>
              </a:rPr>
              <a:t>vulnerabilidad</a:t>
            </a:r>
            <a:r>
              <a:rPr lang="es-MX" sz="1600" dirty="0">
                <a:latin typeface="Montserrat" panose="00000500000000000000" pitchFamily="2" charset="0"/>
              </a:rPr>
              <a:t>, ambos disponibles en el ANR. Además del índice de </a:t>
            </a:r>
            <a:r>
              <a:rPr lang="es-MX" sz="1600" dirty="0" err="1">
                <a:latin typeface="Montserrat" panose="00000500000000000000" pitchFamily="2" charset="0"/>
              </a:rPr>
              <a:t>inundabilidad</a:t>
            </a:r>
            <a:r>
              <a:rPr lang="es-MX" sz="1600" dirty="0">
                <a:latin typeface="Montserrat" panose="00000500000000000000" pitchFamily="2" charset="0"/>
              </a:rPr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863472"/>
            <a:ext cx="3017837" cy="562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38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87624" y="1340768"/>
            <a:ext cx="70567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latin typeface="Montserrat" panose="00000500000000000000" pitchFamily="2" charset="0"/>
              </a:rPr>
              <a:t>Chihuahua cuenta </a:t>
            </a:r>
            <a:r>
              <a:rPr lang="es-MX" sz="1600" dirty="0">
                <a:latin typeface="Montserrat" panose="00000500000000000000" pitchFamily="2" charset="0"/>
              </a:rPr>
              <a:t>con 10 presas que se monitorean de manera </a:t>
            </a:r>
            <a:r>
              <a:rPr lang="es-MX" sz="1600" dirty="0" smtClean="0">
                <a:latin typeface="Montserrat" panose="00000500000000000000" pitchFamily="2" charset="0"/>
              </a:rPr>
              <a:t>semanal (CONAGUA): </a:t>
            </a:r>
          </a:p>
          <a:p>
            <a:endParaRPr lang="es-MX" sz="1600" dirty="0" smtClean="0">
              <a:latin typeface="Montserrat" panose="00000500000000000000" pitchFamily="2" charset="0"/>
            </a:endParaRPr>
          </a:p>
          <a:p>
            <a:r>
              <a:rPr lang="es-MX" sz="1600" dirty="0" smtClean="0">
                <a:latin typeface="Montserrat" panose="00000500000000000000" pitchFamily="2" charset="0"/>
              </a:rPr>
              <a:t>Abraham </a:t>
            </a:r>
            <a:r>
              <a:rPr lang="es-MX" sz="1600" dirty="0">
                <a:latin typeface="Montserrat" panose="00000500000000000000" pitchFamily="2" charset="0"/>
              </a:rPr>
              <a:t>González en Guerrero (peligro muy bajo</a:t>
            </a:r>
            <a:r>
              <a:rPr lang="es-MX" sz="1600" dirty="0" smtClean="0">
                <a:latin typeface="Montserrat" panose="00000500000000000000" pitchFamily="2" charset="0"/>
              </a:rPr>
              <a:t>)</a:t>
            </a:r>
          </a:p>
          <a:p>
            <a:r>
              <a:rPr lang="es-MX" sz="1600" dirty="0" smtClean="0">
                <a:latin typeface="Montserrat" panose="00000500000000000000" pitchFamily="2" charset="0"/>
              </a:rPr>
              <a:t>El </a:t>
            </a:r>
            <a:r>
              <a:rPr lang="es-MX" sz="1600" dirty="0">
                <a:latin typeface="Montserrat" panose="00000500000000000000" pitchFamily="2" charset="0"/>
              </a:rPr>
              <a:t>Tintero en Buenaventura (peligro bajo), </a:t>
            </a:r>
            <a:endParaRPr lang="es-MX" sz="1600" dirty="0" smtClean="0">
              <a:latin typeface="Montserrat" panose="00000500000000000000" pitchFamily="2" charset="0"/>
            </a:endParaRPr>
          </a:p>
          <a:p>
            <a:r>
              <a:rPr lang="es-MX" sz="1600" dirty="0" smtClean="0">
                <a:latin typeface="Montserrat" panose="00000500000000000000" pitchFamily="2" charset="0"/>
              </a:rPr>
              <a:t>Ing</a:t>
            </a:r>
            <a:r>
              <a:rPr lang="es-MX" sz="1600" dirty="0">
                <a:latin typeface="Montserrat" panose="00000500000000000000" pitchFamily="2" charset="0"/>
              </a:rPr>
              <a:t>.  Luis L. León en Aldama (peligro muy alto y </a:t>
            </a:r>
            <a:r>
              <a:rPr lang="es-MX" sz="1600" b="1" dirty="0">
                <a:latin typeface="Montserrat" panose="00000500000000000000" pitchFamily="2" charset="0"/>
              </a:rPr>
              <a:t>única presa con política de operación</a:t>
            </a:r>
            <a:r>
              <a:rPr lang="es-MX" sz="1600" dirty="0" smtClean="0">
                <a:latin typeface="Montserrat" panose="00000500000000000000" pitchFamily="2" charset="0"/>
              </a:rPr>
              <a:t>)</a:t>
            </a:r>
          </a:p>
          <a:p>
            <a:r>
              <a:rPr lang="es-MX" sz="1600" dirty="0" smtClean="0">
                <a:latin typeface="Montserrat" panose="00000500000000000000" pitchFamily="2" charset="0"/>
              </a:rPr>
              <a:t>El </a:t>
            </a:r>
            <a:r>
              <a:rPr lang="es-MX" sz="1600" dirty="0">
                <a:latin typeface="Montserrat" panose="00000500000000000000" pitchFamily="2" charset="0"/>
              </a:rPr>
              <a:t>Rejón en Chihuahua (peligro alto</a:t>
            </a:r>
            <a:r>
              <a:rPr lang="es-MX" sz="1600" dirty="0" smtClean="0">
                <a:latin typeface="Montserrat" panose="00000500000000000000" pitchFamily="2" charset="0"/>
              </a:rPr>
              <a:t>)</a:t>
            </a:r>
          </a:p>
          <a:p>
            <a:r>
              <a:rPr lang="es-MX" sz="1600" dirty="0" smtClean="0">
                <a:latin typeface="Montserrat" panose="00000500000000000000" pitchFamily="2" charset="0"/>
              </a:rPr>
              <a:t>Chihuahua </a:t>
            </a:r>
            <a:r>
              <a:rPr lang="es-MX" sz="1600" dirty="0">
                <a:latin typeface="Montserrat" panose="00000500000000000000" pitchFamily="2" charset="0"/>
              </a:rPr>
              <a:t>en Chihuahua (peligro alto</a:t>
            </a:r>
            <a:r>
              <a:rPr lang="es-MX" sz="1600" dirty="0" smtClean="0">
                <a:latin typeface="Montserrat" panose="00000500000000000000" pitchFamily="2" charset="0"/>
              </a:rPr>
              <a:t>)</a:t>
            </a:r>
          </a:p>
          <a:p>
            <a:r>
              <a:rPr lang="es-MX" sz="1600" dirty="0" smtClean="0">
                <a:latin typeface="Montserrat" panose="00000500000000000000" pitchFamily="2" charset="0"/>
              </a:rPr>
              <a:t>Las </a:t>
            </a:r>
            <a:r>
              <a:rPr lang="es-MX" sz="1600" dirty="0">
                <a:latin typeface="Montserrat" panose="00000500000000000000" pitchFamily="2" charset="0"/>
              </a:rPr>
              <a:t>Lajas en Buenaventura (peligro bajo</a:t>
            </a:r>
            <a:r>
              <a:rPr lang="es-MX" sz="1600" dirty="0" smtClean="0">
                <a:latin typeface="Montserrat" panose="00000500000000000000" pitchFamily="2" charset="0"/>
              </a:rPr>
              <a:t>)</a:t>
            </a:r>
          </a:p>
          <a:p>
            <a:r>
              <a:rPr lang="es-MX" sz="1600" dirty="0" smtClean="0">
                <a:latin typeface="Montserrat" panose="00000500000000000000" pitchFamily="2" charset="0"/>
              </a:rPr>
              <a:t>Ing</a:t>
            </a:r>
            <a:r>
              <a:rPr lang="es-MX" sz="1600" dirty="0">
                <a:latin typeface="Montserrat" panose="00000500000000000000" pitchFamily="2" charset="0"/>
              </a:rPr>
              <a:t>. Andrew </a:t>
            </a:r>
            <a:r>
              <a:rPr lang="es-MX" sz="1600" dirty="0" err="1">
                <a:latin typeface="Montserrat" panose="00000500000000000000" pitchFamily="2" charset="0"/>
              </a:rPr>
              <a:t>Weiss</a:t>
            </a:r>
            <a:r>
              <a:rPr lang="es-MX" sz="1600" dirty="0">
                <a:latin typeface="Montserrat" panose="00000500000000000000" pitchFamily="2" charset="0"/>
              </a:rPr>
              <a:t> en San Francisco de Conchos (peligro medio), </a:t>
            </a:r>
            <a:endParaRPr lang="es-MX" sz="1600" dirty="0" smtClean="0">
              <a:latin typeface="Montserrat" panose="00000500000000000000" pitchFamily="2" charset="0"/>
            </a:endParaRPr>
          </a:p>
          <a:p>
            <a:r>
              <a:rPr lang="es-MX" sz="1600" b="1" dirty="0" smtClean="0">
                <a:solidFill>
                  <a:srgbClr val="FF0000"/>
                </a:solidFill>
                <a:latin typeface="Montserrat" panose="00000500000000000000" pitchFamily="2" charset="0"/>
              </a:rPr>
              <a:t>La </a:t>
            </a:r>
            <a:r>
              <a:rPr lang="es-MX" sz="1600" b="1" dirty="0">
                <a:solidFill>
                  <a:srgbClr val="FF0000"/>
                </a:solidFill>
                <a:latin typeface="Montserrat" panose="00000500000000000000" pitchFamily="2" charset="0"/>
              </a:rPr>
              <a:t>Boquilla en San Francisco de Conchos (peligro medio)</a:t>
            </a:r>
            <a:r>
              <a:rPr lang="es-MX" sz="1600" dirty="0">
                <a:latin typeface="Montserrat" panose="00000500000000000000" pitchFamily="2" charset="0"/>
              </a:rPr>
              <a:t>, Francisco I. Madero en Rosales (peligro bajo</a:t>
            </a:r>
            <a:r>
              <a:rPr lang="es-MX" sz="1600" dirty="0" smtClean="0">
                <a:latin typeface="Montserrat" panose="00000500000000000000" pitchFamily="2" charset="0"/>
              </a:rPr>
              <a:t>)</a:t>
            </a:r>
          </a:p>
          <a:p>
            <a:r>
              <a:rPr lang="es-MX" sz="1600" dirty="0" smtClean="0">
                <a:latin typeface="Montserrat" panose="00000500000000000000" pitchFamily="2" charset="0"/>
              </a:rPr>
              <a:t>Pico </a:t>
            </a:r>
            <a:r>
              <a:rPr lang="es-MX" sz="1600" dirty="0">
                <a:latin typeface="Montserrat" panose="00000500000000000000" pitchFamily="2" charset="0"/>
              </a:rPr>
              <a:t>del Águila en Coronado (peligro muy bajo). </a:t>
            </a:r>
          </a:p>
        </p:txBody>
      </p:sp>
      <p:sp>
        <p:nvSpPr>
          <p:cNvPr id="3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179512" y="344195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978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C72EED67-8814-42EC-AC9E-531C75A9F126}"/>
              </a:ext>
            </a:extLst>
          </p:cNvPr>
          <p:cNvSpPr txBox="1"/>
          <p:nvPr/>
        </p:nvSpPr>
        <p:spPr>
          <a:xfrm>
            <a:off x="107504" y="926907"/>
            <a:ext cx="568863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Recomendaciones:</a:t>
            </a:r>
            <a:endParaRPr lang="es-MX" sz="1600" b="1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" panose="00000500000000000000" pitchFamily="2" charset="0"/>
              </a:rPr>
              <a:t>Actualizar</a:t>
            </a:r>
            <a:r>
              <a:rPr lang="es-MX" sz="1600" dirty="0">
                <a:latin typeface="Montserrat" panose="00000500000000000000" pitchFamily="2" charset="0"/>
              </a:rPr>
              <a:t>, elaborar y difundir mapas de inundación para ríos y centros urbanos, con apoyo de las dependencias académicas del estado, para los municipios clasificados como de </a:t>
            </a:r>
            <a:r>
              <a:rPr lang="es-MX" sz="1600" b="1" dirty="0">
                <a:latin typeface="Montserrat" panose="00000500000000000000" pitchFamily="2" charset="0"/>
              </a:rPr>
              <a:t>peligro muy </a:t>
            </a:r>
            <a:r>
              <a:rPr lang="es-MX" sz="1600" b="1" dirty="0" smtClean="0">
                <a:latin typeface="Montserrat" panose="00000500000000000000" pitchFamily="2" charset="0"/>
              </a:rPr>
              <a:t>alto y alto</a:t>
            </a:r>
            <a:r>
              <a:rPr lang="es-MX" sz="16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" panose="00000500000000000000" pitchFamily="2" charset="0"/>
              </a:rPr>
              <a:t>Atender los </a:t>
            </a:r>
            <a:r>
              <a:rPr lang="es-MX" sz="1600" b="1" dirty="0" smtClean="0">
                <a:latin typeface="Montserrat" panose="00000500000000000000" pitchFamily="2" charset="0"/>
              </a:rPr>
              <a:t>puntos críticos</a:t>
            </a:r>
            <a:r>
              <a:rPr lang="es-MX" sz="1600" dirty="0" smtClean="0">
                <a:latin typeface="Montserrat" panose="00000500000000000000" pitchFamily="2" charset="0"/>
              </a:rPr>
              <a:t>, tales como bordos de protección en afluentes del río Conchos y  poblaciones.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" panose="00000500000000000000" pitchFamily="2" charset="0"/>
              </a:rPr>
              <a:t>Vigilar en verano e invierno el </a:t>
            </a:r>
            <a:r>
              <a:rPr lang="es-MX" sz="1600" b="1" dirty="0" smtClean="0">
                <a:latin typeface="Montserrat" panose="00000500000000000000" pitchFamily="2" charset="0"/>
              </a:rPr>
              <a:t>pronóstico de lluvia diaria </a:t>
            </a:r>
            <a:r>
              <a:rPr lang="es-MX" sz="1600" dirty="0" smtClean="0">
                <a:latin typeface="Montserrat" panose="00000500000000000000" pitchFamily="2" charset="0"/>
              </a:rPr>
              <a:t>del Servicio Meteorológico Nacional, para municipios sobre la cuenca del río Conchos, por si pudiera superar valores críticos o </a:t>
            </a:r>
            <a:r>
              <a:rPr lang="es-MX" sz="1600" b="1" dirty="0" smtClean="0">
                <a:latin typeface="Montserrat" panose="00000500000000000000" pitchFamily="2" charset="0"/>
              </a:rPr>
              <a:t>umbrales</a:t>
            </a:r>
            <a:r>
              <a:rPr lang="es-MX" sz="1600" dirty="0" smtClean="0">
                <a:latin typeface="Montserrat" panose="00000500000000000000" pitchFamily="2" charset="0"/>
              </a:rPr>
              <a:t> por inundación.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" panose="00000500000000000000" pitchFamily="2" charset="0"/>
              </a:rPr>
              <a:t>Coordinarse con la CONAGUA para: a) desarrollar </a:t>
            </a:r>
            <a:r>
              <a:rPr lang="es-MX" sz="1600" b="1" dirty="0" smtClean="0">
                <a:latin typeface="Montserrat" panose="00000500000000000000" pitchFamily="2" charset="0"/>
              </a:rPr>
              <a:t>planes comunitarios de evacuación</a:t>
            </a:r>
            <a:r>
              <a:rPr lang="es-MX" sz="1600" dirty="0" smtClean="0">
                <a:latin typeface="Montserrat" panose="00000500000000000000" pitchFamily="2" charset="0"/>
              </a:rPr>
              <a:t> que respondan al </a:t>
            </a:r>
            <a:r>
              <a:rPr lang="es-MX" sz="1600" dirty="0" err="1" smtClean="0">
                <a:latin typeface="Montserrat" panose="00000500000000000000" pitchFamily="2" charset="0"/>
              </a:rPr>
              <a:t>alertamiento</a:t>
            </a:r>
            <a:r>
              <a:rPr lang="es-MX" sz="1600" dirty="0" smtClean="0">
                <a:latin typeface="Montserrat" panose="00000500000000000000" pitchFamily="2" charset="0"/>
              </a:rPr>
              <a:t>; b) </a:t>
            </a:r>
            <a:r>
              <a:rPr lang="es-MX" sz="1600" dirty="0">
                <a:latin typeface="Montserrat" panose="00000500000000000000" pitchFamily="2" charset="0"/>
              </a:rPr>
              <a:t>apoyar </a:t>
            </a:r>
            <a:r>
              <a:rPr lang="es-MX" sz="1600" dirty="0" smtClean="0">
                <a:latin typeface="Montserrat" panose="00000500000000000000" pitchFamily="2" charset="0"/>
              </a:rPr>
              <a:t>en la </a:t>
            </a:r>
            <a:r>
              <a:rPr lang="es-MX" sz="1600" b="1" dirty="0" smtClean="0">
                <a:latin typeface="Montserrat" panose="00000500000000000000" pitchFamily="2" charset="0"/>
              </a:rPr>
              <a:t>modernización, el mantenimiento y vigilancia de estaciones </a:t>
            </a:r>
            <a:r>
              <a:rPr lang="es-MX" sz="1600" dirty="0" smtClean="0">
                <a:latin typeface="Montserrat" panose="00000500000000000000" pitchFamily="2" charset="0"/>
              </a:rPr>
              <a:t>climatológicas e</a:t>
            </a:r>
            <a:r>
              <a:rPr lang="es-MX" sz="1600" b="1" dirty="0" smtClean="0">
                <a:latin typeface="Montserrat" panose="00000500000000000000" pitchFamily="2" charset="0"/>
              </a:rPr>
              <a:t> </a:t>
            </a:r>
            <a:r>
              <a:rPr lang="es-MX" sz="1600" dirty="0" smtClean="0">
                <a:latin typeface="Montserrat" panose="00000500000000000000" pitchFamily="2" charset="0"/>
              </a:rPr>
              <a:t>hidrométricas para el </a:t>
            </a:r>
            <a:r>
              <a:rPr lang="es-MX" sz="1600" dirty="0" err="1" smtClean="0">
                <a:latin typeface="Montserrat" panose="00000500000000000000" pitchFamily="2" charset="0"/>
              </a:rPr>
              <a:t>alertamiento</a:t>
            </a:r>
            <a:r>
              <a:rPr lang="es-MX" sz="1600" dirty="0" smtClean="0">
                <a:latin typeface="Montserrat" panose="00000500000000000000" pitchFamily="2" charset="0"/>
              </a:rPr>
              <a:t>; y c) anticipar </a:t>
            </a:r>
            <a:r>
              <a:rPr lang="es-MX" sz="1600" b="1" dirty="0" smtClean="0">
                <a:latin typeface="Montserrat" panose="00000500000000000000" pitchFamily="2" charset="0"/>
              </a:rPr>
              <a:t>derrames de las presas</a:t>
            </a:r>
            <a:r>
              <a:rPr lang="es-MX" sz="16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" panose="00000500000000000000" pitchFamily="2" charset="0"/>
              </a:rPr>
              <a:t>Prestar atención especial en las estructuras más antiguas como la presa </a:t>
            </a:r>
            <a:r>
              <a:rPr lang="es-MX" sz="1600" b="1" dirty="0" smtClean="0">
                <a:latin typeface="Montserrat" panose="00000500000000000000" pitchFamily="2" charset="0"/>
              </a:rPr>
              <a:t>La Boquilla</a:t>
            </a:r>
            <a:r>
              <a:rPr lang="es-MX" sz="1600" dirty="0" smtClean="0">
                <a:latin typeface="Montserrat" panose="00000500000000000000" pitchFamily="2" charset="0"/>
              </a:rPr>
              <a:t>, la cual tiene </a:t>
            </a:r>
            <a:r>
              <a:rPr lang="es-MX" sz="1600" b="1" dirty="0" smtClean="0">
                <a:latin typeface="Montserrat" panose="00000500000000000000" pitchFamily="2" charset="0"/>
              </a:rPr>
              <a:t>más de 100 años funcionando</a:t>
            </a:r>
            <a:r>
              <a:rPr lang="es-MX" sz="1600" dirty="0" smtClean="0">
                <a:latin typeface="Montserrat" panose="00000500000000000000" pitchFamily="2" charset="0"/>
              </a:rPr>
              <a:t>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889796"/>
            <a:ext cx="2880320" cy="1804025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969583"/>
            <a:ext cx="2880320" cy="1920214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926907"/>
            <a:ext cx="2880320" cy="2042676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7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107504" y="344246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84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467544" y="198437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  <a:endParaRPr lang="es-MX" sz="20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967368"/>
            <a:ext cx="55081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1400" dirty="0">
                <a:latin typeface="Montserrat" panose="00000500000000000000" pitchFamily="2" charset="0"/>
              </a:rPr>
              <a:t>De acuerdo con 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, y con la base de datos de declaratorias de desastres y emergencias (2000-2018), </a:t>
            </a:r>
            <a:r>
              <a:rPr lang="es-MX" sz="1400" dirty="0">
                <a:latin typeface="Montserrat" panose="00000500000000000000" pitchFamily="2" charset="0"/>
              </a:rPr>
              <a:t>los principales fenómenos hidrometeorológicos y su impacto </a:t>
            </a:r>
            <a:r>
              <a:rPr lang="es-MX" sz="1400" dirty="0" smtClean="0">
                <a:latin typeface="Montserrat" panose="00000500000000000000" pitchFamily="2" charset="0"/>
              </a:rPr>
              <a:t>son:</a:t>
            </a:r>
          </a:p>
          <a:p>
            <a:pPr lvl="0" algn="just"/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Bajas </a:t>
            </a:r>
            <a:r>
              <a:rPr lang="es-MX" sz="1400" b="1" dirty="0">
                <a:latin typeface="Montserrat" panose="00000500000000000000" pitchFamily="2" charset="0"/>
              </a:rPr>
              <a:t>temperaturas </a:t>
            </a:r>
            <a:r>
              <a:rPr lang="es-MX" sz="1400" dirty="0">
                <a:latin typeface="Montserrat" panose="00000500000000000000" pitchFamily="2" charset="0"/>
              </a:rPr>
              <a:t>(seis declaratorias de </a:t>
            </a:r>
            <a:r>
              <a:rPr lang="es-MX" sz="1400" dirty="0" smtClean="0">
                <a:latin typeface="Montserrat" panose="00000500000000000000" pitchFamily="2" charset="0"/>
              </a:rPr>
              <a:t>emergencia y cerca de mil muertes de 1985 a 2005).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Nevadas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</a:rPr>
              <a:t>(cinco declaratorias </a:t>
            </a:r>
            <a:r>
              <a:rPr lang="es-MX" sz="1400" dirty="0" smtClean="0">
                <a:latin typeface="Montserrat" panose="00000500000000000000" pitchFamily="2" charset="0"/>
              </a:rPr>
              <a:t>de </a:t>
            </a:r>
            <a:r>
              <a:rPr lang="es-MX" sz="1400" dirty="0">
                <a:latin typeface="Montserrat" panose="00000500000000000000" pitchFamily="2" charset="0"/>
              </a:rPr>
              <a:t>emergencia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Ondas de calor </a:t>
            </a:r>
            <a:r>
              <a:rPr lang="es-MX" sz="1400" dirty="0" smtClean="0">
                <a:latin typeface="Montserrat" panose="00000500000000000000" pitchFamily="2" charset="0"/>
              </a:rPr>
              <a:t>(dos </a:t>
            </a:r>
            <a:r>
              <a:rPr lang="es-MX" sz="1400" dirty="0">
                <a:latin typeface="Montserrat" panose="00000500000000000000" pitchFamily="2" charset="0"/>
              </a:rPr>
              <a:t>declaratoria de emergencia).</a:t>
            </a:r>
          </a:p>
          <a:p>
            <a:pPr marL="285750" lvl="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Sequía </a:t>
            </a:r>
            <a:r>
              <a:rPr lang="es-MX" sz="1400" dirty="0" smtClean="0">
                <a:latin typeface="Montserrat" panose="00000500000000000000" pitchFamily="2" charset="0"/>
              </a:rPr>
              <a:t>(ocho declaratorias </a:t>
            </a:r>
            <a:r>
              <a:rPr lang="es-MX" sz="1400" dirty="0">
                <a:latin typeface="Montserrat" panose="00000500000000000000" pitchFamily="2" charset="0"/>
              </a:rPr>
              <a:t>de desastre).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Granizo</a:t>
            </a:r>
            <a:r>
              <a:rPr lang="es-MX" sz="1400" dirty="0" smtClean="0">
                <a:latin typeface="Montserrat" panose="00000500000000000000" pitchFamily="2" charset="0"/>
              </a:rPr>
              <a:t> (dos </a:t>
            </a:r>
            <a:r>
              <a:rPr lang="es-MX" sz="1400" dirty="0">
                <a:latin typeface="Montserrat" panose="00000500000000000000" pitchFamily="2" charset="0"/>
              </a:rPr>
              <a:t>declaratorias por desastre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Tormentas eléctricas </a:t>
            </a:r>
            <a:r>
              <a:rPr lang="es-MX" sz="1400" dirty="0" smtClean="0">
                <a:latin typeface="Montserrat" panose="00000500000000000000" pitchFamily="2" charset="0"/>
              </a:rPr>
              <a:t>(un fallecimiento de 2003 a 2013).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6958" y="3803561"/>
            <a:ext cx="64984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disponibles en el CENAPRED</a:t>
            </a:r>
            <a:endParaRPr lang="es-MX" sz="16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0" y="4094495"/>
            <a:ext cx="910850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</a:t>
            </a:r>
            <a:r>
              <a:rPr lang="es-MX" sz="1400" b="1" dirty="0">
                <a:latin typeface="Montserrat" panose="00000500000000000000" pitchFamily="2" charset="0"/>
              </a:rPr>
              <a:t>índices de peligro </a:t>
            </a:r>
            <a:r>
              <a:rPr lang="es-MX" sz="1400" dirty="0">
                <a:latin typeface="Montserrat" panose="00000500000000000000" pitchFamily="2" charset="0"/>
              </a:rPr>
              <a:t>por </a:t>
            </a:r>
            <a:r>
              <a:rPr lang="es-MX" sz="1400" dirty="0" smtClean="0">
                <a:latin typeface="Montserrat" panose="00000500000000000000" pitchFamily="2" charset="0"/>
              </a:rPr>
              <a:t>bajas temperaturas, nevadas, </a:t>
            </a:r>
            <a:r>
              <a:rPr lang="es-MX" sz="1400" dirty="0">
                <a:latin typeface="Montserrat" panose="00000500000000000000" pitchFamily="2" charset="0"/>
              </a:rPr>
              <a:t>ondas de </a:t>
            </a:r>
            <a:r>
              <a:rPr lang="es-MX" sz="1400" dirty="0" smtClean="0">
                <a:latin typeface="Montserrat" panose="00000500000000000000" pitchFamily="2" charset="0"/>
              </a:rPr>
              <a:t>calor, sequías</a:t>
            </a:r>
            <a:r>
              <a:rPr lang="es-MX" sz="1400" dirty="0">
                <a:latin typeface="Montserrat" panose="00000500000000000000" pitchFamily="2" charset="0"/>
              </a:rPr>
              <a:t>, tormentas </a:t>
            </a:r>
            <a:r>
              <a:rPr lang="es-MX" sz="1400" dirty="0" smtClean="0">
                <a:latin typeface="Montserrat" panose="00000500000000000000" pitchFamily="2" charset="0"/>
              </a:rPr>
              <a:t>de granizo y eléctricas (disponibles en el </a:t>
            </a:r>
            <a:r>
              <a:rPr lang="es-MX" sz="1400" dirty="0" err="1" smtClean="0">
                <a:latin typeface="Montserrat" panose="00000500000000000000" pitchFamily="2" charset="0"/>
              </a:rPr>
              <a:t>ANR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i="1" dirty="0">
                <a:latin typeface="Montserrat" panose="00000500000000000000" pitchFamily="2" charset="0"/>
              </a:rPr>
              <a:t>Guía de Contenido Mínimo para la Elaboración del Atlas Nacional de </a:t>
            </a:r>
            <a:r>
              <a:rPr lang="es-MX" sz="1400" i="1" dirty="0" smtClean="0">
                <a:latin typeface="Montserrat" panose="00000500000000000000" pitchFamily="2" charset="0"/>
              </a:rPr>
              <a:t>Riesgos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i="1" dirty="0">
                <a:latin typeface="Montserrat" panose="00000500000000000000" pitchFamily="2" charset="0"/>
              </a:rPr>
              <a:t>Guía Básica para la Elaboración de Atlas Estatales y Municipales de Peligros y Riesgos (Fenómenos Hidrometeorológicos)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  <a:p>
            <a:pPr marL="285750" lvl="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Informes </a:t>
            </a:r>
            <a:r>
              <a:rPr lang="es-MX" sz="1400" dirty="0" smtClean="0">
                <a:latin typeface="Montserrat" panose="00000500000000000000" pitchFamily="2" charset="0"/>
              </a:rPr>
              <a:t>técnicos: </a:t>
            </a:r>
            <a:r>
              <a:rPr lang="es-MX" sz="1400" i="1" dirty="0">
                <a:latin typeface="Montserrat" panose="00000500000000000000" pitchFamily="2" charset="0"/>
              </a:rPr>
              <a:t>Aplicación de la Metodología para obtener Mapas de Riesgo por Bajas Temperaturas y Nevadas en la Comunidad de Raíces, Estado de </a:t>
            </a:r>
            <a:r>
              <a:rPr lang="es-MX" sz="1400" i="1" dirty="0" smtClean="0">
                <a:latin typeface="Montserrat" panose="00000500000000000000" pitchFamily="2" charset="0"/>
              </a:rPr>
              <a:t>México;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i="1" dirty="0" smtClean="0">
                <a:latin typeface="Montserrat" panose="00000500000000000000" pitchFamily="2" charset="0"/>
              </a:rPr>
              <a:t>Mapas de índices de riesgo a escala municipal por fenómenos hidrometeorológicos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</a:rPr>
              <a:t>y </a:t>
            </a:r>
            <a:r>
              <a:rPr lang="es-MX" sz="1400" i="1" dirty="0" smtClean="0">
                <a:latin typeface="Montserrat" panose="00000500000000000000" pitchFamily="2" charset="0"/>
              </a:rPr>
              <a:t>Sistemas de alerta hidrometeorológica en Acapulco, Tijuana, Motozintla, Tapachula y Monterrey</a:t>
            </a:r>
            <a:r>
              <a:rPr lang="es-MX" sz="1400" dirty="0" smtClean="0">
                <a:latin typeface="Montserrat" panose="00000500000000000000" pitchFamily="2" charset="0"/>
              </a:rPr>
              <a:t> (disponibles en el ANR y en Publicaciones del Centro).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Capacitación (cursos, </a:t>
            </a:r>
            <a:r>
              <a:rPr lang="es-MX" sz="1400" dirty="0" smtClean="0">
                <a:latin typeface="Montserrat" panose="00000500000000000000" pitchFamily="2" charset="0"/>
              </a:rPr>
              <a:t>asesorías).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672" y="1124744"/>
            <a:ext cx="3065808" cy="2339636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5866416" y="3464379"/>
            <a:ext cx="2986318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Índice de peligro por bajas temperaturas en los municipios de </a:t>
            </a:r>
            <a:r>
              <a:rPr lang="es-MX" sz="800" b="1" dirty="0" smtClean="0">
                <a:latin typeface="Montserrat" panose="00000500000000000000" pitchFamily="2" charset="0"/>
              </a:rPr>
              <a:t>Chihuahua</a:t>
            </a:r>
            <a:endParaRPr lang="es-MX" sz="8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97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-89958" y="1340768"/>
            <a:ext cx="57420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600" dirty="0">
                <a:latin typeface="Montserrat" panose="00000500000000000000" pitchFamily="2" charset="0"/>
              </a:rPr>
              <a:t>Crear un </a:t>
            </a:r>
            <a:r>
              <a:rPr lang="es-MX" sz="1600" b="1" dirty="0">
                <a:latin typeface="Montserrat" panose="00000500000000000000" pitchFamily="2" charset="0"/>
              </a:rPr>
              <a:t>área de investigación </a:t>
            </a:r>
            <a:r>
              <a:rPr lang="es-MX" sz="1600" dirty="0">
                <a:latin typeface="Montserrat" panose="00000500000000000000" pitchFamily="2" charset="0"/>
              </a:rPr>
              <a:t>en el organigrama de PC o comité científico asesor de fenómenos hidrometeorológicos, con una </a:t>
            </a:r>
            <a:r>
              <a:rPr lang="es-MX" sz="1600" b="1" dirty="0">
                <a:latin typeface="Montserrat" panose="00000500000000000000" pitchFamily="2" charset="0"/>
              </a:rPr>
              <a:t>visión claramente preventiva</a:t>
            </a:r>
            <a:r>
              <a:rPr lang="es-MX" sz="1600" dirty="0">
                <a:latin typeface="Montserrat" panose="00000500000000000000" pitchFamily="2" charset="0"/>
              </a:rPr>
              <a:t>. El CENAPRED puede apoyar con su creación o fortalecimiento.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600" dirty="0">
                <a:latin typeface="Montserrat" panose="00000500000000000000" pitchFamily="2" charset="0"/>
              </a:rPr>
              <a:t>Estar atentos a </a:t>
            </a:r>
            <a:r>
              <a:rPr lang="es-MX" sz="1600" dirty="0" smtClean="0">
                <a:latin typeface="Montserrat" panose="00000500000000000000" pitchFamily="2" charset="0"/>
              </a:rPr>
              <a:t>los </a:t>
            </a:r>
            <a:r>
              <a:rPr lang="es-MX" sz="1600" dirty="0">
                <a:latin typeface="Montserrat" panose="00000500000000000000" pitchFamily="2" charset="0"/>
              </a:rPr>
              <a:t>boletines de alertamiento de la Dirección </a:t>
            </a:r>
            <a:r>
              <a:rPr lang="es-MX" sz="1400" dirty="0">
                <a:latin typeface="Montserrat" panose="00000500000000000000" pitchFamily="2" charset="0"/>
              </a:rPr>
              <a:t>General</a:t>
            </a:r>
            <a:r>
              <a:rPr lang="es-MX" sz="1600" dirty="0">
                <a:latin typeface="Montserrat" panose="00000500000000000000" pitchFamily="2" charset="0"/>
              </a:rPr>
              <a:t> de Protección Civil (DGPC) de alertamiento hidrometeorológico general y </a:t>
            </a:r>
            <a:r>
              <a:rPr lang="es-MX" sz="1600" dirty="0" smtClean="0">
                <a:latin typeface="Montserrat" panose="00000500000000000000" pitchFamily="2" charset="0"/>
              </a:rPr>
              <a:t>específicos; </a:t>
            </a:r>
            <a:r>
              <a:rPr lang="es-MX" sz="1600" dirty="0">
                <a:latin typeface="Montserrat" panose="00000500000000000000" pitchFamily="2" charset="0"/>
              </a:rPr>
              <a:t>así como de los avisos de Tiempo Severo, Aviso de Sistemas Frontales </a:t>
            </a:r>
            <a:r>
              <a:rPr lang="es-MX" sz="1600" dirty="0" smtClean="0">
                <a:latin typeface="Montserrat" panose="00000500000000000000" pitchFamily="2" charset="0"/>
              </a:rPr>
              <a:t>y </a:t>
            </a:r>
            <a:r>
              <a:rPr lang="es-MX" sz="1600" dirty="0">
                <a:latin typeface="Montserrat" panose="00000500000000000000" pitchFamily="2" charset="0"/>
              </a:rPr>
              <a:t>del Monitor de Sequías del Servicio Meteorológico Nacional (</a:t>
            </a:r>
            <a:r>
              <a:rPr lang="es-MX" sz="1600" dirty="0" err="1">
                <a:latin typeface="Montserrat" panose="00000500000000000000" pitchFamily="2" charset="0"/>
              </a:rPr>
              <a:t>SMN</a:t>
            </a:r>
            <a:r>
              <a:rPr lang="es-MX" sz="1600" dirty="0" smtClean="0">
                <a:latin typeface="Montserrat" panose="00000500000000000000" pitchFamily="2" charset="0"/>
              </a:rPr>
              <a:t>).</a:t>
            </a:r>
            <a:endParaRPr lang="es-MX" sz="1600" dirty="0">
              <a:latin typeface="Montserrat" panose="00000500000000000000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52701" y="128826"/>
            <a:ext cx="378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8" r="5032" b="4704"/>
          <a:stretch/>
        </p:blipFill>
        <p:spPr>
          <a:xfrm>
            <a:off x="5691031" y="1556792"/>
            <a:ext cx="3240000" cy="229465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099032" y="3867310"/>
            <a:ext cx="2423998" cy="21544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Propuesta de estaciones meteorológicas </a:t>
            </a:r>
          </a:p>
        </p:txBody>
      </p:sp>
      <p:sp>
        <p:nvSpPr>
          <p:cNvPr id="2" name="1 Rectángulo"/>
          <p:cNvSpPr/>
          <p:nvPr/>
        </p:nvSpPr>
        <p:spPr>
          <a:xfrm>
            <a:off x="-248" y="1082823"/>
            <a:ext cx="2422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Recomendaciones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75168" y="4409211"/>
            <a:ext cx="92113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600" dirty="0">
                <a:latin typeface="Montserrat" panose="00000500000000000000" pitchFamily="2" charset="0"/>
              </a:rPr>
              <a:t>Para </a:t>
            </a:r>
            <a:r>
              <a:rPr lang="es-MX" sz="1600" b="1" dirty="0">
                <a:latin typeface="Montserrat" panose="00000500000000000000" pitchFamily="2" charset="0"/>
              </a:rPr>
              <a:t>mejorar el monitoreo de lluvias y temperaturas </a:t>
            </a:r>
            <a:r>
              <a:rPr lang="es-MX" sz="1600" dirty="0">
                <a:latin typeface="Montserrat" panose="00000500000000000000" pitchFamily="2" charset="0"/>
              </a:rPr>
              <a:t>se </a:t>
            </a:r>
            <a:r>
              <a:rPr lang="es-MX" sz="1600" dirty="0" smtClean="0">
                <a:latin typeface="Montserrat" panose="00000500000000000000" pitchFamily="2" charset="0"/>
              </a:rPr>
              <a:t>recomienda </a:t>
            </a:r>
            <a:r>
              <a:rPr lang="es-MX" sz="1600" b="1" dirty="0" smtClean="0">
                <a:latin typeface="Montserrat" panose="00000500000000000000" pitchFamily="2" charset="0"/>
              </a:rPr>
              <a:t>incrementar </a:t>
            </a:r>
            <a:r>
              <a:rPr lang="es-MX" sz="1600" b="1" dirty="0">
                <a:latin typeface="Montserrat" panose="00000500000000000000" pitchFamily="2" charset="0"/>
              </a:rPr>
              <a:t>el número de estaciones meteorológicas en la </a:t>
            </a:r>
            <a:r>
              <a:rPr lang="es-MX" sz="1600" b="1" dirty="0" smtClean="0">
                <a:latin typeface="Montserrat" panose="00000500000000000000" pitchFamily="2" charset="0"/>
              </a:rPr>
              <a:t>entidad, </a:t>
            </a:r>
            <a:r>
              <a:rPr lang="es-MX" sz="1600" b="1" dirty="0">
                <a:latin typeface="Montserrat" panose="00000500000000000000" pitchFamily="2" charset="0"/>
              </a:rPr>
              <a:t>con 72 estaciones adicionales</a:t>
            </a:r>
            <a:r>
              <a:rPr lang="es-MX" sz="1600" dirty="0">
                <a:latin typeface="Montserrat" panose="00000500000000000000" pitchFamily="2" charset="0"/>
              </a:rPr>
              <a:t>, ubicándolas en las siguientes cuencas hidrológicas: nueve en </a:t>
            </a:r>
            <a:r>
              <a:rPr lang="es-MX" sz="1600" dirty="0" smtClean="0">
                <a:latin typeface="Montserrat" panose="00000500000000000000" pitchFamily="2" charset="0"/>
              </a:rPr>
              <a:t>río Casas </a:t>
            </a:r>
            <a:r>
              <a:rPr lang="es-MX" sz="1600" dirty="0">
                <a:latin typeface="Montserrat" panose="00000500000000000000" pitchFamily="2" charset="0"/>
              </a:rPr>
              <a:t>Grande, seis en río </a:t>
            </a:r>
            <a:r>
              <a:rPr lang="es-MX" sz="1600" dirty="0" smtClean="0">
                <a:latin typeface="Montserrat" panose="00000500000000000000" pitchFamily="2" charset="0"/>
              </a:rPr>
              <a:t>Santa </a:t>
            </a:r>
            <a:r>
              <a:rPr lang="es-MX" sz="1600" dirty="0">
                <a:latin typeface="Montserrat" panose="00000500000000000000" pitchFamily="2" charset="0"/>
              </a:rPr>
              <a:t>María,  cinco en río </a:t>
            </a:r>
            <a:r>
              <a:rPr lang="es-MX" sz="1600" dirty="0" smtClean="0">
                <a:latin typeface="Montserrat" panose="00000500000000000000" pitchFamily="2" charset="0"/>
              </a:rPr>
              <a:t>del </a:t>
            </a:r>
            <a:r>
              <a:rPr lang="es-MX" sz="1600" dirty="0">
                <a:latin typeface="Montserrat" panose="00000500000000000000" pitchFamily="2" charset="0"/>
              </a:rPr>
              <a:t>Carmen,  siete en </a:t>
            </a:r>
            <a:r>
              <a:rPr lang="es-MX" sz="1600" dirty="0" smtClean="0">
                <a:latin typeface="Montserrat" panose="00000500000000000000" pitchFamily="2" charset="0"/>
              </a:rPr>
              <a:t>arroyo El </a:t>
            </a:r>
            <a:r>
              <a:rPr lang="es-MX" sz="1600" dirty="0">
                <a:latin typeface="Montserrat" panose="00000500000000000000" pitchFamily="2" charset="0"/>
              </a:rPr>
              <a:t>Carrizo y otros, cuatro en río </a:t>
            </a:r>
            <a:r>
              <a:rPr lang="es-MX" sz="1600" dirty="0" smtClean="0">
                <a:latin typeface="Montserrat" panose="00000500000000000000" pitchFamily="2" charset="0"/>
              </a:rPr>
              <a:t>Conchos-Ojinaga</a:t>
            </a:r>
            <a:r>
              <a:rPr lang="es-MX" sz="1600" dirty="0">
                <a:latin typeface="Montserrat" panose="00000500000000000000" pitchFamily="2" charset="0"/>
              </a:rPr>
              <a:t>, tres en río </a:t>
            </a:r>
            <a:r>
              <a:rPr lang="es-MX" sz="1600" dirty="0" smtClean="0">
                <a:latin typeface="Montserrat" panose="00000500000000000000" pitchFamily="2" charset="0"/>
              </a:rPr>
              <a:t>Bravo-Ojinaga</a:t>
            </a:r>
            <a:r>
              <a:rPr lang="es-MX" sz="1600" dirty="0">
                <a:latin typeface="Montserrat" panose="00000500000000000000" pitchFamily="2" charset="0"/>
              </a:rPr>
              <a:t>, cuatro en río </a:t>
            </a:r>
            <a:r>
              <a:rPr lang="es-MX" sz="1600" dirty="0" smtClean="0">
                <a:latin typeface="Montserrat" panose="00000500000000000000" pitchFamily="2" charset="0"/>
              </a:rPr>
              <a:t>Yaqui</a:t>
            </a:r>
            <a:r>
              <a:rPr lang="es-MX" sz="1600" dirty="0">
                <a:latin typeface="Montserrat" panose="00000500000000000000" pitchFamily="2" charset="0"/>
              </a:rPr>
              <a:t>, cinco en río </a:t>
            </a:r>
            <a:r>
              <a:rPr lang="es-MX" sz="1600" dirty="0" smtClean="0">
                <a:latin typeface="Montserrat" panose="00000500000000000000" pitchFamily="2" charset="0"/>
              </a:rPr>
              <a:t>Fuerte</a:t>
            </a:r>
            <a:r>
              <a:rPr lang="es-MX" sz="1600" dirty="0">
                <a:latin typeface="Montserrat" panose="00000500000000000000" pitchFamily="2" charset="0"/>
              </a:rPr>
              <a:t>,  cuatro en río </a:t>
            </a:r>
            <a:r>
              <a:rPr lang="es-MX" sz="1600" dirty="0" smtClean="0">
                <a:latin typeface="Montserrat" panose="00000500000000000000" pitchFamily="2" charset="0"/>
              </a:rPr>
              <a:t>Florido</a:t>
            </a:r>
            <a:r>
              <a:rPr lang="es-MX" sz="1600" dirty="0">
                <a:latin typeface="Montserrat" panose="00000500000000000000" pitchFamily="2" charset="0"/>
              </a:rPr>
              <a:t>, dos en Lago Bustillo y de los Mexicanos, cuatro en río </a:t>
            </a:r>
            <a:r>
              <a:rPr lang="es-MX" sz="1600" dirty="0" smtClean="0">
                <a:latin typeface="Montserrat" panose="00000500000000000000" pitchFamily="2" charset="0"/>
              </a:rPr>
              <a:t>San </a:t>
            </a:r>
            <a:r>
              <a:rPr lang="es-MX" sz="1600" dirty="0">
                <a:latin typeface="Montserrat" panose="00000500000000000000" pitchFamily="2" charset="0"/>
              </a:rPr>
              <a:t>Pedro, cuatro en río </a:t>
            </a:r>
            <a:r>
              <a:rPr lang="es-MX" sz="1600" dirty="0" smtClean="0">
                <a:latin typeface="Montserrat" panose="00000500000000000000" pitchFamily="2" charset="0"/>
              </a:rPr>
              <a:t>Conchos-Presa </a:t>
            </a:r>
            <a:r>
              <a:rPr lang="es-MX" sz="1600" dirty="0">
                <a:latin typeface="Montserrat" panose="00000500000000000000" pitchFamily="2" charset="0"/>
              </a:rPr>
              <a:t>el Granero, cuatro en río </a:t>
            </a:r>
            <a:r>
              <a:rPr lang="es-MX" sz="1600" dirty="0" smtClean="0">
                <a:latin typeface="Montserrat" panose="00000500000000000000" pitchFamily="2" charset="0"/>
              </a:rPr>
              <a:t>Conchos-Presa </a:t>
            </a:r>
            <a:r>
              <a:rPr lang="es-MX" sz="1600" dirty="0">
                <a:latin typeface="Montserrat" panose="00000500000000000000" pitchFamily="2" charset="0"/>
              </a:rPr>
              <a:t>de la Colina,  tres en </a:t>
            </a:r>
            <a:r>
              <a:rPr lang="es-MX" sz="1600" dirty="0" smtClean="0">
                <a:latin typeface="Montserrat" panose="00000500000000000000" pitchFamily="2" charset="0"/>
              </a:rPr>
              <a:t>arroyo La </a:t>
            </a:r>
            <a:r>
              <a:rPr lang="es-MX" sz="1600" dirty="0">
                <a:latin typeface="Montserrat" panose="00000500000000000000" pitchFamily="2" charset="0"/>
              </a:rPr>
              <a:t>India-Lago Palomas, cuatro en El Llano-Lago del Milagro, dos en </a:t>
            </a:r>
            <a:r>
              <a:rPr lang="es-MX" sz="1600" dirty="0" err="1">
                <a:latin typeface="Montserrat" panose="00000500000000000000" pitchFamily="2" charset="0"/>
              </a:rPr>
              <a:t>Polvotillos</a:t>
            </a:r>
            <a:r>
              <a:rPr lang="es-MX" sz="1600" dirty="0">
                <a:latin typeface="Montserrat" panose="00000500000000000000" pitchFamily="2" charset="0"/>
              </a:rPr>
              <a:t>-Arroyo El Marqués y dos en </a:t>
            </a:r>
            <a:r>
              <a:rPr lang="es-MX" sz="1600" dirty="0" smtClean="0">
                <a:latin typeface="Montserrat" panose="00000500000000000000" pitchFamily="2" charset="0"/>
              </a:rPr>
              <a:t>lago del </a:t>
            </a:r>
            <a:r>
              <a:rPr lang="es-MX" sz="1600" dirty="0">
                <a:latin typeface="Montserrat" panose="00000500000000000000" pitchFamily="2" charset="0"/>
              </a:rPr>
              <a:t>Guaje-</a:t>
            </a:r>
            <a:r>
              <a:rPr lang="es-MX" sz="1600" dirty="0" err="1">
                <a:latin typeface="Montserrat" panose="00000500000000000000" pitchFamily="2" charset="0"/>
              </a:rPr>
              <a:t>Lipanes</a:t>
            </a:r>
            <a:r>
              <a:rPr lang="es-MX" sz="1600" dirty="0">
                <a:latin typeface="Montserrat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210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504056" y="188640"/>
            <a:ext cx="3275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4325" y="1052736"/>
            <a:ext cx="5936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Recomendaciones para </a:t>
            </a:r>
            <a:r>
              <a:rPr lang="es-MX" b="1" dirty="0">
                <a:solidFill>
                  <a:srgbClr val="38806B"/>
                </a:solidFill>
                <a:latin typeface="Montserrat"/>
              </a:rPr>
              <a:t>mitigar los riesgos por: 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86485" y="1523330"/>
            <a:ext cx="55376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Sequía: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Optimizar </a:t>
            </a:r>
            <a:r>
              <a:rPr lang="es-MX" sz="1400" dirty="0">
                <a:latin typeface="Montserrat" panose="00000500000000000000" pitchFamily="2" charset="0"/>
              </a:rPr>
              <a:t>el uso del agua con la construcción o el buen manejo de infraestructura tal como: presas, tanques de almacenamiento, sistemas de abastecimiento de agua potable, plantas de tratamiento de aguas negras, perforación de pozos, canales revestidos y sistemas de irrigación.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Trabajar con la población en campañas de concientización sobre una cultura del cuidado del </a:t>
            </a:r>
            <a:r>
              <a:rPr lang="es-MX" sz="1400" dirty="0" smtClean="0">
                <a:latin typeface="Montserrat" panose="00000500000000000000" pitchFamily="2" charset="0"/>
              </a:rPr>
              <a:t>agua.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599" y="1124744"/>
            <a:ext cx="2928889" cy="2225698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6228184" y="3390099"/>
            <a:ext cx="2543718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por sequía en los municipios de Chihuahua</a:t>
            </a:r>
            <a:endParaRPr lang="es-MX" sz="800" b="1" dirty="0">
              <a:latin typeface="Montserrat" panose="00000500000000000000" pitchFamily="2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86485" y="3776260"/>
            <a:ext cx="878863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Bajas temperaturas: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Identificar a los grupos de riesgo </a:t>
            </a:r>
            <a:r>
              <a:rPr lang="es-MX" sz="1400" dirty="0" smtClean="0">
                <a:latin typeface="Montserrat" panose="00000500000000000000" pitchFamily="2" charset="0"/>
              </a:rPr>
              <a:t>(</a:t>
            </a:r>
            <a:r>
              <a:rPr lang="es-MX" sz="1400" dirty="0">
                <a:latin typeface="Montserrat" panose="00000500000000000000" pitchFamily="2" charset="0"/>
              </a:rPr>
              <a:t>indigentes, infantes, </a:t>
            </a:r>
            <a:r>
              <a:rPr lang="es-MX" sz="1400" dirty="0" smtClean="0">
                <a:latin typeface="Montserrat" panose="00000500000000000000" pitchFamily="2" charset="0"/>
              </a:rPr>
              <a:t>enfermos, personas adultas mayores y con discapacidad), así como </a:t>
            </a:r>
            <a:r>
              <a:rPr lang="es-MX" sz="1400" dirty="0">
                <a:latin typeface="Montserrat" panose="00000500000000000000" pitchFamily="2" charset="0"/>
              </a:rPr>
              <a:t>personas en </a:t>
            </a:r>
            <a:r>
              <a:rPr lang="es-MX" sz="1400" dirty="0" smtClean="0">
                <a:latin typeface="Montserrat" panose="00000500000000000000" pitchFamily="2" charset="0"/>
              </a:rPr>
              <a:t>pobreza extrema, para brindarles albergue y alimentos calientes.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Para </a:t>
            </a:r>
            <a:r>
              <a:rPr lang="es-MX" sz="1400" dirty="0">
                <a:latin typeface="Montserrat" panose="00000500000000000000" pitchFamily="2" charset="0"/>
              </a:rPr>
              <a:t>evitar accidentes carreteros y en </a:t>
            </a:r>
            <a:r>
              <a:rPr lang="es-MX" sz="1400" dirty="0" smtClean="0">
                <a:latin typeface="Montserrat" panose="00000500000000000000" pitchFamily="2" charset="0"/>
              </a:rPr>
              <a:t>aeropuertos debidos a bancos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dirty="0" smtClean="0">
                <a:latin typeface="Montserrat" panose="00000500000000000000" pitchFamily="2" charset="0"/>
              </a:rPr>
              <a:t>niebla que </a:t>
            </a:r>
            <a:r>
              <a:rPr lang="es-MX" sz="1400" dirty="0">
                <a:latin typeface="Montserrat" panose="00000500000000000000" pitchFamily="2" charset="0"/>
              </a:rPr>
              <a:t>se </a:t>
            </a:r>
            <a:r>
              <a:rPr lang="es-MX" sz="1400" dirty="0" smtClean="0">
                <a:latin typeface="Montserrat" panose="00000500000000000000" pitchFamily="2" charset="0"/>
              </a:rPr>
              <a:t>puedan formar, revisar los </a:t>
            </a:r>
            <a:r>
              <a:rPr lang="es-MX" sz="1400" dirty="0">
                <a:latin typeface="Montserrat" panose="00000500000000000000" pitchFamily="2" charset="0"/>
              </a:rPr>
              <a:t>avisos de </a:t>
            </a:r>
            <a:r>
              <a:rPr lang="es-MX" sz="1400" i="1" dirty="0">
                <a:latin typeface="Montserrat" panose="00000500000000000000" pitchFamily="2" charset="0"/>
              </a:rPr>
              <a:t>Potencial de Tormentas</a:t>
            </a:r>
            <a:r>
              <a:rPr lang="es-MX" sz="1400" dirty="0">
                <a:latin typeface="Montserrat" panose="00000500000000000000" pitchFamily="2" charset="0"/>
              </a:rPr>
              <a:t> que emite el SMN cada tres </a:t>
            </a:r>
            <a:r>
              <a:rPr lang="es-MX" sz="1400" dirty="0" smtClean="0">
                <a:latin typeface="Montserrat" panose="00000500000000000000" pitchFamily="2" charset="0"/>
              </a:rPr>
              <a:t>horas.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Recomendar a la población: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La construcción de </a:t>
            </a:r>
            <a:r>
              <a:rPr lang="es-MX" sz="1400" dirty="0">
                <a:latin typeface="Montserrat" panose="00000500000000000000" pitchFamily="2" charset="0"/>
              </a:rPr>
              <a:t>muros de las viviendas más </a:t>
            </a:r>
            <a:r>
              <a:rPr lang="es-MX" sz="1400" dirty="0" smtClean="0">
                <a:latin typeface="Montserrat" panose="00000500000000000000" pitchFamily="2" charset="0"/>
              </a:rPr>
              <a:t>gruesos o instalar aislamientos </a:t>
            </a:r>
            <a:r>
              <a:rPr lang="es-MX" sz="1400" dirty="0">
                <a:latin typeface="Montserrat" panose="00000500000000000000" pitchFamily="2" charset="0"/>
              </a:rPr>
              <a:t>en </a:t>
            </a:r>
            <a:r>
              <a:rPr lang="es-MX" sz="1400" dirty="0" smtClean="0">
                <a:latin typeface="Montserrat" panose="00000500000000000000" pitchFamily="2" charset="0"/>
              </a:rPr>
              <a:t>ellos con </a:t>
            </a:r>
            <a:r>
              <a:rPr lang="es-MX" sz="1400" dirty="0">
                <a:latin typeface="Montserrat" panose="00000500000000000000" pitchFamily="2" charset="0"/>
              </a:rPr>
              <a:t>el objetivo de ahorrar </a:t>
            </a:r>
            <a:r>
              <a:rPr lang="es-MX" sz="1400" dirty="0" smtClean="0">
                <a:latin typeface="Montserrat" panose="00000500000000000000" pitchFamily="2" charset="0"/>
              </a:rPr>
              <a:t>energía.</a:t>
            </a:r>
            <a:endParaRPr lang="es-MX" sz="1400" dirty="0">
              <a:latin typeface="Montserrat" panose="00000500000000000000" pitchFamily="2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Instalar </a:t>
            </a:r>
            <a:r>
              <a:rPr lang="es-MX" sz="1400" dirty="0">
                <a:latin typeface="Montserrat" panose="00000500000000000000" pitchFamily="2" charset="0"/>
              </a:rPr>
              <a:t>ventanas con doble vidrio y, tanto las puertas como las ventanas, deben estar bien selladas para evitar que por pequeñas ranuras se filtre el frío.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En la medida de lo posible instalar en las casas calefacción, de manera que no sea peligrosa para sus habitantes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60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2701" y="128826"/>
            <a:ext cx="378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-2199" y="1556792"/>
            <a:ext cx="59871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Nevadas: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600" dirty="0">
                <a:latin typeface="Montserrat" panose="00000500000000000000" pitchFamily="2" charset="0"/>
              </a:rPr>
              <a:t>Recomendar a los </a:t>
            </a:r>
            <a:r>
              <a:rPr lang="es-MX" sz="1600" dirty="0" smtClean="0">
                <a:latin typeface="Montserrat" panose="00000500000000000000" pitchFamily="2" charset="0"/>
              </a:rPr>
              <a:t>habitantes que no tengan </a:t>
            </a:r>
            <a:r>
              <a:rPr lang="es-MX" sz="1600" dirty="0">
                <a:latin typeface="Montserrat" panose="00000500000000000000" pitchFamily="2" charset="0"/>
              </a:rPr>
              <a:t>una </a:t>
            </a:r>
            <a:r>
              <a:rPr lang="es-MX" sz="1600" dirty="0" smtClean="0">
                <a:latin typeface="Montserrat" panose="00000500000000000000" pitchFamily="2" charset="0"/>
              </a:rPr>
              <a:t>vivienda resistente</a:t>
            </a:r>
            <a:r>
              <a:rPr lang="es-MX" sz="1600" dirty="0">
                <a:latin typeface="Montserrat" panose="00000500000000000000" pitchFamily="2" charset="0"/>
              </a:rPr>
              <a:t>, quitar la nieve de los techos de las </a:t>
            </a:r>
            <a:r>
              <a:rPr lang="es-MX" sz="1600" dirty="0" smtClean="0">
                <a:latin typeface="Montserrat" panose="00000500000000000000" pitchFamily="2" charset="0"/>
              </a:rPr>
              <a:t>casas y, si su vivienda está construida con materiales precarios: cartón</a:t>
            </a:r>
            <a:r>
              <a:rPr lang="es-MX" sz="1600" dirty="0">
                <a:latin typeface="Montserrat" panose="00000500000000000000" pitchFamily="2" charset="0"/>
              </a:rPr>
              <a:t>, lámina, </a:t>
            </a:r>
            <a:r>
              <a:rPr lang="es-MX" sz="1600" dirty="0" smtClean="0">
                <a:latin typeface="Montserrat" panose="00000500000000000000" pitchFamily="2" charset="0"/>
              </a:rPr>
              <a:t>llantas, etc</a:t>
            </a:r>
            <a:r>
              <a:rPr lang="es-MX" sz="1600" dirty="0">
                <a:latin typeface="Montserrat" panose="00000500000000000000" pitchFamily="2" charset="0"/>
              </a:rPr>
              <a:t>., es necesario </a:t>
            </a:r>
            <a:r>
              <a:rPr lang="es-MX" sz="1600" dirty="0" smtClean="0">
                <a:latin typeface="Montserrat" panose="00000500000000000000" pitchFamily="2" charset="0"/>
              </a:rPr>
              <a:t>dirigirse al refugio </a:t>
            </a:r>
            <a:r>
              <a:rPr lang="es-MX" sz="1600" dirty="0">
                <a:latin typeface="Montserrat" panose="00000500000000000000" pitchFamily="2" charset="0"/>
              </a:rPr>
              <a:t>temporal más </a:t>
            </a:r>
            <a:r>
              <a:rPr lang="es-MX" sz="1600" dirty="0" smtClean="0">
                <a:latin typeface="Montserrat" panose="00000500000000000000" pitchFamily="2" charset="0"/>
              </a:rPr>
              <a:t>cercano, </a:t>
            </a:r>
            <a:r>
              <a:rPr lang="es-MX" sz="1600" dirty="0">
                <a:latin typeface="Montserrat" panose="00000500000000000000" pitchFamily="2" charset="0"/>
              </a:rPr>
              <a:t>establecido por las </a:t>
            </a:r>
            <a:r>
              <a:rPr lang="es-MX" sz="1600" dirty="0" smtClean="0">
                <a:latin typeface="Montserrat" panose="00000500000000000000" pitchFamily="2" charset="0"/>
              </a:rPr>
              <a:t>unidades de </a:t>
            </a:r>
            <a:r>
              <a:rPr lang="es-MX" sz="1600" dirty="0">
                <a:latin typeface="Montserrat" panose="00000500000000000000" pitchFamily="2" charset="0"/>
              </a:rPr>
              <a:t>protección civil</a:t>
            </a:r>
            <a:r>
              <a:rPr lang="es-MX" sz="16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600" dirty="0" smtClean="0">
                <a:latin typeface="Montserrat" panose="00000500000000000000" pitchFamily="2" charset="0"/>
              </a:rPr>
              <a:t>Vigilar que los automovilistas reduzcan la </a:t>
            </a:r>
            <a:r>
              <a:rPr lang="es-MX" sz="1600" dirty="0">
                <a:latin typeface="Montserrat" panose="00000500000000000000" pitchFamily="2" charset="0"/>
              </a:rPr>
              <a:t>velocidad </a:t>
            </a:r>
            <a:r>
              <a:rPr lang="es-MX" sz="1600" dirty="0" smtClean="0">
                <a:latin typeface="Montserrat" panose="00000500000000000000" pitchFamily="2" charset="0"/>
              </a:rPr>
              <a:t>en carreteras </a:t>
            </a:r>
            <a:r>
              <a:rPr lang="es-MX" sz="1600" dirty="0">
                <a:latin typeface="Montserrat" panose="00000500000000000000" pitchFamily="2" charset="0"/>
              </a:rPr>
              <a:t>en estado </a:t>
            </a:r>
            <a:r>
              <a:rPr lang="es-MX" sz="1600" dirty="0" smtClean="0">
                <a:latin typeface="Montserrat" panose="00000500000000000000" pitchFamily="2" charset="0"/>
              </a:rPr>
              <a:t>resbaladizo.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600" dirty="0" smtClean="0">
                <a:latin typeface="Montserrat" panose="00000500000000000000" pitchFamily="2" charset="0"/>
              </a:rPr>
              <a:t>Implementar un programa para </a:t>
            </a:r>
            <a:r>
              <a:rPr lang="es-MX" sz="1600" dirty="0">
                <a:latin typeface="Montserrat" panose="00000500000000000000" pitchFamily="2" charset="0"/>
              </a:rPr>
              <a:t>reducir el estado resbaladizo de las calles y carreteras, </a:t>
            </a:r>
            <a:r>
              <a:rPr lang="es-MX" sz="1600" dirty="0" smtClean="0">
                <a:latin typeface="Montserrat" panose="00000500000000000000" pitchFamily="2" charset="0"/>
              </a:rPr>
              <a:t>mediante el uso de arena </a:t>
            </a:r>
            <a:r>
              <a:rPr lang="es-MX" sz="1600" dirty="0">
                <a:latin typeface="Montserrat" panose="00000500000000000000" pitchFamily="2" charset="0"/>
              </a:rPr>
              <a:t>o sal en la carpeta asfáltica para derretir el hielo.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endParaRPr lang="es-MX" sz="1600" dirty="0" smtClean="0">
              <a:latin typeface="Montserrat" panose="00000500000000000000" pitchFamily="2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3921" y="1115452"/>
            <a:ext cx="58042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Recomendaciones para </a:t>
            </a:r>
            <a:r>
              <a:rPr lang="es-MX" b="1" dirty="0">
                <a:solidFill>
                  <a:srgbClr val="38806B"/>
                </a:solidFill>
                <a:latin typeface="Montserrat"/>
              </a:rPr>
              <a:t>mitigar los riesgos por: 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480" y="1381647"/>
            <a:ext cx="2880000" cy="2223307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192480" y="3604954"/>
            <a:ext cx="2520000" cy="400110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1000" b="1" dirty="0">
                <a:latin typeface="Montserrat" panose="00000500000000000000" pitchFamily="2" charset="0"/>
              </a:rPr>
              <a:t>por </a:t>
            </a:r>
            <a:r>
              <a:rPr lang="es-MX" sz="1000" b="1" dirty="0" smtClean="0">
                <a:latin typeface="Montserrat" panose="00000500000000000000" pitchFamily="2" charset="0"/>
              </a:rPr>
              <a:t>nevadas en los municipios de </a:t>
            </a:r>
            <a:r>
              <a:rPr lang="es-MX" sz="1000" b="1" dirty="0">
                <a:latin typeface="Montserrat" panose="00000500000000000000" pitchFamily="2" charset="0"/>
              </a:rPr>
              <a:t>Chihuahua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-30254" y="4941168"/>
            <a:ext cx="90667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600" dirty="0" smtClean="0">
                <a:latin typeface="Montserrat" panose="00000500000000000000" pitchFamily="2" charset="0"/>
              </a:rPr>
              <a:t>Incorporar </a:t>
            </a:r>
            <a:r>
              <a:rPr lang="es-MX" sz="1600" dirty="0">
                <a:latin typeface="Montserrat" panose="00000500000000000000" pitchFamily="2" charset="0"/>
              </a:rPr>
              <a:t>señales adicionales </a:t>
            </a:r>
            <a:r>
              <a:rPr lang="es-MX" sz="1600" dirty="0" smtClean="0">
                <a:latin typeface="Montserrat" panose="00000500000000000000" pitchFamily="2" charset="0"/>
              </a:rPr>
              <a:t>en carreteras para restringir o desviar el tráfico.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600" dirty="0" smtClean="0">
                <a:latin typeface="Montserrat" panose="00000500000000000000" pitchFamily="2" charset="0"/>
              </a:rPr>
              <a:t>Incorporar vehículos </a:t>
            </a:r>
            <a:r>
              <a:rPr lang="es-MX" sz="1600" dirty="0">
                <a:latin typeface="Montserrat" panose="00000500000000000000" pitchFamily="2" charset="0"/>
              </a:rPr>
              <a:t>llamados </a:t>
            </a:r>
            <a:r>
              <a:rPr lang="es-MX" sz="1600" i="1" dirty="0" err="1">
                <a:latin typeface="Montserrat" panose="00000500000000000000" pitchFamily="2" charset="0"/>
              </a:rPr>
              <a:t>quitanieve</a:t>
            </a:r>
            <a:r>
              <a:rPr lang="es-MX" sz="1600" dirty="0">
                <a:latin typeface="Montserrat" panose="00000500000000000000" pitchFamily="2" charset="0"/>
              </a:rPr>
              <a:t> </a:t>
            </a:r>
            <a:r>
              <a:rPr lang="es-MX" sz="1600" dirty="0" smtClean="0">
                <a:latin typeface="Montserrat" panose="00000500000000000000" pitchFamily="2" charset="0"/>
              </a:rPr>
              <a:t>al parque vehicular del gobierno estatal, para </a:t>
            </a:r>
            <a:r>
              <a:rPr lang="es-MX" sz="1600" dirty="0">
                <a:latin typeface="Montserrat" panose="00000500000000000000" pitchFamily="2" charset="0"/>
              </a:rPr>
              <a:t>remover la nieve de los </a:t>
            </a:r>
            <a:r>
              <a:rPr lang="es-MX" sz="1600" dirty="0" smtClean="0">
                <a:latin typeface="Montserrat" panose="00000500000000000000" pitchFamily="2" charset="0"/>
              </a:rPr>
              <a:t>caminos y pedir a la gente quitar la nieve </a:t>
            </a:r>
            <a:r>
              <a:rPr lang="es-MX" sz="1600" dirty="0">
                <a:latin typeface="Montserrat" panose="00000500000000000000" pitchFamily="2" charset="0"/>
              </a:rPr>
              <a:t>frente a sus </a:t>
            </a:r>
            <a:r>
              <a:rPr lang="es-MX" sz="1600" dirty="0" smtClean="0">
                <a:latin typeface="Montserrat" panose="00000500000000000000" pitchFamily="2" charset="0"/>
              </a:rPr>
              <a:t>casas, así como mantener </a:t>
            </a:r>
            <a:r>
              <a:rPr lang="es-MX" sz="1600" dirty="0">
                <a:latin typeface="Montserrat" panose="00000500000000000000" pitchFamily="2" charset="0"/>
              </a:rPr>
              <a:t>las vías peatonales libre de hielo y nieve todo el día</a:t>
            </a:r>
            <a:r>
              <a:rPr lang="es-MX" sz="16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600" dirty="0" smtClean="0">
                <a:latin typeface="Montserrat" panose="00000500000000000000" pitchFamily="2" charset="0"/>
              </a:rPr>
              <a:t>Recomendar a los automovilistas el uso de neumáticos invernales </a:t>
            </a:r>
            <a:r>
              <a:rPr lang="es-MX" sz="1600" dirty="0">
                <a:latin typeface="Montserrat" panose="00000500000000000000" pitchFamily="2" charset="0"/>
              </a:rPr>
              <a:t>o, </a:t>
            </a:r>
            <a:r>
              <a:rPr lang="es-MX" sz="1600" dirty="0" smtClean="0">
                <a:latin typeface="Montserrat" panose="00000500000000000000" pitchFamily="2" charset="0"/>
              </a:rPr>
              <a:t>poner </a:t>
            </a:r>
            <a:r>
              <a:rPr lang="es-MX" sz="1600" dirty="0">
                <a:latin typeface="Montserrat" panose="00000500000000000000" pitchFamily="2" charset="0"/>
              </a:rPr>
              <a:t>cadenas antideslizantes a las </a:t>
            </a:r>
            <a:r>
              <a:rPr lang="es-MX" sz="1600" dirty="0" smtClean="0">
                <a:latin typeface="Montserrat" panose="00000500000000000000" pitchFamily="2" charset="0"/>
              </a:rPr>
              <a:t>llantas. Los </a:t>
            </a:r>
            <a:r>
              <a:rPr lang="es-MX" sz="1600" dirty="0">
                <a:latin typeface="Montserrat" panose="00000500000000000000" pitchFamily="2" charset="0"/>
              </a:rPr>
              <a:t>neumáticos invernales tienen ranuras profundas para que sean más estables en curvas </a:t>
            </a:r>
            <a:r>
              <a:rPr lang="es-MX" sz="1600" dirty="0" smtClean="0">
                <a:latin typeface="Montserrat" panose="00000500000000000000" pitchFamily="2" charset="0"/>
              </a:rPr>
              <a:t>y con </a:t>
            </a:r>
            <a:r>
              <a:rPr lang="es-MX" sz="1600" dirty="0">
                <a:latin typeface="Montserrat" panose="00000500000000000000" pitchFamily="2" charset="0"/>
              </a:rPr>
              <a:t>nieve.</a:t>
            </a:r>
          </a:p>
        </p:txBody>
      </p:sp>
    </p:spTree>
    <p:extLst>
      <p:ext uri="{BB962C8B-B14F-4D97-AF65-F5344CB8AC3E}">
        <p14:creationId xmlns:p14="http://schemas.microsoft.com/office/powerpoint/2010/main" val="4690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2006</TotalTime>
  <Words>3313</Words>
  <Application>Microsoft Office PowerPoint</Application>
  <PresentationFormat>Presentación en pantalla (4:3)</PresentationFormat>
  <Paragraphs>249</Paragraphs>
  <Slides>19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Gutiérrez Martínez Carlos Antonio</cp:lastModifiedBy>
  <cp:revision>162</cp:revision>
  <dcterms:created xsi:type="dcterms:W3CDTF">2018-12-04T21:42:05Z</dcterms:created>
  <dcterms:modified xsi:type="dcterms:W3CDTF">2019-01-15T16:45:27Z</dcterms:modified>
</cp:coreProperties>
</file>