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2"/>
  </p:notesMasterIdLst>
  <p:sldIdLst>
    <p:sldId id="358" r:id="rId2"/>
    <p:sldId id="396" r:id="rId3"/>
    <p:sldId id="525" r:id="rId4"/>
    <p:sldId id="526" r:id="rId5"/>
    <p:sldId id="527" r:id="rId6"/>
    <p:sldId id="429" r:id="rId7"/>
    <p:sldId id="472" r:id="rId8"/>
    <p:sldId id="473" r:id="rId9"/>
    <p:sldId id="474" r:id="rId10"/>
    <p:sldId id="475" r:id="rId11"/>
    <p:sldId id="476" r:id="rId12"/>
    <p:sldId id="477" r:id="rId13"/>
    <p:sldId id="478" r:id="rId14"/>
    <p:sldId id="479" r:id="rId15"/>
    <p:sldId id="480" r:id="rId16"/>
    <p:sldId id="481" r:id="rId17"/>
    <p:sldId id="482" r:id="rId18"/>
    <p:sldId id="483" r:id="rId19"/>
    <p:sldId id="484" r:id="rId20"/>
    <p:sldId id="485" r:id="rId21"/>
    <p:sldId id="486" r:id="rId22"/>
    <p:sldId id="487" r:id="rId23"/>
    <p:sldId id="488" r:id="rId24"/>
    <p:sldId id="489" r:id="rId25"/>
    <p:sldId id="490" r:id="rId26"/>
    <p:sldId id="491" r:id="rId27"/>
    <p:sldId id="492" r:id="rId28"/>
    <p:sldId id="493" r:id="rId29"/>
    <p:sldId id="494" r:id="rId30"/>
    <p:sldId id="495" r:id="rId31"/>
    <p:sldId id="415" r:id="rId32"/>
    <p:sldId id="530" r:id="rId33"/>
    <p:sldId id="531" r:id="rId34"/>
    <p:sldId id="532" r:id="rId35"/>
    <p:sldId id="533" r:id="rId36"/>
    <p:sldId id="534" r:id="rId37"/>
    <p:sldId id="535" r:id="rId38"/>
    <p:sldId id="536" r:id="rId39"/>
    <p:sldId id="537" r:id="rId40"/>
    <p:sldId id="538" r:id="rId41"/>
    <p:sldId id="539" r:id="rId42"/>
    <p:sldId id="540" r:id="rId43"/>
    <p:sldId id="541" r:id="rId44"/>
    <p:sldId id="542" r:id="rId45"/>
    <p:sldId id="543" r:id="rId46"/>
    <p:sldId id="528" r:id="rId47"/>
    <p:sldId id="450" r:id="rId48"/>
    <p:sldId id="451" r:id="rId49"/>
    <p:sldId id="452" r:id="rId50"/>
    <p:sldId id="453" r:id="rId51"/>
    <p:sldId id="454" r:id="rId52"/>
    <p:sldId id="455" r:id="rId53"/>
    <p:sldId id="456" r:id="rId54"/>
    <p:sldId id="457" r:id="rId55"/>
    <p:sldId id="458" r:id="rId56"/>
    <p:sldId id="459" r:id="rId57"/>
    <p:sldId id="460" r:id="rId58"/>
    <p:sldId id="461" r:id="rId59"/>
    <p:sldId id="462" r:id="rId60"/>
    <p:sldId id="463" r:id="rId61"/>
    <p:sldId id="464" r:id="rId62"/>
    <p:sldId id="465" r:id="rId63"/>
    <p:sldId id="466" r:id="rId64"/>
    <p:sldId id="467" r:id="rId65"/>
    <p:sldId id="468" r:id="rId66"/>
    <p:sldId id="469" r:id="rId67"/>
    <p:sldId id="470" r:id="rId68"/>
    <p:sldId id="502" r:id="rId69"/>
    <p:sldId id="501" r:id="rId70"/>
    <p:sldId id="471" r:id="rId71"/>
    <p:sldId id="506" r:id="rId72"/>
    <p:sldId id="498" r:id="rId73"/>
    <p:sldId id="507" r:id="rId74"/>
    <p:sldId id="500" r:id="rId75"/>
    <p:sldId id="430" r:id="rId76"/>
    <p:sldId id="431" r:id="rId77"/>
    <p:sldId id="508" r:id="rId78"/>
    <p:sldId id="509" r:id="rId79"/>
    <p:sldId id="510" r:id="rId80"/>
    <p:sldId id="511" r:id="rId81"/>
    <p:sldId id="512" r:id="rId82"/>
    <p:sldId id="513" r:id="rId83"/>
    <p:sldId id="514" r:id="rId84"/>
    <p:sldId id="515" r:id="rId85"/>
    <p:sldId id="516" r:id="rId86"/>
    <p:sldId id="517" r:id="rId87"/>
    <p:sldId id="518" r:id="rId88"/>
    <p:sldId id="519" r:id="rId89"/>
    <p:sldId id="520" r:id="rId90"/>
    <p:sldId id="521" r:id="rId91"/>
    <p:sldId id="522" r:id="rId92"/>
    <p:sldId id="523" r:id="rId93"/>
    <p:sldId id="524" r:id="rId94"/>
    <p:sldId id="397" r:id="rId95"/>
    <p:sldId id="369" r:id="rId96"/>
    <p:sldId id="365" r:id="rId97"/>
    <p:sldId id="359" r:id="rId98"/>
    <p:sldId id="360" r:id="rId99"/>
    <p:sldId id="361" r:id="rId100"/>
    <p:sldId id="362" r:id="rId101"/>
    <p:sldId id="363" r:id="rId102"/>
    <p:sldId id="364" r:id="rId103"/>
    <p:sldId id="367" r:id="rId104"/>
    <p:sldId id="370" r:id="rId105"/>
    <p:sldId id="371" r:id="rId106"/>
    <p:sldId id="372" r:id="rId107"/>
    <p:sldId id="373" r:id="rId108"/>
    <p:sldId id="375" r:id="rId109"/>
    <p:sldId id="377" r:id="rId110"/>
    <p:sldId id="496" r:id="rId111"/>
    <p:sldId id="447" r:id="rId112"/>
    <p:sldId id="449" r:id="rId113"/>
    <p:sldId id="446" r:id="rId114"/>
    <p:sldId id="505" r:id="rId115"/>
    <p:sldId id="448" r:id="rId116"/>
    <p:sldId id="497" r:id="rId117"/>
    <p:sldId id="376" r:id="rId118"/>
    <p:sldId id="378" r:id="rId119"/>
    <p:sldId id="503" r:id="rId120"/>
    <p:sldId id="504" r:id="rId121"/>
  </p:sldIdLst>
  <p:sldSz cx="9144000" cy="6858000" type="screen4x3"/>
  <p:notesSz cx="6888163" cy="100203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860F"/>
    <a:srgbClr val="33CC33"/>
    <a:srgbClr val="517D33"/>
    <a:srgbClr val="66FF33"/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-169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9228"/>
    </p:cViewPr>
  </p:sorterViewPr>
  <p:notesViewPr>
    <p:cSldViewPr snapToGrid="0">
      <p:cViewPr varScale="1">
        <p:scale>
          <a:sx n="76" d="100"/>
          <a:sy n="76" d="100"/>
        </p:scale>
        <p:origin x="-2058" y="-90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7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4F635-9B0A-49DC-9E0C-E9DA9367231D}" type="doc">
      <dgm:prSet loTypeId="urn:microsoft.com/office/officeart/2005/8/layout/vList4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4FAEFA70-C8AF-4B8C-9508-744229796694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Geológico:</a:t>
          </a:r>
          <a:endParaRPr lang="es-MX" dirty="0"/>
        </a:p>
      </dgm:t>
    </dgm:pt>
    <dgm:pt modelId="{391FBA1A-9C9A-43A6-91AA-1DA00E93C0E4}" type="parTrans" cxnId="{F71D90A9-8EF8-4D6C-817B-2E9FD50051BE}">
      <dgm:prSet/>
      <dgm:spPr/>
      <dgm:t>
        <a:bodyPr/>
        <a:lstStyle/>
        <a:p>
          <a:endParaRPr lang="es-MX"/>
        </a:p>
      </dgm:t>
    </dgm:pt>
    <dgm:pt modelId="{9AEE54AF-11D6-46E8-A60A-E804809A3A2C}" type="sibTrans" cxnId="{F71D90A9-8EF8-4D6C-817B-2E9FD50051BE}">
      <dgm:prSet/>
      <dgm:spPr/>
      <dgm:t>
        <a:bodyPr/>
        <a:lstStyle/>
        <a:p>
          <a:endParaRPr lang="es-MX"/>
        </a:p>
      </dgm:t>
    </dgm:pt>
    <dgm:pt modelId="{819E90FA-6F77-4BB4-B462-142A874C0593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Sismos o terremotos, las erupciones volcánicas, los tsunamis o maremotos y la inestabilidad de suelos, también conocida como movimientos de tierra</a:t>
          </a:r>
          <a:endParaRPr lang="es-MX" dirty="0"/>
        </a:p>
      </dgm:t>
    </dgm:pt>
    <dgm:pt modelId="{B918D78E-D9F7-4C60-A5AA-B57E4707DC03}" type="parTrans" cxnId="{8447C3AA-A559-40A5-B80F-27FFBE181620}">
      <dgm:prSet/>
      <dgm:spPr/>
      <dgm:t>
        <a:bodyPr/>
        <a:lstStyle/>
        <a:p>
          <a:endParaRPr lang="es-MX"/>
        </a:p>
      </dgm:t>
    </dgm:pt>
    <dgm:pt modelId="{D052A3FD-917B-4893-83D8-D2D681F4CEDB}" type="sibTrans" cxnId="{8447C3AA-A559-40A5-B80F-27FFBE181620}">
      <dgm:prSet/>
      <dgm:spPr/>
      <dgm:t>
        <a:bodyPr/>
        <a:lstStyle/>
        <a:p>
          <a:endParaRPr lang="es-MX"/>
        </a:p>
      </dgm:t>
    </dgm:pt>
    <dgm:pt modelId="{2CE014F7-B9A3-4AC5-98FA-48BB68F250EA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Hidrometeorológico:</a:t>
          </a:r>
          <a:endParaRPr lang="es-MX" dirty="0"/>
        </a:p>
      </dgm:t>
    </dgm:pt>
    <dgm:pt modelId="{9679E3F7-A194-4399-BDAC-E714AD9CA47D}" type="parTrans" cxnId="{37218119-3D7E-48BE-94A7-46F1638AAA98}">
      <dgm:prSet/>
      <dgm:spPr/>
      <dgm:t>
        <a:bodyPr/>
        <a:lstStyle/>
        <a:p>
          <a:endParaRPr lang="es-MX"/>
        </a:p>
      </dgm:t>
    </dgm:pt>
    <dgm:pt modelId="{F03953BD-3E35-45BC-AFB4-4F1217C6EA69}" type="sibTrans" cxnId="{37218119-3D7E-48BE-94A7-46F1638AAA98}">
      <dgm:prSet/>
      <dgm:spPr/>
      <dgm:t>
        <a:bodyPr/>
        <a:lstStyle/>
        <a:p>
          <a:endParaRPr lang="es-MX"/>
        </a:p>
      </dgm:t>
    </dgm:pt>
    <dgm:pt modelId="{0E90C801-80B8-436D-BD33-F324FA10552E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Huracanes, inundaciones pluviales, fluviales, costeras y lacustres; tormentas de nieve, granizo, polvo y electricidad; heladas; sequías y las ondas cálidas y gélidas</a:t>
          </a:r>
          <a:endParaRPr lang="es-MX" dirty="0"/>
        </a:p>
      </dgm:t>
    </dgm:pt>
    <dgm:pt modelId="{4A67A359-9612-4C41-BCE7-CE16B5751D93}" type="parTrans" cxnId="{8ECBE92A-7A95-4439-BC0F-A1F3CD38CA30}">
      <dgm:prSet/>
      <dgm:spPr/>
      <dgm:t>
        <a:bodyPr/>
        <a:lstStyle/>
        <a:p>
          <a:endParaRPr lang="es-MX"/>
        </a:p>
      </dgm:t>
    </dgm:pt>
    <dgm:pt modelId="{98D81B8A-01D4-4F0D-ABE1-8EB0F3589DBA}" type="sibTrans" cxnId="{8ECBE92A-7A95-4439-BC0F-A1F3CD38CA30}">
      <dgm:prSet/>
      <dgm:spPr/>
      <dgm:t>
        <a:bodyPr/>
        <a:lstStyle/>
        <a:p>
          <a:endParaRPr lang="es-MX"/>
        </a:p>
      </dgm:t>
    </dgm:pt>
    <dgm:pt modelId="{49CECE58-6C07-47F2-96AD-76FBEB63BA3B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Químico-Tecnológico:</a:t>
          </a:r>
          <a:endParaRPr lang="es-MX" dirty="0"/>
        </a:p>
      </dgm:t>
    </dgm:pt>
    <dgm:pt modelId="{6D65237F-3629-47E2-8E9D-334BDF1B8005}" type="parTrans" cxnId="{31DD65A3-97D6-482B-A2E6-0F61020F4C30}">
      <dgm:prSet/>
      <dgm:spPr/>
      <dgm:t>
        <a:bodyPr/>
        <a:lstStyle/>
        <a:p>
          <a:endParaRPr lang="es-MX"/>
        </a:p>
      </dgm:t>
    </dgm:pt>
    <dgm:pt modelId="{C10CC4C9-2817-49EF-A970-694572D55875}" type="sibTrans" cxnId="{31DD65A3-97D6-482B-A2E6-0F61020F4C30}">
      <dgm:prSet/>
      <dgm:spPr/>
      <dgm:t>
        <a:bodyPr/>
        <a:lstStyle/>
        <a:p>
          <a:endParaRPr lang="es-MX"/>
        </a:p>
      </dgm:t>
    </dgm:pt>
    <dgm:pt modelId="{A3AAE50C-08EF-4EC6-A8BC-42AD7E5ABBC1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Comprende fenómenos destructivos tales como: incendios de todo tipo, explosiones, fugas tóxicas y radiaciones.</a:t>
          </a:r>
          <a:endParaRPr lang="es-MX" dirty="0"/>
        </a:p>
      </dgm:t>
    </dgm:pt>
    <dgm:pt modelId="{8FFB5BAD-895B-4544-8600-D04AA99A469C}" type="parTrans" cxnId="{66B1ECEF-E053-418D-89E3-B0E6A248E276}">
      <dgm:prSet/>
      <dgm:spPr/>
      <dgm:t>
        <a:bodyPr/>
        <a:lstStyle/>
        <a:p>
          <a:endParaRPr lang="es-MX"/>
        </a:p>
      </dgm:t>
    </dgm:pt>
    <dgm:pt modelId="{AA916636-9707-40E6-A2EC-2AC67EE259C4}" type="sibTrans" cxnId="{66B1ECEF-E053-418D-89E3-B0E6A248E276}">
      <dgm:prSet/>
      <dgm:spPr/>
      <dgm:t>
        <a:bodyPr/>
        <a:lstStyle/>
        <a:p>
          <a:endParaRPr lang="es-MX"/>
        </a:p>
      </dgm:t>
    </dgm:pt>
    <dgm:pt modelId="{32FE837E-1E6F-4D82-82AA-54DE3EFCC51F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Sanitario-Ecológico:</a:t>
          </a:r>
          <a:endParaRPr lang="es-MX" dirty="0"/>
        </a:p>
      </dgm:t>
    </dgm:pt>
    <dgm:pt modelId="{75086800-AD6F-4A1F-8177-C71371CBA2DF}" type="parTrans" cxnId="{96069BD8-D09D-49EF-B9E5-525343E6DAC0}">
      <dgm:prSet/>
      <dgm:spPr/>
      <dgm:t>
        <a:bodyPr/>
        <a:lstStyle/>
        <a:p>
          <a:endParaRPr lang="es-MX"/>
        </a:p>
      </dgm:t>
    </dgm:pt>
    <dgm:pt modelId="{C0AD5CE7-4684-4C16-A1E4-883D6994EC58}" type="sibTrans" cxnId="{96069BD8-D09D-49EF-B9E5-525343E6DAC0}">
      <dgm:prSet/>
      <dgm:spPr/>
      <dgm:t>
        <a:bodyPr/>
        <a:lstStyle/>
        <a:p>
          <a:endParaRPr lang="es-MX"/>
        </a:p>
      </dgm:t>
    </dgm:pt>
    <dgm:pt modelId="{16401E71-6F02-44DA-9C30-EF2945FD7DF1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Las epidemias o plagas constituyen un desastre sanitario en el sentido estricto del término. En esta clasificación también se ubica la contaminación del aire, agua, suelo y alimentos.</a:t>
          </a:r>
          <a:endParaRPr lang="es-MX" dirty="0"/>
        </a:p>
      </dgm:t>
    </dgm:pt>
    <dgm:pt modelId="{B17C5731-0732-4BD9-984F-A8736C865CEB}" type="parTrans" cxnId="{B4079B99-C810-4399-A6DD-2E373986FD2F}">
      <dgm:prSet/>
      <dgm:spPr/>
      <dgm:t>
        <a:bodyPr/>
        <a:lstStyle/>
        <a:p>
          <a:endParaRPr lang="es-MX"/>
        </a:p>
      </dgm:t>
    </dgm:pt>
    <dgm:pt modelId="{31BED0DA-A7A7-4979-9134-477D0495A49C}" type="sibTrans" cxnId="{B4079B99-C810-4399-A6DD-2E373986FD2F}">
      <dgm:prSet/>
      <dgm:spPr/>
      <dgm:t>
        <a:bodyPr/>
        <a:lstStyle/>
        <a:p>
          <a:endParaRPr lang="es-MX"/>
        </a:p>
      </dgm:t>
    </dgm:pt>
    <dgm:pt modelId="{29F57598-DC53-4E28-A98A-37D4CE283B10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Socio-Organizativo:</a:t>
          </a:r>
          <a:endParaRPr lang="es-MX" dirty="0"/>
        </a:p>
      </dgm:t>
    </dgm:pt>
    <dgm:pt modelId="{EBF92907-712B-4F41-8D67-BDF11638AC43}" type="parTrans" cxnId="{62098783-B2D7-4358-80F4-9AA37360D9D2}">
      <dgm:prSet/>
      <dgm:spPr/>
      <dgm:t>
        <a:bodyPr/>
        <a:lstStyle/>
        <a:p>
          <a:endParaRPr lang="es-MX"/>
        </a:p>
      </dgm:t>
    </dgm:pt>
    <dgm:pt modelId="{7C414F4D-1244-4CBF-B2B1-024ED8467607}" type="sibTrans" cxnId="{62098783-B2D7-4358-80F4-9AA37360D9D2}">
      <dgm:prSet/>
      <dgm:spPr/>
      <dgm:t>
        <a:bodyPr/>
        <a:lstStyle/>
        <a:p>
          <a:endParaRPr lang="es-MX"/>
        </a:p>
      </dgm:t>
    </dgm:pt>
    <dgm:pt modelId="{9618363C-EBDA-4AB4-8BB7-933479C9486A}">
      <dgm:prSet phldrT="[Texto]"/>
      <dgm:spPr>
        <a:solidFill>
          <a:srgbClr val="621132"/>
        </a:solidFill>
      </dgm:spPr>
      <dgm:t>
        <a:bodyPr/>
        <a:lstStyle/>
        <a:p>
          <a:r>
            <a:rPr lang="es-MX" dirty="0" smtClean="0"/>
            <a:t>Calamidad generada por motivo de errores humanos o por acciones premeditadas, que se dan en el marco de grandes concentraciones o movimientos masivos de población.</a:t>
          </a:r>
          <a:endParaRPr lang="es-MX" dirty="0"/>
        </a:p>
      </dgm:t>
    </dgm:pt>
    <dgm:pt modelId="{2D564469-472A-43C4-AFAB-4AC455470260}" type="parTrans" cxnId="{0428ED03-91D1-48B6-93E9-9884B43E5E43}">
      <dgm:prSet/>
      <dgm:spPr/>
      <dgm:t>
        <a:bodyPr/>
        <a:lstStyle/>
        <a:p>
          <a:endParaRPr lang="es-MX"/>
        </a:p>
      </dgm:t>
    </dgm:pt>
    <dgm:pt modelId="{E76EDA6F-9E83-4DA8-851A-956B10D80F9B}" type="sibTrans" cxnId="{0428ED03-91D1-48B6-93E9-9884B43E5E43}">
      <dgm:prSet/>
      <dgm:spPr/>
      <dgm:t>
        <a:bodyPr/>
        <a:lstStyle/>
        <a:p>
          <a:endParaRPr lang="es-MX"/>
        </a:p>
      </dgm:t>
    </dgm:pt>
    <dgm:pt modelId="{438263AC-39DC-46FE-83FB-AFE3FD5B8DA9}" type="pres">
      <dgm:prSet presAssocID="{1B94F635-9B0A-49DC-9E0C-E9DA9367231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31C82F4-B96E-4341-A19A-2A6FE87BD134}" type="pres">
      <dgm:prSet presAssocID="{4FAEFA70-C8AF-4B8C-9508-744229796694}" presName="comp" presStyleCnt="0"/>
      <dgm:spPr/>
      <dgm:t>
        <a:bodyPr/>
        <a:lstStyle/>
        <a:p>
          <a:endParaRPr lang="es-MX"/>
        </a:p>
      </dgm:t>
    </dgm:pt>
    <dgm:pt modelId="{013F53AB-F759-4217-8E89-B550800ACEEC}" type="pres">
      <dgm:prSet presAssocID="{4FAEFA70-C8AF-4B8C-9508-744229796694}" presName="box" presStyleLbl="node1" presStyleIdx="0" presStyleCnt="5"/>
      <dgm:spPr/>
      <dgm:t>
        <a:bodyPr/>
        <a:lstStyle/>
        <a:p>
          <a:endParaRPr lang="es-MX"/>
        </a:p>
      </dgm:t>
    </dgm:pt>
    <dgm:pt modelId="{22C6CD4B-F86F-4EF4-AF75-0204BA42A585}" type="pres">
      <dgm:prSet presAssocID="{4FAEFA70-C8AF-4B8C-9508-744229796694}" presName="img" presStyleLbl="fgImgPlace1" presStyleIdx="0" presStyleCnt="5" custScaleX="72500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93EC8EC-E2A8-4989-8028-394C268C86A7}" type="pres">
      <dgm:prSet presAssocID="{4FAEFA70-C8AF-4B8C-9508-74422979669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EA2FED-B32D-4FD1-9B14-011B9BE075CC}" type="pres">
      <dgm:prSet presAssocID="{9AEE54AF-11D6-46E8-A60A-E804809A3A2C}" presName="spacer" presStyleCnt="0"/>
      <dgm:spPr/>
      <dgm:t>
        <a:bodyPr/>
        <a:lstStyle/>
        <a:p>
          <a:endParaRPr lang="es-MX"/>
        </a:p>
      </dgm:t>
    </dgm:pt>
    <dgm:pt modelId="{123C944C-B7B4-4921-B534-5944B0506B7E}" type="pres">
      <dgm:prSet presAssocID="{2CE014F7-B9A3-4AC5-98FA-48BB68F250EA}" presName="comp" presStyleCnt="0"/>
      <dgm:spPr/>
      <dgm:t>
        <a:bodyPr/>
        <a:lstStyle/>
        <a:p>
          <a:endParaRPr lang="es-MX"/>
        </a:p>
      </dgm:t>
    </dgm:pt>
    <dgm:pt modelId="{834B0622-290F-4D9F-95E4-CF5FE1DB674D}" type="pres">
      <dgm:prSet presAssocID="{2CE014F7-B9A3-4AC5-98FA-48BB68F250EA}" presName="box" presStyleLbl="node1" presStyleIdx="1" presStyleCnt="5"/>
      <dgm:spPr/>
      <dgm:t>
        <a:bodyPr/>
        <a:lstStyle/>
        <a:p>
          <a:endParaRPr lang="es-MX"/>
        </a:p>
      </dgm:t>
    </dgm:pt>
    <dgm:pt modelId="{98D303C0-9251-4369-B4CD-4227B9E59E51}" type="pres">
      <dgm:prSet presAssocID="{2CE014F7-B9A3-4AC5-98FA-48BB68F250EA}" presName="img" presStyleLbl="fgImgPlace1" presStyleIdx="1" presStyleCnt="5" custScaleX="72500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6AE357E-9B8F-4DCF-9C65-6D9043466D27}" type="pres">
      <dgm:prSet presAssocID="{2CE014F7-B9A3-4AC5-98FA-48BB68F250EA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2D340BF-8CE3-4C3D-983E-094319392645}" type="pres">
      <dgm:prSet presAssocID="{F03953BD-3E35-45BC-AFB4-4F1217C6EA69}" presName="spacer" presStyleCnt="0"/>
      <dgm:spPr/>
      <dgm:t>
        <a:bodyPr/>
        <a:lstStyle/>
        <a:p>
          <a:endParaRPr lang="es-MX"/>
        </a:p>
      </dgm:t>
    </dgm:pt>
    <dgm:pt modelId="{6D85F566-581A-4F3F-8164-E1F033958EB6}" type="pres">
      <dgm:prSet presAssocID="{49CECE58-6C07-47F2-96AD-76FBEB63BA3B}" presName="comp" presStyleCnt="0"/>
      <dgm:spPr/>
      <dgm:t>
        <a:bodyPr/>
        <a:lstStyle/>
        <a:p>
          <a:endParaRPr lang="es-MX"/>
        </a:p>
      </dgm:t>
    </dgm:pt>
    <dgm:pt modelId="{EA035943-5CCA-4BB3-A9FA-7260CD15B2A8}" type="pres">
      <dgm:prSet presAssocID="{49CECE58-6C07-47F2-96AD-76FBEB63BA3B}" presName="box" presStyleLbl="node1" presStyleIdx="2" presStyleCnt="5"/>
      <dgm:spPr/>
      <dgm:t>
        <a:bodyPr/>
        <a:lstStyle/>
        <a:p>
          <a:endParaRPr lang="es-MX"/>
        </a:p>
      </dgm:t>
    </dgm:pt>
    <dgm:pt modelId="{A20E7262-4BB7-4329-BF31-B5E28B86CD29}" type="pres">
      <dgm:prSet presAssocID="{49CECE58-6C07-47F2-96AD-76FBEB63BA3B}" presName="img" presStyleLbl="fgImgPlace1" presStyleIdx="2" presStyleCnt="5" custScaleX="72500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D284267-D5A7-4AB3-B19E-9D064FE5743C}" type="pres">
      <dgm:prSet presAssocID="{49CECE58-6C07-47F2-96AD-76FBEB63BA3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A8765F-A490-43AA-98B1-5A6007FA9552}" type="pres">
      <dgm:prSet presAssocID="{C10CC4C9-2817-49EF-A970-694572D55875}" presName="spacer" presStyleCnt="0"/>
      <dgm:spPr/>
      <dgm:t>
        <a:bodyPr/>
        <a:lstStyle/>
        <a:p>
          <a:endParaRPr lang="es-MX"/>
        </a:p>
      </dgm:t>
    </dgm:pt>
    <dgm:pt modelId="{6DCA83F5-3FCE-4706-85EB-08C21AC18527}" type="pres">
      <dgm:prSet presAssocID="{32FE837E-1E6F-4D82-82AA-54DE3EFCC51F}" presName="comp" presStyleCnt="0"/>
      <dgm:spPr/>
      <dgm:t>
        <a:bodyPr/>
        <a:lstStyle/>
        <a:p>
          <a:endParaRPr lang="es-MX"/>
        </a:p>
      </dgm:t>
    </dgm:pt>
    <dgm:pt modelId="{659CADA2-6CE3-45EC-9636-FD239F661891}" type="pres">
      <dgm:prSet presAssocID="{32FE837E-1E6F-4D82-82AA-54DE3EFCC51F}" presName="box" presStyleLbl="node1" presStyleIdx="3" presStyleCnt="5"/>
      <dgm:spPr/>
      <dgm:t>
        <a:bodyPr/>
        <a:lstStyle/>
        <a:p>
          <a:endParaRPr lang="es-MX"/>
        </a:p>
      </dgm:t>
    </dgm:pt>
    <dgm:pt modelId="{867755BA-1924-4448-8CF6-E372BF512BC7}" type="pres">
      <dgm:prSet presAssocID="{32FE837E-1E6F-4D82-82AA-54DE3EFCC51F}" presName="img" presStyleLbl="fgImgPlace1" presStyleIdx="3" presStyleCnt="5" custScaleX="72500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9E837D0-7145-49E3-9C0A-564C01AEC9FE}" type="pres">
      <dgm:prSet presAssocID="{32FE837E-1E6F-4D82-82AA-54DE3EFCC51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911F729-4490-4F41-A349-DFFF400A17B2}" type="pres">
      <dgm:prSet presAssocID="{C0AD5CE7-4684-4C16-A1E4-883D6994EC58}" presName="spacer" presStyleCnt="0"/>
      <dgm:spPr/>
      <dgm:t>
        <a:bodyPr/>
        <a:lstStyle/>
        <a:p>
          <a:endParaRPr lang="es-MX"/>
        </a:p>
      </dgm:t>
    </dgm:pt>
    <dgm:pt modelId="{F194E432-5280-4259-8B79-3C63A65D9D18}" type="pres">
      <dgm:prSet presAssocID="{29F57598-DC53-4E28-A98A-37D4CE283B10}" presName="comp" presStyleCnt="0"/>
      <dgm:spPr/>
      <dgm:t>
        <a:bodyPr/>
        <a:lstStyle/>
        <a:p>
          <a:endParaRPr lang="es-MX"/>
        </a:p>
      </dgm:t>
    </dgm:pt>
    <dgm:pt modelId="{F58D68BA-FA4B-42C1-804E-449416587DB4}" type="pres">
      <dgm:prSet presAssocID="{29F57598-DC53-4E28-A98A-37D4CE283B10}" presName="box" presStyleLbl="node1" presStyleIdx="4" presStyleCnt="5"/>
      <dgm:spPr/>
      <dgm:t>
        <a:bodyPr/>
        <a:lstStyle/>
        <a:p>
          <a:endParaRPr lang="es-MX"/>
        </a:p>
      </dgm:t>
    </dgm:pt>
    <dgm:pt modelId="{065FD3E7-AEF2-4F77-A451-881D74848681}" type="pres">
      <dgm:prSet presAssocID="{29F57598-DC53-4E28-A98A-37D4CE283B10}" presName="img" presStyleLbl="fgImgPlace1" presStyleIdx="4" presStyleCnt="5" custScaleX="72500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A94CF28-476B-46E3-BA63-47D73D637C52}" type="pres">
      <dgm:prSet presAssocID="{29F57598-DC53-4E28-A98A-37D4CE283B1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58E8E8-9ECB-4DA8-81B6-28101BF2D70F}" type="presOf" srcId="{2CE014F7-B9A3-4AC5-98FA-48BB68F250EA}" destId="{46AE357E-9B8F-4DCF-9C65-6D9043466D27}" srcOrd="1" destOrd="0" presId="urn:microsoft.com/office/officeart/2005/8/layout/vList4"/>
    <dgm:cxn modelId="{68394BE4-A3D2-4B9D-B6A6-13EA40692A83}" type="presOf" srcId="{A3AAE50C-08EF-4EC6-A8BC-42AD7E5ABBC1}" destId="{ED284267-D5A7-4AB3-B19E-9D064FE5743C}" srcOrd="1" destOrd="1" presId="urn:microsoft.com/office/officeart/2005/8/layout/vList4"/>
    <dgm:cxn modelId="{72BC563E-BB09-433C-827C-E67FCDE38768}" type="presOf" srcId="{32FE837E-1E6F-4D82-82AA-54DE3EFCC51F}" destId="{659CADA2-6CE3-45EC-9636-FD239F661891}" srcOrd="0" destOrd="0" presId="urn:microsoft.com/office/officeart/2005/8/layout/vList4"/>
    <dgm:cxn modelId="{7B1D7D2D-D265-460B-8A51-C28C4DE98130}" type="presOf" srcId="{16401E71-6F02-44DA-9C30-EF2945FD7DF1}" destId="{39E837D0-7145-49E3-9C0A-564C01AEC9FE}" srcOrd="1" destOrd="1" presId="urn:microsoft.com/office/officeart/2005/8/layout/vList4"/>
    <dgm:cxn modelId="{82F195F3-1E26-4E4E-9C80-48547CD489A4}" type="presOf" srcId="{2CE014F7-B9A3-4AC5-98FA-48BB68F250EA}" destId="{834B0622-290F-4D9F-95E4-CF5FE1DB674D}" srcOrd="0" destOrd="0" presId="urn:microsoft.com/office/officeart/2005/8/layout/vList4"/>
    <dgm:cxn modelId="{62098783-B2D7-4358-80F4-9AA37360D9D2}" srcId="{1B94F635-9B0A-49DC-9E0C-E9DA9367231D}" destId="{29F57598-DC53-4E28-A98A-37D4CE283B10}" srcOrd="4" destOrd="0" parTransId="{EBF92907-712B-4F41-8D67-BDF11638AC43}" sibTransId="{7C414F4D-1244-4CBF-B2B1-024ED8467607}"/>
    <dgm:cxn modelId="{A0E8B808-4F4B-4BF9-A809-853D4F0BCE95}" type="presOf" srcId="{9618363C-EBDA-4AB4-8BB7-933479C9486A}" destId="{7A94CF28-476B-46E3-BA63-47D73D637C52}" srcOrd="1" destOrd="1" presId="urn:microsoft.com/office/officeart/2005/8/layout/vList4"/>
    <dgm:cxn modelId="{029FCFA8-B812-4A73-9945-5AF6E5D31621}" type="presOf" srcId="{29F57598-DC53-4E28-A98A-37D4CE283B10}" destId="{7A94CF28-476B-46E3-BA63-47D73D637C52}" srcOrd="1" destOrd="0" presId="urn:microsoft.com/office/officeart/2005/8/layout/vList4"/>
    <dgm:cxn modelId="{66B1ECEF-E053-418D-89E3-B0E6A248E276}" srcId="{49CECE58-6C07-47F2-96AD-76FBEB63BA3B}" destId="{A3AAE50C-08EF-4EC6-A8BC-42AD7E5ABBC1}" srcOrd="0" destOrd="0" parTransId="{8FFB5BAD-895B-4544-8600-D04AA99A469C}" sibTransId="{AA916636-9707-40E6-A2EC-2AC67EE259C4}"/>
    <dgm:cxn modelId="{4FA967DB-94A0-4DAF-9659-3E7E3208968C}" type="presOf" srcId="{32FE837E-1E6F-4D82-82AA-54DE3EFCC51F}" destId="{39E837D0-7145-49E3-9C0A-564C01AEC9FE}" srcOrd="1" destOrd="0" presId="urn:microsoft.com/office/officeart/2005/8/layout/vList4"/>
    <dgm:cxn modelId="{8ECBE92A-7A95-4439-BC0F-A1F3CD38CA30}" srcId="{2CE014F7-B9A3-4AC5-98FA-48BB68F250EA}" destId="{0E90C801-80B8-436D-BD33-F324FA10552E}" srcOrd="0" destOrd="0" parTransId="{4A67A359-9612-4C41-BCE7-CE16B5751D93}" sibTransId="{98D81B8A-01D4-4F0D-ABE1-8EB0F3589DBA}"/>
    <dgm:cxn modelId="{B76D9E24-8A08-454A-AF97-842C3A718235}" type="presOf" srcId="{0E90C801-80B8-436D-BD33-F324FA10552E}" destId="{834B0622-290F-4D9F-95E4-CF5FE1DB674D}" srcOrd="0" destOrd="1" presId="urn:microsoft.com/office/officeart/2005/8/layout/vList4"/>
    <dgm:cxn modelId="{5DBD8348-610B-4C01-B7F6-A1E25A1F7672}" type="presOf" srcId="{29F57598-DC53-4E28-A98A-37D4CE283B10}" destId="{F58D68BA-FA4B-42C1-804E-449416587DB4}" srcOrd="0" destOrd="0" presId="urn:microsoft.com/office/officeart/2005/8/layout/vList4"/>
    <dgm:cxn modelId="{8447C3AA-A559-40A5-B80F-27FFBE181620}" srcId="{4FAEFA70-C8AF-4B8C-9508-744229796694}" destId="{819E90FA-6F77-4BB4-B462-142A874C0593}" srcOrd="0" destOrd="0" parTransId="{B918D78E-D9F7-4C60-A5AA-B57E4707DC03}" sibTransId="{D052A3FD-917B-4893-83D8-D2D681F4CEDB}"/>
    <dgm:cxn modelId="{B4079B99-C810-4399-A6DD-2E373986FD2F}" srcId="{32FE837E-1E6F-4D82-82AA-54DE3EFCC51F}" destId="{16401E71-6F02-44DA-9C30-EF2945FD7DF1}" srcOrd="0" destOrd="0" parTransId="{B17C5731-0732-4BD9-984F-A8736C865CEB}" sibTransId="{31BED0DA-A7A7-4979-9134-477D0495A49C}"/>
    <dgm:cxn modelId="{B1B66BED-F309-4116-9BD6-7D70D1177932}" type="presOf" srcId="{9618363C-EBDA-4AB4-8BB7-933479C9486A}" destId="{F58D68BA-FA4B-42C1-804E-449416587DB4}" srcOrd="0" destOrd="1" presId="urn:microsoft.com/office/officeart/2005/8/layout/vList4"/>
    <dgm:cxn modelId="{EC021119-96F4-4CF8-8987-0EAA390EF322}" type="presOf" srcId="{819E90FA-6F77-4BB4-B462-142A874C0593}" destId="{293EC8EC-E2A8-4989-8028-394C268C86A7}" srcOrd="1" destOrd="1" presId="urn:microsoft.com/office/officeart/2005/8/layout/vList4"/>
    <dgm:cxn modelId="{0428ED03-91D1-48B6-93E9-9884B43E5E43}" srcId="{29F57598-DC53-4E28-A98A-37D4CE283B10}" destId="{9618363C-EBDA-4AB4-8BB7-933479C9486A}" srcOrd="0" destOrd="0" parTransId="{2D564469-472A-43C4-AFAB-4AC455470260}" sibTransId="{E76EDA6F-9E83-4DA8-851A-956B10D80F9B}"/>
    <dgm:cxn modelId="{9A6C3622-1FB7-43E8-B25A-A01DDCCC0191}" type="presOf" srcId="{4FAEFA70-C8AF-4B8C-9508-744229796694}" destId="{013F53AB-F759-4217-8E89-B550800ACEEC}" srcOrd="0" destOrd="0" presId="urn:microsoft.com/office/officeart/2005/8/layout/vList4"/>
    <dgm:cxn modelId="{F71D90A9-8EF8-4D6C-817B-2E9FD50051BE}" srcId="{1B94F635-9B0A-49DC-9E0C-E9DA9367231D}" destId="{4FAEFA70-C8AF-4B8C-9508-744229796694}" srcOrd="0" destOrd="0" parTransId="{391FBA1A-9C9A-43A6-91AA-1DA00E93C0E4}" sibTransId="{9AEE54AF-11D6-46E8-A60A-E804809A3A2C}"/>
    <dgm:cxn modelId="{FA0C10E3-69EB-430A-9335-27146952034E}" type="presOf" srcId="{49CECE58-6C07-47F2-96AD-76FBEB63BA3B}" destId="{ED284267-D5A7-4AB3-B19E-9D064FE5743C}" srcOrd="1" destOrd="0" presId="urn:microsoft.com/office/officeart/2005/8/layout/vList4"/>
    <dgm:cxn modelId="{7A1AE981-2396-4160-B2B4-638340B32DFD}" type="presOf" srcId="{A3AAE50C-08EF-4EC6-A8BC-42AD7E5ABBC1}" destId="{EA035943-5CCA-4BB3-A9FA-7260CD15B2A8}" srcOrd="0" destOrd="1" presId="urn:microsoft.com/office/officeart/2005/8/layout/vList4"/>
    <dgm:cxn modelId="{96069BD8-D09D-49EF-B9E5-525343E6DAC0}" srcId="{1B94F635-9B0A-49DC-9E0C-E9DA9367231D}" destId="{32FE837E-1E6F-4D82-82AA-54DE3EFCC51F}" srcOrd="3" destOrd="0" parTransId="{75086800-AD6F-4A1F-8177-C71371CBA2DF}" sibTransId="{C0AD5CE7-4684-4C16-A1E4-883D6994EC58}"/>
    <dgm:cxn modelId="{2A8CDFF5-82E9-4AFA-A2BC-855F40828A71}" type="presOf" srcId="{0E90C801-80B8-436D-BD33-F324FA10552E}" destId="{46AE357E-9B8F-4DCF-9C65-6D9043466D27}" srcOrd="1" destOrd="1" presId="urn:microsoft.com/office/officeart/2005/8/layout/vList4"/>
    <dgm:cxn modelId="{A6D53094-E7DB-4592-96D7-5C7DE9E7514E}" type="presOf" srcId="{4FAEFA70-C8AF-4B8C-9508-744229796694}" destId="{293EC8EC-E2A8-4989-8028-394C268C86A7}" srcOrd="1" destOrd="0" presId="urn:microsoft.com/office/officeart/2005/8/layout/vList4"/>
    <dgm:cxn modelId="{37218119-3D7E-48BE-94A7-46F1638AAA98}" srcId="{1B94F635-9B0A-49DC-9E0C-E9DA9367231D}" destId="{2CE014F7-B9A3-4AC5-98FA-48BB68F250EA}" srcOrd="1" destOrd="0" parTransId="{9679E3F7-A194-4399-BDAC-E714AD9CA47D}" sibTransId="{F03953BD-3E35-45BC-AFB4-4F1217C6EA69}"/>
    <dgm:cxn modelId="{A27C8195-2072-4639-BDCC-1F5537BB097C}" type="presOf" srcId="{819E90FA-6F77-4BB4-B462-142A874C0593}" destId="{013F53AB-F759-4217-8E89-B550800ACEEC}" srcOrd="0" destOrd="1" presId="urn:microsoft.com/office/officeart/2005/8/layout/vList4"/>
    <dgm:cxn modelId="{31DD65A3-97D6-482B-A2E6-0F61020F4C30}" srcId="{1B94F635-9B0A-49DC-9E0C-E9DA9367231D}" destId="{49CECE58-6C07-47F2-96AD-76FBEB63BA3B}" srcOrd="2" destOrd="0" parTransId="{6D65237F-3629-47E2-8E9D-334BDF1B8005}" sibTransId="{C10CC4C9-2817-49EF-A970-694572D55875}"/>
    <dgm:cxn modelId="{1B64C0EE-115A-4C4F-A9AB-F24BD8E262A2}" type="presOf" srcId="{49CECE58-6C07-47F2-96AD-76FBEB63BA3B}" destId="{EA035943-5CCA-4BB3-A9FA-7260CD15B2A8}" srcOrd="0" destOrd="0" presId="urn:microsoft.com/office/officeart/2005/8/layout/vList4"/>
    <dgm:cxn modelId="{F47AD378-E810-4C9B-A0D0-528F0B0D63E4}" type="presOf" srcId="{1B94F635-9B0A-49DC-9E0C-E9DA9367231D}" destId="{438263AC-39DC-46FE-83FB-AFE3FD5B8DA9}" srcOrd="0" destOrd="0" presId="urn:microsoft.com/office/officeart/2005/8/layout/vList4"/>
    <dgm:cxn modelId="{374FC6C7-8676-4150-B10B-5B3373943D23}" type="presOf" srcId="{16401E71-6F02-44DA-9C30-EF2945FD7DF1}" destId="{659CADA2-6CE3-45EC-9636-FD239F661891}" srcOrd="0" destOrd="1" presId="urn:microsoft.com/office/officeart/2005/8/layout/vList4"/>
    <dgm:cxn modelId="{CDA6099E-9EC4-474C-86B6-2FD252331119}" type="presParOf" srcId="{438263AC-39DC-46FE-83FB-AFE3FD5B8DA9}" destId="{D31C82F4-B96E-4341-A19A-2A6FE87BD134}" srcOrd="0" destOrd="0" presId="urn:microsoft.com/office/officeart/2005/8/layout/vList4"/>
    <dgm:cxn modelId="{D45D309B-3C28-46CB-BA26-A82309A45B33}" type="presParOf" srcId="{D31C82F4-B96E-4341-A19A-2A6FE87BD134}" destId="{013F53AB-F759-4217-8E89-B550800ACEEC}" srcOrd="0" destOrd="0" presId="urn:microsoft.com/office/officeart/2005/8/layout/vList4"/>
    <dgm:cxn modelId="{69786749-027A-42B8-A79F-368547209E92}" type="presParOf" srcId="{D31C82F4-B96E-4341-A19A-2A6FE87BD134}" destId="{22C6CD4B-F86F-4EF4-AF75-0204BA42A585}" srcOrd="1" destOrd="0" presId="urn:microsoft.com/office/officeart/2005/8/layout/vList4"/>
    <dgm:cxn modelId="{A800CF68-2341-453C-976E-120B1AB44D15}" type="presParOf" srcId="{D31C82F4-B96E-4341-A19A-2A6FE87BD134}" destId="{293EC8EC-E2A8-4989-8028-394C268C86A7}" srcOrd="2" destOrd="0" presId="urn:microsoft.com/office/officeart/2005/8/layout/vList4"/>
    <dgm:cxn modelId="{42EC5D9D-8223-4EF2-94D4-2E7718E801D2}" type="presParOf" srcId="{438263AC-39DC-46FE-83FB-AFE3FD5B8DA9}" destId="{4FEA2FED-B32D-4FD1-9B14-011B9BE075CC}" srcOrd="1" destOrd="0" presId="urn:microsoft.com/office/officeart/2005/8/layout/vList4"/>
    <dgm:cxn modelId="{F991CA7E-EC53-42E9-951B-966ADA659363}" type="presParOf" srcId="{438263AC-39DC-46FE-83FB-AFE3FD5B8DA9}" destId="{123C944C-B7B4-4921-B534-5944B0506B7E}" srcOrd="2" destOrd="0" presId="urn:microsoft.com/office/officeart/2005/8/layout/vList4"/>
    <dgm:cxn modelId="{3DA8BAAD-BB04-4E21-8E57-02CBD2755D48}" type="presParOf" srcId="{123C944C-B7B4-4921-B534-5944B0506B7E}" destId="{834B0622-290F-4D9F-95E4-CF5FE1DB674D}" srcOrd="0" destOrd="0" presId="urn:microsoft.com/office/officeart/2005/8/layout/vList4"/>
    <dgm:cxn modelId="{24C48272-70D7-47B4-A6A4-2FF12DA64121}" type="presParOf" srcId="{123C944C-B7B4-4921-B534-5944B0506B7E}" destId="{98D303C0-9251-4369-B4CD-4227B9E59E51}" srcOrd="1" destOrd="0" presId="urn:microsoft.com/office/officeart/2005/8/layout/vList4"/>
    <dgm:cxn modelId="{3D792218-CE7A-4AE7-9BDC-69D6FFF1AEB8}" type="presParOf" srcId="{123C944C-B7B4-4921-B534-5944B0506B7E}" destId="{46AE357E-9B8F-4DCF-9C65-6D9043466D27}" srcOrd="2" destOrd="0" presId="urn:microsoft.com/office/officeart/2005/8/layout/vList4"/>
    <dgm:cxn modelId="{197509F3-74FB-47F5-A69A-E2305BB7009A}" type="presParOf" srcId="{438263AC-39DC-46FE-83FB-AFE3FD5B8DA9}" destId="{02D340BF-8CE3-4C3D-983E-094319392645}" srcOrd="3" destOrd="0" presId="urn:microsoft.com/office/officeart/2005/8/layout/vList4"/>
    <dgm:cxn modelId="{D222FB67-64F0-43EE-AF57-1E70DF4A5522}" type="presParOf" srcId="{438263AC-39DC-46FE-83FB-AFE3FD5B8DA9}" destId="{6D85F566-581A-4F3F-8164-E1F033958EB6}" srcOrd="4" destOrd="0" presId="urn:microsoft.com/office/officeart/2005/8/layout/vList4"/>
    <dgm:cxn modelId="{1F4C1727-9818-4389-A6F4-7728D9243F21}" type="presParOf" srcId="{6D85F566-581A-4F3F-8164-E1F033958EB6}" destId="{EA035943-5CCA-4BB3-A9FA-7260CD15B2A8}" srcOrd="0" destOrd="0" presId="urn:microsoft.com/office/officeart/2005/8/layout/vList4"/>
    <dgm:cxn modelId="{330BE85C-2142-4BE9-91BB-3686EA79E4C0}" type="presParOf" srcId="{6D85F566-581A-4F3F-8164-E1F033958EB6}" destId="{A20E7262-4BB7-4329-BF31-B5E28B86CD29}" srcOrd="1" destOrd="0" presId="urn:microsoft.com/office/officeart/2005/8/layout/vList4"/>
    <dgm:cxn modelId="{DCBDE315-DC10-4CEA-93C0-EF33958B825D}" type="presParOf" srcId="{6D85F566-581A-4F3F-8164-E1F033958EB6}" destId="{ED284267-D5A7-4AB3-B19E-9D064FE5743C}" srcOrd="2" destOrd="0" presId="urn:microsoft.com/office/officeart/2005/8/layout/vList4"/>
    <dgm:cxn modelId="{05C15F65-D571-4221-AA7B-B07EF251D73E}" type="presParOf" srcId="{438263AC-39DC-46FE-83FB-AFE3FD5B8DA9}" destId="{66A8765F-A490-43AA-98B1-5A6007FA9552}" srcOrd="5" destOrd="0" presId="urn:microsoft.com/office/officeart/2005/8/layout/vList4"/>
    <dgm:cxn modelId="{ABEC8F22-9578-4AF2-8BBB-6792F9528A39}" type="presParOf" srcId="{438263AC-39DC-46FE-83FB-AFE3FD5B8DA9}" destId="{6DCA83F5-3FCE-4706-85EB-08C21AC18527}" srcOrd="6" destOrd="0" presId="urn:microsoft.com/office/officeart/2005/8/layout/vList4"/>
    <dgm:cxn modelId="{577B4C57-C588-45F7-8207-1195DD7C8101}" type="presParOf" srcId="{6DCA83F5-3FCE-4706-85EB-08C21AC18527}" destId="{659CADA2-6CE3-45EC-9636-FD239F661891}" srcOrd="0" destOrd="0" presId="urn:microsoft.com/office/officeart/2005/8/layout/vList4"/>
    <dgm:cxn modelId="{BA566F57-32BC-4C3C-B211-BEC8F55C724A}" type="presParOf" srcId="{6DCA83F5-3FCE-4706-85EB-08C21AC18527}" destId="{867755BA-1924-4448-8CF6-E372BF512BC7}" srcOrd="1" destOrd="0" presId="urn:microsoft.com/office/officeart/2005/8/layout/vList4"/>
    <dgm:cxn modelId="{0BA8FB4D-1D18-4E05-B73E-84EEDD52F6E0}" type="presParOf" srcId="{6DCA83F5-3FCE-4706-85EB-08C21AC18527}" destId="{39E837D0-7145-49E3-9C0A-564C01AEC9FE}" srcOrd="2" destOrd="0" presId="urn:microsoft.com/office/officeart/2005/8/layout/vList4"/>
    <dgm:cxn modelId="{6F19C7D4-E285-404F-BA6B-EA7AAA1A7F4E}" type="presParOf" srcId="{438263AC-39DC-46FE-83FB-AFE3FD5B8DA9}" destId="{A911F729-4490-4F41-A349-DFFF400A17B2}" srcOrd="7" destOrd="0" presId="urn:microsoft.com/office/officeart/2005/8/layout/vList4"/>
    <dgm:cxn modelId="{329E04B7-535B-44E3-9E09-920A8BA29740}" type="presParOf" srcId="{438263AC-39DC-46FE-83FB-AFE3FD5B8DA9}" destId="{F194E432-5280-4259-8B79-3C63A65D9D18}" srcOrd="8" destOrd="0" presId="urn:microsoft.com/office/officeart/2005/8/layout/vList4"/>
    <dgm:cxn modelId="{403991D5-0913-4BEB-96DB-35F90F6960DD}" type="presParOf" srcId="{F194E432-5280-4259-8B79-3C63A65D9D18}" destId="{F58D68BA-FA4B-42C1-804E-449416587DB4}" srcOrd="0" destOrd="0" presId="urn:microsoft.com/office/officeart/2005/8/layout/vList4"/>
    <dgm:cxn modelId="{7904E02D-CDEB-4D76-908D-F8821B8BC96D}" type="presParOf" srcId="{F194E432-5280-4259-8B79-3C63A65D9D18}" destId="{065FD3E7-AEF2-4F77-A451-881D74848681}" srcOrd="1" destOrd="0" presId="urn:microsoft.com/office/officeart/2005/8/layout/vList4"/>
    <dgm:cxn modelId="{0DA94BB4-F35C-42B0-AC93-C1322C119AFF}" type="presParOf" srcId="{F194E432-5280-4259-8B79-3C63A65D9D18}" destId="{7A94CF28-476B-46E3-BA63-47D73D637C52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FCCBD-7A6A-46C9-A689-76E02590A6A4}" type="doc">
      <dgm:prSet loTypeId="urn:microsoft.com/office/officeart/2005/8/layout/process4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761A0ACD-C01B-4D04-85CF-4101F16DB042}">
      <dgm:prSet phldrT="[Texto]" custT="1"/>
      <dgm:spPr>
        <a:solidFill>
          <a:schemeClr val="bg2">
            <a:lumMod val="50000"/>
          </a:schemeClr>
        </a:solidFill>
      </dgm:spPr>
      <dgm:t>
        <a:bodyPr lIns="36000" tIns="36000" rIns="36000" bIns="36000"/>
        <a:lstStyle/>
        <a:p>
          <a:r>
            <a:rPr lang="es-ES" sz="1600" b="1" dirty="0" smtClean="0">
              <a:latin typeface="Tw Cen MT" pitchFamily="34" charset="0"/>
              <a:cs typeface="Lucida Sans" pitchFamily="34" charset="0"/>
            </a:rPr>
            <a:t>Chiapas: Más de </a:t>
          </a:r>
          <a:r>
            <a:rPr lang="es-ES" sz="1800" b="1" dirty="0" smtClean="0">
              <a:latin typeface="Tw Cen MT" pitchFamily="34" charset="0"/>
              <a:cs typeface="Lucida Sans" pitchFamily="34" charset="0"/>
            </a:rPr>
            <a:t>26,000 localidades</a:t>
          </a:r>
          <a:r>
            <a:rPr lang="es-ES" sz="1400" b="1" dirty="0" smtClean="0">
              <a:latin typeface="Tw Cen MT" pitchFamily="34" charset="0"/>
              <a:cs typeface="Lucida Sans" pitchFamily="34" charset="0"/>
            </a:rPr>
            <a:t>.</a:t>
          </a:r>
          <a:endParaRPr lang="es-MX" sz="1400" b="1" dirty="0">
            <a:latin typeface="Tw Cen MT" pitchFamily="34" charset="0"/>
            <a:cs typeface="Lucida Sans" pitchFamily="34" charset="0"/>
          </a:endParaRPr>
        </a:p>
      </dgm:t>
    </dgm:pt>
    <dgm:pt modelId="{9BA24C51-1DF9-4DB2-8EEF-AD19523F664D}" type="parTrans" cxnId="{6D759FFA-BD9D-45C0-897C-3FA06B9A27CC}">
      <dgm:prSet/>
      <dgm:spPr/>
      <dgm:t>
        <a:bodyPr/>
        <a:lstStyle/>
        <a:p>
          <a:endParaRPr lang="es-MX" sz="1200">
            <a:latin typeface="Tw Cen MT" pitchFamily="34" charset="0"/>
            <a:cs typeface="Lucida Sans" pitchFamily="34" charset="0"/>
          </a:endParaRPr>
        </a:p>
      </dgm:t>
    </dgm:pt>
    <dgm:pt modelId="{65C41ADF-4368-4328-B7B8-59CDB7E3342E}" type="sibTrans" cxnId="{6D759FFA-BD9D-45C0-897C-3FA06B9A27CC}">
      <dgm:prSet/>
      <dgm:spPr/>
      <dgm:t>
        <a:bodyPr/>
        <a:lstStyle/>
        <a:p>
          <a:endParaRPr lang="es-MX" sz="1200">
            <a:latin typeface="Tw Cen MT" pitchFamily="34" charset="0"/>
            <a:cs typeface="Lucida Sans" pitchFamily="34" charset="0"/>
          </a:endParaRPr>
        </a:p>
      </dgm:t>
    </dgm:pt>
    <dgm:pt modelId="{F5B34ED3-D656-444B-8CDE-5B156E949FC7}">
      <dgm:prSet phldrT="[Texto]" custT="1"/>
      <dgm:spPr>
        <a:solidFill>
          <a:schemeClr val="bg2">
            <a:lumMod val="50000"/>
          </a:schemeClr>
        </a:solidFill>
      </dgm:spPr>
      <dgm:t>
        <a:bodyPr lIns="36000" tIns="36000" rIns="36000" bIns="36000"/>
        <a:lstStyle/>
        <a:p>
          <a:r>
            <a:rPr lang="es-ES" sz="1600" b="1" dirty="0" smtClean="0">
              <a:latin typeface="Tw Cen MT" pitchFamily="34" charset="0"/>
              <a:cs typeface="Lucida Sans" pitchFamily="34" charset="0"/>
            </a:rPr>
            <a:t>Más de 5.4 Millones de habitantes</a:t>
          </a:r>
          <a:endParaRPr lang="es-MX" sz="1400" b="1" dirty="0">
            <a:latin typeface="Tw Cen MT" pitchFamily="34" charset="0"/>
            <a:cs typeface="Lucida Sans" pitchFamily="34" charset="0"/>
          </a:endParaRPr>
        </a:p>
      </dgm:t>
    </dgm:pt>
    <dgm:pt modelId="{58AF844F-4CA8-4FF3-8845-D4F066E333C6}" type="parTrans" cxnId="{215BB2C1-0C75-4A69-8193-704CC9491E58}">
      <dgm:prSet/>
      <dgm:spPr/>
      <dgm:t>
        <a:bodyPr/>
        <a:lstStyle/>
        <a:p>
          <a:endParaRPr lang="es-MX" sz="1200">
            <a:latin typeface="Tw Cen MT" pitchFamily="34" charset="0"/>
            <a:cs typeface="Lucida Sans" pitchFamily="34" charset="0"/>
          </a:endParaRPr>
        </a:p>
      </dgm:t>
    </dgm:pt>
    <dgm:pt modelId="{075BBB4B-9698-496B-AEDC-9A2BDA44693B}" type="sibTrans" cxnId="{215BB2C1-0C75-4A69-8193-704CC9491E58}">
      <dgm:prSet/>
      <dgm:spPr/>
      <dgm:t>
        <a:bodyPr/>
        <a:lstStyle/>
        <a:p>
          <a:endParaRPr lang="es-MX" sz="1200">
            <a:latin typeface="Tw Cen MT" pitchFamily="34" charset="0"/>
            <a:cs typeface="Lucida Sans" pitchFamily="34" charset="0"/>
          </a:endParaRPr>
        </a:p>
      </dgm:t>
    </dgm:pt>
    <dgm:pt modelId="{E0F228E4-D64A-4645-90F4-01B416CC3627}">
      <dgm:prSet phldrT="[Texto]" custT="1"/>
      <dgm:spPr>
        <a:solidFill>
          <a:schemeClr val="bg2">
            <a:lumMod val="50000"/>
          </a:schemeClr>
        </a:solidFill>
      </dgm:spPr>
      <dgm:t>
        <a:bodyPr lIns="36000" tIns="36000" rIns="36000" bIns="36000"/>
        <a:lstStyle/>
        <a:p>
          <a:r>
            <a:rPr lang="es-ES" sz="1600" b="1" dirty="0" smtClean="0">
              <a:latin typeface="Tw Cen MT" pitchFamily="34" charset="0"/>
              <a:cs typeface="Lucida Sans" pitchFamily="34" charset="0"/>
            </a:rPr>
            <a:t>14,620 localidades con menos de 100 habitantes.</a:t>
          </a:r>
          <a:endParaRPr lang="es-MX" sz="1600" b="1" dirty="0">
            <a:latin typeface="Tw Cen MT" pitchFamily="34" charset="0"/>
            <a:cs typeface="Lucida Sans" pitchFamily="34" charset="0"/>
          </a:endParaRPr>
        </a:p>
      </dgm:t>
    </dgm:pt>
    <dgm:pt modelId="{D910A9E6-E01A-45B3-9727-0E115128ED40}" type="parTrans" cxnId="{6B021AD9-6A24-49D2-B015-C91DBF0509C5}">
      <dgm:prSet/>
      <dgm:spPr/>
      <dgm:t>
        <a:bodyPr/>
        <a:lstStyle/>
        <a:p>
          <a:endParaRPr lang="es-MX" sz="1200">
            <a:latin typeface="Tw Cen MT" pitchFamily="34" charset="0"/>
            <a:cs typeface="Lucida Sans" pitchFamily="34" charset="0"/>
          </a:endParaRPr>
        </a:p>
      </dgm:t>
    </dgm:pt>
    <dgm:pt modelId="{E497F730-6D78-4AE0-AD70-B0A342DC1A25}" type="sibTrans" cxnId="{6B021AD9-6A24-49D2-B015-C91DBF0509C5}">
      <dgm:prSet/>
      <dgm:spPr/>
      <dgm:t>
        <a:bodyPr/>
        <a:lstStyle/>
        <a:p>
          <a:endParaRPr lang="es-MX" sz="1200">
            <a:latin typeface="Tw Cen MT" pitchFamily="34" charset="0"/>
            <a:cs typeface="Lucida Sans" pitchFamily="34" charset="0"/>
          </a:endParaRPr>
        </a:p>
      </dgm:t>
    </dgm:pt>
    <dgm:pt modelId="{F8DC3058-1773-4516-96C9-AAD320D41B67}">
      <dgm:prSet phldrT="[Texto]" custT="1"/>
      <dgm:spPr>
        <a:solidFill>
          <a:schemeClr val="bg2">
            <a:lumMod val="50000"/>
          </a:schemeClr>
        </a:solidFill>
      </dgm:spPr>
      <dgm:t>
        <a:bodyPr lIns="36000" tIns="36000" rIns="36000" bIns="36000"/>
        <a:lstStyle/>
        <a:p>
          <a:r>
            <a:rPr lang="es-MX" sz="1600" b="1" dirty="0" smtClean="0">
              <a:latin typeface="Tw Cen MT" pitchFamily="34" charset="0"/>
              <a:cs typeface="Lucida Sans" pitchFamily="34" charset="0"/>
            </a:rPr>
            <a:t>La alta dispersión de comunidades aumenta significativamente la vulnerabilidad a riesgos.</a:t>
          </a:r>
          <a:endParaRPr lang="es-MX" sz="1600" b="1" dirty="0">
            <a:latin typeface="Tw Cen MT" pitchFamily="34" charset="0"/>
            <a:cs typeface="Lucida Sans" pitchFamily="34" charset="0"/>
          </a:endParaRPr>
        </a:p>
      </dgm:t>
    </dgm:pt>
    <dgm:pt modelId="{708F3AA6-F3EA-4ABC-B25B-984EC9222E30}" type="parTrans" cxnId="{29D0F626-DDD5-4BCE-9978-FE8C5B96C000}">
      <dgm:prSet/>
      <dgm:spPr/>
      <dgm:t>
        <a:bodyPr/>
        <a:lstStyle/>
        <a:p>
          <a:endParaRPr lang="es-MX" sz="1200">
            <a:latin typeface="Tw Cen MT" pitchFamily="34" charset="0"/>
            <a:cs typeface="Lucida Sans" pitchFamily="34" charset="0"/>
          </a:endParaRPr>
        </a:p>
      </dgm:t>
    </dgm:pt>
    <dgm:pt modelId="{F24359F3-57D2-43AA-B6E2-C3FAB49A0EDA}" type="sibTrans" cxnId="{29D0F626-DDD5-4BCE-9978-FE8C5B96C000}">
      <dgm:prSet/>
      <dgm:spPr/>
      <dgm:t>
        <a:bodyPr/>
        <a:lstStyle/>
        <a:p>
          <a:endParaRPr lang="es-MX" sz="1200">
            <a:latin typeface="Tw Cen MT" pitchFamily="34" charset="0"/>
            <a:cs typeface="Lucida Sans" pitchFamily="34" charset="0"/>
          </a:endParaRPr>
        </a:p>
      </dgm:t>
    </dgm:pt>
    <dgm:pt modelId="{B38FEC44-E388-4B22-AC1D-FB7CF0A2BF7B}" type="pres">
      <dgm:prSet presAssocID="{469FCCBD-7A6A-46C9-A689-76E02590A6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6FBC523-84D5-4FCD-8F89-C64295E725B8}" type="pres">
      <dgm:prSet presAssocID="{F8DC3058-1773-4516-96C9-AAD320D41B67}" presName="boxAndChildren" presStyleCnt="0"/>
      <dgm:spPr/>
      <dgm:t>
        <a:bodyPr/>
        <a:lstStyle/>
        <a:p>
          <a:endParaRPr lang="es-MX"/>
        </a:p>
      </dgm:t>
    </dgm:pt>
    <dgm:pt modelId="{DBED4B5D-225D-44C2-89D8-0B32364B22A2}" type="pres">
      <dgm:prSet presAssocID="{F8DC3058-1773-4516-96C9-AAD320D41B67}" presName="parentTextBox" presStyleLbl="node1" presStyleIdx="0" presStyleCnt="4"/>
      <dgm:spPr/>
      <dgm:t>
        <a:bodyPr/>
        <a:lstStyle/>
        <a:p>
          <a:endParaRPr lang="es-MX"/>
        </a:p>
      </dgm:t>
    </dgm:pt>
    <dgm:pt modelId="{CDFE3C7B-12BC-4BA8-9E90-003376A6376E}" type="pres">
      <dgm:prSet presAssocID="{E497F730-6D78-4AE0-AD70-B0A342DC1A25}" presName="sp" presStyleCnt="0"/>
      <dgm:spPr/>
      <dgm:t>
        <a:bodyPr/>
        <a:lstStyle/>
        <a:p>
          <a:endParaRPr lang="es-MX"/>
        </a:p>
      </dgm:t>
    </dgm:pt>
    <dgm:pt modelId="{08AB21F4-CC56-4B50-B1D5-85F97F2DE38C}" type="pres">
      <dgm:prSet presAssocID="{E0F228E4-D64A-4645-90F4-01B416CC3627}" presName="arrowAndChildren" presStyleCnt="0"/>
      <dgm:spPr/>
      <dgm:t>
        <a:bodyPr/>
        <a:lstStyle/>
        <a:p>
          <a:endParaRPr lang="es-MX"/>
        </a:p>
      </dgm:t>
    </dgm:pt>
    <dgm:pt modelId="{9B0ABC9F-1FC6-44D9-AD7F-E59918B356E2}" type="pres">
      <dgm:prSet presAssocID="{E0F228E4-D64A-4645-90F4-01B416CC3627}" presName="parentTextArrow" presStyleLbl="node1" presStyleIdx="1" presStyleCnt="4"/>
      <dgm:spPr/>
      <dgm:t>
        <a:bodyPr/>
        <a:lstStyle/>
        <a:p>
          <a:endParaRPr lang="es-MX"/>
        </a:p>
      </dgm:t>
    </dgm:pt>
    <dgm:pt modelId="{543BB35D-8813-469D-973E-1E1969F88FB9}" type="pres">
      <dgm:prSet presAssocID="{075BBB4B-9698-496B-AEDC-9A2BDA44693B}" presName="sp" presStyleCnt="0"/>
      <dgm:spPr/>
      <dgm:t>
        <a:bodyPr/>
        <a:lstStyle/>
        <a:p>
          <a:endParaRPr lang="es-MX"/>
        </a:p>
      </dgm:t>
    </dgm:pt>
    <dgm:pt modelId="{3F9566BD-D442-4477-8079-231263687F9A}" type="pres">
      <dgm:prSet presAssocID="{F5B34ED3-D656-444B-8CDE-5B156E949FC7}" presName="arrowAndChildren" presStyleCnt="0"/>
      <dgm:spPr/>
      <dgm:t>
        <a:bodyPr/>
        <a:lstStyle/>
        <a:p>
          <a:endParaRPr lang="es-MX"/>
        </a:p>
      </dgm:t>
    </dgm:pt>
    <dgm:pt modelId="{C70E3A4A-5215-43DD-8CDA-B7E64F31506F}" type="pres">
      <dgm:prSet presAssocID="{F5B34ED3-D656-444B-8CDE-5B156E949FC7}" presName="parentTextArrow" presStyleLbl="node1" presStyleIdx="2" presStyleCnt="4"/>
      <dgm:spPr/>
      <dgm:t>
        <a:bodyPr/>
        <a:lstStyle/>
        <a:p>
          <a:endParaRPr lang="es-MX"/>
        </a:p>
      </dgm:t>
    </dgm:pt>
    <dgm:pt modelId="{AA6C2FD5-7CAD-4A16-ABEE-192DD98D95E4}" type="pres">
      <dgm:prSet presAssocID="{65C41ADF-4368-4328-B7B8-59CDB7E3342E}" presName="sp" presStyleCnt="0"/>
      <dgm:spPr/>
      <dgm:t>
        <a:bodyPr/>
        <a:lstStyle/>
        <a:p>
          <a:endParaRPr lang="es-MX"/>
        </a:p>
      </dgm:t>
    </dgm:pt>
    <dgm:pt modelId="{3EAE243B-F5C0-4238-B79C-CF9CE0BB064C}" type="pres">
      <dgm:prSet presAssocID="{761A0ACD-C01B-4D04-85CF-4101F16DB042}" presName="arrowAndChildren" presStyleCnt="0"/>
      <dgm:spPr/>
      <dgm:t>
        <a:bodyPr/>
        <a:lstStyle/>
        <a:p>
          <a:endParaRPr lang="es-MX"/>
        </a:p>
      </dgm:t>
    </dgm:pt>
    <dgm:pt modelId="{3C26EE21-F165-427A-AC9B-17F769755706}" type="pres">
      <dgm:prSet presAssocID="{761A0ACD-C01B-4D04-85CF-4101F16DB042}" presName="parentTextArrow" presStyleLbl="node1" presStyleIdx="3" presStyleCnt="4"/>
      <dgm:spPr/>
      <dgm:t>
        <a:bodyPr/>
        <a:lstStyle/>
        <a:p>
          <a:endParaRPr lang="es-MX"/>
        </a:p>
      </dgm:t>
    </dgm:pt>
  </dgm:ptLst>
  <dgm:cxnLst>
    <dgm:cxn modelId="{6D759FFA-BD9D-45C0-897C-3FA06B9A27CC}" srcId="{469FCCBD-7A6A-46C9-A689-76E02590A6A4}" destId="{761A0ACD-C01B-4D04-85CF-4101F16DB042}" srcOrd="0" destOrd="0" parTransId="{9BA24C51-1DF9-4DB2-8EEF-AD19523F664D}" sibTransId="{65C41ADF-4368-4328-B7B8-59CDB7E3342E}"/>
    <dgm:cxn modelId="{DAE5003A-847A-45B7-8DE9-FC03D880A5DD}" type="presOf" srcId="{F5B34ED3-D656-444B-8CDE-5B156E949FC7}" destId="{C70E3A4A-5215-43DD-8CDA-B7E64F31506F}" srcOrd="0" destOrd="0" presId="urn:microsoft.com/office/officeart/2005/8/layout/process4"/>
    <dgm:cxn modelId="{6B021AD9-6A24-49D2-B015-C91DBF0509C5}" srcId="{469FCCBD-7A6A-46C9-A689-76E02590A6A4}" destId="{E0F228E4-D64A-4645-90F4-01B416CC3627}" srcOrd="2" destOrd="0" parTransId="{D910A9E6-E01A-45B3-9727-0E115128ED40}" sibTransId="{E497F730-6D78-4AE0-AD70-B0A342DC1A25}"/>
    <dgm:cxn modelId="{29D0F626-DDD5-4BCE-9978-FE8C5B96C000}" srcId="{469FCCBD-7A6A-46C9-A689-76E02590A6A4}" destId="{F8DC3058-1773-4516-96C9-AAD320D41B67}" srcOrd="3" destOrd="0" parTransId="{708F3AA6-F3EA-4ABC-B25B-984EC9222E30}" sibTransId="{F24359F3-57D2-43AA-B6E2-C3FAB49A0EDA}"/>
    <dgm:cxn modelId="{3087D240-3B11-4E93-8921-D6F9ABA6EFB8}" type="presOf" srcId="{469FCCBD-7A6A-46C9-A689-76E02590A6A4}" destId="{B38FEC44-E388-4B22-AC1D-FB7CF0A2BF7B}" srcOrd="0" destOrd="0" presId="urn:microsoft.com/office/officeart/2005/8/layout/process4"/>
    <dgm:cxn modelId="{0E549C3D-FF5B-4E2A-8B71-02B394CB2453}" type="presOf" srcId="{F8DC3058-1773-4516-96C9-AAD320D41B67}" destId="{DBED4B5D-225D-44C2-89D8-0B32364B22A2}" srcOrd="0" destOrd="0" presId="urn:microsoft.com/office/officeart/2005/8/layout/process4"/>
    <dgm:cxn modelId="{78C07CF5-BD43-4AF6-B923-F151C1D845B4}" type="presOf" srcId="{E0F228E4-D64A-4645-90F4-01B416CC3627}" destId="{9B0ABC9F-1FC6-44D9-AD7F-E59918B356E2}" srcOrd="0" destOrd="0" presId="urn:microsoft.com/office/officeart/2005/8/layout/process4"/>
    <dgm:cxn modelId="{215BB2C1-0C75-4A69-8193-704CC9491E58}" srcId="{469FCCBD-7A6A-46C9-A689-76E02590A6A4}" destId="{F5B34ED3-D656-444B-8CDE-5B156E949FC7}" srcOrd="1" destOrd="0" parTransId="{58AF844F-4CA8-4FF3-8845-D4F066E333C6}" sibTransId="{075BBB4B-9698-496B-AEDC-9A2BDA44693B}"/>
    <dgm:cxn modelId="{BE382418-B599-449D-AE18-AD47B63D194D}" type="presOf" srcId="{761A0ACD-C01B-4D04-85CF-4101F16DB042}" destId="{3C26EE21-F165-427A-AC9B-17F769755706}" srcOrd="0" destOrd="0" presId="urn:microsoft.com/office/officeart/2005/8/layout/process4"/>
    <dgm:cxn modelId="{F107A2E9-96FD-4A53-8167-59AEFF6B8F33}" type="presParOf" srcId="{B38FEC44-E388-4B22-AC1D-FB7CF0A2BF7B}" destId="{46FBC523-84D5-4FCD-8F89-C64295E725B8}" srcOrd="0" destOrd="0" presId="urn:microsoft.com/office/officeart/2005/8/layout/process4"/>
    <dgm:cxn modelId="{3E418261-0949-43CF-B941-B8FD55C96FBC}" type="presParOf" srcId="{46FBC523-84D5-4FCD-8F89-C64295E725B8}" destId="{DBED4B5D-225D-44C2-89D8-0B32364B22A2}" srcOrd="0" destOrd="0" presId="urn:microsoft.com/office/officeart/2005/8/layout/process4"/>
    <dgm:cxn modelId="{887A91E6-759E-41D6-8388-AC8B29CE43E3}" type="presParOf" srcId="{B38FEC44-E388-4B22-AC1D-FB7CF0A2BF7B}" destId="{CDFE3C7B-12BC-4BA8-9E90-003376A6376E}" srcOrd="1" destOrd="0" presId="urn:microsoft.com/office/officeart/2005/8/layout/process4"/>
    <dgm:cxn modelId="{6C9DCB9F-9890-48BD-9E90-2E4D2DF42605}" type="presParOf" srcId="{B38FEC44-E388-4B22-AC1D-FB7CF0A2BF7B}" destId="{08AB21F4-CC56-4B50-B1D5-85F97F2DE38C}" srcOrd="2" destOrd="0" presId="urn:microsoft.com/office/officeart/2005/8/layout/process4"/>
    <dgm:cxn modelId="{B987A921-A719-4FC2-AB22-DAAFE792C9DC}" type="presParOf" srcId="{08AB21F4-CC56-4B50-B1D5-85F97F2DE38C}" destId="{9B0ABC9F-1FC6-44D9-AD7F-E59918B356E2}" srcOrd="0" destOrd="0" presId="urn:microsoft.com/office/officeart/2005/8/layout/process4"/>
    <dgm:cxn modelId="{D7BC13F0-214C-472C-99A3-9127ED847B00}" type="presParOf" srcId="{B38FEC44-E388-4B22-AC1D-FB7CF0A2BF7B}" destId="{543BB35D-8813-469D-973E-1E1969F88FB9}" srcOrd="3" destOrd="0" presId="urn:microsoft.com/office/officeart/2005/8/layout/process4"/>
    <dgm:cxn modelId="{0ACDDEC7-A927-4DA0-BF93-40BBC7C7BA8D}" type="presParOf" srcId="{B38FEC44-E388-4B22-AC1D-FB7CF0A2BF7B}" destId="{3F9566BD-D442-4477-8079-231263687F9A}" srcOrd="4" destOrd="0" presId="urn:microsoft.com/office/officeart/2005/8/layout/process4"/>
    <dgm:cxn modelId="{1928563D-7FB4-40C4-A9A1-256C069098C8}" type="presParOf" srcId="{3F9566BD-D442-4477-8079-231263687F9A}" destId="{C70E3A4A-5215-43DD-8CDA-B7E64F31506F}" srcOrd="0" destOrd="0" presId="urn:microsoft.com/office/officeart/2005/8/layout/process4"/>
    <dgm:cxn modelId="{A6B00C94-5E09-4CCA-8A3E-D4407DD6EEE2}" type="presParOf" srcId="{B38FEC44-E388-4B22-AC1D-FB7CF0A2BF7B}" destId="{AA6C2FD5-7CAD-4A16-ABEE-192DD98D95E4}" srcOrd="5" destOrd="0" presId="urn:microsoft.com/office/officeart/2005/8/layout/process4"/>
    <dgm:cxn modelId="{C688ECFB-78C4-4401-858F-1E8F3478B304}" type="presParOf" srcId="{B38FEC44-E388-4B22-AC1D-FB7CF0A2BF7B}" destId="{3EAE243B-F5C0-4238-B79C-CF9CE0BB064C}" srcOrd="6" destOrd="0" presId="urn:microsoft.com/office/officeart/2005/8/layout/process4"/>
    <dgm:cxn modelId="{BB0391F2-ED58-4F42-8D5D-C3C55DBB9E10}" type="presParOf" srcId="{3EAE243B-F5C0-4238-B79C-CF9CE0BB064C}" destId="{3C26EE21-F165-427A-AC9B-17F76975570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F53AB-F759-4217-8E89-B550800ACEEC}">
      <dsp:nvSpPr>
        <dsp:cNvPr id="0" name=""/>
        <dsp:cNvSpPr/>
      </dsp:nvSpPr>
      <dsp:spPr>
        <a:xfrm>
          <a:off x="0" y="0"/>
          <a:ext cx="7791063" cy="837100"/>
        </a:xfrm>
        <a:prstGeom prst="roundRect">
          <a:avLst>
            <a:gd name="adj" fmla="val 10000"/>
          </a:avLst>
        </a:prstGeom>
        <a:solidFill>
          <a:srgbClr val="62113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Geológico:</a:t>
          </a:r>
          <a:endParaRPr lang="es-MX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Sismos o terremotos, las erupciones volcánicas, los tsunamis o maremotos y la inestabilidad de suelos, también conocida como movimientos de tierra</a:t>
          </a:r>
          <a:endParaRPr lang="es-MX" sz="1200" kern="1200" dirty="0"/>
        </a:p>
      </dsp:txBody>
      <dsp:txXfrm>
        <a:off x="1641922" y="0"/>
        <a:ext cx="6149140" cy="837100"/>
      </dsp:txXfrm>
    </dsp:sp>
    <dsp:sp modelId="{22C6CD4B-F86F-4EF4-AF75-0204BA42A585}">
      <dsp:nvSpPr>
        <dsp:cNvPr id="0" name=""/>
        <dsp:cNvSpPr/>
      </dsp:nvSpPr>
      <dsp:spPr>
        <a:xfrm>
          <a:off x="297964" y="83710"/>
          <a:ext cx="1129704" cy="6696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4B0622-290F-4D9F-95E4-CF5FE1DB674D}">
      <dsp:nvSpPr>
        <dsp:cNvPr id="0" name=""/>
        <dsp:cNvSpPr/>
      </dsp:nvSpPr>
      <dsp:spPr>
        <a:xfrm>
          <a:off x="0" y="920810"/>
          <a:ext cx="7791063" cy="837100"/>
        </a:xfrm>
        <a:prstGeom prst="roundRect">
          <a:avLst>
            <a:gd name="adj" fmla="val 10000"/>
          </a:avLst>
        </a:prstGeom>
        <a:solidFill>
          <a:srgbClr val="62113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Hidrometeorológico:</a:t>
          </a:r>
          <a:endParaRPr lang="es-MX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Huracanes, inundaciones pluviales, fluviales, costeras y lacustres; tormentas de nieve, granizo, polvo y electricidad; heladas; sequías y las ondas cálidas y gélidas</a:t>
          </a:r>
          <a:endParaRPr lang="es-MX" sz="1200" kern="1200" dirty="0"/>
        </a:p>
      </dsp:txBody>
      <dsp:txXfrm>
        <a:off x="1641922" y="920810"/>
        <a:ext cx="6149140" cy="837100"/>
      </dsp:txXfrm>
    </dsp:sp>
    <dsp:sp modelId="{98D303C0-9251-4369-B4CD-4227B9E59E51}">
      <dsp:nvSpPr>
        <dsp:cNvPr id="0" name=""/>
        <dsp:cNvSpPr/>
      </dsp:nvSpPr>
      <dsp:spPr>
        <a:xfrm>
          <a:off x="297964" y="1004521"/>
          <a:ext cx="1129704" cy="6696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035943-5CCA-4BB3-A9FA-7260CD15B2A8}">
      <dsp:nvSpPr>
        <dsp:cNvPr id="0" name=""/>
        <dsp:cNvSpPr/>
      </dsp:nvSpPr>
      <dsp:spPr>
        <a:xfrm>
          <a:off x="0" y="1841621"/>
          <a:ext cx="7791063" cy="837100"/>
        </a:xfrm>
        <a:prstGeom prst="roundRect">
          <a:avLst>
            <a:gd name="adj" fmla="val 10000"/>
          </a:avLst>
        </a:prstGeom>
        <a:solidFill>
          <a:srgbClr val="62113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Químico-Tecnológico:</a:t>
          </a:r>
          <a:endParaRPr lang="es-MX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Comprende fenómenos destructivos tales como: incendios de todo tipo, explosiones, fugas tóxicas y radiaciones.</a:t>
          </a:r>
          <a:endParaRPr lang="es-MX" sz="1200" kern="1200" dirty="0"/>
        </a:p>
      </dsp:txBody>
      <dsp:txXfrm>
        <a:off x="1641922" y="1841621"/>
        <a:ext cx="6149140" cy="837100"/>
      </dsp:txXfrm>
    </dsp:sp>
    <dsp:sp modelId="{A20E7262-4BB7-4329-BF31-B5E28B86CD29}">
      <dsp:nvSpPr>
        <dsp:cNvPr id="0" name=""/>
        <dsp:cNvSpPr/>
      </dsp:nvSpPr>
      <dsp:spPr>
        <a:xfrm>
          <a:off x="297964" y="1925332"/>
          <a:ext cx="1129704" cy="6696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9CADA2-6CE3-45EC-9636-FD239F661891}">
      <dsp:nvSpPr>
        <dsp:cNvPr id="0" name=""/>
        <dsp:cNvSpPr/>
      </dsp:nvSpPr>
      <dsp:spPr>
        <a:xfrm>
          <a:off x="0" y="2762432"/>
          <a:ext cx="7791063" cy="837100"/>
        </a:xfrm>
        <a:prstGeom prst="roundRect">
          <a:avLst>
            <a:gd name="adj" fmla="val 10000"/>
          </a:avLst>
        </a:prstGeom>
        <a:solidFill>
          <a:srgbClr val="62113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Sanitario-Ecológico:</a:t>
          </a:r>
          <a:endParaRPr lang="es-MX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Las epidemias o plagas constituyen un desastre sanitario en el sentido estricto del término. En esta clasificación también se ubica la contaminación del aire, agua, suelo y alimentos.</a:t>
          </a:r>
          <a:endParaRPr lang="es-MX" sz="1200" kern="1200" dirty="0"/>
        </a:p>
      </dsp:txBody>
      <dsp:txXfrm>
        <a:off x="1641922" y="2762432"/>
        <a:ext cx="6149140" cy="837100"/>
      </dsp:txXfrm>
    </dsp:sp>
    <dsp:sp modelId="{867755BA-1924-4448-8CF6-E372BF512BC7}">
      <dsp:nvSpPr>
        <dsp:cNvPr id="0" name=""/>
        <dsp:cNvSpPr/>
      </dsp:nvSpPr>
      <dsp:spPr>
        <a:xfrm>
          <a:off x="297964" y="2846143"/>
          <a:ext cx="1129704" cy="6696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8D68BA-FA4B-42C1-804E-449416587DB4}">
      <dsp:nvSpPr>
        <dsp:cNvPr id="0" name=""/>
        <dsp:cNvSpPr/>
      </dsp:nvSpPr>
      <dsp:spPr>
        <a:xfrm>
          <a:off x="0" y="3683243"/>
          <a:ext cx="7791063" cy="837100"/>
        </a:xfrm>
        <a:prstGeom prst="roundRect">
          <a:avLst>
            <a:gd name="adj" fmla="val 10000"/>
          </a:avLst>
        </a:prstGeom>
        <a:solidFill>
          <a:srgbClr val="62113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Socio-Organizativo:</a:t>
          </a:r>
          <a:endParaRPr lang="es-MX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Calamidad generada por motivo de errores humanos o por acciones premeditadas, que se dan en el marco de grandes concentraciones o movimientos masivos de población.</a:t>
          </a:r>
          <a:endParaRPr lang="es-MX" sz="1200" kern="1200" dirty="0"/>
        </a:p>
      </dsp:txBody>
      <dsp:txXfrm>
        <a:off x="1641922" y="3683243"/>
        <a:ext cx="6149140" cy="837100"/>
      </dsp:txXfrm>
    </dsp:sp>
    <dsp:sp modelId="{065FD3E7-AEF2-4F77-A451-881D74848681}">
      <dsp:nvSpPr>
        <dsp:cNvPr id="0" name=""/>
        <dsp:cNvSpPr/>
      </dsp:nvSpPr>
      <dsp:spPr>
        <a:xfrm>
          <a:off x="297964" y="3766954"/>
          <a:ext cx="1129704" cy="6696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500" cy="5016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076" y="1"/>
            <a:ext cx="2984500" cy="5016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0506E-0329-4AAA-AE6E-D47F66624E45}" type="datetimeFigureOut">
              <a:rPr lang="es-MX" smtClean="0"/>
              <a:pPr/>
              <a:t>07/feb/2019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6" y="4760140"/>
            <a:ext cx="5510213" cy="45084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516968"/>
            <a:ext cx="2984500" cy="5016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076" y="9516968"/>
            <a:ext cx="2984500" cy="5016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927B7-D2B8-4500-952C-D9A735ED794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4626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61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C7F1BC-7DC2-443A-87C5-3D3F497AEF3F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495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36BBE-DA37-422F-B373-A2B90EFC70E5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208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91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71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3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5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1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0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21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laracoordpc\soporte\Logos 2018-2024\Gobierno Horizontal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2" y="318399"/>
            <a:ext cx="1581663" cy="7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62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tm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5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s://serv.ern.com.mx/EGIR_Chiapas/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mx/url?sa=i&amp;rct=j&amp;q=&amp;esrc=s&amp;source=images&amp;cd=&amp;cad=rja&amp;uact=8&amp;ved=2ahUKEwjAgbSD06fgAhUBcq0KHc6XBKQQjRx6BAgBEAU&amp;url=https://lapinterest.eu/minha-casa-no-barranco-o-primeiro-muro-de-arrimo.html&amp;psig=AOvVaw0LwagEa-dqbQT7x2THBWJ0&amp;ust=154956102418864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image" Target="../media/image2.jpeg"/><Relationship Id="rId2" Type="http://schemas.openxmlformats.org/officeDocument/2006/relationships/hyperlink" Target="https://www.google.com.mx/url?sa=i&amp;rct=j&amp;q=&amp;esrc=s&amp;source=images&amp;cd=&amp;cad=rja&amp;uact=8&amp;ved=2ahUKEwiG1c3yw6fgAhVFRqwKHaG2BW0QjRx6BAgBEAU&amp;url=https://agua.org.mx/editoriales/desastres-hidrometeorologicos-en-mexico-proteccion-civil/&amp;psig=AOvVaw2wz0o1q5U-qC41-_CMdOdf&amp;ust=154955700508209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oogle.com.mx/url?sa=i&amp;rct=j&amp;q=&amp;esrc=s&amp;source=images&amp;cd=&amp;cad=rja&amp;uact=8&amp;ved=2ahUKEwiS5YGA0qfgAhVRF6wKHV0aA6wQjRx6BAgBEAU&amp;url=https://www.geosec.es/descubra-por-que/como-eliminar-las-grietas-en-los-muros/&amp;psig=AOvVaw2s5FzTCVr3JiMkxfP3iyPs&amp;ust=1549560743997554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0" Type="http://schemas.openxmlformats.org/officeDocument/2006/relationships/hyperlink" Target="https://www.google.com.mx/url?sa=i&amp;rct=j&amp;q=&amp;esrc=s&amp;source=images&amp;cd=&amp;cad=rja&amp;uact=8&amp;ved=2ahUKEwjd_KXl06fgAhUNi6wKHY_oDLIQjRx6BAgBEAU&amp;url=https://imagendeveracruz.mx/noticia/lluvias-causan-deslaves-y-danos-a-viviendas-en-la-sierra-de-zongolica-822&amp;psig=AOvVaw2pkEMpUMoZ_tBbKmKAVn5h&amp;ust=1549561161103996" TargetMode="External"/><Relationship Id="rId4" Type="http://schemas.openxmlformats.org/officeDocument/2006/relationships/hyperlink" Target="https://www.google.com.mx/url?sa=i&amp;rct=j&amp;q=&amp;esrc=s&amp;source=images&amp;cd=&amp;cad=rja&amp;uact=8&amp;ved=2ahUKEwjYivnUx6fgAhUEI6wKHRvMALoQjRx6BAgBEAU&amp;url=http://geochiapas.blogspot.com/2011/07/sistema-de-topoformas-del-estado-de.html&amp;psig=AOvVaw2QZg1uwc7G5ddLFfU9b5sO&amp;ust=1549557982166299" TargetMode="Externa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es/educa/biblioteca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hyperlink" Target="https://www.gob.mx/cenapred/acciones-y-programas/servicios-bibliotecarios-91691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lauer.com/bicomponent-knit-shirt-8130.html" TargetMode="External"/><Relationship Id="rId13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hyperlink" Target="http://www.blauer.com/clash-6-waterproof-boot-fw016wp.html" TargetMode="External"/><Relationship Id="rId2" Type="http://schemas.openxmlformats.org/officeDocument/2006/relationships/hyperlink" Target="http://www.blauer.com/zip-front-breakaway-safety-vest-342.html" TargetMode="Externa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lauer.com/ss-cotton-blend-shirt-womens-8421w.html" TargetMode="External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10" Type="http://schemas.openxmlformats.org/officeDocument/2006/relationships/hyperlink" Target="http://www.blauer.com/bicomponent-polo-shirt-8131-1.html" TargetMode="External"/><Relationship Id="rId4" Type="http://schemas.openxmlformats.org/officeDocument/2006/relationships/hyperlink" Target="http://www.blauer.com/operational-trousers-8835.html" TargetMode="External"/><Relationship Id="rId9" Type="http://schemas.openxmlformats.org/officeDocument/2006/relationships/image" Target="../media/image78.png"/><Relationship Id="rId14" Type="http://schemas.openxmlformats.org/officeDocument/2006/relationships/hyperlink" Target="http://www.blauer.com/crosstech-colorblock-emergency-response-jacket-9840.htm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2.jpeg"/><Relationship Id="rId2" Type="http://schemas.openxmlformats.org/officeDocument/2006/relationships/hyperlink" Target="http://img.nauticexpo.es/images_ne/photo-g/calcetin-neopreno-22338-5656331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hyperlink" Target="http://img.nauticexpo.es/images_ne/photo-g/-22338-5655105.jp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-0c-5o-docs.googleusercontent.com/docs/securesc/qto5au1mhu1660s70jja6o06u7m3jd85/3gu2enan3m2cgci1etn33roubbaqc8sc/1549476000000/17157251834420547044/02335618092403874553/1rCbHv-WxwhHgkepTkhSxSb39fFTTA-Jx?e=downloa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Ley%20Organica%20de%20la%20Administraci&#243;n%20P&#250;blica%20del%20Gobierno%20del%20Estado%20de%20Chiapas_Resaltado.pdf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hyperlink" Target="00_RESCATE%20AEROPISTAS/Proyecto_Rescate_Aer&#243;dromos_Chiapas.pptx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mx/url?sa=i&amp;rct=j&amp;q=&amp;esrc=s&amp;source=images&amp;cd=&amp;cad=rja&amp;uact=8&amp;ved=2ahUKEwirrLXr-KTgAhUI9YMKHcDBB6IQjRx6BAgBEAU&amp;url=https://www.infodefensa.com/latam/2017/04/08/noticia-sedena-marina-aplican-apoyan-combate-incendios-forestales-mexico.html&amp;psig=AOvVaw0Dz87mjTycUIAiRJlw9mt2&amp;ust=1549468146124267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7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rct=j&amp;q=&amp;esrc=s&amp;source=images&amp;cd=&amp;ved=2ahUKEwjogv7wrqXgAhUR7awKHQG3AucQjRx6BAgBEAU&amp;url=http://www.medicalexpo.es/prod/zoll-medical-corporation/product-70628-428687.html&amp;psig=AOvVaw1l0tgAmIpy1U_a8hh2jjBm&amp;ust=1549482615001581" TargetMode="Externa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hyperlink" Target="https://www.google.com/url?sa=i&amp;rct=j&amp;q=&amp;esrc=s&amp;source=images&amp;cd=&amp;cad=rja&amp;uact=8&amp;ved=2ahUKEwidoKPwtaXgAhVLY6wKHdYxAhIQjRx6BAgBEAU&amp;url=https://theimmagine.eu/emergency-battery-charger-for-car-battery-comes-on-on.html&amp;psig=AOvVaw3pMArhWheUgotDOwwK3-Xc&amp;ust=1549484527914335" TargetMode="External"/><Relationship Id="rId4" Type="http://schemas.openxmlformats.org/officeDocument/2006/relationships/image" Target="../media/image13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rct=j&amp;q=&amp;esrc=s&amp;source=images&amp;cd=&amp;cad=rja&amp;uact=8&amp;ved=2ahUKEwjg3LruwaXgAhUMVa0KHfQkBRcQjRx6BAgBEAU&amp;url=http://www.helistar.com.co/Wordpress/es/aeronaves/bell-412-ep/&amp;psig=AOvVaw0woGLs8RzBXZn8Q-HJ0TSl&amp;ust=1549487750119768" TargetMode="Externa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-0c-5o-docs.googleusercontent.com/docs/securesc/qto5au1mhu1660s70jja6o06u7m3jd85/3gu2enan3m2cgci1etn33roubbaqc8sc/1549476000000/17157251834420547044/02335618092403874553/1rCbHv-WxwhHgkepTkhSxSb39fFTTA-Jx?e=download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93914" y="1295057"/>
            <a:ext cx="8662146" cy="1459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s-MX" sz="44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LA PROTECCIÓN CIVIL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s-MX" sz="44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EN CHIAPAS</a:t>
            </a:r>
            <a:endParaRPr lang="es-MX" sz="4400" dirty="0"/>
          </a:p>
        </p:txBody>
      </p:sp>
      <p:pic>
        <p:nvPicPr>
          <p:cNvPr id="6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reunion estatal de proteccion civil 2019 chiap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0"/>
          <a:stretch/>
        </p:blipFill>
        <p:spPr bwMode="auto">
          <a:xfrm>
            <a:off x="1763488" y="2860921"/>
            <a:ext cx="5500599" cy="3532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1500187"/>
            <a:ext cx="6858000" cy="3857625"/>
          </a:xfrm>
          <a:prstGeom prst="rect">
            <a:avLst/>
          </a:prstGeom>
        </p:spPr>
      </p:pic>
      <p:pic>
        <p:nvPicPr>
          <p:cNvPr id="3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2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7421" y="1081404"/>
            <a:ext cx="87755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SECTOR EDUCATIVO:</a:t>
            </a:r>
            <a:endParaRPr lang="es-MX" dirty="0"/>
          </a:p>
          <a:p>
            <a:pPr algn="just"/>
            <a:r>
              <a:rPr lang="es-MX" dirty="0" smtClean="0"/>
              <a:t>Se </a:t>
            </a:r>
            <a:r>
              <a:rPr lang="es-MX" dirty="0"/>
              <a:t>tienen 3,067 centros educativos afectados por un monto total de 1,979.1 Millones de Pesos, de los cuales 2,687 centros, son atendidos a través del FONDEN, Programa de Reforma Educativa, Programa de Escuelas al 100, Fondo de Aportaciones Múltiples, Recursos Estatales, Seguro y Fundaciones;  y 380 planteles no cuentan con fuente de financiamiento.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423271"/>
              </p:ext>
            </p:extLst>
          </p:nvPr>
        </p:nvGraphicFramePr>
        <p:xfrm>
          <a:off x="6233786" y="4310097"/>
          <a:ext cx="2819400" cy="17745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9400"/>
              </a:tblGrid>
              <a:tr h="194348">
                <a:tc>
                  <a:txBody>
                    <a:bodyPr/>
                    <a:lstStyle/>
                    <a:p>
                      <a:pPr marL="27940" algn="ctr">
                        <a:lnSpc>
                          <a:spcPts val="1305"/>
                        </a:lnSpc>
                      </a:pPr>
                      <a:r>
                        <a:rPr lang="es-MX" sz="1600" b="1" spc="-5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   </a:t>
                      </a:r>
                      <a:r>
                        <a:rPr sz="1600" b="1" spc="-5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NOTAS</a:t>
                      </a:r>
                      <a:r>
                        <a:rPr sz="1600" b="1" spc="-5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: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1528">
                <a:tc>
                  <a:txBody>
                    <a:bodyPr/>
                    <a:lstStyle/>
                    <a:p>
                      <a:pPr algn="just">
                        <a:lnSpc>
                          <a:spcPts val="1290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FONDEN: Fondo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Desastres</a:t>
                      </a:r>
                      <a:r>
                        <a:rPr sz="1200" b="1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Naturales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414">
                <a:tc>
                  <a:txBody>
                    <a:bodyPr/>
                    <a:lstStyle/>
                    <a:p>
                      <a:pPr algn="just">
                        <a:lnSpc>
                          <a:spcPts val="129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REC.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LOC.: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Recursos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Propios</a:t>
                      </a:r>
                      <a:r>
                        <a:rPr sz="12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INIFECH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414">
                <a:tc>
                  <a:txBody>
                    <a:bodyPr/>
                    <a:lstStyle/>
                    <a:p>
                      <a:pPr algn="just">
                        <a:lnSpc>
                          <a:spcPts val="129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ESCUELAS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AL 100: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Programa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Escuelas al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100,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Recursos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Federales,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cargo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INIFED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414">
                <a:tc>
                  <a:txBody>
                    <a:bodyPr/>
                    <a:lstStyle/>
                    <a:p>
                      <a:pPr algn="just">
                        <a:lnSpc>
                          <a:spcPts val="1295"/>
                        </a:lnSpc>
                      </a:pPr>
                      <a:r>
                        <a:rPr sz="1200" b="1" spc="-20" dirty="0">
                          <a:latin typeface="Calibri"/>
                          <a:cs typeface="Calibri"/>
                        </a:rPr>
                        <a:t>SEGURO: Atendidas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Recursos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del Seguro del Sector</a:t>
                      </a:r>
                      <a:r>
                        <a:rPr sz="12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Educativo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51">
                <a:tc>
                  <a:txBody>
                    <a:bodyPr/>
                    <a:lstStyle/>
                    <a:p>
                      <a:pPr algn="just">
                        <a:lnSpc>
                          <a:spcPts val="129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PRE: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Programa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Reforma</a:t>
                      </a:r>
                      <a:r>
                        <a:rPr sz="12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Educativa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51">
                <a:tc>
                  <a:txBody>
                    <a:bodyPr/>
                    <a:lstStyle/>
                    <a:p>
                      <a:pPr algn="just">
                        <a:lnSpc>
                          <a:spcPts val="1295"/>
                        </a:lnSpc>
                      </a:pPr>
                      <a:r>
                        <a:rPr lang="es-MX" sz="1200" b="1" dirty="0" smtClean="0">
                          <a:latin typeface="Calibri"/>
                          <a:cs typeface="Calibri"/>
                        </a:rPr>
                        <a:t>FAM: Fondo de Aportaciones Múltiples</a:t>
                      </a:r>
                      <a:endParaRPr sz="12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51">
                <a:tc>
                  <a:txBody>
                    <a:bodyPr/>
                    <a:lstStyle/>
                    <a:p>
                      <a:pPr algn="just">
                        <a:lnSpc>
                          <a:spcPts val="1295"/>
                        </a:lnSpc>
                      </a:pPr>
                      <a:r>
                        <a:rPr lang="es-MX" sz="1200" b="1" dirty="0" smtClean="0">
                          <a:latin typeface="Calibri"/>
                          <a:cs typeface="Calibri"/>
                        </a:rPr>
                        <a:t>FUNDACIONES:</a:t>
                      </a:r>
                      <a:r>
                        <a:rPr lang="es-MX" sz="1200" b="1" baseline="0" dirty="0" smtClean="0">
                          <a:latin typeface="Calibri"/>
                          <a:cs typeface="Calibri"/>
                        </a:rPr>
                        <a:t> BANCOMER </a:t>
                      </a:r>
                      <a:endParaRPr sz="12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933186"/>
              </p:ext>
            </p:extLst>
          </p:nvPr>
        </p:nvGraphicFramePr>
        <p:xfrm>
          <a:off x="92066" y="4323918"/>
          <a:ext cx="6016134" cy="23694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26030"/>
                <a:gridCol w="1175774"/>
                <a:gridCol w="1501017"/>
                <a:gridCol w="813313"/>
              </a:tblGrid>
              <a:tr h="302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FUENTE DE FINANCIAMIENTO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spc="-15" dirty="0" smtClean="0">
                          <a:effectLst/>
                        </a:rPr>
                        <a:t>PLANTELES(*)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spc="-20" dirty="0">
                          <a:effectLst/>
                        </a:rPr>
                        <a:t>RECURSO (MDP)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spc="-50" dirty="0">
                          <a:effectLst/>
                        </a:rPr>
                        <a:t>AVANCE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51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FONDEN FEDERAL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spc="-5" dirty="0">
                          <a:effectLst/>
                        </a:rPr>
                        <a:t>331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586.2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70.7%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51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FONDEN ESTATAL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208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185.3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0%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51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FONDEN APIN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81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32.9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97.5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51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ESCUELAS AL 100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557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878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89%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51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PRE (Tarjetas)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1,821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88.8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100%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51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RECURSO LOCAL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30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47.3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15.7%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51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SEGURO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8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15.2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30%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51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FAM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22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61.2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63.5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74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FUNDACIONES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4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84.2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53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74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SIN ATENDER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380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0.00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0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  <a:tr h="174148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 smtClean="0">
                          <a:effectLst/>
                          <a:latin typeface="+mj-lt"/>
                        </a:rPr>
                        <a:t>TOTAL</a:t>
                      </a:r>
                      <a:endParaRPr lang="es-MX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u="none" strike="noStrike" dirty="0" smtClean="0">
                          <a:effectLst/>
                          <a:latin typeface="+mj-lt"/>
                        </a:rPr>
                        <a:t>1,979.1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8675" marR="48675" marT="0" marB="0"/>
                </a:tc>
              </a:tr>
            </a:tbl>
          </a:graphicData>
        </a:graphic>
      </p:graphicFrame>
      <p:graphicFrame>
        <p:nvGraphicFramePr>
          <p:cNvPr id="6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96061"/>
              </p:ext>
            </p:extLst>
          </p:nvPr>
        </p:nvGraphicFramePr>
        <p:xfrm>
          <a:off x="228600" y="2916096"/>
          <a:ext cx="8589913" cy="12618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12374">
                  <a:extLst>
                    <a:ext uri="{9D8B030D-6E8A-4147-A177-3AD203B41FA5}">
                      <a16:colId xmlns:a16="http://schemas.microsoft.com/office/drawing/2014/main" xmlns="" val="12256896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67841709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316618678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1611217360"/>
                    </a:ext>
                  </a:extLst>
                </a:gridCol>
                <a:gridCol w="1248617">
                  <a:extLst>
                    <a:ext uri="{9D8B030D-6E8A-4147-A177-3AD203B41FA5}">
                      <a16:colId xmlns:a16="http://schemas.microsoft.com/office/drawing/2014/main" xmlns="" val="1425466893"/>
                    </a:ext>
                  </a:extLst>
                </a:gridCol>
                <a:gridCol w="1240490">
                  <a:extLst>
                    <a:ext uri="{9D8B030D-6E8A-4147-A177-3AD203B41FA5}">
                      <a16:colId xmlns:a16="http://schemas.microsoft.com/office/drawing/2014/main" xmlns="" val="134088819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+mj-lt"/>
                        </a:rPr>
                        <a:t>ESTATUS</a:t>
                      </a: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+mj-lt"/>
                        </a:rPr>
                        <a:t>ESCUELAS</a:t>
                      </a: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+mj-lt"/>
                        </a:rPr>
                        <a:t>NIVEL EDUCATIVO</a:t>
                      </a: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+mj-lt"/>
                        </a:rPr>
                        <a:t>TOTAL DE MUNICIPIOS</a:t>
                      </a:r>
                      <a:endParaRPr lang="en-US" sz="12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40319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+mj-lt"/>
                        </a:rPr>
                        <a:t>BÁSICO</a:t>
                      </a: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+mj-lt"/>
                        </a:rPr>
                        <a:t>MEDIO SUPERIOR</a:t>
                      </a: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+mj-lt"/>
                        </a:rPr>
                        <a:t>SUPERIOR</a:t>
                      </a: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1917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  <a:latin typeface="+mj-lt"/>
                        </a:rPr>
                        <a:t>DAÑO GRAVE</a:t>
                      </a:r>
                      <a:endParaRPr lang="es-MX" sz="1200" b="0" dirty="0">
                        <a:effectLst/>
                        <a:latin typeface="+mj-lt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4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4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 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 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  <a:latin typeface="+mj-lt"/>
                        </a:rPr>
                        <a:t>97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855871630"/>
                  </a:ext>
                </a:extLst>
              </a:tr>
              <a:tr h="60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  <a:latin typeface="+mj-lt"/>
                        </a:rPr>
                        <a:t>DAÑO MODERADO/SEVERO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916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813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84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19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8169459"/>
                  </a:ext>
                </a:extLst>
              </a:tr>
              <a:tr h="27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DAÑO MENOR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2,147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  <a:latin typeface="+mj-lt"/>
                        </a:rPr>
                        <a:t>1,978</a:t>
                      </a:r>
                      <a:endParaRPr lang="en-US" sz="12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150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  <a:latin typeface="+mj-lt"/>
                        </a:rPr>
                        <a:t>19</a:t>
                      </a:r>
                      <a:endParaRPr lang="en-US" sz="12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6226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 smtClean="0">
                          <a:effectLst/>
                          <a:latin typeface="+mj-lt"/>
                        </a:rPr>
                        <a:t>TOTAL</a:t>
                      </a: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 smtClean="0">
                          <a:effectLst/>
                          <a:latin typeface="+mj-lt"/>
                        </a:rPr>
                        <a:t>3,067</a:t>
                      </a: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Montserrat Semi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Montserrat Semi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Montserrat Semi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818985504"/>
                  </a:ext>
                </a:extLst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6275696" y="6082739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spc="-15" dirty="0" smtClean="0"/>
              <a:t>*</a:t>
            </a:r>
            <a:r>
              <a:rPr lang="es-MX" sz="1200" spc="-15" dirty="0" smtClean="0"/>
              <a:t> La suma de los planteles no coincide en razón de que hay planteles que recibieron apoyo con mas de una fuente de financiamiento</a:t>
            </a:r>
            <a:endParaRPr lang="es-MX" sz="1200" dirty="0"/>
          </a:p>
        </p:txBody>
      </p:sp>
      <p:sp>
        <p:nvSpPr>
          <p:cNvPr id="9" name="8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 DE MAGNITUD 8.2, OCURRIDO EL  07 SEPTIEMBRE 2017 EN 97 MUNICIPIOS</a:t>
            </a:r>
            <a:endPara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108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13899" y="1133729"/>
            <a:ext cx="865267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SECTOR SALUD:</a:t>
            </a:r>
            <a:endParaRPr lang="es-MX" dirty="0"/>
          </a:p>
          <a:p>
            <a:pPr algn="just"/>
            <a:r>
              <a:rPr lang="es-MX" dirty="0" smtClean="0"/>
              <a:t>Se </a:t>
            </a:r>
            <a:r>
              <a:rPr lang="es-MX" dirty="0"/>
              <a:t>tienen 10 unidades médicas afectadas por un monto total de $61’975,000.00 financiado a través del FONDEN, de las cuales únicamente 3 se encuentran en proceso de ejecución (Hospital General de </a:t>
            </a:r>
            <a:r>
              <a:rPr lang="es-MX" dirty="0" err="1"/>
              <a:t>Huixtla</a:t>
            </a:r>
            <a:r>
              <a:rPr lang="es-MX" dirty="0"/>
              <a:t>, Hospital Básico Comunitario de </a:t>
            </a:r>
            <a:r>
              <a:rPr lang="es-MX" dirty="0" err="1"/>
              <a:t>Chalchihuitán</a:t>
            </a:r>
            <a:r>
              <a:rPr lang="es-MX" dirty="0"/>
              <a:t> y Hospital General Bicentenario de </a:t>
            </a:r>
            <a:r>
              <a:rPr lang="es-MX" dirty="0" err="1"/>
              <a:t>Villaflores</a:t>
            </a:r>
            <a:r>
              <a:rPr lang="es-MX" dirty="0" smtClean="0"/>
              <a:t>).</a:t>
            </a:r>
          </a:p>
          <a:p>
            <a:pPr algn="just"/>
            <a:endParaRPr lang="es-MX" sz="1000" dirty="0"/>
          </a:p>
          <a:p>
            <a:pPr algn="just"/>
            <a:r>
              <a:rPr lang="es-MX" dirty="0" smtClean="0"/>
              <a:t>Asimismo, se </a:t>
            </a:r>
            <a:r>
              <a:rPr lang="es-MX" dirty="0"/>
              <a:t>tienen 4 unidades médicas que no fueron consideradas en el FONDEN, por un monto de 159 millones de </a:t>
            </a:r>
            <a:r>
              <a:rPr lang="es-MX" dirty="0" smtClean="0"/>
              <a:t>pesos:</a:t>
            </a:r>
            <a:endParaRPr lang="es-MX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560833"/>
              </p:ext>
            </p:extLst>
          </p:nvPr>
        </p:nvGraphicFramePr>
        <p:xfrm>
          <a:off x="313899" y="3424752"/>
          <a:ext cx="8543497" cy="33124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1668"/>
                <a:gridCol w="1386162"/>
                <a:gridCol w="1328636"/>
                <a:gridCol w="800536"/>
                <a:gridCol w="1166144"/>
                <a:gridCol w="3580351"/>
              </a:tblGrid>
              <a:tr h="136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>
                          <a:effectLst/>
                        </a:rPr>
                        <a:t>No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>
                          <a:effectLst/>
                        </a:rPr>
                        <a:t>UNIDAD MEDICA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>
                          <a:effectLst/>
                        </a:rPr>
                        <a:t>MUNICIPIO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>
                          <a:effectLst/>
                        </a:rPr>
                        <a:t>MONTO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>
                          <a:effectLst/>
                        </a:rPr>
                        <a:t>ACCIÓN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</a:rPr>
                        <a:t>ESTATUS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49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1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CENTRO DE SALUD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effectLst/>
                        </a:rPr>
                        <a:t>Tuxtla Gutiérrez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5.0 MDP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DEMOLICIÓN 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Esta unidad ya fue sustituida; sin embargo, derivado del evento sísmico del pasado 07 de septiembre de 2017, presentó severas afectaciones en su estructura que ponen en riesgo la integridad física de los transeúntes y vecinos de la zona. </a:t>
                      </a:r>
                      <a:endParaRPr lang="es-MX" sz="1200" dirty="0">
                        <a:effectLst/>
                      </a:endParaRPr>
                    </a:p>
                  </a:txBody>
                  <a:tcPr marL="28211" marR="28211" marT="0" marB="0" anchor="ctr"/>
                </a:tc>
              </a:tr>
              <a:tr h="9334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2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HOSPITAL REGIONAL TUXTLA GUTIÉRREZ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effectLst/>
                        </a:rPr>
                        <a:t>Tuxtla Gutiérrez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18.00 MDP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DEMOLICIÓN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Edificio Torre, Este edificio está dentro del predio del Hospital Regional y derivado del evento sísmico del pasado 07 de septiembre de 2017, presentó severas afectaciones en su estructura que ponen en riesgo la integridad física de pacientes, familiares, personal médico y administrativo en la unidad médica. </a:t>
                      </a:r>
                      <a:endParaRPr lang="es-MX" sz="1200" dirty="0">
                        <a:effectLst/>
                      </a:endParaRPr>
                    </a:p>
                  </a:txBody>
                  <a:tcPr marL="28211" marR="28211" marT="0" marB="0" anchor="ctr"/>
                </a:tc>
              </a:tr>
              <a:tr h="549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3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HOSPITAL GENERAL 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effectLst/>
                        </a:rPr>
                        <a:t>Arriaga, Comitán, -</a:t>
                      </a:r>
                      <a:r>
                        <a:rPr lang="es-MX" sz="1050" dirty="0" err="1" smtClean="0">
                          <a:effectLst/>
                        </a:rPr>
                        <a:t>Huixtla</a:t>
                      </a:r>
                      <a:r>
                        <a:rPr lang="es-MX" sz="1050" dirty="0" smtClean="0">
                          <a:effectLst/>
                        </a:rPr>
                        <a:t>, San </a:t>
                      </a:r>
                      <a:r>
                        <a:rPr lang="es-MX" sz="1050" dirty="0" err="1" smtClean="0">
                          <a:effectLst/>
                        </a:rPr>
                        <a:t>Cristobal</a:t>
                      </a:r>
                      <a:r>
                        <a:rPr lang="es-MX" sz="1050" dirty="0" smtClean="0">
                          <a:effectLst/>
                        </a:rPr>
                        <a:t> , Tonal,</a:t>
                      </a:r>
                      <a:r>
                        <a:rPr lang="es-MX" sz="1050" baseline="0" dirty="0" smtClean="0">
                          <a:effectLst/>
                        </a:rPr>
                        <a:t> </a:t>
                      </a:r>
                      <a:r>
                        <a:rPr lang="es-MX" sz="1050" dirty="0" smtClean="0">
                          <a:effectLst/>
                        </a:rPr>
                        <a:t>Tuxtla </a:t>
                      </a:r>
                      <a:r>
                        <a:rPr lang="es-MX" sz="1050" dirty="0" err="1" smtClean="0">
                          <a:effectLst/>
                        </a:rPr>
                        <a:t>Gtz</a:t>
                      </a:r>
                      <a:r>
                        <a:rPr lang="es-MX" sz="1050" dirty="0" smtClean="0">
                          <a:effectLst/>
                        </a:rPr>
                        <a:t>,</a:t>
                      </a:r>
                      <a:r>
                        <a:rPr lang="es-MX" sz="1050" baseline="0" dirty="0" smtClean="0">
                          <a:effectLst/>
                        </a:rPr>
                        <a:t> </a:t>
                      </a:r>
                      <a:r>
                        <a:rPr lang="es-MX" sz="1050" dirty="0" err="1" smtClean="0">
                          <a:effectLst/>
                        </a:rPr>
                        <a:t>Villaflores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91.0 MDP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REHABILITACIÓN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effectLst/>
                        </a:rPr>
                        <a:t>En </a:t>
                      </a:r>
                      <a:r>
                        <a:rPr lang="es-MX" sz="1050" dirty="0">
                          <a:effectLst/>
                        </a:rPr>
                        <a:t>el proceso de la operación se encontraron detalles en sus instalaciones de Gases medicinales, rehabilitación de salas de </a:t>
                      </a:r>
                      <a:r>
                        <a:rPr lang="es-MX" sz="1050" dirty="0" err="1">
                          <a:effectLst/>
                        </a:rPr>
                        <a:t>imagenologia</a:t>
                      </a:r>
                      <a:r>
                        <a:rPr lang="es-MX" sz="1050" dirty="0">
                          <a:effectLst/>
                        </a:rPr>
                        <a:t>, no considerados en los alcances iniciales</a:t>
                      </a:r>
                      <a:r>
                        <a:rPr lang="es-MX" sz="1050" dirty="0" smtClean="0">
                          <a:effectLst/>
                        </a:rPr>
                        <a:t>.</a:t>
                      </a:r>
                      <a:r>
                        <a:rPr lang="es-MX" sz="1050" dirty="0">
                          <a:effectLst/>
                        </a:rPr>
                        <a:t> 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</a:tr>
              <a:tr h="549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4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HOSPITAL DE MUJER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effectLst/>
                        </a:rPr>
                        <a:t>-Comitán, San Cristóbal, Tuxtla </a:t>
                      </a:r>
                      <a:r>
                        <a:rPr lang="es-MX" sz="1050" dirty="0" err="1" smtClean="0">
                          <a:effectLst/>
                        </a:rPr>
                        <a:t>Gtz</a:t>
                      </a:r>
                      <a:r>
                        <a:rPr lang="es-MX" sz="1050" dirty="0" smtClean="0">
                          <a:effectLst/>
                        </a:rPr>
                        <a:t>.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39.0 MDP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REHABILITACIÓN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211" marR="2821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smtClean="0">
                          <a:effectLst/>
                        </a:rPr>
                        <a:t>En </a:t>
                      </a:r>
                      <a:r>
                        <a:rPr lang="es-MX" sz="1050" dirty="0">
                          <a:effectLst/>
                        </a:rPr>
                        <a:t>el proceso de la operación se encontraron detalles en sus instalaciones de Gases medicinales, rehabilitación de salas de </a:t>
                      </a:r>
                      <a:r>
                        <a:rPr lang="es-MX" sz="1050" dirty="0" err="1">
                          <a:effectLst/>
                        </a:rPr>
                        <a:t>imagenologia</a:t>
                      </a:r>
                      <a:r>
                        <a:rPr lang="es-MX" sz="1050" dirty="0">
                          <a:effectLst/>
                        </a:rPr>
                        <a:t>, no considerados en los alcances iniciales</a:t>
                      </a:r>
                      <a:r>
                        <a:rPr lang="es-MX" sz="1050" dirty="0" smtClean="0">
                          <a:effectLst/>
                        </a:rPr>
                        <a:t>.</a:t>
                      </a:r>
                      <a:endParaRPr lang="es-MX" sz="1200" dirty="0">
                        <a:effectLst/>
                      </a:endParaRPr>
                    </a:p>
                  </a:txBody>
                  <a:tcPr marL="28211" marR="28211" marT="0" marB="0" anchor="ctr"/>
                </a:tc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 DE MAGNITUD 8.2, OCURRIDO EL  07 SEPTIEMBRE 2017 EN 97 MUNICIPIOS</a:t>
            </a:r>
            <a:endPara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853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2955" y="1212314"/>
            <a:ext cx="85571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SECTOR CULTURA:</a:t>
            </a:r>
            <a:endParaRPr lang="es-MX" dirty="0"/>
          </a:p>
          <a:p>
            <a:pPr algn="just"/>
            <a:r>
              <a:rPr lang="es-MX" b="1" dirty="0"/>
              <a:t> </a:t>
            </a:r>
            <a:endParaRPr lang="es-MX" dirty="0"/>
          </a:p>
          <a:p>
            <a:pPr algn="just"/>
            <a:r>
              <a:rPr lang="es-MX" dirty="0"/>
              <a:t>Se tiene un total de 98 acciones por $156’091,039.10, atendidos a través de FONDEN y Seguro catastrófico (25 concluidas y 73 en proceso). Además se tiene un registro de 110 casas de cultura sin fuente financiamiento.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810065"/>
              </p:ext>
            </p:extLst>
          </p:nvPr>
        </p:nvGraphicFramePr>
        <p:xfrm>
          <a:off x="1573942" y="3834085"/>
          <a:ext cx="5958428" cy="18649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4643"/>
                <a:gridCol w="1462088"/>
                <a:gridCol w="848747"/>
                <a:gridCol w="1023938"/>
                <a:gridCol w="989012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Fuente de Financiamiento</a:t>
                      </a:r>
                      <a:endParaRPr lang="es-MX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Recurso</a:t>
                      </a:r>
                      <a:endParaRPr lang="es-MX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Total Acciones</a:t>
                      </a:r>
                      <a:endParaRPr lang="es-MX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Concluidas</a:t>
                      </a:r>
                      <a:endParaRPr lang="es-MX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En proceso</a:t>
                      </a:r>
                      <a:endParaRPr lang="es-MX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FONDEN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$</a:t>
                      </a:r>
                      <a:r>
                        <a:rPr lang="es-MX" sz="1400" u="none" strike="noStrike" dirty="0" smtClean="0">
                          <a:effectLst/>
                        </a:rPr>
                        <a:t>11’447,354.46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APIN/FONDEN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$</a:t>
                      </a:r>
                      <a:r>
                        <a:rPr lang="es-MX" sz="1400" u="none" strike="noStrike" dirty="0" smtClean="0">
                          <a:effectLst/>
                        </a:rPr>
                        <a:t>30’878,892.83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u="none" strike="noStrike" dirty="0" smtClean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APIN/SECTUR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$</a:t>
                      </a:r>
                      <a:r>
                        <a:rPr lang="es-MX" sz="1400" u="none" strike="noStrike" dirty="0" smtClean="0">
                          <a:effectLst/>
                        </a:rPr>
                        <a:t>1’863,898.74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FONDEN/SEGURO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$</a:t>
                      </a:r>
                      <a:r>
                        <a:rPr lang="es-MX" sz="1400" u="none" strike="noStrike" dirty="0" smtClean="0">
                          <a:effectLst/>
                        </a:rPr>
                        <a:t>2’267,827.90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SEGURO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$</a:t>
                      </a:r>
                      <a:r>
                        <a:rPr lang="es-MX" sz="1400" u="none" strike="noStrike" dirty="0" smtClean="0">
                          <a:effectLst/>
                        </a:rPr>
                        <a:t>109’633,065.17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87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general</a:t>
                      </a:r>
                    </a:p>
                  </a:txBody>
                  <a:tcPr marL="9525" marR="9525" marT="9525" marB="0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156’091,039.10</a:t>
                      </a:r>
                      <a:endParaRPr lang="es-MX" sz="1600" b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9525" marR="9525" marT="9525" marB="0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s-MX" sz="1600" b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  <a:endParaRPr lang="es-MX" sz="1600" b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335653"/>
              </p:ext>
            </p:extLst>
          </p:nvPr>
        </p:nvGraphicFramePr>
        <p:xfrm>
          <a:off x="1939290" y="2987925"/>
          <a:ext cx="5265738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2900"/>
                <a:gridCol w="1612900"/>
                <a:gridCol w="2039938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s-MX" sz="1400" b="1" spc="-2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BIENES INMUEBLES</a:t>
                      </a:r>
                      <a:endParaRPr lang="es-MX" sz="1400" b="1" spc="-2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spc="-2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BIENES MUEBLES</a:t>
                      </a:r>
                      <a:endParaRPr lang="es-MX" sz="1400" b="1" spc="-2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spc="-2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TOTAL DE AFECTACIONES</a:t>
                      </a:r>
                      <a:endParaRPr lang="es-MX" sz="1400" b="1" spc="-2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  <a:endParaRPr lang="es-MX" sz="1600" b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s-MX" sz="1600" b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898130"/>
              </p:ext>
            </p:extLst>
          </p:nvPr>
        </p:nvGraphicFramePr>
        <p:xfrm>
          <a:off x="260079" y="5832144"/>
          <a:ext cx="2668525" cy="931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8525"/>
              </a:tblGrid>
              <a:tr h="152400">
                <a:tc>
                  <a:txBody>
                    <a:bodyPr/>
                    <a:lstStyle/>
                    <a:p>
                      <a:pPr marL="27940" algn="l">
                        <a:lnSpc>
                          <a:spcPts val="1305"/>
                        </a:lnSpc>
                      </a:pPr>
                      <a:r>
                        <a:rPr sz="1600" b="1" spc="-5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NOTAS:</a:t>
                      </a:r>
                      <a:endParaRPr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28">
                <a:tc>
                  <a:txBody>
                    <a:bodyPr/>
                    <a:lstStyle/>
                    <a:p>
                      <a:pPr marL="171450" indent="-171450">
                        <a:lnSpc>
                          <a:spcPts val="1290"/>
                        </a:lnSpc>
                        <a:buFont typeface="Arial" pitchFamily="34" charset="0"/>
                        <a:buChar char="•"/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FONDEN: Fondo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Desastres</a:t>
                      </a:r>
                      <a:r>
                        <a:rPr sz="1200" b="1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Naturales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176">
                <a:tc>
                  <a:txBody>
                    <a:bodyPr/>
                    <a:lstStyle/>
                    <a:p>
                      <a:pPr marL="171450" indent="-171450">
                        <a:lnSpc>
                          <a:spcPts val="1300"/>
                        </a:lnSpc>
                        <a:buFont typeface="Arial" pitchFamily="34" charset="0"/>
                        <a:buChar char="•"/>
                      </a:pPr>
                      <a:r>
                        <a:rPr lang="es-MX" sz="1200" b="1" spc="-40" dirty="0" smtClean="0">
                          <a:latin typeface="Calibri"/>
                          <a:cs typeface="Calibri"/>
                        </a:rPr>
                        <a:t>APIN</a:t>
                      </a:r>
                      <a:r>
                        <a:rPr sz="1200" b="1" spc="-40" dirty="0" smtClean="0">
                          <a:latin typeface="Calibri"/>
                          <a:cs typeface="Calibri"/>
                        </a:rPr>
                        <a:t>: </a:t>
                      </a:r>
                      <a:r>
                        <a:rPr lang="es-MX" sz="1200" b="1" spc="-5" dirty="0" smtClean="0">
                          <a:latin typeface="Calibri"/>
                          <a:cs typeface="Calibri"/>
                        </a:rPr>
                        <a:t>Apoyos Parciales inmediatos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414">
                <a:tc>
                  <a:txBody>
                    <a:bodyPr/>
                    <a:lstStyle/>
                    <a:p>
                      <a:pPr marL="171450" indent="-171450">
                        <a:lnSpc>
                          <a:spcPts val="1295"/>
                        </a:lnSpc>
                        <a:buFont typeface="Arial" pitchFamily="34" charset="0"/>
                        <a:buChar char="•"/>
                      </a:pPr>
                      <a:r>
                        <a:rPr lang="es-MX" sz="1200" b="1" spc="-5" dirty="0" smtClean="0">
                          <a:latin typeface="Calibri"/>
                          <a:cs typeface="Calibri"/>
                        </a:rPr>
                        <a:t>SECTUR</a:t>
                      </a:r>
                      <a:r>
                        <a:rPr sz="1200" b="1" spc="-15" dirty="0" smtClean="0">
                          <a:latin typeface="Calibri"/>
                          <a:cs typeface="Calibri"/>
                        </a:rPr>
                        <a:t>.: </a:t>
                      </a:r>
                      <a:r>
                        <a:rPr lang="es-MX" sz="1200" b="1" spc="-10" dirty="0" smtClean="0">
                          <a:latin typeface="Calibri"/>
                          <a:cs typeface="Calibri"/>
                        </a:rPr>
                        <a:t>Secretaría de Turismo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414">
                <a:tc>
                  <a:txBody>
                    <a:bodyPr/>
                    <a:lstStyle/>
                    <a:p>
                      <a:pPr marL="171450" indent="-171450">
                        <a:lnSpc>
                          <a:spcPts val="1295"/>
                        </a:lnSpc>
                        <a:buFont typeface="Arial" pitchFamily="34" charset="0"/>
                        <a:buChar char="•"/>
                      </a:pPr>
                      <a:r>
                        <a:rPr sz="1200" b="1" spc="-20" dirty="0">
                          <a:latin typeface="Calibri"/>
                          <a:cs typeface="Calibri"/>
                        </a:rPr>
                        <a:t>SEGURO: </a:t>
                      </a:r>
                      <a:r>
                        <a:rPr lang="es-MX" sz="1200" b="1" spc="-20" dirty="0" smtClean="0">
                          <a:latin typeface="Calibri"/>
                          <a:cs typeface="Calibri"/>
                        </a:rPr>
                        <a:t>BANORTE</a:t>
                      </a:r>
                      <a:r>
                        <a:rPr lang="es-MX" sz="1200" b="1" spc="-20" baseline="0" dirty="0" smtClean="0">
                          <a:latin typeface="Calibri"/>
                          <a:cs typeface="Calibri"/>
                        </a:rPr>
                        <a:t> York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 DE MAGNITUD 8.2, OCURRIDO EL  07 SEPTIEMBRE 2017 EN 97 MUNICIPIOS</a:t>
            </a:r>
            <a:endPara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555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0287" y="1197416"/>
            <a:ext cx="86190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FIDEICOMISO  PÚBLICO DE INVERSIÓN, ADMINISTRACIÓN Y FUENTE DE PAGO “FONDO PARA LA GESTIÓN INTEGRAL DE RIESGOS DE DESASTRES”</a:t>
            </a:r>
          </a:p>
          <a:p>
            <a:pPr algn="ctr"/>
            <a:endParaRPr lang="es-ES" sz="360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cs typeface="Aharoni" pitchFamily="2" charset="-79"/>
            </a:endParaRPr>
          </a:p>
        </p:txBody>
      </p:sp>
      <p:pic>
        <p:nvPicPr>
          <p:cNvPr id="3" name="Picture 3" descr="\\CLARACOORDPC\SoPoRtE\Sergio\FOGIRD Logo OK 20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86" y="3302758"/>
            <a:ext cx="4031802" cy="289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939142" y="1243023"/>
            <a:ext cx="563832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/>
              <a:t>Con fecha 14 de junio de 2017, se publica el Decreto en el que se constituye el Fideicomiso Público de inversión, Administración y Fuente de Pago, denominado “Fondo para la Gestión Integral de Riesgos de Desastres”.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dirty="0"/>
              <a:t>Con fecha 21 de septiembre de 2017 fue suscrito el contrato del Fideicomiso </a:t>
            </a:r>
            <a:r>
              <a:rPr lang="es-MX" dirty="0" smtClean="0"/>
              <a:t>entre el </a:t>
            </a:r>
            <a:r>
              <a:rPr lang="es-MX" dirty="0"/>
              <a:t>Gobierno del Estado de </a:t>
            </a:r>
            <a:r>
              <a:rPr lang="es-MX" dirty="0" smtClean="0"/>
              <a:t>Chiapas BANCO </a:t>
            </a:r>
            <a:r>
              <a:rPr lang="es-MX" dirty="0"/>
              <a:t>AZTECA S.A., Institución de Banca Múltiple. </a:t>
            </a:r>
            <a:endParaRPr lang="es-MX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es-MX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Con fecha 15 de agosto de 2018, se publica </a:t>
            </a:r>
            <a:r>
              <a:rPr lang="es-MX" dirty="0" smtClean="0"/>
              <a:t>en el Periódico Oficial del Estado las </a:t>
            </a:r>
            <a:r>
              <a:rPr lang="es-MX" dirty="0"/>
              <a:t>Reglas de </a:t>
            </a:r>
            <a:r>
              <a:rPr lang="es-MX" dirty="0" smtClean="0"/>
              <a:t>Operación</a:t>
            </a:r>
          </a:p>
          <a:p>
            <a:pPr algn="just"/>
            <a:endParaRPr lang="es-MX" dirty="0"/>
          </a:p>
          <a:p>
            <a:pPr algn="just"/>
            <a:r>
              <a:rPr lang="es-MX" b="1" dirty="0" smtClean="0"/>
              <a:t>Este fideicomiso es el único en el país que contempla acciones en todas las etapas de la gestión del riesgo.</a:t>
            </a:r>
            <a:endParaRPr lang="es-MX" b="1" dirty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</p:txBody>
      </p:sp>
      <p:sp>
        <p:nvSpPr>
          <p:cNvPr id="7" name="6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GESTIÓN INTEGRAL DE RIESGOS DE DESASTRES</a:t>
            </a:r>
          </a:p>
        </p:txBody>
      </p:sp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2" t="14779" r="37178" b="27365"/>
          <a:stretch/>
        </p:blipFill>
        <p:spPr bwMode="auto">
          <a:xfrm>
            <a:off x="372256" y="1243024"/>
            <a:ext cx="2125490" cy="280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 descr="PERIODICO OFICIAL REGLAS.pdf - Adobe Acrobat Reader D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8605" r="42778" b="4292"/>
          <a:stretch/>
        </p:blipFill>
        <p:spPr>
          <a:xfrm>
            <a:off x="292866" y="4319519"/>
            <a:ext cx="2094734" cy="2525781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98068" y="4152900"/>
            <a:ext cx="24416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b="1" dirty="0" smtClean="0"/>
              <a:t>Reglas FOGIRD - Pub</a:t>
            </a:r>
            <a:r>
              <a:rPr lang="es-MX" sz="1100" b="1" dirty="0"/>
              <a:t>. No. 2806-A-2018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1890" y="1093168"/>
            <a:ext cx="2771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b="1" dirty="0" smtClean="0"/>
              <a:t>Decreto de creación - Pub</a:t>
            </a:r>
            <a:r>
              <a:rPr lang="es-MX" sz="1100" b="1" dirty="0"/>
              <a:t>. No. </a:t>
            </a:r>
            <a:r>
              <a:rPr lang="es-MX" sz="1100" b="1" dirty="0" smtClean="0"/>
              <a:t>1928-A-2017</a:t>
            </a:r>
            <a:endParaRPr lang="es-MX" sz="1100" b="1" dirty="0"/>
          </a:p>
        </p:txBody>
      </p:sp>
    </p:spTree>
    <p:extLst>
      <p:ext uri="{BB962C8B-B14F-4D97-AF65-F5344CB8AC3E}">
        <p14:creationId xmlns:p14="http://schemas.microsoft.com/office/powerpoint/2010/main" val="25996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0616" y="1715532"/>
            <a:ext cx="574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b="1" dirty="0" smtClean="0"/>
              <a:t>Fines del Fideicomiso FOGIRD.</a:t>
            </a:r>
            <a:endParaRPr lang="es-ES" b="1" dirty="0"/>
          </a:p>
          <a:p>
            <a:pPr algn="just"/>
            <a:r>
              <a:rPr lang="es-ES" dirty="0"/>
              <a:t> 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Reconstrucción de infraestructura dañada por desastres.</a:t>
            </a:r>
            <a:endParaRPr lang="es-ES" dirty="0"/>
          </a:p>
          <a:p>
            <a:pPr algn="just"/>
            <a:endParaRPr lang="es-ES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dirty="0"/>
              <a:t>Adquisición de insumos </a:t>
            </a:r>
            <a:r>
              <a:rPr lang="es-ES" dirty="0" smtClean="0"/>
              <a:t>para </a:t>
            </a:r>
            <a:r>
              <a:rPr lang="es-ES" dirty="0"/>
              <a:t>la atención </a:t>
            </a:r>
            <a:r>
              <a:rPr lang="es-ES" dirty="0" smtClean="0"/>
              <a:t>de emergencias.</a:t>
            </a:r>
          </a:p>
          <a:p>
            <a:pPr algn="just"/>
            <a:r>
              <a:rPr lang="es-ES" dirty="0"/>
              <a:t> 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Contratación </a:t>
            </a:r>
            <a:r>
              <a:rPr lang="es-ES" dirty="0"/>
              <a:t>de seguros </a:t>
            </a:r>
            <a:r>
              <a:rPr lang="es-ES" dirty="0" smtClean="0"/>
              <a:t>e instrumentos </a:t>
            </a:r>
            <a:r>
              <a:rPr lang="es-ES" dirty="0"/>
              <a:t>de administración y transferencia de </a:t>
            </a:r>
            <a:r>
              <a:rPr lang="es-ES" dirty="0" smtClean="0"/>
              <a:t>riesgos.</a:t>
            </a:r>
          </a:p>
          <a:p>
            <a:pPr lvl="0" algn="just"/>
            <a:r>
              <a:rPr lang="es-ES" dirty="0"/>
              <a:t> 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Actualización </a:t>
            </a:r>
            <a:r>
              <a:rPr lang="es-ES" dirty="0"/>
              <a:t>de inventarios de la infraestructura pública estatal, en el marco de la Estrategia de Gestión Integral de Riesgos EGIR.</a:t>
            </a:r>
          </a:p>
          <a:p>
            <a:pPr algn="just"/>
            <a:r>
              <a:rPr lang="es-ES" dirty="0"/>
              <a:t> 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dirty="0"/>
              <a:t>Financiamiento de la contraparte </a:t>
            </a:r>
            <a:r>
              <a:rPr lang="es-ES" dirty="0" smtClean="0"/>
              <a:t>estatal de proyectos preventivos FOPREDEN.</a:t>
            </a:r>
            <a:endParaRPr lang="es-ES" dirty="0"/>
          </a:p>
        </p:txBody>
      </p:sp>
      <p:pic>
        <p:nvPicPr>
          <p:cNvPr id="4" name="Picture 2" descr="Resultado de imagen para trabajos de reconstrucción en chiap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84" y="1619471"/>
            <a:ext cx="2373957" cy="1416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ayuda humanitaria  en chiap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84" y="4731631"/>
            <a:ext cx="2300288" cy="1391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n para segu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09" y="3234828"/>
            <a:ext cx="2383632" cy="1273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GESTIÓN INTEGRAL DE RIESGOS DE DESASTRES</a:t>
            </a:r>
          </a:p>
        </p:txBody>
      </p:sp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491318" y="1270000"/>
            <a:ext cx="83224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DE LAS ACCIONES PARA </a:t>
            </a:r>
            <a:r>
              <a:rPr lang="es-MX" b="1" dirty="0" smtClean="0"/>
              <a:t>GESTIÓN INTEGRAL DE RIESGOS DE DESASTRES</a:t>
            </a:r>
            <a:endParaRPr lang="es-ES" b="1" dirty="0" smtClean="0"/>
          </a:p>
          <a:p>
            <a:pPr algn="ctr"/>
            <a:r>
              <a:rPr lang="es-ES" b="1" dirty="0" smtClean="0"/>
              <a:t>(ART. 15 REGLAS DE OPERACIÓN FOGIRD)</a:t>
            </a:r>
            <a:endParaRPr lang="es-MX" dirty="0" smtClean="0"/>
          </a:p>
          <a:p>
            <a:pPr algn="ctr"/>
            <a:r>
              <a:rPr lang="es-ES" dirty="0" smtClean="0"/>
              <a:t> </a:t>
            </a:r>
            <a:endParaRPr lang="es-MX" dirty="0" smtClean="0"/>
          </a:p>
          <a:p>
            <a:pPr algn="just"/>
            <a:endParaRPr lang="es-MX" dirty="0" smtClean="0"/>
          </a:p>
          <a:p>
            <a:pPr algn="just"/>
            <a:r>
              <a:rPr lang="es-ES" b="1" dirty="0" smtClean="0"/>
              <a:t> </a:t>
            </a:r>
            <a:endParaRPr lang="es-MX" dirty="0" smtClean="0"/>
          </a:p>
          <a:p>
            <a:pPr lvl="0" algn="ctr"/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811564" y="2725719"/>
            <a:ext cx="2090509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ETAPAS DE LA GIRD: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IDENTIFICACIÓN</a:t>
            </a:r>
          </a:p>
          <a:p>
            <a:r>
              <a:rPr lang="es-ES" b="1" dirty="0" smtClean="0"/>
              <a:t>PREVISIÓN</a:t>
            </a:r>
          </a:p>
          <a:p>
            <a:r>
              <a:rPr lang="es-ES" b="1" dirty="0" smtClean="0"/>
              <a:t>PREVENCIÓN</a:t>
            </a:r>
          </a:p>
          <a:p>
            <a:r>
              <a:rPr lang="es-ES" b="1" dirty="0" smtClean="0"/>
              <a:t>MITIGACIÓN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PREPARACIÓN </a:t>
            </a:r>
          </a:p>
          <a:p>
            <a:r>
              <a:rPr lang="es-ES" b="1" dirty="0" smtClean="0"/>
              <a:t>AUXILIO</a:t>
            </a:r>
          </a:p>
          <a:p>
            <a:r>
              <a:rPr lang="es-ES" b="1" dirty="0" smtClean="0"/>
              <a:t>RECUPERACIÓN</a:t>
            </a:r>
          </a:p>
          <a:p>
            <a:r>
              <a:rPr lang="es-ES" b="1" dirty="0" smtClean="0"/>
              <a:t>RECONSTRUCCIÓN</a:t>
            </a:r>
            <a:endParaRPr lang="es-MX" dirty="0"/>
          </a:p>
        </p:txBody>
      </p:sp>
      <p:sp>
        <p:nvSpPr>
          <p:cNvPr id="17" name="16 Cerrar llave"/>
          <p:cNvSpPr/>
          <p:nvPr/>
        </p:nvSpPr>
        <p:spPr>
          <a:xfrm>
            <a:off x="2292825" y="3411941"/>
            <a:ext cx="696036" cy="137842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8" name="17 Rectángulo"/>
          <p:cNvSpPr/>
          <p:nvPr/>
        </p:nvSpPr>
        <p:spPr>
          <a:xfrm>
            <a:off x="3126981" y="3926722"/>
            <a:ext cx="1306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DEL RIESGO</a:t>
            </a:r>
            <a:endParaRPr lang="es-MX" dirty="0"/>
          </a:p>
        </p:txBody>
      </p:sp>
      <p:sp>
        <p:nvSpPr>
          <p:cNvPr id="19" name="18 Circular"/>
          <p:cNvSpPr/>
          <p:nvPr/>
        </p:nvSpPr>
        <p:spPr>
          <a:xfrm rot="13085071">
            <a:off x="2771233" y="2112384"/>
            <a:ext cx="4674891" cy="4373186"/>
          </a:xfrm>
          <a:prstGeom prst="pi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5084063" y="2684769"/>
            <a:ext cx="21219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PROYECTO:</a:t>
            </a:r>
          </a:p>
          <a:p>
            <a:endParaRPr lang="es-ES" b="1" dirty="0" smtClean="0"/>
          </a:p>
          <a:p>
            <a:r>
              <a:rPr lang="es-ES" b="1" dirty="0" smtClean="0"/>
              <a:t>Acciones estructurales y no estructurales de reducción de riesgos.</a:t>
            </a:r>
          </a:p>
          <a:p>
            <a:endParaRPr lang="es-ES" b="1" dirty="0" smtClean="0"/>
          </a:p>
          <a:p>
            <a:r>
              <a:rPr lang="es-ES" b="1" dirty="0" smtClean="0"/>
              <a:t>Atención de población vulnerable ante emergencias</a:t>
            </a:r>
            <a:endParaRPr lang="es-MX" dirty="0"/>
          </a:p>
        </p:txBody>
      </p:sp>
      <p:sp>
        <p:nvSpPr>
          <p:cNvPr id="21" name="20 Rectángulo"/>
          <p:cNvSpPr/>
          <p:nvPr/>
        </p:nvSpPr>
        <p:spPr>
          <a:xfrm rot="1498546">
            <a:off x="7052737" y="5914694"/>
            <a:ext cx="942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IGIRD</a:t>
            </a:r>
            <a:endParaRPr lang="es-MX" dirty="0"/>
          </a:p>
        </p:txBody>
      </p:sp>
      <p:sp>
        <p:nvSpPr>
          <p:cNvPr id="22" name="21 Rectángulo"/>
          <p:cNvSpPr/>
          <p:nvPr/>
        </p:nvSpPr>
        <p:spPr>
          <a:xfrm rot="20705194">
            <a:off x="6952363" y="2591516"/>
            <a:ext cx="81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SALUD</a:t>
            </a:r>
            <a:endParaRPr lang="es-MX" dirty="0"/>
          </a:p>
        </p:txBody>
      </p:sp>
      <p:sp>
        <p:nvSpPr>
          <p:cNvPr id="23" name="22 Rectángulo"/>
          <p:cNvSpPr/>
          <p:nvPr/>
        </p:nvSpPr>
        <p:spPr>
          <a:xfrm rot="21048805">
            <a:off x="7211485" y="2975931"/>
            <a:ext cx="134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EDUCACIÓN</a:t>
            </a:r>
            <a:endParaRPr lang="es-MX" dirty="0"/>
          </a:p>
        </p:txBody>
      </p:sp>
      <p:sp>
        <p:nvSpPr>
          <p:cNvPr id="24" name="23 Rectángulo"/>
          <p:cNvSpPr/>
          <p:nvPr/>
        </p:nvSpPr>
        <p:spPr>
          <a:xfrm rot="21395148">
            <a:off x="7432638" y="3590336"/>
            <a:ext cx="1532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SECRETARÍA </a:t>
            </a:r>
          </a:p>
          <a:p>
            <a:r>
              <a:rPr lang="es-ES" b="1" dirty="0" smtClean="0"/>
              <a:t>DE BIENESTAR</a:t>
            </a:r>
            <a:endParaRPr lang="es-MX" dirty="0"/>
          </a:p>
        </p:txBody>
      </p:sp>
      <p:sp>
        <p:nvSpPr>
          <p:cNvPr id="25" name="24 Rectángulo"/>
          <p:cNvSpPr/>
          <p:nvPr/>
        </p:nvSpPr>
        <p:spPr>
          <a:xfrm>
            <a:off x="7535213" y="4454436"/>
            <a:ext cx="1374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DIF CHIAPAS</a:t>
            </a:r>
            <a:endParaRPr lang="es-MX" dirty="0"/>
          </a:p>
        </p:txBody>
      </p:sp>
      <p:sp>
        <p:nvSpPr>
          <p:cNvPr id="26" name="25 Rectángulo"/>
          <p:cNvSpPr/>
          <p:nvPr/>
        </p:nvSpPr>
        <p:spPr>
          <a:xfrm rot="567527">
            <a:off x="7485128" y="4998073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SEMAHN</a:t>
            </a:r>
            <a:endParaRPr lang="es-MX" dirty="0"/>
          </a:p>
        </p:txBody>
      </p:sp>
      <p:sp>
        <p:nvSpPr>
          <p:cNvPr id="27" name="26 Rectángulo"/>
          <p:cNvSpPr/>
          <p:nvPr/>
        </p:nvSpPr>
        <p:spPr>
          <a:xfrm rot="1402889">
            <a:off x="7413010" y="5557631"/>
            <a:ext cx="698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SAGP</a:t>
            </a:r>
            <a:endParaRPr lang="es-MX" dirty="0"/>
          </a:p>
        </p:txBody>
      </p:sp>
      <p:sp>
        <p:nvSpPr>
          <p:cNvPr id="28" name="27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GESTIÓN INTEGRAL DE RIESGOS DE DESASTRES</a:t>
            </a:r>
          </a:p>
        </p:txBody>
      </p:sp>
      <p:pic>
        <p:nvPicPr>
          <p:cNvPr id="2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0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630632"/>
              </p:ext>
            </p:extLst>
          </p:nvPr>
        </p:nvGraphicFramePr>
        <p:xfrm>
          <a:off x="596900" y="1943100"/>
          <a:ext cx="8178800" cy="2779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46800"/>
                <a:gridCol w="2032000"/>
              </a:tblGrid>
              <a:tr h="541178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CONCEPTO</a:t>
                      </a:r>
                      <a:r>
                        <a:rPr lang="es-MX" b="1" baseline="0" dirty="0" smtClean="0"/>
                        <a:t> </a:t>
                      </a:r>
                      <a:endParaRPr lang="es-MX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MONTO</a:t>
                      </a:r>
                      <a:endParaRPr lang="es-MX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14522">
                <a:tc>
                  <a:txBody>
                    <a:bodyPr/>
                    <a:lstStyle/>
                    <a:p>
                      <a:pPr algn="just"/>
                      <a:r>
                        <a:rPr lang="es-MX" sz="1800" b="1" kern="1200" dirty="0" smtClean="0"/>
                        <a:t>RECURSOS</a:t>
                      </a:r>
                      <a:r>
                        <a:rPr lang="es-MX" sz="1800" b="1" kern="1200" baseline="0" dirty="0" smtClean="0"/>
                        <a:t> MINISTRADOS 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b="1" kern="1200" dirty="0" smtClean="0"/>
                        <a:t>$105’937,757.22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41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800" b="1" kern="1200" dirty="0" smtClean="0"/>
                        <a:t>HONORARIOS AL FIDUCIARIO</a:t>
                      </a:r>
                      <a:endParaRPr lang="es-MX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b="1" kern="1200" dirty="0" smtClean="0"/>
                        <a:t>$243,600,00</a:t>
                      </a:r>
                      <a:endParaRPr lang="es-MX" sz="1800" b="1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41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800" b="1" kern="1200" dirty="0" smtClean="0"/>
                        <a:t>RENDIMIENTOS POR INVERSIÓN DEL PATRIMONIO</a:t>
                      </a:r>
                      <a:endParaRPr lang="es-MX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b="1" kern="1200" dirty="0" smtClean="0"/>
                        <a:t>$1,297,058.27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411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800" b="1" kern="1200" dirty="0" smtClean="0"/>
                        <a:t>SALDO AL 31 DE DICIEMBRE DE 2018</a:t>
                      </a:r>
                      <a:endParaRPr lang="es-MX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b="1" kern="1200" dirty="0" smtClean="0"/>
                        <a:t>$106,991,215.49</a:t>
                      </a:r>
                      <a:endParaRPr lang="es-MX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533400" y="5245100"/>
            <a:ext cx="811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Se </a:t>
            </a:r>
            <a:r>
              <a:rPr lang="es-MX" b="1" dirty="0"/>
              <a:t>tiene un presupuesto de $371’744,797.61, para el ejercicio 2019</a:t>
            </a:r>
          </a:p>
          <a:p>
            <a:pPr algn="just"/>
            <a:r>
              <a:rPr lang="es-MX" b="1" dirty="0"/>
              <a:t> 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77850" y="1350265"/>
            <a:ext cx="8026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FINANCIERO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FOGIRD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GESTIÓN INTEGRAL DE RIESGOS DE DESASTRES</a:t>
            </a:r>
          </a:p>
        </p:txBody>
      </p:sp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4892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0287" y="1705416"/>
            <a:ext cx="86190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“</a:t>
            </a:r>
            <a:r>
              <a:rPr lang="es-ES" sz="3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FONDO PARA LA </a:t>
            </a:r>
            <a:r>
              <a:rPr lang="es-ES" sz="36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PREVENCIÓN DE DESASTRES NATURALES</a:t>
            </a:r>
            <a:r>
              <a:rPr lang="es-ES" sz="3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”</a:t>
            </a:r>
          </a:p>
          <a:p>
            <a:pPr algn="ctr"/>
            <a:endParaRPr lang="es-ES" sz="3600" b="1" spc="-5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algn="ctr"/>
            <a:r>
              <a:rPr lang="es-ES" sz="36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«FOPREDEN»</a:t>
            </a:r>
            <a:endParaRPr lang="es-ES" sz="360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cs typeface="Aharoni" pitchFamily="2" charset="-79"/>
            </a:endParaRPr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7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PREVENCIÓN DE DESASTRES NATURALES «FOPREDEN»</a:t>
            </a:r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078230"/>
              </p:ext>
            </p:extLst>
          </p:nvPr>
        </p:nvGraphicFramePr>
        <p:xfrm>
          <a:off x="27212" y="1137258"/>
          <a:ext cx="9116789" cy="56800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2886"/>
                <a:gridCol w="1824302"/>
                <a:gridCol w="3606800"/>
                <a:gridCol w="1143000"/>
                <a:gridCol w="1079500"/>
                <a:gridCol w="1130301"/>
              </a:tblGrid>
              <a:tr h="162855"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No.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b="1" u="none" strike="noStrike" dirty="0" smtClean="0">
                          <a:effectLst/>
                        </a:rPr>
                        <a:t>NOMBRE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b="1" u="none" strike="noStrike" dirty="0" smtClean="0">
                          <a:effectLst/>
                        </a:rPr>
                        <a:t>OBJETIVO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b="1" u="none" strike="noStrike" dirty="0" smtClean="0">
                          <a:effectLst/>
                        </a:rPr>
                        <a:t>MONTO FEDERAL 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b="1" u="none" strike="noStrike" dirty="0" smtClean="0">
                          <a:effectLst/>
                        </a:rPr>
                        <a:t>MONTO ESTATAL 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TOTAL 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8855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Sistema de </a:t>
                      </a:r>
                      <a:r>
                        <a:rPr lang="es-MX" sz="1200" u="none" strike="noStrike" dirty="0" err="1">
                          <a:effectLst/>
                        </a:rPr>
                        <a:t>Multi</a:t>
                      </a:r>
                      <a:r>
                        <a:rPr lang="es-MX" sz="1200" u="none" strike="noStrike" dirty="0">
                          <a:effectLst/>
                        </a:rPr>
                        <a:t> Alerta y Comunicación Masiva para el Estado de Chiapas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Coadyuvar a la generación de una “red de monitoreo con </a:t>
                      </a:r>
                      <a:r>
                        <a:rPr lang="es-MX" sz="1200" u="none" strike="noStrike" dirty="0" err="1">
                          <a:effectLst/>
                        </a:rPr>
                        <a:t>alertamiento</a:t>
                      </a:r>
                      <a:r>
                        <a:rPr lang="es-MX" sz="1200" u="none" strike="noStrike" dirty="0">
                          <a:effectLst/>
                        </a:rPr>
                        <a:t> y comunicación masiva de emergencia estatal, que a su vez pueda estar intercomunicada a lo largo del Estado dentro de sus Municipios con mayor vulnerabilidad, contando a su vez con una red de sensores, para prevenir a la población en caso de una emergencia por causas naturales y/o causas humanas.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 smtClean="0">
                          <a:effectLst/>
                        </a:rPr>
                        <a:t>$</a:t>
                      </a:r>
                      <a:r>
                        <a:rPr lang="es-MX" sz="1200" b="1" dirty="0" smtClean="0"/>
                        <a:t>39,762,923.71</a:t>
                      </a:r>
                      <a:r>
                        <a:rPr lang="es-MX" sz="1200" u="none" strike="noStrike" dirty="0">
                          <a:effectLst/>
                        </a:rPr>
                        <a:t/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(76.66</a:t>
                      </a:r>
                      <a:r>
                        <a:rPr lang="es-MX" sz="1200" u="none" strike="noStrike" dirty="0" smtClean="0">
                          <a:effectLst/>
                        </a:rPr>
                        <a:t>%)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dirty="0" smtClean="0">
                          <a:effectLst/>
                        </a:rPr>
                        <a:t>$ </a:t>
                      </a:r>
                      <a:r>
                        <a:rPr lang="es-MX" sz="1200" b="1" dirty="0" smtClean="0"/>
                        <a:t>12,106,269.75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dirty="0" smtClean="0">
                          <a:effectLst/>
                        </a:rPr>
                        <a:t>(23.34%)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dirty="0" smtClean="0">
                          <a:effectLst/>
                        </a:rPr>
                        <a:t>$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51,869,193.46</a:t>
                      </a:r>
                    </a:p>
                  </a:txBody>
                  <a:tcPr marL="0" marR="0" marT="0" marB="0" anchor="ctr"/>
                </a:tc>
              </a:tr>
              <a:tr h="10668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Fortalecimiento de Capacidades para la Reducción de Riesgos, a través de la Educación, Capacitación Técnica y Especializada de la Escuela Nacional de Protección Civil,  Campus Chiapas.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Consolidar un centro educativo, de capacitación y enseñanza especializada, que permita desarrollar las actitudes y habilidades que se requieren para el correcto desempeño de las tareas para la reducción  de riesgos de desastres ante la presencia o amenaza de  eventos adversos, a través de la vinculación e intercambio académico de conocimientos, además de la cooperación científica y técnica.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$22,423,100.00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(100</a:t>
                      </a:r>
                      <a:r>
                        <a:rPr lang="es-MX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$22,423,100.00</a:t>
                      </a:r>
                      <a:endParaRPr lang="es-MX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55372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Actualización del Atlas de Peligros por Fenómenos Naturales del Estado de Chiapas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Identificar, zonificar y caracterizar los peligros por fenómenos naturales de afectación potencial para la población o infraestructura del Estado de Chiapas, conforme a las guías metodológicas del CENAPRED o del SGM.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$ 13,998,271.00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(70%)</a:t>
                      </a:r>
                      <a:endParaRPr lang="es-MX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$5,999,259.00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(30%) </a:t>
                      </a:r>
                      <a:endParaRPr lang="es-MX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$19,997,530.00 </a:t>
                      </a:r>
                      <a:endParaRPr lang="es-MX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9906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Campañas preventivas para la Autoprotección de la Población Vulnerable ante Fenómenos Perturbadores en Chiapas, difundidas a través del Sistema de Transmisión de la Radio y Televisión Estatal.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proyecto tiene el propósito de dar continuidad a la difusión de las acciones preventivas   basadas en campañas, promocionales, programas de comunicación social y acciones relacionadas con el fomento a la cultura de la prevención de los fenómenos naturales perturbadores en el estado de Chiapas, a fin de fortalecer la Protección Civil de Chiapas</a:t>
                      </a:r>
                      <a:endParaRPr lang="es-MX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s-E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$39’646,566.50</a:t>
                      </a:r>
                      <a:endParaRPr lang="es-MX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  <a:endParaRPr lang="es-MX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s-E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 9’911,641.63</a:t>
                      </a:r>
                      <a:endParaRPr lang="es-MX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endParaRPr lang="es-MX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s-E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49’558,208.13</a:t>
                      </a:r>
                      <a:endParaRPr lang="es-MX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58444">
                <a:tc gridSpan="3">
                  <a:txBody>
                    <a:bodyPr/>
                    <a:lstStyle/>
                    <a:p>
                      <a:pPr algn="r" fontAlgn="b"/>
                      <a:endParaRPr lang="es-MX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3" marR="8143" marT="81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3" marR="8143" marT="814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6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9144000" cy="5143500"/>
          </a:xfrm>
          <a:prstGeom prst="rect">
            <a:avLst/>
          </a:prstGeom>
        </p:spPr>
      </p:pic>
      <p:pic>
        <p:nvPicPr>
          <p:cNvPr id="3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PREVENCIÓN DE DESASTRES NATURALES «FOPREDEN»</a:t>
            </a:r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94953"/>
              </p:ext>
            </p:extLst>
          </p:nvPr>
        </p:nvGraphicFramePr>
        <p:xfrm>
          <a:off x="27212" y="1316578"/>
          <a:ext cx="9116789" cy="54390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2886"/>
                <a:gridCol w="1636342"/>
                <a:gridCol w="3599142"/>
                <a:gridCol w="1187355"/>
                <a:gridCol w="1160060"/>
                <a:gridCol w="1201004"/>
              </a:tblGrid>
              <a:tr h="162855"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No.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100" b="1" u="none" strike="noStrike" dirty="0" smtClean="0">
                          <a:effectLst/>
                        </a:rPr>
                        <a:t>NOMBRE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100" b="1" u="none" strike="noStrike" dirty="0" smtClean="0">
                          <a:effectLst/>
                        </a:rPr>
                        <a:t>OBJETIVO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100" b="1" u="none" strike="noStrike" dirty="0" smtClean="0">
                          <a:effectLst/>
                        </a:rPr>
                        <a:t>MONTO FEDERAL 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100" b="1" u="none" strike="noStrike" dirty="0" smtClean="0">
                          <a:effectLst/>
                        </a:rPr>
                        <a:t>MONTO ESTATAL 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 smtClean="0">
                          <a:effectLst/>
                        </a:rPr>
                        <a:t>TOTAL 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3907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Construcción del campo de entrenamiento contra incendio Y materiales peligrosos .</a:t>
                      </a:r>
                      <a:endParaRPr lang="es-MX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/>
                        <a:t>Se contempla la planeación y ejecución de un proyecto en forma integral, a través del desarrollo una ingeniería a detalle y un proyecto constructivo para la instalación de un sistema de protección contra incendio a base de hidrantes y equipo de bombeo, para la implementación de programas de capacitación y entrenamiento de control y combate de incendios y emergencias con materiales peligrosos. Generar diseños, y planos de ubicación de diferentes simuladores para las practica a fuego real, aplicando criterios de ingeniería para el abastecimiento de combustibles líquidos y gases inflamables, así como escenarios a escala para desarrollar habilidades para la respuesta a incidentes con Materiales Peligrosos. Se realizara un proyecto de recuperación y tratamiento de agua, por métodos tradicionales para la mayor optimización de recursos y cuidado del medio ambiente.</a:t>
                      </a: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+mn-cs"/>
                        </a:rPr>
                        <a:t>$6’821,292.50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dirty="0" smtClean="0">
                          <a:effectLst/>
                        </a:rPr>
                        <a:t>(100%)</a:t>
                      </a:r>
                      <a:endParaRPr lang="es-MX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  <a:latin typeface="Times New Roman"/>
                          <a:ea typeface="Times New Roman"/>
                        </a:rPr>
                        <a:t>--</a:t>
                      </a:r>
                      <a:endParaRPr lang="es-MX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4150" algn="l"/>
                        </a:tabLst>
                        <a:defRPr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+mn-cs"/>
                        </a:rPr>
                        <a:t>$6’821,292.50</a:t>
                      </a:r>
                    </a:p>
                  </a:txBody>
                  <a:tcPr marL="0" marR="0" marT="0" marB="0" anchor="ctr"/>
                </a:tc>
              </a:tr>
              <a:tr h="124183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Fortalecimiento a los Comités de Prevención y Participación Ciudadana del Estado de Chiapas</a:t>
                      </a:r>
                      <a:endParaRPr lang="es-MX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Constituir un Grupo Organizado de Personas Comprometidas con su Comunidad para Desarrollar Acciones Relacionadas con la Identificación, Análisis y Reducción de Riesgos,  </a:t>
                      </a:r>
                      <a:r>
                        <a:rPr lang="es-MX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Alertamiento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Preparación y Atención a las Contingencias Así como los Procesos de Recuperación Integral en Busca de un Desarrollo Sustentable, en Coordinación con los Sistemas Municipal y Estatal de Protección Civil y aquellas estructuras, instancias u organismos que pudieran participar en una contingencia tanto de los Sectores Público, Privado y Social como de los Tres Órdenes de Gobierno.</a:t>
                      </a: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+mn-cs"/>
                        </a:rPr>
                        <a:t>$80,574,700.00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dirty="0" smtClean="0">
                          <a:effectLst/>
                        </a:rPr>
                        <a:t>(100%)</a:t>
                      </a:r>
                      <a:endParaRPr lang="es-MX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  <a:latin typeface="Times New Roman"/>
                          <a:ea typeface="Times New Roman"/>
                        </a:rPr>
                        <a:t>--</a:t>
                      </a:r>
                      <a:endParaRPr lang="es-MX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4150" algn="l"/>
                        </a:tabLst>
                        <a:defRPr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+mn-cs"/>
                        </a:rPr>
                        <a:t>$80,574,700.00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4150" algn="l"/>
                        </a:tabLst>
                        <a:defRPr/>
                      </a:pPr>
                      <a:endParaRPr lang="es-MX" sz="1200" b="0" kern="1200" dirty="0" smtClean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309235">
                <a:tc gridSpan="3">
                  <a:txBody>
                    <a:bodyPr/>
                    <a:lstStyle/>
                    <a:p>
                      <a:pPr algn="r" fontAlgn="b"/>
                      <a:r>
                        <a:rPr lang="es-MX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endParaRPr lang="es-MX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3" marR="8143" marT="81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3" marR="8143" marT="814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$203,226,853.71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$28,017,170.38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$231,244,024.09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0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06215"/>
            <a:ext cx="9144000" cy="222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2806700" algn="ctr"/>
                <a:tab pos="5611813" algn="r"/>
              </a:tabLst>
            </a:pPr>
            <a:r>
              <a:rPr kumimoji="0" lang="es-ES_tradn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SISTEMA DE MULTI</a:t>
            </a:r>
            <a:r>
              <a:rPr lang="es-ES_tradnl" b="1" dirty="0" smtClean="0">
                <a:ea typeface="Calibri" pitchFamily="34" charset="0"/>
                <a:cs typeface="Arial" pitchFamily="34" charset="0"/>
              </a:rPr>
              <a:t> </a:t>
            </a:r>
            <a:r>
              <a:rPr kumimoji="0" lang="es-ES_tradn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ALERTA Y COMUNICACIÓN MASIVA PARA EL ESTADO DE CHIAPAS.</a:t>
            </a:r>
            <a:endParaRPr kumimoji="0" lang="es-MX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2806700" algn="ctr"/>
                <a:tab pos="5611813" algn="r"/>
              </a:tabLst>
            </a:pPr>
            <a:endParaRPr kumimoji="0" lang="es-MX" sz="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2806700" algn="ctr"/>
                <a:tab pos="5611813" algn="r"/>
              </a:tabLst>
            </a:pPr>
            <a:endParaRPr kumimoji="0" lang="es-MX" sz="1050" b="1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2806700" algn="ctr"/>
                <a:tab pos="5611813" algn="r"/>
              </a:tabLst>
            </a:pPr>
            <a:r>
              <a:rPr kumimoji="0" lang="es-MX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Objetivo</a:t>
            </a:r>
            <a:r>
              <a:rPr kumimoji="0" lang="es-MX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:  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Salvar la vida de las personas,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Implementando un sistema especializado que genere señales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multi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-alerta oportunas en la identificación, formación y manifestación de los fenómenos perturbadores para proteger a la población vulnerable del Estado de Chiapas, 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creando una cultura cívica de prevención antes, durante y después de fenómenos perturbadores.</a:t>
            </a:r>
            <a:endParaRPr kumimoji="0" lang="es-MX" sz="17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2806700" algn="ctr"/>
                <a:tab pos="5611813" algn="r"/>
              </a:tabLst>
            </a:pPr>
            <a:endParaRPr lang="es-MX" sz="40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2806700" algn="ctr"/>
                <a:tab pos="5611813" algn="r"/>
              </a:tabLst>
            </a:pPr>
            <a:r>
              <a:rPr kumimoji="0" lang="es-E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Inversión Total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:  $51’869,193.46    | 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FEDERAL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: </a:t>
            </a:r>
            <a:r>
              <a:rPr lang="es-MX" sz="1600" b="1" dirty="0" smtClean="0"/>
              <a:t>39’762,923.71   </a:t>
            </a:r>
            <a:r>
              <a:rPr lang="es-MX" sz="1600" dirty="0" smtClean="0"/>
              <a:t> </a:t>
            </a:r>
            <a:r>
              <a:rPr lang="es-ES" b="1" dirty="0" smtClean="0">
                <a:ea typeface="Times New Roman" pitchFamily="18" charset="0"/>
                <a:cs typeface="Arial" pitchFamily="34" charset="0"/>
              </a:rPr>
              <a:t>|</a:t>
            </a:r>
            <a:r>
              <a:rPr lang="es-ES" sz="1600" b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es-MX" sz="1600" dirty="0" smtClean="0"/>
              <a:t>  </a:t>
            </a:r>
            <a:r>
              <a:rPr lang="es-MX" sz="1600" b="1" dirty="0" smtClean="0"/>
              <a:t>ESTATAL </a:t>
            </a:r>
            <a:r>
              <a:rPr lang="es-MX" sz="1400" b="1" dirty="0" smtClean="0"/>
              <a:t>: </a:t>
            </a:r>
            <a:r>
              <a:rPr lang="es-MX" sz="1600" b="1" dirty="0" smtClean="0"/>
              <a:t>12’106,269.75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2806700" algn="ctr"/>
                <a:tab pos="5611813" algn="r"/>
              </a:tabLst>
            </a:pPr>
            <a:r>
              <a:rPr lang="es-MX" sz="1050" dirty="0"/>
              <a:t>	</a:t>
            </a:r>
            <a:r>
              <a:rPr lang="es-MX" sz="1050" dirty="0" smtClean="0"/>
              <a:t>	                                                                                                               (</a:t>
            </a:r>
            <a:r>
              <a:rPr lang="es-MX" sz="1050" dirty="0"/>
              <a:t>76.66</a:t>
            </a:r>
            <a:r>
              <a:rPr lang="es-MX" sz="1050" dirty="0" smtClean="0"/>
              <a:t>%)		        (</a:t>
            </a:r>
            <a:r>
              <a:rPr lang="es-MX" sz="1050" dirty="0"/>
              <a:t>23.34%)</a:t>
            </a:r>
            <a:endParaRPr kumimoji="0" 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370909"/>
              </p:ext>
            </p:extLst>
          </p:nvPr>
        </p:nvGraphicFramePr>
        <p:xfrm>
          <a:off x="14515" y="3025980"/>
          <a:ext cx="9108503" cy="38277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5535"/>
                <a:gridCol w="7762350"/>
                <a:gridCol w="950618"/>
              </a:tblGrid>
              <a:tr h="1143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 err="1" smtClean="0"/>
                        <a:t>Cant</a:t>
                      </a:r>
                      <a:r>
                        <a:rPr lang="es-ES" sz="1050" b="1" dirty="0" smtClean="0"/>
                        <a:t>.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 smtClean="0"/>
                        <a:t>DESCRIPCIÓN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 smtClean="0"/>
                        <a:t>IMPORTE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/>
                        <a:t>1</a:t>
                      </a:r>
                      <a:endParaRPr lang="es-MX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Sistema de </a:t>
                      </a:r>
                      <a:r>
                        <a:rPr lang="es-ES" sz="1200" dirty="0" err="1"/>
                        <a:t>Multi</a:t>
                      </a:r>
                      <a:r>
                        <a:rPr lang="es-ES" sz="1200" dirty="0"/>
                        <a:t>-alerta y comunicación masiva que consta de:</a:t>
                      </a:r>
                      <a:endParaRPr lang="es-MX" sz="1200" dirty="0"/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/>
                        <a:t>La Instalación de 58 torres </a:t>
                      </a:r>
                      <a:r>
                        <a:rPr lang="es-ES" sz="1200" dirty="0" err="1"/>
                        <a:t>multi</a:t>
                      </a:r>
                      <a:r>
                        <a:rPr lang="es-ES" sz="1200" dirty="0"/>
                        <a:t>-alerta de comunicación masiva ubicadas en diferentes localidades, conectadas a un sensor sísmico de 360° en sitio, Incluye: Equipos, materiales, instalación, mano de obra, programación, pruebas de campo, conectividad, garantía y mantenimiento (1 año).</a:t>
                      </a:r>
                      <a:endParaRPr lang="es-MX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/>
                        <a:t>$32,684,292.57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ES" sz="1050" dirty="0" smtClean="0"/>
                        <a:t>1</a:t>
                      </a:r>
                      <a:endParaRPr lang="es-MX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200" dirty="0" smtClean="0"/>
                        <a:t> Plan </a:t>
                      </a:r>
                      <a:r>
                        <a:rPr lang="es-MX" sz="1200" dirty="0"/>
                        <a:t>de socialización masiva para ciudades y escuelas de los 3 municipios que consta de:</a:t>
                      </a:r>
                    </a:p>
                    <a:p>
                      <a:pPr lvl="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 análisis cualitativo y cuantitativo de la situación actual de cada municipio.</a:t>
                      </a:r>
                    </a:p>
                    <a:p>
                      <a:pPr lvl="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Material de apoyo necesario como manuales de prevención acordes a los fenómenos naturales de mayor frecuencia por municipio.</a:t>
                      </a:r>
                    </a:p>
                    <a:p>
                      <a:pPr lvl="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Cds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para las escuelas de los diferentes nieles escolares para facilitar la comprensión y socialización de las torres </a:t>
                      </a:r>
                      <a:r>
                        <a:rPr lang="es-MX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-alertas de comunicación masivas.</a:t>
                      </a:r>
                    </a:p>
                    <a:p>
                      <a:pPr lvl="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Capacitaciones personalizadas dirigidas a personal de P.C. comités, localidades, Pre-escolar, Primaria, Secundarias, Bachillerato y Universidades</a:t>
                      </a:r>
                      <a:endParaRPr lang="es-MX" sz="12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/>
                        <a:t>$6,999,584.50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/>
                        <a:t>1</a:t>
                      </a:r>
                      <a:endParaRPr lang="es-MX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MX" sz="1200" dirty="0"/>
                        <a:t>Protocolos de acción y </a:t>
                      </a:r>
                      <a:r>
                        <a:rPr lang="es-MX" sz="1200" dirty="0" err="1"/>
                        <a:t>Alertamiento</a:t>
                      </a:r>
                      <a:r>
                        <a:rPr lang="es-MX" sz="1200" dirty="0"/>
                        <a:t> con un Plan de Continuidad de Operaciones y Desarrollo para los 3 municipios que consta de:</a:t>
                      </a:r>
                    </a:p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Manual de Protocolos de acción y </a:t>
                      </a:r>
                      <a:r>
                        <a:rPr lang="es-MX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alertamiento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casos de activación de las torres de comunicación masiva por amenazas de fenómenos naturales que puedan poner en riesgo a la población.</a:t>
                      </a:r>
                    </a:p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Carpeta con el compendio de información de los escenarios y alternativas para garantizar la continuidad operativa del municipio y su población en caso </a:t>
                      </a:r>
                      <a:endParaRPr lang="es-MX" sz="1200" dirty="0"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/>
                        <a:t>$3,728,571.43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03938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 smtClean="0"/>
                        <a:t>SUBTOTAL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/>
                        <a:t>$43,412,448.50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3938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 err="1" smtClean="0"/>
                        <a:t>I.V.A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/>
                        <a:t>$6,945,991.76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3938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 smtClean="0">
                          <a:latin typeface="+mn-lt"/>
                          <a:ea typeface="Calibri"/>
                          <a:cs typeface="Times New Roman"/>
                        </a:rPr>
                        <a:t>Gastos de Operación  y Supervisión (3%)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 smtClean="0">
                          <a:latin typeface="+mn-lt"/>
                          <a:ea typeface="Calibri"/>
                          <a:cs typeface="Times New Roman"/>
                        </a:rPr>
                        <a:t>$1,510,753.20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3938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 smtClean="0"/>
                        <a:t>TOTAL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50" b="1" dirty="0" smtClean="0"/>
                        <a:t>$51,869,193.46 </a:t>
                      </a:r>
                      <a:endParaRPr lang="es-MX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12" marR="4371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9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76668"/>
            <a:ext cx="9144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2806700" algn="ctr"/>
                <a:tab pos="5611813" algn="r"/>
              </a:tabLst>
            </a:pPr>
            <a:r>
              <a:rPr lang="es-MX" b="1" dirty="0" smtClean="0">
                <a:ea typeface="Calibri" pitchFamily="34" charset="0"/>
                <a:cs typeface="Arial" pitchFamily="34" charset="0"/>
              </a:rPr>
              <a:t>FORTALECIMIENTO DE CAPACIDADES PARA LA REDUCCIÓN DE RIESGOS A TRAVÉS DE LA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2806700" algn="ctr"/>
                <a:tab pos="5611813" algn="r"/>
              </a:tabLst>
            </a:pPr>
            <a:r>
              <a:rPr lang="es-MX" b="1" dirty="0" smtClean="0">
                <a:ea typeface="Calibri" pitchFamily="34" charset="0"/>
                <a:cs typeface="Arial" pitchFamily="34" charset="0"/>
              </a:rPr>
              <a:t>PROFESIONALIZACIÓN, CAPACITACIÓN TÉCNICA Y ESPECIALIZADA DE LA ESCUELA NACIONAL DE PROTECCIÓN CIVIL CAMPUS CHIAPAS.</a:t>
            </a:r>
            <a:endParaRPr kumimoji="0" lang="es-MX" sz="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2806700" algn="ctr"/>
                <a:tab pos="5611813" algn="r"/>
              </a:tabLst>
            </a:pPr>
            <a:r>
              <a:rPr kumimoji="0" lang="es-MX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Objetivo</a:t>
            </a:r>
            <a:r>
              <a:rPr kumimoji="0" lang="es-MX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: </a:t>
            </a:r>
            <a:r>
              <a:rPr lang="es-MX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Consolidar un centro educativo de profesionalización, capacitación y </a:t>
            </a:r>
            <a:r>
              <a:rPr lang="es-MX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enseñanza especializada</a:t>
            </a:r>
            <a:r>
              <a:rPr lang="es-MX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que permita desarrollar las actitudes y habilidades que se requieren para </a:t>
            </a:r>
            <a:r>
              <a:rPr lang="es-MX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el correcto </a:t>
            </a:r>
            <a:r>
              <a:rPr lang="es-MX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desempeño de las tareas para la reducción de riesgos de desastres y </a:t>
            </a:r>
            <a:r>
              <a:rPr lang="es-MX" dirty="0" err="1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resiliencia</a:t>
            </a:r>
            <a:r>
              <a:rPr lang="es-MX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ante </a:t>
            </a:r>
            <a:r>
              <a:rPr lang="es-MX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la presencia o amenaza de eventos adversos, a través de la vinculación </a:t>
            </a:r>
            <a:r>
              <a:rPr lang="es-MX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 intercambio </a:t>
            </a:r>
            <a:r>
              <a:rPr lang="es-MX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académico de conocimientos, además de la cooperación científica y técnica</a:t>
            </a:r>
            <a:r>
              <a:rPr lang="es-MX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</a:t>
            </a:r>
            <a:endParaRPr lang="es-MX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2806700" algn="ctr"/>
                <a:tab pos="5611813" algn="r"/>
              </a:tabLst>
            </a:pPr>
            <a:endParaRPr lang="es-MX" sz="40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3271405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MX" sz="1600" dirty="0"/>
              <a:t>Conformar e integrar al personal docente calificado, los cuales contribuirán a la </a:t>
            </a:r>
            <a:r>
              <a:rPr lang="es-MX" sz="1600" dirty="0" smtClean="0"/>
              <a:t>formación de </a:t>
            </a:r>
            <a:r>
              <a:rPr lang="es-MX" sz="1600" dirty="0"/>
              <a:t>la población estudiantil y personal de servicios y entidades que integran el </a:t>
            </a:r>
            <a:r>
              <a:rPr lang="es-MX" sz="1600" dirty="0" smtClean="0"/>
              <a:t>Sistema Nacional </a:t>
            </a:r>
            <a:r>
              <a:rPr lang="es-MX" sz="1600" dirty="0"/>
              <a:t>y Estatal de Protección Civil.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sz="1600" dirty="0"/>
              <a:t>Consolidar los procesos y mecanismos de capacitación orientados a la reducción </a:t>
            </a:r>
            <a:r>
              <a:rPr lang="es-MX" sz="1600" dirty="0" smtClean="0"/>
              <a:t>de riesgos </a:t>
            </a:r>
            <a:r>
              <a:rPr lang="es-MX" sz="1600" dirty="0"/>
              <a:t>a través de la sistematización, análisis, mejora y seguimiento a las metodologías</a:t>
            </a:r>
            <a:r>
              <a:rPr lang="es-MX" sz="1600" dirty="0" smtClean="0"/>
              <a:t>, </a:t>
            </a:r>
            <a:r>
              <a:rPr lang="es-MX" sz="1600" dirty="0" err="1" smtClean="0"/>
              <a:t>currícula</a:t>
            </a:r>
            <a:r>
              <a:rPr lang="es-MX" sz="1600" dirty="0"/>
              <a:t>, cursos y técnicas pedagógicas aplicadas en la Escuela de Protección Civil </a:t>
            </a:r>
            <a:r>
              <a:rPr lang="es-MX" sz="1600" dirty="0" smtClean="0"/>
              <a:t>con un </a:t>
            </a:r>
            <a:r>
              <a:rPr lang="es-MX" sz="1600" dirty="0"/>
              <a:t>enfoque territorial.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sz="1600" dirty="0"/>
              <a:t>Fortalecer el proceso de capacitación mediante convenios de colaboración con </a:t>
            </a:r>
            <a:r>
              <a:rPr lang="es-MX" sz="1600" dirty="0" smtClean="0"/>
              <a:t>agencias nacionales-internacionales </a:t>
            </a:r>
            <a:r>
              <a:rPr lang="es-MX" sz="1600" dirty="0"/>
              <a:t>y/o instituciones académicas y de investigación, </a:t>
            </a:r>
            <a:r>
              <a:rPr lang="es-MX" sz="1600" dirty="0" smtClean="0"/>
              <a:t>promoviendo así</a:t>
            </a:r>
            <a:r>
              <a:rPr lang="es-MX" sz="1600" dirty="0"/>
              <a:t>, la adopción de criterios y metodologías que faciliten la coordinación y mejoren </a:t>
            </a:r>
            <a:r>
              <a:rPr lang="es-MX" sz="1600" dirty="0" smtClean="0"/>
              <a:t>la eficacia </a:t>
            </a:r>
            <a:r>
              <a:rPr lang="es-MX" sz="1600" dirty="0"/>
              <a:t>del trabajo conjunto en la gestión integral de </a:t>
            </a:r>
            <a:r>
              <a:rPr lang="es-MX" sz="1600" dirty="0" smtClean="0"/>
              <a:t>riesgos.</a:t>
            </a:r>
            <a:endParaRPr lang="es-MX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sz="1600" dirty="0"/>
              <a:t>Emplear las instalaciones de la Escuela Nacional de Protección Civil Campus Chiapas</a:t>
            </a:r>
            <a:r>
              <a:rPr lang="es-MX" sz="1600" dirty="0" smtClean="0"/>
              <a:t>, como </a:t>
            </a:r>
            <a:r>
              <a:rPr lang="es-MX" sz="1600" dirty="0"/>
              <a:t>sede nacional e internacional de foros académicos, talleres, coloquios </a:t>
            </a:r>
            <a:r>
              <a:rPr lang="es-MX" sz="1600" dirty="0" smtClean="0"/>
              <a:t>presentación de </a:t>
            </a:r>
            <a:r>
              <a:rPr lang="es-MX" sz="1600" dirty="0"/>
              <a:t>resultados e intercambio de buenas prácticas en estrategias para la reducción </a:t>
            </a:r>
            <a:r>
              <a:rPr lang="es-MX" sz="1600" dirty="0" smtClean="0"/>
              <a:t>de riesgos </a:t>
            </a:r>
            <a:r>
              <a:rPr lang="es-MX" sz="1600" dirty="0"/>
              <a:t>de desastres.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98911" y="6489501"/>
            <a:ext cx="5312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  <a:tab pos="2806700" algn="ctr"/>
                <a:tab pos="5611813" algn="r"/>
              </a:tabLst>
            </a:pPr>
            <a:r>
              <a:rPr lang="es-ES" b="1" u="sng" dirty="0">
                <a:ea typeface="Times New Roman" pitchFamily="18" charset="0"/>
                <a:cs typeface="Arial" pitchFamily="34" charset="0"/>
              </a:rPr>
              <a:t>Inversión Total</a:t>
            </a:r>
            <a:r>
              <a:rPr lang="es-ES" b="1" dirty="0">
                <a:ea typeface="Times New Roman" pitchFamily="18" charset="0"/>
                <a:cs typeface="Arial" pitchFamily="34" charset="0"/>
              </a:rPr>
              <a:t>:  $22´423,100.00  |  </a:t>
            </a:r>
            <a:r>
              <a:rPr lang="es-ES" sz="1600" b="1" dirty="0">
                <a:ea typeface="Times New Roman" pitchFamily="18" charset="0"/>
                <a:cs typeface="Arial" pitchFamily="34" charset="0"/>
              </a:rPr>
              <a:t>FEDERAL</a:t>
            </a:r>
            <a:r>
              <a:rPr lang="es-ES" sz="1400" b="1" dirty="0">
                <a:ea typeface="Times New Roman" pitchFamily="18" charset="0"/>
                <a:cs typeface="Arial" pitchFamily="34" charset="0"/>
              </a:rPr>
              <a:t>: 100%</a:t>
            </a:r>
            <a:endParaRPr lang="es-ES" sz="105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55040" y="1459392"/>
            <a:ext cx="8704782" cy="4059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MX" sz="1200" dirty="0"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MX" sz="1800" b="1" u="sng" dirty="0" smtClean="0">
                <a:cs typeface="Arial" panose="020B0604020202020204" pitchFamily="34" charset="0"/>
              </a:rPr>
              <a:t>Objetivo</a:t>
            </a:r>
            <a:r>
              <a:rPr lang="es-MX" sz="1800" b="1" dirty="0" smtClean="0">
                <a:cs typeface="Arial" panose="020B0604020202020204" pitchFamily="34" charset="0"/>
              </a:rPr>
              <a:t>: </a:t>
            </a:r>
            <a:r>
              <a:rPr lang="es-MX" sz="1800" dirty="0" smtClean="0">
                <a:cs typeface="Arial" panose="020B0604020202020204" pitchFamily="34" charset="0"/>
              </a:rPr>
              <a:t>es imprescindible actualizar e incrementar la información cartográfica digital, así como la plataforma tecnológica para el atlas estatal de riesgos del estado de Chiapas.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MX" sz="1200" dirty="0"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s-MX" sz="1800" dirty="0" smtClean="0">
                <a:cs typeface="Arial" panose="020B0604020202020204" pitchFamily="34" charset="0"/>
              </a:rPr>
              <a:t>Presentar información mediante un SIG dinámico que permita incluir contenidos digitales para consulta de autoridades de los 3 ordenes de gobierno. </a:t>
            </a:r>
          </a:p>
          <a:p>
            <a:pPr algn="just">
              <a:spcBef>
                <a:spcPts val="0"/>
              </a:spcBef>
            </a:pPr>
            <a:r>
              <a:rPr lang="es-MX" sz="1800" dirty="0" smtClean="0">
                <a:cs typeface="Arial" panose="020B0604020202020204" pitchFamily="34" charset="0"/>
              </a:rPr>
              <a:t>Generar un modulo del atlas de vulnerabilidad escolar y de las acciones para incrementar su </a:t>
            </a:r>
            <a:r>
              <a:rPr lang="es-MX" sz="1800" dirty="0" err="1" smtClean="0">
                <a:cs typeface="Arial" panose="020B0604020202020204" pitchFamily="34" charset="0"/>
              </a:rPr>
              <a:t>resiliencia</a:t>
            </a:r>
            <a:r>
              <a:rPr lang="es-MX" sz="1800" dirty="0" smtClean="0"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s-MX" sz="1800" dirty="0" smtClean="0">
                <a:cs typeface="Arial" panose="020B0604020202020204" pitchFamily="34" charset="0"/>
              </a:rPr>
              <a:t>Proveer a los municipios del estado información de peligros, riesgos y vulnerabilidades a bajo costo.</a:t>
            </a:r>
          </a:p>
          <a:p>
            <a:pPr algn="just">
              <a:spcBef>
                <a:spcPts val="0"/>
              </a:spcBef>
            </a:pPr>
            <a:r>
              <a:rPr lang="es-MX" sz="1800" dirty="0" smtClean="0">
                <a:cs typeface="Arial" panose="020B0604020202020204" pitchFamily="34" charset="0"/>
              </a:rPr>
              <a:t>Desarrollar aplicaciones móviles para que la ciudadanía en general pueda </a:t>
            </a:r>
            <a:r>
              <a:rPr lang="es-MX" sz="1800" dirty="0" err="1" smtClean="0">
                <a:cs typeface="Arial" panose="020B0604020202020204" pitchFamily="34" charset="0"/>
              </a:rPr>
              <a:t>accesar</a:t>
            </a:r>
            <a:r>
              <a:rPr lang="es-MX" sz="1800" dirty="0" smtClean="0">
                <a:cs typeface="Arial" panose="020B0604020202020204" pitchFamily="34" charset="0"/>
              </a:rPr>
              <a:t> la información del atlas, sin necesidad de conocimiento especializado.</a:t>
            </a:r>
            <a:r>
              <a:rPr lang="es-MX" sz="1800" dirty="0">
                <a:cs typeface="Arial" panose="020B0604020202020204" pitchFamily="34" charset="0"/>
              </a:rPr>
              <a:t>	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MX" sz="1000" dirty="0" smtClean="0"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MX" sz="1800" b="1" u="sng" dirty="0" smtClean="0">
                <a:cs typeface="Arial" panose="020B0604020202020204" pitchFamily="34" charset="0"/>
              </a:rPr>
              <a:t>Costo Total</a:t>
            </a:r>
            <a:r>
              <a:rPr lang="es-MX" sz="1800" b="1" dirty="0" smtClean="0">
                <a:cs typeface="Arial" panose="020B0604020202020204" pitchFamily="34" charset="0"/>
              </a:rPr>
              <a:t>: </a:t>
            </a:r>
            <a:r>
              <a:rPr lang="es-MX" sz="1800" b="1" dirty="0">
                <a:cs typeface="Arial" panose="020B0604020202020204" pitchFamily="34" charset="0"/>
              </a:rPr>
              <a:t>$19´997,530.00	</a:t>
            </a:r>
            <a:r>
              <a:rPr lang="es-MX" sz="1800" b="1" dirty="0" smtClean="0">
                <a:cs typeface="Arial" panose="020B0604020202020204" pitchFamily="34" charset="0"/>
              </a:rPr>
              <a:t>   Federal: </a:t>
            </a:r>
            <a:r>
              <a:rPr lang="es-MX" sz="1800" b="1" dirty="0">
                <a:cs typeface="Arial" panose="020B0604020202020204" pitchFamily="34" charset="0"/>
              </a:rPr>
              <a:t>$ </a:t>
            </a:r>
            <a:r>
              <a:rPr lang="es-MX" sz="1800" b="1" dirty="0"/>
              <a:t>13´998,271.00 </a:t>
            </a:r>
            <a:r>
              <a:rPr lang="es-MX" sz="1800" b="1" dirty="0">
                <a:cs typeface="Arial" panose="020B0604020202020204" pitchFamily="34" charset="0"/>
              </a:rPr>
              <a:t>		</a:t>
            </a:r>
            <a:r>
              <a:rPr lang="es-MX" sz="1800" b="1" dirty="0" smtClean="0">
                <a:cs typeface="Arial" panose="020B0604020202020204" pitchFamily="34" charset="0"/>
              </a:rPr>
              <a:t>Estatal: </a:t>
            </a:r>
            <a:r>
              <a:rPr lang="es-MX" sz="1800" b="1" dirty="0">
                <a:cs typeface="Arial" panose="020B0604020202020204" pitchFamily="34" charset="0"/>
              </a:rPr>
              <a:t>$ </a:t>
            </a:r>
            <a:r>
              <a:rPr lang="es-MX" sz="1800" b="1" dirty="0" smtClean="0"/>
              <a:t>5´999,259.00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sz="1200" dirty="0" smtClean="0">
                <a:cs typeface="Arial" panose="020B0604020202020204" pitchFamily="34" charset="0"/>
              </a:rPr>
              <a:t>							(70%)							(30%)</a:t>
            </a:r>
            <a:endParaRPr lang="es-MX" sz="1200" dirty="0">
              <a:cs typeface="Arial" panose="020B0604020202020204" pitchFamily="34" charset="0"/>
            </a:endParaRPr>
          </a:p>
        </p:txBody>
      </p:sp>
      <p:pic>
        <p:nvPicPr>
          <p:cNvPr id="3" name="Imagen 10">
            <a:extLst>
              <a:ext uri="{FF2B5EF4-FFF2-40B4-BE49-F238E27FC236}">
                <a16:creationId xmlns="" xmlns:a16="http://schemas.microsoft.com/office/drawing/2014/main" id="{960F8621-B848-4909-BCD1-3195F0A5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" y="5374839"/>
            <a:ext cx="2322747" cy="1476751"/>
          </a:xfrm>
          <a:prstGeom prst="rect">
            <a:avLst/>
          </a:prstGeom>
        </p:spPr>
      </p:pic>
      <p:pic>
        <p:nvPicPr>
          <p:cNvPr id="4" name="Picture 2" descr="Resultado de imagen para ATLAS DE RIESGOS CHIAPAS">
            <a:extLst>
              <a:ext uri="{FF2B5EF4-FFF2-40B4-BE49-F238E27FC236}">
                <a16:creationId xmlns="" xmlns:a16="http://schemas.microsoft.com/office/drawing/2014/main" id="{40268282-2728-4B49-83F7-45B08AEDB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275" y="5361574"/>
            <a:ext cx="1974725" cy="1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F3DFCF7-8EC3-40C6-B830-09AA2E91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493" t="7392" b="-203"/>
          <a:stretch>
            <a:fillRect/>
          </a:stretch>
        </p:blipFill>
        <p:spPr bwMode="auto">
          <a:xfrm>
            <a:off x="4716016" y="5363168"/>
            <a:ext cx="2409450" cy="146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IPCMIR EDO\Desktop\PosibleAtlasEscolar.jpg">
            <a:extLst>
              <a:ext uri="{FF2B5EF4-FFF2-40B4-BE49-F238E27FC236}">
                <a16:creationId xmlns="" xmlns:a16="http://schemas.microsoft.com/office/drawing/2014/main" id="{DC1A9F2C-436B-4422-9C52-EF4C59B43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-967" t="10402"/>
          <a:stretch/>
        </p:blipFill>
        <p:spPr bwMode="auto">
          <a:xfrm>
            <a:off x="1691680" y="5394607"/>
            <a:ext cx="3003039" cy="1463393"/>
          </a:xfrm>
          <a:prstGeom prst="rect">
            <a:avLst/>
          </a:prstGeom>
          <a:noFill/>
        </p:spPr>
      </p:pic>
      <p:sp>
        <p:nvSpPr>
          <p:cNvPr id="7" name="14 CuadroTexto"/>
          <p:cNvSpPr txBox="1"/>
          <p:nvPr/>
        </p:nvSpPr>
        <p:spPr>
          <a:xfrm>
            <a:off x="0" y="107397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ACTUALIZACIÓN DEL ATLAS ESTATAL DE RIESGOS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PREVENCIÓN DE DESASTRES NATURALES «FOPREDEN»</a:t>
            </a:r>
          </a:p>
        </p:txBody>
      </p:sp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54429" y="2350217"/>
            <a:ext cx="9002487" cy="2590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s-MX" sz="1800" u="sng" dirty="0" smtClean="0">
                <a:cs typeface="Arial" panose="020B0604020202020204" pitchFamily="34" charset="0"/>
              </a:rPr>
              <a:t>Objetivo</a:t>
            </a:r>
            <a:r>
              <a:rPr lang="es-MX" sz="1800" dirty="0" smtClean="0">
                <a:cs typeface="Arial" panose="020B0604020202020204" pitchFamily="34" charset="0"/>
              </a:rPr>
              <a:t>: Fortalecer las acciones de Autoprotección de la población vulnerable al impacto de los Fenómenos Perturbadores en Chiapas a través de las Campañas </a:t>
            </a:r>
            <a:r>
              <a:rPr lang="es-MX" sz="1800" dirty="0">
                <a:cs typeface="Arial" panose="020B0604020202020204" pitchFamily="34" charset="0"/>
              </a:rPr>
              <a:t>P</a:t>
            </a:r>
            <a:r>
              <a:rPr lang="es-MX" sz="1800" dirty="0" smtClean="0">
                <a:cs typeface="Arial" panose="020B0604020202020204" pitchFamily="34" charset="0"/>
              </a:rPr>
              <a:t>reventivas difundidas por Sistema de Transmisión de la Radio y Televisión Estatal, a través de las siguientes metas:</a:t>
            </a:r>
            <a:endParaRPr lang="es-MX" sz="1800" dirty="0">
              <a:cs typeface="Arial" panose="020B0604020202020204" pitchFamily="34" charset="0"/>
            </a:endParaRPr>
          </a:p>
        </p:txBody>
      </p:sp>
      <p:sp>
        <p:nvSpPr>
          <p:cNvPr id="7" name="14 CuadroTexto"/>
          <p:cNvSpPr txBox="1"/>
          <p:nvPr/>
        </p:nvSpPr>
        <p:spPr>
          <a:xfrm>
            <a:off x="0" y="1239077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CAMPAÑAS PREVENTIVAS PARA LA AUTO PROTECCIÓN DE LA POBLACIÓN VULNERABLE ANTE FENÓMENOS PERTURBADORES EN CHIAPAS, DIFUNDIDAS A TRAVÉS DEL SISTEMA DE TRANSNMISIÓN DE LA RADIO Y TELEVISIÓN ESTATAL.</a:t>
            </a:r>
            <a:endParaRPr lang="es-MX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PREVENCIÓN DE DESASTRES NATURALES «FOPREDEN»</a:t>
            </a:r>
          </a:p>
        </p:txBody>
      </p:sp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83029" y="3417558"/>
            <a:ext cx="85888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Transmitir el programa de Radio y Televisión denominado «La Prevención….. Salva», para la formación de una cultura de la prevención.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Mantener al aire la difusión a la ciudadanía de las acciones preventivas y cultura de la Protección Civil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Mantener comunicada a la ciudadanía sobre el procedimiento de Alerta Temprana ante la presencia de fenómenos perturbadores</a:t>
            </a:r>
            <a:endParaRPr lang="es-MX" dirty="0"/>
          </a:p>
        </p:txBody>
      </p:sp>
      <p:sp>
        <p:nvSpPr>
          <p:cNvPr id="11" name="10 Rectángulo"/>
          <p:cNvSpPr/>
          <p:nvPr/>
        </p:nvSpPr>
        <p:spPr>
          <a:xfrm>
            <a:off x="177801" y="6099485"/>
            <a:ext cx="845819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u="sng" dirty="0">
                <a:cs typeface="Arial" panose="020B0604020202020204" pitchFamily="34" charset="0"/>
              </a:rPr>
              <a:t>Costo Total</a:t>
            </a:r>
            <a:r>
              <a:rPr lang="es-MX" b="1" dirty="0">
                <a:cs typeface="Arial" panose="020B0604020202020204" pitchFamily="34" charset="0"/>
              </a:rPr>
              <a:t>: </a:t>
            </a:r>
            <a:r>
              <a:rPr lang="es-ES" dirty="0" smtClean="0">
                <a:latin typeface="Arial"/>
                <a:ea typeface="Times New Roman"/>
              </a:rPr>
              <a:t>49’558,208.13 | </a:t>
            </a:r>
            <a:r>
              <a:rPr lang="es-MX" b="1" dirty="0" smtClean="0">
                <a:cs typeface="Arial" panose="020B0604020202020204" pitchFamily="34" charset="0"/>
              </a:rPr>
              <a:t>Federal</a:t>
            </a:r>
            <a:r>
              <a:rPr lang="es-MX" b="1" dirty="0">
                <a:cs typeface="Arial" panose="020B0604020202020204" pitchFamily="34" charset="0"/>
              </a:rPr>
              <a:t>: </a:t>
            </a:r>
            <a:r>
              <a:rPr lang="es-ES" b="1" dirty="0">
                <a:cs typeface="Arial" panose="020B0604020202020204" pitchFamily="34" charset="0"/>
              </a:rPr>
              <a:t>$39’646,566.50   | </a:t>
            </a:r>
            <a:r>
              <a:rPr lang="es-ES" b="1" dirty="0" smtClean="0">
                <a:cs typeface="Arial" panose="020B0604020202020204" pitchFamily="34" charset="0"/>
              </a:rPr>
              <a:t>Estatal: </a:t>
            </a:r>
            <a:r>
              <a:rPr lang="es-ES" b="1" dirty="0">
                <a:cs typeface="Arial" panose="020B0604020202020204" pitchFamily="34" charset="0"/>
              </a:rPr>
              <a:t>$  </a:t>
            </a:r>
            <a:r>
              <a:rPr lang="es-ES" b="1" dirty="0" smtClean="0">
                <a:cs typeface="Arial" panose="020B0604020202020204" pitchFamily="34" charset="0"/>
              </a:rPr>
              <a:t>9’911,641.63</a:t>
            </a:r>
          </a:p>
          <a:p>
            <a:r>
              <a:rPr lang="es-MX" sz="1000" dirty="0" smtClean="0">
                <a:cs typeface="Arial" panose="020B0604020202020204" pitchFamily="34" charset="0"/>
              </a:rPr>
              <a:t>			                       80%		                                                  20%</a:t>
            </a:r>
            <a:endParaRPr lang="es-MX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54429" y="1829517"/>
            <a:ext cx="9002487" cy="2590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s-MX" sz="1800" b="1" u="sng" dirty="0" smtClean="0">
                <a:cs typeface="Arial" panose="020B0604020202020204" pitchFamily="34" charset="0"/>
              </a:rPr>
              <a:t>Objetivo</a:t>
            </a:r>
            <a:r>
              <a:rPr lang="es-MX" sz="1800" b="1" dirty="0" smtClean="0">
                <a:cs typeface="Arial" panose="020B0604020202020204" pitchFamily="34" charset="0"/>
              </a:rPr>
              <a:t>: </a:t>
            </a:r>
            <a:r>
              <a:rPr lang="es-MX" sz="1800" dirty="0" smtClean="0"/>
              <a:t>Proyecto integral</a:t>
            </a:r>
            <a:r>
              <a:rPr lang="es-MX" sz="1800" dirty="0"/>
              <a:t>, a través del desarrollo una ingeniería a </a:t>
            </a:r>
            <a:r>
              <a:rPr lang="es-MX" sz="1800" dirty="0" smtClean="0"/>
              <a:t>detalle, constructivo </a:t>
            </a:r>
            <a:r>
              <a:rPr lang="es-MX" sz="1800" dirty="0"/>
              <a:t>para la instalación de un sistema de protección contra incendio a base de hidrantes y equipo de bombeo, para la implementación de programas de capacitación y entrenamiento de control y combate de incendios y emergencias con materiales peligrosos. Generar diseños</a:t>
            </a:r>
            <a:r>
              <a:rPr lang="es-MX" sz="1800" dirty="0" smtClean="0"/>
              <a:t>, y </a:t>
            </a:r>
            <a:r>
              <a:rPr lang="es-MX" sz="1800" dirty="0"/>
              <a:t>planos de ubicación de diferentes simuladores para las practica a fuego real, aplicando criterios de ingeniería para el abastecimiento de combustibles líquidos y gases inflamables, así como escenarios a escala para desarrollar habilidades para la respuesta a incidentes con Materiales Peligrosos. Se realizara un proyecto de recuperación y tratamiento de agua, por métodos tradicionales para la mayor optimización de </a:t>
            </a:r>
            <a:r>
              <a:rPr lang="es-MX" sz="1800" dirty="0" smtClean="0"/>
              <a:t>recursos y cuidado del medio </a:t>
            </a:r>
            <a:r>
              <a:rPr lang="es-MX" sz="1800" dirty="0"/>
              <a:t>ambiente</a:t>
            </a:r>
            <a:r>
              <a:rPr lang="es-MX" sz="1800" dirty="0" smtClean="0"/>
              <a:t>.</a:t>
            </a:r>
            <a:r>
              <a:rPr lang="es-MX" sz="1800" dirty="0">
                <a:cs typeface="Arial" panose="020B0604020202020204" pitchFamily="34" charset="0"/>
              </a:rPr>
              <a:t>	</a:t>
            </a:r>
          </a:p>
        </p:txBody>
      </p:sp>
      <p:sp>
        <p:nvSpPr>
          <p:cNvPr id="7" name="14 CuadroTexto"/>
          <p:cNvSpPr txBox="1"/>
          <p:nvPr/>
        </p:nvSpPr>
        <p:spPr>
          <a:xfrm>
            <a:off x="0" y="107397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CONTRUCCION DEL CAMPO DE ENTRENAMIENTO </a:t>
            </a:r>
            <a:r>
              <a:rPr lang="es-MX" b="1" dirty="0" smtClean="0"/>
              <a:t>CONTRA INCENDIO Y </a:t>
            </a:r>
            <a:r>
              <a:rPr lang="es-MX" b="1" dirty="0"/>
              <a:t>MATERIALES PELIGROSOS </a:t>
            </a:r>
            <a:r>
              <a:rPr lang="es-MX" b="1" dirty="0" smtClean="0"/>
              <a:t>.</a:t>
            </a:r>
            <a:endParaRPr lang="es-MX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PREVENCIÓN DE DESASTRES NATURALES «FOPREDEN»</a:t>
            </a:r>
          </a:p>
        </p:txBody>
      </p:sp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98177" y="4408158"/>
            <a:ext cx="8045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dirty="0" smtClean="0"/>
              <a:t>Ingeniería </a:t>
            </a:r>
            <a:r>
              <a:rPr lang="es-MX" dirty="0"/>
              <a:t>de Protección Contra Incendio e ingeniería de detalle.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 smtClean="0"/>
              <a:t>Obra </a:t>
            </a:r>
            <a:r>
              <a:rPr lang="es-MX" dirty="0"/>
              <a:t>civil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 smtClean="0"/>
              <a:t>Diseño </a:t>
            </a:r>
            <a:r>
              <a:rPr lang="es-MX" dirty="0"/>
              <a:t>y ubicación de simuladores.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 smtClean="0"/>
              <a:t>Ingeniería </a:t>
            </a:r>
            <a:r>
              <a:rPr lang="es-MX" dirty="0"/>
              <a:t>de abastecimiento de combustibles.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 smtClean="0"/>
              <a:t>Recuperación </a:t>
            </a:r>
            <a:r>
              <a:rPr lang="es-MX" dirty="0"/>
              <a:t>y tratamiento de agua.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611086" y="6099485"/>
            <a:ext cx="585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u="sng" dirty="0">
                <a:cs typeface="Arial" panose="020B0604020202020204" pitchFamily="34" charset="0"/>
              </a:rPr>
              <a:t>Costo Total</a:t>
            </a:r>
            <a:r>
              <a:rPr lang="es-MX" b="1" dirty="0">
                <a:cs typeface="Arial" panose="020B0604020202020204" pitchFamily="34" charset="0"/>
              </a:rPr>
              <a:t>:  </a:t>
            </a:r>
            <a:r>
              <a:rPr lang="es-MX" b="1" dirty="0" smtClean="0">
                <a:cs typeface="Arial" panose="020B0604020202020204" pitchFamily="34" charset="0"/>
              </a:rPr>
              <a:t>$6’821,292.50</a:t>
            </a:r>
            <a:r>
              <a:rPr lang="es-MX" b="1" dirty="0">
                <a:cs typeface="Arial" panose="020B0604020202020204" pitchFamily="34" charset="0"/>
              </a:rPr>
              <a:t>	|   Federal: </a:t>
            </a:r>
            <a:r>
              <a:rPr lang="es-MX" b="1" dirty="0" smtClean="0">
                <a:cs typeface="Arial" panose="020B0604020202020204" pitchFamily="34" charset="0"/>
              </a:rPr>
              <a:t>100%</a:t>
            </a:r>
            <a:endParaRPr lang="es-MX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54429" y="2429592"/>
            <a:ext cx="9002487" cy="2590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s-MX" sz="1800" b="1" u="sng" dirty="0" smtClean="0">
                <a:cs typeface="Arial" panose="020B0604020202020204" pitchFamily="34" charset="0"/>
              </a:rPr>
              <a:t>Objetivo</a:t>
            </a:r>
            <a:r>
              <a:rPr lang="es-MX" sz="1800" b="1" dirty="0" smtClean="0">
                <a:cs typeface="Arial" panose="020B0604020202020204" pitchFamily="34" charset="0"/>
              </a:rPr>
              <a:t>: </a:t>
            </a:r>
            <a:r>
              <a:rPr lang="es-MX" sz="1800" dirty="0"/>
              <a:t>Constituir un Grupo Organizado de Personas Comprometidas con su Comunidad para Desarrollar Acciones Relacionadas con la Identificación, Análisis y Reducción de Riesgos,  </a:t>
            </a:r>
            <a:r>
              <a:rPr lang="es-MX" sz="1800" dirty="0" err="1"/>
              <a:t>Alertamiento</a:t>
            </a:r>
            <a:r>
              <a:rPr lang="es-MX" sz="1800" dirty="0"/>
              <a:t>, Preparación y Atención a las Contingencias Así como los Procesos de Recuperación Integral en Busca de un Desarrollo Sustentable, en Coordinación con los Sistemas Municipal y Estatal de Protección Civil y aquellas estructuras, instancias u organismos que pudieran participar en una contingencia tanto de los Sectores Público, Privado y Social como de los Tres Órdenes de Gobierno</a:t>
            </a:r>
            <a:r>
              <a:rPr lang="es-MX" sz="1800" dirty="0" smtClean="0"/>
              <a:t>.</a:t>
            </a:r>
            <a:endParaRPr lang="es-MX" sz="1800" dirty="0"/>
          </a:p>
        </p:txBody>
      </p:sp>
      <p:sp>
        <p:nvSpPr>
          <p:cNvPr id="7" name="14 CuadroTexto"/>
          <p:cNvSpPr txBox="1"/>
          <p:nvPr/>
        </p:nvSpPr>
        <p:spPr>
          <a:xfrm>
            <a:off x="0" y="134067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FORTALECIMIENTO A LOS COMITÉS DE PREVENCIÓN Y PARTICIPACIÓN CIUDADANA DEL ESTADO DE CHIAPAS</a:t>
            </a:r>
            <a:endParaRPr lang="es-MX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FONDO PARA LA PREVENCIÓN DE DESASTRES NATURALES «FOPREDEN»</a:t>
            </a:r>
          </a:p>
        </p:txBody>
      </p:sp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611086" y="4724401"/>
            <a:ext cx="585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u="sng" dirty="0">
                <a:cs typeface="Arial" panose="020B0604020202020204" pitchFamily="34" charset="0"/>
              </a:rPr>
              <a:t>Costo Total</a:t>
            </a:r>
            <a:r>
              <a:rPr lang="es-MX" b="1" dirty="0">
                <a:cs typeface="Arial" panose="020B0604020202020204" pitchFamily="34" charset="0"/>
              </a:rPr>
              <a:t>:  </a:t>
            </a:r>
            <a:r>
              <a:rPr lang="es-MX" b="1" dirty="0" smtClean="0"/>
              <a:t>$80,574,700.00</a:t>
            </a:r>
            <a:r>
              <a:rPr lang="es-MX" dirty="0"/>
              <a:t> </a:t>
            </a:r>
            <a:r>
              <a:rPr lang="es-MX" dirty="0" smtClean="0"/>
              <a:t> </a:t>
            </a:r>
            <a:r>
              <a:rPr lang="es-MX" b="1" dirty="0" smtClean="0">
                <a:cs typeface="Arial" panose="020B0604020202020204" pitchFamily="34" charset="0"/>
              </a:rPr>
              <a:t>| </a:t>
            </a:r>
            <a:r>
              <a:rPr lang="es-MX" dirty="0" smtClean="0">
                <a:cs typeface="Arial" panose="020B0604020202020204" pitchFamily="34" charset="0"/>
              </a:rPr>
              <a:t>  </a:t>
            </a:r>
            <a:r>
              <a:rPr lang="es-MX" dirty="0">
                <a:cs typeface="Arial" panose="020B0604020202020204" pitchFamily="34" charset="0"/>
              </a:rPr>
              <a:t>Federal: </a:t>
            </a:r>
            <a:r>
              <a:rPr lang="es-MX" dirty="0" smtClean="0">
                <a:cs typeface="Arial" panose="020B0604020202020204" pitchFamily="34" charset="0"/>
              </a:rPr>
              <a:t>100%</a:t>
            </a:r>
            <a:endParaRPr lang="es-MX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0287" y="2137216"/>
            <a:ext cx="86190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“ESTRATEGIA DE GESTIÓN INTEGRAL DE RIESGOS”</a:t>
            </a:r>
            <a:endParaRPr lang="es-ES" sz="3600" b="1" spc="-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algn="ctr"/>
            <a:endParaRPr lang="es-ES" sz="3600" b="1" spc="-5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algn="ctr"/>
            <a:r>
              <a:rPr lang="es-ES" sz="36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«EGIR»</a:t>
            </a:r>
            <a:endParaRPr lang="es-ES" sz="360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cs typeface="Aharoni" pitchFamily="2" charset="-79"/>
            </a:endParaRPr>
          </a:p>
        </p:txBody>
      </p:sp>
      <p:pic>
        <p:nvPicPr>
          <p:cNvPr id="3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21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49300"/>
              </p:ext>
            </p:extLst>
          </p:nvPr>
        </p:nvGraphicFramePr>
        <p:xfrm>
          <a:off x="21772" y="1432943"/>
          <a:ext cx="9109528" cy="50577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15657"/>
                <a:gridCol w="1051923"/>
                <a:gridCol w="1284515"/>
                <a:gridCol w="98333"/>
                <a:gridCol w="1367609"/>
                <a:gridCol w="1591491"/>
              </a:tblGrid>
              <a:tr h="2668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</a:rPr>
                        <a:t>PRODUCTOS ENTREGABLES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ESTATUS</a:t>
                      </a:r>
                      <a:endParaRPr lang="es-MX" sz="1800" b="1" kern="1200" dirty="0" smtClean="0"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Costo por Etapa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</a:rPr>
                        <a:t>MXN ($)</a:t>
                      </a:r>
                      <a:endParaRPr lang="es-MX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</a:rPr>
                        <a:t>Costo </a:t>
                      </a:r>
                      <a:r>
                        <a:rPr lang="es-MX" sz="1600" b="1" dirty="0" smtClean="0">
                          <a:solidFill>
                            <a:schemeClr val="tx1"/>
                          </a:solidFill>
                          <a:effectLst/>
                        </a:rPr>
                        <a:t>Total (MXN)</a:t>
                      </a:r>
                      <a:endParaRPr lang="es-MX" sz="16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87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Estatal (50%)</a:t>
                      </a:r>
                      <a:endParaRPr lang="es-MX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Federal (50%)</a:t>
                      </a:r>
                      <a:endParaRPr lang="es-MX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0416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Etapa 1. Inventario de Bienes. </a:t>
                      </a:r>
                      <a:endParaRPr lang="es-MX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100662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1400" dirty="0">
                          <a:effectLst/>
                        </a:rPr>
                        <a:t>Integración de Base de Datos:</a:t>
                      </a:r>
                    </a:p>
                    <a:p>
                      <a:pPr marL="174625" lvl="0" indent="-174625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MX" sz="1400" dirty="0">
                          <a:effectLst/>
                        </a:rPr>
                        <a:t>Ubicación Georreferenciada</a:t>
                      </a:r>
                    </a:p>
                    <a:p>
                      <a:pPr marL="174625" lvl="0" indent="-174625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MX" sz="1400" dirty="0">
                          <a:effectLst/>
                        </a:rPr>
                        <a:t>Valores de Reconstrucción/Reposición Nuevo</a:t>
                      </a:r>
                    </a:p>
                    <a:p>
                      <a:pPr marL="174625" lvl="0" indent="-174625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MX" sz="1400" dirty="0">
                          <a:effectLst/>
                        </a:rPr>
                        <a:t>Características Estructurales</a:t>
                      </a:r>
                    </a:p>
                    <a:p>
                      <a:pPr marL="174625" lvl="0" indent="-174625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MX" sz="1400" dirty="0">
                          <a:effectLst/>
                        </a:rPr>
                        <a:t>Reporte de Siniestralidad de Daños Histórico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</a:rPr>
                        <a:t>Concluido</a:t>
                      </a:r>
                      <a:r>
                        <a:rPr lang="es-MX" sz="1400" kern="1200" baseline="0" dirty="0" smtClean="0">
                          <a:effectLst/>
                        </a:rPr>
                        <a:t>.</a:t>
                      </a:r>
                      <a:endParaRPr lang="es-MX" sz="14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</a:rPr>
                        <a:t>$1’914,515.00</a:t>
                      </a:r>
                      <a:endParaRPr lang="es-MX" sz="14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</a:rPr>
                        <a:t>$1’914,515.00</a:t>
                      </a:r>
                      <a:endParaRPr lang="es-MX" sz="14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</a:rPr>
                        <a:t>$ 3,829,030.00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1.2 Base de Datos Integrada y Procesada en formato de capa Geográfica.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0416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Etapa </a:t>
                      </a:r>
                      <a:r>
                        <a:rPr lang="es-MX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 Identificación y Cuantificación del </a:t>
                      </a:r>
                      <a:r>
                        <a:rPr lang="es-MX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Riesgo.</a:t>
                      </a:r>
                      <a:endParaRPr lang="es-MX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706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2.1 Modelación de pérdidas, supuestos metodológicos, vulnerabilidad, pérdidas y análisis comparativo de resultados simulados versus información histórica.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Concluido.</a:t>
                      </a: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effectLst/>
                        </a:rPr>
                        <a:t>$ 3’251,979.00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effectLst/>
                        </a:rPr>
                        <a:t>$ 3’251,979.00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</a:rPr>
                        <a:t>$ 6,503,958.00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8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2.2 Sistema de información de riesgos para Chiapas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0416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Etapa </a:t>
                      </a:r>
                      <a:r>
                        <a:rPr lang="es-MX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  </a:t>
                      </a:r>
                      <a:r>
                        <a:rPr lang="es-MX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Esquema</a:t>
                      </a:r>
                      <a:r>
                        <a:rPr lang="es-MX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Administración y Transferencia del </a:t>
                      </a:r>
                      <a:r>
                        <a:rPr lang="es-MX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Riesgo. </a:t>
                      </a:r>
                      <a:endParaRPr lang="es-MX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42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3.1 Producto </a:t>
                      </a:r>
                      <a:r>
                        <a:rPr lang="es-MX" sz="1400" dirty="0" smtClean="0">
                          <a:effectLst/>
                        </a:rPr>
                        <a:t>Final</a:t>
                      </a:r>
                      <a:endParaRPr lang="es-MX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</a:rPr>
                        <a:t>Iniciado.</a:t>
                      </a:r>
                      <a:endParaRPr lang="es-MX" sz="14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</a:rPr>
                        <a:t>$2’038,607.93</a:t>
                      </a:r>
                      <a:endParaRPr lang="es-MX" sz="1400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</a:rPr>
                        <a:t>$2’038,607.93</a:t>
                      </a:r>
                      <a:endParaRPr lang="es-MX" sz="14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$ </a:t>
                      </a:r>
                      <a:r>
                        <a:rPr lang="es-MX" sz="1600" dirty="0" smtClean="0">
                          <a:effectLst/>
                        </a:rPr>
                        <a:t>4,077,215.86</a:t>
                      </a:r>
                      <a:endParaRPr lang="es-MX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5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</a:rPr>
                        <a:t>TOTAL DEL PROYECTO</a:t>
                      </a:r>
                      <a:endParaRPr lang="es-MX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1" u="dbl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u="dbl" kern="1200" baseline="0" dirty="0" smtClean="0">
                          <a:effectLst/>
                        </a:rPr>
                        <a:t>$7’205,101.93</a:t>
                      </a:r>
                      <a:endParaRPr lang="es-MX" sz="1600" b="1" u="dbl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b="1" u="dbl" kern="12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113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u="dbl" kern="1200" baseline="0" dirty="0" smtClean="0">
                          <a:effectLst/>
                        </a:rPr>
                        <a:t>$7’205,101.93</a:t>
                      </a:r>
                      <a:endParaRPr lang="es-MX" sz="1600" b="1" u="dbl" kern="12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u="dbl" baseline="0" dirty="0">
                          <a:effectLst/>
                        </a:rPr>
                        <a:t>$ </a:t>
                      </a:r>
                      <a:r>
                        <a:rPr lang="es-MX" sz="1600" b="1" u="dbl" baseline="0" dirty="0" smtClean="0">
                          <a:effectLst/>
                        </a:rPr>
                        <a:t>14,410,203.86</a:t>
                      </a:r>
                      <a:endParaRPr lang="es-MX" sz="1600" b="1" u="dbl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GESTIÓN INTEGRAL DE RIESGOS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«EGIR»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77850" y="969265"/>
            <a:ext cx="80264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EGIR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292" y="6615668"/>
            <a:ext cx="3115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 smtClean="0"/>
              <a:t>URL: </a:t>
            </a:r>
            <a:r>
              <a:rPr lang="es-MX" sz="1200" b="1" dirty="0" smtClean="0">
                <a:hlinkClick r:id="rId2"/>
              </a:rPr>
              <a:t>https://serv.ern.com.mx/EGIR_Chiapas/</a:t>
            </a:r>
            <a:r>
              <a:rPr lang="es-MX" sz="1200" b="1" dirty="0" smtClean="0"/>
              <a:t> 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8475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LARACOORDPC\SoPoRtE\E g i R\1 DGGR-0072-2019 -14 enero-201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1" y="2319412"/>
            <a:ext cx="3413279" cy="43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CLARACOORDPC\SoPoRtE\E g i R\2 Acuerdo SE.I.74-2019 -7enero-201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2358128"/>
            <a:ext cx="3385414" cy="427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453063" y="1853684"/>
            <a:ext cx="2779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smtClean="0"/>
              <a:t>Acuerdo </a:t>
            </a:r>
            <a:r>
              <a:rPr lang="es-MX" sz="1400" dirty="0"/>
              <a:t>SE.I.74-2019 -</a:t>
            </a:r>
            <a:r>
              <a:rPr lang="es-MX" sz="1400" dirty="0" smtClean="0"/>
              <a:t>7enero-2019</a:t>
            </a:r>
          </a:p>
          <a:p>
            <a:pPr algn="ctr"/>
            <a:r>
              <a:rPr lang="es-MX" sz="1400" dirty="0" smtClean="0"/>
              <a:t>Autorización de Prórroga</a:t>
            </a:r>
            <a:endParaRPr lang="es-MX" sz="1400" dirty="0"/>
          </a:p>
        </p:txBody>
      </p:sp>
      <p:sp>
        <p:nvSpPr>
          <p:cNvPr id="3" name="2 Rectángulo"/>
          <p:cNvSpPr/>
          <p:nvPr/>
        </p:nvSpPr>
        <p:spPr>
          <a:xfrm>
            <a:off x="800100" y="1762762"/>
            <a:ext cx="2666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smtClean="0"/>
              <a:t>Notificación de Autorización</a:t>
            </a:r>
          </a:p>
          <a:p>
            <a:r>
              <a:rPr lang="es-MX" sz="1400" dirty="0" smtClean="0"/>
              <a:t> </a:t>
            </a:r>
            <a:r>
              <a:rPr lang="es-MX" sz="1400" dirty="0"/>
              <a:t>DGGR-0072-2019 -14 enero-2019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06550" y="854965"/>
            <a:ext cx="59753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AUTORIZACIÓN DE PRÓRROGA PARA TERCERA ETAPA</a:t>
            </a:r>
          </a:p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“ESQUEMA DE ADMINISTRACIÓN Y TRANSFERENCIA DEL RIESGO” DE LA </a:t>
            </a:r>
            <a:r>
              <a:rPr lang="es-MX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EGIR</a:t>
            </a:r>
            <a:r>
              <a:rPr 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CHIAPAS</a:t>
            </a:r>
          </a:p>
        </p:txBody>
      </p:sp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350"/>
            <a:ext cx="9144000" cy="5143500"/>
          </a:xfrm>
          <a:prstGeom prst="rect">
            <a:avLst/>
          </a:prstGeom>
        </p:spPr>
      </p:pic>
      <p:pic>
        <p:nvPicPr>
          <p:cNvPr id="3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7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884073"/>
            <a:ext cx="3763418" cy="372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Claracoordpc\soporte\Logos 2018-2024\Gobierno Horizonta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91" y="1686619"/>
            <a:ext cx="4779591" cy="223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/>
          <a:srcRect l="15781" t="58795" r="38281" b="15000"/>
          <a:stretch/>
        </p:blipFill>
        <p:spPr bwMode="auto">
          <a:xfrm>
            <a:off x="0" y="4664904"/>
            <a:ext cx="9144000" cy="215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90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1520" y="115803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RESILIENCIA EN LA NIÑEZ Y JUVENTUD</a:t>
            </a:r>
            <a:endParaRPr lang="es-MX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5536" y="1950244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 construcción de </a:t>
            </a:r>
            <a:r>
              <a:rPr lang="es-MX" b="1" dirty="0"/>
              <a:t>resiliencia en la niñez y la juventud </a:t>
            </a:r>
            <a:r>
              <a:rPr lang="es-MX" dirty="0"/>
              <a:t>requiere de la </a:t>
            </a:r>
            <a:r>
              <a:rPr lang="es-MX" dirty="0" smtClean="0"/>
              <a:t>comprensión de </a:t>
            </a:r>
            <a:r>
              <a:rPr lang="es-MX" dirty="0"/>
              <a:t>los factores que inciden en la generación del riesgo de desastres. Para ello </a:t>
            </a:r>
            <a:r>
              <a:rPr lang="es-MX" dirty="0" smtClean="0"/>
              <a:t>se deben entender </a:t>
            </a:r>
            <a:r>
              <a:rPr lang="es-MX" dirty="0"/>
              <a:t>los fenómenos que constituyen las amenazas, sean éstos de </a:t>
            </a:r>
            <a:r>
              <a:rPr lang="es-MX" dirty="0" smtClean="0"/>
              <a:t>origen natural </a:t>
            </a:r>
            <a:r>
              <a:rPr lang="es-MX" dirty="0"/>
              <a:t>o antropogénico (de carácter tecnológico o social) e identificar y </a:t>
            </a:r>
            <a:r>
              <a:rPr lang="es-MX" dirty="0" smtClean="0"/>
              <a:t>dimensionar las </a:t>
            </a:r>
            <a:r>
              <a:rPr lang="es-MX" dirty="0"/>
              <a:t>vulnerabilidades a las que están expuestos niños, niñas, adolescentes y jóvenes.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67336" y="6450749"/>
            <a:ext cx="54726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Acciones para </a:t>
            </a:r>
            <a:r>
              <a:rPr lang="es-MX" dirty="0"/>
              <a:t>la </a:t>
            </a:r>
            <a:r>
              <a:rPr lang="es-MX" dirty="0" smtClean="0"/>
              <a:t>resiliencia de </a:t>
            </a:r>
            <a:r>
              <a:rPr lang="es-MX" dirty="0"/>
              <a:t>la niñez y la juventud</a:t>
            </a: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652564"/>
            <a:ext cx="1691680" cy="1152128"/>
          </a:xfrm>
          <a:prstGeom prst="rect">
            <a:avLst/>
          </a:prstGeom>
        </p:spPr>
      </p:pic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1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55600" y="1175995"/>
            <a:ext cx="8267700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Calibri  "/>
              </a:rPr>
              <a:t>EDUCACIÓN EN REDUCCIÓN DE RIESGOS DE DESASTRES Y RESILIENCIA</a:t>
            </a:r>
            <a:endParaRPr lang="es-MX" sz="1800" b="1" dirty="0">
              <a:latin typeface="Calibri  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8020" y="1958628"/>
            <a:ext cx="879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Desarrollar mensajes clave, basados ​​en evidencia y consenso, para reducir la vulnerabilidad en el hogar y de la comunidad, y para prepararse para la respuesta a los impactos de las </a:t>
            </a:r>
            <a:r>
              <a:rPr lang="es-MX" dirty="0" smtClean="0"/>
              <a:t>amenazas centrado a través de las niñas, niños y adolescentes.</a:t>
            </a:r>
            <a:endParaRPr lang="es-MX" dirty="0"/>
          </a:p>
          <a:p>
            <a:pPr algn="just"/>
            <a:r>
              <a:rPr lang="es-MX" dirty="0"/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Involucrar a los estudiantes y personal educativo en actividades de gestión de desastres al interior de la escuela y de la propia comunidad, incluyendo el mapeo de amenazas, el desarrollo de planes de contingencia y el desarrollo de ejercicios regulares de simulacros.</a:t>
            </a:r>
          </a:p>
          <a:p>
            <a:pPr algn="just"/>
            <a:r>
              <a:rPr lang="es-MX" dirty="0"/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Desarrollar </a:t>
            </a:r>
            <a:r>
              <a:rPr lang="es-MX" dirty="0" smtClean="0"/>
              <a:t>el aprendizaje para </a:t>
            </a:r>
            <a:r>
              <a:rPr lang="es-MX" dirty="0"/>
              <a:t>todos los tipos de amenazas relevantes.</a:t>
            </a:r>
          </a:p>
          <a:p>
            <a:pPr algn="just"/>
            <a:r>
              <a:rPr lang="es-MX" dirty="0"/>
              <a:t> </a:t>
            </a:r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Incluir </a:t>
            </a:r>
            <a:r>
              <a:rPr lang="es-MX" dirty="0"/>
              <a:t>la reducción del riesgo de desastres en el plan de estudios.</a:t>
            </a:r>
          </a:p>
          <a:p>
            <a:pPr algn="just"/>
            <a:r>
              <a:rPr lang="es-MX" dirty="0"/>
              <a:t> </a:t>
            </a:r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1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58800" y="1036295"/>
            <a:ext cx="8255000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Calibr "/>
              </a:rPr>
              <a:t>EDUCACIÓN EN REDUCCIÓN DE RIESGOS DE DESASTRES Y RESILIENCIA</a:t>
            </a:r>
            <a:endParaRPr lang="es-MX" sz="1800" b="1" dirty="0">
              <a:latin typeface="Calibr 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1520" y="1984028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Desarrollar </a:t>
            </a:r>
            <a:r>
              <a:rPr lang="es-MX" dirty="0"/>
              <a:t>materiales de enseñanza y aprendizaje de calidad para profesores y estudiantes, los cuales aborden diferentes dimensiones de la reducción del riesgo.</a:t>
            </a:r>
          </a:p>
          <a:p>
            <a:pPr algn="just"/>
            <a:r>
              <a:rPr lang="es-MX" dirty="0"/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 Proporcionar capacitación para docentes en ejercicio y en formación sobre aspectos relevantes para la gestión del riesgo de desastres en el sector educativo.</a:t>
            </a:r>
          </a:p>
          <a:p>
            <a:pPr algn="just"/>
            <a:r>
              <a:rPr lang="es-MX" dirty="0"/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Desarrollar estrategias para ampliar la participación de maestro/as para la integración efectiva de estos temas en el currículo </a:t>
            </a:r>
            <a:r>
              <a:rPr lang="es-MX" dirty="0" smtClean="0"/>
              <a:t>formal (Plan y Programas de Estudio), </a:t>
            </a:r>
            <a:r>
              <a:rPr lang="es-MX" dirty="0"/>
              <a:t>así como enfoques no formales y extracurriculares con las comunidades locales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9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780704" y="1023595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Calibr "/>
              </a:rPr>
              <a:t>ANTECEDENTES</a:t>
            </a:r>
            <a:endParaRPr lang="es-MX" sz="1800" b="1" dirty="0">
              <a:latin typeface="Calibr 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827312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Las graves afectaciones en Chiapas que provocó el sismo de 8.2 de magnitud ocurrido a las </a:t>
            </a:r>
            <a:r>
              <a:rPr lang="es-MX" dirty="0" smtClean="0"/>
              <a:t>23:49 horas </a:t>
            </a:r>
            <a:r>
              <a:rPr lang="es-MX" dirty="0"/>
              <a:t>del día 07 de septiembre de </a:t>
            </a:r>
            <a:r>
              <a:rPr lang="es-MX" dirty="0" smtClean="0"/>
              <a:t>2017.</a:t>
            </a:r>
          </a:p>
          <a:p>
            <a:pPr algn="just"/>
            <a:endParaRPr lang="es-MX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impacto del sismo dejó 3 mil 22 escuelas afectadas, de las cuales 4 resultaron con daño mayor, 914 con daño parcial y 2 mil 104 con daño menor</a:t>
            </a:r>
            <a:r>
              <a:rPr lang="es-MX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 smtClean="0"/>
              <a:t>Donde </a:t>
            </a:r>
            <a:r>
              <a:rPr lang="es-MX" dirty="0"/>
              <a:t>se presentaron más afectaciones, después de la vivienda, fue en la infraestructura escolar de nivel </a:t>
            </a:r>
            <a:r>
              <a:rPr lang="es-MX" dirty="0" smtClean="0"/>
              <a:t>básico.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616908"/>
            <a:ext cx="3600400" cy="2160240"/>
          </a:xfrm>
          <a:prstGeom prst="rect">
            <a:avLst/>
          </a:prstGeom>
        </p:spPr>
      </p:pic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2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577504" y="1220016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>
                <a:latin typeface="Calibr "/>
              </a:rPr>
              <a:t>ANTECEDENTES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23528" y="17892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De </a:t>
            </a:r>
            <a:r>
              <a:rPr lang="es-MX" dirty="0"/>
              <a:t>acuerdo con datos de la Secretaría de Educación Pública, en Chiapas existen 19,196 escuelas públicas y 1,588 escuelas particulares de todos los niveles, las que hacen un total de 20,784 escuelas, donde estudian más de 2 millones 78 mil alumnos que representan más del </a:t>
            </a:r>
            <a:r>
              <a:rPr lang="es-MX" dirty="0" smtClean="0"/>
              <a:t>38% </a:t>
            </a:r>
            <a:r>
              <a:rPr lang="es-MX" dirty="0"/>
              <a:t>de la población de Chiapas</a:t>
            </a:r>
            <a:r>
              <a:rPr lang="es-MX" dirty="0" smtClean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145036"/>
            <a:ext cx="4326048" cy="3240360"/>
          </a:xfrm>
          <a:prstGeom prst="rect">
            <a:avLst/>
          </a:prstGeom>
        </p:spPr>
      </p:pic>
      <p:pic>
        <p:nvPicPr>
          <p:cNvPr id="6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699902" y="871195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Calibr "/>
              </a:rPr>
              <a:t>ANTECEDENTES</a:t>
            </a:r>
            <a:endParaRPr lang="es-MX" sz="1800" b="1" dirty="0">
              <a:latin typeface="Calibr 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04800" y="1276772"/>
            <a:ext cx="86044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Foro Chiapas para la Resiliencia Ante Sismos: “Buenas Prácticas y Lecciones Aprendidas</a:t>
            </a:r>
            <a:r>
              <a:rPr lang="es-MX" dirty="0" smtClean="0"/>
              <a:t>”, 23 de noviembre del 2017. </a:t>
            </a:r>
            <a:r>
              <a:rPr lang="es-MX" dirty="0" err="1" smtClean="0"/>
              <a:t>PNUD</a:t>
            </a:r>
            <a:r>
              <a:rPr lang="es-MX" dirty="0" smtClean="0"/>
              <a:t>-ONU.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Proyecto Réplica: Foro </a:t>
            </a:r>
            <a:r>
              <a:rPr lang="es-MX" dirty="0"/>
              <a:t>de Reducción de Riesgos de Desastres y Protección Civil dirigido a autoridades de la Secretaría de </a:t>
            </a:r>
            <a:r>
              <a:rPr lang="es-MX" dirty="0" smtClean="0"/>
              <a:t>Educación, 27 de abril del 2018. </a:t>
            </a:r>
            <a:r>
              <a:rPr lang="es-MX" dirty="0" err="1" smtClean="0"/>
              <a:t>PNUD</a:t>
            </a:r>
            <a:r>
              <a:rPr lang="es-MX" dirty="0" smtClean="0"/>
              <a:t>-ONU.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Viaje de estudios a la India para el desarrollo de capacidades en Seguridad Escolar Integral, del 22 de noviembre al 2 de diciembre del 2018. UNICEF.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Taller Regional de Alto Nivel sobre Respuesta Educativa en Emergencias del 17-19 </a:t>
            </a:r>
            <a:r>
              <a:rPr lang="es-MX" dirty="0" smtClean="0"/>
              <a:t>diciembre del 2018, </a:t>
            </a:r>
            <a:r>
              <a:rPr lang="es-MX" dirty="0"/>
              <a:t>Cuernavaca, </a:t>
            </a:r>
            <a:r>
              <a:rPr lang="es-MX" dirty="0" err="1" smtClean="0"/>
              <a:t>INEE</a:t>
            </a:r>
            <a:r>
              <a:rPr lang="es-MX" dirty="0" smtClean="0"/>
              <a:t>-UNICEF.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42384"/>
            <a:ext cx="3203848" cy="20549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30827"/>
            <a:ext cx="2755367" cy="20665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69" y="4538250"/>
            <a:ext cx="2745469" cy="2059102"/>
          </a:xfrm>
          <a:prstGeom prst="rect">
            <a:avLst/>
          </a:prstGeom>
        </p:spPr>
      </p:pic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00882" y="1054371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>
                <a:latin typeface="Calibr "/>
              </a:rPr>
              <a:t>OBJETIVO GENERAL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67544" y="1623567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Fortalecer </a:t>
            </a:r>
            <a:r>
              <a:rPr lang="es-MX" dirty="0"/>
              <a:t>la estructura organizativa y funcionalidad de las escuelas de nivel </a:t>
            </a:r>
            <a:r>
              <a:rPr lang="es-MX" dirty="0" smtClean="0"/>
              <a:t>de educación básica en </a:t>
            </a:r>
            <a:r>
              <a:rPr lang="es-MX" dirty="0"/>
              <a:t>el estado de Chiapas </a:t>
            </a:r>
            <a:r>
              <a:rPr lang="es-MX" dirty="0" smtClean="0"/>
              <a:t>para lograr la </a:t>
            </a:r>
            <a:r>
              <a:rPr lang="es-MX" b="1" dirty="0" smtClean="0"/>
              <a:t>resiliencia escolar </a:t>
            </a:r>
            <a:r>
              <a:rPr lang="es-MX" dirty="0" smtClean="0"/>
              <a:t>mediante un enfoque central en las niñas, niños y adolescentes.</a:t>
            </a:r>
            <a:endParaRPr lang="es-MX" sz="1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291013"/>
            <a:ext cx="5076255" cy="3112965"/>
          </a:xfrm>
          <a:prstGeom prst="rect">
            <a:avLst/>
          </a:prstGeom>
        </p:spPr>
      </p:pic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8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0287" y="2471650"/>
            <a:ext cx="8619086" cy="121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IDENTIFICACIÓN Y </a:t>
            </a:r>
          </a:p>
          <a:p>
            <a:pPr marL="12700" marR="5080" algn="ctr">
              <a:spcBef>
                <a:spcPts val="100"/>
              </a:spcBef>
            </a:pP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ANÁLISIS DE RIESGOS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18804" y="1087095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>
                <a:latin typeface="Calibr "/>
              </a:rPr>
              <a:t>OBJETIVOS ESPECÍFICOS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67544" y="1840136"/>
            <a:ext cx="8280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MX" sz="2000" dirty="0" smtClean="0"/>
              <a:t>Sensibilizar a </a:t>
            </a:r>
            <a:r>
              <a:rPr lang="es-MX" sz="2000" dirty="0"/>
              <a:t>las figuras educativas de la </a:t>
            </a:r>
            <a:r>
              <a:rPr lang="es-MX" sz="2000" dirty="0" smtClean="0"/>
              <a:t>Secretaria de Educación sobre gestión integral de riesgos.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000" dirty="0"/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 smtClean="0"/>
              <a:t>Desarrollar </a:t>
            </a:r>
            <a:r>
              <a:rPr lang="es-MX" sz="2000" dirty="0"/>
              <a:t>la capacidad, el conocimiento y la conciencia de la comunidad escolar (niños, maestros y sus padres) para identificar y abordar los riesgos </a:t>
            </a:r>
            <a:r>
              <a:rPr lang="es-MX" sz="2000" dirty="0" smtClean="0"/>
              <a:t>y peligros.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000" dirty="0"/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 smtClean="0"/>
              <a:t>Integrar </a:t>
            </a:r>
            <a:r>
              <a:rPr lang="es-MX" sz="2000" dirty="0"/>
              <a:t>la gestión de desastres en la educación para crear una cultura de gestión de </a:t>
            </a:r>
            <a:r>
              <a:rPr lang="es-MX" sz="2000" dirty="0" smtClean="0"/>
              <a:t>riesgos y desastres.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000" dirty="0"/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 smtClean="0"/>
              <a:t>Hacer </a:t>
            </a:r>
            <a:r>
              <a:rPr lang="es-MX" sz="2000" dirty="0"/>
              <a:t>que las instalaciones escolares sean lugares seguros contra todo peligro a través de medidas estructurales y no estructurales.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s-MX" sz="2000" dirty="0" smtClean="0"/>
              <a:t>Desarrollar </a:t>
            </a:r>
            <a:r>
              <a:rPr lang="es-MX" sz="2000" dirty="0"/>
              <a:t>a </a:t>
            </a:r>
            <a:r>
              <a:rPr lang="es-MX" sz="2000" dirty="0" smtClean="0"/>
              <a:t>Chiapas </a:t>
            </a:r>
            <a:r>
              <a:rPr lang="es-MX" sz="2000" dirty="0"/>
              <a:t>como un estado resiliente a través de los niños como agentes de </a:t>
            </a:r>
            <a:r>
              <a:rPr lang="es-MX" sz="2000" dirty="0" smtClean="0"/>
              <a:t>cambio.</a:t>
            </a:r>
            <a:endParaRPr lang="es-MX" sz="2000" dirty="0"/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9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54917" y="1436288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/>
              <a:t>PRINCIPIOS RECTORES</a:t>
            </a:r>
            <a:endParaRPr lang="es-MX" sz="1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3800B3-2317-436E-BE0D-D52BE421D267}"/>
              </a:ext>
            </a:extLst>
          </p:cNvPr>
          <p:cNvSpPr txBox="1">
            <a:spLocks/>
          </p:cNvSpPr>
          <p:nvPr/>
        </p:nvSpPr>
        <p:spPr>
          <a:xfrm>
            <a:off x="447239" y="2551585"/>
            <a:ext cx="8229600" cy="2414116"/>
          </a:xfrm>
          <a:prstGeom prst="rect">
            <a:avLst/>
          </a:prstGeom>
        </p:spPr>
        <p:txBody>
          <a:bodyPr>
            <a:noAutofit/>
          </a:bodyPr>
          <a:lstStyle>
            <a:lvl1pPr marL="342838" indent="-342838" algn="l" defTabSz="9142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4" indent="-285698" algn="l" defTabSz="91423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1" indent="-228558" algn="l" defTabSz="9142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08" indent="-228558" algn="l" defTabSz="91423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24" indent="-228558" algn="l" defTabSz="9142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1" indent="-228558" algn="l" defTabSz="9142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7" indent="-228558" algn="l" defTabSz="9142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2" indent="-228558" algn="l" defTabSz="9142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90" indent="-228558" algn="l" defTabSz="9142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+mj-lt"/>
              <a:buAutoNum type="arabicPeriod"/>
            </a:pPr>
            <a:r>
              <a:rPr lang="es-MX" sz="1800" dirty="0" smtClean="0"/>
              <a:t>Planificación del programa centrado en las niñas,  niños y adolescentes manteniéndolos en el centro de todas las acciones.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sz="1800" dirty="0" smtClean="0"/>
              <a:t>Enfoque de todos los peligros: incluye peligros naturales como inundaciones y sismos, así como también peligros provocados por el hombre.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sz="1800" dirty="0" smtClean="0"/>
              <a:t>Resiliencia de la infraestructura: estructural y no estructural.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sz="1800" dirty="0" smtClean="0"/>
              <a:t>La seguridad escolar no es un esfuerzo de una sola vez, sino un proceso continuo.</a:t>
            </a:r>
          </a:p>
          <a:p>
            <a:endParaRPr lang="en-US" sz="1800" dirty="0"/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933104" y="1075876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Calibri cuerpo"/>
              </a:rPr>
              <a:t>ESTRATEGIAS</a:t>
            </a:r>
            <a:endParaRPr lang="es-MX" sz="1800" b="1" dirty="0">
              <a:latin typeface="Calibri cuerpo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8900" y="1645072"/>
            <a:ext cx="89281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1.- Proceso </a:t>
            </a:r>
            <a:r>
              <a:rPr lang="es-ES" dirty="0"/>
              <a:t>de sensibilización de las figuras educativas de la </a:t>
            </a:r>
            <a:r>
              <a:rPr lang="es-ES" dirty="0" smtClean="0"/>
              <a:t>Secretaría </a:t>
            </a:r>
            <a:r>
              <a:rPr lang="es-ES" dirty="0"/>
              <a:t>de Educación, </a:t>
            </a:r>
            <a:r>
              <a:rPr lang="es-ES" dirty="0" smtClean="0"/>
              <a:t>mismo que se </a:t>
            </a:r>
            <a:r>
              <a:rPr lang="es-ES" dirty="0"/>
              <a:t>llevará a cabo </a:t>
            </a:r>
            <a:r>
              <a:rPr lang="es-ES" dirty="0" smtClean="0"/>
              <a:t>mediante la impartición de cursos presenciales en cascada sobre:</a:t>
            </a:r>
            <a:endParaRPr lang="es-MX" dirty="0"/>
          </a:p>
          <a:p>
            <a:pPr algn="just"/>
            <a:r>
              <a:rPr lang="es-ES" dirty="0"/>
              <a:t> </a:t>
            </a:r>
            <a:endParaRPr lang="es-ES" dirty="0" smtClean="0"/>
          </a:p>
          <a:p>
            <a:pPr marL="514350" lvl="0" indent="-514350" algn="just">
              <a:buFont typeface="+mj-lt"/>
              <a:buAutoNum type="romanUcPeriod"/>
            </a:pPr>
            <a:r>
              <a:rPr lang="es-MX" dirty="0"/>
              <a:t>Programa Escuelas Resilientes y Lunes </a:t>
            </a:r>
            <a:r>
              <a:rPr lang="es-MX" dirty="0" smtClean="0"/>
              <a:t>Preventivo.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es-MX" dirty="0" smtClean="0"/>
              <a:t>Introducción </a:t>
            </a:r>
            <a:r>
              <a:rPr lang="es-MX" dirty="0"/>
              <a:t>a la gestión integral de riesgo de desastres.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es-ES" dirty="0" smtClean="0"/>
              <a:t>Integración </a:t>
            </a:r>
            <a:r>
              <a:rPr lang="es-ES" dirty="0"/>
              <a:t>de </a:t>
            </a:r>
            <a:r>
              <a:rPr lang="es-MX" dirty="0"/>
              <a:t>Comités de Prevención y Resiliencia </a:t>
            </a:r>
            <a:r>
              <a:rPr lang="es-MX" dirty="0" smtClean="0"/>
              <a:t>Escolar</a:t>
            </a:r>
            <a:r>
              <a:rPr lang="es-ES" dirty="0" smtClean="0"/>
              <a:t>.</a:t>
            </a:r>
            <a:endParaRPr lang="es-MX" dirty="0"/>
          </a:p>
          <a:p>
            <a:pPr marL="514350" lvl="0" indent="-514350" algn="just">
              <a:buFont typeface="+mj-lt"/>
              <a:buAutoNum type="romanUcPeriod"/>
            </a:pPr>
            <a:r>
              <a:rPr lang="es-ES" dirty="0"/>
              <a:t>Elaboración del Plan Escolar de </a:t>
            </a:r>
            <a:r>
              <a:rPr lang="es-ES" dirty="0" smtClean="0"/>
              <a:t>Prevención y Resiliencia.</a:t>
            </a:r>
            <a:endParaRPr lang="es-MX" dirty="0"/>
          </a:p>
          <a:p>
            <a:endParaRPr lang="es-MX" dirty="0" smtClean="0"/>
          </a:p>
          <a:p>
            <a:pPr algn="just"/>
            <a:r>
              <a:rPr lang="es-MX" dirty="0" smtClean="0"/>
              <a:t>2.- Selección y capacitación de Maestros Focales y Capacitadores en cada escuela para que estos a su vez trabajen con las niñas, niños y adolescentes sobre diversos temas de gestión de riesgos, prevención de la salud y vulnerabilidades sociales de su comunidad para lo cual se les capacitará en:</a:t>
            </a:r>
          </a:p>
          <a:p>
            <a:pPr marL="514350" lvl="0" indent="-514350" algn="just">
              <a:buFont typeface="+mj-lt"/>
              <a:buAutoNum type="romanUcPeriod"/>
            </a:pPr>
            <a:endParaRPr lang="es-ES" dirty="0" smtClean="0"/>
          </a:p>
          <a:p>
            <a:pPr marL="514350" indent="-514350" algn="just">
              <a:buFont typeface="+mj-lt"/>
              <a:buAutoNum type="romanUcPeriod"/>
            </a:pPr>
            <a:r>
              <a:rPr lang="es-MX" dirty="0"/>
              <a:t>Programa Escuelas Resilientes y Lunes </a:t>
            </a:r>
            <a:r>
              <a:rPr lang="es-MX" dirty="0" smtClean="0"/>
              <a:t>Preventivo.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MX" dirty="0" smtClean="0"/>
              <a:t>Introducción </a:t>
            </a:r>
            <a:r>
              <a:rPr lang="es-MX" dirty="0"/>
              <a:t>a la gestión integral de riesgo de desastres.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es-ES" dirty="0" smtClean="0"/>
              <a:t>Integración </a:t>
            </a:r>
            <a:r>
              <a:rPr lang="es-ES" dirty="0"/>
              <a:t>de </a:t>
            </a:r>
            <a:r>
              <a:rPr lang="es-MX" dirty="0"/>
              <a:t>Comités de Prevención y Resiliencia Escolar</a:t>
            </a:r>
            <a:r>
              <a:rPr lang="es-ES" dirty="0" smtClean="0"/>
              <a:t>.</a:t>
            </a:r>
            <a:endParaRPr lang="es-MX" dirty="0"/>
          </a:p>
          <a:p>
            <a:pPr marL="514350" lvl="0" indent="-514350" algn="just">
              <a:buFont typeface="+mj-lt"/>
              <a:buAutoNum type="romanUcPeriod"/>
            </a:pPr>
            <a:r>
              <a:rPr lang="es-ES" dirty="0"/>
              <a:t>Elaboración del Plan Escolar de </a:t>
            </a:r>
            <a:r>
              <a:rPr lang="es-ES" dirty="0" smtClean="0"/>
              <a:t>Prevención y Resiliencia.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es-MX" dirty="0" smtClean="0"/>
              <a:t>Curso en línea Gestión Integral de Riesgos de Desastres (Maestros Focales).</a:t>
            </a:r>
            <a:endParaRPr lang="es-MX" dirty="0"/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14760" y="978592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+mn-lt"/>
              </a:rPr>
              <a:t>ESTRATEGIAS</a:t>
            </a:r>
            <a:endParaRPr lang="es-MX" sz="1800" b="1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4000" y="1547788"/>
            <a:ext cx="87357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3.- Conformación de Comités de Prevención y Resiliencia Escolar (</a:t>
            </a:r>
            <a:r>
              <a:rPr lang="es-ES" b="1" dirty="0" smtClean="0"/>
              <a:t>a partir del próximo ciclo escolar</a:t>
            </a:r>
            <a:r>
              <a:rPr lang="es-ES" dirty="0" smtClean="0"/>
              <a:t>), incorporando a los niños de educación básica (3°, 4°, 5° y 6° de escuelas primarias y a los adolescentes de secundaria), </a:t>
            </a:r>
            <a:r>
              <a:rPr lang="es-MX" dirty="0" smtClean="0"/>
              <a:t>dentro del comité y crear gabinetes temáticos, que presidirán los niños, niñas y adolescentes ejemplos:</a:t>
            </a:r>
            <a:endParaRPr lang="es-MX" dirty="0"/>
          </a:p>
          <a:p>
            <a:pPr algn="just"/>
            <a:r>
              <a:rPr lang="es-ES" dirty="0"/>
              <a:t> </a:t>
            </a:r>
            <a:endParaRPr lang="es-MX" dirty="0"/>
          </a:p>
          <a:p>
            <a:pPr marL="514350" lvl="0" indent="-514350" algn="just">
              <a:buFont typeface="+mj-lt"/>
              <a:buAutoNum type="romanUcPeriod"/>
            </a:pPr>
            <a:r>
              <a:rPr lang="es-MX" dirty="0" smtClean="0"/>
              <a:t>Escuela Resiliente.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es-MX" dirty="0"/>
              <a:t>Gestión de riesgos y protección civil.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es-MX" dirty="0" smtClean="0"/>
              <a:t>Seguridad dentro y fuera de la escuela (incluye el traslado desde casa a la escuela).</a:t>
            </a:r>
            <a:endParaRPr lang="es-MX" dirty="0"/>
          </a:p>
          <a:p>
            <a:pPr marL="514350" lvl="0" indent="-514350" algn="just">
              <a:buFont typeface="+mj-lt"/>
              <a:buAutoNum type="romanUcPeriod"/>
            </a:pPr>
            <a:r>
              <a:rPr lang="es-MX" dirty="0" smtClean="0"/>
              <a:t>Salud, saneamiento y manejo del agua.</a:t>
            </a:r>
            <a:endParaRPr lang="es-MX" dirty="0"/>
          </a:p>
          <a:p>
            <a:pPr marL="514350" lvl="0" indent="-514350" algn="just">
              <a:buFont typeface="+mj-lt"/>
              <a:buAutoNum type="romanUcPeriod"/>
            </a:pPr>
            <a:r>
              <a:rPr lang="es-MX" dirty="0" smtClean="0"/>
              <a:t>Equidad de género y combate a la violencia escolar y familiar, etc.</a:t>
            </a:r>
          </a:p>
          <a:p>
            <a:pPr marL="514350" lvl="0" indent="-514350" algn="just">
              <a:buFont typeface="+mj-lt"/>
              <a:buAutoNum type="romanUcPeriod"/>
            </a:pPr>
            <a:endParaRPr lang="es-MX" dirty="0"/>
          </a:p>
          <a:p>
            <a:pPr algn="just"/>
            <a:r>
              <a:rPr lang="es-MX" dirty="0" smtClean="0"/>
              <a:t>4.- Elaboración del Plan Escolar de Prevención y Resiliencia en cada escuela (</a:t>
            </a:r>
            <a:r>
              <a:rPr lang="es-ES" b="1" dirty="0"/>
              <a:t>a partir del próximo ciclo escolar</a:t>
            </a:r>
            <a:r>
              <a:rPr lang="es-MX" dirty="0" smtClean="0"/>
              <a:t>), con evaluaciones anuales.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5.- Implementación la Estrategia “</a:t>
            </a:r>
            <a:r>
              <a:rPr lang="es-MX" b="1" dirty="0" smtClean="0"/>
              <a:t>Lunes Preventivo</a:t>
            </a:r>
            <a:r>
              <a:rPr lang="es-MX" dirty="0" smtClean="0"/>
              <a:t>”, el cual tendrá un calendario semanal de carácter estatal, con una introducción temática los lunes en la ceremonia cívica con actividades y tareas para la semana según el tema que se marque en el calendario.</a:t>
            </a:r>
            <a:endParaRPr lang="es-MX" dirty="0"/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8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78756" y="1219105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+mn-lt"/>
              </a:rPr>
              <a:t>ACOMPAÑAMIENTO INSTITUCIONAL</a:t>
            </a:r>
            <a:endParaRPr lang="es-MX" sz="1800" b="1" dirty="0"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30200" y="1788301"/>
            <a:ext cx="85113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Durante la operación del Programa Escuelas Resilientes, se tendrá el apoyo y asesoría de:</a:t>
            </a:r>
          </a:p>
          <a:p>
            <a:endParaRPr lang="es-MX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/>
              <a:t>Centros de Maestros </a:t>
            </a:r>
            <a:r>
              <a:rPr lang="es-MX" dirty="0"/>
              <a:t>y Asesores Técnico Pedagógicos de los diferentes niveles educativos.</a:t>
            </a:r>
          </a:p>
          <a:p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Delegados Regionales de Protección Civil.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Secretarios Municipales de Protección Civil.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Promotores del </a:t>
            </a:r>
            <a:r>
              <a:rPr lang="es-MX" dirty="0" err="1" smtClean="0"/>
              <a:t>PNUD</a:t>
            </a:r>
            <a:r>
              <a:rPr lang="es-MX" dirty="0" smtClean="0"/>
              <a:t>, otras Agencias de la ONU y </a:t>
            </a:r>
            <a:r>
              <a:rPr lang="es-MX" dirty="0" err="1" smtClean="0"/>
              <a:t>ONG’S</a:t>
            </a: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Para Maestros Focales y Capacitadores, se implementará el Diplomado en línea sobre Gestión Integral de Riesgos, de la Escuela Nacional de Protección Civil, Campus Chiapas y CENAPRED.</a:t>
            </a:r>
            <a:endParaRPr lang="es-MX" sz="1400" dirty="0"/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31504" y="1468095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+mn-lt"/>
              </a:rPr>
              <a:t>ESTRATEGIA LUNES PREVENTIVO</a:t>
            </a:r>
            <a:endParaRPr lang="es-MX" sz="1800" b="1" dirty="0"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80244" y="2295573"/>
            <a:ext cx="830815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Esta estrategia, tiene como objetivo posicionar un tema semanal que todas las escuelas del estado de Chiapas </a:t>
            </a:r>
            <a:r>
              <a:rPr lang="es-MX" dirty="0" smtClean="0"/>
              <a:t>manejarán </a:t>
            </a:r>
            <a:r>
              <a:rPr lang="es-MX" dirty="0"/>
              <a:t>toda la semana. En la ceremonia cívica de los lunes, después de los Honores a la Bandera y las Efemérides un niño o niña leerá una descripción breve sobre el tema que toque de acuerdo al calendario programado, </a:t>
            </a:r>
            <a:r>
              <a:rPr lang="es-MX" dirty="0" smtClean="0"/>
              <a:t>y en las aulas se abordará el tema respectivo, los </a:t>
            </a:r>
            <a:r>
              <a:rPr lang="es-MX" dirty="0"/>
              <a:t>temas semanales son diversos y serán agrupados de acuerdo a la temática siguiente:</a:t>
            </a:r>
          </a:p>
          <a:p>
            <a:r>
              <a:rPr lang="es-MX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dirty="0"/>
              <a:t>Honestidad y civismo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dirty="0"/>
              <a:t>Gestión integral de riesgos de desastres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dirty="0"/>
              <a:t>Derechos de los niños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dirty="0"/>
              <a:t>Educación vial y prevención del delito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dirty="0"/>
              <a:t>Medio ambiente y cambio climático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dirty="0"/>
              <a:t>Salud y manejo del agua</a:t>
            </a:r>
          </a:p>
          <a:p>
            <a:endParaRPr lang="es-MX" sz="1400" dirty="0"/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36886" y="1379195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+mn-lt"/>
              </a:rPr>
              <a:t>ESTRATEGIA LUNES PREVENTIVO</a:t>
            </a:r>
            <a:endParaRPr lang="es-MX" sz="1800" b="1" dirty="0"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7544" y="2634523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Para reforzar </a:t>
            </a:r>
            <a:r>
              <a:rPr lang="es-MX" dirty="0" smtClean="0"/>
              <a:t>los temas se </a:t>
            </a:r>
            <a:r>
              <a:rPr lang="es-MX" dirty="0"/>
              <a:t>realizarán </a:t>
            </a:r>
            <a:r>
              <a:rPr lang="es-MX" dirty="0" smtClean="0"/>
              <a:t>spots </a:t>
            </a:r>
            <a:r>
              <a:rPr lang="es-MX" dirty="0"/>
              <a:t>en radio y televisión e infografías en las redes sociales de acuerdo al tema que sea manejado.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Las fichas técnicas y documentos de lectura para los niños, podrán ser bajadas de internet, de tal manera que puedan servir a los maestros para que en sus grupos realicen actividades escolares acordes al tema.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La </a:t>
            </a:r>
            <a:r>
              <a:rPr lang="es-MX" b="1" dirty="0"/>
              <a:t>Ficha Técnica</a:t>
            </a:r>
            <a:r>
              <a:rPr lang="es-MX" dirty="0"/>
              <a:t> tiene los siguientes apartados.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•	Nombre del Tema</a:t>
            </a:r>
          </a:p>
          <a:p>
            <a:pPr algn="just"/>
            <a:r>
              <a:rPr lang="es-MX" dirty="0"/>
              <a:t>•	Descripción Concisa</a:t>
            </a:r>
          </a:p>
          <a:p>
            <a:pPr algn="just"/>
            <a:r>
              <a:rPr lang="es-MX" dirty="0"/>
              <a:t>•	Desarrollo del Tema</a:t>
            </a:r>
          </a:p>
          <a:p>
            <a:pPr algn="just"/>
            <a:r>
              <a:rPr lang="es-MX" dirty="0"/>
              <a:t>•	Actividades escolares sugeridas</a:t>
            </a:r>
          </a:p>
          <a:p>
            <a:pPr algn="just"/>
            <a:r>
              <a:rPr lang="es-MX" dirty="0"/>
              <a:t>•	Donde encontrar más </a:t>
            </a:r>
            <a:r>
              <a:rPr lang="es-MX" dirty="0" smtClean="0"/>
              <a:t>información</a:t>
            </a:r>
            <a:endParaRPr lang="es-MX" sz="1400" dirty="0"/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8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27708" y="1391895"/>
            <a:ext cx="7704856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+mn-lt"/>
              </a:rPr>
              <a:t>CALENDARIO DE LA ESTRATEGIA “LUNES PREVENTIVO”</a:t>
            </a:r>
            <a:endParaRPr lang="es-MX" sz="1800" b="1" dirty="0">
              <a:latin typeface="+mn-lt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836552"/>
              </p:ext>
            </p:extLst>
          </p:nvPr>
        </p:nvGraphicFramePr>
        <p:xfrm>
          <a:off x="0" y="1975717"/>
          <a:ext cx="9144000" cy="4320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47254"/>
                <a:gridCol w="2324746"/>
              </a:tblGrid>
              <a:tr h="447289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Febrero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Marzo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Abril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Mayo</a:t>
                      </a:r>
                      <a:endParaRPr lang="es-MX" sz="1800" dirty="0"/>
                    </a:p>
                  </a:txBody>
                  <a:tcPr/>
                </a:tc>
              </a:tr>
              <a:tr h="917094"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1.- Ejercicio de búsqueda de peligros y riesgos dentro de la escuela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1.- Desarrollo del Plan Escolar de Prevención y Resiliencia 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1.- Conocimiento sobre olas de calor y sus medidas de seguridad</a:t>
                      </a:r>
                    </a:p>
                  </a:txBody>
                  <a:tcPr/>
                </a:tc>
              </a:tr>
              <a:tr h="957761"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2.- Conocimientos sobre los diferentes riesgos de terremotos y simulacros</a:t>
                      </a:r>
                    </a:p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smtClean="0"/>
                        <a:t>2.- Conocimiento sobre cuidados de la salud y alimentación en épocas de calor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2.- Prevención de la diarrea y su control, desarrollo de habilidades sobre manejo del agua</a:t>
                      </a:r>
                      <a:endParaRPr lang="es-MX" sz="1600" dirty="0"/>
                    </a:p>
                  </a:txBody>
                  <a:tcPr/>
                </a:tc>
              </a:tr>
              <a:tr h="797533"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smtClean="0"/>
                        <a:t>3.- Simulacro estatal con hipótesis de sismo de 8.2 de magnitud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3.- Conocimiento sobre educación vial y prevención del delito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smtClean="0"/>
                        <a:t>3.- Conocimiento sobre los cuidados del medio ambiente</a:t>
                      </a:r>
                    </a:p>
                  </a:txBody>
                  <a:tcPr/>
                </a:tc>
              </a:tr>
              <a:tr h="812355">
                <a:tc>
                  <a:txBody>
                    <a:bodyPr/>
                    <a:lstStyle/>
                    <a:p>
                      <a:pPr marL="0" marR="0" lvl="0" indent="0" algn="l" defTabSz="914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smtClean="0"/>
                        <a:t>4.- Conocimientos sobre peligro, amenaza y riesgo</a:t>
                      </a:r>
                    </a:p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smtClean="0"/>
                        <a:t>4.- Ejercicio de búsqueda de peligros y riesgos fuera de la escuela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smtClean="0"/>
                        <a:t>4.- Conocimiento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dirty="0" smtClean="0"/>
                        <a:t>sobre los riesgos en los incendios  y sus medidas de seguridad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4.- Conocimiento sobre las diferentes amenazas en tormentas, ciclones y sus medidas de seguridad</a:t>
                      </a:r>
                      <a:endParaRPr lang="es-MX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3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907704" y="1353795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+mn-lt"/>
              </a:rPr>
              <a:t>MONITOREO DEL PROGRAMA</a:t>
            </a:r>
            <a:endParaRPr lang="es-MX" sz="1800" b="1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544" y="1955464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Mediante la Plataforma Digital de la Secretaría de Educación.</a:t>
            </a:r>
          </a:p>
          <a:p>
            <a:pPr marL="342900" indent="-342900" algn="just">
              <a:buFont typeface="+mj-lt"/>
              <a:buAutoNum type="arabicPeriod"/>
            </a:pPr>
            <a:endParaRPr lang="es-MX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Los Maestros Focales capturarán mensualmente en la plataforma, las actividades desarrolladas en las escuelas, indicadores de seguimiento y opiniones de las niñas, niños y adolescentes.</a:t>
            </a:r>
          </a:p>
          <a:p>
            <a:pPr marL="342900" indent="-342900" algn="just">
              <a:buFont typeface="+mj-lt"/>
              <a:buAutoNum type="arabicPeriod"/>
            </a:pPr>
            <a:endParaRPr lang="es-MX" dirty="0"/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Se realizará una reunión mensual de seguimiento en las  Jefaturas de Sector, Zonas Escolares y Escuelas.</a:t>
            </a:r>
          </a:p>
          <a:p>
            <a:pPr marL="342900" indent="-342900" algn="just">
              <a:buFont typeface="+mj-lt"/>
              <a:buAutoNum type="arabicPeriod"/>
            </a:pPr>
            <a:endParaRPr lang="es-MX" dirty="0"/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Se realizará una reunión mensual de seguimiento por el Comité Estatal del Programa Escuelas Resilientes.</a:t>
            </a:r>
          </a:p>
          <a:p>
            <a:pPr marL="342900" indent="-342900" algn="just">
              <a:buFont typeface="+mj-lt"/>
              <a:buAutoNum type="arabicPeriod"/>
            </a:pPr>
            <a:endParaRPr lang="es-MX" dirty="0"/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Se realizará una reunión trimestral con el C. Gobernador en donde asistirán niñas, niños y adolescentes.</a:t>
            </a:r>
            <a:endParaRPr lang="es-MX" dirty="0"/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82304" y="845795"/>
            <a:ext cx="5814243" cy="5691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800" b="1" dirty="0" smtClean="0">
                <a:latin typeface="+mn-lt"/>
              </a:rPr>
              <a:t>CALENDARIO DE ACTIVIDADES</a:t>
            </a:r>
            <a:endParaRPr lang="es-MX" sz="18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2340846"/>
          </a:xfrm>
          <a:prstGeom prst="rect">
            <a:avLst/>
          </a:prstGeom>
        </p:spPr>
      </p:pic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93832" y="1196054"/>
            <a:ext cx="8944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latin typeface="Arial" pitchFamily="34" charset="0"/>
                <a:cs typeface="Arial" pitchFamily="34" charset="0"/>
              </a:rPr>
              <a:t>Programar, elaborar y emitir los dictámenes de riesgo dentro de la estrategia de la Gestión Integral de Riesgos como medida sustantiva de identificación y prevención de riesgos mediante procesos y servicios sistematizados.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64804" y="2425384"/>
            <a:ext cx="8944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latin typeface="Arial" pitchFamily="34" charset="0"/>
                <a:cs typeface="Arial" pitchFamily="34" charset="0"/>
              </a:rPr>
              <a:t>Identificar y analizar los peligros y vulnerabilidades generados por la exposición a los fenómenos perturbadores en el estado, mediante la supervisión, evaluación y seguimiento para determinar su origen, características potencialidades y comportamiento; así como emitir las acciones de prevención correspondiente.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347359" y="2151867"/>
            <a:ext cx="71274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DEPARTAMENTO DE AMENAZAS NATURALES Y ANTROPOGENICAS              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79318" y="3736042"/>
            <a:ext cx="8944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latin typeface="Arial" pitchFamily="34" charset="0"/>
                <a:cs typeface="Arial" pitchFamily="34" charset="0"/>
              </a:rPr>
              <a:t>Atención de 275 solicitudes en el año 2018, de diferentes inmuebles públicos, privados, sociales, escuelas, hospitales, plazas comerciales, sistemas de infraestructura hidráulicas, sistemas de infraestructura de comunicaciones  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414480" y="3462524"/>
            <a:ext cx="1205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ALCANCES</a:t>
            </a:r>
          </a:p>
        </p:txBody>
      </p:sp>
      <p:pic>
        <p:nvPicPr>
          <p:cNvPr id="1026" name="Picture 2" descr="Imagen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" y="5733384"/>
            <a:ext cx="2044972" cy="115200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331080" y="4673270"/>
            <a:ext cx="4046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PROCEDIMIENTO VISITA DE CAMPO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37374" y="4903246"/>
            <a:ext cx="8872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latin typeface="Arial" pitchFamily="34" charset="0"/>
                <a:cs typeface="Arial" pitchFamily="34" charset="0"/>
              </a:rPr>
              <a:t>Requisición de vehículos adecuados a las condiciones topográficas del estado de Chiapas, Suministro de Combustible, Equipo de seguridad personal, Equipos de Computo, Apoyo Administrativo en atención a solicitudes en el Estado de Chiapas.  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2051904" y="5733256"/>
            <a:ext cx="1656000" cy="1152000"/>
            <a:chOff x="6372200" y="3212976"/>
            <a:chExt cx="2476126" cy="2232248"/>
          </a:xfrm>
        </p:grpSpPr>
        <p:pic>
          <p:nvPicPr>
            <p:cNvPr id="1028" name="Picture 4" descr="Imagen relacionada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907" t="1506" r="30407" b="2113"/>
            <a:stretch>
              <a:fillRect/>
            </a:stretch>
          </p:blipFill>
          <p:spPr bwMode="auto">
            <a:xfrm>
              <a:off x="6372200" y="3212976"/>
              <a:ext cx="2476126" cy="2232000"/>
            </a:xfrm>
            <a:prstGeom prst="rect">
              <a:avLst/>
            </a:prstGeom>
            <a:noFill/>
          </p:spPr>
        </p:pic>
        <p:sp>
          <p:nvSpPr>
            <p:cNvPr id="13" name="12 Rectángulo"/>
            <p:cNvSpPr/>
            <p:nvPr/>
          </p:nvSpPr>
          <p:spPr>
            <a:xfrm>
              <a:off x="8460432" y="5157192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31" name="Picture 7" descr="Imagen relacionad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778000"/>
            <a:ext cx="1944216" cy="1080000"/>
          </a:xfrm>
          <a:prstGeom prst="rect">
            <a:avLst/>
          </a:prstGeom>
          <a:noFill/>
        </p:spPr>
      </p:pic>
      <p:pic>
        <p:nvPicPr>
          <p:cNvPr id="1035" name="Picture 11" descr="Imagen relacionad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5778000"/>
            <a:ext cx="1584176" cy="1080000"/>
          </a:xfrm>
          <a:prstGeom prst="rect">
            <a:avLst/>
          </a:prstGeom>
          <a:noFill/>
        </p:spPr>
      </p:pic>
      <p:pic>
        <p:nvPicPr>
          <p:cNvPr id="1037" name="Picture 13" descr="Resultado de imagen para daños en viviendas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5778000"/>
            <a:ext cx="1914545" cy="1080000"/>
          </a:xfrm>
          <a:prstGeom prst="rect">
            <a:avLst/>
          </a:prstGeom>
          <a:noFill/>
        </p:spPr>
      </p:pic>
      <p:sp>
        <p:nvSpPr>
          <p:cNvPr id="18" name="17 Rectángulo"/>
          <p:cNvSpPr/>
          <p:nvPr/>
        </p:nvSpPr>
        <p:spPr>
          <a:xfrm>
            <a:off x="432678" y="827179"/>
            <a:ext cx="8619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IDENTIFICACIÓN Y  ANÁLISIS DE RIESGOS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1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6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G_78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16587"/>
            <a:ext cx="4968552" cy="430111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619672" y="5181485"/>
            <a:ext cx="5814243" cy="569196"/>
          </a:xfrm>
          <a:prstGeom prst="rect">
            <a:avLst/>
          </a:prstGeom>
        </p:spPr>
        <p:txBody>
          <a:bodyPr/>
          <a:lstStyle>
            <a:lvl1pPr algn="ctr" defTabSz="91423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latin typeface="+mn-lt"/>
              </a:rPr>
              <a:t>Más Información</a:t>
            </a:r>
            <a:endParaRPr lang="es-MX" sz="1800" b="1" dirty="0">
              <a:latin typeface="+mn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74365" y="5602730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hlinkClick r:id="rId3"/>
              </a:rPr>
              <a:t>https://</a:t>
            </a:r>
            <a:r>
              <a:rPr lang="es-MX" sz="1400" dirty="0" smtClean="0">
                <a:hlinkClick r:id="rId3"/>
              </a:rPr>
              <a:t>www.unicef.es/educa/biblioteca</a:t>
            </a:r>
            <a:endParaRPr lang="es-MX" sz="1400" dirty="0" smtClean="0"/>
          </a:p>
          <a:p>
            <a:endParaRPr lang="es-MX" sz="1400" dirty="0" smtClean="0"/>
          </a:p>
          <a:p>
            <a:r>
              <a:rPr lang="es-MX" sz="1400" dirty="0">
                <a:hlinkClick r:id="rId4"/>
              </a:rPr>
              <a:t>https://</a:t>
            </a:r>
            <a:r>
              <a:rPr lang="es-MX" sz="1400" dirty="0" smtClean="0">
                <a:hlinkClick r:id="rId4"/>
              </a:rPr>
              <a:t>www.gob.mx/cenapred/acciones-y-programas/servicios-bibliotecarios-91691</a:t>
            </a:r>
            <a:endParaRPr lang="es-MX" sz="1400" dirty="0" smtClean="0"/>
          </a:p>
          <a:p>
            <a:endParaRPr lang="es-MX" sz="1200" dirty="0"/>
          </a:p>
        </p:txBody>
      </p:sp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06392" y="2428415"/>
            <a:ext cx="8559800" cy="158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ctr">
              <a:spcBef>
                <a:spcPts val="100"/>
              </a:spcBef>
            </a:pPr>
            <a:r>
              <a:rPr lang="es-MX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ESCUELA NACIONAL DE PROTECCIÓN CIVIL, CAMPUS CHIAPAS.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8BBA3376-BB8F-40E1-BBD5-9C95F3683BF5}"/>
              </a:ext>
            </a:extLst>
          </p:cNvPr>
          <p:cNvSpPr/>
          <p:nvPr/>
        </p:nvSpPr>
        <p:spPr>
          <a:xfrm>
            <a:off x="2206084" y="4253561"/>
            <a:ext cx="4668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Clave de Institución Educativa DGP 070320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963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CuadroTexto"/>
          <p:cNvSpPr txBox="1">
            <a:spLocks noChangeArrowheads="1"/>
          </p:cNvSpPr>
          <p:nvPr/>
        </p:nvSpPr>
        <p:spPr bwMode="auto">
          <a:xfrm>
            <a:off x="1281501" y="1087663"/>
            <a:ext cx="6588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3 Rectángulo"/>
          <p:cNvSpPr>
            <a:spLocks noChangeArrowheads="1"/>
          </p:cNvSpPr>
          <p:nvPr/>
        </p:nvSpPr>
        <p:spPr bwMode="auto">
          <a:xfrm>
            <a:off x="879912" y="1700813"/>
            <a:ext cx="727437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Somos una institución educativa dedicada a fortalecer y consolidar mediante procesos de  preparación, enseñanza-aprendizaje y certificación de las capacidades de personas, empresas e instituciones en la gestión integral del riesgo generado por la ocurrencia de fenómenos perturbadores.</a:t>
            </a:r>
          </a:p>
        </p:txBody>
      </p:sp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1281502" y="3114834"/>
            <a:ext cx="6588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3 Rectángulo"/>
          <p:cNvSpPr>
            <a:spLocks noChangeArrowheads="1"/>
          </p:cNvSpPr>
          <p:nvPr/>
        </p:nvSpPr>
        <p:spPr bwMode="auto">
          <a:xfrm>
            <a:off x="885363" y="3933061"/>
            <a:ext cx="72689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Ser un centro líder en el contexto internacional para la profesionalización de la enseñanza en la identificación-análisis de riesgos, estrategias para la reducción de riesgos, administración de emergencias y procesos de recuperación, fortaleciendo las capacidades de autoprotección mediante esquemas de intercambio académico con universidades,  centros de investigación y  organizaciones dedicadas a la gestión integral de riesgos</a:t>
            </a:r>
          </a:p>
        </p:txBody>
      </p:sp>
    </p:spTree>
    <p:extLst>
      <p:ext uri="{BB962C8B-B14F-4D97-AF65-F5344CB8AC3E}">
        <p14:creationId xmlns:p14="http://schemas.microsoft.com/office/powerpoint/2010/main" val="4114618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1281501" y="1087661"/>
            <a:ext cx="65889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</a:p>
          <a:p>
            <a:pPr algn="ctr" eaLnBrk="1" hangingPunct="1"/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3 Rectángulo"/>
          <p:cNvSpPr>
            <a:spLocks noChangeArrowheads="1"/>
          </p:cNvSpPr>
          <p:nvPr/>
        </p:nvSpPr>
        <p:spPr bwMode="auto">
          <a:xfrm>
            <a:off x="1872343" y="2175832"/>
            <a:ext cx="386474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Lealtad</a:t>
            </a:r>
          </a:p>
          <a:p>
            <a:pPr marL="285750" indent="-285750" algn="just" eaLnBrk="1" hangingPunct="1">
              <a:buFont typeface="Wingdings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Disciplina</a:t>
            </a:r>
          </a:p>
          <a:p>
            <a:pPr marL="285750" indent="-285750" algn="just" eaLnBrk="1" hangingPunct="1">
              <a:buFont typeface="Wingdings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Espíritu de Cuerpo</a:t>
            </a:r>
          </a:p>
          <a:p>
            <a:pPr marL="285750" indent="-285750" algn="just" eaLnBrk="1" hangingPunct="1">
              <a:buFont typeface="Wingdings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Compromiso</a:t>
            </a:r>
          </a:p>
          <a:p>
            <a:pPr marL="285750" indent="-285750" algn="just" eaLnBrk="1" hangingPunct="1">
              <a:buFont typeface="Wingdings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Integridad</a:t>
            </a:r>
          </a:p>
          <a:p>
            <a:pPr marL="285750" indent="-285750" algn="just" eaLnBrk="1" hangingPunct="1">
              <a:buFont typeface="Wingdings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Honestidad</a:t>
            </a:r>
          </a:p>
          <a:p>
            <a:pPr marL="285750" indent="-285750" algn="just" eaLnBrk="1" hangingPunct="1">
              <a:buFont typeface="Wingdings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Perseverancia</a:t>
            </a:r>
          </a:p>
          <a:p>
            <a:pPr marL="285750" indent="-285750" algn="just" eaLnBrk="1" hangingPunct="1">
              <a:buFont typeface="Wingdings" pitchFamily="2" charset="2"/>
              <a:buChar char="Ø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Respeto</a:t>
            </a:r>
          </a:p>
          <a:p>
            <a:pPr marL="285750" indent="-285750" algn="just" eaLnBrk="1" hangingPunct="1">
              <a:buFont typeface="Wingdings" pitchFamily="2" charset="2"/>
              <a:buChar char="Ø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35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567538" y="761446"/>
            <a:ext cx="6018437" cy="10914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s-ES" sz="3200" b="1" dirty="0" smtClean="0">
                <a:latin typeface="+mn-lt"/>
                <a:ea typeface="+mn-ea"/>
                <a:cs typeface="Arial" panose="020B0604020202020204" pitchFamily="34" charset="0"/>
              </a:rPr>
              <a:t>OFERTAS ACADÉMICAS</a:t>
            </a:r>
            <a:endParaRPr lang="es-ES" sz="32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10 CuadroTexto">
            <a:extLst>
              <a:ext uri="{FF2B5EF4-FFF2-40B4-BE49-F238E27FC236}">
                <a16:creationId xmlns:a16="http://schemas.microsoft.com/office/drawing/2014/main" xmlns="" id="{94DB22ED-0D56-440D-B2A0-DDC03CC1C64B}"/>
              </a:ext>
            </a:extLst>
          </p:cNvPr>
          <p:cNvSpPr txBox="1"/>
          <p:nvPr/>
        </p:nvSpPr>
        <p:spPr>
          <a:xfrm>
            <a:off x="-319308" y="1307175"/>
            <a:ext cx="8069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es-MX" sz="5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Doctorado </a:t>
            </a:r>
            <a:r>
              <a:rPr lang="es-MX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Clave DGP 670603</a:t>
            </a:r>
            <a:endParaRPr lang="es-MX" sz="60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0 CuadroTexto">
            <a:extLst>
              <a:ext uri="{FF2B5EF4-FFF2-40B4-BE49-F238E27FC236}">
                <a16:creationId xmlns:a16="http://schemas.microsoft.com/office/drawing/2014/main" xmlns="" id="{4DCF0176-F3E2-48E5-8E4E-D0FB05F81974}"/>
              </a:ext>
            </a:extLst>
          </p:cNvPr>
          <p:cNvSpPr txBox="1"/>
          <p:nvPr/>
        </p:nvSpPr>
        <p:spPr>
          <a:xfrm>
            <a:off x="-157914" y="2174298"/>
            <a:ext cx="7461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es-MX" sz="5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Maestría </a:t>
            </a:r>
            <a:r>
              <a:rPr lang="es-MX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Clave DGP 130512</a:t>
            </a:r>
            <a:endParaRPr lang="es-MX" sz="60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xmlns="" id="{D93000BA-26B4-4A10-B37F-E5BD2C779E6B}"/>
              </a:ext>
            </a:extLst>
          </p:cNvPr>
          <p:cNvSpPr txBox="1"/>
          <p:nvPr/>
        </p:nvSpPr>
        <p:spPr>
          <a:xfrm>
            <a:off x="-85674" y="3030836"/>
            <a:ext cx="846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es-MX" sz="5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Licenciatura </a:t>
            </a:r>
            <a:r>
              <a:rPr lang="es-MX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Clave DGP 656307</a:t>
            </a:r>
          </a:p>
        </p:txBody>
      </p:sp>
      <p:sp>
        <p:nvSpPr>
          <p:cNvPr id="6" name="10 CuadroTexto">
            <a:extLst>
              <a:ext uri="{FF2B5EF4-FFF2-40B4-BE49-F238E27FC236}">
                <a16:creationId xmlns:a16="http://schemas.microsoft.com/office/drawing/2014/main" xmlns="" id="{1D05A275-D2CD-4E7A-B7F1-A37A5B26F4A3}"/>
              </a:ext>
            </a:extLst>
          </p:cNvPr>
          <p:cNvSpPr txBox="1"/>
          <p:nvPr/>
        </p:nvSpPr>
        <p:spPr>
          <a:xfrm>
            <a:off x="174209" y="3932714"/>
            <a:ext cx="912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es-MX" sz="5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Cursos Cortos</a:t>
            </a:r>
            <a:r>
              <a:rPr lang="es-MX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Reg. STPS IPC-091001-LB5 0013</a:t>
            </a:r>
            <a:endParaRPr lang="es-MX" sz="54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0 CuadroTexto">
            <a:extLst>
              <a:ext uri="{FF2B5EF4-FFF2-40B4-BE49-F238E27FC236}">
                <a16:creationId xmlns:a16="http://schemas.microsoft.com/office/drawing/2014/main" xmlns="" id="{1AD86797-C60C-4794-BB1D-AB84D99A0224}"/>
              </a:ext>
            </a:extLst>
          </p:cNvPr>
          <p:cNvSpPr txBox="1"/>
          <p:nvPr/>
        </p:nvSpPr>
        <p:spPr>
          <a:xfrm>
            <a:off x="295242" y="4928665"/>
            <a:ext cx="8848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es-MX" sz="5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Diplomados </a:t>
            </a:r>
            <a:r>
              <a:rPr lang="es-MX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Reg. STPS IPC-091001-LB5 0013</a:t>
            </a:r>
            <a:endParaRPr lang="es-MX" sz="60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10 CuadroTexto">
            <a:extLst>
              <a:ext uri="{FF2B5EF4-FFF2-40B4-BE49-F238E27FC236}">
                <a16:creationId xmlns:a16="http://schemas.microsoft.com/office/drawing/2014/main" xmlns="" id="{123BA25F-2659-4D62-8799-0BA515DC5F1C}"/>
              </a:ext>
            </a:extLst>
          </p:cNvPr>
          <p:cNvSpPr txBox="1"/>
          <p:nvPr/>
        </p:nvSpPr>
        <p:spPr>
          <a:xfrm>
            <a:off x="1" y="5940928"/>
            <a:ext cx="9010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Todas las Ofertas académicas cuentan con Registro ante la Dirección General de Profesiones, siendo requisito indispensable para la obtención del Titulo y Cédula Profesional la presentación de Tesis.</a:t>
            </a:r>
          </a:p>
        </p:txBody>
      </p:sp>
    </p:spTree>
    <p:extLst>
      <p:ext uri="{BB962C8B-B14F-4D97-AF65-F5344CB8AC3E}">
        <p14:creationId xmlns:p14="http://schemas.microsoft.com/office/powerpoint/2010/main" val="1508827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>
            <a:extLst>
              <a:ext uri="{FF2B5EF4-FFF2-40B4-BE49-F238E27FC236}">
                <a16:creationId xmlns:a16="http://schemas.microsoft.com/office/drawing/2014/main" xmlns="" id="{9B5B7AB9-AF2A-4EE1-891F-61CCEF4D1CE6}"/>
              </a:ext>
            </a:extLst>
          </p:cNvPr>
          <p:cNvSpPr/>
          <p:nvPr/>
        </p:nvSpPr>
        <p:spPr>
          <a:xfrm>
            <a:off x="400051" y="1252795"/>
            <a:ext cx="5293685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" pitchFamily="34" charset="0"/>
                <a:cs typeface="Arial" pitchFamily="34" charset="0"/>
              </a:rPr>
              <a:t>Doctorado en Gestión Integral de Riesgos y Protección Civil</a:t>
            </a:r>
          </a:p>
          <a:p>
            <a:pPr algn="ctr"/>
            <a:endParaRPr lang="es-MX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400" b="1" dirty="0">
                <a:latin typeface="Arial" pitchFamily="34" charset="0"/>
                <a:cs typeface="Arial" pitchFamily="34" charset="0"/>
              </a:rPr>
              <a:t>Duración: 5 Cuatrimestres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400" b="1" dirty="0">
                <a:latin typeface="Arial" pitchFamily="34" charset="0"/>
                <a:cs typeface="Arial" pitchFamily="34" charset="0"/>
              </a:rPr>
              <a:t>Modalidad: Semipresencial / </a:t>
            </a:r>
            <a:r>
              <a:rPr lang="es-MX" sz="2400" b="1" dirty="0" err="1">
                <a:latin typeface="Arial" pitchFamily="34" charset="0"/>
                <a:cs typeface="Arial" pitchFamily="34" charset="0"/>
              </a:rPr>
              <a:t>Vitrtual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400" b="1" dirty="0">
                <a:latin typeface="Arial" pitchFamily="34" charset="0"/>
                <a:cs typeface="Arial" pitchFamily="34" charset="0"/>
              </a:rPr>
              <a:t>Día: Sábado.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400" b="1" dirty="0">
                <a:latin typeface="Arial" pitchFamily="34" charset="0"/>
                <a:cs typeface="Arial" pitchFamily="34" charset="0"/>
              </a:rPr>
              <a:t>Horario: 8:00 a.m. A 3:00 p.m.</a:t>
            </a:r>
          </a:p>
          <a:p>
            <a:pPr algn="ctr"/>
            <a:endParaRPr lang="es-MX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MX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MX" sz="1600" dirty="0"/>
          </a:p>
          <a:p>
            <a:pPr algn="just"/>
            <a:endParaRPr lang="es-MX" sz="14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3D74634-04D5-4B1C-B0AA-4BF6A7E9F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69452"/>
            <a:ext cx="3552503" cy="355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201988" y="2346023"/>
            <a:ext cx="4572000" cy="5632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263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1era. Generación 27 alumnos</a:t>
            </a:r>
          </a:p>
          <a:p>
            <a:pPr marL="68263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1050" b="1" dirty="0">
                <a:latin typeface="Arial" panose="020B0604020202020204" pitchFamily="34" charset="0"/>
                <a:cs typeface="Arial" panose="020B0604020202020204" pitchFamily="34" charset="0"/>
              </a:rPr>
              <a:t>(1er. Cuatrimestre)</a:t>
            </a:r>
            <a:endParaRPr lang="es-MX" sz="1050" dirty="0"/>
          </a:p>
        </p:txBody>
      </p:sp>
    </p:spTree>
    <p:extLst>
      <p:ext uri="{BB962C8B-B14F-4D97-AF65-F5344CB8AC3E}">
        <p14:creationId xmlns:p14="http://schemas.microsoft.com/office/powerpoint/2010/main" val="2021985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>
            <a:extLst>
              <a:ext uri="{FF2B5EF4-FFF2-40B4-BE49-F238E27FC236}">
                <a16:creationId xmlns:a16="http://schemas.microsoft.com/office/drawing/2014/main" xmlns="" id="{B4CB0862-041C-4875-8A44-09E33FDBC769}"/>
              </a:ext>
            </a:extLst>
          </p:cNvPr>
          <p:cNvSpPr/>
          <p:nvPr/>
        </p:nvSpPr>
        <p:spPr>
          <a:xfrm>
            <a:off x="400050" y="1252796"/>
            <a:ext cx="874395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Maestría en Gestión Integral de Riesgos y Protección Civil</a:t>
            </a:r>
          </a:p>
          <a:p>
            <a:pPr algn="ctr"/>
            <a:endParaRPr lang="es-MX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Duración: 5 Cuatrimestres.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odalidad: Semiescolarizada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Día: Sábado.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Horario: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8:00 a.m. a 3:00 p.m.</a:t>
            </a:r>
            <a:endParaRPr lang="es-MX" sz="2000" dirty="0"/>
          </a:p>
          <a:p>
            <a:pPr algn="just"/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D1EA12B-D603-475F-A619-32EDFE80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42" y="2252987"/>
            <a:ext cx="4013508" cy="301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340242" y="2259132"/>
            <a:ext cx="4572000" cy="16681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263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1er Generación 26 alumnos Graduados</a:t>
            </a:r>
          </a:p>
          <a:p>
            <a:pPr marL="68263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2da Generación 35 alumnos</a:t>
            </a:r>
          </a:p>
          <a:p>
            <a:pPr marL="68263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(4to. Cuatrimestre)</a:t>
            </a:r>
          </a:p>
          <a:p>
            <a:pPr marL="68263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3era. Generación 40 alumnos</a:t>
            </a:r>
          </a:p>
          <a:p>
            <a:pPr marL="68263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(2do. Cuatrimestre)</a:t>
            </a:r>
          </a:p>
        </p:txBody>
      </p:sp>
    </p:spTree>
    <p:extLst>
      <p:ext uri="{BB962C8B-B14F-4D97-AF65-F5344CB8AC3E}">
        <p14:creationId xmlns:p14="http://schemas.microsoft.com/office/powerpoint/2010/main" val="2978523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>
            <a:extLst>
              <a:ext uri="{FF2B5EF4-FFF2-40B4-BE49-F238E27FC236}">
                <a16:creationId xmlns:a16="http://schemas.microsoft.com/office/drawing/2014/main" xmlns="" id="{3F5E01EF-D290-4FDD-8D92-3DB70CD28CD7}"/>
              </a:ext>
            </a:extLst>
          </p:cNvPr>
          <p:cNvSpPr/>
          <p:nvPr/>
        </p:nvSpPr>
        <p:spPr>
          <a:xfrm>
            <a:off x="798771" y="1268761"/>
            <a:ext cx="51773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Licenciatura en Protección Civil</a:t>
            </a:r>
          </a:p>
          <a:p>
            <a:pPr algn="ctr"/>
            <a:endParaRPr lang="es-MX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Duración: 9 Cuatrimestres.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Modalidad: Escolarizada </a:t>
            </a:r>
          </a:p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            (Lunes a Viernes).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Horario: 8:00 a.m. a 3:00 p.m.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E95161D-9046-44BC-BC4A-9B03E8F32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40" y="1400470"/>
            <a:ext cx="2884118" cy="222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4D50D65-5CA2-4493-8DB2-44C3E2710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40" y="3973550"/>
            <a:ext cx="2911717" cy="224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683568" y="2511573"/>
            <a:ext cx="4572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8º.  Cuatrimestre 34 Alumnos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5º. Cuatrimestre 31 Alumnos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2º. Cuatrimestre 43 Alumnos</a:t>
            </a:r>
          </a:p>
        </p:txBody>
      </p:sp>
    </p:spTree>
    <p:extLst>
      <p:ext uri="{BB962C8B-B14F-4D97-AF65-F5344CB8AC3E}">
        <p14:creationId xmlns:p14="http://schemas.microsoft.com/office/powerpoint/2010/main" val="1347486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162880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Próxima oferta académica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endParaRPr lang="es-MX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Licenciatura en Urgencias Médicas Pre hospitalarias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endParaRPr lang="es-MX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 2019</a:t>
            </a:r>
          </a:p>
        </p:txBody>
      </p:sp>
    </p:spTree>
    <p:extLst>
      <p:ext uri="{BB962C8B-B14F-4D97-AF65-F5344CB8AC3E}">
        <p14:creationId xmlns:p14="http://schemas.microsoft.com/office/powerpoint/2010/main" val="3743726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xmlns="" id="{B3DACD75-0426-4624-94BF-A3EE70EEA8ED}"/>
              </a:ext>
            </a:extLst>
          </p:cNvPr>
          <p:cNvSpPr/>
          <p:nvPr/>
        </p:nvSpPr>
        <p:spPr>
          <a:xfrm>
            <a:off x="0" y="1116725"/>
            <a:ext cx="9144000" cy="522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 Generaciones Graduadas como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 Superior Universitario 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Protección Civil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endParaRPr lang="es-MX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1er.  Generación 9 Alumnos Graduados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endParaRPr lang="es-MX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2da. Generación 10 Alumnos Graduados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3er. Generación 22 Alumnos Graduados</a:t>
            </a:r>
          </a:p>
        </p:txBody>
      </p:sp>
    </p:spTree>
    <p:extLst>
      <p:ext uri="{BB962C8B-B14F-4D97-AF65-F5344CB8AC3E}">
        <p14:creationId xmlns:p14="http://schemas.microsoft.com/office/powerpoint/2010/main" val="231361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ortal2.edomex.gob.mx/idcprod/groups/public/documents/edomex_imagen/udh_gif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6" y="3661286"/>
            <a:ext cx="1944215" cy="1512168"/>
          </a:xfrm>
          <a:prstGeom prst="rect">
            <a:avLst/>
          </a:prstGeom>
          <a:noFill/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0" y="790117"/>
            <a:ext cx="9144000" cy="2504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DICTAMEN DE RIESGOS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MX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Objetivo: proteger la vida de las personas, sus bienes y entorno ante eventuales siniestros o desastres a través de acciones de reducción o mitigación de pérdidas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En Chiapas desde finales del 2014, se ha establecido como política pública y obligatoria que todas las obras civiles públicas o privadas cuenten con un dictamen de riesgo emitido por un profesional acreditado y certificado por el instituto para la gestión integral de riesgos de desastres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99A5F6C7-1146-4C3B-B2B3-40B31B661991}"/>
              </a:ext>
            </a:extLst>
          </p:cNvPr>
          <p:cNvSpPr/>
          <p:nvPr/>
        </p:nvSpPr>
        <p:spPr>
          <a:xfrm>
            <a:off x="1960701" y="3747184"/>
            <a:ext cx="71919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Ley de protección civil del estado de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Chiapas (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Artículo: 53 y 54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Se han capacitaron en la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ENAPROC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 320 profesionistas, de los cuales actualmente 123 están vigentes y acreditados para realizar dictámenes de riesgos.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036E3EF-4A94-4AFB-A1E1-521F6B936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9" y="5484862"/>
            <a:ext cx="2636425" cy="13731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7E58F65F-465C-4F61-9180-926954634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5484862"/>
            <a:ext cx="2056233" cy="13731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960F8621-B848-4909-BCD1-3195F0A59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19" y="5489806"/>
            <a:ext cx="2322747" cy="13681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4A0FD4B7-372E-40ED-84E2-D40DC2086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72668"/>
            <a:ext cx="2051719" cy="1385331"/>
          </a:xfrm>
          <a:prstGeom prst="rect">
            <a:avLst/>
          </a:prstGeom>
        </p:spPr>
      </p:pic>
      <p:pic>
        <p:nvPicPr>
          <p:cNvPr id="13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772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5 CuadroTexto"/>
          <p:cNvSpPr txBox="1">
            <a:spLocks noChangeArrowheads="1"/>
          </p:cNvSpPr>
          <p:nvPr/>
        </p:nvSpPr>
        <p:spPr bwMode="auto">
          <a:xfrm>
            <a:off x="1763689" y="1052738"/>
            <a:ext cx="56173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1" hangingPunct="1">
              <a:buFont typeface="Wingdings" panose="05000000000000000000" pitchFamily="2" charset="2"/>
              <a:buChar char="ü"/>
            </a:pP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Cursos Cortos de capacitación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D5B56A1-B07F-4EC3-A908-9B7598892644}"/>
              </a:ext>
            </a:extLst>
          </p:cNvPr>
          <p:cNvSpPr/>
          <p:nvPr/>
        </p:nvSpPr>
        <p:spPr>
          <a:xfrm>
            <a:off x="7737" y="1221393"/>
            <a:ext cx="60789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Georgia" panose="02040502050405020303" pitchFamily="18" charset="0"/>
              <a:buAutoNum type="arabicParenR"/>
              <a:defRPr/>
            </a:pPr>
            <a:endParaRPr lang="es-MX" sz="2200" dirty="0"/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Evacuación de inmuebles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Búsqueda y rescate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Primeros auxilios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Prevención y Combate de Incendios perimetrales y forestales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Prevención y combate de incendios urbanos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Señalización de la protección civil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Administración de refugios temporales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Atención del primer respondiente de Protección Civil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Manejo de crisis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Manejo de extintores para fuegos incipientes 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Primeros auxilios psicológicos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Atlas de Riesgo</a:t>
            </a:r>
          </a:p>
          <a:p>
            <a:pPr>
              <a:buFont typeface="Georgia" panose="02040502050405020303" pitchFamily="18" charset="0"/>
              <a:buAutoNum type="arabicParenR"/>
              <a:defRPr/>
            </a:pPr>
            <a:r>
              <a:rPr lang="es-MX" sz="2200" b="1" dirty="0"/>
              <a:t>Señalización de la Protección Civil</a:t>
            </a:r>
            <a:endParaRPr lang="es-MX" sz="2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0BC343-66E4-4DB6-B60C-83521B070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99" y="2625713"/>
            <a:ext cx="3152201" cy="222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798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2 CuadroTexto"/>
          <p:cNvSpPr txBox="1">
            <a:spLocks noChangeArrowheads="1"/>
          </p:cNvSpPr>
          <p:nvPr/>
        </p:nvSpPr>
        <p:spPr bwMode="auto">
          <a:xfrm>
            <a:off x="1277543" y="1104926"/>
            <a:ext cx="658891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Personas Capacitadas</a:t>
            </a:r>
          </a:p>
        </p:txBody>
      </p:sp>
      <p:sp>
        <p:nvSpPr>
          <p:cNvPr id="5" name="7 Rectángulo"/>
          <p:cNvSpPr>
            <a:spLocks noChangeArrowheads="1"/>
          </p:cNvSpPr>
          <p:nvPr/>
        </p:nvSpPr>
        <p:spPr bwMode="auto">
          <a:xfrm>
            <a:off x="1385890" y="1916832"/>
            <a:ext cx="6480572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ctr" eaLnBrk="1" hangingPunct="1">
              <a:buFont typeface="Wingdings" panose="05000000000000000000" pitchFamily="2" charset="2"/>
              <a:buChar char="ü"/>
              <a:defRPr/>
            </a:pPr>
            <a:r>
              <a:rPr lang="es-MX" sz="2400" b="1" dirty="0"/>
              <a:t>Escuela Nacional de Protección Civil Campus Chiapas</a:t>
            </a:r>
          </a:p>
          <a:p>
            <a:pPr algn="ctr" eaLnBrk="1" hangingPunct="1">
              <a:defRPr/>
            </a:pPr>
            <a:r>
              <a:rPr lang="es-MX" sz="2800" b="1" dirty="0"/>
              <a:t>38,307 personas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ü"/>
              <a:defRPr/>
            </a:pPr>
            <a:r>
              <a:rPr lang="es-MX" sz="2400" b="1" dirty="0"/>
              <a:t>Comités de Prevención y Participación Ciudadana (PP5)</a:t>
            </a:r>
          </a:p>
          <a:p>
            <a:pPr algn="ctr" eaLnBrk="1" hangingPunct="1">
              <a:defRPr/>
            </a:pPr>
            <a:r>
              <a:rPr lang="es-MX" sz="2800" b="1" dirty="0"/>
              <a:t>58,100 personas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ü"/>
              <a:defRPr/>
            </a:pPr>
            <a:r>
              <a:rPr lang="es-MX" sz="2400" b="1" dirty="0"/>
              <a:t>Unidades Internas de Protección Civil</a:t>
            </a:r>
          </a:p>
          <a:p>
            <a:pPr algn="ctr" eaLnBrk="1" hangingPunct="1">
              <a:defRPr/>
            </a:pPr>
            <a:r>
              <a:rPr lang="es-MX" sz="2800" b="1" dirty="0"/>
              <a:t>16,070 personas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ü"/>
              <a:defRPr/>
            </a:pPr>
            <a:endParaRPr lang="es-MX" sz="2400" b="1" dirty="0"/>
          </a:p>
          <a:p>
            <a:pPr algn="ctr" eaLnBrk="1" hangingPunct="1">
              <a:defRPr/>
            </a:pPr>
            <a:r>
              <a:rPr lang="es-MX" sz="2800" b="1" dirty="0"/>
              <a:t>Gran Total: </a:t>
            </a:r>
          </a:p>
          <a:p>
            <a:pPr algn="ctr" eaLnBrk="1" hangingPunct="1">
              <a:defRPr/>
            </a:pPr>
            <a:r>
              <a:rPr lang="es-MX" sz="2800" b="1" dirty="0"/>
              <a:t>112,477 personas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745532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0E1A3F2-F846-406D-B62B-2AF8E347A650}"/>
              </a:ext>
            </a:extLst>
          </p:cNvPr>
          <p:cNvSpPr/>
          <p:nvPr/>
        </p:nvSpPr>
        <p:spPr>
          <a:xfrm>
            <a:off x="467544" y="1196753"/>
            <a:ext cx="80468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latin typeface="Arial" panose="020B0604020202020204" pitchFamily="34" charset="0"/>
                <a:cs typeface="Arial" panose="020B0604020202020204" pitchFamily="34" charset="0"/>
              </a:rPr>
              <a:t>Actividades de Prevención</a:t>
            </a:r>
          </a:p>
          <a:p>
            <a:pPr algn="ctr"/>
            <a:r>
              <a:rPr lang="es-ES" sz="4000" i="1" u="sng" dirty="0">
                <a:latin typeface="Arial" panose="020B0604020202020204" pitchFamily="34" charset="0"/>
                <a:cs typeface="Arial" panose="020B0604020202020204" pitchFamily="34" charset="0"/>
              </a:rPr>
              <a:t>Diplomados</a:t>
            </a:r>
          </a:p>
          <a:p>
            <a:pPr algn="ctr"/>
            <a:r>
              <a:rPr lang="es-E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Modalidad en línea</a:t>
            </a:r>
          </a:p>
          <a:p>
            <a:pPr algn="ctr"/>
            <a:endParaRPr lang="es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“Gestión Integral del Riesgo de Desastre”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“Resiliencia y Reducción de Riesgos de Desastres”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“La Administración de la Emergencia en el Siglo XXI”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“Integración de Programas Internos en Protección Civil”</a:t>
            </a:r>
          </a:p>
        </p:txBody>
      </p:sp>
    </p:spTree>
    <p:extLst>
      <p:ext uri="{BB962C8B-B14F-4D97-AF65-F5344CB8AC3E}">
        <p14:creationId xmlns:p14="http://schemas.microsoft.com/office/powerpoint/2010/main" val="106195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E3E1053-36FF-449B-9843-A3B535EA853B}"/>
              </a:ext>
            </a:extLst>
          </p:cNvPr>
          <p:cNvSpPr/>
          <p:nvPr/>
        </p:nvSpPr>
        <p:spPr>
          <a:xfrm>
            <a:off x="197514" y="1628800"/>
            <a:ext cx="88569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Modalidad Presencial</a:t>
            </a:r>
          </a:p>
          <a:p>
            <a:pPr algn="ctr"/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“Elaboración de Dictámenes de Riesgos e Integración de Programas Internos”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es-E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“Elaboración de Dictámenes de Riesgos e Integración de Programas Internos”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es-E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“Elaboración de Dictámenes Estructurales”</a:t>
            </a:r>
          </a:p>
          <a:p>
            <a:pPr algn="ctr"/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577291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77634" y="980728"/>
            <a:ext cx="64807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s-MX" sz="2800" b="1" i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Certificación a Profesionales Acreditados</a:t>
            </a: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endParaRPr lang="es-MX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algn="ctr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endParaRPr lang="es-MX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163" indent="-342900" eaLnBrk="1" hangingPunct="1">
              <a:spcBef>
                <a:spcPct val="20000"/>
              </a:spcBef>
              <a:buSzPct val="76000"/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Egresados del Diplomado en Elaboración de Dictámenes de Riesgo.</a:t>
            </a:r>
          </a:p>
          <a:p>
            <a:pPr marL="411163" indent="-342900" eaLnBrk="1" hangingPunct="1">
              <a:spcBef>
                <a:spcPct val="20000"/>
              </a:spcBef>
              <a:buSzPct val="76000"/>
              <a:buFont typeface="Wingdings" panose="05000000000000000000" pitchFamily="2" charset="2"/>
              <a:buChar char="Ø"/>
            </a:pPr>
            <a:endParaRPr lang="es-MX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163" indent="-342900" eaLnBrk="1" hangingPunct="1">
              <a:spcBef>
                <a:spcPct val="20000"/>
              </a:spcBef>
              <a:buSzPct val="76000"/>
              <a:buFont typeface="Wingdings" panose="05000000000000000000" pitchFamily="2" charset="2"/>
              <a:buChar char="Ø"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127 Profesionales Acreditados como Asesores y Capacitadores.</a:t>
            </a:r>
          </a:p>
          <a:p>
            <a:pPr marL="411163" indent="-342900" eaLnBrk="1" hangingPunct="1">
              <a:spcBef>
                <a:spcPct val="20000"/>
              </a:spcBef>
              <a:buSzPct val="76000"/>
              <a:buFont typeface="Wingdings" panose="05000000000000000000" pitchFamily="2" charset="2"/>
              <a:buChar char="Ø"/>
            </a:pPr>
            <a:endParaRPr lang="es-MX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163" indent="-342900" eaLnBrk="1" hangingPunct="1">
              <a:spcBef>
                <a:spcPct val="20000"/>
              </a:spcBef>
              <a:buSzPct val="76000"/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Egresados del Diplomado en Dictamen en Seguridad Estructural.</a:t>
            </a:r>
          </a:p>
          <a:p>
            <a:pPr marL="411163" indent="-342900" eaLnBrk="1" hangingPunct="1">
              <a:spcBef>
                <a:spcPct val="20000"/>
              </a:spcBef>
              <a:buSzPct val="76000"/>
              <a:buFont typeface="Wingdings" panose="05000000000000000000" pitchFamily="2" charset="2"/>
              <a:buChar char="Ø"/>
            </a:pPr>
            <a:endParaRPr lang="es-MX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eaLnBrk="1" hangingPunct="1">
              <a:spcBef>
                <a:spcPct val="20000"/>
              </a:spcBef>
              <a:buClr>
                <a:srgbClr val="94C600"/>
              </a:buClr>
              <a:buSzPct val="76000"/>
            </a:pPr>
            <a:endParaRPr lang="es-MX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226863"/>
              </p:ext>
            </p:extLst>
          </p:nvPr>
        </p:nvGraphicFramePr>
        <p:xfrm>
          <a:off x="164437" y="1018462"/>
          <a:ext cx="8892479" cy="57302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578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1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17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DOCTORADO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1 Cuatrimestre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27 Alumnos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841">
                <a:tc rowSpan="3"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MAESTRÍA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1er</a:t>
                      </a:r>
                      <a:r>
                        <a:rPr lang="es-MX" b="1" baseline="0" dirty="0"/>
                        <a:t> Generación</a:t>
                      </a:r>
                      <a:endParaRPr lang="es-MX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26 Alumnos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2da Generación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35 Alumnos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361">
                <a:tc v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3er</a:t>
                      </a:r>
                      <a:r>
                        <a:rPr lang="es-MX" sz="1600" b="1" baseline="0" dirty="0"/>
                        <a:t> Generación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40 Alumnos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LICENCIATURA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8º Cuatrimestre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34 Alumnos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5º Cuatrimestre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31</a:t>
                      </a:r>
                      <a:r>
                        <a:rPr lang="es-MX" sz="1600" b="1" baseline="0" dirty="0"/>
                        <a:t> Alumnos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2º Cuatrimestre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43 Alumnos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TECNICATURA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1er</a:t>
                      </a:r>
                      <a:r>
                        <a:rPr lang="es-MX" sz="1600" b="1" baseline="0" dirty="0"/>
                        <a:t> Generación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9 Alumnos</a:t>
                      </a:r>
                      <a:r>
                        <a:rPr lang="es-MX" sz="1600" b="1" baseline="0" dirty="0"/>
                        <a:t> Egresados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2da Generación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10 Alumnos  Egresados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3er Generación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22 Alumnos Egresados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DIPLOMADO</a:t>
                      </a:r>
                      <a:r>
                        <a:rPr lang="es-MX" sz="1600" b="1" baseline="0" dirty="0"/>
                        <a:t> EN LINEA GIRD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1ª Generación</a:t>
                      </a:r>
                      <a:r>
                        <a:rPr lang="es-MX" sz="1600" b="1" baseline="0" dirty="0"/>
                        <a:t> (VII Módulo)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33 Cursantes (Finalizado)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2ª</a:t>
                      </a:r>
                      <a:r>
                        <a:rPr lang="es-MX" sz="1600" b="1" baseline="0" dirty="0"/>
                        <a:t> Generación (VI Módulo)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18 Cursantes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3ª</a:t>
                      </a:r>
                      <a:r>
                        <a:rPr lang="es-MX" sz="1600" b="1" baseline="0" dirty="0"/>
                        <a:t> Generación (III Módulo)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24 Cursantes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CAPACITACIÓN (1,352</a:t>
                      </a:r>
                      <a:r>
                        <a:rPr lang="es-MX" sz="1600" b="1" baseline="0" dirty="0"/>
                        <a:t> CURSOS)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38,307 personas capacitadas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err="1"/>
                        <a:t>Extensionismos</a:t>
                      </a:r>
                      <a:r>
                        <a:rPr lang="es-MX" sz="1600" b="1" dirty="0"/>
                        <a:t> (Comités )</a:t>
                      </a:r>
                      <a:r>
                        <a:rPr lang="es-MX" sz="1600" b="1" baseline="0" dirty="0"/>
                        <a:t>  74,170 personas capacitadas</a:t>
                      </a:r>
                      <a:endParaRPr lang="es-MX" sz="1600" b="1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GRAN TOTAL DE PERSONAS CAPACITADAS</a:t>
                      </a: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b="1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112,477 PERSONAS CAPACITADAS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8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57746" y="2428415"/>
            <a:ext cx="7902054" cy="158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ctr">
              <a:spcBef>
                <a:spcPts val="100"/>
              </a:spcBef>
            </a:pPr>
            <a:r>
              <a:rPr lang="es-MX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ADMINISTRACIÓN</a:t>
            </a:r>
            <a:endParaRPr lang="es-MX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12700" marR="5080" algn="ctr">
              <a:spcBef>
                <a:spcPts val="100"/>
              </a:spcBef>
            </a:pPr>
            <a:r>
              <a:rPr lang="es-MX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DE EMERGENCIAS</a:t>
            </a:r>
          </a:p>
        </p:txBody>
      </p:sp>
    </p:spTree>
    <p:extLst>
      <p:ext uri="{BB962C8B-B14F-4D97-AF65-F5344CB8AC3E}">
        <p14:creationId xmlns:p14="http://schemas.microsoft.com/office/powerpoint/2010/main" val="1704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31670339"/>
              </p:ext>
            </p:extLst>
          </p:nvPr>
        </p:nvGraphicFramePr>
        <p:xfrm>
          <a:off x="768737" y="1754916"/>
          <a:ext cx="7791063" cy="4523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90938" y="1055913"/>
            <a:ext cx="779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El Estado de Chiapas se encuentra expuesto a todos los fenómenos perturbadores ya sea de origen natural o antropogénico, por lo que genera un riesgo para la población.</a:t>
            </a:r>
            <a:endParaRPr lang="es-MX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719943" y="174171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Dirección de Administración de Emergencias</a:t>
            </a:r>
            <a:endParaRPr lang="es-MX" b="1" dirty="0"/>
          </a:p>
        </p:txBody>
      </p:sp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57612" y="1988840"/>
            <a:ext cx="2664296" cy="720080"/>
          </a:xfrm>
          <a:prstGeom prst="rect">
            <a:avLst/>
          </a:prstGeom>
          <a:solidFill>
            <a:srgbClr val="621132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Dirección de Administración de Emergencias</a:t>
            </a:r>
            <a:endParaRPr lang="es-MX" sz="1400" b="1" dirty="0"/>
          </a:p>
        </p:txBody>
      </p:sp>
      <p:sp>
        <p:nvSpPr>
          <p:cNvPr id="5" name="4 Rectángulo"/>
          <p:cNvSpPr/>
          <p:nvPr/>
        </p:nvSpPr>
        <p:spPr>
          <a:xfrm>
            <a:off x="2651924" y="4005064"/>
            <a:ext cx="1767542" cy="720080"/>
          </a:xfrm>
          <a:prstGeom prst="rect">
            <a:avLst/>
          </a:prstGeom>
          <a:solidFill>
            <a:srgbClr val="621132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Departamento de Administración Tecnológica</a:t>
            </a:r>
            <a:endParaRPr lang="es-MX" sz="1400" b="1" dirty="0"/>
          </a:p>
        </p:txBody>
      </p:sp>
      <p:sp>
        <p:nvSpPr>
          <p:cNvPr id="6" name="5 Rectángulo"/>
          <p:cNvSpPr/>
          <p:nvPr/>
        </p:nvSpPr>
        <p:spPr>
          <a:xfrm>
            <a:off x="781348" y="4005064"/>
            <a:ext cx="1728192" cy="720080"/>
          </a:xfrm>
          <a:prstGeom prst="rect">
            <a:avLst/>
          </a:prstGeom>
          <a:solidFill>
            <a:srgbClr val="621132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Departamento de Monitoreo de Riesgos</a:t>
            </a:r>
            <a:endParaRPr lang="es-MX" sz="1400" b="1" dirty="0"/>
          </a:p>
        </p:txBody>
      </p:sp>
      <p:sp>
        <p:nvSpPr>
          <p:cNvPr id="7" name="6 Rectángulo"/>
          <p:cNvSpPr/>
          <p:nvPr/>
        </p:nvSpPr>
        <p:spPr>
          <a:xfrm>
            <a:off x="4525764" y="4005064"/>
            <a:ext cx="2016224" cy="720080"/>
          </a:xfrm>
          <a:prstGeom prst="rect">
            <a:avLst/>
          </a:prstGeom>
          <a:solidFill>
            <a:srgbClr val="621132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Departamento de Logística y Evaluación de Daños</a:t>
            </a:r>
            <a:endParaRPr lang="es-MX" sz="1400" b="1" dirty="0"/>
          </a:p>
        </p:txBody>
      </p:sp>
      <p:cxnSp>
        <p:nvCxnSpPr>
          <p:cNvPr id="8" name="8 Conector recto"/>
          <p:cNvCxnSpPr/>
          <p:nvPr/>
        </p:nvCxnSpPr>
        <p:spPr>
          <a:xfrm>
            <a:off x="1573436" y="3424912"/>
            <a:ext cx="0" cy="552856"/>
          </a:xfrm>
          <a:prstGeom prst="line">
            <a:avLst/>
          </a:prstGeom>
          <a:ln w="28575">
            <a:solidFill>
              <a:srgbClr val="B09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10 Conector recto"/>
          <p:cNvCxnSpPr/>
          <p:nvPr/>
        </p:nvCxnSpPr>
        <p:spPr>
          <a:xfrm flipH="1">
            <a:off x="4490626" y="2708920"/>
            <a:ext cx="848" cy="715992"/>
          </a:xfrm>
          <a:prstGeom prst="line">
            <a:avLst/>
          </a:prstGeom>
          <a:ln w="28575">
            <a:solidFill>
              <a:srgbClr val="B09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4 CuadroTexto"/>
          <p:cNvSpPr txBox="1"/>
          <p:nvPr/>
        </p:nvSpPr>
        <p:spPr>
          <a:xfrm>
            <a:off x="3162559" y="1140013"/>
            <a:ext cx="261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ORGANIGRAMA ACTUAL</a:t>
            </a:r>
            <a:endParaRPr lang="es-MX" b="1" dirty="0"/>
          </a:p>
        </p:txBody>
      </p:sp>
      <p:cxnSp>
        <p:nvCxnSpPr>
          <p:cNvPr id="11" name="16 Conector recto"/>
          <p:cNvCxnSpPr/>
          <p:nvPr/>
        </p:nvCxnSpPr>
        <p:spPr>
          <a:xfrm>
            <a:off x="1573436" y="3424912"/>
            <a:ext cx="6048672" cy="4088"/>
          </a:xfrm>
          <a:prstGeom prst="line">
            <a:avLst/>
          </a:prstGeom>
          <a:ln w="28575">
            <a:solidFill>
              <a:srgbClr val="B09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2 Conector recto"/>
          <p:cNvCxnSpPr/>
          <p:nvPr/>
        </p:nvCxnSpPr>
        <p:spPr>
          <a:xfrm>
            <a:off x="7622108" y="3429000"/>
            <a:ext cx="0" cy="552856"/>
          </a:xfrm>
          <a:prstGeom prst="line">
            <a:avLst/>
          </a:prstGeom>
          <a:ln w="28575">
            <a:solidFill>
              <a:srgbClr val="B09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8 Conector recto"/>
          <p:cNvCxnSpPr/>
          <p:nvPr/>
        </p:nvCxnSpPr>
        <p:spPr>
          <a:xfrm>
            <a:off x="3517652" y="3424912"/>
            <a:ext cx="0" cy="552856"/>
          </a:xfrm>
          <a:prstGeom prst="line">
            <a:avLst/>
          </a:prstGeom>
          <a:ln w="28575">
            <a:solidFill>
              <a:srgbClr val="B09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8 Conector recto"/>
          <p:cNvCxnSpPr/>
          <p:nvPr/>
        </p:nvCxnSpPr>
        <p:spPr>
          <a:xfrm>
            <a:off x="5533876" y="3429000"/>
            <a:ext cx="0" cy="552856"/>
          </a:xfrm>
          <a:prstGeom prst="line">
            <a:avLst/>
          </a:prstGeom>
          <a:ln w="28575">
            <a:solidFill>
              <a:srgbClr val="B09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6 Rectángulo"/>
          <p:cNvSpPr/>
          <p:nvPr/>
        </p:nvSpPr>
        <p:spPr>
          <a:xfrm>
            <a:off x="6686004" y="4005064"/>
            <a:ext cx="1800200" cy="720080"/>
          </a:xfrm>
          <a:prstGeom prst="rect">
            <a:avLst/>
          </a:prstGeom>
          <a:solidFill>
            <a:srgbClr val="621132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Departamento de Ayuda Humanitaria</a:t>
            </a:r>
            <a:endParaRPr lang="es-MX" sz="1400" b="1" dirty="0"/>
          </a:p>
        </p:txBody>
      </p:sp>
      <p:pic>
        <p:nvPicPr>
          <p:cNvPr id="16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10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704421"/>
              </p:ext>
            </p:extLst>
          </p:nvPr>
        </p:nvGraphicFramePr>
        <p:xfrm>
          <a:off x="1068616" y="1600199"/>
          <a:ext cx="6923313" cy="28611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20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08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664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Elementos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3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647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 DAE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6647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Depto. de Monitoreo de Riesgos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6647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Depto. de Administración Tecnológica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1219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Depto. de Logística y Evaluación</a:t>
                      </a:r>
                      <a:r>
                        <a:rPr lang="es-MX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Daños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6647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Depto.</a:t>
                      </a:r>
                      <a:r>
                        <a:rPr lang="es-MX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Ayuda Humanitaria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6647">
                <a:tc>
                  <a:txBody>
                    <a:bodyPr/>
                    <a:lstStyle/>
                    <a:p>
                      <a:pPr algn="r"/>
                      <a:r>
                        <a:rPr lang="es-MX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MX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B09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s-MX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B09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MX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B09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752600" y="87026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FUERZA DE TAREA</a:t>
            </a:r>
          </a:p>
          <a:p>
            <a:pPr algn="ctr"/>
            <a:r>
              <a:rPr lang="es-MX" b="1" dirty="0" smtClean="0"/>
              <a:t>DIRECCIÓN DE ADMINISTRACIÓN DE EMERGENCIAS</a:t>
            </a:r>
            <a:endParaRPr lang="es-MX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15" y="4625076"/>
            <a:ext cx="6923313" cy="2131082"/>
          </a:xfrm>
          <a:prstGeom prst="rect">
            <a:avLst/>
          </a:prstGeom>
        </p:spPr>
      </p:pic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51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/>
          <p:cNvSpPr txBox="1">
            <a:spLocks/>
          </p:cNvSpPr>
          <p:nvPr/>
        </p:nvSpPr>
        <p:spPr>
          <a:xfrm>
            <a:off x="467544" y="267613"/>
            <a:ext cx="8424936" cy="5105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DIRECCIÓN DE IDENTIFICACIÓN Y ANALISIS DE RIESGOS</a:t>
            </a:r>
          </a:p>
          <a:p>
            <a:pPr marL="0" indent="0" algn="ctr">
              <a:buNone/>
            </a:pPr>
            <a:r>
              <a:rPr lang="es-MX" sz="1100" b="1" dirty="0">
                <a:latin typeface="Arial" panose="020B0604020202020204" pitchFamily="34" charset="0"/>
                <a:cs typeface="Arial" panose="020B0604020202020204" pitchFamily="34" charset="0"/>
              </a:rPr>
              <a:t>LABORATORIO PARA LA IDENTIFICACIÓN, ANALISIS Y MONITOREO</a:t>
            </a:r>
          </a:p>
          <a:p>
            <a:pPr marL="0" indent="0" algn="ctr">
              <a:buNone/>
            </a:pPr>
            <a:r>
              <a:rPr lang="es-MX" sz="1100" b="1" dirty="0">
                <a:latin typeface="Arial" panose="020B0604020202020204" pitchFamily="34" charset="0"/>
                <a:cs typeface="Arial" panose="020B0604020202020204" pitchFamily="34" charset="0"/>
              </a:rPr>
              <a:t> DE PELIGROS POR FENOMENOS NATURALES</a:t>
            </a:r>
          </a:p>
          <a:p>
            <a:pPr marL="0" indent="0" algn="ctr">
              <a:buNone/>
            </a:pPr>
            <a:endParaRPr lang="es-MX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MX" sz="1100" b="1" dirty="0">
                <a:latin typeface="Arial" panose="020B0604020202020204" pitchFamily="34" charset="0"/>
                <a:cs typeface="Arial" panose="020B0604020202020204" pitchFamily="34" charset="0"/>
              </a:rPr>
              <a:t>OBJETIVO: ES DE VITAL IMPORTANCIA LA IDENTIFICACIÓN, EL ANALISIS Y MONITOREO DE MANERA PREVENTIVA DE LOS DIFERENTES INDICADORES DE LOS FENOMENOS PERTUBADORES DE ORIGEN NATURAL PARA  EJECUTAR LAS OBRAS DE PREVENCION PARA IMPLEMENTAR LA GESTION INTEGRAL DE LOS RIESGOS Y EVITAR LOS DESASATRES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MX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s-MX" sz="1100" b="1" dirty="0">
                <a:latin typeface="Arial" panose="020B0604020202020204" pitchFamily="34" charset="0"/>
                <a:cs typeface="Arial" panose="020B0604020202020204" pitchFamily="34" charset="0"/>
              </a:rPr>
              <a:t>Monitoreo y analisis del subsuelo utilizando la propagación de la energía del pulso electromagnético por el medio del equipo Georadar en diferentes municipios del estado de Chiapas</a:t>
            </a: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. Para Identificar a la población que se encuentren vulnerables en zonas con suelos kársticos que son susceptibles a formar cuevas, grietas o cavidades y también para localizar fugas de agua, objetos enterrados o ríos subterráneos. Para implementar acciones preventivas de reubicación de las viviendas.</a:t>
            </a:r>
          </a:p>
          <a:p>
            <a:pPr algn="just">
              <a:spcBef>
                <a:spcPts val="0"/>
              </a:spcBef>
              <a:buNone/>
            </a:pPr>
            <a:endParaRPr lang="es-E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Monitoreo de la resistencia a la compresión de materiales pétreos empleados en la autoconstrucción de viviendas (tabique rojo y block, cilindros de concreto, </a:t>
            </a:r>
            <a:r>
              <a:rPr lang="es-E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), con la finalidad de reducir la vulnerabilidad física en este tipo de viviendas en las cabeceras municipales de las regiones Istmo-Costa, Frailesca y Soconusco, mismas que, por su ubicación geográfica están más expuestas a sufrir los efectos de eventos sísmicos de magnitudes importantes, los cuales generan consecuencias negativas que disminuyen la seguridad estructural de estas autoconstrucciones. </a:t>
            </a:r>
            <a:endParaRPr lang="es-MX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es-MX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Monitoreo y analisis de la variación de la resistividad del subsuelo para</a:t>
            </a: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b="1" dirty="0">
                <a:latin typeface="Arial" panose="020B0604020202020204" pitchFamily="34" charset="0"/>
                <a:cs typeface="Arial" panose="020B0604020202020204" pitchFamily="34" charset="0"/>
              </a:rPr>
              <a:t>delimitar capas del subsuelo obteniendo sus espesores y resistividades; para identificar el tipo de roca de acuerdo con su resistividad. Mediante este método conocer</a:t>
            </a: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 la población que se encuentren vulnerables en zonas con suelos que son susceptibles a formar oquedades y otras vulnerabilidades. Para implementar acciones preventivas de reubicación de las viviendas .</a:t>
            </a:r>
            <a:endParaRPr lang="es-MX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</a:pPr>
            <a:endParaRPr lang="es-MX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es-MX" sz="11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r>
              <a:rPr lang="es-MX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100" dirty="0" smtClean="0"/>
              <a:t>Costo </a:t>
            </a:r>
            <a:r>
              <a:rPr lang="es-MX" sz="1100" dirty="0"/>
              <a:t>total para el buen funcionamiento de los equipos para el laboratorio, que comprenden los siguientes conceptos: mantenimiento preventivo, correctivo, calibración, cursos de capacitación y acreditaciones para el manejo de los mismos</a:t>
            </a:r>
            <a:r>
              <a:rPr lang="es-MX" sz="1100" u="sng" dirty="0"/>
              <a:t>:      </a:t>
            </a:r>
            <a:r>
              <a:rPr lang="es-MX" sz="1100" b="1" u="sng" dirty="0"/>
              <a:t>$ 1, 498, 580.00</a:t>
            </a:r>
            <a:endParaRPr lang="es-MX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7 Imagen" descr="J:\LABORATORIO\IMG-20170711-WA0054.jpeg"/>
          <p:cNvPicPr/>
          <p:nvPr/>
        </p:nvPicPr>
        <p:blipFill>
          <a:blip r:embed="rId2" cstate="print"/>
          <a:srcRect l="12171" t="3114" r="12698" b="23529"/>
          <a:stretch>
            <a:fillRect/>
          </a:stretch>
        </p:blipFill>
        <p:spPr bwMode="auto">
          <a:xfrm>
            <a:off x="611561" y="5229200"/>
            <a:ext cx="1800200" cy="119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Users\Mario\Pictures\PC 2016\SEV\20160126_1406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326" y="5229200"/>
            <a:ext cx="155693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J:\LABORATORIO\IMG-20170711-WA0032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5883" y="5229201"/>
            <a:ext cx="182258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9852" y="4473116"/>
            <a:ext cx="12241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22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6900" y="70516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DEPARTAMENTO DE MONITOREO DE RIESGOS</a:t>
            </a:r>
            <a:endParaRPr lang="es-MX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081314" y="3146102"/>
            <a:ext cx="3211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 smtClean="0"/>
              <a:t>El departamento cuenta con: </a:t>
            </a:r>
          </a:p>
          <a:p>
            <a:endParaRPr lang="es-MX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00" dirty="0"/>
              <a:t>E</a:t>
            </a:r>
            <a:r>
              <a:rPr lang="es-MX" sz="1500" dirty="0" smtClean="0"/>
              <a:t>quipo de computo,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00" dirty="0"/>
              <a:t>R</a:t>
            </a:r>
            <a:r>
              <a:rPr lang="es-MX" sz="1500" dirty="0" smtClean="0"/>
              <a:t>adios de comunicación VHF, (Digital y análogos).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00" dirty="0" smtClean="0"/>
              <a:t>Sistema de video Wall para proyección</a:t>
            </a:r>
          </a:p>
          <a:p>
            <a:endParaRPr lang="es-MX" sz="1500" dirty="0"/>
          </a:p>
        </p:txBody>
      </p:sp>
      <p:sp>
        <p:nvSpPr>
          <p:cNvPr id="5" name="Rectángulo 4"/>
          <p:cNvSpPr/>
          <p:nvPr/>
        </p:nvSpPr>
        <p:spPr>
          <a:xfrm>
            <a:off x="573314" y="1126589"/>
            <a:ext cx="753291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dirty="0" smtClean="0"/>
              <a:t>Departamento de Monitoreo de Riesgos  da  seguimiento oportuno a los diversos fenómenos perturbadores, donde la fortaleza de este departamento ante la formación y avance de los fenómenos atmosféricos es la de utilizar imágenes satelitales en tiempo real  y emitiendo avisos oportunos a la población en coordinación con el Centro Meteorológico Regional de La Comisión Nacional del Agua, atendiendo a las 15 regiones del Estado</a:t>
            </a:r>
            <a:endParaRPr lang="es-MX" sz="15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462CB1D-2228-4F19-AD3F-C108957E6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4"/>
          <a:stretch/>
        </p:blipFill>
        <p:spPr>
          <a:xfrm>
            <a:off x="4918290" y="2333302"/>
            <a:ext cx="3209332" cy="19707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51C975B-07A0-4F37-817B-F0A8B53AB4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774" y="4494524"/>
            <a:ext cx="3203848" cy="2348880"/>
          </a:xfrm>
          <a:prstGeom prst="rect">
            <a:avLst/>
          </a:prstGeom>
        </p:spPr>
      </p:pic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712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96538" y="1154118"/>
            <a:ext cx="3630304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500" b="1" dirty="0" smtClean="0"/>
              <a:t>Necesidades:</a:t>
            </a:r>
          </a:p>
          <a:p>
            <a:pPr algn="just"/>
            <a:endParaRPr lang="es-MX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/>
              <a:t>Equipos de computo actuales con mayor capacidad de almacenamiento para la recepción de incidencias en el estado.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/>
              <a:t>Personal para cubrir las necesidades en relación a las actividades que realiza este departamento las cuales son de 24 </a:t>
            </a:r>
            <a:r>
              <a:rPr lang="es-MX" sz="1400" dirty="0" err="1" smtClean="0"/>
              <a:t>hrs</a:t>
            </a:r>
            <a:r>
              <a:rPr lang="es-MX" sz="1400" dirty="0" smtClean="0"/>
              <a:t>. los 365 días del año.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/>
              <a:t>Espacio  amplio y apropiado para sus funciones especificas de recepción y transmisión de información, ya que en esta área se laboran las 24 horas del día los 365 días del año</a:t>
            </a:r>
            <a:r>
              <a:rPr lang="es-MX" sz="1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/>
              <a:t>Equipo de tecnología que le permita recibir y transmitir información , para resolver de manera inmediata las necesidades o canalizarla  sin contratiempo a la </a:t>
            </a:r>
            <a:r>
              <a:rPr lang="es-MX" sz="1400" dirty="0" smtClean="0"/>
              <a:t>dependencia, </a:t>
            </a:r>
            <a:r>
              <a:rPr lang="es-MX" sz="1400" dirty="0"/>
              <a:t>municipio o comunidad según sea el caso, con el fin de poder atender la emergencia de manera pronta y eficaz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828800" y="67976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DEPARTAMENTO DE MONITOREO DE RIESGOS</a:t>
            </a:r>
            <a:endParaRPr lang="es-MX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9" r="13265"/>
          <a:stretch/>
        </p:blipFill>
        <p:spPr bwMode="auto">
          <a:xfrm>
            <a:off x="5363570" y="1965278"/>
            <a:ext cx="3166281" cy="246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570" y="4562039"/>
            <a:ext cx="3166281" cy="1988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77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44700" y="64166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DEPARTAMENTO DE ADMINISTRACIÓN TECNOLÓGICA</a:t>
            </a:r>
            <a:endParaRPr lang="es-MX" b="1" dirty="0"/>
          </a:p>
        </p:txBody>
      </p:sp>
      <p:sp>
        <p:nvSpPr>
          <p:cNvPr id="3" name="Rectángulo 2"/>
          <p:cNvSpPr/>
          <p:nvPr/>
        </p:nvSpPr>
        <p:spPr>
          <a:xfrm>
            <a:off x="1502227" y="885427"/>
            <a:ext cx="7391402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sz="1500" dirty="0" smtClean="0"/>
              <a:t>Este Departamento depende </a:t>
            </a:r>
            <a:r>
              <a:rPr lang="es-MX" sz="1500" dirty="0"/>
              <a:t>de la Dirección de Administración de Emergencias, cuya encomienda es establecer los conceptos de mejoras, actualización, y proyección de los sistemas </a:t>
            </a:r>
            <a:r>
              <a:rPr lang="es-MX" sz="1500" dirty="0" smtClean="0"/>
              <a:t>de </a:t>
            </a:r>
            <a:r>
              <a:rPr lang="es-MX" sz="1500" dirty="0"/>
              <a:t>radio-comunicación asignados al Sistema Estatal de Protección Civil.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502227" y="1901810"/>
            <a:ext cx="455023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</a:pPr>
            <a:r>
              <a:rPr lang="es-MX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Equipamiento: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</a:pPr>
            <a:endParaRPr lang="es-MX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repetidoras digital/analógicas, Red redundante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Equipo de computo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(01) unidad de comunicaciones (</a:t>
            </a:r>
            <a:r>
              <a:rPr lang="es-MX" sz="15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malas condiciones</a:t>
            </a:r>
            <a:r>
              <a:rPr lang="es-MX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(01) Unidad tipo Pick-up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15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Herramienta Básica</a:t>
            </a:r>
            <a:endParaRPr lang="es-MX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02227" y="4089127"/>
            <a:ext cx="4550230" cy="273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</a:pPr>
            <a:r>
              <a:rPr lang="es-MX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Requerimientos: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</a:pPr>
            <a:endParaRPr lang="es-MX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500" dirty="0"/>
              <a:t>Mantenimiento y actualización de la red de </a:t>
            </a:r>
            <a:r>
              <a:rPr lang="es-MX" sz="1500" dirty="0" smtClean="0"/>
              <a:t>Comunicaciones.</a:t>
            </a:r>
            <a:endParaRPr lang="es-MX" sz="15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500" dirty="0"/>
              <a:t>Actualización de Software, programadores para frecuencias.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500" dirty="0"/>
              <a:t>Sustitución de Unidad conteniendo sistemas actualizados (equipo de comunicación, telefonía satelital, sistema de video vigilancia….)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500" dirty="0"/>
              <a:t>Sustitución de Unidad por vía útil.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500" dirty="0"/>
              <a:t>Contar con herramienta especializada</a:t>
            </a:r>
            <a:r>
              <a:rPr lang="es-MX" sz="1500" dirty="0" smtClean="0"/>
              <a:t>.</a:t>
            </a:r>
            <a:endParaRPr lang="es-MX" sz="15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86" t="12751" r="25952" b="13810"/>
          <a:stretch/>
        </p:blipFill>
        <p:spPr>
          <a:xfrm>
            <a:off x="6335485" y="4361645"/>
            <a:ext cx="2688771" cy="20282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485" y="2276292"/>
            <a:ext cx="2558144" cy="1683484"/>
          </a:xfrm>
          <a:prstGeom prst="rect">
            <a:avLst/>
          </a:prstGeom>
        </p:spPr>
      </p:pic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99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6900" y="641667"/>
            <a:ext cx="607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DEPARTAMENTO DE LOGÍSTICA Y EVALUACIÓN DE DAÑOS</a:t>
            </a:r>
            <a:endParaRPr lang="es-MX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5050972" y="3561664"/>
            <a:ext cx="40183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/>
              <a:t>Cursos Recibidos:</a:t>
            </a:r>
          </a:p>
          <a:p>
            <a:pPr algn="just"/>
            <a:endParaRPr lang="es-MX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/>
              <a:t>Curso de Rescate en aguas rápidas, impartido por el Comando Norte de EE.UU.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/>
              <a:t>Curso de Estrategias tácticas y técnicas contra Incendios. (Ing. </a:t>
            </a:r>
            <a:r>
              <a:rPr lang="es-MX" sz="1600" dirty="0" err="1" smtClean="0"/>
              <a:t>Rasinska</a:t>
            </a:r>
            <a:r>
              <a:rPr lang="es-MX" sz="1600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/>
              <a:t>Curso de Extracción Vehicular (Cap. Sergio Daniel Toledo </a:t>
            </a:r>
            <a:r>
              <a:rPr lang="es-MX" sz="1600" dirty="0" err="1" smtClean="0"/>
              <a:t>Vazquez</a:t>
            </a:r>
            <a:r>
              <a:rPr lang="es-MX" sz="1600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/>
              <a:t>Curso de Búsqueda y Rescate en Estructuras Colapsadas Nivel 1 y 2 (Bomberos de Francia)</a:t>
            </a:r>
            <a:endParaRPr lang="es-MX" sz="1600" dirty="0"/>
          </a:p>
        </p:txBody>
      </p:sp>
      <p:sp>
        <p:nvSpPr>
          <p:cNvPr id="4" name="Rectángulo 3"/>
          <p:cNvSpPr/>
          <p:nvPr/>
        </p:nvSpPr>
        <p:spPr>
          <a:xfrm>
            <a:off x="1534884" y="1008138"/>
            <a:ext cx="7369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/>
              <a:t>En este departamento se encuentra el Equipo de Respuesta Inmediata, el cual proporciona servicios como búsqueda y rescate, atención  pre-hospitalaria y la aplicación de estrategias de seguridad de logística de protección civil, entre otras acciones, fortaleciendo la respuesta  inmediata a incidentes por causa  natural o antropogénica. </a:t>
            </a:r>
            <a:endParaRPr lang="es-MX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170"/>
          <a:stretch/>
        </p:blipFill>
        <p:spPr>
          <a:xfrm>
            <a:off x="1696413" y="2549292"/>
            <a:ext cx="3037988" cy="2224218"/>
          </a:xfrm>
          <a:prstGeom prst="rect">
            <a:avLst/>
          </a:prstGeom>
          <a:ln w="28575">
            <a:solidFill>
              <a:srgbClr val="B09A5B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413" y="4954672"/>
            <a:ext cx="3037988" cy="1708869"/>
          </a:xfrm>
          <a:prstGeom prst="rect">
            <a:avLst/>
          </a:prstGeom>
          <a:ln w="28575">
            <a:solidFill>
              <a:srgbClr val="B09A5B"/>
            </a:solidFill>
          </a:ln>
        </p:spPr>
      </p:pic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527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E:\david\IMG_68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621" y="1007301"/>
            <a:ext cx="3156878" cy="21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650621" y="3111887"/>
            <a:ext cx="3156878" cy="307777"/>
          </a:xfrm>
          <a:prstGeom prst="rect">
            <a:avLst/>
          </a:prstGeom>
          <a:solidFill>
            <a:srgbClr val="B09A5B"/>
          </a:solidFill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Curso de aguas rápidas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16" name="3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275" y="1007301"/>
            <a:ext cx="3286654" cy="2104586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5640275" y="3104231"/>
            <a:ext cx="3286654" cy="307777"/>
          </a:xfrm>
          <a:prstGeom prst="rect">
            <a:avLst/>
          </a:prstGeom>
          <a:solidFill>
            <a:srgbClr val="B09A5B"/>
          </a:solidFill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Curso RASINSKA</a:t>
            </a:r>
          </a:p>
        </p:txBody>
      </p:sp>
      <p:pic>
        <p:nvPicPr>
          <p:cNvPr id="19" name="8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621" y="3926608"/>
            <a:ext cx="3156878" cy="210458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650621" y="6031194"/>
            <a:ext cx="3156878" cy="307777"/>
          </a:xfrm>
          <a:prstGeom prst="rect">
            <a:avLst/>
          </a:prstGeom>
          <a:solidFill>
            <a:srgbClr val="B09A5B"/>
          </a:solidFill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Curso de Extracción Vehicular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275" y="3926608"/>
            <a:ext cx="3286654" cy="2194163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5640275" y="6031194"/>
            <a:ext cx="3286654" cy="307777"/>
          </a:xfrm>
          <a:prstGeom prst="rect">
            <a:avLst/>
          </a:prstGeom>
          <a:solidFill>
            <a:srgbClr val="B09A5B"/>
          </a:solidFill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Curso de Extracción Vehicular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108200" y="60356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CAPACITACIÓN DEL PERSONAL</a:t>
            </a:r>
            <a:endParaRPr lang="es-MX" b="1" dirty="0"/>
          </a:p>
        </p:txBody>
      </p:sp>
      <p:pic>
        <p:nvPicPr>
          <p:cNvPr id="11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602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14391" y="858549"/>
            <a:ext cx="6372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/>
              <a:t>SERVICIOS CUBIERTOS POR EL GRUPO DE RESPUESTA INMEDIATA</a:t>
            </a:r>
            <a:endParaRPr lang="es-MX" dirty="0"/>
          </a:p>
        </p:txBody>
      </p:sp>
      <p:pic>
        <p:nvPicPr>
          <p:cNvPr id="4" name="5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742" y="1336168"/>
            <a:ext cx="3206451" cy="2404838"/>
          </a:xfrm>
          <a:prstGeom prst="rect">
            <a:avLst/>
          </a:prstGeom>
        </p:spPr>
      </p:pic>
      <p:pic>
        <p:nvPicPr>
          <p:cNvPr id="5" name="7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304" y="1334143"/>
            <a:ext cx="3209151" cy="2406863"/>
          </a:xfrm>
          <a:prstGeom prst="rect">
            <a:avLst/>
          </a:prstGeom>
        </p:spPr>
      </p:pic>
      <p:pic>
        <p:nvPicPr>
          <p:cNvPr id="6" name="13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303" y="4044390"/>
            <a:ext cx="3209151" cy="240686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741" y="4044389"/>
            <a:ext cx="3209151" cy="2406863"/>
          </a:xfrm>
          <a:prstGeom prst="rect">
            <a:avLst/>
          </a:prstGeom>
        </p:spPr>
      </p:pic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851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96443243"/>
              </p:ext>
            </p:extLst>
          </p:nvPr>
        </p:nvGraphicFramePr>
        <p:xfrm>
          <a:off x="1362269" y="1252538"/>
          <a:ext cx="6690049" cy="5372072"/>
        </p:xfrm>
        <a:graphic>
          <a:graphicData uri="http://schemas.openxmlformats.org/drawingml/2006/table">
            <a:tbl>
              <a:tblPr firstRow="1" firstCol="1" bandRow="1"/>
              <a:tblGrid>
                <a:gridCol w="444035"/>
                <a:gridCol w="4090643"/>
                <a:gridCol w="1211030"/>
                <a:gridCol w="944341"/>
              </a:tblGrid>
              <a:tr h="184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N°</a:t>
                      </a:r>
                      <a:endParaRPr lang="es-MX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ESPECIFICACION</a:t>
                      </a:r>
                      <a:endParaRPr lang="es-MX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EQUIPO</a:t>
                      </a:r>
                      <a:endParaRPr lang="es-MX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CANTIDAD</a:t>
                      </a:r>
                      <a:endParaRPr lang="es-MX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Chaquetón estructural Marca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Veridian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modelo VANGUARD con cierre de zipper y velcro.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Barrera exterior PBI MAX 7.0 color Natural Gold.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Barrera de humedad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Stedair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3000.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Barrera térmica: Bravo con puño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kevlar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con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oriﬁcio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para dedo pulgar.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Refuerzos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kevlar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en codos, hombros y puños.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 Bolsas frontales estilo “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below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”.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 Bolsa para radio con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strap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para micrófono.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 Porta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lámpara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modelo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“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Streamlight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Flashlight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Snap/Strap.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Reﬂejante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3M “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Scotchlite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” amarillo/gris o naranja/gris en tórax, cintura y mangas.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DRD (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Drag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Rescue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Device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).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  JUEGOS 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4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Pantalón estructural Marca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Veridian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modelo VANGUARD con cierre de zipper y velcro.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Barrera exterior PBI MAX 7.0 color Natural Gold.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Barrera de humedad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Stedair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3000.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Barrera térmica: Bravo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Refuerzos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kevlar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en rodillas.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 Bolsas laterales estilo “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Bellow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”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Reﬂejante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3M “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Scotchlite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” amarillo/gris o naranja/gris en piernas a la altura de los tobillos.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Tirantes en forma de “H” sujetados por 8 broches.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*Cumple con los requerimientos de protección de la norma NFPA 1971-2013.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*Colores disponibles: dorado y negro.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*Los equipos (pantalón y chaquetón) son fabricados de acuerdo a la talla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especíﬁca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de cada usuario.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*Garantía de 10 años por defectos de fábrica.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*Único equipo en el mercado que tiene triple costura.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30 JUEGOS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Botas de bombero marca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Cosmas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modelo JAVA.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Tirantes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vuelcanizados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Forro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Nomex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Bordes amarillos de alta visibilidad.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Cinta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reﬂejante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3M.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Entresuela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protectora de chapa de acero.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Palanca de acero en empeine para uso de escalera.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Casquillo de acero de calidad ASTM/CSA.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Cumple con los requerimientos de protección de la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norma NFPA 1971 y NFPA 1992*, CSA Z195 y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ASTM F2413-11.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PAR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291" marR="212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175656" y="699796"/>
            <a:ext cx="7339693" cy="50385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800" b="1" dirty="0" smtClean="0"/>
              <a:t>REQUERIMIENTOS DEL EQUIPO DE BOMBERO DEL DEPARTAMENTO DE LOGÍSTICA Y EVALUACIÓN DE DAÑOS</a:t>
            </a:r>
            <a:endParaRPr lang="es-MX" sz="1800" dirty="0"/>
          </a:p>
        </p:txBody>
      </p:sp>
      <p:pic>
        <p:nvPicPr>
          <p:cNvPr id="3080" name="0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51" y="1496656"/>
            <a:ext cx="83820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Imagen 6" descr="Resultado de imagen para PANTALONERA  DE BOMBERO VERI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51" y="3062806"/>
            <a:ext cx="88106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 descr="Resultado de imagen para BOTAS DE BOMBERO COSMA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97" y="5202011"/>
            <a:ext cx="72517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7630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47950144"/>
              </p:ext>
            </p:extLst>
          </p:nvPr>
        </p:nvGraphicFramePr>
        <p:xfrm>
          <a:off x="2012202" y="446820"/>
          <a:ext cx="5119596" cy="5842071"/>
        </p:xfrm>
        <a:graphic>
          <a:graphicData uri="http://schemas.openxmlformats.org/drawingml/2006/table">
            <a:tbl>
              <a:tblPr firstRow="1" firstCol="1" bandRow="1"/>
              <a:tblGrid>
                <a:gridCol w="339800"/>
                <a:gridCol w="2463017"/>
                <a:gridCol w="1594118"/>
                <a:gridCol w="722661"/>
              </a:tblGrid>
              <a:tr h="2128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s-MX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Casco de bombero marca Phenix modelo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TRADITIONAL COMPOSITE 1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Cubierta exterior de policarbonato termo-moldeado de alta resistencia a temperatura y químicos.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Ajuste de tamaño por medio de banda de ajuste tipo matraca.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Barbiquejo fabricado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Nomex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de ajuste rápido.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 Tetraedros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reﬂejantes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color amarillo lima.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Protección ocular opcional: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Gogles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ESS o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Gogles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Paulson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Atac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Protección de cuello y orejas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Nomex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de 8” desmontable.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Aguila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troquelada.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Borde de plástico negro.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*No incluye chapetón.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 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PIEZA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2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s-MX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Guantes de bombero marca Veridian modelo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FIREPRO II.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Piel carnaza de res color negro y oro resistente a ﬂama y calor.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Barrera interior de Modacrylic.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Puño elástico de 4” de Nomex color negro con parche de piel para inserción.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Barrera térmica Pyrotech.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Cumple con los requerimientos de protección de la norma NFPA 1971-2013.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 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PAR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s-MX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Monja marca Veridian modelo Rib Knit VPR-NX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100% Nomex.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Colores disponibles: blanco y café.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 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PIEZA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s-MX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Lámpara marca Streamlight modelo Survivor tipo “L” de baterías alcalinas (4).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LED C4 175 Lumenés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Colores disponibles: naranja, amarillo y negro.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 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PIEZA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Cámara térmica BULLARD T3X con carcaza color azul metálico, resolución de 240X180,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super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red hoy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colorization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para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identiﬁcar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por color el nivel de temperatura en tonos amarillo, naranja y rojo.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Electronic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Thermal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Throttle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para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identiﬁcar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puntos calientes escondidos, pantalla de 3.5 in. Con alta nitidez de imagen y Factor X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19" marR="460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01" name="Imagen 1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98" y="707182"/>
            <a:ext cx="9080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Imagen 9" descr="Resultado de imagen para guantes de bombero VERIDI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02" y="2799005"/>
            <a:ext cx="752475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Imagen 10" descr="Resultado de imagen para MONJA MARCA VERIDI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62" y="3946848"/>
            <a:ext cx="729886" cy="6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n 11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42" y="4646449"/>
            <a:ext cx="6191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Imagen 12" descr="Resultado de imagen para Cámara térmica BULLARD T3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01" y="5553172"/>
            <a:ext cx="828675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5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11479998"/>
              </p:ext>
            </p:extLst>
          </p:nvPr>
        </p:nvGraphicFramePr>
        <p:xfrm>
          <a:off x="308758" y="1444406"/>
          <a:ext cx="8550234" cy="2853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3168"/>
                <a:gridCol w="979852"/>
                <a:gridCol w="1457214"/>
              </a:tblGrid>
              <a:tr h="21350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TIPO DE EQUIPO </a:t>
                      </a:r>
                      <a:r>
                        <a:rPr lang="es-MX" sz="1200" b="1" u="none" strike="noStrike" dirty="0" smtClean="0">
                          <a:effectLst/>
                        </a:rPr>
                        <a:t>SOLICITADO|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92808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DESCRIPCION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CANTIDAD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IMAGEN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  <a:tr h="2210677">
                <a:tc>
                  <a:txBody>
                    <a:bodyPr/>
                    <a:lstStyle/>
                    <a:p>
                      <a:pPr algn="l" fontAlgn="t"/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FABRICADAS EN VEHICULO TIPO VAN CON ELEVACION DE TECHO ESTRUCTURADO Y REFORZADO COMO DOMO EN FIBRA DE VIDRIO, LOGRA UNA ALTURA EN EL INTERIOR QUE PERMITE UNA EXCELENTE ATENCION A LOS PACIENTES EN CONDIONES OPTIMAS. CON ALTURA SUFICIENTE PARA LO REQUERIDO, ESTAS AMBULANCIAS CUENTAN CON EL TAMAÑO IDEAL PARA DESPLAZARSE EN CALLES ESTRECHAS Y CIUDADES DE MUCHO TRANSITO VEHICULAR. Cuenta con todos los elementos para un óptimo funcionamiento como:</a:t>
                      </a:r>
                      <a:b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Camilla rodante, Camilla marina, Camilla rígida, Compartimiento para tanque de oxígeno,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Chaise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Longue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 con cinturones de seguridad y respaldos, porta sueros, asiento individual del paramédico, sistemas anti vibratorios,  sirena electrónica, barra de luces instalada al frente de la unidad,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flasher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 electrónico para intermitencia en forma sincronizada de 8 lámparas, luz de cortesía en el área médica al interior de la ambulancia, semáforo de la vida, y pasamanos. DESCRIPCION: MOTOR 3.6 V6 24 V VVT. POTENCIA:280CF @ 6400 rpm. TORQUE: 260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lb.pie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 @4175 rpm. DIRECCION: DELANTERA. TANQUE DE COMBUSTIBLE: 90L. TRACCION: DELANTERA. TRANSMISION: AUTOMATICA. SUSPENSION DELANTERA: TIPO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MacPherson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Strut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. SUSPENSION TRASERA: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Hotchkiss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s-MX" sz="1100" u="none" strike="noStrike" dirty="0">
                          <a:effectLst/>
                        </a:rPr>
                        <a:t/>
                      </a:r>
                      <a:br>
                        <a:rPr lang="es-MX" sz="1100" u="none" strike="noStrike" dirty="0">
                          <a:effectLst/>
                        </a:rPr>
                      </a:br>
                      <a:endParaRPr lang="es-MX" sz="11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8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s-MX" sz="1800" u="none" strike="noStrike" dirty="0" smtClean="0">
                          <a:effectLst/>
                        </a:rPr>
                        <a:t>1</a:t>
                      </a:r>
                      <a:endParaRPr lang="es-MX" sz="18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700" u="none" strike="noStrike" dirty="0">
                          <a:effectLst/>
                        </a:rPr>
                        <a:t> </a:t>
                      </a:r>
                      <a:endParaRPr lang="es-MX" sz="7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978417" y="991895"/>
            <a:ext cx="7274379" cy="4385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600" b="1" dirty="0" smtClean="0"/>
              <a:t>EQUIPO SOLICITADO PARA EL DEPARTAMENTO DE LOGÍSTICA Y EVALUACIÓN DE DAÑOS</a:t>
            </a:r>
            <a:endParaRPr lang="es-MX" sz="1600" b="1" dirty="0"/>
          </a:p>
        </p:txBody>
      </p:sp>
      <p:pic>
        <p:nvPicPr>
          <p:cNvPr id="7" name="326 Imagen" descr="ambulancia promaster 2500  nueva 2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982" y="2220684"/>
            <a:ext cx="1108716" cy="83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970208"/>
              </p:ext>
            </p:extLst>
          </p:nvPr>
        </p:nvGraphicFramePr>
        <p:xfrm>
          <a:off x="332511" y="4453493"/>
          <a:ext cx="8538357" cy="2266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4357"/>
                <a:gridCol w="998616"/>
                <a:gridCol w="1425384"/>
              </a:tblGrid>
              <a:tr h="2266200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  <a:t>Comunicador/localizador Satelital Garmin </a:t>
                      </a:r>
                      <a:r>
                        <a:rPr lang="es-MX" sz="1200" u="none" strike="noStrike" dirty="0" err="1">
                          <a:effectLst/>
                          <a:latin typeface="Arial Narrow" panose="020B0606020202030204" pitchFamily="34" charset="0"/>
                        </a:rPr>
                        <a:t>Inreach</a:t>
                      </a:r>
                      <a: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  <a:t> Explorer. </a:t>
                      </a:r>
                      <a:b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  <a:t>DESCRIPCIÓN:</a:t>
                      </a:r>
                      <a:b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  <a:t>Comunicador/Rastreador Satelital Garmin </a:t>
                      </a:r>
                      <a:r>
                        <a:rPr lang="es-MX" sz="1200" u="none" strike="noStrike" dirty="0" err="1">
                          <a:effectLst/>
                          <a:latin typeface="Arial Narrow" panose="020B0606020202030204" pitchFamily="34" charset="0"/>
                        </a:rPr>
                        <a:t>inReach</a:t>
                      </a:r>
                      <a: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  <a:t> Explorer+</a:t>
                      </a:r>
                      <a:b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DISPOSITIVO DE COMUNICACIÓN POR SATÉLITE Y NAVEGACIÓN GPS CON COBERTURA GLOBAL POR SATÉLITE IRIDIUM</a:t>
                      </a:r>
                      <a:b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*Envía y recibe mensajes de texto estés donde estés, sin preocuparte de la cobertura móvil estándar1</a:t>
                      </a:r>
                      <a:b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*Envía un mensaje SOS interactivo a GEOS, el centro de seguimiento, búsqueda y salvamiento ininterrumpida</a:t>
                      </a:r>
                      <a:b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*Realiza un seguimiento de tu ubicación y compártela con tu familia y amigos</a:t>
                      </a:r>
                      <a:b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*Realiza la vinculación con dispositivos móviles2 utilizando la versión gratuita de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Earthmate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® app o accede a mapas descargables3, imágenes aéreas en color y mucho más</a:t>
                      </a:r>
                      <a:b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*El dispositivo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inReach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 Explorer+ añade mapas </a:t>
                      </a:r>
                      <a:r>
                        <a:rPr lang="es-MX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OpenStreetMap</a:t>
                      </a:r>
                      <a:r>
                        <a:rPr lang="es-MX" sz="1100" u="none" strike="noStrike" dirty="0">
                          <a:effectLst/>
                          <a:latin typeface="Arial Narrow" panose="020B0606020202030204" pitchFamily="34" charset="0"/>
                        </a:rPr>
                        <a:t> preinstalados con indicaciones de ruta por GPS en la pantalla, además de una brújula digital integrada, un altímetro barométrico y un acelerómetro</a:t>
                      </a:r>
                      <a:endParaRPr lang="es-MX" sz="11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8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s-MX" sz="1800" u="none" strike="noStrike" dirty="0" smtClean="0">
                          <a:effectLst/>
                        </a:rPr>
                        <a:t>3</a:t>
                      </a:r>
                      <a:endParaRPr lang="es-MX" sz="9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6" name="AutoShape 1" descr="Resultado de imagen para helicoptero mi 17"/>
          <p:cNvSpPr>
            <a:spLocks noChangeAspect="1" noChangeArrowheads="1"/>
          </p:cNvSpPr>
          <p:nvPr/>
        </p:nvSpPr>
        <p:spPr bwMode="auto">
          <a:xfrm>
            <a:off x="6515100" y="21124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20" name="329 Imagen" descr="comunicador/localizador satelital garmin inreach explorer+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4059" r="24374" b="9276"/>
          <a:stretch/>
        </p:blipFill>
        <p:spPr bwMode="auto">
          <a:xfrm>
            <a:off x="7992929" y="5101427"/>
            <a:ext cx="692979" cy="11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fontAlgn="b">
              <a:buNone/>
            </a:pPr>
            <a:r>
              <a:rPr lang="es-MX" dirty="0"/>
              <a:t> </a:t>
            </a:r>
          </a:p>
          <a:p>
            <a:endParaRPr lang="es-MX" dirty="0"/>
          </a:p>
        </p:txBody>
      </p:sp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995135" y="893665"/>
            <a:ext cx="7274379" cy="41054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600" b="1" dirty="0" smtClean="0"/>
              <a:t>EQUIPO SOLICITADO PARA EL DEPARTAMENTO DE LOGÍSTICA Y EVALUACIÓN DE DAÑOS</a:t>
            </a:r>
            <a:endParaRPr lang="es-MX" sz="1600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497519"/>
              </p:ext>
            </p:extLst>
          </p:nvPr>
        </p:nvGraphicFramePr>
        <p:xfrm>
          <a:off x="237506" y="1637198"/>
          <a:ext cx="8692738" cy="49586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6605"/>
                <a:gridCol w="961191"/>
                <a:gridCol w="2074942"/>
              </a:tblGrid>
              <a:tr h="4958614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CAMION MOTOBOMBA                                                                                                  FEGAL posee gran poder y versatilidad. Puede transportar rápidamente al lugar del siniestro hasta a 9 ocupantes, herramientas y equipo para bomberos y 750 galones  (2839 LTS) de agua dentro de su tanque de polipropileno, con más de 15 años de durabilidad.                                                                                 Parte trasera del Camión Motobomba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La parte trasera cuenta con una gaveta de almacenaje y luces de emergencia en estrobo.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Gavetas laterales del Camión Motobomba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Sieta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gavetas con puertas corredizas de fácil acceso a prueba de mantenimiento.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Iluminación del Camión Motobomba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Las luces de emergencia son una combinación de halógeno, estrobo y LED, de la marca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Code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3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Asientos especiales del Camión Motobomba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Son de la marca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Bolstrom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y permiten equipar un equipo de respiración autónoma (SCBA) y viajar cómodamente.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Iluminación de gavetas del Camión Motobomba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Las gavetas y compartimentos del Camión son iluminados internamente por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LEDs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Bomba de agua del Camión Motobomba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Capacidad de 350 a 2500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gpm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con opción a agua y/o espuma, certificadas por la NFPA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El Camión Motobomba en operaciones nocturnas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El Camión Motobomba está perfectamente equipado para desempeñarse en la oscuridad de la noche.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Chasis Doble cabina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Peso bruto vehicular 32,000 libras (13 toneladas)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Motor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Cummins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de 325 hp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Transmisión Automática de 6 velocidades Allison 3000 EVS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Sistema eléctrico Dos baterías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Bomba de agua y/o CAF Marca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Waterous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de 350 a 2,500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gpm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Tuberías Acero inoxidable y acero galvanizado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Rines Aluminio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Llantas 11” x 22.5” todo terreno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Suspensión De aire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Alternador 130 amperes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Asientos traseros y copiloto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Bostrom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serie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Fire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fighter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Frenos ABS con sistema anti-bloqueo en las 4 ruedas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 dirty="0" smtClean="0">
                          <a:effectLst/>
                        </a:rPr>
                        <a:t>                      </a:t>
                      </a:r>
                    </a:p>
                    <a:p>
                      <a:pPr algn="ctr" fontAlgn="b"/>
                      <a:r>
                        <a:rPr lang="es-MX" sz="1600" u="none" strike="noStrike" dirty="0" smtClean="0">
                          <a:effectLst/>
                        </a:rPr>
                        <a:t>1</a:t>
                      </a:r>
                      <a:endParaRPr lang="es-MX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 dirty="0">
                          <a:effectLst/>
                        </a:rPr>
                        <a:t> </a:t>
                      </a:r>
                      <a:endParaRPr lang="es-MX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" name="86 Imagen" descr="El Camión Motobomba F-65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8669" y="1819469"/>
            <a:ext cx="1382342" cy="101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43" y="3429000"/>
            <a:ext cx="1412068" cy="1105126"/>
          </a:xfrm>
          <a:prstGeom prst="rect">
            <a:avLst/>
          </a:prstGeom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92501"/>
              </p:ext>
            </p:extLst>
          </p:nvPr>
        </p:nvGraphicFramePr>
        <p:xfrm>
          <a:off x="249382" y="1238575"/>
          <a:ext cx="8645235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7388"/>
                <a:gridCol w="979215"/>
                <a:gridCol w="2048632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u="none" strike="noStrike" dirty="0">
                          <a:effectLst/>
                        </a:rPr>
                        <a:t>DESCRIPCION</a:t>
                      </a:r>
                      <a:endParaRPr lang="es-MX" sz="14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u="none" strike="noStrike">
                          <a:effectLst/>
                        </a:rPr>
                        <a:t>CANTIDAD</a:t>
                      </a:r>
                      <a:endParaRPr lang="es-MX" sz="1400" b="1" i="0" u="none" strike="noStrike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IMAGEN</a:t>
                      </a:r>
                      <a:endParaRPr lang="es-MX" sz="14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90287" y="2471650"/>
            <a:ext cx="8619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REDUCCIÓN DE RIESGOS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49541921"/>
              </p:ext>
            </p:extLst>
          </p:nvPr>
        </p:nvGraphicFramePr>
        <p:xfrm>
          <a:off x="1039872" y="1780881"/>
          <a:ext cx="7458626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6607"/>
                <a:gridCol w="810155"/>
                <a:gridCol w="2111864"/>
              </a:tblGrid>
              <a:tr h="2680801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UNIDAD DE RESCATE URBANO Sus capacidades 4x4 permiten llegar a áreas remotas en caminos escarpados, además de llevar Equipamiento necesario, protegiendo a los elementos del Equipo de Rescate.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Chasis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Ford F-150, Ford F-150 Doble Cabina, Chevrolet Silverado 2500 y Chevrolet Silverado 2500 4x4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Acorazamiento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Alargamiento trasero del chasis conforme a los requerimientos del fabricante original. Cuenta con una estructura tubular en aluminio, con refuerzos angulados y laminado liso para otorgar SEGURIDAD, rigidez y protección ante colisiones. Los gabinetes están elaborados con interiores en lamina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antiderrapante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y puertas tipo bandera de aluminio para una apertura fácil. La parte inferior de la estructura tiene protección para corrosión y salinidad.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Integración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En la integración de interiores y exteriores, se compone de: escalones de soporte trasero, estribos laterales y pintura blanca con rotulado básico 100% reflejante.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Tumbaburros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de cobertura completa,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Winche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de 9,500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lbs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., gabinete trasero con sistema de cama extendible con capacidad de 400kgs.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Equipamiento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Generador de energía de 2,500 watts, 2 torres de luz telescópicas con tubo de acero inoxidable, </a:t>
                      </a:r>
                      <a:r>
                        <a:rPr lang="es-MX" sz="100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nnorkel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y mofle elevado.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6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s-MX" sz="1600" u="none" strike="noStrike" dirty="0" smtClean="0">
                          <a:effectLst/>
                        </a:rPr>
                        <a:t>1</a:t>
                      </a:r>
                      <a:endParaRPr lang="es-MX" sz="9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>
          <a:xfrm>
            <a:off x="1260020" y="962285"/>
            <a:ext cx="7274379" cy="44663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600" b="1" dirty="0" smtClean="0"/>
              <a:t>EQUIPO SOLICITADO PARA EL DEPARTAMENTO DE LOGÍSTICA Y EVALUACIÓN DE DAÑOS</a:t>
            </a:r>
            <a:endParaRPr lang="es-MX" sz="1600" b="1" dirty="0"/>
          </a:p>
        </p:txBody>
      </p:sp>
      <p:pic>
        <p:nvPicPr>
          <p:cNvPr id="9" name="87 Imagen" descr="http://fabricante.aeersa.com/sites/default/files/styles/large/public/field/image/1_7.jpg?itok=ijYeUPC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247" y="1959911"/>
            <a:ext cx="1623527" cy="115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620467"/>
              </p:ext>
            </p:extLst>
          </p:nvPr>
        </p:nvGraphicFramePr>
        <p:xfrm>
          <a:off x="989827" y="4967628"/>
          <a:ext cx="7486618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7475"/>
                <a:gridCol w="821094"/>
                <a:gridCol w="2118049"/>
              </a:tblGrid>
              <a:tr h="1285577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LAPTOP PARA TRABAJO PESADO                                                                                                 XFR D630 está hecho de una mezcla de aleaciones resistentes, que le permitieron a este notebook pasar el estándar de calidad MIL-STD 810F del Departamento de Defensa de los Estados Unidos.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Dentro de su dura caparazón, el XFR tiene una pantalla de 14,1″ pensada para ser legible en exteriores (además de la opción de que sea táctil), un procesador Core 2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Duo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T7250 (2 GHz) o T7500 (2,2 GHz), hasta 4 GB de RAM DDR2, disco duro de 80 GB resistente a los golpes (o un SSD de 32 o 64 GB), gráficos integrados X3100 y conectividad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WiFi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/ Bluetooth / WWAN, todo energizado por una batería de iones litio de 6 celdas.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Manilla de aleación de magnesio, un peso de 4 kilogramos, colores Negro / Carbón o “Bronceado del desierto”.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u="none" strike="noStrike" dirty="0" smtClean="0">
                          <a:effectLst/>
                        </a:rPr>
                        <a:t>              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</a:t>
                      </a:r>
                    </a:p>
                    <a:p>
                      <a:pPr algn="ctr" fontAlgn="b"/>
                      <a:r>
                        <a:rPr lang="es-MX" sz="1600" u="none" strike="noStrike" dirty="0" smtClean="0">
                          <a:effectLst/>
                        </a:rPr>
                        <a:t>2</a:t>
                      </a:r>
                      <a:endParaRPr lang="es-MX" sz="9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3" name="310 Imagen" descr="imagesCA20WI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7549" y="5308260"/>
            <a:ext cx="1320812" cy="1046681"/>
          </a:xfrm>
          <a:prstGeom prst="rect">
            <a:avLst/>
          </a:prstGeom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549259"/>
              </p:ext>
            </p:extLst>
          </p:nvPr>
        </p:nvGraphicFramePr>
        <p:xfrm>
          <a:off x="1029121" y="1418478"/>
          <a:ext cx="7497369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7556"/>
                <a:gridCol w="811763"/>
                <a:gridCol w="2118050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DESCRIPCION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CANTIDAD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IMAGEN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4272667"/>
              </p:ext>
            </p:extLst>
          </p:nvPr>
        </p:nvGraphicFramePr>
        <p:xfrm>
          <a:off x="1306283" y="1731840"/>
          <a:ext cx="7274379" cy="3307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0582"/>
                <a:gridCol w="923730"/>
                <a:gridCol w="1480067"/>
              </a:tblGrid>
              <a:tr h="3035429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UNIFORME OPERATIVO                                                                                                                     Chalecos de seguridad: certificado ANSI 207-2006, tela de fondo de malla transpirable amarilla de alta visibilidad resistente a la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decoloración.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Cintas SCOTCHLITE de alto contraste para la visibilidad en 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día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y la noche. 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Camisa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tela doble componente: su tela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única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bicompuesta de 10.5 oz combina la comodidad del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algodón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en el interior, con la resistencia a la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decoloración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poliéster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en el exterior, bolsillos de parche con pliegue, asegurados con broches de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presión, faldón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posterior mas largo para mantenerse dentro del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pantalón. </a:t>
                      </a:r>
                      <a:r>
                        <a:rPr lang="es-MX" sz="1000" u="none" strike="noStrike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Camisa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polo de punto manga corta: tela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única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B.COOL de 10.5 oz con doble componente, combina la comodidad del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algodón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en el interior y 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poliéster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que no se destiñe en el exterior. Parte posterior mas larga para mantenerla dentro del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pantalón.                                                                                                      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Camisa: tela de alta calidad, durable,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strech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y con acabado repelente a manchas. cuello alto de vestir. puños ajustables con dos botones de manga larga. charreteras,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faldón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 camisa mas largo para mantenerse dentro del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pantalón.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versión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en manga corta viene con cuello sport.                                                                                Pantalones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tácticos: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tejido de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poly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algodon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rip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-stop que proporciona 100 % mayor transpirabilidad, pierna de corte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atlético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recto para mayor libertad de movimiento,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cómoda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pretina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elástica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en tallas pares para un ajuste perfecto. diseño con 10 bolsillos para almacenar equipo. 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Botas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clash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a prueba de agua: diseñadas para resistir el clima lluvioso, fabricadas con material de cuero, gamuza y nylon, con una membrana impermeable de B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es-MX" sz="100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Dry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que asegura que el agua no penetre y la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transpiración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se expele. la suela esta construida con una banda de goma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anti-</a:t>
                      </a:r>
                      <a:r>
                        <a:rPr lang="es-MX" sz="100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derrapante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debido al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patrón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 rodadura de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tracción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hibrida, que le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dará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un completo control sobre el pavimento.    </a:t>
                      </a:r>
                      <a:r>
                        <a:rPr lang="es-MX" sz="900" u="none" strike="noStrike" dirty="0">
                          <a:effectLst/>
                        </a:rPr>
                        <a:t/>
                      </a:r>
                      <a:br>
                        <a:rPr lang="es-MX" sz="900" u="none" strike="noStrike" dirty="0">
                          <a:effectLst/>
                        </a:rPr>
                      </a:br>
                      <a:r>
                        <a:rPr lang="es-MX" sz="900" u="none" strike="noStrike" dirty="0">
                          <a:effectLst/>
                        </a:rPr>
                        <a:t/>
                      </a:r>
                      <a:br>
                        <a:rPr lang="es-MX" sz="900" u="none" strike="noStrike" dirty="0">
                          <a:effectLst/>
                        </a:rPr>
                      </a:br>
                      <a:r>
                        <a:rPr lang="es-MX" sz="900" u="none" strike="noStrike" dirty="0">
                          <a:effectLst/>
                        </a:rPr>
                        <a:t/>
                      </a:r>
                      <a:br>
                        <a:rPr lang="es-MX" sz="900" u="none" strike="noStrike" dirty="0">
                          <a:effectLst/>
                        </a:rPr>
                      </a:b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50</a:t>
                      </a:r>
                      <a:r>
                        <a:rPr lang="es-MX" sz="900" u="none" strike="noStrike" dirty="0">
                          <a:effectLst/>
                        </a:rPr>
                        <a:t> pieza de cada uno</a:t>
                      </a:r>
                      <a:endParaRPr lang="es-MX" sz="9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3" name="1 Título"/>
          <p:cNvSpPr>
            <a:spLocks noGrp="1"/>
          </p:cNvSpPr>
          <p:nvPr>
            <p:ph type="title" idx="4294967295"/>
          </p:nvPr>
        </p:nvSpPr>
        <p:spPr>
          <a:xfrm>
            <a:off x="1211424" y="967533"/>
            <a:ext cx="7227726" cy="40121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600" b="1" dirty="0" smtClean="0"/>
              <a:t>EQUIPO SOLICITADO PARA EL DEPARTAMENTO DE LOGÍSTICA Y EVALUACIÓN DE DAÑOS</a:t>
            </a:r>
            <a:endParaRPr lang="es-MX" sz="1600" b="1" dirty="0"/>
          </a:p>
        </p:txBody>
      </p:sp>
      <p:pic>
        <p:nvPicPr>
          <p:cNvPr id="2050" name="rel21689" descr="http://www.blauer.com/media/catalog/product/cache/1/small_image/135x/9df78eab33525d08d6e5fb8d27136e95/3/4/342_55_1_3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42" y="1923985"/>
            <a:ext cx="537418" cy="53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rel21832" descr="http://www.blauer.com/media/catalog/product/cache/1/image/135x/9df78eab33525d08d6e5fb8d27136e95/8/8/8835_45_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08" y="2592396"/>
            <a:ext cx="378976" cy="79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rel21759" descr="http://www.blauer.com/media/catalog/product/cache/1/image/135x/9df78eab33525d08d6e5fb8d27136e95/8/4/8421W_26_7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50" y="2646135"/>
            <a:ext cx="604837" cy="73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rel21726" descr="http://www.blauer.com/media/catalog/product/cache/1/image/135x/9df78eab33525d08d6e5fb8d27136e95/8/1/8130_26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42" y="3797558"/>
            <a:ext cx="554297" cy="5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rel21727" descr="http://www.blauer.com/media/catalog/product/cache/1/image/135x/9df78eab33525d08d6e5fb8d27136e95/8/1/8131-1_26_3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24" y="3753883"/>
            <a:ext cx="594712" cy="59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rel26720" descr="http://www.blauer.com/media/catalog/product/cache/1/small_image/135x/9df78eab33525d08d6e5fb8d27136e95/c/l/clash_6_wp.pn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77" y="1858671"/>
            <a:ext cx="602732" cy="60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472906"/>
              </p:ext>
            </p:extLst>
          </p:nvPr>
        </p:nvGraphicFramePr>
        <p:xfrm>
          <a:off x="1323172" y="1275120"/>
          <a:ext cx="7279653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5702"/>
                <a:gridCol w="951722"/>
                <a:gridCol w="1502229"/>
              </a:tblGrid>
              <a:tr h="33198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s-MX" sz="1400" b="1" u="none" strike="noStrike" dirty="0">
                          <a:effectLst/>
                        </a:rPr>
                        <a:t>DESCRIPCION</a:t>
                      </a:r>
                      <a:endParaRPr lang="es-MX" sz="14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s-MX" sz="1400" b="1" u="none" strike="noStrike" dirty="0">
                          <a:effectLst/>
                        </a:rPr>
                        <a:t>CANTIDAD</a:t>
                      </a:r>
                      <a:endParaRPr lang="es-MX" sz="14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s-MX" sz="1400" b="1" u="none" strike="noStrike" dirty="0">
                          <a:effectLst/>
                        </a:rPr>
                        <a:t>IMAGEN</a:t>
                      </a:r>
                      <a:endParaRPr lang="es-MX" sz="14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223863"/>
              </p:ext>
            </p:extLst>
          </p:nvPr>
        </p:nvGraphicFramePr>
        <p:xfrm>
          <a:off x="1263132" y="5171018"/>
          <a:ext cx="7305028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5741"/>
                <a:gridCol w="923731"/>
                <a:gridCol w="1495556"/>
              </a:tblGrid>
              <a:tr h="623292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CHAMARRA PARA RESPUESTA DE EMERGENCIA 3 EN 1 con recubrimiento repelente a la sangre y resistente 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patogenos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, impermeable y altamente transpirable. Tejido de nylon/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poliester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con tela gore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crosstech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. La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version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de alta visibilidad esta certificada con ANSI 107-2010 clase 3 en cuenta con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illuminite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para visibilidad 24/7. El forro afelpado independiente lo protege del frio.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50</a:t>
                      </a:r>
                      <a:r>
                        <a:rPr lang="es-MX" sz="900" u="none" strike="noStrike" dirty="0">
                          <a:effectLst/>
                        </a:rPr>
                        <a:t> piezas</a:t>
                      </a:r>
                      <a:endParaRPr lang="es-MX" sz="9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057" name="rel27500" descr="http://www.blauer.com/media/catalog/product/cache/1/image/135x/9df78eab33525d08d6e5fb8d27136e95/9/8/9840_52_1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53" y="5206810"/>
            <a:ext cx="744115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357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1476907"/>
              </p:ext>
            </p:extLst>
          </p:nvPr>
        </p:nvGraphicFramePr>
        <p:xfrm>
          <a:off x="166255" y="1727356"/>
          <a:ext cx="8775864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32664"/>
                <a:gridCol w="1056904"/>
                <a:gridCol w="1686296"/>
              </a:tblGrid>
              <a:tr h="1930244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>
                          <a:effectLst/>
                        </a:rPr>
                        <a:t>EQUIPO DE PROTECCION PERSONAL PARA BOMBERO FORESTAL                   Chaquetón ignifugo Forestal, EN ISO 13688/13, EN ISO 11612/15, EN ISO 1149-5/08 y EN ISO 15614/07, con doble capa frontal y mangas para un alta protección en ataque directo y rozaduras, simple capa trasera para una mejor </a:t>
                      </a:r>
                      <a:r>
                        <a:rPr lang="es-MX" sz="1200" u="none" strike="noStrike" dirty="0" err="1">
                          <a:effectLst/>
                        </a:rPr>
                        <a:t>transpirabilidad.Aislamiento</a:t>
                      </a:r>
                      <a:r>
                        <a:rPr lang="es-MX" sz="1200" u="none" strike="noStrike" dirty="0">
                          <a:effectLst/>
                        </a:rPr>
                        <a:t> </a:t>
                      </a:r>
                      <a:r>
                        <a:rPr lang="es-MX" sz="1200" u="none" strike="noStrike" dirty="0" err="1">
                          <a:effectLst/>
                        </a:rPr>
                        <a:t>termico:Tejido</a:t>
                      </a:r>
                      <a:r>
                        <a:rPr lang="es-MX" sz="1200" u="none" strike="noStrike" dirty="0">
                          <a:effectLst/>
                        </a:rPr>
                        <a:t> a base de fibras de NOMEX y VISCOSA FR de 265 gr/cm3 para el perfecto aislamiento térmico y de radiación del usuario. Cuello </a:t>
                      </a:r>
                      <a:r>
                        <a:rPr lang="es-MX" sz="1200" u="none" strike="noStrike" dirty="0" err="1">
                          <a:effectLst/>
                        </a:rPr>
                        <a:t>sobreelevado</a:t>
                      </a:r>
                      <a:r>
                        <a:rPr lang="es-MX" sz="1200" u="none" strike="noStrike" dirty="0">
                          <a:effectLst/>
                        </a:rPr>
                        <a:t> en la parte posterior para protección de la nuca. Dos bandas reflectantes de alta visibilidad a lo ancho de la espalda. RESISTENCIA Costuras en NOMEX y resistencia especial a los roces y el desgaste propios del medio forestal. Puños ajustables con velcro ignífugo y 4 bolsillos frontales con apertura fácil para guantes, uno de ellos adaptado para emisoras portátiles. Velcro para identificación en el pecho. REFLEJANTES. Reflectantes delanteros, traseros y en mangas para una correcta visibilidad. TIRADORES DE BOLSILLO. Tiradores de bolsillo sobredimensionados para uso con guantes</a:t>
                      </a:r>
                      <a:r>
                        <a:rPr lang="es-MX" sz="1200" u="none" strike="noStrike" dirty="0" smtClean="0">
                          <a:effectLst/>
                        </a:rPr>
                        <a:t>.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s-MX" sz="1400" u="none" strike="noStrike" dirty="0" smtClean="0">
                          <a:effectLst/>
                        </a:rPr>
                        <a:t>90</a:t>
                      </a:r>
                      <a:r>
                        <a:rPr lang="es-MX" sz="900" u="none" strike="noStrike" dirty="0" smtClean="0">
                          <a:effectLst/>
                        </a:rPr>
                        <a:t> </a:t>
                      </a:r>
                      <a:r>
                        <a:rPr lang="es-MX" sz="900" u="none" strike="noStrike" dirty="0">
                          <a:effectLst/>
                        </a:rPr>
                        <a:t>PIEZAS </a:t>
                      </a:r>
                      <a:endParaRPr lang="es-MX" sz="9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1203649" y="849933"/>
            <a:ext cx="7035282" cy="44786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1600" b="1" dirty="0"/>
              <a:t>EQUIPO SOLICITADO PARA EL DEPARTAMENTO DE LOGÍSTICA Y EVALUACIÓN DE DAÑOS</a:t>
            </a:r>
            <a:endParaRPr lang="es-MX" sz="1600" dirty="0"/>
          </a:p>
        </p:txBody>
      </p:sp>
      <p:pic>
        <p:nvPicPr>
          <p:cNvPr id="10" name="226 Imagen" descr="https://www.vallfirest.com/media/equipos-de-proteccion/ropa-ignifuga/chaqueta/cahqueta_inifuga_1p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3219" y="2071396"/>
            <a:ext cx="1090929" cy="10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631258"/>
              </p:ext>
            </p:extLst>
          </p:nvPr>
        </p:nvGraphicFramePr>
        <p:xfrm>
          <a:off x="178130" y="1340434"/>
          <a:ext cx="8775865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20789"/>
                <a:gridCol w="1068780"/>
                <a:gridCol w="1686296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DESCRIPCION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CANTIDAD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IMAGEN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16830"/>
              </p:ext>
            </p:extLst>
          </p:nvPr>
        </p:nvGraphicFramePr>
        <p:xfrm>
          <a:off x="154379" y="4110270"/>
          <a:ext cx="8847117" cy="2202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44540"/>
                <a:gridCol w="1056904"/>
                <a:gridCol w="1745673"/>
              </a:tblGrid>
              <a:tr h="2202689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>
                          <a:effectLst/>
                        </a:rPr>
                        <a:t>PANTALON BOMBERO FORESTAL. Pantalón ignífugo de intervención para bomberos forestales, EN ISO 13688/13, EN ISO 11612/15, EN ISO 1149-5/08, EN ISO 15614/07 de diseño ancho para facilitar la libertad de movimientos. Doble capa en cara frontal para una mayor protección a la radiación en ataque directo y protección a las rozaduras. Simple capa en cara trasera para una mayor transpirabilidad. Forro </a:t>
                      </a:r>
                      <a:r>
                        <a:rPr lang="es-MX" sz="1200" u="none" strike="noStrike" dirty="0" err="1">
                          <a:effectLst/>
                        </a:rPr>
                        <a:t>interior.Tela</a:t>
                      </a:r>
                      <a:r>
                        <a:rPr lang="es-MX" sz="1200" u="none" strike="noStrike" dirty="0">
                          <a:effectLst/>
                        </a:rPr>
                        <a:t> protectora ignífuga de algodón puro fabricado con fibras 100% naturales. ATPV (valor de protección térmica del arco) 13 cal / cm2, Madeira </a:t>
                      </a:r>
                      <a:r>
                        <a:rPr lang="es-MX" sz="1200" u="none" strike="noStrike" dirty="0" err="1">
                          <a:effectLst/>
                        </a:rPr>
                        <a:t>fr-fabric</a:t>
                      </a:r>
                      <a:r>
                        <a:rPr lang="es-MX" sz="1200" u="none" strike="noStrike" dirty="0">
                          <a:effectLst/>
                        </a:rPr>
                        <a:t> certificada para HRC 2 (categoría de riesgo de riesgo, NFPA 70E). </a:t>
                      </a:r>
                      <a:r>
                        <a:rPr lang="es-MX" sz="1200" u="none" strike="noStrike" dirty="0" err="1">
                          <a:effectLst/>
                        </a:rPr>
                        <a:t>oble</a:t>
                      </a:r>
                      <a:r>
                        <a:rPr lang="es-MX" sz="1200" u="none" strike="noStrike" dirty="0">
                          <a:effectLst/>
                        </a:rPr>
                        <a:t> bolsillo en los laterales de rodilla con solapa. Bandas reflectantes para mayor visibilidad situadas bajo las rodillas.  </a:t>
                      </a:r>
                      <a:r>
                        <a:rPr lang="es-MX" sz="1200" u="none" strike="noStrike" dirty="0" err="1">
                          <a:effectLst/>
                        </a:rPr>
                        <a:t>Resistencia.Costuras</a:t>
                      </a:r>
                      <a:r>
                        <a:rPr lang="es-MX" sz="1200" u="none" strike="noStrike" dirty="0">
                          <a:effectLst/>
                        </a:rPr>
                        <a:t> en NOMEX y resistencia especial a los roces y el desgaste propios del medio </a:t>
                      </a:r>
                      <a:r>
                        <a:rPr lang="es-MX" sz="1200" u="none" strike="noStrike" dirty="0" err="1">
                          <a:effectLst/>
                        </a:rPr>
                        <a:t>forestal.Tejido</a:t>
                      </a:r>
                      <a:r>
                        <a:rPr lang="es-MX" sz="1200" u="none" strike="noStrike" dirty="0">
                          <a:effectLst/>
                        </a:rPr>
                        <a:t> a base de fibras de NOMEX y VISCOSA FR de 265 gr/cm3 para el perfecto aislamiento térmico y de radiación del usuario. Doble bolsillo trasero con solapa, más bolsillos de </a:t>
                      </a:r>
                      <a:r>
                        <a:rPr lang="es-MX" sz="1200" u="none" strike="noStrike" dirty="0" smtClean="0">
                          <a:effectLst/>
                        </a:rPr>
                        <a:t>cadera</a:t>
                      </a:r>
                      <a:endParaRPr lang="es-MX" sz="10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s-MX" sz="1400" u="none" strike="noStrike" dirty="0" smtClean="0">
                          <a:effectLst/>
                        </a:rPr>
                        <a:t>90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>
                          <a:effectLst/>
                        </a:rPr>
                        <a:t>PIEZAS </a:t>
                      </a:r>
                      <a:endParaRPr lang="es-MX" sz="10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 </a:t>
                      </a:r>
                      <a:endParaRPr lang="es-MX" sz="10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4" name="242 CuadroTexto"/>
          <p:cNvSpPr txBox="1"/>
          <p:nvPr/>
        </p:nvSpPr>
        <p:spPr>
          <a:xfrm>
            <a:off x="6251575" y="102303263"/>
            <a:ext cx="1901825" cy="327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/>
              <a:t>COSTO APROX. $ 3,790.21</a:t>
            </a:r>
          </a:p>
        </p:txBody>
      </p:sp>
      <p:pic>
        <p:nvPicPr>
          <p:cNvPr id="15" name="236 Imagen" descr="https://www.vallfirest.com/media/equipos-de-proteccion/ropa-ignifuga/pantalon/delante_detras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2" y="4236097"/>
            <a:ext cx="1007292" cy="12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8169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1130501"/>
              </p:ext>
            </p:extLst>
          </p:nvPr>
        </p:nvGraphicFramePr>
        <p:xfrm>
          <a:off x="1343613" y="1893337"/>
          <a:ext cx="7380509" cy="32083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3130"/>
                <a:gridCol w="746449"/>
                <a:gridCol w="1380930"/>
              </a:tblGrid>
              <a:tr h="2893267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Máscara Filtro Humo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Protege la cara de la radiación, evitando quemaduras 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360º.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La nueva Mascara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Vallfirest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para incendios forestales protege la cara de la radiación, evitando quemaduras y ayuda a reducir la inhalación de humos y partículas de ceniza﻿ gracias al filtro de partículas que alberga en su interior. Normativas: EN ISO 11612/08, EN 15614/07, EN 13688​. ERGONOMIA Certificación EN 15614, con tejido doble capa, con patrón ergonómico de adaptación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multitalla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. Sistema de doble velcro, el primero con cinta para transporte sin uso y segundo velcro de ajuste facial. Cintas reflectantes frontales. Cavidad para filtro, fácilmente intercambiable. Dispone de semiestructura rígida moldeable para adaptación a la cavidad nasal.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Cubrenucas VF, El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Cubrenucas ofrece protección en la zona de cuello contra el calor y la radiación en la extinción de incendios forestales. Cumple con las normativas: EN 340/03, EN ISO 11612/08, EN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15614/07; Pasamontañas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ignífugo de protección contra incendios forestales.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CARACTERÍSTICAS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: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-Protege a los bomberos forestales de quemaduras en cara y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cuello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-Compuesta de fibras textiles: 50%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Kermel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y 50% viscosa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-Peso: 210gr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-Para utilizarse en una situación de riesgo, de gran exposición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a la llama o aire caliente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-Talla universal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-Compatible con el equipo de respiración y casco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-Normativa: EN13911:2006﻿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31" marR="7931" marT="79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800" u="none" strike="noStrike" dirty="0">
                          <a:effectLst/>
                        </a:rPr>
                        <a:t>90 PIEZAS DE CADA  UNO</a:t>
                      </a:r>
                      <a:endParaRPr lang="es-MX" sz="8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7931" marR="7931" marT="793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u="none" strike="noStrike" dirty="0">
                          <a:effectLst/>
                        </a:rPr>
                        <a:t> </a:t>
                      </a:r>
                      <a:endParaRPr lang="es-MX" sz="8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7931" marR="7931" marT="7931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03895"/>
              </p:ext>
            </p:extLst>
          </p:nvPr>
        </p:nvGraphicFramePr>
        <p:xfrm>
          <a:off x="1324944" y="1443070"/>
          <a:ext cx="7399177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1799"/>
                <a:gridCol w="755779"/>
                <a:gridCol w="1371599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DESCRIPCION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CANTIDAD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IMAGEN</a:t>
                      </a:r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2 Título"/>
          <p:cNvSpPr>
            <a:spLocks noGrp="1"/>
          </p:cNvSpPr>
          <p:nvPr>
            <p:ph type="title" idx="4294967295"/>
          </p:nvPr>
        </p:nvSpPr>
        <p:spPr>
          <a:xfrm>
            <a:off x="1203649" y="802433"/>
            <a:ext cx="7035282" cy="447869"/>
          </a:xfrm>
          <a:prstGeom prst="rect">
            <a:avLst/>
          </a:prstGeom>
        </p:spPr>
        <p:txBody>
          <a:bodyPr/>
          <a:lstStyle/>
          <a:p>
            <a:r>
              <a:rPr lang="es-MX" sz="1600" b="1" dirty="0"/>
              <a:t>EQUIPO SOLICITADO PARA EL DEPARTAMENTO DE LOGÍSTICA Y EVALUACIÓN DE DAÑOS</a:t>
            </a:r>
            <a:endParaRPr lang="es-MX" sz="1600" dirty="0"/>
          </a:p>
        </p:txBody>
      </p:sp>
      <p:pic>
        <p:nvPicPr>
          <p:cNvPr id="7" name="228 Imagen" descr="Máscara Filtro Hum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1804" r="11677" b="8938"/>
          <a:stretch/>
        </p:blipFill>
        <p:spPr bwMode="auto">
          <a:xfrm>
            <a:off x="7670583" y="2116217"/>
            <a:ext cx="711263" cy="6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gpic" descr="Cubrenucas V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r="15975" b="17012"/>
          <a:stretch/>
        </p:blipFill>
        <p:spPr bwMode="auto">
          <a:xfrm>
            <a:off x="7728782" y="3025192"/>
            <a:ext cx="635998" cy="8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pic" descr="Pasamontañas ignífu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05" y="4064064"/>
            <a:ext cx="735886" cy="7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413385"/>
              </p:ext>
            </p:extLst>
          </p:nvPr>
        </p:nvGraphicFramePr>
        <p:xfrm>
          <a:off x="1332981" y="5223792"/>
          <a:ext cx="7260512" cy="7011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3762"/>
                <a:gridCol w="755779"/>
                <a:gridCol w="1240971"/>
              </a:tblGrid>
              <a:tr h="701146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Buzo ignífugo para bomberos destinado a la protección contra incendios térmicos de inflamabilidad, calor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convectivo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, calor radiante y contra riesgos en la lucha contra incendios forestales y actividades asociadas. Tejido compuesto por 30%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aramida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, 65% Viscosa FR y 5% p-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aramida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900" u="none" strike="noStrike" dirty="0">
                          <a:effectLst/>
                        </a:rPr>
                        <a:t>90 PIEZAS</a:t>
                      </a:r>
                      <a:endParaRPr lang="es-MX" sz="9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1" name="246 CuadroTexto"/>
          <p:cNvSpPr txBox="1"/>
          <p:nvPr/>
        </p:nvSpPr>
        <p:spPr>
          <a:xfrm>
            <a:off x="6134100" y="109250163"/>
            <a:ext cx="1901825" cy="327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/>
              <a:t>COSTO APROX. $ 4846.53</a:t>
            </a:r>
          </a:p>
        </p:txBody>
      </p:sp>
      <p:pic>
        <p:nvPicPr>
          <p:cNvPr id="12" name="229 Imagen" descr="Buzo Ignífugo para Bomberos Eural FW-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4" r="25629" b="18994"/>
          <a:stretch/>
        </p:blipFill>
        <p:spPr bwMode="auto">
          <a:xfrm>
            <a:off x="7828900" y="5010539"/>
            <a:ext cx="535880" cy="90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8791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 idx="4294967295"/>
          </p:nvPr>
        </p:nvSpPr>
        <p:spPr>
          <a:xfrm>
            <a:off x="1203649" y="802433"/>
            <a:ext cx="7035282" cy="447869"/>
          </a:xfrm>
          <a:prstGeom prst="rect">
            <a:avLst/>
          </a:prstGeom>
        </p:spPr>
        <p:txBody>
          <a:bodyPr/>
          <a:lstStyle/>
          <a:p>
            <a:r>
              <a:rPr lang="es-MX" sz="1600" b="1" dirty="0"/>
              <a:t>EQUIPO SOLICITADO PARA EL DEPARTAMENTO DE LOGÍSTICA Y EVALUACIÓN DE DAÑOS</a:t>
            </a:r>
            <a:endParaRPr lang="es-MX" sz="16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000560"/>
              </p:ext>
            </p:extLst>
          </p:nvPr>
        </p:nvGraphicFramePr>
        <p:xfrm>
          <a:off x="1287622" y="2245502"/>
          <a:ext cx="7464492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5317"/>
                <a:gridCol w="847168"/>
                <a:gridCol w="1892007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u="none" strike="noStrike" dirty="0">
                          <a:effectLst/>
                        </a:rPr>
                        <a:t>DESCRIPCION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u="none" strike="noStrike" dirty="0">
                          <a:effectLst/>
                        </a:rPr>
                        <a:t>CANTIDAD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IMAGEN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945805"/>
              </p:ext>
            </p:extLst>
          </p:nvPr>
        </p:nvGraphicFramePr>
        <p:xfrm>
          <a:off x="1314320" y="2707995"/>
          <a:ext cx="7400471" cy="721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3309"/>
                <a:gridCol w="843839"/>
                <a:gridCol w="1873323"/>
              </a:tblGrid>
              <a:tr h="721005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Guantes de extinción para incendios forestales VF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Guantes de extinción para incendios forestal modelo VF para proteger las manos ante cualquier impacto o radiación al calor. Con banda reflectante para mayor visibilidad. Cierre banda con agarre tipo velcro con caña larga par un ajuste más preciso a cada muñeca. 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90 PIEZAS</a:t>
                      </a:r>
                      <a:endParaRPr lang="es-MX" sz="1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248 CuadroTexto"/>
          <p:cNvSpPr txBox="1"/>
          <p:nvPr/>
        </p:nvSpPr>
        <p:spPr>
          <a:xfrm>
            <a:off x="5724525" y="113976150"/>
            <a:ext cx="1901825" cy="327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/>
              <a:t>COSTO APROX. $ 1780.45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29493"/>
              </p:ext>
            </p:extLst>
          </p:nvPr>
        </p:nvGraphicFramePr>
        <p:xfrm>
          <a:off x="1323650" y="3488584"/>
          <a:ext cx="7428464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01024"/>
                <a:gridCol w="847031"/>
                <a:gridCol w="1880409"/>
              </a:tblGrid>
              <a:tr h="607845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Casco</a:t>
                      </a:r>
                      <a:r>
                        <a:rPr lang="es-MX" sz="1000" u="none" strike="noStrike" baseline="0" dirty="0" smtClean="0">
                          <a:effectLst/>
                          <a:latin typeface="Arial Narrow" panose="020B0606020202030204" pitchFamily="34" charset="0"/>
                        </a:rPr>
                        <a:t> con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Visera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 malla compuesta por acero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inoxidable.Color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negroLigera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reducción del 38%.Compatible con casco vft1 y vft2. Para usarla con el casco vft1, son necesarios soportes E8 y E9. Para usarla con el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casoc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vft2, son necesarios soportes E8 y E9, o los soportes propios de los protectores auditivos Howard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Leight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. Con normativa EN1731:2006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90 PIEZAS</a:t>
                      </a:r>
                      <a:endParaRPr lang="es-MX" sz="1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9" name="247 CuadroTexto"/>
          <p:cNvSpPr txBox="1"/>
          <p:nvPr/>
        </p:nvSpPr>
        <p:spPr>
          <a:xfrm>
            <a:off x="5984875" y="112575975"/>
            <a:ext cx="1901825" cy="327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/>
              <a:t>COSTO APROX. $ 4000.00</a:t>
            </a:r>
          </a:p>
        </p:txBody>
      </p:sp>
      <p:pic>
        <p:nvPicPr>
          <p:cNvPr id="10" name="239 Imagen" descr="https://www.vallfirest.com/fxthumb?src=/media/equipos-de-proteccion/guantes/modelo-119_guantes-bombero_background.jpg&amp;w=400&amp;h=4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8743" r="6249" b="9658"/>
          <a:stretch/>
        </p:blipFill>
        <p:spPr bwMode="auto">
          <a:xfrm>
            <a:off x="7391399" y="2745110"/>
            <a:ext cx="611471" cy="59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37 Imagen" descr="Accesorios para Casco de bombe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10" y="3471724"/>
            <a:ext cx="741308" cy="64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7246"/>
              </p:ext>
            </p:extLst>
          </p:nvPr>
        </p:nvGraphicFramePr>
        <p:xfrm>
          <a:off x="1332981" y="4193153"/>
          <a:ext cx="7456456" cy="4870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8738"/>
                <a:gridCol w="850223"/>
                <a:gridCol w="1887495"/>
              </a:tblGrid>
              <a:tr h="487099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Gafa de protección VF1 de moldura compacta para una perfecta adaptación a los cascos forestales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Vallfirest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. Sistema de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fijacion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rápido, cámara ventilada para evitar lesiones y lentes con tratamiento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antivaho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y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antiralladura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. Normativa:  EN 166, EN 170,  EN 14458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>
                          <a:effectLst/>
                        </a:rPr>
                        <a:t>90 PIEZAS</a:t>
                      </a:r>
                      <a:endParaRPr lang="es-MX" sz="9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3" name="249 CuadroTexto"/>
          <p:cNvSpPr txBox="1"/>
          <p:nvPr/>
        </p:nvSpPr>
        <p:spPr>
          <a:xfrm>
            <a:off x="7391400" y="115944650"/>
            <a:ext cx="1901825" cy="3270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/>
              <a:t>COSTO APROX. $ 975.89</a:t>
            </a:r>
          </a:p>
        </p:txBody>
      </p:sp>
      <p:sp>
        <p:nvSpPr>
          <p:cNvPr id="14" name="250 CuadroTexto"/>
          <p:cNvSpPr txBox="1"/>
          <p:nvPr/>
        </p:nvSpPr>
        <p:spPr>
          <a:xfrm>
            <a:off x="4632325" y="116351050"/>
            <a:ext cx="4613275" cy="2952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/>
              <a:t>TOTAL EQUIPO BOMBERO FORESTAL COSTO APROX. $ </a:t>
            </a:r>
            <a:r>
              <a:rPr lang="es-MX" sz="1100" baseline="0"/>
              <a:t> 28,443.67</a:t>
            </a:r>
            <a:endParaRPr lang="es-MX" sz="1100"/>
          </a:p>
        </p:txBody>
      </p:sp>
      <p:pic>
        <p:nvPicPr>
          <p:cNvPr id="15" name="238 Imagen" descr="https://www.vallfirest.com/media/equipos-de-proteccion/gafas/gafa-bombero-bloque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04" y="4241502"/>
            <a:ext cx="858592" cy="4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6264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805186"/>
              </p:ext>
            </p:extLst>
          </p:nvPr>
        </p:nvGraphicFramePr>
        <p:xfrm>
          <a:off x="1371600" y="1651519"/>
          <a:ext cx="6746033" cy="487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9156"/>
                <a:gridCol w="769216"/>
                <a:gridCol w="1707661"/>
              </a:tblGrid>
              <a:tr h="4777273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EQUIPO HAZMAT                                                                                         Traje totalmente encapsulado Nivel A 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Traje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fabricado de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Tychem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, Nivel A manufacturado bajo Norma NFPA 1991-2007, con protección de vapor Nivel A, espalda con fuelle con costuras interiores y exteriores selladas, cierre de 120 cm (48 pulgadas) con sobrecostura doble con velcro, entrada posterior totalmente encapsulada, máscara facial clara de dos capas (Teflón 10 mil / PVC 40 mil), el área del visor tiene suficiente espacio como para alojar equipos de respiración autónoma incluyendo Modelos con regulador, 3 válvulas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Pirelli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, botas tipo calcetín unidas al traje con sobrecostura sobre las botas, guantes de tres capas combinadas de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Vitón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, North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Silvershield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y tejido externo de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Kevlar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que forman un sello hermético al aire con un sistema de conos y abrazaderas, cinturón de 1,5” con tres presillas internas para cinturón cosidas y selladas, diseñado para acomodar un equipo de respiración autónoma en la parte interior.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Cumple normas NFPA 1991 y normas ASTM. Se adjuntan certificados de fábrica.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Cumple norma ASTM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F-1001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Manufacturado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 polímeros especiales, esta bota confortable cumple con los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requerimientos de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permeación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química NFPA 1991-2005. Cumple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tambien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con el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estandar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militar 282.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• Moldeado a través de Inyección, sin costura con Protección 100% a prueba de líquidos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• El espacio interior de la bota es diseñado para acomodar el espacio extra de un traje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encapsulado para un ajuste confortable.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• Superficie exterior lisa para su fácil descontaminación.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• Agujetas con banda elástica con mecanismo de ojuelos para un cerrado mas cómodo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mientras se usan los guantes.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• Cumple ASTM F 2413-05 M/I/75/C/75 para impacto contra talón, compresión y protección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 peligros eléctricos.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• Suela de acero cumple y excede ANSI Z41 PT 99 PR.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• La suela de acero provee excelente soporte para el arco.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• Suela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antiresbale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con excelente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resitencia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a la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abrasión,</a:t>
                      </a:r>
                      <a:r>
                        <a:rPr lang="es-MX" sz="1000" u="none" strike="noStrike" baseline="0" dirty="0" smtClean="0">
                          <a:effectLst/>
                          <a:latin typeface="Arial Narrow" panose="020B0606020202030204" pitchFamily="34" charset="0"/>
                        </a:rPr>
                        <a:t> a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plicaciones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: Limpieza de químicos, Operaciones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Hazmat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y Respuestas a Emergencias.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Resistencia Química: Desechos Peligrosos.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Certificación NFPA 1991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– 2005.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10 JUEGOS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400" u="none" strike="noStrike" dirty="0">
                          <a:effectLst/>
                        </a:rPr>
                        <a:t> </a:t>
                      </a:r>
                      <a:endParaRPr lang="es-MX" sz="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AutoShape 1" descr="Resultado de imagen para helicoptero mi 17"/>
          <p:cNvSpPr>
            <a:spLocks noChangeAspect="1" noChangeArrowheads="1"/>
          </p:cNvSpPr>
          <p:nvPr/>
        </p:nvSpPr>
        <p:spPr bwMode="auto">
          <a:xfrm>
            <a:off x="8737600" y="5105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7" name="69 Imagen" descr="1784.jpg"/>
          <p:cNvPicPr>
            <a:picLocks noChangeAspect="1"/>
          </p:cNvPicPr>
          <p:nvPr/>
        </p:nvPicPr>
        <p:blipFill rotWithShape="1">
          <a:blip r:embed="rId2" cstate="print"/>
          <a:srcRect r="48622"/>
          <a:stretch/>
        </p:blipFill>
        <p:spPr>
          <a:xfrm>
            <a:off x="6671810" y="1854008"/>
            <a:ext cx="908451" cy="1574992"/>
          </a:xfrm>
          <a:prstGeom prst="rect">
            <a:avLst/>
          </a:prstGeom>
        </p:spPr>
      </p:pic>
      <p:pic>
        <p:nvPicPr>
          <p:cNvPr id="8" name="27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10" y="4176875"/>
            <a:ext cx="876206" cy="883254"/>
          </a:xfrm>
          <a:prstGeom prst="rect">
            <a:avLst/>
          </a:prstGeom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658182"/>
              </p:ext>
            </p:extLst>
          </p:nvPr>
        </p:nvGraphicFramePr>
        <p:xfrm>
          <a:off x="1362270" y="1256459"/>
          <a:ext cx="6764694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8143"/>
                <a:gridCol w="742466"/>
                <a:gridCol w="1824085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u="none" strike="noStrike" dirty="0">
                          <a:effectLst/>
                        </a:rPr>
                        <a:t>DESCRIPCION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u="none" strike="noStrike" dirty="0">
                          <a:effectLst/>
                        </a:rPr>
                        <a:t>CANTIDAD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IMAGEN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1 Título"/>
          <p:cNvSpPr>
            <a:spLocks noGrp="1"/>
          </p:cNvSpPr>
          <p:nvPr>
            <p:ph type="title" idx="4294967295"/>
          </p:nvPr>
        </p:nvSpPr>
        <p:spPr>
          <a:xfrm>
            <a:off x="1061616" y="936950"/>
            <a:ext cx="7227726" cy="40121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600" b="1" dirty="0" smtClean="0"/>
              <a:t>EQUIPO SOLICITADO PARA EL DEPARTAMENTO DE LOGÍSTICA Y EVALUACIÓN DE DAÑOS</a:t>
            </a:r>
            <a:endParaRPr lang="es-MX" sz="1600" b="1" dirty="0"/>
          </a:p>
        </p:txBody>
      </p:sp>
      <p:pic>
        <p:nvPicPr>
          <p:cNvPr id="11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55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Resultado de imagen para helicoptero mi 17"/>
          <p:cNvSpPr>
            <a:spLocks noChangeAspect="1" noChangeArrowheads="1"/>
          </p:cNvSpPr>
          <p:nvPr/>
        </p:nvSpPr>
        <p:spPr bwMode="auto">
          <a:xfrm>
            <a:off x="6299200" y="21315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/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26314650"/>
              </p:ext>
            </p:extLst>
          </p:nvPr>
        </p:nvGraphicFramePr>
        <p:xfrm>
          <a:off x="1014833" y="1869750"/>
          <a:ext cx="7451661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67430"/>
                <a:gridCol w="818733"/>
                <a:gridCol w="1565498"/>
              </a:tblGrid>
              <a:tr h="883455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LONAS INFLABLES PARA EMERGENCIAS          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Carpas inflables con estructura soportante neumática incorporada al diseño, lo que otorga un bajo peso y volumen de transporte reducido. Confeccionada en membrana de PVC con doble recubrimiento, alta tenacidad y tratamiento UV. Extraordinaria velocidad de montaje; lo que la hace ideal para usos en casos de emergencia, donde las condiciones del terreno no son las mejores y se requiera de un hospital de campaña, puesto de mando, etc. 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 dirty="0" smtClean="0">
                          <a:effectLst/>
                        </a:rPr>
                        <a:t>                       1</a:t>
                      </a:r>
                      <a:endParaRPr lang="es-MX" sz="9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9" name="1 Título"/>
          <p:cNvSpPr>
            <a:spLocks noGrp="1"/>
          </p:cNvSpPr>
          <p:nvPr>
            <p:ph type="title" idx="4294967295"/>
          </p:nvPr>
        </p:nvSpPr>
        <p:spPr>
          <a:xfrm>
            <a:off x="892497" y="1045483"/>
            <a:ext cx="7274379" cy="44663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600" b="1" dirty="0" smtClean="0"/>
              <a:t>EQUIPO SOLICITADO PARA EL DEPARTAMENTO DE LOGÍSTICA Y EVALUACIÓN DE DAÑOS</a:t>
            </a:r>
            <a:endParaRPr lang="es-MX" sz="1600" b="1" dirty="0"/>
          </a:p>
        </p:txBody>
      </p:sp>
      <p:pic>
        <p:nvPicPr>
          <p:cNvPr id="13" name="320 Imagen" descr="http://www.tarpulin.cl/images/productos/militar/carpas_inflables/42/42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0843" y="2949089"/>
            <a:ext cx="1618204" cy="70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645341"/>
              </p:ext>
            </p:extLst>
          </p:nvPr>
        </p:nvGraphicFramePr>
        <p:xfrm>
          <a:off x="1024164" y="2878842"/>
          <a:ext cx="7442330" cy="2727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61584"/>
                <a:gridCol w="804232"/>
                <a:gridCol w="1576514"/>
              </a:tblGrid>
              <a:tr h="2369033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DETECTORES DE GASES                                                                                                                            Kit MSA Detector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Multigas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Orion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Deluxe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KitMSA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Detector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Multigas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Orion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Deluxe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Kit de calibración, caja economía en negro, la línea de muestreo de 10 pies, punta de prueba de 1 pie, bomba interna, batería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NiMH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con cargador, tapa de calibración y un manual de instrucciones.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Fácil uso, capaces de detectar la presencia de oxígeno, H2S, monóxido de carbono y gases combustibles. Cumplen con los requisitos de pruebas de seguridad intrínsecas en ciertas atmósferas peligrosas y son aprobados por UL y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cUL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para uso en Clase I, División I, Grupos A, B, C y D.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Paquete de baterías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NiMH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viene con el detector de gases múltiples industrial MSA. Es recargable y ofrece hasta 16 horas de uso continuo con el modo de bomba o hasta 20 horas en el modo de difusión). Su iluminación de fondo proporciona un contraste excepcional, por lo que es fácil de leer en condiciones de poca luz y de una variedad de ángulos. Lecturas para cuatro gases se muestran simultáneamente. Este detector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multigas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cuenta con alarmas visuales y audibles para una variedad de situaciones: advertencia de la carga de la batería, exceder STEL o TWA niveles, el nivel de gas combustible es superior a 100 % LEL, tanto la deficiencia de oxígeno y alarma enriquecimiento de oxígeno, el mal funcionamiento de la bomba y alarma de flujo bloqueado.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Viene con una garantía de dos años en todos los componentes, excepto la electrónica del instrumento y componentes mecánicos, que vienen con una garantía de por vida.</a:t>
                      </a:r>
                      <a:r>
                        <a:rPr lang="es-MX" sz="900" u="none" strike="noStrike" dirty="0">
                          <a:effectLst/>
                        </a:rPr>
                        <a:t/>
                      </a:r>
                      <a:br>
                        <a:rPr lang="es-MX" sz="900" u="none" strike="noStrike" dirty="0">
                          <a:effectLst/>
                        </a:rPr>
                      </a:br>
                      <a:endParaRPr lang="es-MX" sz="9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900" u="none" strike="noStrike">
                          <a:effectLst/>
                        </a:rPr>
                        <a:t>2</a:t>
                      </a:r>
                      <a:endParaRPr lang="es-MX" sz="900" b="1" i="0" u="none" strike="noStrike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MX" sz="9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7" name="317 Imagen" descr="MSA Orion Multigas Detector Deluxe Ki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4867" y="3237378"/>
            <a:ext cx="684180" cy="10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844976"/>
              </p:ext>
            </p:extLst>
          </p:nvPr>
        </p:nvGraphicFramePr>
        <p:xfrm>
          <a:off x="985975" y="1465360"/>
          <a:ext cx="7480519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6958"/>
                <a:gridCol w="806030"/>
                <a:gridCol w="1587531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u="none" strike="noStrike" dirty="0">
                          <a:effectLst/>
                        </a:rPr>
                        <a:t>DESCRIPCION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u="none" strike="noStrike" dirty="0">
                          <a:effectLst/>
                        </a:rPr>
                        <a:t>CANTIDAD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IMAGEN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0" name="320 Imagen" descr="http://www.tarpulin.cl/images/productos/militar/carpas_inflables/42/42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6446" y="1930398"/>
            <a:ext cx="1517391" cy="75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304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00212897"/>
              </p:ext>
            </p:extLst>
          </p:nvPr>
        </p:nvGraphicFramePr>
        <p:xfrm>
          <a:off x="749300" y="1991360"/>
          <a:ext cx="7741557" cy="4067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8647"/>
                <a:gridCol w="807824"/>
                <a:gridCol w="1825086"/>
              </a:tblGrid>
              <a:tr h="4067836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EQUIPO DE BUCEO                                                             Traje húmedo corto de neopreno de manga larga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6.5mm Sea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Quest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Hecho del neopreno del estándar de 6.5m m: cremallera resistente a la corrosión.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Gafas de buceo de dos cristales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El faldón AFT (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Advanced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Fit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Technologie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) permite obtener una estanqueidad perfecta.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El faldón ofrece una gran superficie de contacto entre la piel y la silicona para una mayor estanqueidad.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La forma de los cristales mejora el campo de visión tanto hacía arriba como hacía abajo.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Aletas de buceo regulables ROCKET II 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Fabricada con goma de baja densidad, esta aleta tiene un peso neutro en el agua. 2 agujeros reforzados permiten su fácil enganche en cintura y otros. Cincha específica para su cómoda colocación. Hebillas tradicionales de acero inoxidable, fáciles de desmontar mediante un tornillo y una tuerca "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Nylstop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".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Calzante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ancho permitiendo la utilización de trajes estancos y de botas específicas.                                                                        Calcetines de neopreno SUPRATEX 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Los paneles altos del neopreno del estiramiento HS200 en el talón y el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empeine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estiran sobre a 200% de su tamaño original para un ajuste perfecto. Plantilla ahuecadas elimina el contacto con la costura cubierta del barco para el máximo confort y una mayor durabilidad. Suela de </a:t>
                      </a: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Kevlar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proporciona desgaste superior.                                                                              Guantes de buceo THERMOCLINE KEVLAR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 err="1">
                          <a:effectLst/>
                          <a:latin typeface="Arial Narrow" panose="020B0606020202030204" pitchFamily="34" charset="0"/>
                        </a:rPr>
                        <a:t>Kevlar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durable en palmas, dedos y dorso de los dedos para la resistencia a la abrasión. Neopreno estándar con costuras pegadas y cosidas. Dedos pre-curvados de diseño ergonómico ayuda a reducir al mínimo fatiga de la mano. Cierre cincha ajustable en la muñeca. Disponible en 3mm y 5mm.       Capucha de neopreno de buceo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Cráneo del neopreno de 7 mm y babero 4mm 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Diseño de ventilación único aire atrapado en la parte superior de la cabeza. Costuras pegadas y cosidas. Gancho para colgar ubicado en la parte superior para facilitar el secado. </a:t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s-MX" sz="800" u="none" strike="noStrike" dirty="0">
                          <a:effectLst/>
                        </a:rPr>
                        <a:t/>
                      </a:r>
                      <a:br>
                        <a:rPr lang="es-MX" sz="800" u="none" strike="noStrike" dirty="0">
                          <a:effectLst/>
                        </a:rPr>
                      </a:br>
                      <a:r>
                        <a:rPr lang="es-MX" sz="800" u="none" strike="noStrike" dirty="0">
                          <a:effectLst/>
                        </a:rPr>
                        <a:t> </a:t>
                      </a:r>
                      <a:br>
                        <a:rPr lang="es-MX" sz="800" u="none" strike="noStrike" dirty="0">
                          <a:effectLst/>
                        </a:rPr>
                      </a:br>
                      <a:r>
                        <a:rPr lang="es-MX" sz="800" u="none" strike="noStrike" dirty="0">
                          <a:effectLst/>
                        </a:rPr>
                        <a:t/>
                      </a:r>
                      <a:br>
                        <a:rPr lang="es-MX" sz="800" u="none" strike="noStrike" dirty="0">
                          <a:effectLst/>
                        </a:rPr>
                      </a:br>
                      <a:endParaRPr lang="es-MX" sz="8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 dirty="0" smtClean="0">
                          <a:effectLst/>
                        </a:rPr>
                        <a:t>       10 </a:t>
                      </a:r>
                      <a:r>
                        <a:rPr lang="es-MX" sz="800" u="none" strike="noStrike" dirty="0">
                          <a:effectLst/>
                        </a:rPr>
                        <a:t>juegos</a:t>
                      </a:r>
                      <a:endParaRPr lang="es-MX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 dirty="0">
                          <a:effectLst/>
                        </a:rPr>
                        <a:t> </a:t>
                      </a:r>
                      <a:endParaRPr lang="es-MX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>
          <a:xfrm>
            <a:off x="1241358" y="1096542"/>
            <a:ext cx="7274379" cy="44663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600" b="1" dirty="0" smtClean="0"/>
              <a:t>EQUIPO SOLICITADO PARA EL DEPARTAMENTO DE LOGÍSTICA Y EVALUACIÓN DE DAÑOS</a:t>
            </a:r>
            <a:endParaRPr lang="es-MX" sz="1600" b="1" dirty="0"/>
          </a:p>
        </p:txBody>
      </p:sp>
      <p:pic>
        <p:nvPicPr>
          <p:cNvPr id="6147" name="109 Imagen" descr="Calcetines de neopreno SUPRATEX Sea Quest">
            <a:hlinkClick r:id="rId2"/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82" y="5013130"/>
            <a:ext cx="611738" cy="6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110 Imagen" descr="Guantes de buceo THERMOCLINE KEVLAR Sea Quest">
            <a:hlinkClick r:id="rId4"/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94" y="4056176"/>
            <a:ext cx="961102" cy="76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12 Imagen" descr="C:\Users\INFORMATICA1\Pictures\Imagen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2813" y="2270482"/>
            <a:ext cx="944563" cy="148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981884"/>
              </p:ext>
            </p:extLst>
          </p:nvPr>
        </p:nvGraphicFramePr>
        <p:xfrm>
          <a:off x="757019" y="1567996"/>
          <a:ext cx="7715177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2213"/>
                <a:gridCol w="807824"/>
                <a:gridCol w="1805140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u="none" strike="noStrike" dirty="0">
                          <a:effectLst/>
                        </a:rPr>
                        <a:t>DESCRIPCION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50" u="none" strike="noStrike" dirty="0">
                          <a:effectLst/>
                        </a:rPr>
                        <a:t>CANTIDAD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IMAGEN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643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241358" y="766342"/>
            <a:ext cx="7274379" cy="4466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800" b="1" dirty="0" smtClean="0"/>
              <a:t>EQUIPO SOLICITADO PARA LA UNIDAD CANINA</a:t>
            </a:r>
            <a:endParaRPr lang="es-MX" sz="1800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674191"/>
              </p:ext>
            </p:extLst>
          </p:nvPr>
        </p:nvGraphicFramePr>
        <p:xfrm>
          <a:off x="636032" y="1755356"/>
          <a:ext cx="7808722" cy="703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6941"/>
                <a:gridCol w="1701781"/>
              </a:tblGrid>
              <a:tr h="703824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Gafa de protección VF1 de moldura compacta para una perfecta adaptación a los cascos forestales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Vallfirest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Sistema de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fijacion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rápido, cámara ventilada para evitar lesiones y lentes con tratamiento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antivaho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antiralladura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Normativa:  EN 166, EN 170,  EN 14458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 dirty="0">
                          <a:effectLst/>
                          <a:latin typeface="Arial Narrow" panose="020B0606020202030204" pitchFamily="34" charset="0"/>
                        </a:rPr>
                        <a:t>90 PIEZAS</a:t>
                      </a:r>
                      <a:endParaRPr lang="es-MX" sz="12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891245"/>
              </p:ext>
            </p:extLst>
          </p:nvPr>
        </p:nvGraphicFramePr>
        <p:xfrm>
          <a:off x="665163" y="1308875"/>
          <a:ext cx="7761661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62392"/>
                <a:gridCol w="1699269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800" b="1" u="none" strike="noStrike" dirty="0">
                          <a:effectLst/>
                        </a:rPr>
                        <a:t>DESCRIPCION</a:t>
                      </a:r>
                      <a:endParaRPr lang="es-MX" sz="18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800" b="1" u="none" strike="noStrike" dirty="0">
                          <a:effectLst/>
                        </a:rPr>
                        <a:t>CANTIDAD</a:t>
                      </a:r>
                      <a:endParaRPr lang="es-MX" sz="18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5" name="238 Imagen" descr="https://www.vallfirest.com/media/equipos-de-proteccion/gafas/gafa-bombero-bloqu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98" y="1938869"/>
            <a:ext cx="1067733" cy="5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222575"/>
              </p:ext>
            </p:extLst>
          </p:nvPr>
        </p:nvGraphicFramePr>
        <p:xfrm>
          <a:off x="616060" y="2590800"/>
          <a:ext cx="7846622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0127"/>
                <a:gridCol w="1736495"/>
              </a:tblGrid>
              <a:tr h="914400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Collar Cadena Alemana </a:t>
                      </a:r>
                      <a:r>
                        <a:rPr lang="es-MX" sz="12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Sprenger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50cm 3mm Perros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Mascotas, Características; Marca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SPRENGER, Modelo 20INCH, Tipo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collar CADENA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endParaRPr lang="es-MX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 dirty="0">
                          <a:effectLst/>
                        </a:rPr>
                        <a:t>05 PIEZAS</a:t>
                      </a:r>
                      <a:endParaRPr lang="es-MX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7" name="257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3" t="39879" r="44117" b="40786"/>
          <a:stretch/>
        </p:blipFill>
        <p:spPr bwMode="auto">
          <a:xfrm>
            <a:off x="7096357" y="2784475"/>
            <a:ext cx="1014413" cy="603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498015"/>
              </p:ext>
            </p:extLst>
          </p:nvPr>
        </p:nvGraphicFramePr>
        <p:xfrm>
          <a:off x="635000" y="3556000"/>
          <a:ext cx="7818718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39440"/>
                <a:gridCol w="1679278"/>
              </a:tblGrid>
              <a:tr h="952500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Bozal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Zoe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Piel Grande Ancho Tinto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Caracteristicas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Alto (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cm)22, Ancho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(cm)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 Fondo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(cm)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 Peso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(Kg) 0.417</a:t>
                      </a:r>
                      <a:b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Piel.</a:t>
                      </a:r>
                      <a:endParaRPr lang="es-MX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 dirty="0">
                          <a:effectLst/>
                        </a:rPr>
                        <a:t>05 piezas</a:t>
                      </a:r>
                      <a:endParaRPr lang="es-MX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9" name="266 Imagen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82" y="3730263"/>
            <a:ext cx="615763" cy="6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259562"/>
              </p:ext>
            </p:extLst>
          </p:nvPr>
        </p:nvGraphicFramePr>
        <p:xfrm>
          <a:off x="656044" y="4557618"/>
          <a:ext cx="7806640" cy="954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1272"/>
                <a:gridCol w="1655368"/>
              </a:tblGrid>
              <a:tr h="954182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PetmateTransportadora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Vari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Kennel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Ultra,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Xtragrande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Dimensiones del producto: 102 x 69 x 76 cm ; 11.4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Kg., Peso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 envío: 14 </a:t>
                      </a:r>
                      <a:r>
                        <a:rPr lang="es-MX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Kg, Número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modelo del producto: 39754</a:t>
                      </a:r>
                      <a:r>
                        <a:rPr lang="es-MX" sz="1000" u="none" strike="noStrike" dirty="0">
                          <a:effectLst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endParaRPr lang="es-MX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 dirty="0">
                          <a:effectLst/>
                        </a:rPr>
                        <a:t>04 piezas</a:t>
                      </a:r>
                      <a:endParaRPr lang="es-MX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1" name="278 Imagen" descr="https://images-na.ssl-images-amazon.com/images/I/91jb2aw5SuL._SL15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40" y="4810993"/>
            <a:ext cx="604005" cy="55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340542"/>
              </p:ext>
            </p:extLst>
          </p:nvPr>
        </p:nvGraphicFramePr>
        <p:xfrm>
          <a:off x="677066" y="5641413"/>
          <a:ext cx="7776653" cy="1106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6044"/>
                <a:gridCol w="1670609"/>
              </a:tblGrid>
              <a:tr h="912346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 err="1">
                          <a:effectLst/>
                        </a:rPr>
                        <a:t>Rex</a:t>
                      </a:r>
                      <a:r>
                        <a:rPr lang="es-MX" sz="1200" u="none" strike="noStrike" dirty="0">
                          <a:effectLst/>
                        </a:rPr>
                        <a:t> </a:t>
                      </a:r>
                      <a:r>
                        <a:rPr lang="es-MX" sz="1200" u="none" strike="noStrike" dirty="0" err="1">
                          <a:effectLst/>
                        </a:rPr>
                        <a:t>Specs</a:t>
                      </a:r>
                      <a:r>
                        <a:rPr lang="es-MX" sz="1200" u="none" strike="noStrike" dirty="0">
                          <a:effectLst/>
                        </a:rPr>
                        <a:t> </a:t>
                      </a:r>
                      <a:r>
                        <a:rPr lang="es-MX" sz="1200" u="none" strike="noStrike" dirty="0" smtClean="0">
                          <a:effectLst/>
                        </a:rPr>
                        <a:t>COYOTE/CLEAR.</a:t>
                      </a:r>
                      <a:r>
                        <a:rPr lang="es-MX" sz="1200" u="none" strike="noStrike" dirty="0">
                          <a:effectLst/>
                        </a:rPr>
                        <a:t/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• Incluye 2 lentes.  1 transparente + la del modelo elegido</a:t>
                      </a:r>
                      <a:r>
                        <a:rPr lang="es-MX" sz="1200" u="none" strike="noStrike" dirty="0" smtClean="0">
                          <a:effectLst/>
                        </a:rPr>
                        <a:t>.</a:t>
                      </a:r>
                      <a:r>
                        <a:rPr lang="es-MX" sz="1200" u="none" strike="noStrike" dirty="0">
                          <a:effectLst/>
                        </a:rPr>
                        <a:t/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• Nivel de protección rayos UV 400.  Protege </a:t>
                      </a:r>
                      <a:r>
                        <a:rPr lang="es-MX" sz="1200" u="none" strike="noStrike" dirty="0" smtClean="0">
                          <a:effectLst/>
                        </a:rPr>
                        <a:t>UVA/UVB</a:t>
                      </a:r>
                      <a:r>
                        <a:rPr lang="es-MX" sz="1200" u="none" strike="noStrike" dirty="0">
                          <a:effectLst/>
                        </a:rPr>
                        <a:t/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• Lentes resistente al impacto nivel ANSI </a:t>
                      </a:r>
                      <a:r>
                        <a:rPr lang="es-MX" sz="1200" u="none" strike="noStrike" dirty="0" smtClean="0">
                          <a:effectLst/>
                        </a:rPr>
                        <a:t>Z87.1</a:t>
                      </a:r>
                      <a:r>
                        <a:rPr lang="es-MX" sz="1200" u="none" strike="noStrike" dirty="0">
                          <a:effectLst/>
                        </a:rPr>
                        <a:t/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• Sistema de fijación con lentes dinámicas que permite movimiento completo de mandíbula</a:t>
                      </a:r>
                      <a:r>
                        <a:rPr lang="es-MX" sz="1200" u="none" strike="noStrike" dirty="0" smtClean="0">
                          <a:effectLst/>
                        </a:rPr>
                        <a:t>.</a:t>
                      </a:r>
                      <a:r>
                        <a:rPr lang="es-MX" sz="1200" u="none" strike="noStrike" dirty="0">
                          <a:effectLst/>
                        </a:rPr>
                        <a:t/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• Lentes intercambiables.</a:t>
                      </a:r>
                      <a:endParaRPr lang="es-MX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 dirty="0">
                          <a:effectLst/>
                        </a:rPr>
                        <a:t>06 piezas</a:t>
                      </a:r>
                      <a:endParaRPr lang="es-MX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3" name="283 Imagen" descr="https://dhb3yazwboecu.cloudfront.net/592/Productos/RexSpecs/rexspecs-L-coyote-clear-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675" y="5919386"/>
            <a:ext cx="802434" cy="65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93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127058" y="1109242"/>
            <a:ext cx="7274379" cy="4466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600" b="1" smtClean="0"/>
              <a:t>EQUIPO SOLICITADO PARA LA UNIDAD CANINA</a:t>
            </a:r>
            <a:endParaRPr lang="es-MX" sz="1600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730780"/>
              </p:ext>
            </p:extLst>
          </p:nvPr>
        </p:nvGraphicFramePr>
        <p:xfrm>
          <a:off x="1327150" y="2143078"/>
          <a:ext cx="6985374" cy="847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08974"/>
                <a:gridCol w="1676400"/>
              </a:tblGrid>
              <a:tr h="826481">
                <a:tc>
                  <a:txBody>
                    <a:bodyPr/>
                    <a:lstStyle/>
                    <a:p>
                      <a:pPr algn="just" fontAlgn="t"/>
                      <a:r>
                        <a:rPr lang="es-MX" sz="1100" u="none" strike="noStrike" dirty="0">
                          <a:effectLst/>
                        </a:rPr>
                        <a:t>Arnés Julius-K9 IDC® </a:t>
                      </a:r>
                      <a:r>
                        <a:rPr lang="es-MX" sz="1100" u="none" strike="noStrike" dirty="0" err="1">
                          <a:effectLst/>
                        </a:rPr>
                        <a:t>Power</a:t>
                      </a:r>
                      <a:r>
                        <a:rPr lang="es-MX" sz="1100" u="none" strike="noStrike" dirty="0">
                          <a:effectLst/>
                        </a:rPr>
                        <a:t> negro para </a:t>
                      </a:r>
                      <a:r>
                        <a:rPr lang="es-MX" sz="1100" u="none" strike="noStrike" dirty="0" smtClean="0">
                          <a:effectLst/>
                        </a:rPr>
                        <a:t>perros, ergonómicamente </a:t>
                      </a:r>
                      <a:r>
                        <a:rPr lang="es-MX" sz="1100" u="none" strike="noStrike" dirty="0">
                          <a:effectLst/>
                        </a:rPr>
                        <a:t>perfeccionado:</a:t>
                      </a:r>
                      <a:br>
                        <a:rPr lang="es-MX" sz="1100" u="none" strike="noStrike" dirty="0">
                          <a:effectLst/>
                        </a:rPr>
                      </a:br>
                      <a:r>
                        <a:rPr lang="es-MX" sz="1100" u="none" strike="noStrike" dirty="0">
                          <a:effectLst/>
                        </a:rPr>
                        <a:t>Material del interior aprobado por </a:t>
                      </a:r>
                      <a:r>
                        <a:rPr lang="es-MX" sz="1100" u="none" strike="noStrike" dirty="0" err="1">
                          <a:effectLst/>
                        </a:rPr>
                        <a:t>Ökotex</a:t>
                      </a:r>
                      <a:r>
                        <a:rPr lang="es-MX" sz="1100" u="none" strike="noStrike" dirty="0">
                          <a:effectLst/>
                        </a:rPr>
                        <a:t>: </a:t>
                      </a:r>
                      <a:r>
                        <a:rPr lang="es-MX" sz="1100" u="none" strike="noStrike" dirty="0" smtClean="0">
                          <a:effectLst/>
                        </a:rPr>
                        <a:t>Cinta </a:t>
                      </a:r>
                      <a:r>
                        <a:rPr lang="es-MX" sz="1100" u="none" strike="noStrike" dirty="0">
                          <a:effectLst/>
                        </a:rPr>
                        <a:t>del pecho y costura del borde dorsal </a:t>
                      </a:r>
                      <a:r>
                        <a:rPr lang="es-MX" sz="1100" u="none" strike="noStrike" dirty="0" smtClean="0">
                          <a:effectLst/>
                        </a:rPr>
                        <a:t>reflectantes, con </a:t>
                      </a:r>
                      <a:r>
                        <a:rPr lang="es-MX" sz="1100" u="none" strike="noStrike" dirty="0">
                          <a:effectLst/>
                        </a:rPr>
                        <a:t>parches fluorescentes y fosforitos en ambos </a:t>
                      </a:r>
                      <a:r>
                        <a:rPr lang="es-MX" sz="1100" u="none" strike="noStrike" dirty="0" smtClean="0">
                          <a:effectLst/>
                        </a:rPr>
                        <a:t>laterales, material </a:t>
                      </a:r>
                      <a:r>
                        <a:rPr lang="es-MX" sz="1100" u="none" strike="noStrike" dirty="0">
                          <a:effectLst/>
                        </a:rPr>
                        <a:t>exterior robusto, impermeable y resistente a los </a:t>
                      </a:r>
                      <a:r>
                        <a:rPr lang="es-MX" sz="1100" u="none" strike="noStrike" dirty="0" smtClean="0">
                          <a:effectLst/>
                        </a:rPr>
                        <a:t>rasguños, correa </a:t>
                      </a:r>
                      <a:r>
                        <a:rPr lang="es-MX" sz="1100" u="none" strike="noStrike" dirty="0">
                          <a:effectLst/>
                        </a:rPr>
                        <a:t>del pecho y </a:t>
                      </a:r>
                      <a:r>
                        <a:rPr lang="es-MX" sz="1100" u="none" strike="noStrike" dirty="0" smtClean="0">
                          <a:effectLst/>
                        </a:rPr>
                        <a:t>abdomen </a:t>
                      </a:r>
                      <a:r>
                        <a:rPr lang="es-MX" sz="1100" u="none" strike="noStrike" dirty="0">
                          <a:effectLst/>
                        </a:rPr>
                        <a:t>completamente </a:t>
                      </a:r>
                      <a:r>
                        <a:rPr lang="es-MX" sz="1100" u="none" strike="noStrike" dirty="0" smtClean="0">
                          <a:effectLst/>
                        </a:rPr>
                        <a:t>ajustables.</a:t>
                      </a:r>
                      <a:endParaRPr lang="es-MX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 dirty="0">
                          <a:effectLst/>
                        </a:rPr>
                        <a:t>06 PIEZAS</a:t>
                      </a:r>
                      <a:endParaRPr lang="es-MX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170578"/>
              </p:ext>
            </p:extLst>
          </p:nvPr>
        </p:nvGraphicFramePr>
        <p:xfrm>
          <a:off x="1293159" y="1715275"/>
          <a:ext cx="7019365" cy="33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8932"/>
                <a:gridCol w="1690433"/>
              </a:tblGrid>
              <a:tr h="33198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800" b="1" u="none" strike="noStrike" dirty="0">
                          <a:effectLst/>
                        </a:rPr>
                        <a:t>DESCRIPCION</a:t>
                      </a:r>
                      <a:endParaRPr lang="es-MX" sz="18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800" b="1" u="none" strike="noStrike" dirty="0">
                          <a:effectLst/>
                        </a:rPr>
                        <a:t>CANTIDAD</a:t>
                      </a:r>
                      <a:endParaRPr lang="es-MX" sz="18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5" name="285 Imagen" descr="ArnÃ©s Julius-K9 Power negro para perr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40" y="2328380"/>
            <a:ext cx="609880" cy="6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32070"/>
              </p:ext>
            </p:extLst>
          </p:nvPr>
        </p:nvGraphicFramePr>
        <p:xfrm>
          <a:off x="1300256" y="3203154"/>
          <a:ext cx="7021232" cy="1015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6903"/>
                <a:gridCol w="1694329"/>
              </a:tblGrid>
              <a:tr h="951987">
                <a:tc>
                  <a:txBody>
                    <a:bodyPr/>
                    <a:lstStyle/>
                    <a:p>
                      <a:pPr algn="just" fontAlgn="t"/>
                      <a:r>
                        <a:rPr lang="es-MX" sz="1100" u="none" strike="noStrike" dirty="0">
                          <a:effectLst/>
                        </a:rPr>
                        <a:t>OVEROL DE </a:t>
                      </a:r>
                      <a:r>
                        <a:rPr lang="es-MX" sz="1100" u="none" strike="noStrike" dirty="0" smtClean="0">
                          <a:effectLst/>
                        </a:rPr>
                        <a:t>RESCATE: Este </a:t>
                      </a:r>
                      <a:r>
                        <a:rPr lang="es-MX" sz="1100" u="none" strike="noStrike" dirty="0">
                          <a:effectLst/>
                        </a:rPr>
                        <a:t>overol cuenta con una variedad de bolsillos en la parte superior, inferior y brazos</a:t>
                      </a:r>
                      <a:r>
                        <a:rPr lang="es-MX" sz="1100" u="none" strike="noStrike" dirty="0" smtClean="0">
                          <a:effectLst/>
                        </a:rPr>
                        <a:t>.</a:t>
                      </a:r>
                    </a:p>
                    <a:p>
                      <a:pPr algn="just" fontAlgn="t"/>
                      <a:r>
                        <a:rPr lang="es-MX" sz="1100" u="none" strike="noStrike" dirty="0" smtClean="0">
                          <a:effectLst/>
                        </a:rPr>
                        <a:t>Incluye </a:t>
                      </a:r>
                      <a:r>
                        <a:rPr lang="es-MX" sz="1100" u="none" strike="noStrike" dirty="0">
                          <a:effectLst/>
                        </a:rPr>
                        <a:t>porta radio y porta pera, Bolsillos tipo cargo, falso </a:t>
                      </a:r>
                      <a:r>
                        <a:rPr lang="es-MX" sz="1100" u="none" strike="noStrike" dirty="0" smtClean="0">
                          <a:effectLst/>
                        </a:rPr>
                        <a:t>bolsillo,</a:t>
                      </a:r>
                      <a:r>
                        <a:rPr lang="es-MX" sz="1100" u="none" strike="noStrike" baseline="0" dirty="0" smtClean="0">
                          <a:effectLst/>
                        </a:rPr>
                        <a:t> l</a:t>
                      </a:r>
                      <a:r>
                        <a:rPr lang="es-MX" sz="1100" u="none" strike="noStrike" dirty="0" smtClean="0">
                          <a:effectLst/>
                        </a:rPr>
                        <a:t>a </a:t>
                      </a:r>
                      <a:r>
                        <a:rPr lang="es-MX" sz="1100" u="none" strike="noStrike" dirty="0">
                          <a:effectLst/>
                        </a:rPr>
                        <a:t>confección de esta prenda se realizan de acuerdo al requerimiento del cliente, siempre y cuando se cumpla con la norma IEC </a:t>
                      </a:r>
                      <a:r>
                        <a:rPr lang="es-MX" sz="1100" u="none" strike="noStrike" dirty="0" smtClean="0">
                          <a:effectLst/>
                        </a:rPr>
                        <a:t>61482-2, así </a:t>
                      </a:r>
                      <a:r>
                        <a:rPr lang="es-MX" sz="1100" u="none" strike="noStrike" dirty="0">
                          <a:effectLst/>
                        </a:rPr>
                        <a:t>mismo, en caso de un relámpago de arco nuestro overol de rescate ofrece un nivel de protección  de hasta 14 cal/cm2</a:t>
                      </a:r>
                      <a:r>
                        <a:rPr lang="es-MX" sz="1100" u="none" strike="noStrike" dirty="0" smtClean="0">
                          <a:effectLst/>
                        </a:rPr>
                        <a:t>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 dirty="0">
                          <a:effectLst/>
                        </a:rPr>
                        <a:t>piezas 06</a:t>
                      </a:r>
                      <a:endParaRPr lang="es-MX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7" name="291 Imagen" descr="http://www.obl.com.pe/productos-proteccion/224-thickbox_default/mameluco-de-rescate-transpirable-t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05" y="3440206"/>
            <a:ext cx="694605" cy="6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46674"/>
              </p:ext>
            </p:extLst>
          </p:nvPr>
        </p:nvGraphicFramePr>
        <p:xfrm>
          <a:off x="1327150" y="4458167"/>
          <a:ext cx="6985374" cy="8250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00009"/>
                <a:gridCol w="1685365"/>
              </a:tblGrid>
              <a:tr h="825033">
                <a:tc>
                  <a:txBody>
                    <a:bodyPr/>
                    <a:lstStyle/>
                    <a:p>
                      <a:pPr algn="just" fontAlgn="t"/>
                      <a:r>
                        <a:rPr lang="es-MX" sz="1100" u="none" strike="noStrike" dirty="0">
                          <a:effectLst/>
                        </a:rPr>
                        <a:t>Casco </a:t>
                      </a:r>
                      <a:r>
                        <a:rPr lang="es-MX" sz="1100" u="none" strike="noStrike" dirty="0" err="1">
                          <a:effectLst/>
                        </a:rPr>
                        <a:t>Drager</a:t>
                      </a:r>
                      <a:r>
                        <a:rPr lang="es-MX" sz="1100" u="none" strike="noStrike" dirty="0">
                          <a:effectLst/>
                        </a:rPr>
                        <a:t> HPS </a:t>
                      </a:r>
                      <a:r>
                        <a:rPr lang="es-MX" sz="1100" u="none" strike="noStrike" dirty="0" smtClean="0">
                          <a:effectLst/>
                        </a:rPr>
                        <a:t>3100,</a:t>
                      </a:r>
                      <a:r>
                        <a:rPr lang="es-MX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100" u="none" strike="noStrike" dirty="0" smtClean="0">
                          <a:effectLst/>
                        </a:rPr>
                        <a:t>universal </a:t>
                      </a:r>
                      <a:r>
                        <a:rPr lang="es-MX" sz="1100" u="none" strike="noStrike" dirty="0">
                          <a:effectLst/>
                        </a:rPr>
                        <a:t>multifuncional, pensado para las distintas necesidades de los equipos de emergencia en las misiones de búsqueda y rescate</a:t>
                      </a:r>
                      <a:endParaRPr lang="es-MX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 dirty="0">
                          <a:effectLst/>
                        </a:rPr>
                        <a:t>piezas 06</a:t>
                      </a:r>
                      <a:endParaRPr lang="es-MX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9" name="300 Imagen" descr="Casco Drager HPS 3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340" y="4653661"/>
            <a:ext cx="738735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91913"/>
              </p:ext>
            </p:extLst>
          </p:nvPr>
        </p:nvGraphicFramePr>
        <p:xfrm>
          <a:off x="1327150" y="5350574"/>
          <a:ext cx="6976409" cy="885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08974"/>
                <a:gridCol w="1667435"/>
              </a:tblGrid>
              <a:tr h="885126">
                <a:tc>
                  <a:txBody>
                    <a:bodyPr/>
                    <a:lstStyle/>
                    <a:p>
                      <a:pPr algn="just" fontAlgn="t"/>
                      <a:r>
                        <a:rPr lang="es-MX" sz="1100" u="none" strike="noStrike" dirty="0" err="1">
                          <a:effectLst/>
                        </a:rPr>
                        <a:t>Victorinox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Swiss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Army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Rescue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Tool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smtClean="0">
                          <a:effectLst/>
                        </a:rPr>
                        <a:t>,hoja </a:t>
                      </a:r>
                      <a:r>
                        <a:rPr lang="es-MX" sz="1100" u="none" strike="noStrike" dirty="0">
                          <a:effectLst/>
                        </a:rPr>
                        <a:t>bloqueable con sistema de apertura con una sola </a:t>
                      </a:r>
                      <a:r>
                        <a:rPr lang="es-MX" sz="1100" u="none" strike="noStrike" dirty="0" smtClean="0">
                          <a:effectLst/>
                        </a:rPr>
                        <a:t>mano,</a:t>
                      </a:r>
                      <a:r>
                        <a:rPr lang="es-MX" sz="1100" u="none" strike="noStrike" baseline="0" dirty="0" smtClean="0">
                          <a:effectLst/>
                        </a:rPr>
                        <a:t> d</a:t>
                      </a:r>
                      <a:r>
                        <a:rPr lang="es-MX" sz="1100" u="none" strike="noStrike" dirty="0" smtClean="0">
                          <a:effectLst/>
                        </a:rPr>
                        <a:t>estornillador </a:t>
                      </a:r>
                      <a:r>
                        <a:rPr lang="es-MX" sz="1100" u="none" strike="noStrike" dirty="0">
                          <a:effectLst/>
                        </a:rPr>
                        <a:t>Philips </a:t>
                      </a:r>
                      <a:r>
                        <a:rPr lang="es-MX" sz="1100" u="none" strike="noStrike" dirty="0" err="1" smtClean="0">
                          <a:effectLst/>
                        </a:rPr>
                        <a:t>screwdriver</a:t>
                      </a:r>
                      <a:r>
                        <a:rPr lang="es-MX" sz="1100" u="none" strike="noStrike" dirty="0" smtClean="0">
                          <a:effectLst/>
                        </a:rPr>
                        <a:t>,</a:t>
                      </a:r>
                      <a:r>
                        <a:rPr lang="es-MX" sz="1100" u="none" strike="noStrike" baseline="0" dirty="0" smtClean="0">
                          <a:effectLst/>
                        </a:rPr>
                        <a:t> p</a:t>
                      </a:r>
                      <a:r>
                        <a:rPr lang="es-MX" sz="1100" u="none" strike="noStrike" dirty="0" smtClean="0">
                          <a:effectLst/>
                        </a:rPr>
                        <a:t>unta rompe vidrio.</a:t>
                      </a:r>
                      <a:r>
                        <a:rPr lang="es-MX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100" u="none" strike="noStrike" dirty="0" err="1" smtClean="0">
                          <a:effectLst/>
                        </a:rPr>
                        <a:t>Desaislador</a:t>
                      </a:r>
                      <a:r>
                        <a:rPr lang="es-MX" sz="1100" u="none" strike="noStrike" dirty="0" smtClean="0">
                          <a:effectLst/>
                        </a:rPr>
                        <a:t> </a:t>
                      </a:r>
                      <a:r>
                        <a:rPr lang="es-MX" sz="1100" u="none" strike="noStrike" dirty="0">
                          <a:effectLst/>
                        </a:rPr>
                        <a:t>pelacables.</a:t>
                      </a:r>
                      <a:br>
                        <a:rPr lang="es-MX" sz="1100" u="none" strike="noStrike" dirty="0">
                          <a:effectLst/>
                        </a:rPr>
                      </a:br>
                      <a:r>
                        <a:rPr lang="es-MX" sz="1100" u="none" strike="noStrike" dirty="0">
                          <a:effectLst/>
                        </a:rPr>
                        <a:t>Hoja </a:t>
                      </a:r>
                      <a:r>
                        <a:rPr lang="es-MX" sz="1100" u="none" strike="noStrike" dirty="0" smtClean="0">
                          <a:effectLst/>
                        </a:rPr>
                        <a:t>corta-cinturón. Sierra </a:t>
                      </a:r>
                      <a:r>
                        <a:rPr lang="es-MX" sz="1100" u="none" strike="noStrike" dirty="0">
                          <a:effectLst/>
                        </a:rPr>
                        <a:t>corta para brisas para vidrio laminado.</a:t>
                      </a:r>
                      <a:r>
                        <a:rPr lang="es-MX" sz="1000" u="none" strike="noStrike" dirty="0">
                          <a:effectLst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endParaRPr lang="es-MX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000" u="none" strike="noStrike" dirty="0">
                          <a:effectLst/>
                        </a:rPr>
                        <a:t>piezas 06</a:t>
                      </a:r>
                      <a:endParaRPr lang="es-MX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1" name="299 Imagen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40" y="5595470"/>
            <a:ext cx="553770" cy="5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26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57" y="4077072"/>
            <a:ext cx="905506" cy="1368152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70" y="2420888"/>
            <a:ext cx="1691680" cy="115212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27584" y="2708920"/>
            <a:ext cx="6217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rgbClr val="800000"/>
                </a:solidFill>
              </a:rPr>
              <a:t>Programa Escuelas Resilientes</a:t>
            </a:r>
            <a:endParaRPr lang="es-MX" sz="4800" b="1" dirty="0">
              <a:solidFill>
                <a:srgbClr val="80000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5"/>
          <a:srcRect l="51581" t="38307" r="24342" b="48079"/>
          <a:stretch/>
        </p:blipFill>
        <p:spPr bwMode="auto">
          <a:xfrm>
            <a:off x="6516216" y="5949280"/>
            <a:ext cx="2448272" cy="792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46200" y="88296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Departamento de Ayuda Humanitaria</a:t>
            </a:r>
            <a:endParaRPr lang="es-MX" b="1" dirty="0"/>
          </a:p>
        </p:txBody>
      </p:sp>
      <p:sp>
        <p:nvSpPr>
          <p:cNvPr id="5" name="Rectángulo 4"/>
          <p:cNvSpPr/>
          <p:nvPr/>
        </p:nvSpPr>
        <p:spPr>
          <a:xfrm>
            <a:off x="486229" y="1330816"/>
            <a:ext cx="7895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/>
              <a:t>El Departamento de Ayuda Humanitaria se encarga de atender a la población que ha sido directa o indirectamente afectada a causa de desastres desencadenados por catástrofes naturales o antropogénicos, la ayuda consistente en insumos que se adquieren a través del estado o gobierno federal para cubrir las necesidades básicas (agua, alimentos, abrigo, medicamentos y atención sanitaria</a:t>
            </a:r>
            <a:r>
              <a:rPr lang="es-MX" sz="1400" dirty="0" smtClean="0"/>
              <a:t>).</a:t>
            </a:r>
            <a:endParaRPr lang="es-MX" sz="1400" dirty="0"/>
          </a:p>
        </p:txBody>
      </p:sp>
      <p:sp>
        <p:nvSpPr>
          <p:cNvPr id="6" name="Rectángulo 5"/>
          <p:cNvSpPr/>
          <p:nvPr/>
        </p:nvSpPr>
        <p:spPr>
          <a:xfrm>
            <a:off x="5540992" y="2446502"/>
            <a:ext cx="338545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Necesidades del departamento:</a:t>
            </a:r>
          </a:p>
          <a:p>
            <a:pPr algn="just">
              <a:spcAft>
                <a:spcPts val="0"/>
              </a:spcAft>
            </a:pPr>
            <a:r>
              <a:rPr lang="es-MX" sz="1400" b="1" u="none" strike="noStrike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Equipar la bodega general con racks para almacenamiento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01 montacargas de 10 toneladas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Equipo de seguridad para el personal de bodega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01 camioneta tipo pick up (doble cabina)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01 motocicleta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01 oficina o espacio tipo bodega con archiveros para almacenar archivo muerto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01 fotocopiadora y escáner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01 multifuncional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01 patín para descarga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/>
              <a:t>Material (papelería) y equipo (escritorios y computadoras) de </a:t>
            </a:r>
            <a:r>
              <a:rPr lang="es-MX" sz="1400" dirty="0" smtClean="0"/>
              <a:t>oficina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400" dirty="0" smtClean="0"/>
              <a:t>Personal de descarga</a:t>
            </a:r>
            <a:endParaRPr lang="es-MX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929" y="2649702"/>
            <a:ext cx="3874989" cy="2381018"/>
          </a:xfrm>
          <a:prstGeom prst="rect">
            <a:avLst/>
          </a:prstGeom>
        </p:spPr>
      </p:pic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74097471"/>
              </p:ext>
            </p:extLst>
          </p:nvPr>
        </p:nvGraphicFramePr>
        <p:xfrm>
          <a:off x="992669" y="1856695"/>
          <a:ext cx="730257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6997"/>
                <a:gridCol w="2335576"/>
              </a:tblGrid>
              <a:tr h="1353031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                                                              RACK SELECTIVO                                                                                                                                                                 RACK SELECTIVO COMPUESTO POR 6 BATERIAS DOBLES Y 1 SENCILLA PARA UN TOTAL DE 78 MODULOS, CADA UNO DE 2438 MM DE FRENTE X 1067 MM DE FONDO * 6000 MM DE ALTURA, CON 4 NIVELES DE CARGA INCLUYENDO PISO(DE ACUERDO A DE CARGA INCLUYENDO PISO( DE ACUERDO A INFORMACION PROPORCIONADA)      , CAPACIDAD TOTAL DE ALMACENAMIENTO: 624 TARIMAS PARA 1,000 KG CADA UNA.                                                                                                                                                                                                                                                                            - 91  MARCOS DE 1067 MM * 6000 MM                                                                                                                                         -468 VIGAS DE 2438 MM CAP. 2,000 KG POR NIVEL UNIFORMEMENTE DISTRIBUIDOS                                                                                                                                                -84 DISTANCIADOR DE 3056 MM                          </a:t>
                      </a:r>
                      <a:endParaRPr lang="es-MX" sz="1000" u="none" strike="noStrike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-936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PERNOS DE SEGURIDAD        </a:t>
                      </a:r>
                      <a:endParaRPr lang="es-MX" sz="1000" u="none" strike="noStrike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-336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TORNILLOS DE 3/8 " X 3/4"                                                                                                   </a:t>
                      </a:r>
                      <a:endParaRPr lang="es-MX" sz="1000" u="none" strike="noStrike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182 TAQUETAES EXPANSIVOS DE 1/2" X 4 </a:t>
                      </a: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½”</a:t>
                      </a: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es-MX" sz="1000" u="none" strike="noStrike" dirty="0" smtClean="0">
                          <a:effectLst/>
                          <a:latin typeface="Arial Narrow" panose="020B0606020202030204" pitchFamily="34" charset="0"/>
                        </a:rPr>
                        <a:t>- 200 </a:t>
                      </a:r>
                      <a:r>
                        <a:rPr lang="es-MX" sz="1000" u="none" strike="noStrike" dirty="0">
                          <a:effectLst/>
                          <a:latin typeface="Arial Narrow" panose="020B0606020202030204" pitchFamily="34" charset="0"/>
                        </a:rPr>
                        <a:t>CALAZAS PARA NIVELACION                                                                                                   </a:t>
                      </a:r>
                      <a:endParaRPr lang="es-MX" sz="10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endParaRPr lang="es-MX" sz="7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1288973" y="570156"/>
            <a:ext cx="7155780" cy="56458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600" b="1" dirty="0" smtClean="0"/>
              <a:t>EQUIPO SOLICITADO PARA EL DEPARTAMENTO DE AYUDA HUMANITARIA</a:t>
            </a:r>
            <a:endParaRPr lang="es-MX" sz="1600" b="1" dirty="0"/>
          </a:p>
        </p:txBody>
      </p:sp>
      <p:pic>
        <p:nvPicPr>
          <p:cNvPr id="5" name="4 Imagen" descr="Resultado de imagen para RACK SELECTIV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850" y="2118936"/>
            <a:ext cx="2123364" cy="12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744279"/>
              </p:ext>
            </p:extLst>
          </p:nvPr>
        </p:nvGraphicFramePr>
        <p:xfrm>
          <a:off x="990913" y="1531345"/>
          <a:ext cx="7258579" cy="348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9615"/>
                <a:gridCol w="2588964"/>
              </a:tblGrid>
              <a:tr h="348255">
                <a:tc>
                  <a:txBody>
                    <a:bodyPr/>
                    <a:lstStyle/>
                    <a:p>
                      <a:pPr algn="ctr" fontAlgn="t"/>
                      <a:r>
                        <a:rPr lang="es-MX" sz="1600" b="1" u="none" strike="noStrike" dirty="0">
                          <a:effectLst/>
                        </a:rPr>
                        <a:t>DESCRIPCION</a:t>
                      </a:r>
                      <a:endParaRPr lang="es-MX" sz="16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600" b="1" i="0" u="none" strike="noStrike" dirty="0" smtClean="0">
                          <a:effectLst/>
                          <a:latin typeface="+mn-lt"/>
                        </a:rPr>
                        <a:t>IMAGEN</a:t>
                      </a:r>
                      <a:endParaRPr lang="es-MX" sz="16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430359"/>
              </p:ext>
            </p:extLst>
          </p:nvPr>
        </p:nvGraphicFramePr>
        <p:xfrm>
          <a:off x="998633" y="3959972"/>
          <a:ext cx="7272892" cy="1533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70367"/>
                <a:gridCol w="2302525"/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s-MX" sz="1000" u="none" strike="noStrike" dirty="0">
                          <a:effectLst/>
                        </a:rPr>
                        <a:t>                                                        RACK CANTILEVER                                                     4 CANTILEVER DOBLES PARA ATADOS DE TARIMA DE 2.4 MTS DE LARGO * 1.20 MTS DE ANCHO POR LADO Y 500 MM DE ALTO, PARA 2.5 TONELADAS CADA UNO, APOYADOS EN 4 COLUMNAS. TODOS CON 4 NIVELES DE CARGA MAS BASE.                         LISTA DE MATERIALES                                                                                                                                              - 16 COLUMNAS * 3500 MM                                                                                                                         </a:t>
                      </a:r>
                      <a:endParaRPr lang="es-MX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00" u="none" strike="noStrike" dirty="0" smtClean="0">
                          <a:effectLst/>
                        </a:rPr>
                        <a:t>  </a:t>
                      </a:r>
                      <a:r>
                        <a:rPr lang="es-MX" sz="1000" u="none" strike="noStrike" dirty="0">
                          <a:effectLst/>
                        </a:rPr>
                        <a:t>- 128 MENSULAS * 1,200 MM                                                                                                                             </a:t>
                      </a:r>
                      <a:endParaRPr lang="es-MX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>
                          <a:effectLst/>
                        </a:rPr>
                        <a:t>- 16 BASES DOBLES * 2.700 MM                                                                                                              </a:t>
                      </a:r>
                      <a:endParaRPr lang="es-MX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00" u="none" strike="noStrike" dirty="0" smtClean="0">
                          <a:effectLst/>
                        </a:rPr>
                        <a:t>-</a:t>
                      </a:r>
                      <a:r>
                        <a:rPr lang="es-MX" sz="1000" u="none" strike="noStrike" dirty="0">
                          <a:effectLst/>
                        </a:rPr>
                        <a:t>30 VIGAS DE AMARRE DE 750 MM                                                                                                               </a:t>
                      </a:r>
                      <a:endParaRPr lang="es-MX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>
                          <a:effectLst/>
                        </a:rPr>
                        <a:t>-30 ARRIOSTRADOS                                                                                                                                          </a:t>
                      </a:r>
                      <a:endParaRPr lang="es-MX" sz="10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00" u="none" strike="noStrike" dirty="0" smtClean="0">
                          <a:effectLst/>
                        </a:rPr>
                        <a:t>-</a:t>
                      </a:r>
                      <a:r>
                        <a:rPr lang="es-MX" sz="1000" u="none" strike="noStrike" dirty="0">
                          <a:effectLst/>
                        </a:rPr>
                        <a:t>1 LOTE DE TORNILLERIA Y ACCESORIOS DE FIJACION.</a:t>
                      </a:r>
                      <a:endParaRPr lang="es-MX" sz="10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0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1" name="img_id" descr="Cantilever R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48" y="3893977"/>
            <a:ext cx="1668492" cy="16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358150"/>
              </p:ext>
            </p:extLst>
          </p:nvPr>
        </p:nvGraphicFramePr>
        <p:xfrm>
          <a:off x="477931" y="1989464"/>
          <a:ext cx="7200526" cy="3209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97265"/>
                <a:gridCol w="1703261"/>
              </a:tblGrid>
              <a:tr h="2505402">
                <a:tc>
                  <a:txBody>
                    <a:bodyPr/>
                    <a:lstStyle/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RACK </a:t>
                      </a:r>
                      <a:r>
                        <a:rPr lang="es-MX" sz="1050" u="none" strike="noStrike" dirty="0">
                          <a:effectLst/>
                        </a:rPr>
                        <a:t>CON ENTREPISO Y RACK </a:t>
                      </a:r>
                      <a:r>
                        <a:rPr lang="es-MX" sz="1050" u="none" strike="noStrike" dirty="0" smtClean="0">
                          <a:effectLst/>
                        </a:rPr>
                        <a:t>COMPUESTO </a:t>
                      </a:r>
                      <a:r>
                        <a:rPr lang="es-MX" sz="1050" u="none" strike="noStrike" dirty="0">
                          <a:effectLst/>
                        </a:rPr>
                        <a:t>POR 2 BATERIAS SENCILLAS Y 1 DOBLE, CADA UNA CON 6 MODULOS PARA UN TOTAL DE 22 MODULOS DE 2,438 MM DE FRENTE * 1,067 MM DE VIGAS INDLUYENDO PISO SEPARADOS POR UN ENTREPISO DE 3600 MM DE ALTURA CON PASILLOS DE 1200 MM, PISO RANURADO ; TODOS LOS MODULOS INCLUYEN MDF DE 19 MM PARA CARGAS MANUALES DE 200 A 300 KGS       LISTA DE MATERIALES                          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-</a:t>
                      </a:r>
                      <a:r>
                        <a:rPr lang="es-MX" sz="1050" u="none" strike="noStrike" dirty="0">
                          <a:effectLst/>
                        </a:rPr>
                        <a:t>26 MARCOS DE 1067 MM * 600 MM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-</a:t>
                      </a:r>
                      <a:r>
                        <a:rPr lang="es-MX" sz="1050" u="none" strike="noStrike" dirty="0">
                          <a:effectLst/>
                        </a:rPr>
                        <a:t>2 COLUMNAS DE 6000 MM                      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-</a:t>
                      </a:r>
                      <a:r>
                        <a:rPr lang="es-MX" sz="1050" u="none" strike="noStrike" dirty="0">
                          <a:effectLst/>
                        </a:rPr>
                        <a:t>182 VIGAS DE 2438 MM                                  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 </a:t>
                      </a:r>
                      <a:r>
                        <a:rPr lang="es-MX" sz="1050" u="none" strike="noStrike" dirty="0">
                          <a:effectLst/>
                        </a:rPr>
                        <a:t>-7 MENSULA ESPECIAL (PASILLO VOLADO)                                                                                                                    -66 MTS SOPORTE PISO                     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 </a:t>
                      </a:r>
                      <a:r>
                        <a:rPr lang="es-MX" sz="1050" u="none" strike="noStrike" dirty="0">
                          <a:effectLst/>
                        </a:rPr>
                        <a:t>-130 PISO RANURADO DE 250 MM * 1200 MM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 </a:t>
                      </a:r>
                      <a:r>
                        <a:rPr lang="es-MX" sz="1050" u="none" strike="noStrike" dirty="0">
                          <a:effectLst/>
                        </a:rPr>
                        <a:t>-16 PISO RANURADO DE 250 MM * 1067 MM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  </a:t>
                      </a:r>
                      <a:r>
                        <a:rPr lang="es-MX" sz="1050" u="none" strike="noStrike" dirty="0">
                          <a:effectLst/>
                        </a:rPr>
                        <a:t>- 280 CLIPS                                          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 </a:t>
                      </a:r>
                      <a:r>
                        <a:rPr lang="es-MX" sz="1050" u="none" strike="noStrike" dirty="0">
                          <a:effectLst/>
                        </a:rPr>
                        <a:t>-364 PERNOS DE SEGURIDAD        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-</a:t>
                      </a:r>
                      <a:r>
                        <a:rPr lang="es-MX" sz="1050" u="none" strike="noStrike" dirty="0">
                          <a:effectLst/>
                        </a:rPr>
                        <a:t>700 TORNILLOS DE 1/4" X 1/2"                                                                                                                                              - 88 TABLON MDF DE 19 MM       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-</a:t>
                      </a:r>
                      <a:r>
                        <a:rPr lang="es-MX" sz="1050" u="none" strike="noStrike" dirty="0">
                          <a:effectLst/>
                        </a:rPr>
                        <a:t>300 PIJAS AUTORROCABLES      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s-MX" sz="1050" u="none" strike="noStrike" dirty="0" smtClean="0">
                          <a:effectLst/>
                        </a:rPr>
                        <a:t> </a:t>
                      </a:r>
                      <a:r>
                        <a:rPr lang="es-MX" sz="1050" u="none" strike="noStrike" dirty="0">
                          <a:effectLst/>
                        </a:rPr>
                        <a:t>-130 TAQUETES EXPANSIVOS DE 1/2 X 4 1/2"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s-MX" sz="1050" u="none" strike="noStrike" dirty="0" smtClean="0">
                          <a:effectLst/>
                        </a:rPr>
                        <a:t>130 </a:t>
                      </a:r>
                      <a:r>
                        <a:rPr lang="es-MX" sz="1050" u="none" strike="noStrike" dirty="0">
                          <a:effectLst/>
                        </a:rPr>
                        <a:t>CALZAS PARA NIVELACION                                                                                                       </a:t>
                      </a:r>
                      <a:endParaRPr lang="es-MX" sz="1050" u="none" strike="noStrike" dirty="0" smtClean="0">
                        <a:effectLst/>
                      </a:endParaRP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es-MX" sz="1050" u="none" strike="noStrike" dirty="0" smtClean="0">
                          <a:effectLst/>
                        </a:rPr>
                        <a:t> </a:t>
                      </a:r>
                      <a:r>
                        <a:rPr lang="es-MX" sz="1050" u="none" strike="noStrike" dirty="0">
                          <a:effectLst/>
                        </a:rPr>
                        <a:t>- 1 ESCALERA CON DESCANSO</a:t>
                      </a:r>
                      <a:endParaRPr lang="es-MX" sz="105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0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3" name="1 Título"/>
          <p:cNvSpPr txBox="1">
            <a:spLocks/>
          </p:cNvSpPr>
          <p:nvPr/>
        </p:nvSpPr>
        <p:spPr>
          <a:xfrm>
            <a:off x="871554" y="983093"/>
            <a:ext cx="7155780" cy="564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600" b="1" smtClean="0"/>
              <a:t>EQUIPO SOLICITADO PARA EL DEPARTAMENTO DE AYUDA HUMANITARIA</a:t>
            </a:r>
            <a:endParaRPr lang="es-MX" sz="1600" b="1" dirty="0"/>
          </a:p>
        </p:txBody>
      </p:sp>
      <p:pic>
        <p:nvPicPr>
          <p:cNvPr id="4" name="3 Imagen" descr="Resultado de imagen para rack CON ENTREP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23" y="2610776"/>
            <a:ext cx="1508523" cy="17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569312"/>
              </p:ext>
            </p:extLst>
          </p:nvPr>
        </p:nvGraphicFramePr>
        <p:xfrm>
          <a:off x="466664" y="1655170"/>
          <a:ext cx="7258579" cy="288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1852"/>
                <a:gridCol w="1966727"/>
              </a:tblGrid>
              <a:tr h="288377">
                <a:tc>
                  <a:txBody>
                    <a:bodyPr/>
                    <a:lstStyle/>
                    <a:p>
                      <a:pPr algn="ctr" fontAlgn="t"/>
                      <a:r>
                        <a:rPr lang="es-MX" sz="1800" b="1" u="none" strike="noStrike" dirty="0">
                          <a:effectLst/>
                        </a:rPr>
                        <a:t>DESCRIPCION</a:t>
                      </a:r>
                      <a:endParaRPr lang="es-MX" sz="18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800" b="1" i="0" u="none" strike="noStrike" dirty="0" smtClean="0">
                          <a:effectLst/>
                          <a:latin typeface="+mn-lt"/>
                        </a:rPr>
                        <a:t>IMAGEN</a:t>
                      </a:r>
                      <a:endParaRPr lang="es-MX" sz="18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90366"/>
              </p:ext>
            </p:extLst>
          </p:nvPr>
        </p:nvGraphicFramePr>
        <p:xfrm>
          <a:off x="495947" y="5537761"/>
          <a:ext cx="7184004" cy="1066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0710"/>
                <a:gridCol w="1703294"/>
              </a:tblGrid>
              <a:tr h="1066239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 smtClean="0">
                          <a:effectLst/>
                        </a:rPr>
                        <a:t>MONTACARGA </a:t>
                      </a:r>
                      <a:r>
                        <a:rPr lang="es-MX" sz="1200" u="none" strike="noStrike" dirty="0">
                          <a:effectLst/>
                        </a:rPr>
                        <a:t>MARCA MILTILIFT MODELO FG25XT CON CAPACIDAD DE 5,000 KG CON CENTRO DE CARGA .61(24) , CAKLSE DE MASTIL TRIPLEX, TIPO DE COMBUSTIBLE DUAL.</a:t>
                      </a:r>
                      <a:endParaRPr lang="es-MX" sz="12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8376" marR="8376" marT="8376" marB="0"/>
                </a:tc>
                <a:tc>
                  <a:txBody>
                    <a:bodyPr/>
                    <a:lstStyle/>
                    <a:p>
                      <a:pPr algn="r" fontAlgn="t"/>
                      <a:endParaRPr lang="es-MX" sz="9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8376" marR="8376" marT="8376" marB="0"/>
                </a:tc>
              </a:tr>
            </a:tbl>
          </a:graphicData>
        </a:graphic>
      </p:graphicFrame>
      <p:pic>
        <p:nvPicPr>
          <p:cNvPr id="7" name="6 Imagen" descr="Resultado de imagen para MONTACARGAS MULTIFUNCIONAL MODELO FG25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61" y="5464393"/>
            <a:ext cx="1268048" cy="11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71813079"/>
              </p:ext>
            </p:extLst>
          </p:nvPr>
        </p:nvGraphicFramePr>
        <p:xfrm>
          <a:off x="1379422" y="1692089"/>
          <a:ext cx="6984694" cy="803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59507"/>
                <a:gridCol w="1625187"/>
              </a:tblGrid>
              <a:tr h="803772">
                <a:tc>
                  <a:txBody>
                    <a:bodyPr/>
                    <a:lstStyle/>
                    <a:p>
                      <a:pPr marL="228600" indent="-228600" algn="l" fontAlgn="t">
                        <a:buAutoNum type="arabicPlain" startAt="15"/>
                      </a:pPr>
                      <a:r>
                        <a:rPr lang="es-MX" sz="1200" u="none" strike="noStrike" dirty="0" smtClean="0">
                          <a:effectLst/>
                        </a:rPr>
                        <a:t>CASCOS </a:t>
                      </a:r>
                      <a:r>
                        <a:rPr lang="es-MX" sz="1200" u="none" strike="noStrike" dirty="0">
                          <a:effectLst/>
                        </a:rPr>
                        <a:t>DE SEGURIDD CLASE G                                        </a:t>
                      </a:r>
                      <a:endParaRPr lang="es-MX" sz="1200" u="none" strike="noStrike" dirty="0" smtClean="0">
                        <a:effectLst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es-MX" sz="1200" u="none" strike="noStrike" dirty="0" smtClean="0">
                          <a:effectLst/>
                        </a:rPr>
                        <a:t>CASOS </a:t>
                      </a:r>
                      <a:r>
                        <a:rPr lang="es-MX" sz="1200" u="none" strike="noStrike" dirty="0">
                          <a:effectLst/>
                        </a:rPr>
                        <a:t>DE SEGURIDAD CLASE G SIRVE PARA PROTECCION Y REDUCIR LA FUERZA DE IMPACTO DE LOS OBJETOS EN CAIDA Y EL PELIGRO DE CONTACTO CON CONDUCTORES ENEGIZADOS A BAJA TENSION ELECTRICA DE HASTA 2200 V.</a:t>
                      </a:r>
                      <a:endParaRPr lang="es-MX" sz="12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" name="1 Título"/>
          <p:cNvSpPr>
            <a:spLocks noGrp="1"/>
          </p:cNvSpPr>
          <p:nvPr>
            <p:ph type="title" idx="4294967295"/>
          </p:nvPr>
        </p:nvSpPr>
        <p:spPr>
          <a:xfrm>
            <a:off x="1288973" y="1052756"/>
            <a:ext cx="7155780" cy="56458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1800" b="1" dirty="0" smtClean="0">
                <a:latin typeface="+mn-lt"/>
              </a:rPr>
              <a:t>EQUIPO SOLICITADO PARA EL DEPARTAMENTO DE AYUDA HUMANITARIA</a:t>
            </a:r>
            <a:endParaRPr lang="es-MX" sz="1800" b="1" dirty="0">
              <a:latin typeface="+mn-lt"/>
            </a:endParaRPr>
          </a:p>
        </p:txBody>
      </p:sp>
      <p:sp>
        <p:nvSpPr>
          <p:cNvPr id="6" name="AutoShape 1" descr="Resultado de imagen para helicoptero mi 17"/>
          <p:cNvSpPr>
            <a:spLocks noChangeAspect="1" noChangeArrowheads="1"/>
          </p:cNvSpPr>
          <p:nvPr/>
        </p:nvSpPr>
        <p:spPr bwMode="auto">
          <a:xfrm>
            <a:off x="7769225" y="24717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8" name="7 Imagen" descr="Resultado de imagen para casco para almace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18" y="1721872"/>
            <a:ext cx="1538070" cy="7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972805"/>
              </p:ext>
            </p:extLst>
          </p:nvPr>
        </p:nvGraphicFramePr>
        <p:xfrm>
          <a:off x="1354685" y="2567225"/>
          <a:ext cx="7003303" cy="1289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62762"/>
                <a:gridCol w="1640541"/>
              </a:tblGrid>
              <a:tr h="847730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>
                          <a:effectLst/>
                        </a:rPr>
                        <a:t>   </a:t>
                      </a:r>
                      <a:r>
                        <a:rPr lang="es-MX" sz="1200" u="none" strike="noStrike" dirty="0" smtClean="0">
                          <a:effectLst/>
                        </a:rPr>
                        <a:t>15  </a:t>
                      </a:r>
                      <a:r>
                        <a:rPr lang="es-MX" sz="1200" u="none" strike="noStrike" dirty="0">
                          <a:effectLst/>
                        </a:rPr>
                        <a:t>GUANTES DE </a:t>
                      </a:r>
                      <a:r>
                        <a:rPr lang="es-MX" sz="1200" u="none" strike="noStrike" dirty="0" smtClean="0">
                          <a:effectLst/>
                        </a:rPr>
                        <a:t>SEGURIDAD INDUSTRIAL </a:t>
                      </a:r>
                      <a:r>
                        <a:rPr lang="es-MX" sz="1200" u="none" strike="noStrike" dirty="0">
                          <a:effectLst/>
                        </a:rPr>
                        <a:t>CON MULTIPROPOSITO CON PALMA DE CUERO SINTETICO, DORSO DE ELASTANO Y CIERRE DE VELCRO, DE PIEL SINTENTICA, CON MUÑEQUERA CLASICA PARA UN EXELENTE AJUSTE .PARA REALIZAR DIFERENTES TIPOS DE TRABAJOS COMO ENSAMBLADOS MANTENIMIENTOS , TRABAJOS MANUALES, TRABAJOS CON HERRAMIENTAS ELECTRICAS.</a:t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/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endParaRPr lang="es-MX" sz="12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0" name="bigpic" descr="Guantes Seguridad Trabajo Industria Multiproposito Dewal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1" b="6195"/>
          <a:stretch/>
        </p:blipFill>
        <p:spPr bwMode="auto">
          <a:xfrm>
            <a:off x="6971337" y="2665236"/>
            <a:ext cx="1235231" cy="8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162971"/>
              </p:ext>
            </p:extLst>
          </p:nvPr>
        </p:nvGraphicFramePr>
        <p:xfrm>
          <a:off x="1337208" y="3945964"/>
          <a:ext cx="7020780" cy="7407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80239"/>
                <a:gridCol w="1640541"/>
              </a:tblGrid>
              <a:tr h="638735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>
                          <a:effectLst/>
                        </a:rPr>
                        <a:t> </a:t>
                      </a:r>
                      <a:r>
                        <a:rPr lang="es-MX" sz="1200" u="none" strike="noStrike" dirty="0" smtClean="0">
                          <a:effectLst/>
                        </a:rPr>
                        <a:t>15 </a:t>
                      </a:r>
                      <a:r>
                        <a:rPr lang="es-MX" sz="1200" u="none" strike="noStrike" dirty="0">
                          <a:effectLst/>
                        </a:rPr>
                        <a:t>FAJAS DE </a:t>
                      </a:r>
                      <a:r>
                        <a:rPr lang="es-MX" sz="1200" u="none" strike="noStrike" dirty="0" smtClean="0">
                          <a:effectLst/>
                        </a:rPr>
                        <a:t>SEGURIDAD  </a:t>
                      </a:r>
                      <a:r>
                        <a:rPr lang="es-MX" sz="1200" u="none" strike="noStrike" dirty="0">
                          <a:effectLst/>
                        </a:rPr>
                        <a:t>CONFECCIONADO CON ELASTICO DE 20.3 CM , TIRANTES ELASTICOS DE 32 MM , BANDA ELASTICA ESTANDAR DE 10.1 CM, 5 VARILLAS PLASTICAS EN LA ESPALDA DE 6*1/2", CIERRE DELANTERO DE GANCHO CON FELPA Y BROCHE DE SEGURIDAD, HERRAJES DE PLASTICO DE ALTA RESISTENCIA</a:t>
                      </a:r>
                      <a:endParaRPr lang="es-MX" sz="12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9278" marR="9278" marT="9278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9278" marR="9278" marT="9278" marB="0"/>
                </a:tc>
              </a:tr>
            </a:tbl>
          </a:graphicData>
        </a:graphic>
      </p:graphicFrame>
      <p:pic>
        <p:nvPicPr>
          <p:cNvPr id="12" name="11 Imagen" descr="https://avanzaseguridadtotal.com/wp-content/uploads/2017/08/03.-Fa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82" y="4031683"/>
            <a:ext cx="665343" cy="66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762785"/>
              </p:ext>
            </p:extLst>
          </p:nvPr>
        </p:nvGraphicFramePr>
        <p:xfrm>
          <a:off x="1327852" y="5066346"/>
          <a:ext cx="7030136" cy="375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5677"/>
                <a:gridCol w="1634459"/>
              </a:tblGrid>
              <a:tr h="44824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>
                          <a:effectLst/>
                        </a:rPr>
                        <a:t>  </a:t>
                      </a:r>
                      <a:r>
                        <a:rPr lang="es-MX" sz="1200" u="none" strike="noStrike" dirty="0" smtClean="0">
                          <a:effectLst/>
                        </a:rPr>
                        <a:t>15 CHALECOS </a:t>
                      </a:r>
                      <a:r>
                        <a:rPr lang="es-MX" sz="1200" u="none" strike="noStrike" dirty="0">
                          <a:effectLst/>
                        </a:rPr>
                        <a:t>DE SEGURIDAD  </a:t>
                      </a:r>
                      <a:r>
                        <a:rPr lang="es-MX" sz="1200" u="none" strike="noStrike" dirty="0" smtClean="0">
                          <a:effectLst/>
                        </a:rPr>
                        <a:t>COLOR </a:t>
                      </a:r>
                      <a:r>
                        <a:rPr lang="es-MX" sz="1200" u="none" strike="noStrike" dirty="0">
                          <a:effectLst/>
                        </a:rPr>
                        <a:t>NARANJA CON ANTIREFLEJANTE Y BOLSILLOS</a:t>
                      </a:r>
                      <a:r>
                        <a:rPr lang="es-MX" sz="1200" u="none" strike="noStrike" dirty="0" smtClean="0">
                          <a:effectLst/>
                        </a:rPr>
                        <a:t>.</a:t>
                      </a:r>
                    </a:p>
                    <a:p>
                      <a:pPr algn="l" fontAlgn="t"/>
                      <a:endParaRPr lang="es-MX" sz="12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0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4" name="13 Imagen" descr="https://static.grainger.com/rp/s/is/image/Grainger/28F554_AS01?$zmmain$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16" y="4887544"/>
            <a:ext cx="588637" cy="5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994328"/>
              </p:ext>
            </p:extLst>
          </p:nvPr>
        </p:nvGraphicFramePr>
        <p:xfrm>
          <a:off x="1327853" y="5514658"/>
          <a:ext cx="7030135" cy="375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86712"/>
                <a:gridCol w="1643423"/>
              </a:tblGrid>
              <a:tr h="280242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 smtClean="0">
                          <a:effectLst/>
                        </a:rPr>
                        <a:t>15 LENTES </a:t>
                      </a:r>
                      <a:r>
                        <a:rPr lang="es-MX" sz="1200" u="none" strike="noStrike" dirty="0">
                          <a:effectLst/>
                        </a:rPr>
                        <a:t>DE SEGURIDAD PARA PROTECCION  HECHOS DE MATERIAL DE POLICARBONATO.</a:t>
                      </a:r>
                      <a:endParaRPr lang="es-MX" sz="12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6" name="15 Imagen" descr="http://www.bhp.com.mx/mm5/graphics/lentes-de-seguridad-66-00011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16" y="5558069"/>
            <a:ext cx="617616" cy="30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905272"/>
              </p:ext>
            </p:extLst>
          </p:nvPr>
        </p:nvGraphicFramePr>
        <p:xfrm>
          <a:off x="1327853" y="6043172"/>
          <a:ext cx="7030135" cy="36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5676"/>
                <a:gridCol w="1634459"/>
              </a:tblGrid>
              <a:tr h="271680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u="none" strike="noStrike" dirty="0" smtClean="0">
                          <a:effectLst/>
                        </a:rPr>
                        <a:t>15 (PARES) BOTAS </a:t>
                      </a:r>
                      <a:r>
                        <a:rPr lang="es-MX" sz="1200" u="none" strike="noStrike" dirty="0">
                          <a:effectLst/>
                        </a:rPr>
                        <a:t>INDUSTRIALES PARA </a:t>
                      </a:r>
                      <a:r>
                        <a:rPr lang="es-MX" sz="1200" u="none" strike="noStrike" dirty="0" smtClean="0">
                          <a:effectLst/>
                        </a:rPr>
                        <a:t>PROTECCIÓN                                  </a:t>
                      </a:r>
                    </a:p>
                    <a:p>
                      <a:pPr algn="l" fontAlgn="t"/>
                      <a:r>
                        <a:rPr lang="es-MX" sz="1200" u="none" strike="noStrike" dirty="0" smtClean="0">
                          <a:effectLst/>
                        </a:rPr>
                        <a:t>                                                                     </a:t>
                      </a:r>
                      <a:endParaRPr lang="es-MX" sz="1200" b="0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endParaRPr lang="es-MX" sz="1200" b="1" i="0" u="none" strike="noStrike" dirty="0">
                        <a:effectLst/>
                        <a:latin typeface="Century Gothic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19" name="18 Imagen" descr="Resultado de imagen para botas timberland INDUSTRIAL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97" y="5958002"/>
            <a:ext cx="584854" cy="58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90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 txBox="1">
            <a:spLocks/>
          </p:cNvSpPr>
          <p:nvPr/>
        </p:nvSpPr>
        <p:spPr>
          <a:xfrm>
            <a:off x="1022272" y="1167056"/>
            <a:ext cx="7778827" cy="527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latin typeface="+mn-lt"/>
              </a:rPr>
              <a:t>PROYECTO ESTATAL PARA LA DIRECCIÓN DE ADMINISTRACIÓN DE EMERGENCIAS</a:t>
            </a:r>
            <a:endParaRPr lang="es-MX" sz="1800" b="1" dirty="0">
              <a:latin typeface="+mn-lt"/>
            </a:endParaRPr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418240"/>
              </p:ext>
            </p:extLst>
          </p:nvPr>
        </p:nvGraphicFramePr>
        <p:xfrm>
          <a:off x="63499" y="1835839"/>
          <a:ext cx="9055100" cy="439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042"/>
                <a:gridCol w="3121938"/>
                <a:gridCol w="3482219"/>
                <a:gridCol w="1873901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N°</a:t>
                      </a:r>
                      <a:endParaRPr lang="es-MX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NOMBRE DEL DEPARTAMENTO</a:t>
                      </a:r>
                      <a:endParaRPr lang="es-MX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DESCRIPCIÓN</a:t>
                      </a:r>
                      <a:endParaRPr lang="es-MX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IMPORTE</a:t>
                      </a:r>
                      <a:endParaRPr lang="es-MX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1.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Departamento</a:t>
                      </a:r>
                      <a:r>
                        <a:rPr lang="es-MX" sz="1800" baseline="0" dirty="0" smtClean="0"/>
                        <a:t> de Monitoreo de Riesgos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Renovación del equipo</a:t>
                      </a:r>
                      <a:r>
                        <a:rPr lang="es-MX" sz="1800" baseline="0" dirty="0" smtClean="0"/>
                        <a:t> de cómputo, teléfonos y de las Instalaciones de trabajo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$631,300.02</a:t>
                      </a:r>
                      <a:endParaRPr lang="es-MX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2.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Departamento de Administración Tecnológica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Restablecimiento de Comunicaciones,</a:t>
                      </a:r>
                      <a:r>
                        <a:rPr lang="es-MX" sz="1800" baseline="0" dirty="0" smtClean="0"/>
                        <a:t> Modernización de Unidad de Comunicaciones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$19,902,018.00</a:t>
                      </a:r>
                      <a:endParaRPr lang="es-MX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3.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Departamento de Logística y Evaluación de Daños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Renovación de Unidades Móviles y Caninas</a:t>
                      </a:r>
                      <a:r>
                        <a:rPr lang="es-MX" sz="1800" baseline="0" dirty="0" smtClean="0"/>
                        <a:t>, Equipo de Protección Personal, así como remodelación de las Instalaciones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$11,884,550.04</a:t>
                      </a:r>
                      <a:endParaRPr lang="es-MX" sz="1800" dirty="0"/>
                    </a:p>
                  </a:txBody>
                  <a:tcPr/>
                </a:tc>
              </a:tr>
              <a:tr h="568011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4.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Departamento de Ayuda Humanitaria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Equipamiento</a:t>
                      </a:r>
                      <a:r>
                        <a:rPr lang="es-MX" sz="1800" baseline="0" dirty="0" smtClean="0"/>
                        <a:t> del Almacén de Ayuda Humanitaria con Racks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$1,356,855.56</a:t>
                      </a:r>
                      <a:endParaRPr lang="es-MX" sz="1800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MX" sz="1800" b="1" dirty="0" smtClean="0"/>
                        <a:t>TOTAL</a:t>
                      </a:r>
                      <a:endParaRPr lang="es-MX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1" dirty="0" smtClean="0"/>
                        <a:t>$33,774,723.62</a:t>
                      </a:r>
                      <a:endParaRPr lang="es-MX" sz="1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0287" y="2471650"/>
            <a:ext cx="8619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TRANSPORTES AÉREOS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36480" y="6087550"/>
            <a:ext cx="89093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b="1" dirty="0" smtClean="0">
                <a:hlinkClick r:id="rId3"/>
              </a:rPr>
              <a:t>URL:</a:t>
            </a:r>
          </a:p>
          <a:p>
            <a:r>
              <a:rPr lang="es-MX" sz="1000" dirty="0" smtClean="0">
                <a:hlinkClick r:id="rId3"/>
              </a:rPr>
              <a:t>https</a:t>
            </a:r>
            <a:r>
              <a:rPr lang="es-MX" sz="1000" dirty="0">
                <a:hlinkClick r:id="rId3"/>
              </a:rPr>
              <a:t>://</a:t>
            </a:r>
            <a:r>
              <a:rPr lang="es-MX" sz="1000" dirty="0" smtClean="0">
                <a:hlinkClick r:id="rId3"/>
              </a:rPr>
              <a:t>doc-0c-5o-docs.googleusercontent.com/docs/securesc/qto5au1mhu1660s70jja6o06u7m3jd85/3gu2enan3m2cgci1etn33roubbaqc8sc/1549476000000/17157251834420547044/02335618092403874553/1rCbHv-WxwhHgkepTkhSxSb39fFTTA-Jx?e=download</a:t>
            </a:r>
            <a:r>
              <a:rPr lang="es-MX" sz="1000" dirty="0" smtClean="0"/>
              <a:t> 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56585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TRANSPORTES AEREOS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2967335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PROYECTO DE RESCATE DE 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AERÓDROMOS DEL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ESTADO DE CHIAPAS</a:t>
            </a:r>
          </a:p>
        </p:txBody>
      </p:sp>
    </p:spTree>
    <p:extLst>
      <p:ext uri="{BB962C8B-B14F-4D97-AF65-F5344CB8AC3E}">
        <p14:creationId xmlns:p14="http://schemas.microsoft.com/office/powerpoint/2010/main" val="6824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ARANJO\Desktop\Logotipos\50637195_250006929047747_105684254502944768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119190"/>
            <a:ext cx="3095628" cy="3095628"/>
          </a:xfrm>
          <a:prstGeom prst="rect">
            <a:avLst/>
          </a:prstGeom>
          <a:noFill/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428596" y="4283058"/>
            <a:ext cx="8280920" cy="1928826"/>
          </a:xfrm>
          <a:prstGeom prst="roundRect">
            <a:avLst>
              <a:gd name="adj" fmla="val 16667"/>
            </a:avLst>
          </a:prstGeom>
          <a:solidFill>
            <a:schemeClr val="tx2">
              <a:alpha val="16000"/>
            </a:schemeClr>
          </a:solidFill>
          <a:ln w="9525">
            <a:noFill/>
            <a:round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w Cen MT" pitchFamily="34" charset="0"/>
              </a:rPr>
              <a:t>PROYECTO DE EQUIPAMIENTO PARA TRANSPORTES AÉREOS DEL SISTEMA ESTATAL DE PROTECCIÓN CIVIL </a:t>
            </a:r>
            <a:endParaRPr lang="es-MX" sz="4000" dirty="0">
              <a:solidFill>
                <a:schemeClr val="bg1"/>
              </a:solidFill>
              <a:latin typeface="Tw Cen MT" pitchFamily="34" charset="0"/>
            </a:endParaRPr>
          </a:p>
          <a:p>
            <a:pPr algn="just"/>
            <a:endParaRPr lang="es-MX" sz="4000" dirty="0" smtClean="0">
              <a:solidFill>
                <a:schemeClr val="bg1"/>
              </a:solidFill>
              <a:latin typeface="Tw Cen MT" pitchFamily="34" charset="0"/>
            </a:endParaRPr>
          </a:p>
          <a:p>
            <a:pPr algn="just"/>
            <a:r>
              <a:rPr lang="es-MX" sz="4000" dirty="0" smtClean="0">
                <a:solidFill>
                  <a:schemeClr val="bg1"/>
                </a:solidFill>
                <a:latin typeface="Tw Cen MT" pitchFamily="34" charset="0"/>
              </a:rPr>
              <a:t> </a:t>
            </a:r>
            <a:endParaRPr lang="es-ES" sz="4000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Problemática Actual</a:t>
            </a:r>
            <a:endParaRPr lang="es-MX" sz="28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616884643"/>
              </p:ext>
            </p:extLst>
          </p:nvPr>
        </p:nvGraphicFramePr>
        <p:xfrm>
          <a:off x="357158" y="1428736"/>
          <a:ext cx="3649568" cy="5014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500562" y="1428736"/>
            <a:ext cx="4319910" cy="4786346"/>
          </a:xfrm>
          <a:prstGeom prst="roundRect">
            <a:avLst>
              <a:gd name="adj" fmla="val 16667"/>
            </a:avLst>
          </a:prstGeom>
          <a:solidFill>
            <a:schemeClr val="tx2">
              <a:alpha val="16000"/>
            </a:schemeClr>
          </a:solidFill>
          <a:ln w="9525">
            <a:noFill/>
            <a:round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/>
          <a:lstStyle/>
          <a:p>
            <a:pPr algn="just"/>
            <a:r>
              <a:rPr lang="es-MX" sz="1900" dirty="0" smtClean="0">
                <a:solidFill>
                  <a:schemeClr val="bg1"/>
                </a:solidFill>
                <a:latin typeface="Tw Cen MT" pitchFamily="34" charset="0"/>
              </a:rPr>
              <a:t>El Estado cuenta con una red carretera de 23,426 kilómetros,  de los cuales 68% son caminos rurales de terracería, y la red federal pavimentada representa  únicamente el 11% del total.  Más del 50% de las localidades no cuentan con acceso por carretera pavimentada, de las cuales 10,380 localidades tienen acceso por terracería,  la mayoría en mal estado y  2,778 localidades no conectan a una carretera y la distancia más próxima es de uno a 10 kilómetros para llegar a ella.</a:t>
            </a:r>
          </a:p>
          <a:p>
            <a:pPr algn="r"/>
            <a:r>
              <a:rPr lang="es-MX" sz="1900" dirty="0" smtClean="0">
                <a:solidFill>
                  <a:schemeClr val="bg1"/>
                </a:solidFill>
                <a:latin typeface="Tw Cen MT" pitchFamily="34" charset="0"/>
              </a:rPr>
              <a:t>(INEGI)</a:t>
            </a:r>
            <a:endParaRPr lang="es-MX" sz="1900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Justificación</a:t>
            </a:r>
            <a:endParaRPr lang="es-MX" sz="2800" dirty="0"/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30469" t="15000" r="34375" b="5000"/>
          <a:stretch>
            <a:fillRect/>
          </a:stretch>
        </p:blipFill>
        <p:spPr bwMode="auto">
          <a:xfrm>
            <a:off x="357158" y="1714488"/>
            <a:ext cx="312541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3786182" y="1500174"/>
            <a:ext cx="49291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latin typeface="Tw Cen MT" pitchFamily="34" charset="0"/>
              </a:rPr>
              <a:t>Cumpliendo con los compromisos de la Cuarta Transformación, y en particular con el manifestado al respecto por el Doctor Rutilio Escandón Cadenas, los servicios aéreos del Gobierno del Estado se transfieren a la Secretaría de Protección Civil, para contribuir al apoyo de las funciones de protección y asistencia a la ciudadanía ante las afectaciones o el riesgo derivado de las emergencias provocadas por los fenómenos naturales o antropogénicos.</a:t>
            </a:r>
            <a:endParaRPr lang="es-MX" sz="24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0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3"/>
            <a:ext cx="8136904" cy="4577009"/>
          </a:xfrm>
          <a:prstGeom prst="rect">
            <a:avLst/>
          </a:prstGeom>
        </p:spPr>
      </p:pic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Objetivo</a:t>
            </a:r>
            <a:endParaRPr lang="es-MX" sz="2800" dirty="0"/>
          </a:p>
        </p:txBody>
      </p:sp>
      <p:sp>
        <p:nvSpPr>
          <p:cNvPr id="4" name="3 Rectángulo"/>
          <p:cNvSpPr/>
          <p:nvPr/>
        </p:nvSpPr>
        <p:spPr>
          <a:xfrm>
            <a:off x="785786" y="1785926"/>
            <a:ext cx="72866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 smtClean="0">
                <a:latin typeface="Tw Cen MT" pitchFamily="34" charset="0"/>
              </a:rPr>
              <a:t>Acercar a la población Chiapaneca las Políticas Públicas de Protección Civil, mediante la implementación de Leyes, Normas y Protocolos que establezcan y sustenten la creación de un equipo de respuesta aérea que tenga la capacidad de llevar a cabo acciones de Reducción de Riesgos y Atención de Emergencias de la manera mas eficaz y expedita con la utilización de aeronaves equipadas.</a:t>
            </a:r>
          </a:p>
        </p:txBody>
      </p:sp>
    </p:spTree>
    <p:extLst>
      <p:ext uri="{BB962C8B-B14F-4D97-AF65-F5344CB8AC3E}">
        <p14:creationId xmlns:p14="http://schemas.microsoft.com/office/powerpoint/2010/main" val="1153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Misión</a:t>
            </a:r>
            <a:endParaRPr lang="es-MX" sz="2800" dirty="0"/>
          </a:p>
        </p:txBody>
      </p:sp>
      <p:sp>
        <p:nvSpPr>
          <p:cNvPr id="4" name="3 Rectángulo"/>
          <p:cNvSpPr/>
          <p:nvPr/>
        </p:nvSpPr>
        <p:spPr>
          <a:xfrm>
            <a:off x="785786" y="1857364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 smtClean="0">
                <a:latin typeface="Tw Cen MT" pitchFamily="34" charset="0"/>
              </a:rPr>
              <a:t>Ser un equipo de trabajo que coadyuve a las acciones de Reducción de Riesgos de Desastres y Atención a Emergencias en coordinación con los Comités de Prevención y Participación Ciudadana enfocados en el Programa Preventivo de Protección Civil (PP5), ya sea por las condiciones de prevención, vulnerabilidad, riesgo, emergencia y desastre.</a:t>
            </a:r>
            <a:endParaRPr lang="es-MX" sz="2800" dirty="0">
              <a:latin typeface="Tw Cen MT" pitchFamily="34" charset="0"/>
            </a:endParaRPr>
          </a:p>
        </p:txBody>
      </p:sp>
      <p:pic>
        <p:nvPicPr>
          <p:cNvPr id="5" name="Picture 2" descr="E:\Back_Up_Main\Fotos\puente aerio berriozabal\IMG_7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5000636"/>
            <a:ext cx="1836270" cy="1224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9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Visión</a:t>
            </a:r>
            <a:endParaRPr lang="es-MX" sz="2800" dirty="0"/>
          </a:p>
        </p:txBody>
      </p:sp>
      <p:sp>
        <p:nvSpPr>
          <p:cNvPr id="4" name="3 Rectángulo"/>
          <p:cNvSpPr/>
          <p:nvPr/>
        </p:nvSpPr>
        <p:spPr>
          <a:xfrm>
            <a:off x="642910" y="1774346"/>
            <a:ext cx="79296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latin typeface="Tw Cen MT" panose="020B0602020104020603" pitchFamily="34" charset="0"/>
              </a:rPr>
              <a:t>Ser un equipo eficiente que garantice los servicios que el Sistema Estatal de Protección Civil de Chiapas, brinda a la población en toda la extensión territorial, mediante la aplicación de protocolos y acciones que ayuden a mitigar los Riesgos de Desastres y en caso necesario, activarse como equipo de búsqueda, rescate, monitoreo, control y combate de incendios y para evacuaciones </a:t>
            </a:r>
            <a:r>
              <a:rPr lang="es-MX" sz="2400" dirty="0" err="1" smtClean="0">
                <a:latin typeface="Tw Cen MT" panose="020B0602020104020603" pitchFamily="34" charset="0"/>
              </a:rPr>
              <a:t>aeromédicas</a:t>
            </a:r>
            <a:r>
              <a:rPr lang="es-MX" sz="2400" dirty="0" smtClean="0">
                <a:latin typeface="Tw Cen MT" panose="020B0602020104020603" pitchFamily="34" charset="0"/>
              </a:rPr>
              <a:t>, así mismo estar en los estándares internacionales de seguridad aérea, mediante la capacitación del personal con especial atención a los tripulantes y con esto una coordinación interinstitucional de calidad para brindar los mejores servicios a la población. </a:t>
            </a:r>
            <a:endParaRPr lang="es-ES" sz="2400" b="1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Propuestas de Proyectos</a:t>
            </a:r>
            <a:endParaRPr lang="es-MX" sz="2800" dirty="0"/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71472" y="1928802"/>
            <a:ext cx="8280920" cy="3071834"/>
          </a:xfrm>
          <a:prstGeom prst="roundRect">
            <a:avLst>
              <a:gd name="adj" fmla="val 16667"/>
            </a:avLst>
          </a:prstGeom>
          <a:solidFill>
            <a:schemeClr val="tx2">
              <a:alpha val="16000"/>
            </a:schemeClr>
          </a:solidFill>
          <a:ln w="9525">
            <a:noFill/>
            <a:round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bg1"/>
                </a:solidFill>
                <a:latin typeface="Tw Cen MT" pitchFamily="34" charset="0"/>
              </a:rPr>
              <a:t>Rescate de Aeródromos de Chiapas</a:t>
            </a:r>
          </a:p>
          <a:p>
            <a:pPr algn="just">
              <a:buFont typeface="Arial" pitchFamily="34" charset="0"/>
              <a:buChar char="•"/>
            </a:pPr>
            <a:endParaRPr lang="es-MX" sz="2400" dirty="0" smtClean="0">
              <a:solidFill>
                <a:schemeClr val="bg1"/>
              </a:solidFill>
              <a:latin typeface="Tw Cen MT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bg1"/>
                </a:solidFill>
                <a:latin typeface="Tw Cen MT" pitchFamily="34" charset="0"/>
              </a:rPr>
              <a:t>Equipamiento para Combate y Prevención de Incendios</a:t>
            </a:r>
          </a:p>
          <a:p>
            <a:pPr algn="just">
              <a:buFont typeface="Arial" pitchFamily="34" charset="0"/>
              <a:buChar char="•"/>
            </a:pPr>
            <a:endParaRPr lang="es-MX" sz="2400" dirty="0" smtClean="0">
              <a:solidFill>
                <a:schemeClr val="bg1"/>
              </a:solidFill>
              <a:latin typeface="Tw Cen MT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bg1"/>
                </a:solidFill>
                <a:latin typeface="Tw Cen MT" pitchFamily="34" charset="0"/>
              </a:rPr>
              <a:t>Equipamiento para Evacuaciones Aeromédicas</a:t>
            </a:r>
          </a:p>
          <a:p>
            <a:pPr algn="just">
              <a:buFont typeface="Arial" pitchFamily="34" charset="0"/>
              <a:buChar char="•"/>
            </a:pPr>
            <a:endParaRPr lang="es-MX" sz="2400" dirty="0" smtClean="0">
              <a:solidFill>
                <a:schemeClr val="bg1"/>
              </a:solidFill>
              <a:latin typeface="Tw Cen MT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bg1"/>
                </a:solidFill>
                <a:latin typeface="Tw Cen MT" pitchFamily="34" charset="0"/>
              </a:rPr>
              <a:t>Equipamiento para Búsqueda y Rescate</a:t>
            </a:r>
          </a:p>
          <a:p>
            <a:pPr algn="just"/>
            <a:endParaRPr lang="es-MX" sz="2200" dirty="0" smtClean="0">
              <a:solidFill>
                <a:schemeClr val="bg1"/>
              </a:solidFill>
              <a:latin typeface="Tw Cen MT" pitchFamily="34" charset="0"/>
            </a:endParaRPr>
          </a:p>
          <a:p>
            <a:pPr algn="just"/>
            <a:endParaRPr lang="es-MX" sz="2200" dirty="0" smtClean="0">
              <a:solidFill>
                <a:schemeClr val="bg1"/>
              </a:solidFill>
              <a:latin typeface="Tw Cen MT" pitchFamily="34" charset="0"/>
            </a:endParaRPr>
          </a:p>
          <a:p>
            <a:pPr algn="just"/>
            <a:endParaRPr lang="es-MX" sz="2200" dirty="0" smtClean="0">
              <a:solidFill>
                <a:schemeClr val="bg1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4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0101" r="8662" b="29000"/>
          <a:stretch/>
        </p:blipFill>
        <p:spPr>
          <a:xfrm>
            <a:off x="6500826" y="1500174"/>
            <a:ext cx="2312789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E:\Back_Up_Main\Fotos\FOTOS DESFILE AEREO\69079_160711570619433_100000417745935_379231_1914188_n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4572008"/>
            <a:ext cx="2015122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/>
          <a:srcRect l="30938" t="39167" r="28750" b="20000"/>
          <a:stretch>
            <a:fillRect/>
          </a:stretch>
        </p:blipFill>
        <p:spPr bwMode="auto">
          <a:xfrm>
            <a:off x="785786" y="2143116"/>
            <a:ext cx="5572164" cy="317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463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Combate de Incendios Forestales</a:t>
            </a:r>
            <a:endParaRPr lang="es-MX" sz="2800" dirty="0"/>
          </a:p>
        </p:txBody>
      </p:sp>
      <p:pic>
        <p:nvPicPr>
          <p:cNvPr id="4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2" r="31024" b="26472"/>
          <a:stretch/>
        </p:blipFill>
        <p:spPr>
          <a:xfrm>
            <a:off x="7500958" y="5214950"/>
            <a:ext cx="1493449" cy="1591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571472" y="1500174"/>
            <a:ext cx="8001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latin typeface="Tw Cen MT" pitchFamily="34" charset="0"/>
              </a:rPr>
              <a:t>El uso de aeronaves para la Detección y Combate Directo e Indirecto de Incendios Forestales, pastizales y perimetrales se ha utilizado por mas de 15 años en el Estado de Chiapas.</a:t>
            </a:r>
          </a:p>
          <a:p>
            <a:pPr algn="just"/>
            <a:endParaRPr lang="es-MX" sz="2400" dirty="0" smtClean="0">
              <a:latin typeface="Tw Cen MT" pitchFamily="34" charset="0"/>
            </a:endParaRPr>
          </a:p>
          <a:p>
            <a:pPr algn="just"/>
            <a:r>
              <a:rPr lang="es-MX" sz="2400" dirty="0" smtClean="0">
                <a:latin typeface="Tw Cen MT" pitchFamily="34" charset="0"/>
              </a:rPr>
              <a:t>Son de suma importancia para la toma de decisiones y para el ingreso de personal de tierra.</a:t>
            </a:r>
          </a:p>
          <a:p>
            <a:pPr algn="just"/>
            <a:endParaRPr lang="es-ES" sz="2400" dirty="0" smtClean="0">
              <a:latin typeface="Tw Cen MT" pitchFamily="34" charset="0"/>
            </a:endParaRPr>
          </a:p>
          <a:p>
            <a:pPr algn="just"/>
            <a:r>
              <a:rPr lang="es-MX" sz="2400" dirty="0" smtClean="0">
                <a:latin typeface="Tw Cen MT" pitchFamily="34" charset="0"/>
              </a:rPr>
              <a:t>Prevenir incendios como los del año de 1998 donde se afectaron mas de 198 mil hectáreas es de suma importancia para el Estado donde más del 60% de su extensión territorial es selva y bosques.</a:t>
            </a:r>
          </a:p>
        </p:txBody>
      </p:sp>
    </p:spTree>
    <p:extLst>
      <p:ext uri="{BB962C8B-B14F-4D97-AF65-F5344CB8AC3E}">
        <p14:creationId xmlns:p14="http://schemas.microsoft.com/office/powerpoint/2010/main" val="33499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Equipamiento Requerido</a:t>
            </a:r>
            <a:endParaRPr lang="es-MX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7969" t="36667" r="75156" b="34166"/>
          <a:stretch>
            <a:fillRect/>
          </a:stretch>
        </p:blipFill>
        <p:spPr bwMode="auto">
          <a:xfrm>
            <a:off x="714348" y="1785926"/>
            <a:ext cx="2428892" cy="236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Resultado de imagen para combate de incendios forestales con helicoptero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1571612"/>
            <a:ext cx="1143008" cy="1006727"/>
          </a:xfrm>
          <a:prstGeom prst="rect">
            <a:avLst/>
          </a:prstGeom>
          <a:noFill/>
        </p:spPr>
      </p:pic>
      <p:pic>
        <p:nvPicPr>
          <p:cNvPr id="7172" name="Picture 4" descr="La imagen puede contener: una o varias personas, montaña, exterior y naturale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5286388"/>
            <a:ext cx="1592085" cy="89554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29531" t="47500" r="45156" b="24166"/>
          <a:stretch>
            <a:fillRect/>
          </a:stretch>
        </p:blipFill>
        <p:spPr bwMode="auto">
          <a:xfrm>
            <a:off x="3571868" y="1857364"/>
            <a:ext cx="363073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714348" y="4643446"/>
            <a:ext cx="6786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err="1" smtClean="0">
                <a:latin typeface="Tw Cen MT" pitchFamily="34" charset="0"/>
              </a:rPr>
              <a:t>Bambi</a:t>
            </a:r>
            <a:r>
              <a:rPr lang="es-MX" dirty="0" smtClean="0">
                <a:latin typeface="Tw Cen MT" pitchFamily="34" charset="0"/>
              </a:rPr>
              <a:t> </a:t>
            </a:r>
            <a:r>
              <a:rPr lang="es-MX" dirty="0" err="1" smtClean="0">
                <a:latin typeface="Tw Cen MT" pitchFamily="34" charset="0"/>
              </a:rPr>
              <a:t>Bucket</a:t>
            </a:r>
            <a:r>
              <a:rPr lang="es-MX" dirty="0" smtClean="0">
                <a:latin typeface="Tw Cen MT" pitchFamily="34" charset="0"/>
              </a:rPr>
              <a:t> para Bell,412 con capacidad de hasta 900 Lbs.</a:t>
            </a:r>
          </a:p>
          <a:p>
            <a:r>
              <a:rPr lang="es-MX" dirty="0" smtClean="0">
                <a:latin typeface="Tw Cen MT" pitchFamily="34" charset="0"/>
              </a:rPr>
              <a:t>Incluye accesorios de operación</a:t>
            </a:r>
          </a:p>
          <a:p>
            <a:r>
              <a:rPr lang="es-MX" dirty="0" smtClean="0">
                <a:latin typeface="Tw Cen MT" pitchFamily="34" charset="0"/>
              </a:rPr>
              <a:t>$1,033,200 Pesos</a:t>
            </a:r>
            <a:endParaRPr lang="es-MX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Evacuación Aeromédica</a:t>
            </a:r>
            <a:endParaRPr lang="es-MX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929198"/>
            <a:ext cx="2424054" cy="1036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0034" y="1643050"/>
            <a:ext cx="8072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latin typeface="Tw Cen MT" pitchFamily="34" charset="0"/>
              </a:rPr>
              <a:t>La evacuación aeromédica o MEDEVAC es un sistema de traslado de pacientes desde una ubicación remota hasta un hospital especializado; El término </a:t>
            </a:r>
            <a:r>
              <a:rPr lang="es-MX" sz="2400" i="1" dirty="0" smtClean="0">
                <a:latin typeface="Tw Cen MT" pitchFamily="34" charset="0"/>
              </a:rPr>
              <a:t>MEDEVAC</a:t>
            </a:r>
            <a:r>
              <a:rPr lang="es-MX" sz="2400" dirty="0" smtClean="0">
                <a:latin typeface="Tw Cen MT" pitchFamily="34" charset="0"/>
              </a:rPr>
              <a:t> se aplica generalmente a un vehículo aéreo, a un avión, o a un helicóptero usado como ambulancia, a veces llamada una "ambulancia aérea". Esto permite el transporte rápido de las personas seriamente lesionadas, particularmente pacientes traumatizados, desde la escena de un accidente hasta un hospital especializado.</a:t>
            </a:r>
          </a:p>
        </p:txBody>
      </p:sp>
    </p:spTree>
    <p:extLst>
      <p:ext uri="{BB962C8B-B14F-4D97-AF65-F5344CB8AC3E}">
        <p14:creationId xmlns:p14="http://schemas.microsoft.com/office/powerpoint/2010/main" val="164871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Equipamiento Requerido</a:t>
            </a:r>
            <a:endParaRPr lang="es-MX" sz="2800" dirty="0"/>
          </a:p>
        </p:txBody>
      </p:sp>
      <p:pic>
        <p:nvPicPr>
          <p:cNvPr id="3" name="2 Imagen" descr="C:\Users\IPC-Eloisa\Desktop\Imagen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285860"/>
            <a:ext cx="1944216" cy="155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3551">
            <a:off x="6939973" y="4868307"/>
            <a:ext cx="2073461" cy="135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37031" t="30000" r="37187" b="51667"/>
          <a:stretch>
            <a:fillRect/>
          </a:stretch>
        </p:blipFill>
        <p:spPr bwMode="auto">
          <a:xfrm>
            <a:off x="428596" y="1714488"/>
            <a:ext cx="2714644" cy="108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3286116" y="1785926"/>
            <a:ext cx="3214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Camilla angosta para Bell 412.</a:t>
            </a:r>
          </a:p>
          <a:p>
            <a:r>
              <a:rPr lang="es-MX" dirty="0" smtClean="0">
                <a:latin typeface="Tw Cen MT" pitchFamily="34" charset="0"/>
              </a:rPr>
              <a:t>Incluye accesorios de operación</a:t>
            </a:r>
          </a:p>
          <a:p>
            <a:r>
              <a:rPr lang="es-MX" dirty="0" smtClean="0">
                <a:latin typeface="Tw Cen MT" pitchFamily="34" charset="0"/>
              </a:rPr>
              <a:t>$149,100 Pesos</a:t>
            </a:r>
            <a:endParaRPr lang="es-MX" dirty="0">
              <a:latin typeface="Tw Cen M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41719" t="41667" r="42343" b="21666"/>
          <a:stretch>
            <a:fillRect/>
          </a:stretch>
        </p:blipFill>
        <p:spPr bwMode="auto">
          <a:xfrm>
            <a:off x="1071538" y="3071810"/>
            <a:ext cx="121444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3357554" y="3571876"/>
            <a:ext cx="3214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Mesa de servicio y porta accesorios para Camilla.</a:t>
            </a:r>
          </a:p>
          <a:p>
            <a:r>
              <a:rPr lang="es-MX" dirty="0" smtClean="0">
                <a:latin typeface="Tw Cen MT" pitchFamily="34" charset="0"/>
              </a:rPr>
              <a:t>$ 58,170 Pesos</a:t>
            </a:r>
            <a:endParaRPr lang="es-MX" dirty="0">
              <a:latin typeface="Tw Cen MT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 l="34062" t="39167" r="53282" b="26666"/>
          <a:stretch>
            <a:fillRect/>
          </a:stretch>
        </p:blipFill>
        <p:spPr bwMode="auto">
          <a:xfrm>
            <a:off x="1142976" y="4786322"/>
            <a:ext cx="1000132" cy="151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3214678" y="5286388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Poste para aplicación de sueros</a:t>
            </a:r>
          </a:p>
          <a:p>
            <a:r>
              <a:rPr lang="es-MX" dirty="0" smtClean="0">
                <a:latin typeface="Tw Cen MT" pitchFamily="34" charset="0"/>
              </a:rPr>
              <a:t>$14,280 Pesos</a:t>
            </a:r>
            <a:endParaRPr lang="es-MX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Equipamiento Requerido</a:t>
            </a:r>
            <a:endParaRPr lang="es-MX" sz="2800" dirty="0"/>
          </a:p>
        </p:txBody>
      </p:sp>
      <p:pic>
        <p:nvPicPr>
          <p:cNvPr id="3" name="2 Imagen" descr="C:\Users\IPC-Eloisa\Desktop\Imagen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285860"/>
            <a:ext cx="1944216" cy="155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3551">
            <a:off x="6939973" y="4868307"/>
            <a:ext cx="2073461" cy="135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Oxylog® 3000 plus - Imágenes 1"/>
          <p:cNvPicPr>
            <a:picLocks noChangeAspect="1" noChangeArrowheads="1"/>
          </p:cNvPicPr>
          <p:nvPr/>
        </p:nvPicPr>
        <p:blipFill>
          <a:blip r:embed="rId4"/>
          <a:srcRect t="12535" r="5586" b="12255"/>
          <a:stretch>
            <a:fillRect/>
          </a:stretch>
        </p:blipFill>
        <p:spPr bwMode="auto">
          <a:xfrm>
            <a:off x="500034" y="1428736"/>
            <a:ext cx="2071702" cy="1420596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3286116" y="1785926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Ventilador Portátil</a:t>
            </a:r>
          </a:p>
          <a:p>
            <a:r>
              <a:rPr lang="es-MX" dirty="0" err="1" smtClean="0">
                <a:latin typeface="Tw Cen MT" pitchFamily="34" charset="0"/>
              </a:rPr>
              <a:t>Oxylog</a:t>
            </a:r>
            <a:r>
              <a:rPr lang="es-MX" baseline="30000" dirty="0" smtClean="0">
                <a:latin typeface="Tw Cen MT" pitchFamily="34" charset="0"/>
              </a:rPr>
              <a:t>®</a:t>
            </a:r>
            <a:r>
              <a:rPr lang="es-MX" dirty="0" smtClean="0">
                <a:latin typeface="Tw Cen MT" pitchFamily="34" charset="0"/>
              </a:rPr>
              <a:t> 3000 plus Certificado FAA</a:t>
            </a:r>
          </a:p>
          <a:p>
            <a:r>
              <a:rPr lang="es-MX" dirty="0" smtClean="0">
                <a:latin typeface="Tw Cen MT" pitchFamily="34" charset="0"/>
              </a:rPr>
              <a:t>$26,250 Pesos</a:t>
            </a:r>
            <a:endParaRPr lang="es-MX" dirty="0">
              <a:latin typeface="Tw Cen MT" pitchFamily="34" charset="0"/>
            </a:endParaRPr>
          </a:p>
        </p:txBody>
      </p:sp>
      <p:pic>
        <p:nvPicPr>
          <p:cNvPr id="4100" name="Picture 4" descr="Infinity® Gamma XL - Imágenes 1"/>
          <p:cNvPicPr>
            <a:picLocks noChangeAspect="1" noChangeArrowheads="1"/>
          </p:cNvPicPr>
          <p:nvPr/>
        </p:nvPicPr>
        <p:blipFill>
          <a:blip r:embed="rId5"/>
          <a:srcRect l="17857" t="12431" r="17582" b="2624"/>
          <a:stretch>
            <a:fillRect/>
          </a:stretch>
        </p:blipFill>
        <p:spPr bwMode="auto">
          <a:xfrm>
            <a:off x="571472" y="2960853"/>
            <a:ext cx="1928826" cy="1682593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3286116" y="3214686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Monitor de Signos Vitales Portátil</a:t>
            </a:r>
          </a:p>
          <a:p>
            <a:r>
              <a:rPr lang="es-MX" dirty="0" err="1" smtClean="0">
                <a:latin typeface="Tw Cen MT" pitchFamily="34" charset="0"/>
              </a:rPr>
              <a:t>Infinity</a:t>
            </a:r>
            <a:r>
              <a:rPr lang="es-MX" baseline="30000" dirty="0" smtClean="0">
                <a:latin typeface="Tw Cen MT" pitchFamily="34" charset="0"/>
              </a:rPr>
              <a:t>®</a:t>
            </a:r>
            <a:r>
              <a:rPr lang="es-MX" dirty="0" smtClean="0">
                <a:latin typeface="Tw Cen MT" pitchFamily="34" charset="0"/>
              </a:rPr>
              <a:t> Gamma XL, Certificado FAA</a:t>
            </a:r>
          </a:p>
          <a:p>
            <a:r>
              <a:rPr lang="es-MX" dirty="0" smtClean="0">
                <a:latin typeface="Tw Cen MT" pitchFamily="34" charset="0"/>
              </a:rPr>
              <a:t>$31,500 Pesos</a:t>
            </a:r>
            <a:endParaRPr lang="es-MX" dirty="0">
              <a:latin typeface="Tw Cen MT" pitchFamily="34" charset="0"/>
            </a:endParaRPr>
          </a:p>
        </p:txBody>
      </p:sp>
      <p:pic>
        <p:nvPicPr>
          <p:cNvPr id="4102" name="Picture 6" descr="Resultado de imagen para Propaq M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4786322"/>
            <a:ext cx="1571636" cy="1571636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3214678" y="5143512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Desfibrilador Externo </a:t>
            </a:r>
            <a:r>
              <a:rPr lang="es-MX" dirty="0" err="1" smtClean="0">
                <a:latin typeface="Tw Cen MT" pitchFamily="34" charset="0"/>
              </a:rPr>
              <a:t>Semi-Automatico</a:t>
            </a:r>
            <a:r>
              <a:rPr lang="es-MX" dirty="0" smtClean="0">
                <a:latin typeface="Tw Cen MT" pitchFamily="34" charset="0"/>
              </a:rPr>
              <a:t> </a:t>
            </a:r>
            <a:r>
              <a:rPr lang="es-MX" dirty="0" err="1" smtClean="0"/>
              <a:t>Propaq</a:t>
            </a:r>
            <a:r>
              <a:rPr lang="es-MX" baseline="30000" dirty="0" smtClean="0"/>
              <a:t>®</a:t>
            </a:r>
            <a:r>
              <a:rPr lang="es-MX" dirty="0" smtClean="0"/>
              <a:t> MD</a:t>
            </a:r>
            <a:r>
              <a:rPr lang="es-MX" dirty="0" smtClean="0">
                <a:latin typeface="Tw Cen MT" pitchFamily="34" charset="0"/>
              </a:rPr>
              <a:t>, </a:t>
            </a:r>
          </a:p>
          <a:p>
            <a:r>
              <a:rPr lang="es-MX" dirty="0" smtClean="0">
                <a:latin typeface="Tw Cen MT" pitchFamily="34" charset="0"/>
              </a:rPr>
              <a:t>Certificado FAA</a:t>
            </a:r>
          </a:p>
          <a:p>
            <a:r>
              <a:rPr lang="es-MX" dirty="0" smtClean="0">
                <a:latin typeface="Tw Cen MT" pitchFamily="34" charset="0"/>
              </a:rPr>
              <a:t>$28,140 Pesos</a:t>
            </a:r>
            <a:endParaRPr lang="es-MX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050"/>
            <a:ext cx="9144000" cy="5143500"/>
          </a:xfrm>
          <a:prstGeom prst="rect">
            <a:avLst/>
          </a:prstGeom>
        </p:spPr>
      </p:pic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solette® TI500 - Imágenes 1"/>
          <p:cNvPicPr>
            <a:picLocks noChangeAspect="1" noChangeArrowheads="1"/>
          </p:cNvPicPr>
          <p:nvPr/>
        </p:nvPicPr>
        <p:blipFill>
          <a:blip r:embed="rId2"/>
          <a:srcRect b="40544"/>
          <a:stretch>
            <a:fillRect/>
          </a:stretch>
        </p:blipFill>
        <p:spPr bwMode="auto">
          <a:xfrm>
            <a:off x="357158" y="1428736"/>
            <a:ext cx="2652062" cy="1357322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286116" y="1571612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Incubadora de Traslado </a:t>
            </a:r>
            <a:r>
              <a:rPr lang="es-MX" dirty="0" err="1" smtClean="0">
                <a:latin typeface="Tw Cen MT" pitchFamily="34" charset="0"/>
              </a:rPr>
              <a:t>Isolette</a:t>
            </a:r>
            <a:r>
              <a:rPr lang="es-MX" baseline="30000" dirty="0" smtClean="0">
                <a:latin typeface="Tw Cen MT" pitchFamily="34" charset="0"/>
              </a:rPr>
              <a:t>®</a:t>
            </a:r>
            <a:r>
              <a:rPr lang="es-MX" dirty="0" smtClean="0">
                <a:latin typeface="Tw Cen MT" pitchFamily="34" charset="0"/>
              </a:rPr>
              <a:t> TI500, Certificado FAA</a:t>
            </a:r>
          </a:p>
          <a:p>
            <a:r>
              <a:rPr lang="es-MX" dirty="0" smtClean="0">
                <a:latin typeface="Tw Cen MT" pitchFamily="34" charset="0"/>
              </a:rPr>
              <a:t>$68,250 Pesos</a:t>
            </a:r>
            <a:endParaRPr lang="es-MX" dirty="0">
              <a:latin typeface="Tw Cen MT" pitchFamily="34" charset="0"/>
            </a:endParaRPr>
          </a:p>
        </p:txBody>
      </p:sp>
      <p:pic>
        <p:nvPicPr>
          <p:cNvPr id="4" name="3 Imagen" descr="C:\Users\IPC-Eloisa\Desktop\Imagen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285860"/>
            <a:ext cx="1944216" cy="155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3551">
            <a:off x="6939973" y="4868307"/>
            <a:ext cx="2073461" cy="135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Equipamiento Requerido</a:t>
            </a:r>
            <a:endParaRPr lang="es-MX" sz="2800" dirty="0"/>
          </a:p>
        </p:txBody>
      </p:sp>
      <p:pic>
        <p:nvPicPr>
          <p:cNvPr id="24580" name="Picture 4" descr="Imagen relacionad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071810"/>
            <a:ext cx="1571636" cy="1553502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3286116" y="3429000"/>
            <a:ext cx="35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Aspirador eléctrico de secreciones</a:t>
            </a:r>
          </a:p>
          <a:p>
            <a:r>
              <a:rPr lang="es-MX" dirty="0" smtClean="0">
                <a:latin typeface="Tw Cen MT" pitchFamily="34" charset="0"/>
              </a:rPr>
              <a:t>$6,090 Pesos</a:t>
            </a:r>
            <a:endParaRPr lang="es-MX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2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Búsqueda y Rescate</a:t>
            </a:r>
            <a:endParaRPr lang="es-MX" sz="2800" dirty="0"/>
          </a:p>
        </p:txBody>
      </p:sp>
      <p:sp>
        <p:nvSpPr>
          <p:cNvPr id="4" name="3 Rectángulo"/>
          <p:cNvSpPr/>
          <p:nvPr/>
        </p:nvSpPr>
        <p:spPr>
          <a:xfrm>
            <a:off x="428596" y="1785926"/>
            <a:ext cx="82153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latin typeface="Tw Cen MT" pitchFamily="34" charset="0"/>
              </a:rPr>
              <a:t>La creciente demanda del turismo en el Estado de Chiapas, ha llevado a que los visitantes quieran conocer los lugares mas enigmáticos de nuestras localidades, llevándolos a recorrer por cuenta propia la selva, las montañas y el mar, lo que en muchas ocasiones termina como una situación de emergencia a consecuencia del desconocimiento en el tema. 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6222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Equipamiento Requerido</a:t>
            </a:r>
            <a:endParaRPr lang="es-MX" sz="2800" dirty="0"/>
          </a:p>
        </p:txBody>
      </p:sp>
      <p:pic>
        <p:nvPicPr>
          <p:cNvPr id="3074" name="Picture 2" descr="La imagen puede contener: cielo, nube, naturaleza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1428736"/>
            <a:ext cx="1214446" cy="161926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40179" t="8929" b="23213"/>
          <a:stretch>
            <a:fillRect/>
          </a:stretch>
        </p:blipFill>
        <p:spPr bwMode="auto">
          <a:xfrm>
            <a:off x="7143768" y="5072074"/>
            <a:ext cx="179135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2571736" y="1643050"/>
            <a:ext cx="5072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err="1" smtClean="0">
                <a:latin typeface="Tw Cen MT" pitchFamily="34" charset="0"/>
              </a:rPr>
              <a:t>Winch</a:t>
            </a:r>
            <a:r>
              <a:rPr lang="es-MX" dirty="0" smtClean="0">
                <a:latin typeface="Tw Cen MT" pitchFamily="34" charset="0"/>
              </a:rPr>
              <a:t> de Rescate para Bell,412 </a:t>
            </a:r>
            <a:r>
              <a:rPr lang="en-US" dirty="0" smtClean="0">
                <a:latin typeface="Tw Cen MT" pitchFamily="34" charset="0"/>
              </a:rPr>
              <a:t>Goodrich  de 600 lb. Hoist Provisions </a:t>
            </a:r>
            <a:r>
              <a:rPr lang="es-MX" dirty="0" smtClean="0">
                <a:latin typeface="Tw Cen MT" pitchFamily="34" charset="0"/>
              </a:rPr>
              <a:t>(NVG)</a:t>
            </a:r>
          </a:p>
          <a:p>
            <a:r>
              <a:rPr lang="es-MX" dirty="0" smtClean="0">
                <a:latin typeface="Tw Cen MT" pitchFamily="34" charset="0"/>
              </a:rPr>
              <a:t>$1,633,800 Pesos</a:t>
            </a:r>
            <a:endParaRPr lang="es-MX" dirty="0">
              <a:latin typeface="Tw Cen M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7550"/>
          <a:stretch>
            <a:fillRect/>
          </a:stretch>
        </p:blipFill>
        <p:spPr bwMode="auto">
          <a:xfrm rot="10800000">
            <a:off x="642910" y="1500173"/>
            <a:ext cx="1857388" cy="1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2786050" y="35004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Espejo inferior para operaciones con gancho de carga</a:t>
            </a:r>
          </a:p>
          <a:p>
            <a:r>
              <a:rPr lang="es-MX" dirty="0" smtClean="0">
                <a:latin typeface="Tw Cen MT" pitchFamily="34" charset="0"/>
              </a:rPr>
              <a:t>$45,717 Pesos</a:t>
            </a:r>
          </a:p>
          <a:p>
            <a:endParaRPr lang="es-MX" dirty="0">
              <a:latin typeface="Tw Cen MT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35156" t="29167" r="38594" b="35833"/>
          <a:stretch>
            <a:fillRect/>
          </a:stretch>
        </p:blipFill>
        <p:spPr bwMode="auto">
          <a:xfrm>
            <a:off x="642910" y="3286124"/>
            <a:ext cx="1809763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Resultado de imagen para gancho de carga bell 41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1930" t="22369" r="22806" b="13157"/>
          <a:stretch>
            <a:fillRect/>
          </a:stretch>
        </p:blipFill>
        <p:spPr bwMode="auto">
          <a:xfrm>
            <a:off x="642910" y="4857760"/>
            <a:ext cx="1714512" cy="1333509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2643174" y="4929199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w Cen MT" pitchFamily="34" charset="0"/>
              </a:rPr>
              <a:t>Gancho de carga con red de traslado</a:t>
            </a:r>
          </a:p>
          <a:p>
            <a:r>
              <a:rPr lang="es-MX" dirty="0" smtClean="0">
                <a:latin typeface="Tw Cen MT" pitchFamily="34" charset="0"/>
              </a:rPr>
              <a:t>$735,000 Pesos</a:t>
            </a:r>
          </a:p>
          <a:p>
            <a:endParaRPr lang="es-MX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2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7422" y="500042"/>
            <a:ext cx="4429156" cy="7858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En Conclusión…</a:t>
            </a:r>
            <a:endParaRPr lang="es-MX" sz="2800" dirty="0"/>
          </a:p>
        </p:txBody>
      </p:sp>
      <p:sp>
        <p:nvSpPr>
          <p:cNvPr id="4" name="3 Rectángulo"/>
          <p:cNvSpPr/>
          <p:nvPr/>
        </p:nvSpPr>
        <p:spPr>
          <a:xfrm>
            <a:off x="500034" y="1859340"/>
            <a:ext cx="82153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CO" sz="2800" dirty="0" smtClean="0">
                <a:latin typeface="Tw Cen MT" pitchFamily="34" charset="0"/>
              </a:rPr>
              <a:t>Se ha demostrado que los Sistemas de Traslado Aéreo pueden ser muy eficientes, si se cuenta con la adecuada infraestructura humana y material para tal  efecto; En Chiapas, se cuenta con una excelente cultura  de prevención y reducción de riesgos de desastres, gracias a los Comités de Prevención y Participación Ciudadana, sin embargo, es indispensable contar con un equipo de respuesta aérea que fortalezca las bases ya establecidas y mejore los tiempos de atención a la población.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088564" y="6142142"/>
            <a:ext cx="7554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b="1" dirty="0" smtClean="0">
                <a:hlinkClick r:id="rId2"/>
              </a:rPr>
              <a:t>URL:</a:t>
            </a:r>
          </a:p>
          <a:p>
            <a:r>
              <a:rPr lang="es-MX" sz="1050" dirty="0" smtClean="0">
                <a:hlinkClick r:id="rId2"/>
              </a:rPr>
              <a:t>https</a:t>
            </a:r>
            <a:r>
              <a:rPr lang="es-MX" sz="1050" dirty="0">
                <a:hlinkClick r:id="rId2"/>
              </a:rPr>
              <a:t>://</a:t>
            </a:r>
            <a:r>
              <a:rPr lang="es-MX" sz="1050" dirty="0" smtClean="0">
                <a:hlinkClick r:id="rId2"/>
              </a:rPr>
              <a:t>doc-0c-5o-docs.googleusercontent.com/docs/securesc/qto5au1mhu1660s70jja6o06u7m3jd85/3gu2enan3m2cgci1etn33roubbaqc8sc/1549476000000/17157251834420547044/02335618092403874553/1rCbHv-WxwhHgkepTkhSxSb39fFTTA-Jx?e=download</a:t>
            </a:r>
            <a:r>
              <a:rPr lang="es-MX" sz="1050" dirty="0" smtClean="0"/>
              <a:t> </a:t>
            </a:r>
            <a:endParaRPr lang="es-MX" sz="1050" dirty="0"/>
          </a:p>
        </p:txBody>
      </p:sp>
    </p:spTree>
    <p:extLst>
      <p:ext uri="{BB962C8B-B14F-4D97-AF65-F5344CB8AC3E}">
        <p14:creationId xmlns:p14="http://schemas.microsoft.com/office/powerpoint/2010/main" val="1203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0287" y="1517493"/>
            <a:ext cx="8619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INSTRUMENTOS FINANCIEROS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instrumentos financie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15" y="2484783"/>
            <a:ext cx="5495630" cy="349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9617" y="1194655"/>
            <a:ext cx="8619086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AVANCES DE </a:t>
            </a: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RECONSTRUCCIÓN (FONDEN)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«SISMO </a:t>
            </a:r>
            <a:r>
              <a:rPr lang="es-MX" sz="28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DE </a:t>
            </a:r>
            <a:r>
              <a:rPr lang="es-MX" sz="28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MAGNITUD 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8.2, </a:t>
            </a:r>
            <a:r>
              <a:rPr lang="es-MX" sz="28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OCURRIDO</a:t>
            </a:r>
            <a:r>
              <a:rPr lang="es-MX" sz="2800" b="1" spc="-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EL  07 </a:t>
            </a:r>
            <a:r>
              <a:rPr lang="es-MX" sz="28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SEPTIEMBRE</a:t>
            </a:r>
            <a:r>
              <a:rPr lang="es-MX" sz="2800"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2017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2540" algn="ctr">
              <a:lnSpc>
                <a:spcPct val="100000"/>
              </a:lnSpc>
            </a:pP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97</a:t>
            </a:r>
            <a:r>
              <a:rPr lang="es-MX" sz="28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MUNICIPIOS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»</a:t>
            </a:r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reconstruccion sismo 8.2 quintana roo jiquipilas chiap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33" y="3170045"/>
            <a:ext cx="5728391" cy="32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9492" y="1354941"/>
            <a:ext cx="85980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000" dirty="0" smtClean="0"/>
          </a:p>
          <a:p>
            <a:pPr algn="just"/>
            <a:r>
              <a:rPr lang="es-MX" dirty="0" smtClean="0"/>
              <a:t>Los </a:t>
            </a:r>
            <a:r>
              <a:rPr lang="es-MX" dirty="0"/>
              <a:t>desastres en el estado de </a:t>
            </a:r>
            <a:r>
              <a:rPr lang="es-MX" dirty="0" smtClean="0"/>
              <a:t>Chiapas </a:t>
            </a:r>
            <a:r>
              <a:rPr lang="es-MX" dirty="0"/>
              <a:t>han aumentado en las últimas </a:t>
            </a:r>
            <a:r>
              <a:rPr lang="es-MX" dirty="0" smtClean="0"/>
              <a:t>décadas, desde </a:t>
            </a:r>
            <a:r>
              <a:rPr lang="es-MX" dirty="0"/>
              <a:t>la creación del Fondo de Desastres Naturales en el año 1999, en el </a:t>
            </a:r>
            <a:r>
              <a:rPr lang="es-MX" dirty="0" smtClean="0"/>
              <a:t>estado de </a:t>
            </a:r>
            <a:r>
              <a:rPr lang="es-MX" dirty="0"/>
              <a:t>Chiapas se han emitido </a:t>
            </a:r>
            <a:r>
              <a:rPr lang="es-MX" dirty="0" smtClean="0"/>
              <a:t>a la fecha </a:t>
            </a:r>
            <a:r>
              <a:rPr lang="es-MX" b="1" dirty="0" smtClean="0"/>
              <a:t>55 Declaratorias de Desastres</a:t>
            </a:r>
            <a:r>
              <a:rPr lang="es-MX" dirty="0" smtClean="0"/>
              <a:t>.</a:t>
            </a:r>
          </a:p>
          <a:p>
            <a:pPr algn="just"/>
            <a:endParaRPr lang="es-MX" dirty="0" smtClean="0"/>
          </a:p>
          <a:p>
            <a:pPr algn="just"/>
            <a:r>
              <a:rPr lang="es-MX" dirty="0"/>
              <a:t>El sismo de Magnitud 8.2 ocurrido el 07 de septiembre </a:t>
            </a:r>
            <a:r>
              <a:rPr lang="es-MX" dirty="0" smtClean="0"/>
              <a:t>de 2017 </a:t>
            </a:r>
            <a:r>
              <a:rPr lang="es-MX" dirty="0"/>
              <a:t>que afectó a 97 municipios, es </a:t>
            </a:r>
            <a:r>
              <a:rPr lang="es-MX" dirty="0" smtClean="0"/>
              <a:t>catalogado como </a:t>
            </a:r>
            <a:r>
              <a:rPr lang="es-MX" dirty="0"/>
              <a:t>el sismo mas intenso en </a:t>
            </a:r>
            <a:r>
              <a:rPr lang="es-MX" dirty="0" smtClean="0"/>
              <a:t>los últimos 100 años por </a:t>
            </a:r>
            <a:r>
              <a:rPr lang="es-MX" dirty="0"/>
              <a:t>el Servicio Sismológico Nacional, fue incluso más intenso que el </a:t>
            </a:r>
            <a:r>
              <a:rPr lang="es-MX" dirty="0" smtClean="0"/>
              <a:t>sismo </a:t>
            </a:r>
            <a:r>
              <a:rPr lang="es-MX" dirty="0"/>
              <a:t>de </a:t>
            </a:r>
            <a:r>
              <a:rPr lang="es-MX" dirty="0" smtClean="0"/>
              <a:t>1985 </a:t>
            </a:r>
            <a:r>
              <a:rPr lang="es-MX" dirty="0"/>
              <a:t>que destruyó gran parte de Ciudad de México.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En apego al Programa Nacional de Reconstrucción, el jueves 31 de enero se llevó a cabo una reunión intersectorial con el Arq. David </a:t>
            </a:r>
            <a:r>
              <a:rPr lang="es-MX" dirty="0"/>
              <a:t>Ricardo Cervantes Peredo, Subsecretario de Ordenamiento Territorial de la </a:t>
            </a:r>
            <a:r>
              <a:rPr lang="es-MX" dirty="0" smtClean="0"/>
              <a:t>SEDATU, en donde se presentó las necesidades del Estado, manifestando que  Chiapas </a:t>
            </a:r>
            <a:r>
              <a:rPr lang="es-MX" dirty="0"/>
              <a:t>cuenta con el Fideicomiso Fondo para la Gestión Integral de Riesgos de Desastres</a:t>
            </a:r>
            <a:r>
              <a:rPr lang="es-MX" dirty="0" smtClean="0"/>
              <a:t>, FOGIRD, </a:t>
            </a:r>
            <a:r>
              <a:rPr lang="es-MX" dirty="0"/>
              <a:t>para que en conjunto con la Federación, se </a:t>
            </a:r>
            <a:r>
              <a:rPr lang="es-MX" dirty="0" smtClean="0"/>
              <a:t>atiendan </a:t>
            </a:r>
            <a:r>
              <a:rPr lang="es-MX" dirty="0"/>
              <a:t>la </a:t>
            </a:r>
            <a:r>
              <a:rPr lang="es-MX" dirty="0" smtClean="0"/>
              <a:t>los daños </a:t>
            </a:r>
            <a:r>
              <a:rPr lang="es-MX" dirty="0"/>
              <a:t>provocados por este fenómeno perturbador.</a:t>
            </a:r>
          </a:p>
          <a:p>
            <a:pPr algn="just"/>
            <a:endParaRPr lang="es-MX" dirty="0" smtClean="0"/>
          </a:p>
          <a:p>
            <a:pPr algn="just"/>
            <a:endParaRPr lang="es-MX" sz="1000" dirty="0"/>
          </a:p>
          <a:p>
            <a:pPr algn="just"/>
            <a:endParaRPr lang="es-MX" sz="1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 DE MAGNITUD 8.2, OCURRIDO EL  07 SEPTIEMBRE 2017 EN 97 MUNICIPIOS</a:t>
            </a:r>
            <a:endPara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>
          <a:xfrm>
            <a:off x="304800" y="1433576"/>
            <a:ext cx="85344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s-MX" sz="2000" b="1" spc="-15" dirty="0" smtClean="0">
                <a:latin typeface="Arial"/>
                <a:cs typeface="Arial"/>
              </a:rPr>
              <a:t>MONTOS AUTORIZADOS </a:t>
            </a:r>
            <a:r>
              <a:rPr lang="es-MX" sz="2000" b="1" spc="-10" dirty="0" smtClean="0">
                <a:latin typeface="Arial"/>
                <a:cs typeface="Arial"/>
              </a:rPr>
              <a:t>POR FONDEN </a:t>
            </a:r>
            <a:r>
              <a:rPr lang="es-MX" sz="2000" b="1" spc="-45" dirty="0" smtClean="0">
                <a:latin typeface="Arial"/>
                <a:cs typeface="Arial"/>
              </a:rPr>
              <a:t>PARA </a:t>
            </a:r>
            <a:r>
              <a:rPr lang="es-MX" sz="2000" b="1" spc="-35" dirty="0" smtClean="0">
                <a:latin typeface="Arial"/>
                <a:cs typeface="Arial"/>
              </a:rPr>
              <a:t>ATENDER</a:t>
            </a:r>
            <a:r>
              <a:rPr lang="es-MX" sz="2000" b="1" spc="-295" dirty="0" smtClean="0">
                <a:latin typeface="Arial"/>
                <a:cs typeface="Arial"/>
              </a:rPr>
              <a:t> </a:t>
            </a:r>
            <a:r>
              <a:rPr lang="es-MX" sz="2000" b="1" spc="-10" dirty="0" smtClean="0">
                <a:latin typeface="Arial"/>
                <a:cs typeface="Arial"/>
              </a:rPr>
              <a:t>LA</a:t>
            </a:r>
            <a:endParaRPr lang="es-MX" sz="2000" b="1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s-MX" sz="2000" b="1" spc="-10" dirty="0" smtClean="0">
                <a:latin typeface="Arial"/>
                <a:cs typeface="Arial"/>
              </a:rPr>
              <a:t>INFRAESTRUCTURA</a:t>
            </a:r>
            <a:r>
              <a:rPr lang="es-MX" sz="2000" b="1" spc="-105" dirty="0" smtClean="0">
                <a:latin typeface="Arial"/>
                <a:cs typeface="Arial"/>
              </a:rPr>
              <a:t> </a:t>
            </a:r>
            <a:r>
              <a:rPr lang="es-MX" sz="2000" b="1" spc="-75" dirty="0" smtClean="0">
                <a:latin typeface="Arial"/>
                <a:cs typeface="Arial"/>
              </a:rPr>
              <a:t>ESTATAL</a:t>
            </a:r>
            <a:endParaRPr lang="es-MX" sz="2000" b="1" dirty="0">
              <a:latin typeface="Arial"/>
              <a:cs typeface="Arial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210632"/>
              </p:ext>
            </p:extLst>
          </p:nvPr>
        </p:nvGraphicFramePr>
        <p:xfrm>
          <a:off x="637882" y="2569464"/>
          <a:ext cx="7860983" cy="3127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8090"/>
                <a:gridCol w="1013142"/>
                <a:gridCol w="1814513"/>
                <a:gridCol w="1990725"/>
                <a:gridCol w="1814513"/>
              </a:tblGrid>
              <a:tr h="765810">
                <a:tc>
                  <a:txBody>
                    <a:bodyPr/>
                    <a:lstStyle/>
                    <a:p>
                      <a:pPr marL="29273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lang="es-MX" sz="2000" b="1" spc="-1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Sector</a:t>
                      </a:r>
                      <a:endParaRPr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Acciones</a:t>
                      </a:r>
                      <a:endParaRPr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000" b="1" spc="-2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Participación</a:t>
                      </a:r>
                      <a:endParaRPr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25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000" b="1" spc="-2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Participación</a:t>
                      </a:r>
                      <a:endParaRPr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2000" b="1" spc="-4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Estatal</a:t>
                      </a:r>
                      <a:endParaRPr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3175" algn="ct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000" b="1" spc="-8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Vivienda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46,549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1,577’550,000.00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601’710,000.00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2,179’260,000.00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spc="-30" dirty="0">
                          <a:latin typeface="Calibri"/>
                          <a:cs typeface="Calibri"/>
                        </a:rPr>
                        <a:t>Educativo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187’977,447.00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192’738,372.00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380’715,819.00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spc="-30" dirty="0">
                          <a:latin typeface="Calibri"/>
                          <a:cs typeface="Calibri"/>
                        </a:rPr>
                        <a:t>Cultura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22’952,391.00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25’477,506.00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48’429,897.00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Salud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30’981,750.00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31’842,000.00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62’823,750.00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Hidráulico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9’023,199.00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68’313,105.00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77’336,304.00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400" spc="-35" dirty="0">
                          <a:latin typeface="Calibri"/>
                          <a:cs typeface="Calibri"/>
                        </a:rPr>
                        <a:t>Carretero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594’405,000.00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745’544,800.00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1,339’949,800.00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Urbano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$585,605.00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800’000.00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1’385,605.00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24">
                <a:tc>
                  <a:txBody>
                    <a:bodyPr/>
                    <a:lstStyle/>
                    <a:p>
                      <a:pPr marL="481330">
                        <a:lnSpc>
                          <a:spcPts val="1989"/>
                        </a:lnSpc>
                      </a:pPr>
                      <a:r>
                        <a:rPr sz="1800" b="1" spc="-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47,187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2,423’475,392.00</a:t>
                      </a:r>
                      <a:endParaRPr lang="es-MX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1,666’425,783.00</a:t>
                      </a:r>
                      <a:endParaRPr lang="es-MX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s-MX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4,089’901,175.00</a:t>
                      </a:r>
                      <a:endParaRPr lang="es-MX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 DE MAGNITUD 8.2, OCURRIDO EL  07 SEPTIEMBRE 2017 EN 97 MUNICIPIOS</a:t>
            </a:r>
            <a:endPara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/>
          <p:nvPr/>
        </p:nvSpPr>
        <p:spPr>
          <a:xfrm>
            <a:off x="228600" y="1371600"/>
            <a:ext cx="868679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latin typeface="Arial"/>
                <a:cs typeface="Arial"/>
              </a:rPr>
              <a:t>MONTOS AUTORIZADOS </a:t>
            </a:r>
            <a:r>
              <a:rPr sz="2000" b="1" spc="-10" dirty="0">
                <a:latin typeface="Arial"/>
                <a:cs typeface="Arial"/>
              </a:rPr>
              <a:t>POR FONDEN </a:t>
            </a:r>
            <a:r>
              <a:rPr sz="2000" b="1" spc="-45" dirty="0">
                <a:latin typeface="Arial"/>
                <a:cs typeface="Arial"/>
              </a:rPr>
              <a:t>PARA </a:t>
            </a:r>
            <a:r>
              <a:rPr sz="2000" b="1" spc="-35" dirty="0">
                <a:latin typeface="Arial"/>
                <a:cs typeface="Arial"/>
              </a:rPr>
              <a:t>ATENDER</a:t>
            </a:r>
            <a:r>
              <a:rPr sz="2000" b="1" spc="-29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LA</a:t>
            </a:r>
            <a:endParaRPr sz="2000" dirty="0">
              <a:latin typeface="Arial"/>
              <a:cs typeface="Arial"/>
            </a:endParaRPr>
          </a:p>
          <a:p>
            <a:pPr marR="635" algn="ctr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INFRAESTRUCTURA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FEDERAL</a:t>
            </a:r>
            <a:endParaRPr sz="2000" dirty="0">
              <a:latin typeface="Arial"/>
              <a:cs typeface="Arial"/>
            </a:endParaRPr>
          </a:p>
        </p:txBody>
      </p:sp>
      <p:graphicFrame>
        <p:nvGraphicFramePr>
          <p:cNvPr id="3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510830"/>
              </p:ext>
            </p:extLst>
          </p:nvPr>
        </p:nvGraphicFramePr>
        <p:xfrm>
          <a:off x="1066800" y="2367407"/>
          <a:ext cx="7162801" cy="2718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9375"/>
                <a:gridCol w="2226825"/>
                <a:gridCol w="1143000"/>
                <a:gridCol w="2133601"/>
              </a:tblGrid>
              <a:tr h="245363">
                <a:tc>
                  <a:txBody>
                    <a:bodyPr/>
                    <a:lstStyle/>
                    <a:p>
                      <a:pPr marL="635" algn="ctr">
                        <a:lnSpc>
                          <a:spcPts val="1780"/>
                        </a:lnSpc>
                      </a:pPr>
                      <a:r>
                        <a:rPr sz="1800" b="1" spc="-2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Dependencias</a:t>
                      </a:r>
                      <a:endParaRPr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780"/>
                        </a:lnSpc>
                      </a:pPr>
                      <a:r>
                        <a:rPr sz="1800" b="1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Sector</a:t>
                      </a:r>
                      <a:endParaRPr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ctr">
                        <a:lnSpc>
                          <a:spcPts val="1780"/>
                        </a:lnSpc>
                      </a:pPr>
                      <a:r>
                        <a:rPr sz="1800" b="1" spc="-1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Accio</a:t>
                      </a:r>
                      <a:r>
                        <a:rPr sz="1800" b="1" spc="-2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780"/>
                        </a:lnSpc>
                      </a:pPr>
                      <a:r>
                        <a:rPr sz="1800" b="1" spc="-3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Costo </a:t>
                      </a:r>
                      <a:r>
                        <a:rPr sz="1800" b="1" spc="-65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800" b="1" spc="-5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800" b="1" spc="-25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Obra</a:t>
                      </a:r>
                      <a:endParaRPr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220344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CONAGUA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35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Hidráulico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0570">
                        <a:lnSpc>
                          <a:spcPts val="1430"/>
                        </a:lnSpc>
                      </a:pP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335</a:t>
                      </a: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752,929.00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635" algn="ctr">
                        <a:lnSpc>
                          <a:spcPts val="1639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SCT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639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Carretero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63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5015">
                        <a:lnSpc>
                          <a:spcPts val="1435"/>
                        </a:lnSpc>
                      </a:pPr>
                      <a:r>
                        <a:rPr lang="es-MX" sz="1200" spc="-15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5" dirty="0" smtClean="0">
                          <a:latin typeface="Calibri"/>
                          <a:cs typeface="Calibri"/>
                        </a:rPr>
                        <a:t>206</a:t>
                      </a:r>
                      <a:r>
                        <a:rPr lang="es-MX" sz="1200" spc="-15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5" dirty="0" smtClean="0">
                          <a:latin typeface="Calibri"/>
                          <a:cs typeface="Calibri"/>
                        </a:rPr>
                        <a:t>204,170.00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marL="635" algn="ctr">
                        <a:lnSpc>
                          <a:spcPts val="1639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SCT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39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Carretero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Rural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Federal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117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5015">
                        <a:lnSpc>
                          <a:spcPts val="1435"/>
                        </a:lnSpc>
                      </a:pPr>
                      <a:r>
                        <a:rPr lang="es-MX" sz="1200" spc="-15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5" dirty="0" smtClean="0">
                          <a:latin typeface="Calibri"/>
                          <a:cs typeface="Calibri"/>
                        </a:rPr>
                        <a:t>608</a:t>
                      </a:r>
                      <a:r>
                        <a:rPr lang="es-MX" sz="1200" spc="-15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5" dirty="0" smtClean="0">
                          <a:latin typeface="Calibri"/>
                          <a:cs typeface="Calibri"/>
                        </a:rPr>
                        <a:t>213,642.00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marL="1905"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SEDENA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39"/>
                        </a:lnSpc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Militar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0">
                        <a:lnSpc>
                          <a:spcPts val="1435"/>
                        </a:lnSpc>
                      </a:pP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136</a:t>
                      </a: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157,046.00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SEMAR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639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Naval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0">
                        <a:lnSpc>
                          <a:spcPts val="1435"/>
                        </a:lnSpc>
                      </a:pP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67</a:t>
                      </a: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692,832.00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470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INAH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6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Monumentos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Arqueológicos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ts val="1655"/>
                        </a:lnSpc>
                        <a:spcBef>
                          <a:spcPts val="105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Artísticos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Históricos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92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672</a:t>
                      </a: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151,743.00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161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SEP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45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Educativo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288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5015">
                        <a:lnSpc>
                          <a:spcPct val="100000"/>
                        </a:lnSpc>
                      </a:pPr>
                      <a:r>
                        <a:rPr lang="es-MX" sz="1200" spc="-15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5" dirty="0" smtClean="0">
                          <a:latin typeface="Calibri"/>
                          <a:cs typeface="Calibri"/>
                        </a:rPr>
                        <a:t>445</a:t>
                      </a:r>
                      <a:r>
                        <a:rPr lang="es-MX" sz="1200" spc="-15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5" dirty="0" smtClean="0">
                          <a:latin typeface="Calibri"/>
                          <a:cs typeface="Calibri"/>
                        </a:rPr>
                        <a:t>064,535.00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1614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SSA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645"/>
                        </a:lnSpc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Salud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0">
                        <a:lnSpc>
                          <a:spcPct val="100000"/>
                        </a:lnSpc>
                      </a:pP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200,000.00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1614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CDI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45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Infraestructura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Indígena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12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215">
                        <a:lnSpc>
                          <a:spcPct val="100000"/>
                        </a:lnSpc>
                      </a:pP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12</a:t>
                      </a:r>
                      <a:r>
                        <a:rPr lang="es-MX" sz="1200" spc="-10" dirty="0" smtClean="0">
                          <a:latin typeface="Calibri"/>
                          <a:cs typeface="Calibri"/>
                        </a:rPr>
                        <a:t>'</a:t>
                      </a:r>
                      <a:r>
                        <a:rPr sz="1200" spc="-10" dirty="0" smtClean="0">
                          <a:latin typeface="Calibri"/>
                          <a:cs typeface="Calibri"/>
                        </a:rPr>
                        <a:t>170,000.00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6540">
                <a:tc gridSpan="2">
                  <a:txBody>
                    <a:bodyPr/>
                    <a:lstStyle/>
                    <a:p>
                      <a:pPr marR="18415" algn="ctr">
                        <a:lnSpc>
                          <a:spcPts val="1910"/>
                        </a:lnSpc>
                        <a:spcBef>
                          <a:spcPts val="10"/>
                        </a:spcBef>
                      </a:pPr>
                      <a:r>
                        <a:rPr sz="1600" b="1" spc="-95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175" indent="0" algn="ctr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654</a:t>
                      </a:r>
                      <a:endParaRPr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61938" indent="0">
                        <a:lnSpc>
                          <a:spcPts val="1914"/>
                        </a:lnSpc>
                      </a:pPr>
                      <a:r>
                        <a:rPr lang="es-MX" sz="1600" b="1" spc="-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sz="1600" b="1" spc="-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sz="1600" b="1" spc="-1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1600" b="1" spc="-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93</a:t>
                      </a:r>
                      <a:r>
                        <a:rPr lang="es-MX" sz="1600" b="1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'</a:t>
                      </a:r>
                      <a:r>
                        <a:rPr sz="1600" b="1" spc="-1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6</a:t>
                      </a:r>
                      <a:r>
                        <a:rPr sz="1600" b="1" spc="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1600" b="1" spc="-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6</a:t>
                      </a:r>
                      <a:r>
                        <a:rPr sz="1600" b="1" spc="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sz="1600" b="1" spc="-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1600" b="1" spc="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9</a:t>
                      </a:r>
                      <a:r>
                        <a:rPr sz="1600" b="1" spc="-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b="1" spc="5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0</a:t>
                      </a:r>
                      <a:endParaRPr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4" name="object 6"/>
          <p:cNvSpPr txBox="1"/>
          <p:nvPr/>
        </p:nvSpPr>
        <p:spPr>
          <a:xfrm>
            <a:off x="1926717" y="5257800"/>
            <a:ext cx="5381625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1320165" algn="l"/>
                <a:tab pos="3865879" algn="l"/>
              </a:tabLst>
            </a:pPr>
            <a:r>
              <a:rPr sz="2800" b="1" spc="-75" dirty="0" smtClean="0">
                <a:latin typeface="Arial"/>
                <a:cs typeface="Arial"/>
              </a:rPr>
              <a:t>T</a:t>
            </a:r>
            <a:r>
              <a:rPr sz="2800" b="1" spc="-25" dirty="0" smtClean="0">
                <a:latin typeface="Arial"/>
                <a:cs typeface="Arial"/>
              </a:rPr>
              <a:t>O</a:t>
            </a:r>
            <a:r>
              <a:rPr sz="2800" b="1" spc="-229" dirty="0" smtClean="0">
                <a:latin typeface="Arial"/>
                <a:cs typeface="Arial"/>
              </a:rPr>
              <a:t>T</a:t>
            </a:r>
            <a:r>
              <a:rPr sz="2800" b="1" spc="-25" dirty="0" smtClean="0">
                <a:latin typeface="Arial"/>
                <a:cs typeface="Arial"/>
              </a:rPr>
              <a:t>A</a:t>
            </a:r>
            <a:r>
              <a:rPr sz="2800" b="1" spc="-5" dirty="0" smtClean="0">
                <a:latin typeface="Arial"/>
                <a:cs typeface="Arial"/>
              </a:rPr>
              <a:t>L</a:t>
            </a:r>
            <a:r>
              <a:rPr sz="2800" b="1" dirty="0" smtClean="0">
                <a:latin typeface="Arial"/>
                <a:cs typeface="Arial"/>
              </a:rPr>
              <a:t>	</a:t>
            </a:r>
            <a:r>
              <a:rPr sz="2800" b="1" spc="-25" dirty="0" smtClean="0">
                <a:latin typeface="Arial"/>
                <a:cs typeface="Arial"/>
              </a:rPr>
              <a:t>AU</a:t>
            </a:r>
            <a:r>
              <a:rPr sz="2800" b="1" spc="-75" dirty="0" smtClean="0">
                <a:latin typeface="Arial"/>
                <a:cs typeface="Arial"/>
              </a:rPr>
              <a:t>T</a:t>
            </a:r>
            <a:r>
              <a:rPr sz="2800" b="1" spc="-25" dirty="0" smtClean="0">
                <a:latin typeface="Arial"/>
                <a:cs typeface="Arial"/>
              </a:rPr>
              <a:t>OR</a:t>
            </a:r>
            <a:r>
              <a:rPr sz="2800" b="1" spc="-20" dirty="0" smtClean="0">
                <a:latin typeface="Arial"/>
                <a:cs typeface="Arial"/>
              </a:rPr>
              <a:t>I</a:t>
            </a:r>
            <a:r>
              <a:rPr sz="2800" b="1" spc="-25" dirty="0" smtClean="0">
                <a:latin typeface="Arial"/>
                <a:cs typeface="Arial"/>
              </a:rPr>
              <a:t>Z</a:t>
            </a:r>
            <a:r>
              <a:rPr sz="2800" b="1" spc="-5" dirty="0" smtClean="0">
                <a:latin typeface="Arial"/>
                <a:cs typeface="Arial"/>
              </a:rPr>
              <a:t>A</a:t>
            </a:r>
            <a:r>
              <a:rPr sz="2800" b="1" spc="-15" dirty="0" smtClean="0">
                <a:latin typeface="Arial"/>
                <a:cs typeface="Arial"/>
              </a:rPr>
              <a:t>D</a:t>
            </a:r>
            <a:r>
              <a:rPr sz="2800" b="1" spc="-5" dirty="0" smtClean="0">
                <a:latin typeface="Arial"/>
                <a:cs typeface="Arial"/>
              </a:rPr>
              <a:t>O</a:t>
            </a:r>
            <a:r>
              <a:rPr sz="2800" b="1" dirty="0" smtClean="0">
                <a:latin typeface="Arial"/>
                <a:cs typeface="Arial"/>
              </a:rPr>
              <a:t>	</a:t>
            </a:r>
            <a:r>
              <a:rPr sz="2800" b="1" spc="-25" dirty="0" smtClean="0">
                <a:latin typeface="Arial"/>
                <a:cs typeface="Arial"/>
              </a:rPr>
              <a:t>FONDE</a:t>
            </a:r>
            <a:r>
              <a:rPr sz="2800" b="1" spc="-5" dirty="0" smtClean="0">
                <a:latin typeface="Arial"/>
                <a:cs typeface="Arial"/>
              </a:rPr>
              <a:t>N</a:t>
            </a:r>
            <a:endParaRPr sz="280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-15" dirty="0" smtClean="0">
                <a:solidFill>
                  <a:srgbClr val="996600"/>
                </a:solidFill>
                <a:latin typeface="Arial"/>
                <a:cs typeface="Arial"/>
              </a:rPr>
              <a:t>$</a:t>
            </a:r>
            <a:r>
              <a:rPr lang="es-MX" sz="2800" b="1" spc="-15" dirty="0" smtClean="0">
                <a:solidFill>
                  <a:srgbClr val="996600"/>
                </a:solidFill>
                <a:latin typeface="Arial"/>
                <a:cs typeface="Arial"/>
              </a:rPr>
              <a:t>6,583,508,072.00</a:t>
            </a:r>
            <a:endParaRPr lang="es-MX" sz="2800" b="1" spc="-15" dirty="0">
              <a:solidFill>
                <a:srgbClr val="996600"/>
              </a:solidFill>
              <a:latin typeface="Arial"/>
              <a:cs typeface="Arial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 DE MAGNITUD 8.2, OCURRIDO EL  07 SEPTIEMBRE 2017 EN 97 MUNICIPIOS</a:t>
            </a:r>
            <a:endPara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41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36479" y="1443841"/>
            <a:ext cx="85980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SECTOR VIVIENDA:</a:t>
            </a:r>
            <a:endParaRPr lang="es-MX" dirty="0"/>
          </a:p>
          <a:p>
            <a:pPr algn="just"/>
            <a:r>
              <a:rPr lang="es-MX" b="1" dirty="0"/>
              <a:t> </a:t>
            </a:r>
            <a:endParaRPr lang="es-MX" dirty="0"/>
          </a:p>
          <a:p>
            <a:pPr algn="just"/>
            <a:r>
              <a:rPr lang="es-MX" dirty="0"/>
              <a:t>Se presenta un total de 45,744 viviendas afectadas (31,639 viviendas con daño parcial y 14,105 viviendas con daño total). A la fecha se encuentran pendientes de atender  14,910 viviendas a cargo del Estado (805 con daño parcial y 14,105 con daño total), mismo que representa un monto de $620,722,747.00</a:t>
            </a:r>
          </a:p>
          <a:p>
            <a:pPr algn="just"/>
            <a:r>
              <a:rPr lang="es-MX" dirty="0"/>
              <a:t> </a:t>
            </a:r>
          </a:p>
          <a:p>
            <a:pPr algn="just"/>
            <a:r>
              <a:rPr lang="es-MX" dirty="0"/>
              <a:t>Asimismo, se tiene un registro de 38,671 viviendas dañadas que no fueron considerados para apoyo del FONDEN, por un monto de $740’855,000.00 conforme al siguiente cuadro.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47074"/>
              </p:ext>
            </p:extLst>
          </p:nvPr>
        </p:nvGraphicFramePr>
        <p:xfrm>
          <a:off x="1426758" y="4383613"/>
          <a:ext cx="6458585" cy="7315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79245"/>
                <a:gridCol w="1219835"/>
                <a:gridCol w="1219835"/>
                <a:gridCol w="1219835"/>
                <a:gridCol w="1219835"/>
              </a:tblGrid>
              <a:tr h="48895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>
                          <a:effectLst/>
                          <a:latin typeface="Calibri"/>
                        </a:rPr>
                        <a:t>CONCEPTO</a:t>
                      </a:r>
                      <a:endParaRPr lang="es-MX" sz="1200" b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DAÑO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PARCIAL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DAÑO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TOTAL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SIN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ESPECIFICAR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TOTAL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8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SOLICITUDES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9,537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2,786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26,348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38,671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8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CON BASE EN FONDEN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$143,045,000.00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$334,320,000.00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$263,480,000.00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$740,855,000.00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36479" y="5396637"/>
            <a:ext cx="8598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Se estima un apoyo de $15,000.00 para daño parcial, $120,000.00 para daño total y $10,000.00 para los daños no especificados.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2667000" y="324280"/>
            <a:ext cx="4800600" cy="6463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 DE MAGNITUD 8.2, OCURRIDO EL  07 SEPTIEMBRE 2017 EN 97 MUNICIPIOS</a:t>
            </a:r>
            <a:endPara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\\CLARACOORDPC\SoPoRtE\Logos 2018-2024\SINAPROC_2 al 50%- 640x391pi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917" y="292877"/>
            <a:ext cx="700300" cy="6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690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6488</TotalTime>
  <Words>10786</Words>
  <Application>Microsoft Office PowerPoint</Application>
  <PresentationFormat>Presentación en pantalla (4:3)</PresentationFormat>
  <Paragraphs>1375</Paragraphs>
  <Slides>120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120</vt:i4>
      </vt:variant>
    </vt:vector>
  </HeadingPairs>
  <TitlesOfParts>
    <vt:vector size="1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EDUCACIÓN EN REDUCCIÓN DE RIESGOS DE DESASTRES Y RESILIENCIA</vt:lpstr>
      <vt:lpstr>EDUCACIÓN EN REDUCCIÓN DE RIESGOS DE DESASTRES Y RESILIENCIA</vt:lpstr>
      <vt:lpstr>ANTECEDENTES</vt:lpstr>
      <vt:lpstr>ANTECEDENTES</vt:lpstr>
      <vt:lpstr>ANTECEDENTES</vt:lpstr>
      <vt:lpstr>OBJETIVO GENERAL</vt:lpstr>
      <vt:lpstr>OBJETIVOS ESPECÍFICOS</vt:lpstr>
      <vt:lpstr>PRINCIPIOS RECTORES</vt:lpstr>
      <vt:lpstr>ESTRATEGIAS</vt:lpstr>
      <vt:lpstr>ESTRATEGIAS</vt:lpstr>
      <vt:lpstr>ACOMPAÑAMIENTO INSTITUCIONAL</vt:lpstr>
      <vt:lpstr>ESTRATEGIA LUNES PREVENTIVO</vt:lpstr>
      <vt:lpstr>ESTRATEGIA LUNES PREVENTIVO</vt:lpstr>
      <vt:lpstr>CALENDARIO DE LA ESTRATEGIA “LUNES PREVENTIVO”</vt:lpstr>
      <vt:lpstr>MONITOREO DEL PROGRAMA</vt:lpstr>
      <vt:lpstr>CALENDARIO DE ACTIVIDADES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REQUERIMIENTOS DEL EQUIPO DE BOMBERO DEL DEPARTAMENTO DE LOGÍSTICA Y EVALUACIÓN DE DAÑOS</vt:lpstr>
      <vt:lpstr>Presentación de PowerPoint</vt:lpstr>
      <vt:lpstr>EQUIPO SOLICITADO PARA EL DEPARTAMENTO DE LOGÍSTICA Y EVALUACIÓN DE DAÑOS</vt:lpstr>
      <vt:lpstr>EQUIPO SOLICITADO PARA EL DEPARTAMENTO DE LOGÍSTICA Y EVALUACIÓN DE DAÑOS</vt:lpstr>
      <vt:lpstr>EQUIPO SOLICITADO PARA EL DEPARTAMENTO DE LOGÍSTICA Y EVALUACIÓN DE DAÑOS</vt:lpstr>
      <vt:lpstr>EQUIPO SOLICITADO PARA EL DEPARTAMENTO DE LOGÍSTICA Y EVALUACIÓN DE DAÑOS</vt:lpstr>
      <vt:lpstr>EQUIPO SOLICITADO PARA EL DEPARTAMENTO DE LOGÍSTICA Y EVALUACIÓN DE DAÑOS</vt:lpstr>
      <vt:lpstr>EQUIPO SOLICITADO PARA EL DEPARTAMENTO DE LOGÍSTICA Y EVALUACIÓN DE DAÑOS</vt:lpstr>
      <vt:lpstr>EQUIPO SOLICITADO PARA EL DEPARTAMENTO DE LOGÍSTICA Y EVALUACIÓN DE DAÑOS</vt:lpstr>
      <vt:lpstr>EQUIPO SOLICITADO PARA EL DEPARTAMENTO DE LOGÍSTICA Y EVALUACIÓN DE DAÑOS</vt:lpstr>
      <vt:lpstr>EQUIPO SOLICITADO PARA EL DEPARTAMENTO DE LOGÍSTICA Y EVALUACIÓN DE DAÑOS</vt:lpstr>
      <vt:lpstr>EQUIPO SOLICITADO PARA EL DEPARTAMENTO DE LOGÍSTICA Y EVALUACIÓN DE DAÑOS</vt:lpstr>
      <vt:lpstr>Presentación de PowerPoint</vt:lpstr>
      <vt:lpstr>Presentación de PowerPoint</vt:lpstr>
      <vt:lpstr>Presentación de PowerPoint</vt:lpstr>
      <vt:lpstr>EQUIPO SOLICITADO PARA EL DEPARTAMENTO DE AYUDA HUMANITARIA</vt:lpstr>
      <vt:lpstr>Presentación de PowerPoint</vt:lpstr>
      <vt:lpstr>EQUIPO SOLICITADO PARA EL DEPARTAMENTO DE AYUDA HUMANITARIA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IPCMIRD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IPCMIRD</dc:creator>
  <cp:lastModifiedBy>ISC Sergio A. Ramírez Díaz</cp:lastModifiedBy>
  <cp:revision>567</cp:revision>
  <cp:lastPrinted>2019-02-07T00:58:13Z</cp:lastPrinted>
  <dcterms:created xsi:type="dcterms:W3CDTF">2015-07-08T17:22:06Z</dcterms:created>
  <dcterms:modified xsi:type="dcterms:W3CDTF">2019-02-07T20:07:52Z</dcterms:modified>
</cp:coreProperties>
</file>