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324" r:id="rId4"/>
    <p:sldId id="325" r:id="rId5"/>
    <p:sldId id="326" r:id="rId6"/>
    <p:sldId id="327" r:id="rId7"/>
    <p:sldId id="313" r:id="rId8"/>
    <p:sldId id="314" r:id="rId9"/>
    <p:sldId id="315" r:id="rId10"/>
    <p:sldId id="321" r:id="rId11"/>
    <p:sldId id="322" r:id="rId12"/>
    <p:sldId id="323" r:id="rId13"/>
    <p:sldId id="316" r:id="rId14"/>
    <p:sldId id="317" r:id="rId15"/>
    <p:sldId id="318" r:id="rId16"/>
    <p:sldId id="320" r:id="rId17"/>
    <p:sldId id="319" r:id="rId18"/>
    <p:sldId id="328" r:id="rId19"/>
    <p:sldId id="329" r:id="rId20"/>
    <p:sldId id="330" r:id="rId21"/>
    <p:sldId id="331" r:id="rId2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s-MX" sz="1600" b="1" i="0" baseline="0" dirty="0" smtClean="0">
                <a:solidFill>
                  <a:sysClr val="windowText" lastClr="000000"/>
                </a:solidFill>
                <a:effectLst/>
              </a:rPr>
              <a:t>Daños y pérdidas </a:t>
            </a:r>
            <a:r>
              <a:rPr lang="es-MX" sz="1600" b="1" i="0" baseline="0" dirty="0">
                <a:solidFill>
                  <a:sysClr val="windowText" lastClr="000000"/>
                </a:solidFill>
                <a:effectLst/>
              </a:rPr>
              <a:t>económicas y defunciones en el estado de Chiapas, 2000-2017</a:t>
            </a:r>
            <a:endParaRPr lang="es-MX" sz="1200" dirty="0">
              <a:solidFill>
                <a:sysClr val="windowText" lastClr="000000"/>
              </a:solidFill>
              <a:effectLst/>
            </a:endParaRPr>
          </a:p>
        </c:rich>
      </c:tx>
      <c:layout/>
      <c:overlay val="0"/>
      <c:spPr>
        <a:noFill/>
        <a:ln>
          <a:noFill/>
        </a:ln>
        <a:effectLst/>
      </c:spPr>
    </c:title>
    <c:autoTitleDeleted val="0"/>
    <c:plotArea>
      <c:layout>
        <c:manualLayout>
          <c:layoutTarget val="inner"/>
          <c:xMode val="edge"/>
          <c:yMode val="edge"/>
          <c:x val="4.1731744376734402E-2"/>
          <c:y val="8.4311698876354146E-2"/>
          <c:w val="0.899405201748678"/>
          <c:h val="0.78718050704244902"/>
        </c:manualLayout>
      </c:layout>
      <c:barChart>
        <c:barDir val="col"/>
        <c:grouping val="clustered"/>
        <c:varyColors val="0"/>
        <c:ser>
          <c:idx val="0"/>
          <c:order val="0"/>
          <c:tx>
            <c:strRef>
              <c:f>CHIAPHis!$R$1</c:f>
              <c:strCache>
                <c:ptCount val="1"/>
                <c:pt idx="0">
                  <c:v>Defunciones</c:v>
                </c:pt>
              </c:strCache>
            </c:strRef>
          </c:tx>
          <c:spPr>
            <a:solidFill>
              <a:srgbClr val="C00000"/>
            </a:solidFill>
            <a:ln>
              <a:solidFill>
                <a:srgbClr val="C00000"/>
              </a:solidFill>
            </a:ln>
            <a:effectLst/>
          </c:spPr>
          <c:invertIfNegative val="0"/>
          <c:dLbls>
            <c:dLbl>
              <c:idx val="4"/>
              <c:layout>
                <c:manualLayout>
                  <c:x val="-2.6936021223040083E-3"/>
                  <c:y val="-5.8724829628634045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750841379497578E-2"/>
                  <c:y val="-5.8724829628634045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9.8764270217867713E-17"/>
                  <c:y val="-2.34899318514536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7"/>
              <c:layout>
                <c:manualLayout>
                  <c:x val="-4.0404031834559385E-3"/>
                  <c:y val="-1.17449659257268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CHIAPHis!$Q$2:$Q$19</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CHIAPHis!$R$2:$R$19</c:f>
              <c:numCache>
                <c:formatCode>General</c:formatCode>
                <c:ptCount val="18"/>
                <c:pt idx="0">
                  <c:v>0</c:v>
                </c:pt>
                <c:pt idx="1">
                  <c:v>120</c:v>
                </c:pt>
                <c:pt idx="2">
                  <c:v>29</c:v>
                </c:pt>
                <c:pt idx="3">
                  <c:v>12</c:v>
                </c:pt>
                <c:pt idx="4">
                  <c:v>9</c:v>
                </c:pt>
                <c:pt idx="5">
                  <c:v>99</c:v>
                </c:pt>
                <c:pt idx="6">
                  <c:v>39</c:v>
                </c:pt>
                <c:pt idx="7">
                  <c:v>28</c:v>
                </c:pt>
                <c:pt idx="8">
                  <c:v>11</c:v>
                </c:pt>
                <c:pt idx="9">
                  <c:v>37</c:v>
                </c:pt>
                <c:pt idx="10">
                  <c:v>77</c:v>
                </c:pt>
                <c:pt idx="11">
                  <c:v>21</c:v>
                </c:pt>
                <c:pt idx="12">
                  <c:v>9</c:v>
                </c:pt>
                <c:pt idx="13">
                  <c:v>9</c:v>
                </c:pt>
                <c:pt idx="14">
                  <c:v>29</c:v>
                </c:pt>
                <c:pt idx="15">
                  <c:v>8</c:v>
                </c:pt>
                <c:pt idx="16">
                  <c:v>7</c:v>
                </c:pt>
                <c:pt idx="17">
                  <c:v>40</c:v>
                </c:pt>
              </c:numCache>
            </c:numRef>
          </c:val>
        </c:ser>
        <c:dLbls>
          <c:dLblPos val="outEnd"/>
          <c:showLegendKey val="0"/>
          <c:showVal val="1"/>
          <c:showCatName val="0"/>
          <c:showSerName val="0"/>
          <c:showPercent val="0"/>
          <c:showBubbleSize val="0"/>
        </c:dLbls>
        <c:gapWidth val="219"/>
        <c:overlap val="-27"/>
        <c:axId val="125643392"/>
        <c:axId val="125682048"/>
      </c:barChart>
      <c:lineChart>
        <c:grouping val="standard"/>
        <c:varyColors val="0"/>
        <c:ser>
          <c:idx val="1"/>
          <c:order val="1"/>
          <c:tx>
            <c:strRef>
              <c:f>CHIAPHis!$S$1</c:f>
              <c:strCache>
                <c:ptCount val="1"/>
                <c:pt idx="0">
                  <c:v>Total daños (millones de pesos constantes, base 2013)</c:v>
                </c:pt>
              </c:strCache>
            </c:strRef>
          </c:tx>
          <c:spPr>
            <a:ln w="28575" cap="rnd">
              <a:solidFill>
                <a:sysClr val="windowText" lastClr="000000"/>
              </a:solidFill>
              <a:round/>
            </a:ln>
            <a:effectLst/>
          </c:spPr>
          <c:marker>
            <c:symbol val="none"/>
          </c:marker>
          <c:dLbls>
            <c:dLbl>
              <c:idx val="0"/>
              <c:layout>
                <c:manualLayout>
                  <c:x val="4.0404031834559255E-3"/>
                  <c:y val="-1.95749432095461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6936021223039589E-3"/>
                  <c:y val="-1.56599545676357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3872042446079177E-3"/>
                  <c:y val="-7.8299772838178721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6936021223039589E-3"/>
                  <c:y val="-1.761744888859021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9.4276074280638562E-3"/>
                  <c:y val="-1.17449659257268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5.3872042446079177E-3"/>
                  <c:y val="-1.957494320954468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3468010611518806E-3"/>
                  <c:y val="-1.17449659257268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2.2895618039583648E-2"/>
                  <c:y val="3.71923920981348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4.0404031834559385E-3"/>
                  <c:y val="-1.37024602466814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4.0404031834560365E-3"/>
                  <c:y val="-7.8299772838178721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CHIAPHis!$Q$2:$Q$19</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CHIAPHis!$S$2:$S$19</c:f>
              <c:numCache>
                <c:formatCode>_-* #,##0.0_-;\-* #,##0.0_-;_-* "-"??_-;_-@_-</c:formatCode>
                <c:ptCount val="18"/>
                <c:pt idx="0">
                  <c:v>123.11816413678932</c:v>
                </c:pt>
                <c:pt idx="1">
                  <c:v>723.16832341268093</c:v>
                </c:pt>
                <c:pt idx="2">
                  <c:v>52.002840446020784</c:v>
                </c:pt>
                <c:pt idx="3">
                  <c:v>775.45519706778953</c:v>
                </c:pt>
                <c:pt idx="4">
                  <c:v>20.122458292752505</c:v>
                </c:pt>
                <c:pt idx="5">
                  <c:v>21935.007971863924</c:v>
                </c:pt>
                <c:pt idx="6">
                  <c:v>23.720553922512845</c:v>
                </c:pt>
                <c:pt idx="7">
                  <c:v>6344.2590039777642</c:v>
                </c:pt>
                <c:pt idx="8">
                  <c:v>126.34696147736776</c:v>
                </c:pt>
                <c:pt idx="9">
                  <c:v>23.340968549254995</c:v>
                </c:pt>
                <c:pt idx="10">
                  <c:v>9634.4788135821927</c:v>
                </c:pt>
                <c:pt idx="11">
                  <c:v>1003.4434227121383</c:v>
                </c:pt>
                <c:pt idx="12">
                  <c:v>550.61153927927569</c:v>
                </c:pt>
                <c:pt idx="13">
                  <c:v>2363.1699999999996</c:v>
                </c:pt>
                <c:pt idx="14">
                  <c:v>1927.8882281465969</c:v>
                </c:pt>
                <c:pt idx="15">
                  <c:v>326.46528961604281</c:v>
                </c:pt>
                <c:pt idx="16">
                  <c:v>316.85226796449263</c:v>
                </c:pt>
                <c:pt idx="17">
                  <c:v>7690.5157113587438</c:v>
                </c:pt>
              </c:numCache>
            </c:numRef>
          </c:val>
          <c:smooth val="0"/>
        </c:ser>
        <c:dLbls>
          <c:showLegendKey val="0"/>
          <c:showVal val="0"/>
          <c:showCatName val="0"/>
          <c:showSerName val="0"/>
          <c:showPercent val="0"/>
          <c:showBubbleSize val="0"/>
        </c:dLbls>
        <c:marker val="1"/>
        <c:smooth val="0"/>
        <c:axId val="126818944"/>
        <c:axId val="126816640"/>
      </c:lineChart>
      <c:catAx>
        <c:axId val="12564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25682048"/>
        <c:crosses val="autoZero"/>
        <c:auto val="1"/>
        <c:lblAlgn val="ctr"/>
        <c:lblOffset val="100"/>
        <c:noMultiLvlLbl val="0"/>
      </c:catAx>
      <c:valAx>
        <c:axId val="1256820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25643392"/>
        <c:crosses val="autoZero"/>
        <c:crossBetween val="between"/>
      </c:valAx>
      <c:valAx>
        <c:axId val="126816640"/>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126818944"/>
        <c:crosses val="max"/>
        <c:crossBetween val="between"/>
      </c:valAx>
      <c:catAx>
        <c:axId val="126818944"/>
        <c:scaling>
          <c:orientation val="minMax"/>
        </c:scaling>
        <c:delete val="1"/>
        <c:axPos val="b"/>
        <c:numFmt formatCode="General" sourceLinked="1"/>
        <c:majorTickMark val="out"/>
        <c:minorTickMark val="none"/>
        <c:tickLblPos val="nextTo"/>
        <c:crossAx val="126816640"/>
        <c:crosses val="autoZero"/>
        <c:auto val="1"/>
        <c:lblAlgn val="ctr"/>
        <c:lblOffset val="100"/>
        <c:noMultiLvlLbl val="0"/>
      </c:catAx>
      <c:spPr>
        <a:noFill/>
        <a:ln>
          <a:noFill/>
        </a:ln>
        <a:effectLst/>
      </c:spPr>
    </c:plotArea>
    <c:legend>
      <c:legendPos val="b"/>
      <c:layout>
        <c:manualLayout>
          <c:xMode val="edge"/>
          <c:yMode val="edge"/>
          <c:x val="0.238981894751845"/>
          <c:y val="0.92168873626247927"/>
          <c:w val="0.52472981261861396"/>
          <c:h val="3.6233117662455641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MX"/>
              <a:t>Defunciones, 2000-2017</a:t>
            </a:r>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CHIAPHis!$M$30:$M$33</c:f>
              <c:strCache>
                <c:ptCount val="4"/>
                <c:pt idx="0">
                  <c:v>Geológico</c:v>
                </c:pt>
                <c:pt idx="1">
                  <c:v>Hidrometeorológico</c:v>
                </c:pt>
                <c:pt idx="2">
                  <c:v>Químico</c:v>
                </c:pt>
                <c:pt idx="3">
                  <c:v>Socio-organizativo</c:v>
                </c:pt>
              </c:strCache>
            </c:strRef>
          </c:cat>
          <c:val>
            <c:numRef>
              <c:f>CHIAPHis!$N$30:$N$33</c:f>
              <c:numCache>
                <c:formatCode>0.0%</c:formatCode>
                <c:ptCount val="4"/>
                <c:pt idx="0">
                  <c:v>0.13356164383561644</c:v>
                </c:pt>
                <c:pt idx="1">
                  <c:v>0.47431506849315069</c:v>
                </c:pt>
                <c:pt idx="2">
                  <c:v>4.4520547945205477E-2</c:v>
                </c:pt>
                <c:pt idx="3">
                  <c:v>0.33904109589041098</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MX" sz="1400"/>
              <a:t>Daños</a:t>
            </a:r>
            <a:r>
              <a:rPr lang="es-MX" sz="1400" baseline="0"/>
              <a:t> totales por categoría de fenómeno (millones de pesos constantes, base 2013)</a:t>
            </a:r>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CHIAPHis!$M$30:$M$33</c:f>
              <c:strCache>
                <c:ptCount val="4"/>
                <c:pt idx="0">
                  <c:v>Geológico</c:v>
                </c:pt>
                <c:pt idx="1">
                  <c:v>Hidrometeorológico</c:v>
                </c:pt>
                <c:pt idx="2">
                  <c:v>Químico</c:v>
                </c:pt>
                <c:pt idx="3">
                  <c:v>Socio-organizativo</c:v>
                </c:pt>
              </c:strCache>
            </c:strRef>
          </c:cat>
          <c:val>
            <c:numRef>
              <c:f>CHIAPHis!$O$30:$O$33</c:f>
              <c:numCache>
                <c:formatCode>0.0%</c:formatCode>
                <c:ptCount val="4"/>
                <c:pt idx="0">
                  <c:v>0.19852731789717945</c:v>
                </c:pt>
                <c:pt idx="1">
                  <c:v>0.79278677455469404</c:v>
                </c:pt>
                <c:pt idx="2">
                  <c:v>8.0332008670122076E-3</c:v>
                </c:pt>
                <c:pt idx="3">
                  <c:v>6.5270668111446948E-4</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ysClr val="windowText" lastClr="000000"/>
                </a:solidFill>
                <a:latin typeface="+mn-lt"/>
                <a:ea typeface="+mn-ea"/>
                <a:cs typeface="+mn-cs"/>
              </a:defRPr>
            </a:pPr>
            <a:r>
              <a:rPr lang="es-MX" sz="1100" dirty="0"/>
              <a:t>Participación por sector en los daños y pérdidas causadas por los desastres de origen </a:t>
            </a:r>
            <a:r>
              <a:rPr lang="es-MX" sz="1100"/>
              <a:t>natural </a:t>
            </a:r>
            <a:r>
              <a:rPr lang="es-MX" sz="1100" smtClean="0"/>
              <a:t>en </a:t>
            </a:r>
            <a:r>
              <a:rPr lang="es-MX" sz="1100" dirty="0"/>
              <a:t>el estado de Chiapas, 2000-2017</a:t>
            </a:r>
          </a:p>
        </c:rich>
      </c:tx>
      <c:layout>
        <c:manualLayout>
          <c:xMode val="edge"/>
          <c:yMode val="edge"/>
          <c:x val="0.10478455818022747"/>
          <c:y val="4.6296296296296294E-3"/>
        </c:manualLayout>
      </c:layout>
      <c:overlay val="0"/>
      <c:spPr>
        <a:noFill/>
        <a:ln>
          <a:noFill/>
        </a:ln>
        <a:effectLst/>
      </c:spPr>
    </c:title>
    <c:autoTitleDeleted val="0"/>
    <c:plotArea>
      <c:layout>
        <c:manualLayout>
          <c:layoutTarget val="inner"/>
          <c:xMode val="edge"/>
          <c:yMode val="edge"/>
          <c:x val="0.17804046369203849"/>
          <c:y val="0.31546551472732576"/>
          <c:w val="0.40185804899387584"/>
          <c:h val="0.66976341498979308"/>
        </c:manualLayout>
      </c:layout>
      <c:pieChart>
        <c:varyColors val="1"/>
        <c:ser>
          <c:idx val="0"/>
          <c:order val="0"/>
          <c:tx>
            <c:strRef>
              <c:f>CHIAPSec!$B$1</c:f>
              <c:strCache>
                <c:ptCount val="1"/>
                <c:pt idx="0">
                  <c:v>Participación por sector en los daños y pérdidas causadas por los desastres de origen natural y antrópico en el estado de Chiapas, 2000-2017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CHIAPSec!$A$3:$A$10</c:f>
              <c:strCache>
                <c:ptCount val="8"/>
                <c:pt idx="0">
                  <c:v>Agropecuario y acuícola</c:v>
                </c:pt>
                <c:pt idx="1">
                  <c:v>Carretero</c:v>
                </c:pt>
                <c:pt idx="2">
                  <c:v>Educativo</c:v>
                </c:pt>
                <c:pt idx="3">
                  <c:v>Hidráulico</c:v>
                </c:pt>
                <c:pt idx="4">
                  <c:v>Otros</c:v>
                </c:pt>
                <c:pt idx="5">
                  <c:v>Salud</c:v>
                </c:pt>
                <c:pt idx="6">
                  <c:v>Urbano</c:v>
                </c:pt>
                <c:pt idx="7">
                  <c:v>Vivienda</c:v>
                </c:pt>
              </c:strCache>
            </c:strRef>
          </c:cat>
          <c:val>
            <c:numRef>
              <c:f>CHIAPSec!$C$3:$C$10</c:f>
              <c:numCache>
                <c:formatCode>0.0%</c:formatCode>
                <c:ptCount val="8"/>
                <c:pt idx="0">
                  <c:v>1.2908379797654424E-2</c:v>
                </c:pt>
                <c:pt idx="1">
                  <c:v>0.56355348759363044</c:v>
                </c:pt>
                <c:pt idx="2">
                  <c:v>5.5609895796645506E-2</c:v>
                </c:pt>
                <c:pt idx="3">
                  <c:v>0.1320195058244692</c:v>
                </c:pt>
                <c:pt idx="4">
                  <c:v>8.9115063553477203E-2</c:v>
                </c:pt>
                <c:pt idx="5">
                  <c:v>4.1302685211254582E-3</c:v>
                </c:pt>
                <c:pt idx="6">
                  <c:v>6.1008848321652655E-3</c:v>
                </c:pt>
                <c:pt idx="7">
                  <c:v>0.13656251408083275</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0.00289</cdr:x>
      <cdr:y>0.9635</cdr:y>
    </cdr:from>
    <cdr:to>
      <cdr:x>0.94805</cdr:x>
      <cdr:y>0.99571</cdr:y>
    </cdr:to>
    <cdr:sp macro="" textlink="">
      <cdr:nvSpPr>
        <cdr:cNvPr id="2" name="CuadroTexto 1"/>
        <cdr:cNvSpPr txBox="1"/>
      </cdr:nvSpPr>
      <cdr:spPr>
        <a:xfrm xmlns:a="http://schemas.openxmlformats.org/drawingml/2006/main">
          <a:off x="27216" y="6106885"/>
          <a:ext cx="8912678" cy="2041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800">
              <a:effectLst/>
              <a:latin typeface="+mn-lt"/>
              <a:ea typeface="+mn-ea"/>
              <a:cs typeface="+mn-cs"/>
            </a:rPr>
            <a:t>*Las</a:t>
          </a:r>
          <a:r>
            <a:rPr lang="es-MX" sz="800" baseline="0">
              <a:effectLst/>
              <a:latin typeface="+mn-lt"/>
              <a:ea typeface="+mn-ea"/>
              <a:cs typeface="+mn-cs"/>
            </a:rPr>
            <a:t> cifras de 2001 consideran también las estadísticas de Michoacán, Nuevo León, Quintana Roo, Coahuila, CDMX, Hidalgo, Nayarit, Oaxaca, Veracruz, Colima y Guerrero.</a:t>
          </a:r>
          <a:endParaRPr lang="es-MX" sz="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5C212-34AB-4043-B46E-56F924D73301}" type="datetimeFigureOut">
              <a:rPr lang="es-MX" smtClean="0"/>
              <a:t>07/02/2019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F5FAC4-96CD-48AA-9822-4A8DDC951A4A}" type="slidenum">
              <a:rPr lang="es-MX" smtClean="0"/>
              <a:t>‹Nº›</a:t>
            </a:fld>
            <a:endParaRPr lang="es-MX"/>
          </a:p>
        </p:txBody>
      </p:sp>
    </p:spTree>
    <p:extLst>
      <p:ext uri="{BB962C8B-B14F-4D97-AF65-F5344CB8AC3E}">
        <p14:creationId xmlns:p14="http://schemas.microsoft.com/office/powerpoint/2010/main" val="428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51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82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26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057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833978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66480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972766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336661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14530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644517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07/02/2019</a:t>
            </a:fld>
            <a:endParaRPr lang="es-MX">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68459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07/02/2019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07/02/2019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a16="http://schemas.microsoft.com/office/drawing/2014/main" xmlns="" id="{A970F47B-8336-174D-8345-672D517DBE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3020202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atlasnacionalderiesgos.gob.mx/app/municipios/" TargetMode="External"/><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hyperlink" Target="http://www.atlasnacionalderiesgos.gob.mx/AtlasEstatales/?&amp;NOM_ENT=San%20Luis%20Potos%C3%AD&amp;CVE_ENT=24"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hyperlink" Target="http://www.atlasnacionalderiesgos.gob.mx/apps/Declaratoria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tlasnacionalderiesgos.gob.mx/apps/Declaratorias/" TargetMode="Externa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hyperlink" Target="http://www.atlasnacionalderiesgos.gob.mx/apps/IGOP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smtClean="0">
                <a:solidFill>
                  <a:srgbClr val="D4C19C"/>
                </a:solidFill>
                <a:latin typeface="Montserrat" panose="00000500000000000000" pitchFamily="2" charset="0"/>
              </a:rPr>
              <a:t>7 de febrero del </a:t>
            </a:r>
            <a:r>
              <a:rPr lang="es-MX" altLang="es-MX" sz="1800" dirty="0">
                <a:solidFill>
                  <a:srgbClr val="D4C19C"/>
                </a:solidFill>
                <a:latin typeface="Montserrat" panose="00000500000000000000" pitchFamily="2" charset="0"/>
              </a:rPr>
              <a:t>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7" name="CuadroTexto 2"/>
          <p:cNvSpPr txBox="1">
            <a:spLocks noChangeArrowheads="1"/>
          </p:cNvSpPr>
          <p:nvPr/>
        </p:nvSpPr>
        <p:spPr bwMode="auto">
          <a:xfrm>
            <a:off x="1571945" y="1268760"/>
            <a:ext cx="756084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 typeface="Arial" charset="0"/>
              <a:buNone/>
            </a:pPr>
            <a:r>
              <a:rPr lang="es-ES" altLang="es-MX" b="1" dirty="0">
                <a:solidFill>
                  <a:prstClr val="white"/>
                </a:solidFill>
                <a:latin typeface="Montserrat" pitchFamily="2" charset="77"/>
              </a:rPr>
              <a:t>Jornada de Fortalecimiento de Entidades Federativas</a:t>
            </a:r>
          </a:p>
          <a:p>
            <a:pPr lvl="1" algn="r" eaLnBrk="1" hangingPunct="1">
              <a:spcBef>
                <a:spcPct val="0"/>
              </a:spcBef>
              <a:buFont typeface="Arial" charset="0"/>
              <a:buNone/>
            </a:pPr>
            <a:endParaRPr lang="es-ES" b="1" dirty="0">
              <a:solidFill>
                <a:prstClr val="white"/>
              </a:solidFill>
              <a:latin typeface="Montserrat" pitchFamily="2" charset="77"/>
            </a:endParaRPr>
          </a:p>
          <a:p>
            <a:pPr lvl="1" algn="r" eaLnBrk="1" hangingPunct="1">
              <a:spcBef>
                <a:spcPct val="0"/>
              </a:spcBef>
              <a:buFont typeface="Arial" charset="0"/>
              <a:buNone/>
            </a:pPr>
            <a:r>
              <a:rPr lang="es-ES" b="1" dirty="0" smtClean="0">
                <a:solidFill>
                  <a:prstClr val="white"/>
                </a:solidFill>
                <a:latin typeface="Montserrat" pitchFamily="2" charset="77"/>
              </a:rPr>
              <a:t>Chiapas</a:t>
            </a:r>
            <a:endParaRPr lang="es-ES" b="1" dirty="0">
              <a:solidFill>
                <a:prstClr val="white"/>
              </a:solidFill>
              <a:latin typeface="Montserrat" pitchFamily="2" charset="77"/>
            </a:endParaRPr>
          </a:p>
          <a:p>
            <a:pPr lvl="1" algn="r" eaLnBrk="1" hangingPunct="1">
              <a:spcBef>
                <a:spcPct val="0"/>
              </a:spcBef>
              <a:buFontTx/>
              <a:buNone/>
            </a:pPr>
            <a:r>
              <a:rPr lang="es-MX" altLang="es-MX" b="1" dirty="0">
                <a:solidFill>
                  <a:prstClr val="white"/>
                </a:solidFill>
                <a:latin typeface="Montserrat" pitchFamily="2" charset="77"/>
              </a:rPr>
              <a:t> </a:t>
            </a:r>
          </a:p>
          <a:p>
            <a:pPr lvl="1" algn="r" eaLnBrk="1" hangingPunct="1">
              <a:spcBef>
                <a:spcPct val="0"/>
              </a:spcBef>
              <a:buFontTx/>
              <a:buNone/>
            </a:pPr>
            <a:endParaRPr lang="es-MX" altLang="es-MX" sz="4400" dirty="0">
              <a:solidFill>
                <a:prstClr val="white"/>
              </a:solidFill>
              <a:latin typeface="Montserrat" pitchFamily="2" charset="77"/>
            </a:endParaRPr>
          </a:p>
        </p:txBody>
      </p:sp>
    </p:spTree>
    <p:extLst>
      <p:ext uri="{BB962C8B-B14F-4D97-AF65-F5344CB8AC3E}">
        <p14:creationId xmlns:p14="http://schemas.microsoft.com/office/powerpoint/2010/main" val="85837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smtClean="0">
                <a:latin typeface="Montserrat" pitchFamily="2" charset="77"/>
              </a:rPr>
              <a:t>Instrumento</a:t>
            </a:r>
            <a:r>
              <a:rPr lang="en-US" b="1" dirty="0" smtClean="0">
                <a:latin typeface="Montserrat" pitchFamily="2" charset="77"/>
              </a:rPr>
              <a:t> </a:t>
            </a:r>
            <a:r>
              <a:rPr lang="es-MX" b="1" dirty="0" smtClean="0">
                <a:latin typeface="Montserrat" pitchFamily="2" charset="77"/>
              </a:rPr>
              <a:t>Financiero</a:t>
            </a:r>
            <a:r>
              <a:rPr lang="en-US" b="1" dirty="0" smtClean="0">
                <a:latin typeface="Montserrat" pitchFamily="2" charset="77"/>
              </a:rPr>
              <a:t> </a:t>
            </a:r>
          </a:p>
          <a:p>
            <a:r>
              <a:rPr lang="en-US" b="1" dirty="0" smtClean="0">
                <a:latin typeface="Montserrat" pitchFamily="2" charset="77"/>
              </a:rPr>
              <a:t>FOPREDEN</a:t>
            </a:r>
            <a:endParaRPr lang="en-US" b="1" dirty="0">
              <a:latin typeface="Montserrat" pitchFamily="2" charset="77"/>
            </a:endParaRPr>
          </a:p>
        </p:txBody>
      </p:sp>
      <p:sp>
        <p:nvSpPr>
          <p:cNvPr id="7" name="TextBox 6">
            <a:extLst>
              <a:ext uri="{FF2B5EF4-FFF2-40B4-BE49-F238E27FC236}">
                <a16:creationId xmlns:a16="http://schemas.microsoft.com/office/drawing/2014/main" xmlns="" id="{0FE08353-C43F-8A43-A108-679ADC0231F6}"/>
              </a:ext>
            </a:extLst>
          </p:cNvPr>
          <p:cNvSpPr txBox="1"/>
          <p:nvPr/>
        </p:nvSpPr>
        <p:spPr>
          <a:xfrm>
            <a:off x="1907704" y="620688"/>
            <a:ext cx="2943434" cy="646331"/>
          </a:xfrm>
          <a:prstGeom prst="rect">
            <a:avLst/>
          </a:prstGeom>
          <a:noFill/>
        </p:spPr>
        <p:txBody>
          <a:bodyPr wrap="none" rtlCol="0">
            <a:spAutoFit/>
          </a:bodyPr>
          <a:lstStyle/>
          <a:p>
            <a:r>
              <a:rPr lang="es-ES_tradnl" dirty="0" smtClean="0">
                <a:latin typeface="Montserrat" panose="00000500000000000000" pitchFamily="2" charset="0"/>
              </a:rPr>
              <a:t>Histórico de Proyectos</a:t>
            </a:r>
          </a:p>
          <a:p>
            <a:r>
              <a:rPr lang="es-ES_tradnl" dirty="0" smtClean="0">
                <a:latin typeface="Montserrat" panose="00000500000000000000" pitchFamily="2" charset="0"/>
              </a:rPr>
              <a:t> Preventivos (continúa..)</a:t>
            </a:r>
            <a:endParaRPr lang="es-ES_tradnl" dirty="0">
              <a:latin typeface="Montserrat" panose="00000500000000000000" pitchFamily="2" charset="0"/>
            </a:endParaRPr>
          </a:p>
        </p:txBody>
      </p:sp>
      <p:graphicFrame>
        <p:nvGraphicFramePr>
          <p:cNvPr id="3" name="2 Tabla"/>
          <p:cNvGraphicFramePr>
            <a:graphicFrameLocks noGrp="1"/>
          </p:cNvGraphicFramePr>
          <p:nvPr>
            <p:extLst>
              <p:ext uri="{D42A27DB-BD31-4B8C-83A1-F6EECF244321}">
                <p14:modId xmlns:p14="http://schemas.microsoft.com/office/powerpoint/2010/main" val="968949274"/>
              </p:ext>
            </p:extLst>
          </p:nvPr>
        </p:nvGraphicFramePr>
        <p:xfrm>
          <a:off x="90232" y="1916832"/>
          <a:ext cx="9053767" cy="4024977"/>
        </p:xfrm>
        <a:graphic>
          <a:graphicData uri="http://schemas.openxmlformats.org/drawingml/2006/table">
            <a:tbl>
              <a:tblPr>
                <a:tableStyleId>{5C22544A-7EE6-4342-B048-85BDC9FD1C3A}</a:tableStyleId>
              </a:tblPr>
              <a:tblGrid>
                <a:gridCol w="592844"/>
                <a:gridCol w="1459558"/>
                <a:gridCol w="2487369"/>
                <a:gridCol w="1404783"/>
                <a:gridCol w="1575549"/>
                <a:gridCol w="1533664"/>
              </a:tblGrid>
              <a:tr h="606787">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r>
              <a:tr h="1481445">
                <a:tc>
                  <a:txBody>
                    <a:bodyPr/>
                    <a:lstStyle/>
                    <a:p>
                      <a:pPr algn="ctr" fontAlgn="ctr"/>
                      <a:r>
                        <a:rPr lang="es-MX" sz="1200" u="none" strike="noStrike" dirty="0">
                          <a:effectLst/>
                          <a:latin typeface="Montserrat" panose="00000500000000000000" pitchFamily="2" charset="0"/>
                        </a:rPr>
                        <a:t>2009</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SISTEMA INTEGRAL DE PROTECCIÓN CIVIL PARA LA PREVENCIÓN DEL PELIGRO POR FENÓMENOS NATURALES DEL ESTADO DE CHIAPAS</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$ 12,882,305.10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5,520,987.90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$ 18,403,293.00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r h="364073">
                <a:tc>
                  <a:txBody>
                    <a:bodyPr/>
                    <a:lstStyle/>
                    <a:p>
                      <a:pPr algn="ctr" fontAlgn="ctr"/>
                      <a:r>
                        <a:rPr lang="es-MX" sz="1200" u="none" strike="noStrike">
                          <a:effectLst/>
                          <a:latin typeface="Montserrat" panose="00000500000000000000" pitchFamily="2" charset="0"/>
                        </a:rPr>
                        <a:t>2010</a:t>
                      </a:r>
                      <a:endParaRPr lang="es-MX" sz="1200" b="1" i="0" u="none" strike="noStrike">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UNIDAD MÓVIL PARA LA DIFUSIÓN DE LA PROTECCIÓN CIVIL</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1,716,689.80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735,724.20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2,452,414.00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r h="1384082">
                <a:tc>
                  <a:txBody>
                    <a:bodyPr/>
                    <a:lstStyle/>
                    <a:p>
                      <a:pPr algn="ctr" fontAlgn="ctr"/>
                      <a:r>
                        <a:rPr lang="es-MX" sz="1200" u="none" strike="noStrike">
                          <a:effectLst/>
                          <a:latin typeface="Montserrat" panose="00000500000000000000" pitchFamily="2" charset="0"/>
                        </a:rPr>
                        <a:t>2010</a:t>
                      </a:r>
                      <a:endParaRPr lang="es-MX" sz="1200" b="1" i="0" u="none" strike="noStrike">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a:effectLst/>
                          <a:latin typeface="Montserrat" panose="00000500000000000000" pitchFamily="2" charset="0"/>
                        </a:rPr>
                        <a:t>FINALIZADO 2015</a:t>
                      </a:r>
                      <a:endParaRPr lang="es-MX" sz="1200" b="0" i="0" u="none" strike="noStrike">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SISTEMA INTEGRAL DE PROTECCIÓN CIVIL PARA LA PREVENCIÓN DEL PELIGRO POR FENÓMENOS NATURALES 2A ETAPA.</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$ 28,347,474.50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12,148,917.65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40,496,392.15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bl>
          </a:graphicData>
        </a:graphic>
      </p:graphicFrame>
    </p:spTree>
    <p:extLst>
      <p:ext uri="{BB962C8B-B14F-4D97-AF65-F5344CB8AC3E}">
        <p14:creationId xmlns:p14="http://schemas.microsoft.com/office/powerpoint/2010/main" val="2451475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smtClean="0">
                <a:latin typeface="Montserrat" pitchFamily="2" charset="77"/>
              </a:rPr>
              <a:t>Instrumento</a:t>
            </a:r>
            <a:r>
              <a:rPr lang="en-US" b="1" dirty="0" smtClean="0">
                <a:latin typeface="Montserrat" pitchFamily="2" charset="77"/>
              </a:rPr>
              <a:t> </a:t>
            </a:r>
            <a:r>
              <a:rPr lang="es-MX" b="1" dirty="0" smtClean="0">
                <a:latin typeface="Montserrat" pitchFamily="2" charset="77"/>
              </a:rPr>
              <a:t>Financiero</a:t>
            </a:r>
            <a:r>
              <a:rPr lang="en-US" b="1" dirty="0" smtClean="0">
                <a:latin typeface="Montserrat" pitchFamily="2" charset="77"/>
              </a:rPr>
              <a:t> </a:t>
            </a:r>
          </a:p>
          <a:p>
            <a:r>
              <a:rPr lang="en-US" b="1" dirty="0" smtClean="0">
                <a:latin typeface="Montserrat" pitchFamily="2" charset="77"/>
              </a:rPr>
              <a:t>FOPREDEN</a:t>
            </a:r>
            <a:endParaRPr lang="en-US" b="1" dirty="0">
              <a:latin typeface="Montserrat" pitchFamily="2" charset="77"/>
            </a:endParaRPr>
          </a:p>
        </p:txBody>
      </p:sp>
      <p:sp>
        <p:nvSpPr>
          <p:cNvPr id="7" name="TextBox 6">
            <a:extLst>
              <a:ext uri="{FF2B5EF4-FFF2-40B4-BE49-F238E27FC236}">
                <a16:creationId xmlns:a16="http://schemas.microsoft.com/office/drawing/2014/main" xmlns="" id="{0FE08353-C43F-8A43-A108-679ADC0231F6}"/>
              </a:ext>
            </a:extLst>
          </p:cNvPr>
          <p:cNvSpPr txBox="1"/>
          <p:nvPr/>
        </p:nvSpPr>
        <p:spPr>
          <a:xfrm>
            <a:off x="2627784" y="738526"/>
            <a:ext cx="2943434" cy="646331"/>
          </a:xfrm>
          <a:prstGeom prst="rect">
            <a:avLst/>
          </a:prstGeom>
          <a:noFill/>
        </p:spPr>
        <p:txBody>
          <a:bodyPr wrap="none" rtlCol="0">
            <a:spAutoFit/>
          </a:bodyPr>
          <a:lstStyle/>
          <a:p>
            <a:r>
              <a:rPr lang="es-ES_tradnl" dirty="0" smtClean="0">
                <a:latin typeface="Montserrat" panose="00000500000000000000" pitchFamily="2" charset="0"/>
              </a:rPr>
              <a:t>Histórico de Proyectos</a:t>
            </a:r>
          </a:p>
          <a:p>
            <a:r>
              <a:rPr lang="es-ES_tradnl" dirty="0" smtClean="0">
                <a:latin typeface="Montserrat" panose="00000500000000000000" pitchFamily="2" charset="0"/>
              </a:rPr>
              <a:t> Preventivos (continúa..)</a:t>
            </a:r>
            <a:endParaRPr lang="es-ES_tradnl" dirty="0">
              <a:latin typeface="Montserrat" panose="00000500000000000000" pitchFamily="2"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662113594"/>
              </p:ext>
            </p:extLst>
          </p:nvPr>
        </p:nvGraphicFramePr>
        <p:xfrm>
          <a:off x="103064" y="1699067"/>
          <a:ext cx="8933433" cy="4250213"/>
        </p:xfrm>
        <a:graphic>
          <a:graphicData uri="http://schemas.openxmlformats.org/drawingml/2006/table">
            <a:tbl>
              <a:tblPr>
                <a:tableStyleId>{5C22544A-7EE6-4342-B048-85BDC9FD1C3A}</a:tableStyleId>
              </a:tblPr>
              <a:tblGrid>
                <a:gridCol w="584965"/>
                <a:gridCol w="1440159"/>
                <a:gridCol w="2454309"/>
                <a:gridCol w="1386112"/>
                <a:gridCol w="1554608"/>
                <a:gridCol w="1513280"/>
              </a:tblGrid>
              <a:tr h="606787">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r>
              <a:tr h="691098">
                <a:tc>
                  <a:txBody>
                    <a:bodyPr/>
                    <a:lstStyle/>
                    <a:p>
                      <a:pPr algn="ctr" fontAlgn="ctr"/>
                      <a:r>
                        <a:rPr lang="es-MX" sz="1200" u="none" strike="noStrike" dirty="0">
                          <a:effectLst/>
                          <a:latin typeface="Montserrat" panose="00000500000000000000" pitchFamily="2" charset="0"/>
                        </a:rPr>
                        <a:t>2010-2011</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 2015</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ESCUELA DE PROTECCIÓN CIVIL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29,037,480.86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12,444,634.66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41,482,115.52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r h="1512168">
                <a:tc>
                  <a:txBody>
                    <a:bodyPr/>
                    <a:lstStyle/>
                    <a:p>
                      <a:pPr algn="ctr" fontAlgn="ctr"/>
                      <a:r>
                        <a:rPr lang="es-MX" sz="1200" u="none" strike="noStrike" dirty="0">
                          <a:effectLst/>
                          <a:latin typeface="Montserrat" panose="00000500000000000000" pitchFamily="2" charset="0"/>
                        </a:rPr>
                        <a:t>2011</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 2015</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PROGRAMA INTEGRAL DE DIFUSIÓN PARA REDUCIR EL RIESGO DE DESASTRES POR FENÓMENOS PERTURBADORES EN EL ESTADO DE CHIAPAS ... CONOCER PARA PREVENIR.</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10,594,069.39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4,540,315.45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$15,134,384.84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r h="1440160">
                <a:tc>
                  <a:txBody>
                    <a:bodyPr/>
                    <a:lstStyle/>
                    <a:p>
                      <a:pPr algn="ctr" fontAlgn="ctr"/>
                      <a:r>
                        <a:rPr lang="es-MX" sz="1200" u="none" strike="noStrike">
                          <a:effectLst/>
                          <a:latin typeface="Montserrat" panose="00000500000000000000" pitchFamily="2" charset="0"/>
                        </a:rPr>
                        <a:t>2014</a:t>
                      </a:r>
                      <a:endParaRPr lang="es-MX" sz="1200" b="1" i="0" u="none" strike="noStrike">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Proyecto autorizado y registrado en cartera.</a:t>
                      </a:r>
                      <a:br>
                        <a:rPr lang="es-MX" sz="1200" u="none" strike="noStrike" dirty="0">
                          <a:effectLst/>
                          <a:latin typeface="Montserrat" panose="00000500000000000000" pitchFamily="2" charset="0"/>
                        </a:rPr>
                      </a:b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SISTEMA DE MULTI ALERTA Y COMUNICACIÓN MASIVA PARA EL ESTADO DE CHIAPAS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23,994,867.75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7,305,507.61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31,300,375.36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bl>
          </a:graphicData>
        </a:graphic>
      </p:graphicFrame>
      <p:sp>
        <p:nvSpPr>
          <p:cNvPr id="5" name="TextBox 6">
            <a:extLst>
              <a:ext uri="{FF2B5EF4-FFF2-40B4-BE49-F238E27FC236}">
                <a16:creationId xmlns:a16="http://schemas.microsoft.com/office/drawing/2014/main" xmlns="" id="{0FE08353-C43F-8A43-A108-679ADC0231F6}"/>
              </a:ext>
            </a:extLst>
          </p:cNvPr>
          <p:cNvSpPr txBox="1"/>
          <p:nvPr/>
        </p:nvSpPr>
        <p:spPr>
          <a:xfrm>
            <a:off x="308732" y="5877272"/>
            <a:ext cx="8568952" cy="369332"/>
          </a:xfrm>
          <a:prstGeom prst="rect">
            <a:avLst/>
          </a:prstGeom>
          <a:noFill/>
        </p:spPr>
        <p:txBody>
          <a:bodyPr wrap="square" rtlCol="0">
            <a:spAutoFit/>
          </a:bodyPr>
          <a:lstStyle/>
          <a:p>
            <a:r>
              <a:rPr lang="es-MX" dirty="0" smtClean="0">
                <a:latin typeface="Montserrat" panose="00000500000000000000" pitchFamily="2" charset="0"/>
              </a:rPr>
              <a:t>Inversión total en prevención 2004 </a:t>
            </a:r>
            <a:r>
              <a:rPr lang="es-MX" dirty="0" smtClean="0">
                <a:latin typeface="Montserrat" panose="00000500000000000000" pitchFamily="2" charset="0"/>
              </a:rPr>
              <a:t>– actual $ </a:t>
            </a:r>
            <a:r>
              <a:rPr lang="es-MX" dirty="0" smtClean="0">
                <a:latin typeface="Montserrat" panose="00000500000000000000" pitchFamily="2" charset="0"/>
              </a:rPr>
              <a:t>249’750,921.54</a:t>
            </a:r>
            <a:endParaRPr lang="es-MX" dirty="0">
              <a:latin typeface="Montserrat" panose="00000500000000000000" pitchFamily="2" charset="0"/>
            </a:endParaRPr>
          </a:p>
        </p:txBody>
      </p:sp>
    </p:spTree>
    <p:extLst>
      <p:ext uri="{BB962C8B-B14F-4D97-AF65-F5344CB8AC3E}">
        <p14:creationId xmlns:p14="http://schemas.microsoft.com/office/powerpoint/2010/main" val="602949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23528" y="1124744"/>
            <a:ext cx="8550950" cy="5442816"/>
          </a:xfrm>
          <a:prstGeom prst="rect">
            <a:avLst/>
          </a:prstGeom>
        </p:spPr>
      </p:pic>
      <p:sp>
        <p:nvSpPr>
          <p:cNvPr id="4" name="TextBox 3">
            <a:extLst>
              <a:ext uri="{FF2B5EF4-FFF2-40B4-BE49-F238E27FC236}">
                <a16:creationId xmlns="" xmlns:a16="http://schemas.microsoft.com/office/drawing/2014/main" id="{C334EBB8-FD13-5C4C-8FDC-AF0085A6340E}"/>
              </a:ext>
            </a:extLst>
          </p:cNvPr>
          <p:cNvSpPr txBox="1"/>
          <p:nvPr/>
        </p:nvSpPr>
        <p:spPr>
          <a:xfrm>
            <a:off x="179512" y="116632"/>
            <a:ext cx="4078361" cy="400110"/>
          </a:xfrm>
          <a:prstGeom prst="rect">
            <a:avLst/>
          </a:prstGeom>
          <a:noFill/>
        </p:spPr>
        <p:txBody>
          <a:bodyPr wrap="none" rtlCol="0">
            <a:spAutoFit/>
          </a:bodyPr>
          <a:lstStyle/>
          <a:p>
            <a:r>
              <a:rPr lang="en-US" sz="2000" b="1" dirty="0" err="1">
                <a:latin typeface="Montserrat" pitchFamily="2" charset="77"/>
              </a:rPr>
              <a:t>Perfil</a:t>
            </a:r>
            <a:r>
              <a:rPr lang="en-US" sz="2000" b="1" dirty="0">
                <a:latin typeface="Montserrat" pitchFamily="2" charset="77"/>
              </a:rPr>
              <a:t> de </a:t>
            </a:r>
            <a:r>
              <a:rPr lang="en-US" sz="2000" b="1" dirty="0" err="1" smtClean="0">
                <a:latin typeface="Montserrat" pitchFamily="2" charset="77"/>
              </a:rPr>
              <a:t>Peligro</a:t>
            </a:r>
            <a:r>
              <a:rPr lang="en-US" sz="2000" b="1" dirty="0" smtClean="0">
                <a:latin typeface="Montserrat" pitchFamily="2" charset="77"/>
              </a:rPr>
              <a:t>(x </a:t>
            </a:r>
            <a:r>
              <a:rPr lang="en-US" sz="2000" b="1" dirty="0">
                <a:latin typeface="Montserrat" pitchFamily="2" charset="77"/>
              </a:rPr>
              <a:t>Municipio)</a:t>
            </a:r>
          </a:p>
        </p:txBody>
      </p:sp>
      <p:sp>
        <p:nvSpPr>
          <p:cNvPr id="5" name="TextBox 4">
            <a:hlinkClick r:id="rId3"/>
            <a:extLst>
              <a:ext uri="{FF2B5EF4-FFF2-40B4-BE49-F238E27FC236}">
                <a16:creationId xmlns="" xmlns:a16="http://schemas.microsoft.com/office/drawing/2014/main" id="{E4DB2646-F610-2B47-8B3C-1CC419205B03}"/>
              </a:ext>
            </a:extLst>
          </p:cNvPr>
          <p:cNvSpPr txBox="1"/>
          <p:nvPr/>
        </p:nvSpPr>
        <p:spPr>
          <a:xfrm>
            <a:off x="179512" y="620688"/>
            <a:ext cx="5104282" cy="276999"/>
          </a:xfrm>
          <a:prstGeom prst="rect">
            <a:avLst/>
          </a:prstGeom>
          <a:noFill/>
        </p:spPr>
        <p:txBody>
          <a:bodyPr wrap="none" rtlCol="0">
            <a:spAutoFit/>
          </a:bodyPr>
          <a:lstStyle/>
          <a:p>
            <a:r>
              <a:rPr lang="en-US" sz="1200" b="1" i="1" dirty="0">
                <a:latin typeface="Montserrat" pitchFamily="2" charset="77"/>
                <a:hlinkClick r:id="rId3"/>
              </a:rPr>
              <a:t>http://</a:t>
            </a:r>
            <a:r>
              <a:rPr lang="en-US" sz="1200" b="1" i="1" dirty="0" err="1">
                <a:latin typeface="Montserrat" pitchFamily="2" charset="77"/>
                <a:hlinkClick r:id="rId3"/>
              </a:rPr>
              <a:t>www.atlasnacionalderiesgos.gob.mx</a:t>
            </a:r>
            <a:r>
              <a:rPr lang="en-US" sz="1200" b="1" i="1" dirty="0">
                <a:latin typeface="Montserrat" pitchFamily="2" charset="77"/>
                <a:hlinkClick r:id="rId3"/>
              </a:rPr>
              <a:t>/app/</a:t>
            </a:r>
            <a:r>
              <a:rPr lang="en-US" sz="1200" b="1" i="1" dirty="0" err="1">
                <a:latin typeface="Montserrat" pitchFamily="2" charset="77"/>
                <a:hlinkClick r:id="rId3"/>
              </a:rPr>
              <a:t>municipios</a:t>
            </a:r>
            <a:r>
              <a:rPr lang="en-US" sz="1200" b="1" i="1" dirty="0">
                <a:latin typeface="Montserrat" pitchFamily="2" charset="77"/>
                <a:hlinkClick r:id="rId3"/>
              </a:rPr>
              <a:t>/</a:t>
            </a:r>
            <a:endParaRPr lang="en-US" sz="1200" b="1" i="1" dirty="0">
              <a:latin typeface="Montserrat" pitchFamily="2" charset="77"/>
            </a:endParaRPr>
          </a:p>
        </p:txBody>
      </p:sp>
      <p:sp>
        <p:nvSpPr>
          <p:cNvPr id="9" name="Down Arrow 8">
            <a:extLst>
              <a:ext uri="{FF2B5EF4-FFF2-40B4-BE49-F238E27FC236}">
                <a16:creationId xmlns="" xmlns:a16="http://schemas.microsoft.com/office/drawing/2014/main" id="{EB4B4F8E-2F1E-9040-8F21-5C792F02D6F8}"/>
              </a:ext>
            </a:extLst>
          </p:cNvPr>
          <p:cNvSpPr/>
          <p:nvPr/>
        </p:nvSpPr>
        <p:spPr>
          <a:xfrm rot="19247827">
            <a:off x="3100875" y="3163913"/>
            <a:ext cx="586662" cy="566638"/>
          </a:xfrm>
          <a:prstGeom prst="downArrow">
            <a:avLst/>
          </a:prstGeom>
          <a:noFill/>
          <a:ln w="5715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60898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23928" y="2984821"/>
            <a:ext cx="5220072" cy="3577754"/>
          </a:xfrm>
          <a:prstGeom prst="rect">
            <a:avLst/>
          </a:prstGeom>
        </p:spPr>
      </p:pic>
      <p:sp>
        <p:nvSpPr>
          <p:cNvPr id="3" name="TextBox 2">
            <a:hlinkClick r:id="rId3"/>
            <a:extLst>
              <a:ext uri="{FF2B5EF4-FFF2-40B4-BE49-F238E27FC236}">
                <a16:creationId xmlns="" xmlns:a16="http://schemas.microsoft.com/office/drawing/2014/main"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3"/>
              </a:rPr>
              <a:t>http://www.atlasnacionalderiesgos.gob.mx/app/</a:t>
            </a:r>
            <a:r>
              <a:rPr lang="en-US" sz="1200" b="1" i="1" dirty="0" err="1">
                <a:latin typeface="Montserrat" pitchFamily="2" charset="77"/>
                <a:hlinkClick r:id="rId3"/>
              </a:rPr>
              <a:t>CoberturaEstatal</a:t>
            </a:r>
            <a:r>
              <a:rPr lang="en-US" sz="1200" b="1" i="1" dirty="0">
                <a:latin typeface="Montserrat" pitchFamily="2" charset="77"/>
                <a:hlinkClick r:id="rId3"/>
              </a:rPr>
              <a:t>/</a:t>
            </a:r>
            <a:endParaRPr lang="en-US" sz="1200" b="1" i="1" dirty="0">
              <a:latin typeface="Montserrat" pitchFamily="2" charset="77"/>
            </a:endParaRPr>
          </a:p>
        </p:txBody>
      </p:sp>
      <p:sp>
        <p:nvSpPr>
          <p:cNvPr id="5" name="TextBox 4">
            <a:extLst>
              <a:ext uri="{FF2B5EF4-FFF2-40B4-BE49-F238E27FC236}">
                <a16:creationId xmlns="" xmlns:a16="http://schemas.microsoft.com/office/drawing/2014/main"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a:t>
            </a:r>
            <a:r>
              <a:rPr lang="en-US" b="1" dirty="0" smtClean="0">
                <a:latin typeface="Montserrat" pitchFamily="2" charset="77"/>
              </a:rPr>
              <a:t>2016)</a:t>
            </a:r>
            <a:endParaRPr lang="en-US" b="1" dirty="0">
              <a:latin typeface="Montserrat" pitchFamily="2" charset="77"/>
            </a:endParaRPr>
          </a:p>
        </p:txBody>
      </p:sp>
      <p:sp>
        <p:nvSpPr>
          <p:cNvPr id="6" name="TextBox 5">
            <a:extLst>
              <a:ext uri="{FF2B5EF4-FFF2-40B4-BE49-F238E27FC236}">
                <a16:creationId xmlns="" xmlns:a16="http://schemas.microsoft.com/office/drawing/2014/main" id="{29533D64-F3F7-7841-8059-C2ED6611F592}"/>
              </a:ext>
            </a:extLst>
          </p:cNvPr>
          <p:cNvSpPr txBox="1"/>
          <p:nvPr/>
        </p:nvSpPr>
        <p:spPr>
          <a:xfrm>
            <a:off x="6609627" y="6563685"/>
            <a:ext cx="2486578" cy="307777"/>
          </a:xfrm>
          <a:prstGeom prst="rect">
            <a:avLst/>
          </a:prstGeom>
          <a:noFill/>
        </p:spPr>
        <p:txBody>
          <a:bodyPr wrap="none" rtlCol="0">
            <a:spAutoFit/>
          </a:bodyPr>
          <a:lstStyle/>
          <a:p>
            <a:r>
              <a:rPr lang="en-US" sz="1400" b="1" dirty="0" smtClean="0">
                <a:latin typeface="Montserrat" pitchFamily="2" charset="77"/>
              </a:rPr>
              <a:t>103</a:t>
            </a:r>
            <a:r>
              <a:rPr lang="en-US" sz="1400" dirty="0" smtClean="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4"/>
            <a:extLst>
              <a:ext uri="{FF2B5EF4-FFF2-40B4-BE49-F238E27FC236}">
                <a16:creationId xmlns="" xmlns:a16="http://schemas.microsoft.com/office/drawing/2014/main" id="{AD271166-37A0-3E43-B278-907B8D61D99A}"/>
              </a:ext>
            </a:extLst>
          </p:cNvPr>
          <p:cNvSpPr/>
          <p:nvPr/>
        </p:nvSpPr>
        <p:spPr>
          <a:xfrm>
            <a:off x="36844" y="6586768"/>
            <a:ext cx="3892412" cy="261610"/>
          </a:xfrm>
          <a:prstGeom prst="rect">
            <a:avLst/>
          </a:prstGeom>
          <a:noFill/>
        </p:spPr>
        <p:txBody>
          <a:bodyPr wrap="none" rtlCol="0">
            <a:spAutoFit/>
          </a:bodyPr>
          <a:lstStyle/>
          <a:p>
            <a:r>
              <a:rPr lang="es-ES_tradnl" sz="1100" i="1" dirty="0">
                <a:latin typeface="Montserrat" pitchFamily="2" charset="77"/>
              </a:rPr>
              <a:t>http://</a:t>
            </a:r>
            <a:r>
              <a:rPr lang="es-ES_tradnl" sz="1100" i="1" dirty="0" smtClean="0">
                <a:latin typeface="Montserrat" pitchFamily="2" charset="77"/>
              </a:rPr>
              <a:t>www.atlasnacionalderiesgos.gob.mx/Chiapas</a:t>
            </a:r>
            <a:endParaRPr lang="es-ES_tradnl" sz="1100" i="1" dirty="0">
              <a:latin typeface="Montserrat" pitchFamily="2" charset="77"/>
            </a:endParaRPr>
          </a:p>
        </p:txBody>
      </p:sp>
      <p:pic>
        <p:nvPicPr>
          <p:cNvPr id="8" name="Imagen 7"/>
          <p:cNvPicPr>
            <a:picLocks noChangeAspect="1"/>
          </p:cNvPicPr>
          <p:nvPr/>
        </p:nvPicPr>
        <p:blipFill>
          <a:blip r:embed="rId5"/>
          <a:stretch>
            <a:fillRect/>
          </a:stretch>
        </p:blipFill>
        <p:spPr>
          <a:xfrm>
            <a:off x="179510" y="978333"/>
            <a:ext cx="5076056" cy="3457960"/>
          </a:xfrm>
          <a:prstGeom prst="rect">
            <a:avLst/>
          </a:prstGeom>
        </p:spPr>
      </p:pic>
    </p:spTree>
    <p:extLst>
      <p:ext uri="{BB962C8B-B14F-4D97-AF65-F5344CB8AC3E}">
        <p14:creationId xmlns:p14="http://schemas.microsoft.com/office/powerpoint/2010/main" val="3276630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smtClean="0">
                <a:latin typeface="Montserrat" pitchFamily="2" charset="77"/>
              </a:rPr>
              <a:t>(23/125)</a:t>
            </a:r>
            <a:endParaRPr lang="en-US" b="1" dirty="0">
              <a:latin typeface="Montserrat" pitchFamily="2" charset="77"/>
            </a:endParaRPr>
          </a:p>
        </p:txBody>
      </p:sp>
      <p:sp>
        <p:nvSpPr>
          <p:cNvPr id="11" name="TextBox 10">
            <a:hlinkClick r:id="rId2"/>
            <a:extLst>
              <a:ext uri="{FF2B5EF4-FFF2-40B4-BE49-F238E27FC236}">
                <a16:creationId xmlns="" xmlns:a16="http://schemas.microsoft.com/office/drawing/2014/main"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 xmlns:a16="http://schemas.microsoft.com/office/drawing/2014/main" id="{DA7CDED0-1819-764A-AAED-BEDC80E2F524}"/>
              </a:ext>
            </a:extLst>
          </p:cNvPr>
          <p:cNvSpPr txBox="1"/>
          <p:nvPr/>
        </p:nvSpPr>
        <p:spPr>
          <a:xfrm>
            <a:off x="199384" y="1340768"/>
            <a:ext cx="4516632" cy="5047536"/>
          </a:xfrm>
          <a:prstGeom prst="rect">
            <a:avLst/>
          </a:prstGeom>
          <a:noFill/>
        </p:spPr>
        <p:txBody>
          <a:bodyPr wrap="square" numCol="2" rtlCol="0">
            <a:spAutoFit/>
          </a:bodyPr>
          <a:lstStyle/>
          <a:p>
            <a:r>
              <a:rPr lang="es-MX" sz="1400" dirty="0" err="1" smtClean="0"/>
              <a:t>Mapastepec</a:t>
            </a:r>
            <a:endParaRPr lang="es-MX" sz="1400" dirty="0" smtClean="0"/>
          </a:p>
          <a:p>
            <a:r>
              <a:rPr lang="es-MX" sz="1400" dirty="0"/>
              <a:t>Tuxtla Gutiérrez </a:t>
            </a:r>
            <a:endParaRPr lang="es-MX" sz="1400" dirty="0" smtClean="0"/>
          </a:p>
          <a:p>
            <a:r>
              <a:rPr lang="es-MX" sz="1400" dirty="0"/>
              <a:t>Berriozábal </a:t>
            </a:r>
            <a:endParaRPr lang="es-MX" sz="1400" dirty="0" smtClean="0"/>
          </a:p>
          <a:p>
            <a:r>
              <a:rPr lang="es-MX" sz="1400" dirty="0"/>
              <a:t>Tonalá </a:t>
            </a:r>
            <a:endParaRPr lang="es-MX" sz="1400" dirty="0" smtClean="0"/>
          </a:p>
          <a:p>
            <a:r>
              <a:rPr lang="es-MX" sz="1400" dirty="0" err="1"/>
              <a:t>Mazatán</a:t>
            </a:r>
            <a:r>
              <a:rPr lang="es-MX" sz="1400" dirty="0"/>
              <a:t> </a:t>
            </a:r>
            <a:endParaRPr lang="es-MX" sz="1400" dirty="0" smtClean="0"/>
          </a:p>
          <a:p>
            <a:r>
              <a:rPr lang="es-MX" sz="1400" dirty="0"/>
              <a:t>Suchiate </a:t>
            </a:r>
            <a:endParaRPr lang="es-MX" sz="1400" dirty="0" smtClean="0"/>
          </a:p>
          <a:p>
            <a:r>
              <a:rPr lang="es-MX" sz="1400" dirty="0" err="1"/>
              <a:t>Acapetahua</a:t>
            </a:r>
            <a:r>
              <a:rPr lang="es-MX" sz="1400" dirty="0"/>
              <a:t> </a:t>
            </a:r>
            <a:endParaRPr lang="es-MX" sz="1400" dirty="0" smtClean="0"/>
          </a:p>
          <a:p>
            <a:r>
              <a:rPr lang="es-MX" sz="1400" dirty="0" err="1"/>
              <a:t>Huixtla</a:t>
            </a:r>
            <a:r>
              <a:rPr lang="es-MX" sz="1400" dirty="0"/>
              <a:t> </a:t>
            </a:r>
            <a:endParaRPr lang="es-MX" sz="1400" dirty="0" smtClean="0"/>
          </a:p>
          <a:p>
            <a:r>
              <a:rPr lang="es-MX" sz="1400" dirty="0"/>
              <a:t>San Cristóbal de las Casas </a:t>
            </a:r>
            <a:endParaRPr lang="es-MX" sz="1400" dirty="0" smtClean="0"/>
          </a:p>
          <a:p>
            <a:r>
              <a:rPr lang="es-MX" sz="1400" dirty="0"/>
              <a:t>Cintalapa </a:t>
            </a:r>
            <a:endParaRPr lang="es-MX" sz="1400" dirty="0" smtClean="0"/>
          </a:p>
          <a:p>
            <a:r>
              <a:rPr lang="es-MX" sz="1400" dirty="0"/>
              <a:t>Las Margaritas </a:t>
            </a:r>
            <a:endParaRPr lang="es-MX" sz="1400" dirty="0" smtClean="0"/>
          </a:p>
          <a:p>
            <a:r>
              <a:rPr lang="es-MX" sz="1400" dirty="0" err="1"/>
              <a:t>Teopisca</a:t>
            </a:r>
            <a:r>
              <a:rPr lang="es-MX" sz="1400" dirty="0"/>
              <a:t> </a:t>
            </a:r>
            <a:endParaRPr lang="es-MX" sz="1400" dirty="0" smtClean="0"/>
          </a:p>
          <a:p>
            <a:r>
              <a:rPr lang="es-MX" sz="1400" dirty="0"/>
              <a:t>Ocozocoautla de Espinosa </a:t>
            </a:r>
            <a:endParaRPr lang="es-MX" sz="1400" dirty="0" smtClean="0"/>
          </a:p>
          <a:p>
            <a:r>
              <a:rPr lang="es-MX" sz="1400" dirty="0"/>
              <a:t>Comitán de Domínguez </a:t>
            </a:r>
            <a:endParaRPr lang="es-MX" sz="1400" dirty="0" smtClean="0"/>
          </a:p>
          <a:p>
            <a:r>
              <a:rPr lang="es-MX" sz="1400" dirty="0" err="1"/>
              <a:t>Pijijiapan</a:t>
            </a:r>
            <a:r>
              <a:rPr lang="es-MX" sz="1400" dirty="0"/>
              <a:t> </a:t>
            </a:r>
            <a:endParaRPr lang="es-MX" sz="1400" dirty="0" smtClean="0"/>
          </a:p>
          <a:p>
            <a:r>
              <a:rPr lang="es-MX" sz="1400" dirty="0"/>
              <a:t>Suchiate </a:t>
            </a:r>
            <a:endParaRPr lang="es-MX" sz="1400" dirty="0" smtClean="0"/>
          </a:p>
          <a:p>
            <a:r>
              <a:rPr lang="es-MX" sz="1400" dirty="0" err="1"/>
              <a:t>Mazatán</a:t>
            </a:r>
            <a:r>
              <a:rPr lang="es-MX" sz="1400" dirty="0"/>
              <a:t> </a:t>
            </a:r>
            <a:endParaRPr lang="es-MX" sz="1400" dirty="0" smtClean="0"/>
          </a:p>
          <a:p>
            <a:r>
              <a:rPr lang="es-MX" sz="1400" dirty="0"/>
              <a:t>Arriaga </a:t>
            </a:r>
            <a:endParaRPr lang="es-MX" sz="1400" dirty="0" smtClean="0"/>
          </a:p>
          <a:p>
            <a:r>
              <a:rPr lang="es-MX" sz="1400" dirty="0"/>
              <a:t>Berriozábal </a:t>
            </a:r>
            <a:endParaRPr lang="es-MX" sz="1400" dirty="0" smtClean="0"/>
          </a:p>
          <a:p>
            <a:r>
              <a:rPr lang="es-MX" sz="1400" dirty="0" err="1"/>
              <a:t>Acapetahua</a:t>
            </a:r>
            <a:r>
              <a:rPr lang="es-MX" sz="1400" dirty="0"/>
              <a:t> </a:t>
            </a:r>
            <a:endParaRPr lang="es-MX" sz="1400" dirty="0" smtClean="0"/>
          </a:p>
          <a:p>
            <a:r>
              <a:rPr lang="es-MX" sz="1400" dirty="0" err="1"/>
              <a:t>Motozintla</a:t>
            </a:r>
            <a:r>
              <a:rPr lang="es-MX" sz="1400" dirty="0"/>
              <a:t> </a:t>
            </a:r>
            <a:endParaRPr lang="es-MX" sz="1400" dirty="0" smtClean="0"/>
          </a:p>
          <a:p>
            <a:r>
              <a:rPr lang="es-MX" sz="1400" dirty="0"/>
              <a:t>Tapachula </a:t>
            </a:r>
            <a:endParaRPr lang="es-MX" sz="1400" dirty="0" smtClean="0"/>
          </a:p>
          <a:p>
            <a:r>
              <a:rPr lang="es-MX" sz="1400" dirty="0"/>
              <a:t>Arriaga  </a:t>
            </a:r>
            <a:endParaRPr lang="es-ES_tradnl" sz="1400" b="1" dirty="0"/>
          </a:p>
        </p:txBody>
      </p:sp>
      <p:pic>
        <p:nvPicPr>
          <p:cNvPr id="2" name="Imagen 1"/>
          <p:cNvPicPr>
            <a:picLocks noChangeAspect="1"/>
          </p:cNvPicPr>
          <p:nvPr/>
        </p:nvPicPr>
        <p:blipFill>
          <a:blip r:embed="rId4"/>
          <a:stretch>
            <a:fillRect/>
          </a:stretch>
        </p:blipFill>
        <p:spPr>
          <a:xfrm>
            <a:off x="2339752" y="1379283"/>
            <a:ext cx="6660232" cy="4970506"/>
          </a:xfrm>
          <a:prstGeom prst="rect">
            <a:avLst/>
          </a:prstGeom>
        </p:spPr>
      </p:pic>
    </p:spTree>
    <p:extLst>
      <p:ext uri="{BB962C8B-B14F-4D97-AF65-F5344CB8AC3E}">
        <p14:creationId xmlns:p14="http://schemas.microsoft.com/office/powerpoint/2010/main" val="3679516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764703"/>
            <a:ext cx="6336704" cy="584775"/>
          </a:xfrm>
          <a:prstGeom prst="rect">
            <a:avLst/>
          </a:prstGeom>
        </p:spPr>
        <p:txBody>
          <a:bodyPr wrap="square">
            <a:spAutoFit/>
          </a:bodyPr>
          <a:lstStyle/>
          <a:p>
            <a:r>
              <a:rPr lang="es-MX" sz="1600" b="1" dirty="0" smtClean="0">
                <a:latin typeface="Montserrat Medium" panose="00000600000000000000" pitchFamily="2" charset="0"/>
              </a:rPr>
              <a:t>Análisis de peligros sanitario-ecológicos en Chiapas</a:t>
            </a:r>
          </a:p>
          <a:p>
            <a:endParaRPr lang="es-MX" sz="1600" b="1" dirty="0" smtClean="0">
              <a:latin typeface="Montserrat Medium" panose="00000600000000000000" pitchFamily="2" charset="0"/>
            </a:endParaRPr>
          </a:p>
        </p:txBody>
      </p:sp>
      <p:sp>
        <p:nvSpPr>
          <p:cNvPr id="3" name="2 CuadroTexto"/>
          <p:cNvSpPr txBox="1">
            <a:spLocks noChangeArrowheads="1"/>
          </p:cNvSpPr>
          <p:nvPr/>
        </p:nvSpPr>
        <p:spPr bwMode="auto">
          <a:xfrm>
            <a:off x="159487" y="1349478"/>
            <a:ext cx="362042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5% de los cuerpos de agua tienen un índice de peligro alto y muy alto por toxicidad.</a:t>
            </a:r>
            <a:endParaRPr lang="es-ES" altLang="es-MX" sz="1400" dirty="0">
              <a:latin typeface="Montserrat" panose="00000500000000000000" pitchFamily="2" charset="0"/>
            </a:endParaRPr>
          </a:p>
        </p:txBody>
      </p:sp>
      <p:sp>
        <p:nvSpPr>
          <p:cNvPr id="4" name="2 CuadroTexto"/>
          <p:cNvSpPr txBox="1">
            <a:spLocks noChangeArrowheads="1"/>
          </p:cNvSpPr>
          <p:nvPr/>
        </p:nvSpPr>
        <p:spPr bwMode="auto">
          <a:xfrm>
            <a:off x="4644008" y="1349478"/>
            <a:ext cx="391762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30% de los sitios con residuos sólidos urbanos tienen un índice de peligro alto por contaminación.</a:t>
            </a:r>
            <a:endParaRPr lang="es-ES" altLang="es-MX" sz="1400" dirty="0">
              <a:latin typeface="Montserrat" panose="00000500000000000000" pitchFamily="2" charset="0"/>
            </a:endParaRPr>
          </a:p>
        </p:txBody>
      </p:sp>
      <p:sp>
        <p:nvSpPr>
          <p:cNvPr id="10" name="2 CuadroTexto"/>
          <p:cNvSpPr txBox="1">
            <a:spLocks noChangeArrowheads="1"/>
          </p:cNvSpPr>
          <p:nvPr/>
        </p:nvSpPr>
        <p:spPr bwMode="auto">
          <a:xfrm>
            <a:off x="208034" y="5589240"/>
            <a:ext cx="849739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Los municipios con índice de peligro muy alto de contaminación de suelo son Ocozocoautla de Espinosa, San Cristóbal de las Casas, Suchiate y Tuxtla Chico; y </a:t>
            </a:r>
            <a:r>
              <a:rPr lang="es-ES" altLang="es-MX" sz="1400" dirty="0">
                <a:latin typeface="Montserrat" panose="00000500000000000000" pitchFamily="2" charset="0"/>
              </a:rPr>
              <a:t>de contaminación </a:t>
            </a:r>
            <a:r>
              <a:rPr lang="es-ES" altLang="es-MX" sz="1400" dirty="0" smtClean="0">
                <a:latin typeface="Montserrat" panose="00000500000000000000" pitchFamily="2" charset="0"/>
              </a:rPr>
              <a:t>de agua son </a:t>
            </a:r>
            <a:r>
              <a:rPr lang="es-ES" altLang="es-MX" sz="1400" dirty="0" err="1" smtClean="0">
                <a:latin typeface="Montserrat" panose="00000500000000000000" pitchFamily="2" charset="0"/>
              </a:rPr>
              <a:t>Acapetahua</a:t>
            </a:r>
            <a:r>
              <a:rPr lang="es-ES" altLang="es-MX" sz="1400" dirty="0" smtClean="0">
                <a:latin typeface="Montserrat" panose="00000500000000000000" pitchFamily="2" charset="0"/>
              </a:rPr>
              <a:t>, Arriaga, Frontera Hidalgo, San Cristóbal de las Casas, </a:t>
            </a:r>
            <a:r>
              <a:rPr lang="es-ES" altLang="es-MX" sz="1400" dirty="0" err="1" smtClean="0">
                <a:latin typeface="Montserrat" panose="00000500000000000000" pitchFamily="2" charset="0"/>
              </a:rPr>
              <a:t>Suchiapa</a:t>
            </a:r>
            <a:r>
              <a:rPr lang="es-ES" altLang="es-MX" sz="1400" dirty="0" smtClean="0">
                <a:latin typeface="Montserrat" panose="00000500000000000000" pitchFamily="2" charset="0"/>
              </a:rPr>
              <a:t> y Suchiate.</a:t>
            </a:r>
            <a:endParaRPr lang="es-ES" altLang="es-MX" sz="1400" dirty="0">
              <a:latin typeface="Montserrat" panose="00000500000000000000" pitchFamily="2" charset="0"/>
            </a:endParaRPr>
          </a:p>
        </p:txBody>
      </p:sp>
      <p:pic>
        <p:nvPicPr>
          <p:cNvPr id="13" name="12 Imagen"/>
          <p:cNvPicPr/>
          <p:nvPr/>
        </p:nvPicPr>
        <p:blipFill>
          <a:blip r:embed="rId2">
            <a:extLst>
              <a:ext uri="{28A0092B-C50C-407E-A947-70E740481C1C}">
                <a14:useLocalDpi xmlns:a14="http://schemas.microsoft.com/office/drawing/2010/main" val="0"/>
              </a:ext>
            </a:extLst>
          </a:blip>
          <a:srcRect/>
          <a:stretch>
            <a:fillRect/>
          </a:stretch>
        </p:blipFill>
        <p:spPr bwMode="auto">
          <a:xfrm>
            <a:off x="4588198" y="2381963"/>
            <a:ext cx="4029248" cy="3292400"/>
          </a:xfrm>
          <a:prstGeom prst="rect">
            <a:avLst/>
          </a:prstGeom>
          <a:noFill/>
          <a:ln>
            <a:noFill/>
          </a:ln>
        </p:spPr>
      </p:pic>
      <p:pic>
        <p:nvPicPr>
          <p:cNvPr id="14" name="13 Imagen"/>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75489"/>
            <a:ext cx="3557392" cy="3181467"/>
          </a:xfrm>
          <a:prstGeom prst="rect">
            <a:avLst/>
          </a:prstGeom>
          <a:noFill/>
          <a:ln>
            <a:noFill/>
          </a:ln>
        </p:spPr>
      </p:pic>
    </p:spTree>
    <p:extLst>
      <p:ext uri="{BB962C8B-B14F-4D97-AF65-F5344CB8AC3E}">
        <p14:creationId xmlns:p14="http://schemas.microsoft.com/office/powerpoint/2010/main" val="1347684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7079" y="1089909"/>
            <a:ext cx="787163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b="1" dirty="0" smtClean="0">
                <a:latin typeface="Montserrat" panose="00000500000000000000" pitchFamily="2" charset="0"/>
              </a:rPr>
              <a:t>Propuestas:</a:t>
            </a:r>
          </a:p>
          <a:p>
            <a:pPr algn="just" eaLnBrk="1" hangingPunct="1">
              <a:lnSpc>
                <a:spcPct val="150000"/>
              </a:lnSpc>
              <a:spcBef>
                <a:spcPct val="0"/>
              </a:spcBef>
              <a:buFontTx/>
              <a:buNone/>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Gestión adecuada de los residuos desde la verificación de la existencia y adecuado funcionamiento de plantas de tratamiento de aguas residuales urbanas e industriales; así como de sitios de disposición final de residuos sólidos urbanos que se apeguen a la normatividad o en su caso realizar las modernizaciones correspondientes.</a:t>
            </a:r>
          </a:p>
          <a:p>
            <a:pPr algn="just" eaLnBrk="1" hangingPunct="1">
              <a:lnSpc>
                <a:spcPct val="150000"/>
              </a:lnSpc>
              <a:spcBef>
                <a:spcPct val="0"/>
              </a:spcBef>
            </a:pPr>
            <a:endParaRPr lang="es-ES" altLang="es-MX" sz="1400" dirty="0" smtClean="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Saneamiento de los cuerpos de agua.</a:t>
            </a:r>
          </a:p>
          <a:p>
            <a:pPr algn="just" eaLnBrk="1" hangingPunct="1">
              <a:lnSpc>
                <a:spcPct val="150000"/>
              </a:lnSpc>
              <a:spcBef>
                <a:spcPct val="0"/>
              </a:spcBef>
            </a:pPr>
            <a:endParaRPr lang="es-ES" altLang="es-MX" sz="1200" dirty="0">
              <a:latin typeface="Montserrat" panose="00000500000000000000" pitchFamily="2" charset="0"/>
            </a:endParaRPr>
          </a:p>
          <a:p>
            <a:pPr algn="just" eaLnBrk="1" hangingPunct="1">
              <a:lnSpc>
                <a:spcPct val="150000"/>
              </a:lnSpc>
              <a:spcBef>
                <a:spcPct val="0"/>
              </a:spcBef>
            </a:pPr>
            <a:r>
              <a:rPr lang="es-ES" altLang="es-MX" sz="1400" dirty="0" smtClean="0">
                <a:latin typeface="Montserrat" panose="00000500000000000000" pitchFamily="2" charset="0"/>
              </a:rPr>
              <a:t>Promoción de la educación ambiental para la gestión de residuos como la separación de la basura, elaboración de composta, diseño de baños secos para evitar descargas en los ríos, recolección oportuna de la basura.</a:t>
            </a:r>
            <a:endParaRPr lang="es-ES" altLang="es-MX" sz="1400" dirty="0">
              <a:latin typeface="Montserrat" panose="00000500000000000000" pitchFamily="2" charset="0"/>
            </a:endParaRPr>
          </a:p>
        </p:txBody>
      </p:sp>
    </p:spTree>
    <p:extLst>
      <p:ext uri="{BB962C8B-B14F-4D97-AF65-F5344CB8AC3E}">
        <p14:creationId xmlns:p14="http://schemas.microsoft.com/office/powerpoint/2010/main" val="2780156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548680"/>
            <a:ext cx="4160726" cy="707886"/>
          </a:xfrm>
          <a:prstGeom prst="rect">
            <a:avLst/>
          </a:prstGeom>
          <a:noFill/>
        </p:spPr>
        <p:txBody>
          <a:bodyPr wrap="square" rtlCol="0">
            <a:spAutoFit/>
          </a:bodyPr>
          <a:lstStyle/>
          <a:p>
            <a:r>
              <a:rPr lang="es-MX" sz="2000" b="1" dirty="0" smtClean="0">
                <a:solidFill>
                  <a:prstClr val="black"/>
                </a:solidFill>
                <a:latin typeface="Montserrat" panose="00000500000000000000" pitchFamily="2" charset="0"/>
              </a:rPr>
              <a:t>Riesgos químicos en el estado de Chiapas</a:t>
            </a:r>
            <a:endParaRPr lang="es-MX" sz="2000" b="1" dirty="0">
              <a:solidFill>
                <a:prstClr val="black"/>
              </a:solidFill>
              <a:latin typeface="Montserrat" panose="00000500000000000000" pitchFamily="2" charset="0"/>
            </a:endParaRPr>
          </a:p>
        </p:txBody>
      </p:sp>
      <p:sp>
        <p:nvSpPr>
          <p:cNvPr id="6" name="5 CuadroTexto"/>
          <p:cNvSpPr txBox="1"/>
          <p:nvPr/>
        </p:nvSpPr>
        <p:spPr>
          <a:xfrm>
            <a:off x="395536" y="1772816"/>
            <a:ext cx="5279008" cy="4524315"/>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El estado cuenta con poca actividad industrial, se tienen registradas 15 instalaciones industriales que almacenan sustancias químicas peligrosas, tales como </a:t>
            </a:r>
            <a:r>
              <a:rPr lang="es-MX" sz="1600" dirty="0">
                <a:latin typeface="Montserrat" panose="00000500000000000000" pitchFamily="2" charset="0"/>
              </a:rPr>
              <a:t>amoniaco, ácido nítrico, ácido clorhídrico, ácido sulfúrico, combustóleo, diésel, turbosina, xileno, alcohol etílico, hidróxido de sodio y gas </a:t>
            </a:r>
            <a:r>
              <a:rPr lang="es-MX" sz="1600" dirty="0" smtClean="0">
                <a:latin typeface="Montserrat" panose="00000500000000000000" pitchFamily="2" charset="0"/>
              </a:rPr>
              <a:t>LP.</a:t>
            </a:r>
          </a:p>
          <a:p>
            <a:pPr marL="285750" indent="-285750" algn="just">
              <a:buFont typeface="Wingdings" panose="05000000000000000000" pitchFamily="2" charset="2"/>
              <a:buChar char="§"/>
            </a:pPr>
            <a:r>
              <a:rPr lang="es-MX" sz="1600" dirty="0" smtClean="0">
                <a:latin typeface="Montserrat" panose="00000500000000000000" pitchFamily="2" charset="0"/>
              </a:rPr>
              <a:t>Tiene </a:t>
            </a:r>
            <a:r>
              <a:rPr lang="es-MX" sz="1600" dirty="0">
                <a:latin typeface="Montserrat" panose="00000500000000000000" pitchFamily="2" charset="0"/>
              </a:rPr>
              <a:t>importante actividad </a:t>
            </a:r>
            <a:r>
              <a:rPr lang="es-MX" sz="1600" dirty="0" smtClean="0">
                <a:latin typeface="Montserrat" panose="00000500000000000000" pitchFamily="2" charset="0"/>
              </a:rPr>
              <a:t>minera cuenta con </a:t>
            </a:r>
            <a:r>
              <a:rPr lang="es-MX" sz="1600" dirty="0">
                <a:latin typeface="Montserrat" panose="00000500000000000000" pitchFamily="2" charset="0"/>
              </a:rPr>
              <a:t>oro, plata, </a:t>
            </a:r>
            <a:r>
              <a:rPr lang="es-MX" sz="1600" dirty="0" smtClean="0">
                <a:latin typeface="Montserrat" panose="00000500000000000000" pitchFamily="2" charset="0"/>
              </a:rPr>
              <a:t>cobre, titanio, zinc en</a:t>
            </a:r>
            <a:r>
              <a:rPr lang="es-MX" sz="1600" dirty="0" smtClean="0">
                <a:solidFill>
                  <a:srgbClr val="FF0000"/>
                </a:solidFill>
                <a:latin typeface="Montserrat" panose="00000500000000000000" pitchFamily="2" charset="0"/>
              </a:rPr>
              <a:t> </a:t>
            </a:r>
            <a:r>
              <a:rPr lang="pt-BR" sz="1600" dirty="0" smtClean="0">
                <a:latin typeface="Montserrat" panose="00000500000000000000" pitchFamily="2" charset="0"/>
              </a:rPr>
              <a:t>zonas </a:t>
            </a:r>
            <a:r>
              <a:rPr lang="pt-BR" sz="1600" dirty="0">
                <a:latin typeface="Montserrat" panose="00000500000000000000" pitchFamily="2" charset="0"/>
              </a:rPr>
              <a:t>mineralizadas de </a:t>
            </a:r>
            <a:r>
              <a:rPr lang="pt-BR" sz="1600" dirty="0" err="1">
                <a:latin typeface="Montserrat" panose="00000500000000000000" pitchFamily="2" charset="0"/>
              </a:rPr>
              <a:t>Simojovel</a:t>
            </a:r>
            <a:r>
              <a:rPr lang="pt-BR" sz="1600" dirty="0">
                <a:latin typeface="Montserrat" panose="00000500000000000000" pitchFamily="2" charset="0"/>
              </a:rPr>
              <a:t>, Santa </a:t>
            </a:r>
            <a:r>
              <a:rPr lang="pt-BR" sz="1600" dirty="0" err="1" smtClean="0">
                <a:latin typeface="Montserrat" panose="00000500000000000000" pitchFamily="2" charset="0"/>
              </a:rPr>
              <a:t>Fé-La</a:t>
            </a:r>
            <a:r>
              <a:rPr lang="pt-BR" sz="1600" dirty="0" smtClean="0">
                <a:latin typeface="Montserrat" panose="00000500000000000000" pitchFamily="2" charset="0"/>
              </a:rPr>
              <a:t> </a:t>
            </a:r>
            <a:r>
              <a:rPr lang="es-MX" sz="1600" dirty="0" smtClean="0">
                <a:latin typeface="Montserrat" panose="00000500000000000000" pitchFamily="2" charset="0"/>
              </a:rPr>
              <a:t>Victoria, </a:t>
            </a:r>
            <a:r>
              <a:rPr lang="es-MX" sz="1600" dirty="0" err="1" smtClean="0">
                <a:latin typeface="Montserrat" panose="00000500000000000000" pitchFamily="2" charset="0"/>
              </a:rPr>
              <a:t>Pichucalco</a:t>
            </a:r>
            <a:r>
              <a:rPr lang="es-MX" sz="1600" dirty="0" smtClean="0">
                <a:latin typeface="Montserrat" panose="00000500000000000000" pitchFamily="2" charset="0"/>
              </a:rPr>
              <a:t>, </a:t>
            </a:r>
            <a:r>
              <a:rPr lang="es-MX" sz="1600" dirty="0" err="1" smtClean="0">
                <a:latin typeface="Montserrat" panose="00000500000000000000" pitchFamily="2" charset="0"/>
              </a:rPr>
              <a:t>Ostuacán</a:t>
            </a:r>
            <a:r>
              <a:rPr lang="es-MX" sz="1600" dirty="0" smtClean="0">
                <a:latin typeface="Montserrat" panose="00000500000000000000" pitchFamily="2" charset="0"/>
              </a:rPr>
              <a:t>, </a:t>
            </a:r>
            <a:r>
              <a:rPr lang="es-MX" sz="1600" dirty="0" err="1" smtClean="0">
                <a:latin typeface="Montserrat" panose="00000500000000000000" pitchFamily="2" charset="0"/>
              </a:rPr>
              <a:t>Tecpatán</a:t>
            </a:r>
            <a:r>
              <a:rPr lang="es-MX" sz="1600" dirty="0" smtClean="0">
                <a:latin typeface="Montserrat" panose="00000500000000000000" pitchFamily="2" charset="0"/>
              </a:rPr>
              <a:t>, </a:t>
            </a:r>
            <a:r>
              <a:rPr lang="es-MX" sz="1600" dirty="0" err="1" smtClean="0">
                <a:latin typeface="Montserrat" panose="00000500000000000000" pitchFamily="2" charset="0"/>
              </a:rPr>
              <a:t>Tenejapa</a:t>
            </a:r>
            <a:r>
              <a:rPr lang="es-MX" sz="1600" dirty="0">
                <a:latin typeface="Montserrat" panose="00000500000000000000" pitchFamily="2" charset="0"/>
              </a:rPr>
              <a:t>, Francisco </a:t>
            </a:r>
            <a:r>
              <a:rPr lang="es-MX" sz="1600" dirty="0" smtClean="0">
                <a:latin typeface="Montserrat" panose="00000500000000000000" pitchFamily="2" charset="0"/>
              </a:rPr>
              <a:t>I. Madero</a:t>
            </a:r>
            <a:r>
              <a:rPr lang="es-MX" sz="1600" dirty="0">
                <a:latin typeface="Montserrat" panose="00000500000000000000" pitchFamily="2" charset="0"/>
              </a:rPr>
              <a:t>, La </a:t>
            </a:r>
            <a:r>
              <a:rPr lang="es-MX" sz="1600" dirty="0" smtClean="0">
                <a:latin typeface="Montserrat" panose="00000500000000000000" pitchFamily="2" charset="0"/>
              </a:rPr>
              <a:t>Jáquimas, </a:t>
            </a:r>
            <a:r>
              <a:rPr lang="es-MX" sz="1600" dirty="0" err="1" smtClean="0">
                <a:latin typeface="Montserrat" panose="00000500000000000000" pitchFamily="2" charset="0"/>
              </a:rPr>
              <a:t>Motozintla</a:t>
            </a:r>
            <a:r>
              <a:rPr lang="es-MX" sz="1600" dirty="0">
                <a:latin typeface="Montserrat" panose="00000500000000000000" pitchFamily="2" charset="0"/>
              </a:rPr>
              <a:t>, </a:t>
            </a:r>
            <a:r>
              <a:rPr lang="es-MX" sz="1600" dirty="0" err="1">
                <a:latin typeface="Montserrat" panose="00000500000000000000" pitchFamily="2" charset="0"/>
              </a:rPr>
              <a:t>Tolimán</a:t>
            </a:r>
            <a:r>
              <a:rPr lang="es-MX" sz="1600" dirty="0">
                <a:latin typeface="Montserrat" panose="00000500000000000000" pitchFamily="2" charset="0"/>
              </a:rPr>
              <a:t>, </a:t>
            </a:r>
            <a:r>
              <a:rPr lang="es-MX" sz="1600" dirty="0" err="1">
                <a:latin typeface="Montserrat" panose="00000500000000000000" pitchFamily="2" charset="0"/>
              </a:rPr>
              <a:t>Chicomuselo</a:t>
            </a:r>
            <a:r>
              <a:rPr lang="es-MX" sz="1600" dirty="0">
                <a:latin typeface="Montserrat" panose="00000500000000000000" pitchFamily="2" charset="0"/>
              </a:rPr>
              <a:t>, </a:t>
            </a:r>
            <a:r>
              <a:rPr lang="es-MX" sz="1600" dirty="0" smtClean="0">
                <a:latin typeface="Montserrat" panose="00000500000000000000" pitchFamily="2" charset="0"/>
              </a:rPr>
              <a:t>La Libertad</a:t>
            </a:r>
            <a:r>
              <a:rPr lang="es-MX" sz="1600" dirty="0">
                <a:latin typeface="Montserrat" panose="00000500000000000000" pitchFamily="2" charset="0"/>
              </a:rPr>
              <a:t>, </a:t>
            </a:r>
            <a:r>
              <a:rPr lang="es-MX" sz="1600" dirty="0" err="1">
                <a:latin typeface="Montserrat" panose="00000500000000000000" pitchFamily="2" charset="0"/>
              </a:rPr>
              <a:t>Mapastepec</a:t>
            </a:r>
            <a:r>
              <a:rPr lang="es-MX" sz="1600" dirty="0">
                <a:latin typeface="Montserrat" panose="00000500000000000000" pitchFamily="2" charset="0"/>
              </a:rPr>
              <a:t>, Arriaga, </a:t>
            </a:r>
            <a:r>
              <a:rPr lang="es-MX" sz="1600" dirty="0" err="1" smtClean="0">
                <a:latin typeface="Montserrat" panose="00000500000000000000" pitchFamily="2" charset="0"/>
              </a:rPr>
              <a:t>Tenejapa</a:t>
            </a:r>
            <a:r>
              <a:rPr lang="es-MX" sz="1600" dirty="0" smtClean="0">
                <a:latin typeface="Montserrat" panose="00000500000000000000" pitchFamily="2" charset="0"/>
              </a:rPr>
              <a:t>, </a:t>
            </a:r>
            <a:r>
              <a:rPr lang="es-MX" sz="1600" dirty="0" err="1" smtClean="0">
                <a:latin typeface="Montserrat" panose="00000500000000000000" pitchFamily="2" charset="0"/>
              </a:rPr>
              <a:t>Chenalhó</a:t>
            </a:r>
            <a:r>
              <a:rPr lang="es-MX" sz="1600" dirty="0">
                <a:latin typeface="Montserrat" panose="00000500000000000000" pitchFamily="2" charset="0"/>
              </a:rPr>
              <a:t>, Comitán de </a:t>
            </a:r>
            <a:r>
              <a:rPr lang="es-MX" sz="1600" dirty="0" smtClean="0">
                <a:latin typeface="Montserrat" panose="00000500000000000000" pitchFamily="2" charset="0"/>
              </a:rPr>
              <a:t>Domínguez.</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Se ubica el Complejo </a:t>
            </a:r>
            <a:r>
              <a:rPr lang="es-MX" sz="1600" dirty="0">
                <a:latin typeface="Montserrat" panose="00000500000000000000" pitchFamily="2" charset="0"/>
              </a:rPr>
              <a:t>Procesador de Gas </a:t>
            </a:r>
            <a:r>
              <a:rPr lang="es-MX" sz="1600" dirty="0" smtClean="0">
                <a:latin typeface="Montserrat" panose="00000500000000000000" pitchFamily="2" charset="0"/>
              </a:rPr>
              <a:t>Cactus, el de mayor </a:t>
            </a:r>
            <a:r>
              <a:rPr lang="es-MX" sz="1600" dirty="0">
                <a:latin typeface="Montserrat" panose="00000500000000000000" pitchFamily="2" charset="0"/>
              </a:rPr>
              <a:t>capacidad </a:t>
            </a:r>
            <a:r>
              <a:rPr lang="es-MX" sz="1600" dirty="0" smtClean="0">
                <a:latin typeface="Montserrat" panose="00000500000000000000" pitchFamily="2" charset="0"/>
              </a:rPr>
              <a:t>de procesamiento de </a:t>
            </a:r>
            <a:r>
              <a:rPr lang="es-MX" sz="1600" dirty="0">
                <a:latin typeface="Montserrat" panose="00000500000000000000" pitchFamily="2" charset="0"/>
              </a:rPr>
              <a:t>gas </a:t>
            </a:r>
            <a:r>
              <a:rPr lang="es-MX" sz="1600" dirty="0" smtClean="0">
                <a:latin typeface="Montserrat" panose="00000500000000000000" pitchFamily="2" charset="0"/>
              </a:rPr>
              <a:t>natural en </a:t>
            </a:r>
            <a:r>
              <a:rPr lang="es-MX" sz="1600" dirty="0">
                <a:latin typeface="Montserrat" panose="00000500000000000000" pitchFamily="2" charset="0"/>
              </a:rPr>
              <a:t>el </a:t>
            </a:r>
            <a:r>
              <a:rPr lang="es-MX" sz="1600" dirty="0" smtClean="0">
                <a:latin typeface="Montserrat" panose="00000500000000000000" pitchFamily="2" charset="0"/>
              </a:rPr>
              <a:t>país.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2479" y="1826257"/>
            <a:ext cx="2463937" cy="184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457" y="3861048"/>
            <a:ext cx="1770920" cy="235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945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336" y="620688"/>
            <a:ext cx="33051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Chiapas</a:t>
            </a:r>
            <a:endParaRPr lang="es-MX" sz="2000" b="1" dirty="0">
              <a:solidFill>
                <a:prstClr val="black"/>
              </a:solidFill>
              <a:latin typeface="Montserrat" panose="00000500000000000000" pitchFamily="2" charset="0"/>
            </a:endParaRPr>
          </a:p>
        </p:txBody>
      </p:sp>
      <p:sp>
        <p:nvSpPr>
          <p:cNvPr id="3" name="2 CuadroTexto"/>
          <p:cNvSpPr txBox="1"/>
          <p:nvPr/>
        </p:nvSpPr>
        <p:spPr>
          <a:xfrm>
            <a:off x="3805436" y="1670897"/>
            <a:ext cx="4831556" cy="4524315"/>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Se encuentran dos Terminales de Almacenamiento y Reparto de Combustibles (TAR) ubicadas en Tuxtla Gutiérrez y </a:t>
            </a:r>
            <a:r>
              <a:rPr lang="es-MX" sz="1600" dirty="0" smtClean="0">
                <a:latin typeface="Montserrat" panose="00000500000000000000" pitchFamily="2" charset="0"/>
              </a:rPr>
              <a:t>Tapachula. </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Tiene 52 </a:t>
            </a:r>
            <a:r>
              <a:rPr lang="es-MX" sz="1600" dirty="0">
                <a:latin typeface="Montserrat" panose="00000500000000000000" pitchFamily="2" charset="0"/>
              </a:rPr>
              <a:t>plantas de almacenamiento y distribución de gas LP y estaciones de carburación</a:t>
            </a:r>
            <a:r>
              <a:rPr lang="es-MX" sz="1600" dirty="0" smtClean="0">
                <a:latin typeface="Montserrat" panose="00000500000000000000" pitchFamily="2" charset="0"/>
              </a:rPr>
              <a:t>.</a:t>
            </a:r>
          </a:p>
          <a:p>
            <a:pPr marL="285750" indent="-285750" algn="just">
              <a:buFont typeface="Wingdings" panose="05000000000000000000" pitchFamily="2" charset="2"/>
              <a:buChar char="§"/>
            </a:pPr>
            <a:r>
              <a:rPr lang="es-MX" sz="1600" dirty="0" smtClean="0">
                <a:latin typeface="Montserrat" panose="00000500000000000000" pitchFamily="2" charset="0"/>
              </a:rPr>
              <a:t>Cuenta con siete hidroeléctricas en Chicoasén, Tecpatán, Ostuacán, Tapachula, Soyaló</a:t>
            </a:r>
            <a:r>
              <a:rPr lang="es-MX" sz="1600" dirty="0">
                <a:latin typeface="Montserrat" panose="00000500000000000000" pitchFamily="2" charset="0"/>
              </a:rPr>
              <a:t> </a:t>
            </a:r>
            <a:r>
              <a:rPr lang="es-MX" sz="1600" dirty="0" smtClean="0">
                <a:latin typeface="Montserrat" panose="00000500000000000000" pitchFamily="2" charset="0"/>
              </a:rPr>
              <a:t>y Venustiano Carranza (2). </a:t>
            </a:r>
            <a:endParaRPr lang="es-MX" sz="1600" dirty="0" smtClean="0"/>
          </a:p>
          <a:p>
            <a:pPr marL="285750" indent="-285750" algn="just">
              <a:buFont typeface="Wingdings" panose="05000000000000000000" pitchFamily="2" charset="2"/>
              <a:buChar char="§"/>
            </a:pPr>
            <a:r>
              <a:rPr lang="es-MX" sz="1600" dirty="0" smtClean="0">
                <a:latin typeface="Montserrat" panose="00000500000000000000" pitchFamily="2" charset="0"/>
              </a:rPr>
              <a:t>Por </a:t>
            </a:r>
            <a:r>
              <a:rPr lang="es-MX" sz="1600" dirty="0">
                <a:latin typeface="Montserrat" panose="00000500000000000000" pitchFamily="2" charset="0"/>
              </a:rPr>
              <a:t>el estado pasan </a:t>
            </a:r>
            <a:r>
              <a:rPr lang="es-MX" sz="1600" dirty="0" smtClean="0">
                <a:latin typeface="Montserrat" panose="00000500000000000000" pitchFamily="2" charset="0"/>
              </a:rPr>
              <a:t>556.6 </a:t>
            </a:r>
            <a:r>
              <a:rPr lang="es-MX" sz="1600" dirty="0">
                <a:latin typeface="Montserrat" panose="00000500000000000000" pitchFamily="2" charset="0"/>
              </a:rPr>
              <a:t>km de vías férreas a través de </a:t>
            </a:r>
            <a:r>
              <a:rPr lang="es-MX" sz="1600" dirty="0" smtClean="0">
                <a:latin typeface="Montserrat" panose="00000500000000000000" pitchFamily="2" charset="0"/>
              </a:rPr>
              <a:t>17 </a:t>
            </a:r>
            <a:r>
              <a:rPr lang="es-MX" sz="1600" dirty="0">
                <a:latin typeface="Montserrat" panose="00000500000000000000" pitchFamily="2" charset="0"/>
              </a:rPr>
              <a:t>municipios tales </a:t>
            </a:r>
            <a:r>
              <a:rPr lang="es-MX" sz="1600" dirty="0" smtClean="0">
                <a:latin typeface="Montserrat" panose="00000500000000000000" pitchFamily="2" charset="0"/>
              </a:rPr>
              <a:t>como </a:t>
            </a:r>
            <a:r>
              <a:rPr lang="es-MX" sz="1600" dirty="0">
                <a:latin typeface="Montserrat" panose="00000500000000000000" pitchFamily="2" charset="0"/>
              </a:rPr>
              <a:t>Arriaga, Juárez, Palenque, </a:t>
            </a:r>
            <a:r>
              <a:rPr lang="es-MX" sz="1600" dirty="0" smtClean="0">
                <a:latin typeface="Montserrat" panose="00000500000000000000" pitchFamily="2" charset="0"/>
              </a:rPr>
              <a:t>Tapachula y </a:t>
            </a:r>
            <a:r>
              <a:rPr lang="es-MX" sz="1600" dirty="0">
                <a:latin typeface="Montserrat" panose="00000500000000000000" pitchFamily="2" charset="0"/>
              </a:rPr>
              <a:t>Villa </a:t>
            </a:r>
            <a:r>
              <a:rPr lang="es-MX" sz="1600" dirty="0" err="1" smtClean="0">
                <a:latin typeface="Montserrat" panose="00000500000000000000" pitchFamily="2" charset="0"/>
              </a:rPr>
              <a:t>Comaltitlán</a:t>
            </a:r>
            <a:r>
              <a:rPr lang="es-MX" sz="1600" dirty="0" smtClean="0">
                <a:latin typeface="Montserrat" panose="00000500000000000000" pitchFamily="2" charset="0"/>
              </a:rPr>
              <a:t> entre otras, </a:t>
            </a:r>
            <a:r>
              <a:rPr lang="es-MX" sz="1600" dirty="0">
                <a:latin typeface="Montserrat" panose="00000500000000000000" pitchFamily="2" charset="0"/>
              </a:rPr>
              <a:t>por las cuales se transportan sustancias químicas peligrosas como el </a:t>
            </a:r>
            <a:r>
              <a:rPr lang="es-MX" sz="1600" dirty="0" smtClean="0">
                <a:latin typeface="Montserrat" panose="00000500000000000000" pitchFamily="2" charset="0"/>
              </a:rPr>
              <a:t>gas </a:t>
            </a:r>
            <a:r>
              <a:rPr lang="es-MX" sz="1600" dirty="0">
                <a:latin typeface="Montserrat" panose="00000500000000000000" pitchFamily="2" charset="0"/>
              </a:rPr>
              <a:t>propano</a:t>
            </a:r>
            <a:r>
              <a:rPr lang="es-MX" sz="1600" dirty="0" smtClean="0">
                <a:latin typeface="Montserrat" panose="00000500000000000000" pitchFamily="2" charset="0"/>
              </a:rPr>
              <a:t>, principalmente.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853" y="1856327"/>
            <a:ext cx="3061525" cy="1728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86" y="3933056"/>
            <a:ext cx="282365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94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0688"/>
            <a:ext cx="3600400" cy="707886"/>
          </a:xfrm>
          <a:prstGeom prst="rect">
            <a:avLst/>
          </a:prstGeom>
          <a:noFill/>
        </p:spPr>
        <p:txBody>
          <a:bodyPr wrap="square" rtlCol="0">
            <a:spAutoFit/>
          </a:bodyPr>
          <a:lstStyle/>
          <a:p>
            <a:r>
              <a:rPr lang="es-MX" sz="2000" b="1" dirty="0" smtClean="0">
                <a:latin typeface="Montserrat" panose="00000500000000000000" pitchFamily="2" charset="0"/>
              </a:rPr>
              <a:t>Riesgos químicos en el estado de </a:t>
            </a:r>
            <a:r>
              <a:rPr lang="es-MX" sz="2000" b="1" dirty="0">
                <a:latin typeface="Montserrat" panose="00000500000000000000" pitchFamily="2" charset="0"/>
              </a:rPr>
              <a:t>C</a:t>
            </a:r>
            <a:r>
              <a:rPr lang="es-MX" sz="2000" b="1" dirty="0" smtClean="0">
                <a:latin typeface="Montserrat" panose="00000500000000000000" pitchFamily="2" charset="0"/>
              </a:rPr>
              <a:t>hiapas </a:t>
            </a:r>
            <a:endParaRPr lang="es-MX" sz="2000" b="1" dirty="0">
              <a:solidFill>
                <a:prstClr val="black"/>
              </a:solidFill>
              <a:latin typeface="Montserrat" panose="00000500000000000000" pitchFamily="2" charset="0"/>
            </a:endParaRPr>
          </a:p>
        </p:txBody>
      </p:sp>
      <p:sp>
        <p:nvSpPr>
          <p:cNvPr id="3" name="2 CuadroTexto"/>
          <p:cNvSpPr txBox="1"/>
          <p:nvPr/>
        </p:nvSpPr>
        <p:spPr>
          <a:xfrm>
            <a:off x="255610" y="1772816"/>
            <a:ext cx="5126979" cy="4278094"/>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Cuenta con </a:t>
            </a:r>
            <a:r>
              <a:rPr lang="es-MX" sz="1600" dirty="0" smtClean="0">
                <a:latin typeface="Montserrat" panose="00000500000000000000" pitchFamily="2" charset="0"/>
              </a:rPr>
              <a:t>1256 </a:t>
            </a:r>
            <a:r>
              <a:rPr lang="es-MX" sz="1600" dirty="0">
                <a:latin typeface="Montserrat" panose="00000500000000000000" pitchFamily="2" charset="0"/>
              </a:rPr>
              <a:t>km de </a:t>
            </a:r>
            <a:r>
              <a:rPr lang="es-MX" sz="1600" dirty="0" smtClean="0">
                <a:latin typeface="Montserrat" panose="00000500000000000000" pitchFamily="2" charset="0"/>
              </a:rPr>
              <a:t>oleoductos y 223 </a:t>
            </a:r>
            <a:r>
              <a:rPr lang="es-MX" sz="1600" dirty="0">
                <a:latin typeface="Montserrat" panose="00000500000000000000" pitchFamily="2" charset="0"/>
              </a:rPr>
              <a:t>km de ductos de gas natural administrados por </a:t>
            </a:r>
            <a:r>
              <a:rPr lang="es-MX" sz="1600" dirty="0" smtClean="0">
                <a:latin typeface="Montserrat" panose="00000500000000000000" pitchFamily="2" charset="0"/>
              </a:rPr>
              <a:t>PEMEX, adicionalmente existen gasoductos privados.</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Cuenta con tres ejes carreteros principales carretera 200D Arriaga-Ocozocoautla, 187D Las Choapas-Ocozocoautla y la carretera 190D Tuxtla Gutiérrez- San Cristóbal de Las Casas,</a:t>
            </a:r>
            <a:r>
              <a:rPr lang="es-MX" sz="1600" dirty="0" smtClean="0">
                <a:solidFill>
                  <a:srgbClr val="FF0000"/>
                </a:solidFill>
                <a:latin typeface="Montserrat" panose="00000500000000000000" pitchFamily="2" charset="0"/>
              </a:rPr>
              <a:t> </a:t>
            </a:r>
            <a:r>
              <a:rPr lang="es-MX" sz="1600" dirty="0" smtClean="0">
                <a:latin typeface="Montserrat" panose="00000500000000000000" pitchFamily="2" charset="0"/>
              </a:rPr>
              <a:t>por </a:t>
            </a:r>
            <a:r>
              <a:rPr lang="es-MX" sz="1600" dirty="0">
                <a:latin typeface="Montserrat" panose="00000500000000000000" pitchFamily="2" charset="0"/>
              </a:rPr>
              <a:t>las que pueden transitar sustancias químicas peligrosas para su distribución. </a:t>
            </a:r>
            <a:endParaRPr lang="es-MX" sz="1600" dirty="0" smtClean="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Se tienen registrados 65 accidentes ocurridos durante el transporte de sustancias químicas peligrosas en el periodo 2010-2016, en los cuales estuvieron involucradas </a:t>
            </a:r>
            <a:r>
              <a:rPr lang="es-MX" sz="1600" dirty="0">
                <a:latin typeface="Montserrat" panose="00000500000000000000" pitchFamily="2" charset="0"/>
              </a:rPr>
              <a:t>gasolina, gas LP, diésel, asfalto, turbosina, </a:t>
            </a:r>
            <a:r>
              <a:rPr lang="es-MX" sz="1600" dirty="0" smtClean="0">
                <a:latin typeface="Montserrat" panose="00000500000000000000" pitchFamily="2" charset="0"/>
              </a:rPr>
              <a:t>metanol y </a:t>
            </a:r>
            <a:r>
              <a:rPr lang="es-MX" sz="1600" dirty="0">
                <a:latin typeface="Montserrat" panose="00000500000000000000" pitchFamily="2" charset="0"/>
              </a:rPr>
              <a:t>alcohol etílico</a:t>
            </a:r>
            <a:r>
              <a:rPr lang="es-MX" sz="1600" dirty="0" smtClean="0">
                <a:latin typeface="Montserrat" panose="00000500000000000000" pitchFamily="2" charset="0"/>
              </a:rPr>
              <a:t>.</a:t>
            </a:r>
          </a:p>
        </p:txBody>
      </p:sp>
      <p:sp>
        <p:nvSpPr>
          <p:cNvPr id="4" name="AutoShape 4" descr="Resultado de imagen para accidentes en carretera con pipas estado de méxico"/>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3220" y="1328657"/>
            <a:ext cx="2865925" cy="214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219" y="3968310"/>
            <a:ext cx="2865925" cy="214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598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903" t="15201" r="10196" b="11598"/>
          <a:stretch/>
        </p:blipFill>
        <p:spPr bwMode="auto">
          <a:xfrm>
            <a:off x="4716016" y="1424232"/>
            <a:ext cx="4192764" cy="4808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967" t="15373" r="10230" b="12431"/>
          <a:stretch/>
        </p:blipFill>
        <p:spPr bwMode="auto">
          <a:xfrm>
            <a:off x="289191" y="1447659"/>
            <a:ext cx="4176464" cy="473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xmlns="" id="{10DC2165-6ED2-AC47-9290-3D955273443E}"/>
              </a:ext>
            </a:extLst>
          </p:cNvPr>
          <p:cNvSpPr txBox="1"/>
          <p:nvPr/>
        </p:nvSpPr>
        <p:spPr>
          <a:xfrm>
            <a:off x="251520" y="116632"/>
            <a:ext cx="2125903" cy="461665"/>
          </a:xfrm>
          <a:prstGeom prst="rect">
            <a:avLst/>
          </a:prstGeom>
          <a:noFill/>
        </p:spPr>
        <p:txBody>
          <a:bodyPr wrap="none" rtlCol="0">
            <a:spAutoFit/>
          </a:bodyPr>
          <a:lstStyle/>
          <a:p>
            <a:r>
              <a:rPr lang="en-US" sz="2400" b="1" dirty="0" err="1">
                <a:latin typeface="Montserrat" pitchFamily="2" charset="77"/>
              </a:rPr>
              <a:t>Diagnóstico</a:t>
            </a:r>
            <a:endParaRPr lang="en-US" sz="2400" b="1" dirty="0">
              <a:latin typeface="Montserrat" pitchFamily="2" charset="77"/>
            </a:endParaRPr>
          </a:p>
        </p:txBody>
      </p:sp>
      <p:sp>
        <p:nvSpPr>
          <p:cNvPr id="6" name="TextBox 5">
            <a:extLst>
              <a:ext uri="{FF2B5EF4-FFF2-40B4-BE49-F238E27FC236}">
                <a16:creationId xmlns:a16="http://schemas.microsoft.com/office/drawing/2014/main" xmlns="" id="{B6F2A2A7-FDC4-C24F-A502-33BD59466B99}"/>
              </a:ext>
            </a:extLst>
          </p:cNvPr>
          <p:cNvSpPr txBox="1"/>
          <p:nvPr/>
        </p:nvSpPr>
        <p:spPr>
          <a:xfrm>
            <a:off x="2699792" y="5440868"/>
            <a:ext cx="1674002"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Desastre</a:t>
            </a:r>
            <a:endParaRPr lang="en-US" sz="1600" b="1" dirty="0">
              <a:latin typeface="Montserrat" pitchFamily="2" charset="77"/>
            </a:endParaRPr>
          </a:p>
        </p:txBody>
      </p:sp>
      <p:sp>
        <p:nvSpPr>
          <p:cNvPr id="7" name="TextBox 6">
            <a:extLst>
              <a:ext uri="{FF2B5EF4-FFF2-40B4-BE49-F238E27FC236}">
                <a16:creationId xmlns:a16="http://schemas.microsoft.com/office/drawing/2014/main" xmlns=""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latin typeface="Montserrat" pitchFamily="2" charset="77"/>
                <a:hlinkClick r:id="rId4"/>
              </a:rPr>
              <a:t>http://</a:t>
            </a:r>
            <a:r>
              <a:rPr lang="en-US" sz="1400" b="1" i="1" dirty="0" err="1">
                <a:latin typeface="Montserrat" pitchFamily="2" charset="77"/>
                <a:hlinkClick r:id="rId4"/>
              </a:rPr>
              <a:t>www.atlasnacionalderiesgos.gob.mx</a:t>
            </a:r>
            <a:r>
              <a:rPr lang="en-US" sz="1400" b="1" i="1" dirty="0">
                <a:latin typeface="Montserrat" pitchFamily="2" charset="77"/>
                <a:hlinkClick r:id="rId4"/>
              </a:rPr>
              <a:t>/apps/</a:t>
            </a:r>
            <a:r>
              <a:rPr lang="en-US" sz="1400" b="1" i="1" dirty="0" err="1">
                <a:latin typeface="Montserrat" pitchFamily="2" charset="77"/>
                <a:hlinkClick r:id="rId4"/>
              </a:rPr>
              <a:t>Declaratorias</a:t>
            </a:r>
            <a:r>
              <a:rPr lang="en-US" sz="1400" b="1" i="1" dirty="0">
                <a:latin typeface="Montserrat" pitchFamily="2" charset="77"/>
                <a:hlinkClick r:id="rId4"/>
              </a:rPr>
              <a:t>/</a:t>
            </a:r>
            <a:endParaRPr lang="en-US" sz="1400" b="1" i="1" dirty="0">
              <a:latin typeface="Montserrat" pitchFamily="2" charset="77"/>
            </a:endParaRPr>
          </a:p>
        </p:txBody>
      </p:sp>
      <p:sp>
        <p:nvSpPr>
          <p:cNvPr id="11" name="TextBox 10">
            <a:extLst>
              <a:ext uri="{FF2B5EF4-FFF2-40B4-BE49-F238E27FC236}">
                <a16:creationId xmlns:a16="http://schemas.microsoft.com/office/drawing/2014/main" xmlns="" id="{348C9835-E4CF-4F42-8768-4246ED7325B6}"/>
              </a:ext>
            </a:extLst>
          </p:cNvPr>
          <p:cNvSpPr txBox="1"/>
          <p:nvPr/>
        </p:nvSpPr>
        <p:spPr>
          <a:xfrm>
            <a:off x="7040323" y="5467968"/>
            <a:ext cx="1868457"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Emergencia</a:t>
            </a:r>
            <a:endParaRPr lang="en-US" sz="1600" b="1" dirty="0">
              <a:latin typeface="Montserrat" pitchFamily="2" charset="77"/>
            </a:endParaRPr>
          </a:p>
        </p:txBody>
      </p:sp>
      <p:sp>
        <p:nvSpPr>
          <p:cNvPr id="12" name="TextBox 11">
            <a:extLst>
              <a:ext uri="{FF2B5EF4-FFF2-40B4-BE49-F238E27FC236}">
                <a16:creationId xmlns:a16="http://schemas.microsoft.com/office/drawing/2014/main" xmlns="" id="{3578C974-3201-6E4B-9244-BEA9E19E2B62}"/>
              </a:ext>
            </a:extLst>
          </p:cNvPr>
          <p:cNvSpPr txBox="1"/>
          <p:nvPr/>
        </p:nvSpPr>
        <p:spPr>
          <a:xfrm>
            <a:off x="3094277" y="1783701"/>
            <a:ext cx="1279517" cy="338554"/>
          </a:xfrm>
          <a:prstGeom prst="rect">
            <a:avLst/>
          </a:prstGeom>
          <a:noFill/>
        </p:spPr>
        <p:txBody>
          <a:bodyPr wrap="none" rtlCol="0">
            <a:spAutoFit/>
          </a:bodyPr>
          <a:lstStyle/>
          <a:p>
            <a:r>
              <a:rPr lang="en-US" sz="1600" b="1" dirty="0">
                <a:latin typeface="Montserrat" pitchFamily="2" charset="77"/>
              </a:rPr>
              <a:t>2000-2018</a:t>
            </a:r>
          </a:p>
        </p:txBody>
      </p:sp>
      <p:sp>
        <p:nvSpPr>
          <p:cNvPr id="13" name="TextBox 12">
            <a:extLst>
              <a:ext uri="{FF2B5EF4-FFF2-40B4-BE49-F238E27FC236}">
                <a16:creationId xmlns:a16="http://schemas.microsoft.com/office/drawing/2014/main" xmlns="" id="{A7093068-895F-9C42-938E-75E624A17DD2}"/>
              </a:ext>
            </a:extLst>
          </p:cNvPr>
          <p:cNvSpPr txBox="1"/>
          <p:nvPr/>
        </p:nvSpPr>
        <p:spPr>
          <a:xfrm>
            <a:off x="7452320" y="1783701"/>
            <a:ext cx="1279517" cy="338554"/>
          </a:xfrm>
          <a:prstGeom prst="rect">
            <a:avLst/>
          </a:prstGeom>
          <a:noFill/>
        </p:spPr>
        <p:txBody>
          <a:bodyPr wrap="none" rtlCol="0">
            <a:spAutoFit/>
          </a:bodyPr>
          <a:lstStyle/>
          <a:p>
            <a:r>
              <a:rPr lang="en-US" sz="1600" b="1" dirty="0">
                <a:latin typeface="Montserrat" pitchFamily="2" charset="77"/>
              </a:rPr>
              <a:t>2000-2018</a:t>
            </a:r>
          </a:p>
        </p:txBody>
      </p:sp>
    </p:spTree>
    <p:extLst>
      <p:ext uri="{BB962C8B-B14F-4D97-AF65-F5344CB8AC3E}">
        <p14:creationId xmlns:p14="http://schemas.microsoft.com/office/powerpoint/2010/main" val="369259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918012"/>
            <a:ext cx="7416824" cy="369332"/>
          </a:xfrm>
          <a:prstGeom prst="rect">
            <a:avLst/>
          </a:prstGeom>
          <a:noFill/>
        </p:spPr>
        <p:txBody>
          <a:bodyPr wrap="square" rtlCol="0">
            <a:spAutoFit/>
          </a:bodyPr>
          <a:lstStyle/>
          <a:p>
            <a:r>
              <a:rPr lang="es-MX" b="1" dirty="0" smtClean="0">
                <a:latin typeface="Montserrat" panose="00000500000000000000" pitchFamily="2" charset="0"/>
              </a:rPr>
              <a:t>Acciones de fortalecimiento para el estado de Chiapas</a:t>
            </a:r>
            <a:endParaRPr lang="es-MX" b="1" dirty="0">
              <a:solidFill>
                <a:prstClr val="black"/>
              </a:solidFill>
              <a:latin typeface="Montserrat" panose="00000500000000000000" pitchFamily="2" charset="0"/>
            </a:endParaRPr>
          </a:p>
        </p:txBody>
      </p:sp>
      <p:sp>
        <p:nvSpPr>
          <p:cNvPr id="3" name="2 CuadroTexto"/>
          <p:cNvSpPr txBox="1"/>
          <p:nvPr/>
        </p:nvSpPr>
        <p:spPr>
          <a:xfrm>
            <a:off x="467544" y="1628800"/>
            <a:ext cx="8280920"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Adecuado ordenamiento territorial tomando en cuenta los aspectos de peligro y riesgo químico para su asignación.</a:t>
            </a:r>
          </a:p>
          <a:p>
            <a:pPr marL="285750" indent="-285750" algn="just">
              <a:buFont typeface="Wingdings" panose="05000000000000000000" pitchFamily="2" charset="2"/>
              <a:buChar char="§"/>
            </a:pPr>
            <a:r>
              <a:rPr lang="es-MX" sz="1600" dirty="0" smtClean="0">
                <a:latin typeface="Montserrat" panose="00000500000000000000" pitchFamily="2" charset="0"/>
              </a:rPr>
              <a:t>Respetar las franjas de desarrollo o derechos de vía de los ductos que conducen sustancias peligrosas. </a:t>
            </a:r>
          </a:p>
          <a:p>
            <a:pPr marL="285750" indent="-285750" algn="just">
              <a:buFont typeface="Wingdings" panose="05000000000000000000" pitchFamily="2" charset="2"/>
              <a:buChar char="§"/>
            </a:pPr>
            <a:r>
              <a:rPr lang="es-MX" sz="1600" dirty="0" smtClean="0">
                <a:latin typeface="Montserrat" panose="00000500000000000000" pitchFamily="2" charset="0"/>
              </a:rPr>
              <a:t>Capacitación </a:t>
            </a:r>
            <a:r>
              <a:rPr lang="es-MX" sz="1600" dirty="0">
                <a:latin typeface="Montserrat" panose="00000500000000000000" pitchFamily="2" charset="0"/>
              </a:rPr>
              <a:t>del personal de protección civil para la correcta interpretación de los atlas municipales de </a:t>
            </a:r>
            <a:r>
              <a:rPr lang="es-MX" sz="1600" dirty="0" smtClean="0">
                <a:latin typeface="Montserrat" panose="00000500000000000000" pitchFamily="2" charset="0"/>
              </a:rPr>
              <a:t>peligro y riesgo </a:t>
            </a:r>
            <a:r>
              <a:rPr lang="es-MX" sz="1600" dirty="0">
                <a:latin typeface="Montserrat" panose="00000500000000000000" pitchFamily="2" charset="0"/>
              </a:rPr>
              <a:t>y continuar desarrollando los atlas de los municipios faltantes.</a:t>
            </a:r>
          </a:p>
          <a:p>
            <a:pPr marL="285750" indent="-285750" algn="just">
              <a:buFont typeface="Wingdings" panose="05000000000000000000" pitchFamily="2" charset="2"/>
              <a:buChar char="§"/>
            </a:pPr>
            <a:r>
              <a:rPr lang="es-MX" sz="1600" dirty="0">
                <a:latin typeface="Montserrat" panose="00000500000000000000" pitchFamily="2" charset="0"/>
              </a:rPr>
              <a:t>Elaboración de los planes de contingencia municipales para la atención de emergencias químicas.</a:t>
            </a:r>
          </a:p>
          <a:p>
            <a:pPr marL="285750" indent="-285750" algn="just">
              <a:buFont typeface="Wingdings" panose="05000000000000000000" pitchFamily="2" charset="2"/>
              <a:buChar char="§"/>
            </a:pPr>
            <a:r>
              <a:rPr lang="es-MX" sz="1600" dirty="0" smtClean="0">
                <a:latin typeface="Montserrat" panose="00000500000000000000" pitchFamily="2" charset="0"/>
              </a:rPr>
              <a:t>Trabajo coordinado en las actividades de perforación y excavación realizadas durante actividades de mantenimiento de tuberías de agua potable y drenaje, así como introducción de otros servicios.</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las unidades de protección civil en la atención de emergencias </a:t>
            </a:r>
            <a:r>
              <a:rPr lang="es-MX" sz="1600" dirty="0" smtClean="0">
                <a:latin typeface="Montserrat" panose="00000500000000000000" pitchFamily="2" charset="0"/>
              </a:rPr>
              <a:t>químicas. </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a:latin typeface="Montserrat" panose="00000500000000000000" pitchFamily="2" charset="0"/>
              </a:rPr>
              <a:t>Equipo de protección personal </a:t>
            </a:r>
            <a:r>
              <a:rPr lang="es-MX" sz="1600" dirty="0" smtClean="0">
                <a:latin typeface="Montserrat" panose="00000500000000000000" pitchFamily="2" charset="0"/>
              </a:rPr>
              <a:t>adecuado al tipo de emergencia que pueda presentarse.</a:t>
            </a:r>
          </a:p>
          <a:p>
            <a:pPr marL="285750" indent="-285750" algn="just">
              <a:buFont typeface="Wingdings" panose="05000000000000000000" pitchFamily="2" charset="2"/>
              <a:buChar char="§"/>
            </a:pPr>
            <a:r>
              <a:rPr lang="es-MX" sz="1600" dirty="0" smtClean="0">
                <a:latin typeface="Montserrat" panose="00000500000000000000" pitchFamily="2" charset="0"/>
              </a:rPr>
              <a:t>Fomentar la creación de Grupos Locales de Ayuda Mutua Industrial para fortalecer la atención de emergencias y optimizar recursos materiales y humanos.</a:t>
            </a:r>
          </a:p>
        </p:txBody>
      </p:sp>
    </p:spTree>
    <p:extLst>
      <p:ext uri="{BB962C8B-B14F-4D97-AF65-F5344CB8AC3E}">
        <p14:creationId xmlns:p14="http://schemas.microsoft.com/office/powerpoint/2010/main" val="2804832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1063850"/>
            <a:ext cx="2736304" cy="369332"/>
          </a:xfrm>
          <a:prstGeom prst="rect">
            <a:avLst/>
          </a:prstGeom>
          <a:noFill/>
        </p:spPr>
        <p:txBody>
          <a:bodyPr wrap="square" rtlCol="0">
            <a:spAutoFit/>
          </a:bodyPr>
          <a:lstStyle/>
          <a:p>
            <a:pPr algn="ctr"/>
            <a:r>
              <a:rPr lang="es-MX" dirty="0" smtClean="0">
                <a:solidFill>
                  <a:prstClr val="black"/>
                </a:solidFill>
              </a:rPr>
              <a:t>DESASTRE 2000-2018</a:t>
            </a:r>
            <a:endParaRPr lang="es-MX" dirty="0">
              <a:solidFill>
                <a:prstClr val="black"/>
              </a:solidFill>
            </a:endParaRPr>
          </a:p>
        </p:txBody>
      </p:sp>
      <p:sp>
        <p:nvSpPr>
          <p:cNvPr id="5" name="4 CuadroTexto"/>
          <p:cNvSpPr txBox="1"/>
          <p:nvPr/>
        </p:nvSpPr>
        <p:spPr>
          <a:xfrm>
            <a:off x="3352322" y="3847347"/>
            <a:ext cx="2736304" cy="369332"/>
          </a:xfrm>
          <a:prstGeom prst="rect">
            <a:avLst/>
          </a:prstGeom>
          <a:noFill/>
        </p:spPr>
        <p:txBody>
          <a:bodyPr wrap="square" rtlCol="0">
            <a:spAutoFit/>
          </a:bodyPr>
          <a:lstStyle/>
          <a:p>
            <a:pPr algn="ctr"/>
            <a:r>
              <a:rPr lang="es-MX" dirty="0" smtClean="0">
                <a:solidFill>
                  <a:prstClr val="black"/>
                </a:solidFill>
              </a:rPr>
              <a:t>EMERGENCIA 2000-2018</a:t>
            </a:r>
            <a:endParaRPr lang="es-MX" dirty="0">
              <a:solidFill>
                <a:prstClr val="black"/>
              </a:solidFill>
            </a:endParaRPr>
          </a:p>
        </p:txBody>
      </p:sp>
      <p:sp>
        <p:nvSpPr>
          <p:cNvPr id="8" name="TextBox 6">
            <a:extLst>
              <a:ext uri="{FF2B5EF4-FFF2-40B4-BE49-F238E27FC236}">
                <a16:creationId xmlns:a16="http://schemas.microsoft.com/office/drawing/2014/main" xmlns="" id="{FAC51DE9-1288-F248-AE93-5F5FBF45C7E8}"/>
              </a:ext>
            </a:extLst>
          </p:cNvPr>
          <p:cNvSpPr txBox="1"/>
          <p:nvPr/>
        </p:nvSpPr>
        <p:spPr>
          <a:xfrm>
            <a:off x="251520" y="116632"/>
            <a:ext cx="1428596" cy="461665"/>
          </a:xfrm>
          <a:prstGeom prst="rect">
            <a:avLst/>
          </a:prstGeom>
          <a:noFill/>
        </p:spPr>
        <p:txBody>
          <a:bodyPr wrap="none" rtlCol="0">
            <a:spAutoFit/>
          </a:bodyPr>
          <a:lstStyle/>
          <a:p>
            <a:r>
              <a:rPr lang="en-US" sz="2400" b="1" dirty="0" err="1">
                <a:solidFill>
                  <a:prstClr val="black"/>
                </a:solidFill>
                <a:latin typeface="Montserrat" pitchFamily="2" charset="77"/>
              </a:rPr>
              <a:t>Análisis</a:t>
            </a:r>
            <a:endParaRPr lang="en-US" sz="2400" b="1" dirty="0">
              <a:solidFill>
                <a:prstClr val="black"/>
              </a:solidFill>
              <a:latin typeface="Montserrat" pitchFamily="2" charset="77"/>
            </a:endParaRPr>
          </a:p>
        </p:txBody>
      </p:sp>
      <p:sp>
        <p:nvSpPr>
          <p:cNvPr id="9" name="TextBox 6">
            <a:extLst>
              <a:ext uri="{FF2B5EF4-FFF2-40B4-BE49-F238E27FC236}">
                <a16:creationId xmlns:a16="http://schemas.microsoft.com/office/drawing/2014/main" xmlns=""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2"/>
              </a:rPr>
              <a:t>http://</a:t>
            </a:r>
            <a:r>
              <a:rPr lang="en-US" sz="1400" b="1" i="1" dirty="0" err="1">
                <a:solidFill>
                  <a:prstClr val="black"/>
                </a:solidFill>
                <a:latin typeface="Montserrat" pitchFamily="2" charset="77"/>
                <a:hlinkClick r:id="rId2"/>
              </a:rPr>
              <a:t>www.atlasnacionalderiesgos.gob.mx</a:t>
            </a:r>
            <a:r>
              <a:rPr lang="en-US" sz="1400" b="1" i="1" dirty="0">
                <a:solidFill>
                  <a:prstClr val="black"/>
                </a:solidFill>
                <a:latin typeface="Montserrat" pitchFamily="2" charset="77"/>
                <a:hlinkClick r:id="rId2"/>
              </a:rPr>
              <a:t>/apps/</a:t>
            </a:r>
            <a:r>
              <a:rPr lang="en-US" sz="1400" b="1" i="1" dirty="0" err="1">
                <a:solidFill>
                  <a:prstClr val="black"/>
                </a:solidFill>
                <a:latin typeface="Montserrat" pitchFamily="2" charset="77"/>
                <a:hlinkClick r:id="rId2"/>
              </a:rPr>
              <a:t>Declaratorias</a:t>
            </a:r>
            <a:r>
              <a:rPr lang="en-US" sz="1400" b="1" i="1" dirty="0">
                <a:solidFill>
                  <a:prstClr val="black"/>
                </a:solidFill>
                <a:latin typeface="Montserrat" pitchFamily="2" charset="77"/>
                <a:hlinkClick r:id="rId2"/>
              </a:rPr>
              <a:t>/</a:t>
            </a:r>
            <a:endParaRPr lang="en-US" sz="1400" b="1" i="1" dirty="0">
              <a:solidFill>
                <a:prstClr val="black"/>
              </a:solidFill>
              <a:latin typeface="Montserrat" pitchFamily="2" charset="77"/>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714" t="14571" r="8092" b="49221"/>
          <a:stretch/>
        </p:blipFill>
        <p:spPr bwMode="auto">
          <a:xfrm>
            <a:off x="721060" y="1606679"/>
            <a:ext cx="3710866" cy="221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714" t="50303" r="8092" b="7916"/>
          <a:stretch/>
        </p:blipFill>
        <p:spPr bwMode="auto">
          <a:xfrm>
            <a:off x="4720474" y="1391197"/>
            <a:ext cx="3567550" cy="2452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848" t="15008" r="8047" b="49439"/>
          <a:stretch/>
        </p:blipFill>
        <p:spPr bwMode="auto">
          <a:xfrm>
            <a:off x="552385" y="4364483"/>
            <a:ext cx="3879541" cy="2274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848" t="49209" r="8047" b="8405"/>
          <a:stretch/>
        </p:blipFill>
        <p:spPr bwMode="auto">
          <a:xfrm>
            <a:off x="4932040" y="4145872"/>
            <a:ext cx="3879541" cy="271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8617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4" name="3 Gráfico"/>
          <p:cNvGraphicFramePr>
            <a:graphicFrameLocks/>
          </p:cNvGraphicFramePr>
          <p:nvPr>
            <p:extLst>
              <p:ext uri="{D42A27DB-BD31-4B8C-83A1-F6EECF244321}">
                <p14:modId xmlns:p14="http://schemas.microsoft.com/office/powerpoint/2010/main" val="3841553393"/>
              </p:ext>
            </p:extLst>
          </p:nvPr>
        </p:nvGraphicFramePr>
        <p:xfrm>
          <a:off x="323528" y="1052736"/>
          <a:ext cx="8675316" cy="5617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9750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9" name="2 Gráfico"/>
          <p:cNvGraphicFramePr>
            <a:graphicFrameLocks/>
          </p:cNvGraphicFramePr>
          <p:nvPr>
            <p:extLst>
              <p:ext uri="{D42A27DB-BD31-4B8C-83A1-F6EECF244321}">
                <p14:modId xmlns:p14="http://schemas.microsoft.com/office/powerpoint/2010/main" val="39161909"/>
              </p:ext>
            </p:extLst>
          </p:nvPr>
        </p:nvGraphicFramePr>
        <p:xfrm>
          <a:off x="251520" y="810377"/>
          <a:ext cx="4176464" cy="23305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3 Gráfico"/>
          <p:cNvGraphicFramePr>
            <a:graphicFrameLocks/>
          </p:cNvGraphicFramePr>
          <p:nvPr>
            <p:extLst>
              <p:ext uri="{D42A27DB-BD31-4B8C-83A1-F6EECF244321}">
                <p14:modId xmlns:p14="http://schemas.microsoft.com/office/powerpoint/2010/main" val="1756345191"/>
              </p:ext>
            </p:extLst>
          </p:nvPr>
        </p:nvGraphicFramePr>
        <p:xfrm>
          <a:off x="4572000" y="810377"/>
          <a:ext cx="4320480" cy="2330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10 Gráfico"/>
          <p:cNvGraphicFramePr>
            <a:graphicFrameLocks/>
          </p:cNvGraphicFramePr>
          <p:nvPr>
            <p:extLst>
              <p:ext uri="{D42A27DB-BD31-4B8C-83A1-F6EECF244321}">
                <p14:modId xmlns:p14="http://schemas.microsoft.com/office/powerpoint/2010/main" val="3492479201"/>
              </p:ext>
            </p:extLst>
          </p:nvPr>
        </p:nvGraphicFramePr>
        <p:xfrm>
          <a:off x="2123728" y="3284984"/>
          <a:ext cx="4896544" cy="31683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8664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798" y="1060402"/>
            <a:ext cx="7085046" cy="5153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3"/>
            <a:extLst>
              <a:ext uri="{FF2B5EF4-FFF2-40B4-BE49-F238E27FC236}">
                <a16:creationId xmlns="" xmlns:a16="http://schemas.microsoft.com/office/drawing/2014/main" id="{B274B974-E8DC-7947-9523-18BE6B675668}"/>
              </a:ext>
            </a:extLst>
          </p:cNvPr>
          <p:cNvSpPr txBox="1"/>
          <p:nvPr/>
        </p:nvSpPr>
        <p:spPr>
          <a:xfrm>
            <a:off x="179512" y="867807"/>
            <a:ext cx="3956532" cy="430887"/>
          </a:xfrm>
          <a:prstGeom prst="rect">
            <a:avLst/>
          </a:prstGeom>
          <a:noFill/>
        </p:spPr>
        <p:txBody>
          <a:bodyPr wrap="none" rtlCol="0">
            <a:spAutoFit/>
          </a:bodyPr>
          <a:lstStyle/>
          <a:p>
            <a:r>
              <a:rPr lang="en-US" sz="1100" b="1" i="1" dirty="0">
                <a:latin typeface="Montserrat" pitchFamily="2" charset="77"/>
                <a:hlinkClick r:id="rId4"/>
              </a:rPr>
              <a:t>http://</a:t>
            </a:r>
            <a:r>
              <a:rPr lang="en-US" sz="1100" b="1" i="1" dirty="0" smtClean="0">
                <a:latin typeface="Montserrat" pitchFamily="2" charset="77"/>
                <a:hlinkClick r:id="rId4"/>
              </a:rPr>
              <a:t>www.atlasnacionalderiesgos.gob.mx/IGOPP</a:t>
            </a:r>
            <a:endParaRPr lang="en-US" sz="1100" b="1" i="1" dirty="0" smtClean="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 xmlns:a16="http://schemas.microsoft.com/office/drawing/2014/main" id="{0D428000-644A-454A-9ECB-D9808BA003E3}"/>
              </a:ext>
            </a:extLst>
          </p:cNvPr>
          <p:cNvSpPr/>
          <p:nvPr/>
        </p:nvSpPr>
        <p:spPr>
          <a:xfrm>
            <a:off x="340066" y="6523603"/>
            <a:ext cx="7704856" cy="246221"/>
          </a:xfrm>
          <a:prstGeom prst="rect">
            <a:avLst/>
          </a:prstGeom>
        </p:spPr>
        <p:txBody>
          <a:bodyPr wrap="square">
            <a:spAutoFit/>
          </a:bodyPr>
          <a:lstStyle/>
          <a:p>
            <a:r>
              <a:rPr lang="es-ES" sz="1000" b="1" i="1" dirty="0">
                <a:solidFill>
                  <a:srgbClr val="000000"/>
                </a:solidFill>
                <a:latin typeface="Montserrat" pitchFamily="2" charset="77"/>
              </a:rPr>
              <a:t>Informe Estatal de Gobernabilidad y Políticas Públicas en Gestión del Riesgo de Desastres, CENAPRED (</a:t>
            </a:r>
            <a:r>
              <a:rPr lang="es-ES" sz="1000" b="1" i="1" dirty="0" smtClean="0">
                <a:solidFill>
                  <a:srgbClr val="000000"/>
                </a:solidFill>
                <a:latin typeface="Montserrat" pitchFamily="2" charset="77"/>
              </a:rPr>
              <a:t>2017).</a:t>
            </a:r>
            <a:endParaRPr lang="es-ES_tradnl" sz="1000" b="1" i="1" dirty="0">
              <a:latin typeface="Montserrat" pitchFamily="2" charset="77"/>
            </a:endParaRPr>
          </a:p>
        </p:txBody>
      </p:sp>
      <p:sp>
        <p:nvSpPr>
          <p:cNvPr id="7" name="TextBox 6">
            <a:extLst>
              <a:ext uri="{FF2B5EF4-FFF2-40B4-BE49-F238E27FC236}">
                <a16:creationId xmlns="" xmlns:a16="http://schemas.microsoft.com/office/drawing/2014/main" id="{0FE08353-C43F-8A43-A108-679ADC0231F6}"/>
              </a:ext>
            </a:extLst>
          </p:cNvPr>
          <p:cNvSpPr txBox="1"/>
          <p:nvPr/>
        </p:nvSpPr>
        <p:spPr>
          <a:xfrm>
            <a:off x="340065" y="5408349"/>
            <a:ext cx="2635465" cy="646331"/>
          </a:xfrm>
          <a:prstGeom prst="rect">
            <a:avLst/>
          </a:prstGeom>
          <a:noFill/>
        </p:spPr>
        <p:txBody>
          <a:bodyPr wrap="none" rtlCol="0">
            <a:spAutoFit/>
          </a:bodyPr>
          <a:lstStyle/>
          <a:p>
            <a:r>
              <a:rPr lang="es-ES_tradnl" dirty="0" smtClean="0"/>
              <a:t>Chiapas </a:t>
            </a:r>
            <a:r>
              <a:rPr lang="es-ES_tradnl" b="1" dirty="0" smtClean="0">
                <a:solidFill>
                  <a:srgbClr val="860000"/>
                </a:solidFill>
              </a:rPr>
              <a:t>70.5 </a:t>
            </a:r>
            <a:r>
              <a:rPr lang="es-ES_tradnl" b="1" dirty="0">
                <a:solidFill>
                  <a:srgbClr val="860000"/>
                </a:solidFill>
              </a:rPr>
              <a:t>% - </a:t>
            </a:r>
            <a:r>
              <a:rPr lang="es-ES_tradnl" dirty="0" smtClean="0">
                <a:solidFill>
                  <a:srgbClr val="860000"/>
                </a:solidFill>
              </a:rPr>
              <a:t>NOTABLE</a:t>
            </a:r>
            <a:endParaRPr lang="es-ES_tradnl" dirty="0">
              <a:solidFill>
                <a:srgbClr val="860000"/>
              </a:solidFill>
            </a:endParaRPr>
          </a:p>
          <a:p>
            <a:r>
              <a:rPr lang="es-ES_tradnl" dirty="0" smtClean="0"/>
              <a:t>Evaluación Estatal</a:t>
            </a:r>
            <a:endParaRPr lang="es-ES_tradnl" dirty="0"/>
          </a:p>
        </p:txBody>
      </p:sp>
    </p:spTree>
    <p:extLst>
      <p:ext uri="{BB962C8B-B14F-4D97-AF65-F5344CB8AC3E}">
        <p14:creationId xmlns:p14="http://schemas.microsoft.com/office/powerpoint/2010/main" val="78178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14" y="692696"/>
            <a:ext cx="9036496" cy="396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 xmlns:a16="http://schemas.microsoft.com/office/drawing/2014/main"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13" name="TextBox 12">
            <a:extLst>
              <a:ext uri="{FF2B5EF4-FFF2-40B4-BE49-F238E27FC236}">
                <a16:creationId xmlns="" xmlns:a16="http://schemas.microsoft.com/office/drawing/2014/main" id="{F9BC16CB-1175-1A47-AE3F-FEE291F9BBF9}"/>
              </a:ext>
            </a:extLst>
          </p:cNvPr>
          <p:cNvSpPr txBox="1"/>
          <p:nvPr/>
        </p:nvSpPr>
        <p:spPr>
          <a:xfrm>
            <a:off x="5339880" y="2583527"/>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12" name="Rectangle 8">
            <a:extLst>
              <a:ext uri="{FF2B5EF4-FFF2-40B4-BE49-F238E27FC236}">
                <a16:creationId xmlns="" xmlns:a16="http://schemas.microsoft.com/office/drawing/2014/main" id="{E03E77D6-28FA-3C4E-89B2-1F90CD63E656}"/>
              </a:ext>
            </a:extLst>
          </p:cNvPr>
          <p:cNvSpPr/>
          <p:nvPr/>
        </p:nvSpPr>
        <p:spPr>
          <a:xfrm>
            <a:off x="5225148" y="2506117"/>
            <a:ext cx="1273753"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8">
            <a:extLst>
              <a:ext uri="{FF2B5EF4-FFF2-40B4-BE49-F238E27FC236}">
                <a16:creationId xmlns="" xmlns:a16="http://schemas.microsoft.com/office/drawing/2014/main" id="{E03E77D6-28FA-3C4E-89B2-1F90CD63E656}"/>
              </a:ext>
            </a:extLst>
          </p:cNvPr>
          <p:cNvSpPr/>
          <p:nvPr/>
        </p:nvSpPr>
        <p:spPr>
          <a:xfrm>
            <a:off x="3973713" y="3575229"/>
            <a:ext cx="1216659"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TextBox 13">
            <a:extLst>
              <a:ext uri="{FF2B5EF4-FFF2-40B4-BE49-F238E27FC236}">
                <a16:creationId xmlns="" xmlns:a16="http://schemas.microsoft.com/office/drawing/2014/main" id="{D462C488-EBE2-1B47-8221-0A063607AE39}"/>
              </a:ext>
            </a:extLst>
          </p:cNvPr>
          <p:cNvSpPr txBox="1"/>
          <p:nvPr/>
        </p:nvSpPr>
        <p:spPr>
          <a:xfrm>
            <a:off x="4117092" y="3652639"/>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30" name="TextBox 15">
            <a:extLst>
              <a:ext uri="{FF2B5EF4-FFF2-40B4-BE49-F238E27FC236}">
                <a16:creationId xmlns="" xmlns:a16="http://schemas.microsoft.com/office/drawing/2014/main" id="{2B6C74DF-CB50-7F40-8DA2-7078C13C08D7}"/>
              </a:ext>
            </a:extLst>
          </p:cNvPr>
          <p:cNvSpPr txBox="1"/>
          <p:nvPr/>
        </p:nvSpPr>
        <p:spPr>
          <a:xfrm>
            <a:off x="118129" y="4760376"/>
            <a:ext cx="9036496" cy="507831"/>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1</a:t>
            </a:r>
            <a:r>
              <a:rPr lang="es-ES_tradnl" sz="1100" b="1" dirty="0" smtClean="0">
                <a:solidFill>
                  <a:srgbClr val="FF0000"/>
                </a:solidFill>
                <a:latin typeface="Montserrat" pitchFamily="2" charset="77"/>
              </a:rPr>
              <a:t>. </a:t>
            </a:r>
            <a:r>
              <a:rPr lang="es-ES_tradnl" sz="1100" dirty="0">
                <a:latin typeface="Montserrat" pitchFamily="2" charset="77"/>
              </a:rPr>
              <a:t>Marco jurídico que establezca la actualización de los </a:t>
            </a:r>
            <a:r>
              <a:rPr lang="es-ES_tradnl" sz="1100" b="1" dirty="0">
                <a:latin typeface="Montserrat" pitchFamily="2" charset="77"/>
              </a:rPr>
              <a:t>planes de desarrollo urbano</a:t>
            </a:r>
            <a:r>
              <a:rPr lang="es-ES_tradnl" sz="1100" dirty="0">
                <a:latin typeface="Montserrat" pitchFamily="2" charset="77"/>
              </a:rPr>
              <a:t>, así </a:t>
            </a:r>
            <a:r>
              <a:rPr lang="es-ES_tradnl" sz="1100" dirty="0" smtClean="0">
                <a:latin typeface="Montserrat" pitchFamily="2" charset="77"/>
              </a:rPr>
              <a:t>como </a:t>
            </a:r>
            <a:r>
              <a:rPr lang="es-ES_tradnl" sz="1100" dirty="0">
                <a:latin typeface="Montserrat" pitchFamily="2" charset="77"/>
              </a:rPr>
              <a:t>los </a:t>
            </a:r>
            <a:r>
              <a:rPr lang="es-ES_tradnl" sz="1100" b="1" dirty="0">
                <a:latin typeface="Montserrat" pitchFamily="2" charset="77"/>
              </a:rPr>
              <a:t>planes de ordenamiento territorial</a:t>
            </a:r>
            <a:r>
              <a:rPr lang="es-ES_tradnl" sz="1100" dirty="0">
                <a:latin typeface="Montserrat" pitchFamily="2" charset="77"/>
              </a:rPr>
              <a:t> después de ocurrido un desastre, </a:t>
            </a:r>
            <a:r>
              <a:rPr lang="es-ES_tradnl" sz="1100" dirty="0" smtClean="0">
                <a:latin typeface="Montserrat" pitchFamily="2" charset="77"/>
              </a:rPr>
              <a:t>siendo un área </a:t>
            </a:r>
            <a:r>
              <a:rPr lang="es-ES_tradnl" sz="1100" dirty="0">
                <a:latin typeface="Montserrat" pitchFamily="2" charset="77"/>
              </a:rPr>
              <a:t>de oportunidad para corregir los procesos de ocupación y uso del suelo que evidencien problemas o riesgos preexistentes.</a:t>
            </a:r>
            <a:endParaRPr lang="es-ES_tradnl" sz="1100" b="1" dirty="0">
              <a:solidFill>
                <a:srgbClr val="FF0000"/>
              </a:solidFill>
              <a:latin typeface="Montserrat" pitchFamily="2" charset="77"/>
            </a:endParaRPr>
          </a:p>
        </p:txBody>
      </p:sp>
      <p:sp>
        <p:nvSpPr>
          <p:cNvPr id="18" name="TextBox 12">
            <a:extLst>
              <a:ext uri="{FF2B5EF4-FFF2-40B4-BE49-F238E27FC236}">
                <a16:creationId xmlns="" xmlns:a16="http://schemas.microsoft.com/office/drawing/2014/main" id="{F9BC16CB-1175-1A47-AE3F-FEE291F9BBF9}"/>
              </a:ext>
            </a:extLst>
          </p:cNvPr>
          <p:cNvSpPr txBox="1"/>
          <p:nvPr/>
        </p:nvSpPr>
        <p:spPr>
          <a:xfrm>
            <a:off x="5344848" y="2923013"/>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20" name="Rectangle 8">
            <a:extLst>
              <a:ext uri="{FF2B5EF4-FFF2-40B4-BE49-F238E27FC236}">
                <a16:creationId xmlns="" xmlns:a16="http://schemas.microsoft.com/office/drawing/2014/main" id="{E03E77D6-28FA-3C4E-89B2-1F90CD63E656}"/>
              </a:ext>
            </a:extLst>
          </p:cNvPr>
          <p:cNvSpPr/>
          <p:nvPr/>
        </p:nvSpPr>
        <p:spPr>
          <a:xfrm>
            <a:off x="5230116" y="2845603"/>
            <a:ext cx="1273753"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TextBox 21">
            <a:extLst>
              <a:ext uri="{FF2B5EF4-FFF2-40B4-BE49-F238E27FC236}">
                <a16:creationId xmlns:a16="http://schemas.microsoft.com/office/drawing/2014/main" xmlns="" id="{9BF8ABF2-B9F9-F445-A465-4062BA7B72F4}"/>
              </a:ext>
            </a:extLst>
          </p:cNvPr>
          <p:cNvSpPr txBox="1"/>
          <p:nvPr/>
        </p:nvSpPr>
        <p:spPr>
          <a:xfrm>
            <a:off x="107504" y="5461882"/>
            <a:ext cx="9036496"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2</a:t>
            </a:r>
            <a:r>
              <a:rPr lang="es-ES_tradnl" sz="1100" b="1" dirty="0" smtClean="0">
                <a:solidFill>
                  <a:srgbClr val="FF0000"/>
                </a:solidFill>
                <a:latin typeface="Montserrat" pitchFamily="2" charset="77"/>
              </a:rPr>
              <a:t>. </a:t>
            </a:r>
            <a:r>
              <a:rPr lang="es-ES_tradnl" sz="1100" dirty="0">
                <a:latin typeface="Montserrat" pitchFamily="2" charset="77"/>
              </a:rPr>
              <a:t>Evidencia de asignación </a:t>
            </a:r>
            <a:r>
              <a:rPr lang="es-ES_tradnl" sz="1100" dirty="0" smtClean="0">
                <a:latin typeface="Montserrat" pitchFamily="2" charset="77"/>
              </a:rPr>
              <a:t>presupuestal </a:t>
            </a:r>
            <a:r>
              <a:rPr lang="es-ES_tradnl" sz="1100" dirty="0">
                <a:latin typeface="Montserrat" pitchFamily="2" charset="77"/>
              </a:rPr>
              <a:t>a </a:t>
            </a:r>
            <a:r>
              <a:rPr lang="es-ES_tradnl" sz="1100" b="1" dirty="0">
                <a:latin typeface="Montserrat" pitchFamily="2" charset="77"/>
              </a:rPr>
              <a:t>identificación de riesgos </a:t>
            </a:r>
            <a:r>
              <a:rPr lang="es-ES_tradnl" sz="1100" dirty="0">
                <a:latin typeface="Montserrat" pitchFamily="2" charset="77"/>
              </a:rPr>
              <a:t>en los </a:t>
            </a:r>
            <a:r>
              <a:rPr lang="es-ES_tradnl" sz="1100" dirty="0" smtClean="0">
                <a:latin typeface="Montserrat" pitchFamily="2" charset="77"/>
              </a:rPr>
              <a:t>sectores</a:t>
            </a:r>
            <a:r>
              <a:rPr lang="es-ES_tradnl" sz="1100" dirty="0">
                <a:latin typeface="Montserrat" pitchFamily="2" charset="77"/>
              </a:rPr>
              <a:t>, por ejemplo</a:t>
            </a:r>
            <a:r>
              <a:rPr lang="es-ES_tradnl" sz="1100" b="1" dirty="0">
                <a:latin typeface="Montserrat" pitchFamily="2" charset="77"/>
              </a:rPr>
              <a:t>: partidas específicas para análisis de vulnerabilidad en el sector hidráulico o carretero.</a:t>
            </a:r>
            <a:endParaRPr lang="es-ES_tradnl" sz="1100" b="1" dirty="0">
              <a:solidFill>
                <a:srgbClr val="FF0000"/>
              </a:solidFill>
              <a:latin typeface="Montserrat" pitchFamily="2" charset="77"/>
            </a:endParaRPr>
          </a:p>
        </p:txBody>
      </p:sp>
      <p:sp>
        <p:nvSpPr>
          <p:cNvPr id="23" name="TextBox 24">
            <a:extLst>
              <a:ext uri="{FF2B5EF4-FFF2-40B4-BE49-F238E27FC236}">
                <a16:creationId xmlns="" xmlns:a16="http://schemas.microsoft.com/office/drawing/2014/main" id="{B1263743-689E-1C4B-BF9B-F44FF6A36994}"/>
              </a:ext>
            </a:extLst>
          </p:cNvPr>
          <p:cNvSpPr txBox="1"/>
          <p:nvPr/>
        </p:nvSpPr>
        <p:spPr>
          <a:xfrm>
            <a:off x="112650" y="6076215"/>
            <a:ext cx="8779830"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5</a:t>
            </a:r>
            <a:r>
              <a:rPr lang="es-ES_tradnl" sz="1100" b="1" dirty="0" smtClean="0">
                <a:solidFill>
                  <a:srgbClr val="FF0000"/>
                </a:solidFill>
                <a:latin typeface="Montserrat" pitchFamily="2" charset="77"/>
              </a:rPr>
              <a:t>. </a:t>
            </a:r>
            <a:r>
              <a:rPr lang="es-ES_tradnl" sz="1100" dirty="0">
                <a:latin typeface="Montserrat" pitchFamily="2" charset="77"/>
              </a:rPr>
              <a:t>Evidencia de asignación </a:t>
            </a:r>
            <a:r>
              <a:rPr lang="es-ES_tradnl" sz="1100" dirty="0" smtClean="0">
                <a:latin typeface="Montserrat" pitchFamily="2" charset="77"/>
              </a:rPr>
              <a:t>presupuestal </a:t>
            </a:r>
            <a:r>
              <a:rPr lang="es-ES_tradnl" sz="1100" dirty="0">
                <a:latin typeface="Montserrat" pitchFamily="2" charset="77"/>
              </a:rPr>
              <a:t>a </a:t>
            </a:r>
            <a:r>
              <a:rPr lang="es-ES_tradnl" sz="1100" b="1" dirty="0">
                <a:latin typeface="Montserrat" pitchFamily="2" charset="77"/>
              </a:rPr>
              <a:t>prevención de riesgos </a:t>
            </a:r>
            <a:r>
              <a:rPr lang="es-ES_tradnl" sz="1100" dirty="0">
                <a:latin typeface="Montserrat" pitchFamily="2" charset="77"/>
              </a:rPr>
              <a:t>en los sectores, </a:t>
            </a:r>
            <a:r>
              <a:rPr lang="es-ES_tradnl" sz="1100" b="1" dirty="0">
                <a:latin typeface="Montserrat" pitchFamily="2" charset="77"/>
              </a:rPr>
              <a:t>por ejemplo: partidas específicas para obras de mitigación o protección para el sector agrícola.</a:t>
            </a:r>
            <a:endParaRPr lang="es-ES_tradnl" sz="1100" b="1" dirty="0">
              <a:solidFill>
                <a:srgbClr val="FF0000"/>
              </a:solidFill>
              <a:latin typeface="Montserrat" pitchFamily="2" charset="77"/>
            </a:endParaRPr>
          </a:p>
        </p:txBody>
      </p:sp>
    </p:spTree>
    <p:extLst>
      <p:ext uri="{BB962C8B-B14F-4D97-AF65-F5344CB8AC3E}">
        <p14:creationId xmlns:p14="http://schemas.microsoft.com/office/powerpoint/2010/main" val="95752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28" grpId="0" animBg="1"/>
      <p:bldP spid="29" grpId="0"/>
      <p:bldP spid="30" grpId="0"/>
      <p:bldP spid="18" grpId="0"/>
      <p:bldP spid="20"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27" y="1003548"/>
            <a:ext cx="77343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63" y="3789040"/>
            <a:ext cx="80105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8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smtClean="0">
                <a:latin typeface="Montserrat" pitchFamily="2" charset="77"/>
              </a:rPr>
              <a:t>Instrumento</a:t>
            </a:r>
            <a:r>
              <a:rPr lang="en-US" b="1" dirty="0" smtClean="0">
                <a:latin typeface="Montserrat" pitchFamily="2" charset="77"/>
              </a:rPr>
              <a:t> </a:t>
            </a:r>
            <a:r>
              <a:rPr lang="es-MX" b="1" dirty="0" smtClean="0">
                <a:latin typeface="Montserrat" pitchFamily="2" charset="77"/>
              </a:rPr>
              <a:t>Financiero</a:t>
            </a:r>
            <a:r>
              <a:rPr lang="en-US" b="1" dirty="0" smtClean="0">
                <a:latin typeface="Montserrat" pitchFamily="2" charset="77"/>
              </a:rPr>
              <a:t> </a:t>
            </a:r>
          </a:p>
          <a:p>
            <a:r>
              <a:rPr lang="en-US" b="1" dirty="0" smtClean="0">
                <a:latin typeface="Montserrat" pitchFamily="2" charset="77"/>
              </a:rPr>
              <a:t>FOPREDEN</a:t>
            </a:r>
            <a:endParaRPr lang="en-US" b="1" dirty="0">
              <a:latin typeface="Montserrat" pitchFamily="2" charset="77"/>
            </a:endParaRPr>
          </a:p>
        </p:txBody>
      </p:sp>
      <p:sp>
        <p:nvSpPr>
          <p:cNvPr id="7" name="TextBox 6">
            <a:extLst>
              <a:ext uri="{FF2B5EF4-FFF2-40B4-BE49-F238E27FC236}">
                <a16:creationId xmlns:a16="http://schemas.microsoft.com/office/drawing/2014/main" xmlns="" id="{0FE08353-C43F-8A43-A108-679ADC0231F6}"/>
              </a:ext>
            </a:extLst>
          </p:cNvPr>
          <p:cNvSpPr txBox="1"/>
          <p:nvPr/>
        </p:nvSpPr>
        <p:spPr>
          <a:xfrm>
            <a:off x="2411760" y="620688"/>
            <a:ext cx="2778325" cy="646331"/>
          </a:xfrm>
          <a:prstGeom prst="rect">
            <a:avLst/>
          </a:prstGeom>
          <a:noFill/>
        </p:spPr>
        <p:txBody>
          <a:bodyPr wrap="none" rtlCol="0">
            <a:spAutoFit/>
          </a:bodyPr>
          <a:lstStyle/>
          <a:p>
            <a:r>
              <a:rPr lang="es-ES_tradnl" dirty="0" smtClean="0">
                <a:latin typeface="Montserrat" panose="00000500000000000000" pitchFamily="2" charset="0"/>
              </a:rPr>
              <a:t>Histórico de Proyectos</a:t>
            </a:r>
          </a:p>
          <a:p>
            <a:r>
              <a:rPr lang="es-ES_tradnl" dirty="0" smtClean="0">
                <a:latin typeface="Montserrat" panose="00000500000000000000" pitchFamily="2" charset="0"/>
              </a:rPr>
              <a:t> Preventivos</a:t>
            </a:r>
            <a:endParaRPr lang="es-ES_tradnl" dirty="0">
              <a:latin typeface="Montserrat" panose="00000500000000000000" pitchFamily="2"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78101797"/>
              </p:ext>
            </p:extLst>
          </p:nvPr>
        </p:nvGraphicFramePr>
        <p:xfrm>
          <a:off x="329430" y="1340768"/>
          <a:ext cx="8275017" cy="5383856"/>
        </p:xfrm>
        <a:graphic>
          <a:graphicData uri="http://schemas.openxmlformats.org/drawingml/2006/table">
            <a:tbl>
              <a:tblPr>
                <a:tableStyleId>{5C22544A-7EE6-4342-B048-85BDC9FD1C3A}</a:tableStyleId>
              </a:tblPr>
              <a:tblGrid>
                <a:gridCol w="541852"/>
                <a:gridCol w="1143799"/>
                <a:gridCol w="2298616"/>
                <a:gridCol w="1302549"/>
                <a:gridCol w="1609031"/>
                <a:gridCol w="1379170"/>
              </a:tblGrid>
              <a:tr h="398298">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r>
              <a:tr h="1257886">
                <a:tc>
                  <a:txBody>
                    <a:bodyPr/>
                    <a:lstStyle/>
                    <a:p>
                      <a:pPr algn="ctr" fontAlgn="ctr"/>
                      <a:r>
                        <a:rPr lang="es-MX" sz="1200" u="none" strike="noStrike" dirty="0">
                          <a:effectLst/>
                          <a:latin typeface="Montserrat" panose="00000500000000000000" pitchFamily="2" charset="0"/>
                        </a:rPr>
                        <a:t>2004</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DEMOLICIÓN Y CONSTRUCCIÓN DE 6 PUENTES SOBRE EL RÍO SABINAL. EN LA CIUDAD DE TUXTLA GUTIÉRREZ, CHIS.</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$ 19,226,832.37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$ 19,226,832.37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38,453,664.74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r h="1927119">
                <a:tc>
                  <a:txBody>
                    <a:bodyPr/>
                    <a:lstStyle/>
                    <a:p>
                      <a:pPr algn="ctr" fontAlgn="ctr"/>
                      <a:r>
                        <a:rPr lang="es-MX" sz="1200" u="none" strike="noStrike" dirty="0">
                          <a:effectLst/>
                          <a:latin typeface="Montserrat" panose="00000500000000000000" pitchFamily="2" charset="0"/>
                        </a:rPr>
                        <a:t>2004</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TERMINOS DE REFERENCIA PARA EL ESTUDIO DE APROVECHAMIENTO HIDRÁULICO INTEGRAL Y DE CONTROL DE INUNDACIONES DE LA CUENCA DEL RÍO SABINAL</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8,795,603.11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$ 3,769,544.19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12,565,147.30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r h="1008290">
                <a:tc>
                  <a:txBody>
                    <a:bodyPr/>
                    <a:lstStyle/>
                    <a:p>
                      <a:pPr algn="ctr" fontAlgn="ctr"/>
                      <a:r>
                        <a:rPr lang="es-MX" sz="1200" u="none" strike="noStrike" dirty="0">
                          <a:effectLst/>
                          <a:latin typeface="Montserrat" panose="00000500000000000000" pitchFamily="2" charset="0"/>
                        </a:rPr>
                        <a:t>2006</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SISTEMA DE MONITOREO CLIMÁTICO DEL ESTADO DE CHIAPAS</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a:t>
                      </a:r>
                      <a:r>
                        <a:rPr lang="es-MX" sz="1200" u="none" strike="noStrike" baseline="0" dirty="0" smtClean="0">
                          <a:effectLst/>
                          <a:latin typeface="Montserrat" panose="00000500000000000000" pitchFamily="2" charset="0"/>
                        </a:rPr>
                        <a:t> </a:t>
                      </a:r>
                      <a:r>
                        <a:rPr lang="es-MX" sz="1200" u="none" strike="noStrike" dirty="0" smtClean="0">
                          <a:effectLst/>
                          <a:latin typeface="Montserrat" panose="00000500000000000000" pitchFamily="2" charset="0"/>
                        </a:rPr>
                        <a:t>9,940,101.87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4,260,043.66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14,200,145.53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r h="792263">
                <a:tc>
                  <a:txBody>
                    <a:bodyPr/>
                    <a:lstStyle/>
                    <a:p>
                      <a:pPr algn="ctr" fontAlgn="ctr"/>
                      <a:r>
                        <a:rPr lang="es-MX" sz="1200" u="none" strike="noStrike" dirty="0">
                          <a:effectLst/>
                          <a:latin typeface="Montserrat" panose="00000500000000000000" pitchFamily="2" charset="0"/>
                        </a:rPr>
                        <a:t>2008</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AMPLIACION DE LA RED DE CENTROS REGIONALES PARA EMERGENCIAS Y DESASTRES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$ 24,684,092.37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a:t>
                      </a:r>
                      <a:r>
                        <a:rPr lang="es-MX" sz="1200" u="none" strike="noStrike" dirty="0" smtClean="0">
                          <a:effectLst/>
                          <a:latin typeface="Montserrat" panose="00000500000000000000" pitchFamily="2" charset="0"/>
                        </a:rPr>
                        <a:t>$ 10,578,896.73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just" fontAlgn="ctr"/>
                      <a:r>
                        <a:rPr lang="es-MX" sz="1200" u="none" strike="noStrike" dirty="0">
                          <a:effectLst/>
                          <a:latin typeface="Montserrat" panose="00000500000000000000" pitchFamily="2" charset="0"/>
                        </a:rPr>
                        <a:t> $ </a:t>
                      </a:r>
                      <a:r>
                        <a:rPr lang="es-MX" sz="1200" u="none" strike="noStrike" dirty="0" smtClean="0">
                          <a:effectLst/>
                          <a:latin typeface="Montserrat" panose="00000500000000000000" pitchFamily="2" charset="0"/>
                        </a:rPr>
                        <a:t>35,262,989.10 </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r>
            </a:tbl>
          </a:graphicData>
        </a:graphic>
      </p:graphicFrame>
    </p:spTree>
    <p:extLst>
      <p:ext uri="{BB962C8B-B14F-4D97-AF65-F5344CB8AC3E}">
        <p14:creationId xmlns:p14="http://schemas.microsoft.com/office/powerpoint/2010/main" val="2058912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1416</Words>
  <Application>Microsoft Office PowerPoint</Application>
  <PresentationFormat>Presentación en pantalla (4:3)</PresentationFormat>
  <Paragraphs>208</Paragraphs>
  <Slides>20</Slides>
  <Notes>0</Notes>
  <HiddenSlides>0</HiddenSlides>
  <MMClips>0</MMClips>
  <ScaleCrop>false</ScaleCrop>
  <HeadingPairs>
    <vt:vector size="4" baseType="variant">
      <vt:variant>
        <vt:lpstr>Tema</vt:lpstr>
      </vt:variant>
      <vt:variant>
        <vt:i4>2</vt:i4>
      </vt:variant>
      <vt:variant>
        <vt:lpstr>Títulos de diapositiva</vt:lpstr>
      </vt:variant>
      <vt:variant>
        <vt:i4>20</vt:i4>
      </vt:variant>
    </vt:vector>
  </HeadingPairs>
  <TitlesOfParts>
    <vt:vector size="22" baseType="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Méndez Estrada Karla Margarita</dc:creator>
  <cp:lastModifiedBy>Ydirin Alonso María de Lourdes</cp:lastModifiedBy>
  <cp:revision>21</cp:revision>
  <dcterms:created xsi:type="dcterms:W3CDTF">2019-01-16T14:59:52Z</dcterms:created>
  <dcterms:modified xsi:type="dcterms:W3CDTF">2019-02-07T15:56:19Z</dcterms:modified>
</cp:coreProperties>
</file>