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331" r:id="rId4"/>
    <p:sldId id="342" r:id="rId5"/>
    <p:sldId id="343" r:id="rId6"/>
    <p:sldId id="344" r:id="rId7"/>
    <p:sldId id="345" r:id="rId8"/>
    <p:sldId id="349" r:id="rId9"/>
    <p:sldId id="327" r:id="rId10"/>
    <p:sldId id="338" r:id="rId11"/>
    <p:sldId id="339" r:id="rId12"/>
    <p:sldId id="335" r:id="rId13"/>
    <p:sldId id="328" r:id="rId14"/>
    <p:sldId id="334" r:id="rId15"/>
    <p:sldId id="340" r:id="rId16"/>
    <p:sldId id="323" r:id="rId17"/>
    <p:sldId id="341" r:id="rId18"/>
    <p:sldId id="319" r:id="rId19"/>
    <p:sldId id="320" r:id="rId20"/>
    <p:sldId id="321" r:id="rId21"/>
    <p:sldId id="322" r:id="rId22"/>
    <p:sldId id="317" r:id="rId23"/>
    <p:sldId id="346" r:id="rId24"/>
    <p:sldId id="347" r:id="rId25"/>
    <p:sldId id="318" r:id="rId26"/>
    <p:sldId id="348" r:id="rId27"/>
  </p:sldIdLst>
  <p:sldSz cx="9144000" cy="6858000" type="screen4x3"/>
  <p:notesSz cx="68580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433" autoAdjust="0"/>
  </p:normalViewPr>
  <p:slideViewPr>
    <p:cSldViewPr showGuides="1">
      <p:cViewPr varScale="1">
        <p:scale>
          <a:sx n="113" d="100"/>
          <a:sy n="113" d="100"/>
        </p:scale>
        <p:origin x="147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  <p:guide orient="horz" pos="29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2299D-8BC8-4DE3-9717-8388E47EB1B7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C4801-F717-4F59-9B05-FD429C95C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8277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190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Otras variables son:</a:t>
            </a:r>
            <a:endParaRPr lang="es-MX" dirty="0" smtClean="0"/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Temperatura Ambiental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Humedad Relativa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Velocidad del viento 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Dirección del viento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Presión barométrica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Precipitación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2554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5873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07/09/2017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23:49:17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8.2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14.761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-94.103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45.9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140 km al SUROESTE de PIJIJIAPAN, CHIS</a:t>
            </a:r>
            <a:r>
              <a:rPr lang="es-MX" dirty="0" smtClean="0"/>
              <a:t> </a:t>
            </a:r>
          </a:p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06/08/1942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17:36:59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14.8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-91.3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93 km al ESTE de CD HIDALGO, CHIS</a:t>
            </a:r>
            <a:r>
              <a:rPr lang="es-MX" dirty="0" smtClean="0"/>
              <a:t> </a:t>
            </a:r>
          </a:p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23/09/1902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14:18:00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7.7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16.5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-92.5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km al SUROESTE de TEOPISCA, CHIS</a:t>
            </a:r>
            <a:r>
              <a:rPr lang="es-MX" dirty="0" smtClean="0"/>
              <a:t> </a:t>
            </a:r>
          </a:p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13/01/1903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19:47:36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7.6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-93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 km al SUR de MAPASTEPEC, CHIS</a:t>
            </a:r>
            <a:r>
              <a:rPr lang="es-MX" dirty="0" smtClean="0"/>
              <a:t> </a:t>
            </a:r>
          </a:p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18/04/1902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20:23:00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7.5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-91.5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72 km al ESTE de CACAHOATAN, CHIS</a:t>
            </a:r>
            <a:r>
              <a:rPr lang="es-MX" dirty="0" smtClean="0"/>
              <a:t> </a:t>
            </a:r>
          </a:p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04/02/1976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03:01:46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7.5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15.262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-89.198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319 km al ESTE de FRONTERA COMALAPA, CHIS</a:t>
            </a:r>
            <a:r>
              <a:rPr lang="es-MX" dirty="0" smtClean="0"/>
              <a:t> 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16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07/09/2017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23:49:17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8.2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14.761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-94.103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45.9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140 km al SUROESTE de PIJIJIAPAN, CHIS</a:t>
            </a:r>
            <a:r>
              <a:rPr lang="es-MX" dirty="0" smtClean="0"/>
              <a:t> </a:t>
            </a:r>
          </a:p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06/08/1942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17:36:59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14.8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-91.3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93 km al ESTE de CD HIDALGO, CHIS</a:t>
            </a:r>
            <a:r>
              <a:rPr lang="es-MX" dirty="0" smtClean="0"/>
              <a:t> </a:t>
            </a:r>
          </a:p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23/09/1902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14:18:00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7.7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16.5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-92.5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km al SUROESTE de TEOPISCA, CHIS</a:t>
            </a:r>
            <a:r>
              <a:rPr lang="es-MX" dirty="0" smtClean="0"/>
              <a:t> </a:t>
            </a:r>
          </a:p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13/01/1903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19:47:36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7.6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-93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 km al SUR de MAPASTEPEC, CHIS</a:t>
            </a:r>
            <a:r>
              <a:rPr lang="es-MX" dirty="0" smtClean="0"/>
              <a:t> </a:t>
            </a:r>
          </a:p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18/04/1902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20:23:00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7.5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-91.5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72 km al ESTE de CACAHOATAN, CHIS</a:t>
            </a:r>
            <a:r>
              <a:rPr lang="es-MX" dirty="0" smtClean="0"/>
              <a:t> </a:t>
            </a:r>
          </a:p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04/02/1976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03:01:46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7.5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15.262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-89.198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319 km al ESTE de FRONTERA COMALAPA, CHIS</a:t>
            </a:r>
            <a:r>
              <a:rPr lang="es-MX" dirty="0" smtClean="0"/>
              <a:t> 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17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73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3813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3613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De acuerdo a los datos proporcionados por la</a:t>
            </a:r>
            <a:r>
              <a:rPr lang="es-MX" baseline="0" dirty="0" smtClean="0"/>
              <a:t> Encuesta </a:t>
            </a:r>
            <a:r>
              <a:rPr lang="es-MX" baseline="0" dirty="0" err="1" smtClean="0"/>
              <a:t>Intercensal</a:t>
            </a:r>
            <a:r>
              <a:rPr lang="es-MX" baseline="0" dirty="0" smtClean="0"/>
              <a:t> 2015 realizada por el INEGI existen en el estado de Chiapas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1,238,565 </a:t>
            </a:r>
            <a:r>
              <a:rPr lang="es-MX" baseline="0" dirty="0" smtClean="0"/>
              <a:t>viviendas de las cuales aproximadamente el 76% (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946,872</a:t>
            </a:r>
            <a:r>
              <a:rPr lang="es-MX" baseline="0" dirty="0" smtClean="0"/>
              <a:t>) presentan una vulnerabilidad de media a alta </a:t>
            </a:r>
            <a:r>
              <a:rPr lang="es-MX" sz="1200" dirty="0" smtClean="0">
                <a:latin typeface="Montserrat" panose="00000500000000000000" pitchFamily="2" charset="0"/>
              </a:rPr>
              <a:t>ante la ocurrencia de un fenómeno intenso (viento y sismo)</a:t>
            </a:r>
            <a:r>
              <a:rPr lang="es-MX" baseline="0" dirty="0" smtClean="0"/>
              <a:t>, por lo que es necesario realizar el levantamiento de viviendas vulnerables en el estado para identificar la zonas que requieren de mejoras estructurales.</a:t>
            </a:r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675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EL CENAPRED, en el marco de los trabajos del ONNCCE, están desarrollando una</a:t>
            </a:r>
            <a:r>
              <a:rPr lang="es-MX" baseline="0" dirty="0" smtClean="0"/>
              <a:t> NMX de Seguridad Estructural de las edificaciones, la cual puede ser adecuada a las necesidades del estado y/o los municipios.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7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Las recomendaciones se encuentran</a:t>
            </a:r>
            <a:r>
              <a:rPr lang="es-MX" baseline="0" dirty="0" smtClean="0"/>
              <a:t> en las estrategias que se deberán aplicar a corto, mediano y largo plazo para el control de avenidas, las cuales se indican en el Programa Nacional Contra Contingencias Hidráulicas (PRONACCH), Región Hidrológica </a:t>
            </a:r>
            <a:r>
              <a:rPr lang="es-MX" strike="noStrike" baseline="0" dirty="0" smtClean="0"/>
              <a:t>Administrativa  XI. Frontera Sur. Fuente: IMTA-CONAGUA, 2013.</a:t>
            </a:r>
            <a:endParaRPr lang="es-MX" strike="noStrike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416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Las recomendaciones se encuentran</a:t>
            </a:r>
            <a:r>
              <a:rPr lang="es-MX" baseline="0" dirty="0" smtClean="0"/>
              <a:t> en las estrategias que se deberán aplicar a corto, mediano y largo plazo para el control de avenidas, las cuales se indican en el Programa Nacional Contra Contingencias Hidráulicas (PRONACCH), Región Hidrológica </a:t>
            </a:r>
            <a:r>
              <a:rPr lang="es-MX" strike="noStrike" baseline="0" dirty="0" smtClean="0"/>
              <a:t>Administrativa  XI. Frontera Sur. </a:t>
            </a:r>
            <a:r>
              <a:rPr lang="es-MX" strike="noStrike" baseline="0" smtClean="0"/>
              <a:t>Fuente: IMTA-CONAGUA, 2013.</a:t>
            </a:r>
            <a:endParaRPr lang="es-MX" strike="noStrike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5253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2321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2747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2747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9348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Las nuevas capas de indicadores cuantitativos y de escenarios de riesgo por ondas de calor se</a:t>
            </a:r>
            <a:r>
              <a:rPr lang="es-MX" sz="1200" baseline="0" dirty="0" smtClean="0">
                <a:latin typeface="Montserrat" panose="00000500000000000000" pitchFamily="2" charset="0"/>
              </a:rPr>
              <a:t> pueden entregar por correo electrónico, aún cuando no estén todavía en el ANR.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1264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Esta entidad es afectada por ciclones tropicales de ambos océanos. Además, no es necesario que impacten o que sean ciclones tropicales, para que generen muchas afectaciones.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229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1.cenapred.unam.mx/DIR_INVESTIGACION/Fraccion_XLI/RH/180301_RH_ondas_de_calor_mapas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hyperlink" Target="https://www.cenapred.gob.mx/es/Publicaciones/archivos/5-FASCCULOCICLONESTROPICALES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apred.gob.mx/es/Publicaciones/archivos/155.pdf" TargetMode="External"/><Relationship Id="rId5" Type="http://schemas.openxmlformats.org/officeDocument/2006/relationships/hyperlink" Target="https://www.cenapred.gob.mx/es/Publicaciones/archivos/63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hyperlink" Target="http://www.atlasnacionalderiesgos.gob.mx/descargas/anexos.zip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mn.cna.gob.mx/es/climatologia/monitor-de-sequia/monitor-de-sequia-en-mexico" TargetMode="External"/><Relationship Id="rId5" Type="http://schemas.openxmlformats.org/officeDocument/2006/relationships/hyperlink" Target="https://www.cenapred.gob.mx/es/Publicaciones/archivos/8-FASCCULOSEQUAS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Htpipa" TargetMode="External"/><Relationship Id="rId2" Type="http://schemas.openxmlformats.org/officeDocument/2006/relationships/hyperlink" Target="https://www.cenapred.gob.mx/es/Publicaciones/archivos/300-INFOGRAFAKARSTICIDAD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9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0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b.mx/conagua/acciones-y-programas/frontera-su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hyperlink" Target="http://wwlln.ne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apred.gob.mx/es/Publicaciones/archivos/189-FASCCULOTORMENTASSEVERAS.PDF" TargetMode="External"/><Relationship Id="rId5" Type="http://schemas.openxmlformats.org/officeDocument/2006/relationships/hyperlink" Target="http://www.atlasnacionalderiesgos.gob.mx/descargas/Guia_contenido_minimo2016.pdf" TargetMode="External"/><Relationship Id="rId4" Type="http://schemas.openxmlformats.org/officeDocument/2006/relationships/hyperlink" Target="http://www.atlasnacionalderiesgos.gob.mx/archivo/visor-capa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2" name="8 Rectángulo"/>
          <p:cNvSpPr/>
          <p:nvPr/>
        </p:nvSpPr>
        <p:spPr>
          <a:xfrm>
            <a:off x="179512" y="2142148"/>
            <a:ext cx="590465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</a:t>
            </a:r>
            <a:r>
              <a:rPr lang="es-MX" sz="1400" b="1" dirty="0">
                <a:latin typeface="Montserrat" panose="00000500000000000000" pitchFamily="2" charset="0"/>
              </a:rPr>
              <a:t>por ondas de calor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(nuevos, próximamente en el </a:t>
            </a:r>
            <a:r>
              <a:rPr lang="es-MX" sz="1400" dirty="0" err="1" smtClean="0">
                <a:latin typeface="Montserrat" panose="00000500000000000000" pitchFamily="2" charset="0"/>
              </a:rPr>
              <a:t>ANR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Estudio</a:t>
            </a:r>
            <a:r>
              <a:rPr lang="es-MX" sz="1400" dirty="0">
                <a:latin typeface="Montserrat" panose="00000500000000000000" pitchFamily="2" charset="0"/>
              </a:rPr>
              <a:t>: Mapas de riesgo por temperaturas máximas (3ª etapa ondas de calor) 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http://www1.cenapred.unam.mx/DIR_INVESTIGACION/Fraccion_XLI/RH/180301_RH_ondas_de_calor_mapas.pdf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V.12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Cursos </a:t>
            </a:r>
            <a:r>
              <a:rPr lang="es-MX" sz="1400" b="1" dirty="0">
                <a:latin typeface="Montserrat" panose="00000500000000000000" pitchFamily="2" charset="0"/>
              </a:rPr>
              <a:t>de sistemas de información geográfica </a:t>
            </a:r>
            <a:r>
              <a:rPr lang="es-MX" sz="1400" dirty="0">
                <a:latin typeface="Montserrat" panose="00000500000000000000" pitchFamily="2" charset="0"/>
              </a:rPr>
              <a:t>(</a:t>
            </a:r>
            <a:r>
              <a:rPr lang="es-MX" sz="1400" i="1" dirty="0" err="1">
                <a:latin typeface="Montserrat" panose="00000500000000000000" pitchFamily="2" charset="0"/>
              </a:rPr>
              <a:t>Qgis</a:t>
            </a:r>
            <a:r>
              <a:rPr lang="es-MX" sz="1400" dirty="0" smtClean="0">
                <a:latin typeface="Montserrat" panose="00000500000000000000" pitchFamily="2" charset="0"/>
              </a:rPr>
              <a:t>)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3" name="9 Rectángulo"/>
          <p:cNvSpPr/>
          <p:nvPr/>
        </p:nvSpPr>
        <p:spPr>
          <a:xfrm>
            <a:off x="63922" y="1124744"/>
            <a:ext cx="8756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ONDAS DE CALOR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79512" y="1638092"/>
            <a:ext cx="6192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11 </a:t>
            </a:r>
            <a:r>
              <a:rPr lang="es-MX" sz="1400" b="1" dirty="0">
                <a:latin typeface="Montserrat" panose="00000500000000000000" pitchFamily="2" charset="0"/>
              </a:rPr>
              <a:t>decesos por </a:t>
            </a:r>
            <a:r>
              <a:rPr lang="es-MX" sz="1400" b="1" dirty="0" smtClean="0">
                <a:latin typeface="Montserrat" panose="00000500000000000000" pitchFamily="2" charset="0"/>
              </a:rPr>
              <a:t>calor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dirty="0">
                <a:latin typeface="Montserrat" panose="00000500000000000000" pitchFamily="2" charset="0"/>
              </a:rPr>
              <a:t>1998 a 2017 (SS, 2019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5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496" y="2790220"/>
            <a:ext cx="2880000" cy="2619795"/>
          </a:xfrm>
          <a:prstGeom prst="rect">
            <a:avLst/>
          </a:prstGeom>
        </p:spPr>
      </p:pic>
      <p:sp>
        <p:nvSpPr>
          <p:cNvPr id="16" name="6 CuadroTexto"/>
          <p:cNvSpPr txBox="1"/>
          <p:nvPr/>
        </p:nvSpPr>
        <p:spPr>
          <a:xfrm>
            <a:off x="6517314" y="5404953"/>
            <a:ext cx="2158364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de </a:t>
            </a:r>
            <a:r>
              <a:rPr lang="es-MX" sz="800" b="1" dirty="0">
                <a:latin typeface="Montserrat" panose="00000500000000000000" pitchFamily="2" charset="0"/>
              </a:rPr>
              <a:t>calor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</a:t>
            </a:r>
            <a:r>
              <a:rPr lang="es-MX" sz="800" b="1" dirty="0">
                <a:latin typeface="Montserrat" panose="00000500000000000000" pitchFamily="2" charset="0"/>
              </a:rPr>
              <a:t>Chiapas</a:t>
            </a:r>
          </a:p>
        </p:txBody>
      </p:sp>
      <p:sp>
        <p:nvSpPr>
          <p:cNvPr id="17" name="7 Rectángulo"/>
          <p:cNvSpPr/>
          <p:nvPr/>
        </p:nvSpPr>
        <p:spPr>
          <a:xfrm>
            <a:off x="179512" y="5022468"/>
            <a:ext cx="59046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Identificar a </a:t>
            </a:r>
            <a:r>
              <a:rPr lang="es-MX" sz="1400" b="1" dirty="0">
                <a:latin typeface="Montserrat" panose="00000500000000000000" pitchFamily="2" charset="0"/>
              </a:rPr>
              <a:t>población y </a:t>
            </a:r>
            <a:r>
              <a:rPr lang="es-MX" sz="1400" b="1" dirty="0" smtClean="0">
                <a:latin typeface="Montserrat" panose="00000500000000000000" pitchFamily="2" charset="0"/>
              </a:rPr>
              <a:t>vivienda vulnerable </a:t>
            </a:r>
            <a:r>
              <a:rPr lang="es-MX" sz="1400" dirty="0" smtClean="0">
                <a:latin typeface="Montserrat" panose="00000500000000000000" pitchFamily="2" charset="0"/>
              </a:rPr>
              <a:t>(indigentes</a:t>
            </a:r>
            <a:r>
              <a:rPr lang="es-MX" sz="1400" dirty="0">
                <a:latin typeface="Montserrat" panose="00000500000000000000" pitchFamily="2" charset="0"/>
              </a:rPr>
              <a:t>, infantes, enfermos, personas adultas mayores y con discapacidad), así como personas en pobreza </a:t>
            </a:r>
            <a:r>
              <a:rPr lang="es-MX" sz="1400" dirty="0" smtClean="0">
                <a:latin typeface="Montserrat" panose="00000500000000000000" pitchFamily="2" charset="0"/>
              </a:rPr>
              <a:t>extrema.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Promover </a:t>
            </a:r>
            <a:r>
              <a:rPr lang="es-MX" sz="1400" b="1" dirty="0" smtClean="0">
                <a:latin typeface="Montserrat" panose="00000500000000000000" pitchFamily="2" charset="0"/>
              </a:rPr>
              <a:t>mejoras a la vivienda</a:t>
            </a:r>
            <a:r>
              <a:rPr lang="es-MX" sz="1400" dirty="0" smtClean="0">
                <a:latin typeface="Montserrat" panose="00000500000000000000" pitchFamily="2" charset="0"/>
              </a:rPr>
              <a:t> para tener aislamiento térmico y el uso correcto de sistemas de aire acondicionado.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Brindar </a:t>
            </a:r>
            <a:r>
              <a:rPr lang="es-MX" sz="1400" b="1" dirty="0">
                <a:latin typeface="Montserrat" panose="00000500000000000000" pitchFamily="2" charset="0"/>
              </a:rPr>
              <a:t>albergue </a:t>
            </a:r>
            <a:r>
              <a:rPr lang="es-MX" sz="1400" dirty="0">
                <a:latin typeface="Montserrat" panose="00000500000000000000" pitchFamily="2" charset="0"/>
              </a:rPr>
              <a:t>con instalaciones adecuadas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8" name="10 Rectángulo"/>
          <p:cNvSpPr/>
          <p:nvPr/>
        </p:nvSpPr>
        <p:spPr>
          <a:xfrm>
            <a:off x="6084168" y="1638092"/>
            <a:ext cx="2966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Norte y centro </a:t>
            </a:r>
            <a:r>
              <a:rPr lang="es-MX" sz="1400" dirty="0" smtClean="0">
                <a:latin typeface="Montserrat" panose="00000500000000000000" pitchFamily="2" charset="0"/>
              </a:rPr>
              <a:t>de la entidad.</a:t>
            </a:r>
          </a:p>
        </p:txBody>
      </p:sp>
    </p:spTree>
    <p:extLst>
      <p:ext uri="{BB962C8B-B14F-4D97-AF65-F5344CB8AC3E}">
        <p14:creationId xmlns:p14="http://schemas.microsoft.com/office/powerpoint/2010/main" val="8375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0" name="7 Rectángulo"/>
          <p:cNvSpPr/>
          <p:nvPr/>
        </p:nvSpPr>
        <p:spPr>
          <a:xfrm>
            <a:off x="35496" y="4941168"/>
            <a:ext cx="59046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Crear un área de investigación </a:t>
            </a:r>
            <a:r>
              <a:rPr lang="es-MX" sz="1400" dirty="0">
                <a:latin typeface="Montserrat" panose="00000500000000000000" pitchFamily="2" charset="0"/>
              </a:rPr>
              <a:t>en el organigrama de PC </a:t>
            </a:r>
            <a:r>
              <a:rPr lang="es-MX" sz="1400" b="1" dirty="0">
                <a:latin typeface="Montserrat" panose="00000500000000000000" pitchFamily="2" charset="0"/>
              </a:rPr>
              <a:t>o comité científico asesor de fenómenos hidrometeorológicos, </a:t>
            </a:r>
            <a:r>
              <a:rPr lang="es-MX" sz="1400" dirty="0">
                <a:latin typeface="Montserrat" panose="00000500000000000000" pitchFamily="2" charset="0"/>
              </a:rPr>
              <a:t>con una visión claramente preventiva. El CENAPRED puede apoyar con su creación o fortalecimiento.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Elaborar mapas de peligro y riesgo </a:t>
            </a:r>
            <a:r>
              <a:rPr lang="es-MX" sz="1400" dirty="0" smtClean="0">
                <a:latin typeface="Montserrat" panose="00000500000000000000" pitchFamily="2" charset="0"/>
              </a:rPr>
              <a:t>por los </a:t>
            </a:r>
            <a:r>
              <a:rPr lang="es-MX" sz="1400" dirty="0">
                <a:latin typeface="Montserrat" panose="00000500000000000000" pitchFamily="2" charset="0"/>
              </a:rPr>
              <a:t>efectos de los ciclones </a:t>
            </a:r>
            <a:r>
              <a:rPr lang="es-MX" sz="1400" dirty="0" smtClean="0">
                <a:latin typeface="Montserrat" panose="00000500000000000000" pitchFamily="2" charset="0"/>
              </a:rPr>
              <a:t>tropicales.</a:t>
            </a:r>
          </a:p>
        </p:txBody>
      </p:sp>
      <p:sp>
        <p:nvSpPr>
          <p:cNvPr id="11" name="9 Rectángulo"/>
          <p:cNvSpPr/>
          <p:nvPr/>
        </p:nvSpPr>
        <p:spPr>
          <a:xfrm>
            <a:off x="39466" y="836712"/>
            <a:ext cx="8756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CICLONES TROPICALES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9" name="8 Rectángulo"/>
          <p:cNvSpPr/>
          <p:nvPr/>
        </p:nvSpPr>
        <p:spPr>
          <a:xfrm>
            <a:off x="63922" y="1988840"/>
            <a:ext cx="892329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de peligro y riesgo</a:t>
            </a:r>
            <a:r>
              <a:rPr lang="es-MX" sz="1400" dirty="0" smtClean="0">
                <a:latin typeface="Montserrat" panose="00000500000000000000" pitchFamily="2" charset="0"/>
              </a:rPr>
              <a:t>, de eventos históricos, así como de escenarios de peligro por </a:t>
            </a:r>
            <a:r>
              <a:rPr lang="es-MX" sz="1400" dirty="0" err="1" smtClean="0">
                <a:latin typeface="Montserrat" panose="00000500000000000000" pitchFamily="2" charset="0"/>
              </a:rPr>
              <a:t>CT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b="1" dirty="0" smtClean="0"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latin typeface="Montserrat" panose="00000500000000000000" pitchFamily="2" charset="0"/>
              </a:rPr>
              <a:t> Anexo Único, Fracción V.13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 smtClean="0">
                <a:latin typeface="Montserrat" panose="00000500000000000000" pitchFamily="2" charset="0"/>
              </a:rPr>
              <a:t>Guía Básica para la Elaboración de Atlas Estatales y Municipales de Peligros y Riesgos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r>
              <a:rPr lang="es-MX" sz="1400" dirty="0">
                <a:latin typeface="Montserrat" panose="00000500000000000000" pitchFamily="2" charset="0"/>
              </a:rPr>
              <a:t>Capítulos II y IV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www.cenapred.gob.mx/es/Publicaciones/archivos/63.pdf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>
                <a:latin typeface="Montserrat" panose="00000500000000000000" pitchFamily="2" charset="0"/>
              </a:rPr>
              <a:t>Aplicación de la metodología para la elaboración de mapas de riesgo por inundaciones costeras por marea de tormenta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www.cenapred.gob.mx/es/Publicaciones/archivos/155.pdf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Ciclones </a:t>
            </a:r>
            <a:r>
              <a:rPr lang="es-MX" sz="1400" i="1" dirty="0" smtClean="0">
                <a:latin typeface="Montserrat" panose="00000500000000000000" pitchFamily="2" charset="0"/>
              </a:rPr>
              <a:t>Tropicales 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https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www.cenapred.gob.mx/es/Publicaciones/archivos/5-FASCCULOCICLONESTROPICALES.PDF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20" name="13 Rectángulo"/>
          <p:cNvSpPr/>
          <p:nvPr/>
        </p:nvSpPr>
        <p:spPr>
          <a:xfrm>
            <a:off x="47724" y="1052736"/>
            <a:ext cx="65405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Ocho declaratorias </a:t>
            </a:r>
            <a:r>
              <a:rPr lang="es-MX" sz="1400" b="1" dirty="0"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latin typeface="Montserrat" panose="00000500000000000000" pitchFamily="2" charset="0"/>
              </a:rPr>
              <a:t>desastre por ciclones tropicales </a:t>
            </a:r>
            <a:r>
              <a:rPr lang="es-MX" sz="1400" dirty="0" smtClean="0">
                <a:latin typeface="Montserrat" panose="00000500000000000000" pitchFamily="2" charset="0"/>
              </a:rPr>
              <a:t>(base </a:t>
            </a:r>
            <a:r>
              <a:rPr lang="es-MX" sz="1400" dirty="0">
                <a:latin typeface="Montserrat" panose="00000500000000000000" pitchFamily="2" charset="0"/>
              </a:rPr>
              <a:t>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Huracán </a:t>
            </a:r>
            <a:r>
              <a:rPr lang="es-MX" sz="1400" i="1" dirty="0" smtClean="0">
                <a:latin typeface="Montserrat" panose="00000500000000000000" pitchFamily="2" charset="0"/>
              </a:rPr>
              <a:t>Stan</a:t>
            </a:r>
            <a:r>
              <a:rPr lang="es-MX" sz="1400" dirty="0" smtClean="0">
                <a:latin typeface="Montserrat" panose="00000500000000000000" pitchFamily="2" charset="0"/>
              </a:rPr>
              <a:t>, 2005.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4641" y="4725724"/>
            <a:ext cx="2847085" cy="195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10 Rectángulo"/>
          <p:cNvSpPr/>
          <p:nvPr/>
        </p:nvSpPr>
        <p:spPr>
          <a:xfrm>
            <a:off x="6660232" y="1075963"/>
            <a:ext cx="23617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Presencia de ciclones tropicales </a:t>
            </a:r>
            <a:r>
              <a:rPr lang="es-MX" sz="1400" b="1" dirty="0" smtClean="0">
                <a:latin typeface="Montserrat" panose="00000500000000000000" pitchFamily="2" charset="0"/>
              </a:rPr>
              <a:t>en toda la entidad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23" name="11 CuadroTexto"/>
          <p:cNvSpPr txBox="1"/>
          <p:nvPr/>
        </p:nvSpPr>
        <p:spPr>
          <a:xfrm>
            <a:off x="6277140" y="6669940"/>
            <a:ext cx="2782088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Trayectorias de ciclones tropicales en </a:t>
            </a:r>
            <a:r>
              <a:rPr lang="es-MX" sz="800" b="1" dirty="0">
                <a:latin typeface="Montserrat" panose="00000500000000000000" pitchFamily="2" charset="0"/>
              </a:rPr>
              <a:t>Chiapas</a:t>
            </a:r>
          </a:p>
        </p:txBody>
      </p:sp>
    </p:spTree>
    <p:extLst>
      <p:ext uri="{BB962C8B-B14F-4D97-AF65-F5344CB8AC3E}">
        <p14:creationId xmlns:p14="http://schemas.microsoft.com/office/powerpoint/2010/main" val="162823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7" name="7 Rectángulo"/>
          <p:cNvSpPr/>
          <p:nvPr/>
        </p:nvSpPr>
        <p:spPr>
          <a:xfrm>
            <a:off x="107504" y="1412776"/>
            <a:ext cx="88341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Seguir las indicaciones del Sistema de Alerta Temprana de Ciclones Tropicales (</a:t>
            </a:r>
            <a:r>
              <a:rPr lang="es-MX" sz="1600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SIAT-CT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), el cual consiste en: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Conocimiento del riesgo</a:t>
            </a:r>
            <a:r>
              <a:rPr lang="es-MX" sz="1400" dirty="0" smtClean="0">
                <a:latin typeface="Montserrat" panose="00000500000000000000" pitchFamily="2" charset="0"/>
              </a:rPr>
              <a:t> (atlas de riesgo).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Monitoreo del fenómeno</a:t>
            </a:r>
            <a:r>
              <a:rPr lang="es-MX" sz="1400" dirty="0" smtClean="0">
                <a:latin typeface="Montserrat" panose="00000500000000000000" pitchFamily="2" charset="0"/>
              </a:rPr>
              <a:t> (avisos y boletines del Servicio Meteorológico Nacional, de la Dirección General de Protección Civil y de estaciones meteorológicas de la propia unidad estatal de PC).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Difusión de </a:t>
            </a:r>
            <a:r>
              <a:rPr lang="es-MX" sz="1400" b="1" dirty="0" smtClean="0">
                <a:latin typeface="Montserrat" panose="00000500000000000000" pitchFamily="2" charset="0"/>
              </a:rPr>
              <a:t>alertas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</a:rPr>
              <a:t>a toda la población, especialmente la más </a:t>
            </a:r>
            <a:r>
              <a:rPr lang="es-MX" sz="1400" dirty="0" smtClean="0">
                <a:latin typeface="Montserrat" panose="00000500000000000000" pitchFamily="2" charset="0"/>
              </a:rPr>
              <a:t>vulnerable, </a:t>
            </a:r>
            <a:r>
              <a:rPr lang="es-MX" sz="1400" dirty="0">
                <a:latin typeface="Montserrat" panose="00000500000000000000" pitchFamily="2" charset="0"/>
              </a:rPr>
              <a:t>así como asegurar que la población indígena esté informada de las acciones </a:t>
            </a:r>
            <a:r>
              <a:rPr lang="es-MX" sz="1400" dirty="0" smtClean="0">
                <a:latin typeface="Montserrat" panose="00000500000000000000" pitchFamily="2" charset="0"/>
              </a:rPr>
              <a:t>que </a:t>
            </a:r>
            <a:r>
              <a:rPr lang="es-MX" sz="1400" dirty="0">
                <a:latin typeface="Montserrat" panose="00000500000000000000" pitchFamily="2" charset="0"/>
              </a:rPr>
              <a:t>deba tomar. Para ello, existe material de difusión que ha elaborado el CENAPRED en varias lenguas indígenas.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planes de </a:t>
            </a:r>
            <a:r>
              <a:rPr lang="es-MX" sz="1400" b="1" dirty="0" smtClean="0">
                <a:latin typeface="Montserrat" panose="00000500000000000000" pitchFamily="2" charset="0"/>
              </a:rPr>
              <a:t>respuesta</a:t>
            </a:r>
            <a:r>
              <a:rPr lang="es-MX" sz="1400" dirty="0" smtClean="0">
                <a:latin typeface="Montserrat" panose="00000500000000000000" pitchFamily="2" charset="0"/>
              </a:rPr>
              <a:t> por </a:t>
            </a:r>
            <a:r>
              <a:rPr lang="es-MX" sz="1400" dirty="0">
                <a:latin typeface="Montserrat" panose="00000500000000000000" pitchFamily="2" charset="0"/>
              </a:rPr>
              <a:t>los efectos de los ciclones tropicales (rutas de evacuación, albergues, simulacros, </a:t>
            </a:r>
            <a:r>
              <a:rPr lang="es-MX" sz="1400" dirty="0" smtClean="0">
                <a:latin typeface="Montserrat" panose="00000500000000000000" pitchFamily="2" charset="0"/>
              </a:rPr>
              <a:t>etc.)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" r="2225" b="4728"/>
          <a:stretch/>
        </p:blipFill>
        <p:spPr>
          <a:xfrm>
            <a:off x="5364088" y="4005064"/>
            <a:ext cx="3600000" cy="2562250"/>
          </a:xfrm>
          <a:prstGeom prst="rect">
            <a:avLst/>
          </a:prstGeom>
        </p:spPr>
      </p:pic>
      <p:sp>
        <p:nvSpPr>
          <p:cNvPr id="10" name="12 CuadroTexto"/>
          <p:cNvSpPr txBox="1"/>
          <p:nvPr/>
        </p:nvSpPr>
        <p:spPr>
          <a:xfrm>
            <a:off x="5952089" y="6588120"/>
            <a:ext cx="2423998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Propuesta de estaciones meteorológicas </a:t>
            </a:r>
          </a:p>
        </p:txBody>
      </p:sp>
      <p:sp>
        <p:nvSpPr>
          <p:cNvPr id="11" name="13 CuadroTexto"/>
          <p:cNvSpPr txBox="1"/>
          <p:nvPr/>
        </p:nvSpPr>
        <p:spPr>
          <a:xfrm>
            <a:off x="107504" y="3961507"/>
            <a:ext cx="511256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Recomendaciones para mitigar los 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Para </a:t>
            </a:r>
            <a:r>
              <a:rPr lang="es-MX" sz="1400" dirty="0">
                <a:latin typeface="Montserrat" panose="00000500000000000000" pitchFamily="2" charset="0"/>
              </a:rPr>
              <a:t>mejorar el monitoreo de lluvias y </a:t>
            </a:r>
            <a:r>
              <a:rPr lang="es-MX" sz="1400" dirty="0" smtClean="0">
                <a:latin typeface="Montserrat" panose="00000500000000000000" pitchFamily="2" charset="0"/>
              </a:rPr>
              <a:t>temperaturas, entre otras variables, </a:t>
            </a:r>
            <a:r>
              <a:rPr lang="es-MX" sz="1400" b="1" dirty="0">
                <a:latin typeface="Montserrat" panose="00000500000000000000" pitchFamily="2" charset="0"/>
              </a:rPr>
              <a:t>se </a:t>
            </a:r>
            <a:r>
              <a:rPr lang="es-MX" sz="1400" b="1" dirty="0" smtClean="0">
                <a:latin typeface="Montserrat" panose="00000500000000000000" pitchFamily="2" charset="0"/>
              </a:rPr>
              <a:t>recomienda incrementar </a:t>
            </a:r>
            <a:r>
              <a:rPr lang="es-MX" sz="1400" b="1" dirty="0">
                <a:latin typeface="Montserrat" panose="00000500000000000000" pitchFamily="2" charset="0"/>
              </a:rPr>
              <a:t>el número de estaciones meteorológicas en la </a:t>
            </a:r>
            <a:r>
              <a:rPr lang="es-MX" sz="1400" b="1" dirty="0" smtClean="0">
                <a:latin typeface="Montserrat" panose="00000500000000000000" pitchFamily="2" charset="0"/>
              </a:rPr>
              <a:t>entidad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latin typeface="Montserrat" panose="00000500000000000000" pitchFamily="2" charset="0"/>
              </a:rPr>
              <a:t>71 estaciones </a:t>
            </a:r>
            <a:r>
              <a:rPr lang="es-MX" sz="1400" b="1" dirty="0">
                <a:latin typeface="Montserrat" panose="00000500000000000000" pitchFamily="2" charset="0"/>
              </a:rPr>
              <a:t>adicionales a las </a:t>
            </a:r>
            <a:r>
              <a:rPr lang="es-MX" sz="1400" b="1" dirty="0" smtClean="0">
                <a:latin typeface="Montserrat" panose="00000500000000000000" pitchFamily="2" charset="0"/>
              </a:rPr>
              <a:t>27 </a:t>
            </a:r>
            <a:r>
              <a:rPr lang="es-MX" sz="1400" b="1" dirty="0">
                <a:latin typeface="Montserrat" panose="00000500000000000000" pitchFamily="2" charset="0"/>
              </a:rPr>
              <a:t>que actualmente transmiten</a:t>
            </a:r>
            <a:r>
              <a:rPr lang="es-MX" sz="1400" dirty="0">
                <a:latin typeface="Montserrat" panose="00000500000000000000" pitchFamily="2" charset="0"/>
              </a:rPr>
              <a:t>, ubicándolas en las siguientes cuencas hidrológicas: cinco en río Suchiate y otros, siete en río </a:t>
            </a:r>
            <a:r>
              <a:rPr lang="es-MX" sz="1400" dirty="0" err="1">
                <a:latin typeface="Montserrat" panose="00000500000000000000" pitchFamily="2" charset="0"/>
              </a:rPr>
              <a:t>Huixtla</a:t>
            </a:r>
            <a:r>
              <a:rPr lang="es-MX" sz="1400" dirty="0">
                <a:latin typeface="Montserrat" panose="00000500000000000000" pitchFamily="2" charset="0"/>
              </a:rPr>
              <a:t> y otros, cuatro en río </a:t>
            </a:r>
            <a:r>
              <a:rPr lang="es-MX" sz="1400" dirty="0" err="1">
                <a:latin typeface="Montserrat" panose="00000500000000000000" pitchFamily="2" charset="0"/>
              </a:rPr>
              <a:t>Pijijiapan</a:t>
            </a:r>
            <a:r>
              <a:rPr lang="es-MX" sz="1400" dirty="0">
                <a:latin typeface="Montserrat" panose="00000500000000000000" pitchFamily="2" charset="0"/>
              </a:rPr>
              <a:t> y otros, cuatro en Mar Muerto, once en río Grijalva-Concordia, diez en río Grijalva-Tuxtla Gutiérrez, catorce en río </a:t>
            </a:r>
            <a:r>
              <a:rPr lang="es-MX" sz="1400" dirty="0" err="1">
                <a:latin typeface="Montserrat" panose="00000500000000000000" pitchFamily="2" charset="0"/>
              </a:rPr>
              <a:t>Lacantún</a:t>
            </a:r>
            <a:r>
              <a:rPr lang="es-MX" sz="1400" dirty="0">
                <a:latin typeface="Montserrat" panose="00000500000000000000" pitchFamily="2" charset="0"/>
              </a:rPr>
              <a:t>, diez en río Grijalva-Villa Hermosa y seis en río </a:t>
            </a:r>
            <a:r>
              <a:rPr lang="es-MX" sz="1400" dirty="0" err="1">
                <a:latin typeface="Montserrat" panose="00000500000000000000" pitchFamily="2" charset="0"/>
              </a:rPr>
              <a:t>Chixoy</a:t>
            </a:r>
            <a:r>
              <a:rPr lang="es-MX" sz="1400" dirty="0">
                <a:latin typeface="Montserrat" panose="00000500000000000000" pitchFamily="2" charset="0"/>
              </a:rPr>
              <a:t> .</a:t>
            </a:r>
          </a:p>
        </p:txBody>
      </p:sp>
      <p:sp>
        <p:nvSpPr>
          <p:cNvPr id="12" name="9 Rectángulo"/>
          <p:cNvSpPr/>
          <p:nvPr/>
        </p:nvSpPr>
        <p:spPr>
          <a:xfrm>
            <a:off x="39466" y="1124744"/>
            <a:ext cx="8756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CICLONES TROPICALES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56716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4" name="7 Rectángulo"/>
          <p:cNvSpPr/>
          <p:nvPr/>
        </p:nvSpPr>
        <p:spPr>
          <a:xfrm>
            <a:off x="114610" y="5472527"/>
            <a:ext cx="892448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Optimizar el uso del agua </a:t>
            </a:r>
            <a:r>
              <a:rPr lang="es-MX" sz="1400" dirty="0">
                <a:latin typeface="Montserrat" panose="00000500000000000000" pitchFamily="2" charset="0"/>
              </a:rPr>
              <a:t>con la construcción o el buen manejo de infraestructura tal como: presas, tanques de almacenamiento, sistemas de abastecimiento de agua potable, plantas de tratamiento de aguas negras, perforación de pozos, canales revestidos y sistemas de irrigación.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Trabajar con la población en </a:t>
            </a:r>
            <a:r>
              <a:rPr lang="es-MX" sz="1400" b="1" dirty="0">
                <a:latin typeface="Montserrat" panose="00000500000000000000" pitchFamily="2" charset="0"/>
              </a:rPr>
              <a:t>campañas de concientización </a:t>
            </a:r>
            <a:r>
              <a:rPr lang="es-MX" sz="1400" dirty="0">
                <a:latin typeface="Montserrat" panose="00000500000000000000" pitchFamily="2" charset="0"/>
              </a:rPr>
              <a:t>sobre una cultura del cuidado del agua.</a:t>
            </a:r>
          </a:p>
        </p:txBody>
      </p:sp>
      <p:sp>
        <p:nvSpPr>
          <p:cNvPr id="19" name="9 Rectángulo"/>
          <p:cNvSpPr/>
          <p:nvPr/>
        </p:nvSpPr>
        <p:spPr>
          <a:xfrm>
            <a:off x="35496" y="858198"/>
            <a:ext cx="8756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SEQUÍA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20" name="8 Rectángulo"/>
          <p:cNvSpPr/>
          <p:nvPr/>
        </p:nvSpPr>
        <p:spPr>
          <a:xfrm>
            <a:off x="4534" y="1947024"/>
            <a:ext cx="636766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cuantitativos, de eventos históricos y de escenarios de riesgo por sequía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V.9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www.cenapred.gob.mx/es/Publicaciones/archivos/8-FASCCULOSEQUAS.PDF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i="1" dirty="0">
                <a:latin typeface="Montserrat" panose="00000500000000000000" pitchFamily="2" charset="0"/>
              </a:rPr>
              <a:t>Monitor de Sequía en México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smn.cna.gob.mx/es/climatologia/monitor-de-sequia/monitor-de-sequia-en-mexico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dirty="0">
                <a:latin typeface="Montserrat" panose="00000500000000000000" pitchFamily="2" charset="0"/>
              </a:rPr>
              <a:t>libro </a:t>
            </a:r>
            <a:r>
              <a:rPr lang="es-MX" sz="1400" b="1" i="1" dirty="0">
                <a:latin typeface="Montserrat" panose="00000500000000000000" pitchFamily="2" charset="0"/>
              </a:rPr>
              <a:t>Análisis de 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www.atlasnacionalderiesgos.gob.mx/descargas/anexos.zip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21" name="13 Rectángulo"/>
          <p:cNvSpPr/>
          <p:nvPr/>
        </p:nvSpPr>
        <p:spPr>
          <a:xfrm>
            <a:off x="35497" y="1152021"/>
            <a:ext cx="8784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Dos declaratorias de contingencia climatológica por sequía</a:t>
            </a:r>
            <a:r>
              <a:rPr lang="es-MX" sz="1400" dirty="0" smtClean="0">
                <a:latin typeface="Montserrat" panose="00000500000000000000" pitchFamily="2" charset="0"/>
              </a:rPr>
              <a:t> (base de datos de declaratorias de desastres y emergencias de 2000 a 2018).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22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140967"/>
            <a:ext cx="2700000" cy="1966154"/>
          </a:xfrm>
          <a:prstGeom prst="rect">
            <a:avLst/>
          </a:prstGeom>
        </p:spPr>
      </p:pic>
      <p:sp>
        <p:nvSpPr>
          <p:cNvPr id="23" name="11 CuadroTexto"/>
          <p:cNvSpPr txBox="1"/>
          <p:nvPr/>
        </p:nvSpPr>
        <p:spPr>
          <a:xfrm>
            <a:off x="6393496" y="5110333"/>
            <a:ext cx="2513392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por sequía en los municipios </a:t>
            </a:r>
            <a:r>
              <a:rPr lang="es-MX" sz="800" b="1" dirty="0">
                <a:latin typeface="Montserrat" panose="00000500000000000000" pitchFamily="2" charset="0"/>
              </a:rPr>
              <a:t>del Chiapas</a:t>
            </a:r>
          </a:p>
        </p:txBody>
      </p:sp>
      <p:sp>
        <p:nvSpPr>
          <p:cNvPr id="24" name="14 Rectángulo"/>
          <p:cNvSpPr/>
          <p:nvPr/>
        </p:nvSpPr>
        <p:spPr>
          <a:xfrm>
            <a:off x="6566293" y="2250535"/>
            <a:ext cx="2419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Eventos históricos: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600" dirty="0">
                <a:latin typeface="Montserrat" panose="00000500000000000000" pitchFamily="2" charset="0"/>
              </a:rPr>
              <a:t>2004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600" dirty="0" smtClean="0">
                <a:latin typeface="Montserrat" panose="00000500000000000000" pitchFamily="2" charset="0"/>
              </a:rPr>
              <a:t>2007</a:t>
            </a:r>
            <a:endParaRPr lang="es-MX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5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332656"/>
            <a:ext cx="265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RIESGO VOLCÁNICO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0" name="16 CuadroTexto"/>
          <p:cNvSpPr txBox="1"/>
          <p:nvPr/>
        </p:nvSpPr>
        <p:spPr>
          <a:xfrm>
            <a:off x="-2459" y="836712"/>
            <a:ext cx="3422331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400" dirty="0" smtClean="0">
                <a:latin typeface="Montserrat"/>
              </a:rPr>
              <a:t>El mayor desastre volcánico en México fue </a:t>
            </a:r>
            <a:r>
              <a:rPr lang="es-MX" sz="1400" dirty="0">
                <a:latin typeface="Montserrat"/>
              </a:rPr>
              <a:t>la </a:t>
            </a:r>
            <a:r>
              <a:rPr lang="es-MX" sz="1400" dirty="0" smtClean="0">
                <a:latin typeface="Montserrat"/>
              </a:rPr>
              <a:t>sorpresiva erupción</a:t>
            </a:r>
            <a:r>
              <a:rPr lang="es-MX" sz="1400" dirty="0">
                <a:latin typeface="Montserrat"/>
              </a:rPr>
              <a:t>, </a:t>
            </a:r>
            <a:r>
              <a:rPr lang="es-MX" sz="1400" dirty="0" smtClean="0">
                <a:latin typeface="Montserrat"/>
              </a:rPr>
              <a:t>en 1982, del </a:t>
            </a:r>
            <a:r>
              <a:rPr lang="es-MX" sz="1400" b="1" dirty="0" smtClean="0">
                <a:latin typeface="Montserrat"/>
              </a:rPr>
              <a:t>volcán Chichón</a:t>
            </a:r>
            <a:r>
              <a:rPr lang="es-MX" sz="1400" dirty="0" smtClean="0">
                <a:latin typeface="Montserrat"/>
              </a:rPr>
              <a:t>, que causó más de 2,000 muertos. En la frontera con Guatemala se encuentra el </a:t>
            </a:r>
            <a:r>
              <a:rPr lang="es-MX" sz="1400" b="1" dirty="0" smtClean="0">
                <a:latin typeface="Montserrat"/>
              </a:rPr>
              <a:t>volcán Tacaná, </a:t>
            </a:r>
            <a:r>
              <a:rPr lang="es-MX" sz="1400" dirty="0" smtClean="0">
                <a:latin typeface="Montserrat"/>
              </a:rPr>
              <a:t>que también ha tenido erupciones históricas. Ambos tienen un monitoreo mínimo y problemas de vandalismo en las estaciones.</a:t>
            </a:r>
          </a:p>
          <a:p>
            <a:pPr algn="just">
              <a:spcAft>
                <a:spcPts val="600"/>
              </a:spcAft>
            </a:pPr>
            <a:r>
              <a:rPr lang="es-MX" sz="1400" dirty="0" smtClean="0">
                <a:latin typeface="Montserrat"/>
              </a:rPr>
              <a:t>Chiapas puede ser afectado también por cenizas de varios volcanes activos situados </a:t>
            </a:r>
            <a:r>
              <a:rPr lang="es-MX" sz="1400" dirty="0">
                <a:latin typeface="Montserrat"/>
              </a:rPr>
              <a:t>en </a:t>
            </a:r>
            <a:r>
              <a:rPr lang="es-MX" sz="1400" dirty="0" smtClean="0">
                <a:latin typeface="Montserrat"/>
              </a:rPr>
              <a:t>Guatemala: </a:t>
            </a:r>
            <a:r>
              <a:rPr lang="es-MX" sz="1400" b="1" dirty="0" smtClean="0">
                <a:latin typeface="Montserrat"/>
              </a:rPr>
              <a:t>Fuego,  </a:t>
            </a:r>
            <a:r>
              <a:rPr lang="es-MX" sz="1400" b="1" dirty="0" err="1" smtClean="0">
                <a:latin typeface="Montserrat"/>
              </a:rPr>
              <a:t>Tajumulco</a:t>
            </a:r>
            <a:r>
              <a:rPr lang="es-MX" sz="1400" b="1" dirty="0" smtClean="0">
                <a:latin typeface="Montserrat"/>
              </a:rPr>
              <a:t>, Santiaguito, y Pacaya</a:t>
            </a:r>
            <a:r>
              <a:rPr lang="es-MX" sz="1400" dirty="0" smtClean="0">
                <a:latin typeface="Montserrat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s-MX" sz="1400" dirty="0" smtClean="0">
                <a:latin typeface="Montserrat"/>
              </a:rPr>
              <a:t>La </a:t>
            </a:r>
            <a:r>
              <a:rPr lang="es-MX" sz="1400" dirty="0">
                <a:latin typeface="Montserrat"/>
              </a:rPr>
              <a:t>ubicación de los volcanes y campos volcánicos activos en el país puede ser consultada en el Atlas Nacional de Riesgo</a:t>
            </a:r>
            <a:r>
              <a:rPr lang="es-MX" sz="1400" dirty="0" smtClean="0">
                <a:latin typeface="Montserrat"/>
              </a:rPr>
              <a:t>.</a:t>
            </a:r>
          </a:p>
          <a:p>
            <a:pPr algn="just"/>
            <a:endParaRPr lang="es-MX" sz="1400" dirty="0" smtClean="0">
              <a:latin typeface="Montserrat"/>
            </a:endParaRPr>
          </a:p>
          <a:p>
            <a:pPr algn="just"/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CENAPRED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El CENAPRED tiene numerosas publicaciones (folletos e infografías) acerca de los peligros volcánicos, que pueden ser consultados en :</a:t>
            </a:r>
          </a:p>
          <a:p>
            <a:pPr algn="ctr"/>
            <a:r>
              <a:rPr lang="es-MX" sz="1100" dirty="0" smtClean="0">
                <a:solidFill>
                  <a:schemeClr val="tx2"/>
                </a:solidFill>
                <a:latin typeface="Montserrat" panose="00000500000000000000" pitchFamily="2" charset="0"/>
              </a:rPr>
              <a:t>http</a:t>
            </a:r>
            <a:r>
              <a:rPr lang="es-MX" sz="1100" dirty="0">
                <a:solidFill>
                  <a:schemeClr val="tx2"/>
                </a:solidFill>
                <a:latin typeface="Montserrat" panose="00000500000000000000" pitchFamily="2" charset="0"/>
              </a:rPr>
              <a:t>://www.cenapred.gob.mx/PublicacionesWebGobMX/buscaindex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"/>
          <a:stretch/>
        </p:blipFill>
        <p:spPr bwMode="auto">
          <a:xfrm>
            <a:off x="3509741" y="1052736"/>
            <a:ext cx="5634259" cy="56166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7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332656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KARSTICIDAD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5" name="8 CuadroTexto"/>
          <p:cNvSpPr txBox="1"/>
          <p:nvPr/>
        </p:nvSpPr>
        <p:spPr>
          <a:xfrm>
            <a:off x="78264" y="836712"/>
            <a:ext cx="892047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/>
              </a:rPr>
              <a:t>Muchas de las zonas montañosas que conforman el estado de Chiapas están constituidas de rocas calizas y son, por tanto, </a:t>
            </a:r>
            <a:r>
              <a:rPr lang="es-MX" sz="1400" b="1" dirty="0" smtClean="0">
                <a:latin typeface="Montserrat"/>
              </a:rPr>
              <a:t>muy vulnerables a los fenómenos kársticos</a:t>
            </a:r>
            <a:r>
              <a:rPr lang="es-MX" sz="1400" dirty="0" smtClean="0">
                <a:latin typeface="Montserrat"/>
              </a:rPr>
              <a:t>. </a:t>
            </a:r>
          </a:p>
          <a:p>
            <a:pPr algn="just"/>
            <a:endParaRPr lang="es-MX" sz="700" dirty="0">
              <a:latin typeface="Montserrat"/>
            </a:endParaRPr>
          </a:p>
          <a:p>
            <a:pPr algn="just"/>
            <a:r>
              <a:rPr lang="es-MX" sz="1400" dirty="0" smtClean="0">
                <a:latin typeface="Montserrat"/>
              </a:rPr>
              <a:t>En todo el estado existen muchísimos sótanos, cuevas, sumideros y manantiales que </a:t>
            </a:r>
            <a:r>
              <a:rPr lang="es-MX" sz="1400" dirty="0">
                <a:latin typeface="Montserrat"/>
              </a:rPr>
              <a:t>conforman redes de drenaje </a:t>
            </a:r>
            <a:r>
              <a:rPr lang="es-MX" sz="1400" dirty="0" smtClean="0">
                <a:latin typeface="Montserrat"/>
              </a:rPr>
              <a:t>subterráneo, incluyendo </a:t>
            </a:r>
            <a:r>
              <a:rPr lang="es-MX" sz="1400" dirty="0">
                <a:latin typeface="Montserrat"/>
              </a:rPr>
              <a:t>las Grutas de Rancho Nuevo, desarrolladas </a:t>
            </a:r>
            <a:r>
              <a:rPr lang="es-MX" sz="1400" dirty="0" smtClean="0">
                <a:latin typeface="Montserrat"/>
              </a:rPr>
              <a:t>turísticamente, así como paisajes kársticos de renombre mundial, como las Lagunas de Montebello, las cascadas de Agua Azul y los cañones de los ríos Grijalva y Usumacinta.</a:t>
            </a:r>
          </a:p>
          <a:p>
            <a:pPr algn="just"/>
            <a:endParaRPr lang="es-MX" sz="700" dirty="0">
              <a:latin typeface="Montserrat"/>
            </a:endParaRPr>
          </a:p>
          <a:p>
            <a:pPr algn="just"/>
            <a:r>
              <a:rPr lang="es-MX" sz="1400" dirty="0">
                <a:latin typeface="Montserrat"/>
              </a:rPr>
              <a:t>Por ello, es recomendable que, en obras de ingeniería desplantadas sobre estas rocas </a:t>
            </a:r>
            <a:r>
              <a:rPr lang="es-MX" sz="1400" b="1" dirty="0">
                <a:latin typeface="Montserrat"/>
              </a:rPr>
              <a:t>se realicen estudios geofísicos de detalle y perforaciones, para garantizar que no existen huecos o cavernas </a:t>
            </a:r>
            <a:r>
              <a:rPr lang="es-MX" sz="1400" dirty="0">
                <a:latin typeface="Montserrat"/>
              </a:rPr>
              <a:t>que puedan afectar la </a:t>
            </a:r>
            <a:r>
              <a:rPr lang="es-MX" sz="1400" dirty="0" smtClean="0">
                <a:latin typeface="Montserrat"/>
              </a:rPr>
              <a:t>obra</a:t>
            </a:r>
            <a:r>
              <a:rPr lang="es-MX" sz="1400" dirty="0">
                <a:latin typeface="Montserrat"/>
              </a:rPr>
              <a:t> </a:t>
            </a:r>
            <a:r>
              <a:rPr lang="es-MX" sz="1400" dirty="0" smtClean="0">
                <a:latin typeface="Montserrat"/>
              </a:rPr>
              <a:t>y se tomen precauciones para evitar contaminar los acuíferos.</a:t>
            </a:r>
          </a:p>
        </p:txBody>
      </p:sp>
      <p:sp>
        <p:nvSpPr>
          <p:cNvPr id="6" name="3 CuadroTexto"/>
          <p:cNvSpPr txBox="1"/>
          <p:nvPr/>
        </p:nvSpPr>
        <p:spPr>
          <a:xfrm>
            <a:off x="118459" y="3140382"/>
            <a:ext cx="345638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800" dirty="0">
              <a:latin typeface="Montserrat"/>
            </a:endParaRPr>
          </a:p>
          <a:p>
            <a:r>
              <a:rPr lang="es-MX" sz="1400" dirty="0">
                <a:latin typeface="Montserrat"/>
              </a:rPr>
              <a:t>En el Atlas Nacional de Riesgos se encuentran las áreas susceptibles de ser afectadas (imagen derecha, abajo).</a:t>
            </a:r>
          </a:p>
          <a:p>
            <a:endParaRPr lang="es-MX" sz="800" dirty="0" smtClean="0">
              <a:latin typeface="Montserrat"/>
            </a:endParaRPr>
          </a:p>
          <a:p>
            <a:r>
              <a:rPr lang="es-MX" sz="1600" b="1" dirty="0">
                <a:solidFill>
                  <a:srgbClr val="38806B"/>
                </a:solidFill>
                <a:latin typeface="Montserrat"/>
              </a:rPr>
              <a:t>CENAPRED</a:t>
            </a:r>
            <a:endParaRPr lang="es-MX" sz="1600" dirty="0">
              <a:latin typeface="Montserrat"/>
            </a:endParaRPr>
          </a:p>
          <a:p>
            <a:r>
              <a:rPr lang="es-MX" sz="1400" dirty="0">
                <a:latin typeface="Montserrat"/>
              </a:rPr>
              <a:t>El CENAPRED cuenta con una Infografía sobre el tema:</a:t>
            </a:r>
          </a:p>
          <a:p>
            <a:r>
              <a:rPr lang="es-MX" sz="1100" dirty="0">
                <a:solidFill>
                  <a:schemeClr val="tx2"/>
                </a:solidFill>
                <a:hlinkClick r:id="rId2"/>
              </a:rPr>
              <a:t>https://www.cenapred.gob.mx/es/Publicaciones/archivos/300-INFOGRAFAKARSTICIDAD.PDF</a:t>
            </a:r>
            <a:endParaRPr lang="es-MX" sz="1100" dirty="0">
              <a:solidFill>
                <a:schemeClr val="tx2"/>
              </a:solidFill>
            </a:endParaRPr>
          </a:p>
          <a:p>
            <a:endParaRPr lang="es-MX" sz="800" dirty="0" smtClean="0">
              <a:solidFill>
                <a:schemeClr val="tx2"/>
              </a:solidFill>
            </a:endParaRPr>
          </a:p>
          <a:p>
            <a:r>
              <a:rPr lang="es-MX" sz="1400" dirty="0" smtClean="0">
                <a:latin typeface="Montserrat"/>
              </a:rPr>
              <a:t>Se </a:t>
            </a:r>
            <a:r>
              <a:rPr lang="es-MX" sz="1400" dirty="0">
                <a:latin typeface="Montserrat"/>
              </a:rPr>
              <a:t>sugiere consultar también el Informe </a:t>
            </a:r>
            <a:r>
              <a:rPr lang="es-MX" sz="1400" b="1" dirty="0">
                <a:latin typeface="Montserrat"/>
              </a:rPr>
              <a:t>Análisis de la vulnerabilidad a fenómenos kársticos</a:t>
            </a:r>
            <a:r>
              <a:rPr lang="es-MX" sz="1400" dirty="0">
                <a:latin typeface="Montserrat"/>
              </a:rPr>
              <a:t>,</a:t>
            </a:r>
            <a:r>
              <a:rPr lang="es-MX" sz="1400" b="1" dirty="0">
                <a:latin typeface="Montserrat"/>
              </a:rPr>
              <a:t> </a:t>
            </a:r>
            <a:r>
              <a:rPr lang="es-MX" sz="1400" dirty="0">
                <a:latin typeface="Montserrat"/>
              </a:rPr>
              <a:t>realizado en el CENAPRED:</a:t>
            </a:r>
          </a:p>
          <a:p>
            <a:r>
              <a:rPr lang="es-MX" sz="1200" dirty="0">
                <a:solidFill>
                  <a:schemeClr val="tx2"/>
                </a:solidFill>
                <a:hlinkClick r:id="rId3"/>
              </a:rPr>
              <a:t>https://</a:t>
            </a:r>
            <a:r>
              <a:rPr lang="es-MX" sz="1200" dirty="0" smtClean="0">
                <a:solidFill>
                  <a:schemeClr val="tx2"/>
                </a:solidFill>
                <a:hlinkClick r:id="rId3"/>
              </a:rPr>
              <a:t>bit.ly/2Htpipa</a:t>
            </a:r>
            <a:endParaRPr lang="es-MX" sz="1400" dirty="0">
              <a:latin typeface="Montserrat"/>
            </a:endParaRPr>
          </a:p>
        </p:txBody>
      </p:sp>
      <p:pic>
        <p:nvPicPr>
          <p:cNvPr id="7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77" y="3140968"/>
            <a:ext cx="5642723" cy="37170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969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ACCIONES DE PREVENCIÓN POR SISMO Y TSUNAMI</a:t>
            </a:r>
          </a:p>
        </p:txBody>
      </p:sp>
      <p:grpSp>
        <p:nvGrpSpPr>
          <p:cNvPr id="12" name="3 Grupo"/>
          <p:cNvGrpSpPr/>
          <p:nvPr/>
        </p:nvGrpSpPr>
        <p:grpSpPr>
          <a:xfrm>
            <a:off x="5081705" y="3900901"/>
            <a:ext cx="4026799" cy="2912475"/>
            <a:chOff x="5081705" y="3900901"/>
            <a:chExt cx="4026799" cy="2912475"/>
          </a:xfrm>
        </p:grpSpPr>
        <p:pic>
          <p:nvPicPr>
            <p:cNvPr id="14" name="Picture 2" descr="F:\cfe\Chiap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7" t="5672"/>
            <a:stretch/>
          </p:blipFill>
          <p:spPr bwMode="auto">
            <a:xfrm>
              <a:off x="5081705" y="3900901"/>
              <a:ext cx="4026799" cy="2912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F:\f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02" t="9528" r="9354" b="57915"/>
            <a:stretch/>
          </p:blipFill>
          <p:spPr bwMode="auto">
            <a:xfrm>
              <a:off x="7563269" y="4437112"/>
              <a:ext cx="924567" cy="956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7 Rectángulo"/>
          <p:cNvSpPr/>
          <p:nvPr/>
        </p:nvSpPr>
        <p:spPr>
          <a:xfrm>
            <a:off x="-36512" y="3704252"/>
            <a:ext cx="514806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14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Después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un gran sismo se pueden presentar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réplicas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que llegan a generar el colapso de edificaciones dañadas por el sismo principal. </a:t>
            </a:r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Las réplicas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también pueden generar tsunami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tal es el caso de la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réplica del 20 de septiembre de 1985, M</a:t>
            </a:r>
            <a:r>
              <a:rPr lang="es-MX" sz="1400" b="1" baseline="-250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7.5,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registrado en el mareógrafo de Acapulco, Gro. con una altura de 1.2 m.</a:t>
            </a:r>
            <a:endParaRPr lang="es-MX" sz="14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En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Atlas Nacional de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Riesgos (ANR)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se pueden encontrar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las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aceleraciones máximas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 del terreno para diferentes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periodos de retorno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y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diferentes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periodos estructurales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1 CuadroTexto"/>
          <p:cNvSpPr txBox="1"/>
          <p:nvPr/>
        </p:nvSpPr>
        <p:spPr>
          <a:xfrm>
            <a:off x="-36512" y="824513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 Sísmico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: Chiapas se encuentra en las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zonas B C y 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con base en la Regionalización Sísmica de la CFE. Ante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ocurrencia de un sismo en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B y C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,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media y alta intensidad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respectivamente,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las aceleraciones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no sobrepasarían el 70%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aceleración de la gravedad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En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D, de muy alta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intensidad,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 donde se han generado los grandes sismos históricos. Las aceleraciones del suelo, ante la ocurrencia de un gran sismo,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sobrepasarían el 70 % de la aceleración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gravedad.  </a:t>
            </a:r>
          </a:p>
          <a:p>
            <a:pPr algn="just"/>
            <a:endParaRPr lang="es-MX" sz="1400" dirty="0">
              <a:solidFill>
                <a:prstClr val="black"/>
              </a:solidFill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SSN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1900 a la fecha ha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registrado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35,647 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el territorio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Chiapas y cuenta 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cuatro estaciones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en la entidad. El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sismo con mayor magnitud fue registrado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07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septiembre de 2017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M8.2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140 km al suroeste de </a:t>
            </a:r>
            <a:r>
              <a:rPr lang="es-MX" sz="1400" dirty="0" err="1">
                <a:solidFill>
                  <a:prstClr val="black"/>
                </a:solidFill>
                <a:latin typeface="Montserrat" panose="00000500000000000000" pitchFamily="2" charset="0"/>
              </a:rPr>
              <a:t>Pijijiapan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una profundidad de 45.9 km, el sismo generó un tsunami local que alcanzó alturas de ola en Puerto Chiapas  de 1.69 m y Salina Cruz, Oaxaca, de 1.22 m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Pacífico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mexicano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generadora y receptora de tsunamis.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 caso de que el sismo sea </a:t>
            </a:r>
            <a:r>
              <a:rPr lang="es-MX" sz="1400" dirty="0" err="1">
                <a:solidFill>
                  <a:prstClr val="black"/>
                </a:solidFill>
                <a:latin typeface="Montserrat" panose="00000500000000000000" pitchFamily="2" charset="0"/>
              </a:rPr>
              <a:t>tsunamigénico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se cuenta hasta con siete minutos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antes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llegada de la primera ola del tsunami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6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ACCIONES DE PREVENCIÓN POR SISMO Y TSUNAMI</a:t>
            </a:r>
          </a:p>
        </p:txBody>
      </p:sp>
      <p:sp>
        <p:nvSpPr>
          <p:cNvPr id="8" name="4 Rectángulo"/>
          <p:cNvSpPr/>
          <p:nvPr/>
        </p:nvSpPr>
        <p:spPr>
          <a:xfrm>
            <a:off x="-36511" y="5040466"/>
            <a:ext cx="90730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Análisis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geomorfología de bahías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estudios de transgresión del mar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 impacto en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vivienda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,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infraestructura y líneas vitales.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Mapa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vulnerabilidad y riesgo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por sismos y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tsunamis.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Generar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reglamento de construcción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generar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los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municipales restantes.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Construcción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refugios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y/o estructuras resistente por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sismo y tsunamis en zonas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costeras.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Revisar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vida útil de las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presas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400" dirty="0" smtClean="0">
                <a:latin typeface="Montserrat" panose="00000500000000000000" pitchFamily="2" charset="0"/>
              </a:rPr>
              <a:t>Generar </a:t>
            </a:r>
            <a:r>
              <a:rPr lang="es-MX" sz="1400" b="1" dirty="0">
                <a:latin typeface="Montserrat" panose="00000500000000000000" pitchFamily="2" charset="0"/>
              </a:rPr>
              <a:t>análisis </a:t>
            </a:r>
            <a:r>
              <a:rPr lang="es-MX" sz="1400" dirty="0">
                <a:latin typeface="Montserrat" panose="00000500000000000000" pitchFamily="2" charset="0"/>
              </a:rPr>
              <a:t>con la metodología </a:t>
            </a:r>
            <a:r>
              <a:rPr lang="es-MX" sz="1400" b="1" dirty="0">
                <a:latin typeface="Montserrat" panose="00000500000000000000" pitchFamily="2" charset="0"/>
              </a:rPr>
              <a:t>LIDAR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para </a:t>
            </a:r>
            <a:r>
              <a:rPr lang="es-MX" sz="1400" dirty="0">
                <a:latin typeface="Montserrat" panose="00000500000000000000" pitchFamily="2" charset="0"/>
              </a:rPr>
              <a:t>la identificación de edificaciones prehispánicas y estructuras </a:t>
            </a:r>
            <a:r>
              <a:rPr lang="es-MX" sz="1400" dirty="0" smtClean="0">
                <a:latin typeface="Montserrat" panose="00000500000000000000" pitchFamily="2" charset="0"/>
              </a:rPr>
              <a:t>geológicas.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9" name="Picture 4" descr="F:\2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29796" r="80502" b="65571"/>
          <a:stretch/>
        </p:blipFill>
        <p:spPr bwMode="auto">
          <a:xfrm>
            <a:off x="5580112" y="4475929"/>
            <a:ext cx="350227" cy="2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 CuadroTexto"/>
          <p:cNvSpPr txBox="1"/>
          <p:nvPr/>
        </p:nvSpPr>
        <p:spPr>
          <a:xfrm>
            <a:off x="5868144" y="4489375"/>
            <a:ext cx="2187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400">
                <a:latin typeface="Montserrat" panose="00000500000000000000" pitchFamily="2" charset="0"/>
              </a:defRPr>
            </a:lvl1pPr>
          </a:lstStyle>
          <a:p>
            <a:r>
              <a:rPr lang="es-MX" dirty="0">
                <a:solidFill>
                  <a:prstClr val="black"/>
                </a:solidFill>
              </a:rPr>
              <a:t>Fallas y Fracturas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8033444" y="4254187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5≤M&lt;6</a:t>
            </a:r>
          </a:p>
          <a:p>
            <a:r>
              <a:rPr lang="en-GB" sz="12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6≤M&lt;7</a:t>
            </a:r>
          </a:p>
          <a:p>
            <a:r>
              <a:rPr lang="en-GB" sz="1200" dirty="0">
                <a:solidFill>
                  <a:prstClr val="black"/>
                </a:solidFill>
                <a:latin typeface="Montserrat" panose="00000500000000000000" pitchFamily="2" charset="0"/>
              </a:rPr>
              <a:t>7≤M </a:t>
            </a:r>
            <a:r>
              <a:rPr lang="en-GB" sz="12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&lt;8</a:t>
            </a:r>
          </a:p>
          <a:p>
            <a:r>
              <a:rPr lang="en-GB" sz="12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 8.2</a:t>
            </a:r>
            <a:endParaRPr lang="en-GB" sz="12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9312" r="45182" b="83059"/>
          <a:stretch/>
        </p:blipFill>
        <p:spPr>
          <a:xfrm>
            <a:off x="8741544" y="4614227"/>
            <a:ext cx="216025" cy="216024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2" t="33059" r="22536" b="61855"/>
          <a:stretch/>
        </p:blipFill>
        <p:spPr>
          <a:xfrm>
            <a:off x="8669536" y="4254187"/>
            <a:ext cx="216024" cy="144016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3" t="14111" r="80879" b="75717"/>
          <a:stretch/>
        </p:blipFill>
        <p:spPr>
          <a:xfrm>
            <a:off x="8741544" y="4398203"/>
            <a:ext cx="144016" cy="288032"/>
          </a:xfrm>
          <a:prstGeom prst="rect">
            <a:avLst/>
          </a:prstGeom>
        </p:spPr>
      </p:pic>
      <p:sp>
        <p:nvSpPr>
          <p:cNvPr id="21" name="18 Elipse"/>
          <p:cNvSpPr/>
          <p:nvPr/>
        </p:nvSpPr>
        <p:spPr>
          <a:xfrm>
            <a:off x="8755320" y="4856993"/>
            <a:ext cx="202248" cy="144016"/>
          </a:xfrm>
          <a:prstGeom prst="ellipse">
            <a:avLst/>
          </a:prstGeom>
          <a:solidFill>
            <a:srgbClr val="6A1831"/>
          </a:solidFill>
          <a:ln>
            <a:solidFill>
              <a:srgbClr val="86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pic>
        <p:nvPicPr>
          <p:cNvPr id="22" name="Picture 2" descr="F:\estados_gif\Chiapas.gif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52" y="811028"/>
            <a:ext cx="3924944" cy="340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13 Rectángulo"/>
          <p:cNvSpPr/>
          <p:nvPr/>
        </p:nvSpPr>
        <p:spPr>
          <a:xfrm>
            <a:off x="60994" y="1042858"/>
            <a:ext cx="50505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Se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cuenta con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investigaciones e información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sobre la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 sismicidad, peligro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sísmico, tsunamis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y geología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en las bases del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SSN, CFE, CAT-SEMAR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y SGM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respectivamente. 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/>
              </a:rPr>
              <a:t>La DI del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CENAPRED cuenta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 con una “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Guía Básica de Microzonificación Sísmica”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, la cual puede ser útil para generar estudios en las ciudades principales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.</a:t>
            </a: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Nuevos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proyectos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presas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puede generar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sismicidad inducida,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que puede  ser perceptible en viviendas construidas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 el entorno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 los embalses los primeros años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operación.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/>
            </a:endParaRPr>
          </a:p>
          <a:p>
            <a:pPr algn="just"/>
            <a:endParaRPr lang="es-MX" sz="1400" dirty="0">
              <a:solidFill>
                <a:prstClr val="black"/>
              </a:solidFill>
              <a:latin typeface="Montserrat"/>
            </a:endParaRP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/>
            </a:endParaRPr>
          </a:p>
          <a:p>
            <a:pPr algn="just"/>
            <a:endParaRPr lang="es-MX" sz="1400" b="1" dirty="0">
              <a:solidFill>
                <a:prstClr val="black"/>
              </a:solidFill>
              <a:latin typeface="Montserrat"/>
            </a:endParaRPr>
          </a:p>
          <a:p>
            <a:pPr algn="just"/>
            <a:endParaRPr lang="es-MX" sz="14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1 Rectángulo"/>
          <p:cNvSpPr/>
          <p:nvPr/>
        </p:nvSpPr>
        <p:spPr>
          <a:xfrm>
            <a:off x="0" y="4100299"/>
            <a:ext cx="511155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necesario generar estudios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microzonificación sísmica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análisis de fallas activas y estudios de </a:t>
            </a:r>
            <a:r>
              <a:rPr lang="es-MX" sz="1400" b="1" dirty="0" err="1">
                <a:solidFill>
                  <a:prstClr val="black"/>
                </a:solidFill>
                <a:latin typeface="Montserrat" panose="00000500000000000000" pitchFamily="2" charset="0"/>
              </a:rPr>
              <a:t>paleosismología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47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21583" y="18864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9" name="2 CuadroTexto"/>
          <p:cNvSpPr txBox="1"/>
          <p:nvPr/>
        </p:nvSpPr>
        <p:spPr>
          <a:xfrm>
            <a:off x="-6116" y="6453336"/>
            <a:ext cx="43620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100" b="1" dirty="0" smtClean="0">
                <a:latin typeface="Montserrat" panose="00000500000000000000" pitchFamily="2" charset="0"/>
              </a:rPr>
              <a:t>30% del estado es propenso a la Inestabilidad de Laderas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184843" y="1123003"/>
            <a:ext cx="3877769" cy="432048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Extracto Mapa Nacional de Susceptibilidad a la Inestabilidad de Laderas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17" name="6 Rectángulo"/>
          <p:cNvSpPr/>
          <p:nvPr/>
        </p:nvSpPr>
        <p:spPr>
          <a:xfrm>
            <a:off x="4301407" y="1052736"/>
            <a:ext cx="473508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De acuerdo con datos del CENAPRED, </a:t>
            </a:r>
            <a:r>
              <a:rPr lang="da-DK" sz="1400" b="1" dirty="0" smtClean="0">
                <a:latin typeface="Montserrat" panose="00000500000000000000" pitchFamily="2" charset="0"/>
              </a:rPr>
              <a:t>Chiapas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da-DK" sz="1400" dirty="0">
                <a:latin typeface="Montserrat" panose="00000500000000000000" pitchFamily="2" charset="0"/>
              </a:rPr>
              <a:t>es una entidad en la que </a:t>
            </a:r>
            <a:r>
              <a:rPr lang="da-DK" sz="1400" b="1" dirty="0">
                <a:latin typeface="Montserrat" panose="00000500000000000000" pitchFamily="2" charset="0"/>
              </a:rPr>
              <a:t>se han presentado casos </a:t>
            </a:r>
            <a:r>
              <a:rPr lang="da-DK" sz="1400" b="1" dirty="0" smtClean="0">
                <a:latin typeface="Montserrat" panose="00000500000000000000" pitchFamily="2" charset="0"/>
              </a:rPr>
              <a:t>muy severos </a:t>
            </a:r>
            <a:r>
              <a:rPr lang="da-DK" sz="1400" dirty="0">
                <a:latin typeface="Montserrat" panose="00000500000000000000" pitchFamily="2" charset="0"/>
              </a:rPr>
              <a:t>de </a:t>
            </a:r>
            <a:r>
              <a:rPr lang="da-DK" sz="1400" b="1" dirty="0">
                <a:latin typeface="Montserrat" panose="00000500000000000000" pitchFamily="2" charset="0"/>
              </a:rPr>
              <a:t>inestabilidad de </a:t>
            </a:r>
            <a:r>
              <a:rPr lang="da-DK" sz="1400" b="1" dirty="0" smtClean="0">
                <a:latin typeface="Montserrat" panose="00000500000000000000" pitchFamily="2" charset="0"/>
              </a:rPr>
              <a:t>laderas</a:t>
            </a:r>
            <a:r>
              <a:rPr lang="da-DK" sz="1400" dirty="0" smtClean="0">
                <a:latin typeface="Montserrat" panose="00000500000000000000" pitchFamily="2" charset="0"/>
              </a:rPr>
              <a:t>, los cuales se magnifican por la </a:t>
            </a:r>
            <a:r>
              <a:rPr lang="da-DK" sz="1400" b="1" dirty="0" smtClean="0">
                <a:latin typeface="Montserrat" panose="00000500000000000000" pitchFamily="2" charset="0"/>
              </a:rPr>
              <a:t>exposición </a:t>
            </a:r>
            <a:r>
              <a:rPr lang="da-DK" sz="1400" dirty="0" smtClean="0">
                <a:latin typeface="Montserrat" panose="00000500000000000000" pitchFamily="2" charset="0"/>
              </a:rPr>
              <a:t>de su territorio al </a:t>
            </a:r>
            <a:r>
              <a:rPr lang="da-DK" sz="1400" dirty="0">
                <a:latin typeface="Montserrat" panose="00000500000000000000" pitchFamily="2" charset="0"/>
              </a:rPr>
              <a:t>embate de </a:t>
            </a:r>
            <a:r>
              <a:rPr lang="da-DK" sz="1400" b="1" dirty="0">
                <a:latin typeface="Montserrat" panose="00000500000000000000" pitchFamily="2" charset="0"/>
              </a:rPr>
              <a:t>sismos y </a:t>
            </a:r>
            <a:r>
              <a:rPr lang="da-DK" sz="1400" b="1" dirty="0" smtClean="0">
                <a:latin typeface="Montserrat" panose="00000500000000000000" pitchFamily="2" charset="0"/>
              </a:rPr>
              <a:t>lluvias, </a:t>
            </a:r>
            <a:r>
              <a:rPr lang="da-DK" sz="1400" dirty="0" smtClean="0">
                <a:latin typeface="Montserrat" panose="00000500000000000000" pitchFamily="2" charset="0"/>
              </a:rPr>
              <a:t>que son </a:t>
            </a:r>
            <a:r>
              <a:rPr lang="da-DK" sz="1400" b="1" dirty="0">
                <a:latin typeface="Montserrat" panose="00000500000000000000" pitchFamily="2" charset="0"/>
              </a:rPr>
              <a:t>dos de los principales factores detonantes </a:t>
            </a:r>
            <a:r>
              <a:rPr lang="da-DK" sz="1400" dirty="0">
                <a:latin typeface="Montserrat" panose="00000500000000000000" pitchFamily="2" charset="0"/>
              </a:rPr>
              <a:t>de inestabilidad; además de la deforestación y las modificaciones al entorno que la población realiza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algn="just">
              <a:buClr>
                <a:srgbClr val="CBB487"/>
              </a:buClr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algn="just">
              <a:buClr>
                <a:srgbClr val="CBB487"/>
              </a:buClr>
            </a:pPr>
            <a:r>
              <a:rPr lang="da-DK" sz="1400" dirty="0">
                <a:latin typeface="Montserrat" panose="00000500000000000000" pitchFamily="2" charset="0"/>
              </a:rPr>
              <a:t>Otros fenomenos documentados son el </a:t>
            </a:r>
            <a:r>
              <a:rPr lang="da-DK" sz="1400" b="1" dirty="0">
                <a:latin typeface="Montserrat" panose="00000500000000000000" pitchFamily="2" charset="0"/>
              </a:rPr>
              <a:t>hundimiento y </a:t>
            </a:r>
            <a:r>
              <a:rPr lang="da-DK" sz="1400" b="1" dirty="0" smtClean="0">
                <a:latin typeface="Montserrat" panose="00000500000000000000" pitchFamily="2" charset="0"/>
              </a:rPr>
              <a:t>agrietamiento del terreno </a:t>
            </a:r>
            <a:r>
              <a:rPr lang="da-DK" sz="1400" dirty="0" smtClean="0">
                <a:latin typeface="Montserrat" panose="00000500000000000000" pitchFamily="2" charset="0"/>
              </a:rPr>
              <a:t>debido a karstificación.</a:t>
            </a:r>
            <a:r>
              <a:rPr lang="da-DK" sz="1400" b="1" dirty="0" smtClean="0">
                <a:latin typeface="Montserrat" panose="00000500000000000000" pitchFamily="2" charset="0"/>
              </a:rPr>
              <a:t> </a:t>
            </a:r>
            <a:r>
              <a:rPr lang="da-DK" sz="1400" dirty="0">
                <a:latin typeface="Montserrat" panose="00000500000000000000" pitchFamily="2" charset="0"/>
              </a:rPr>
              <a:t>De igual manera, se tiene registro de </a:t>
            </a:r>
            <a:r>
              <a:rPr lang="da-DK" sz="1400" b="1" dirty="0">
                <a:latin typeface="Montserrat" panose="00000500000000000000" pitchFamily="2" charset="0"/>
              </a:rPr>
              <a:t>licuacion de </a:t>
            </a:r>
            <a:r>
              <a:rPr lang="da-DK" sz="1400" b="1" dirty="0" smtClean="0">
                <a:latin typeface="Montserrat" panose="00000500000000000000" pitchFamily="2" charset="0"/>
              </a:rPr>
              <a:t>suelos en</a:t>
            </a:r>
            <a:r>
              <a:rPr lang="da-DK" sz="1400" dirty="0" smtClean="0">
                <a:latin typeface="Montserrat" panose="00000500000000000000" pitchFamily="2" charset="0"/>
              </a:rPr>
              <a:t> el municipio de </a:t>
            </a:r>
            <a:r>
              <a:rPr lang="da-DK" sz="1400" b="1" dirty="0" smtClean="0">
                <a:latin typeface="Montserrat" panose="00000500000000000000" pitchFamily="2" charset="0"/>
              </a:rPr>
              <a:t>Chiapa de Corzo </a:t>
            </a:r>
            <a:r>
              <a:rPr lang="da-DK" sz="1400" dirty="0" smtClean="0">
                <a:latin typeface="Montserrat" panose="00000500000000000000" pitchFamily="2" charset="0"/>
              </a:rPr>
              <a:t>sucedidos durante los sismos del 6 de octubre y 5 de noviembre de 1975.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25238"/>
            <a:ext cx="3917066" cy="4856090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4301407" y="467636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Fortalecer el área de investigación de fenómenos geológicos </a:t>
            </a:r>
            <a:r>
              <a:rPr lang="es-MX" sz="1400" dirty="0">
                <a:latin typeface="Montserrat" panose="00000500000000000000" pitchFamily="2" charset="0"/>
              </a:rPr>
              <a:t>con una visión claramente preventiva.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Fortalecer el </a:t>
            </a:r>
            <a:r>
              <a:rPr lang="es-MX" sz="1400" b="1" dirty="0">
                <a:latin typeface="Montserrat" panose="00000500000000000000" pitchFamily="2" charset="0"/>
              </a:rPr>
              <a:t>comité científico asesor </a:t>
            </a:r>
            <a:r>
              <a:rPr lang="es-MX" sz="1400" dirty="0">
                <a:latin typeface="Montserrat" panose="00000500000000000000" pitchFamily="2" charset="0"/>
              </a:rPr>
              <a:t>con participación de autoridades, académicos, cuerpos colegiados y sociedades técnicas estatales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421177" y="4409822"/>
            <a:ext cx="2448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274602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08520" y="260648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17" name="6 Rectángulo"/>
          <p:cNvSpPr/>
          <p:nvPr/>
        </p:nvSpPr>
        <p:spPr>
          <a:xfrm>
            <a:off x="3923928" y="1127784"/>
            <a:ext cx="5119072" cy="590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Evitar</a:t>
            </a:r>
            <a:r>
              <a:rPr lang="es-MX" sz="1400" dirty="0">
                <a:latin typeface="Montserrat" panose="00000500000000000000" pitchFamily="2" charset="0"/>
              </a:rPr>
              <a:t>, en lo posible, la </a:t>
            </a:r>
            <a:r>
              <a:rPr lang="es-MX" sz="1400" b="1" dirty="0">
                <a:latin typeface="Montserrat" panose="00000500000000000000" pitchFamily="2" charset="0"/>
              </a:rPr>
              <a:t>rotación de personal capacitado</a:t>
            </a:r>
            <a:r>
              <a:rPr lang="es-MX" sz="1400" dirty="0">
                <a:latin typeface="Montserrat" panose="00000500000000000000" pitchFamily="2" charset="0"/>
              </a:rPr>
              <a:t>, tanto a nivel estatal como municipal.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Realizar estudios para </a:t>
            </a:r>
            <a:r>
              <a:rPr lang="da-DK" sz="1400" b="1" dirty="0" smtClean="0">
                <a:latin typeface="Montserrat" panose="00000500000000000000" pitchFamily="2" charset="0"/>
              </a:rPr>
              <a:t>corroborar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da-DK" sz="1400" b="1" dirty="0" smtClean="0">
                <a:latin typeface="Montserrat" panose="00000500000000000000" pitchFamily="2" charset="0"/>
              </a:rPr>
              <a:t>las zonas propensas a licuación</a:t>
            </a:r>
            <a:r>
              <a:rPr lang="da-DK" sz="1400" dirty="0" smtClean="0">
                <a:latin typeface="Montserrat" panose="00000500000000000000" pitchFamily="2" charset="0"/>
              </a:rPr>
              <a:t>, especialmente en los municipios idenficados durante los sismos de 1975.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0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Fortalecer </a:t>
            </a:r>
            <a:r>
              <a:rPr lang="da-DK" sz="1400" b="1" dirty="0">
                <a:latin typeface="Montserrat" panose="00000500000000000000" pitchFamily="2" charset="0"/>
              </a:rPr>
              <a:t>las capacidades técnicas de los municipios </a:t>
            </a:r>
            <a:r>
              <a:rPr lang="da-DK" sz="1400" dirty="0">
                <a:latin typeface="Montserrat" panose="00000500000000000000" pitchFamily="2" charset="0"/>
              </a:rPr>
              <a:t>sobre el análisis y estudio de fenómenos, generando comités locales de prevención de </a:t>
            </a:r>
            <a:r>
              <a:rPr lang="da-DK" sz="1400" dirty="0" smtClean="0">
                <a:latin typeface="Montserrat" panose="00000500000000000000" pitchFamily="2" charset="0"/>
              </a:rPr>
              <a:t>desastres y </a:t>
            </a:r>
            <a:r>
              <a:rPr lang="da-DK" sz="1400" b="1" dirty="0" smtClean="0">
                <a:latin typeface="Montserrat" panose="00000500000000000000" pitchFamily="2" charset="0"/>
              </a:rPr>
              <a:t>capacitando </a:t>
            </a:r>
            <a:r>
              <a:rPr lang="da-DK" sz="1400" b="1" dirty="0">
                <a:latin typeface="Montserrat" panose="00000500000000000000" pitchFamily="2" charset="0"/>
              </a:rPr>
              <a:t>a la </a:t>
            </a:r>
            <a:r>
              <a:rPr lang="da-DK" sz="1400" b="1" dirty="0" smtClean="0">
                <a:latin typeface="Montserrat" panose="00000500000000000000" pitchFamily="2" charset="0"/>
              </a:rPr>
              <a:t>población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05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Monitorear permanentemente los sistemas de abastecimiento de agua y las tuberías de drenaje </a:t>
            </a:r>
            <a:r>
              <a:rPr lang="da-DK" sz="1400" dirty="0" smtClean="0">
                <a:latin typeface="Montserrat" panose="00000500000000000000" pitchFamily="2" charset="0"/>
              </a:rPr>
              <a:t>para detectar y reparar oportunamente fugas.</a:t>
            </a:r>
          </a:p>
          <a:p>
            <a:pPr algn="just">
              <a:buSzPct val="150000"/>
            </a:pPr>
            <a:endParaRPr lang="da-DK" sz="105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Implementar acciones de revisión de zonas críticas </a:t>
            </a:r>
            <a:r>
              <a:rPr lang="da-DK" sz="1400" dirty="0" smtClean="0">
                <a:latin typeface="Montserrat" panose="00000500000000000000" pitchFamily="2" charset="0"/>
              </a:rPr>
              <a:t>para reubicación de viviendas y ordenamiento del territorio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que permitan establecer programas y fondos de ayuda a viviendas afectadas.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050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Reforzar la red de </a:t>
            </a:r>
            <a:r>
              <a:rPr lang="da-DK" sz="1400" b="1" dirty="0">
                <a:latin typeface="Montserrat" panose="00000500000000000000" pitchFamily="2" charset="0"/>
              </a:rPr>
              <a:t>estaciones </a:t>
            </a:r>
            <a:r>
              <a:rPr lang="da-DK" sz="1400" b="1" dirty="0" smtClean="0">
                <a:latin typeface="Montserrat" panose="00000500000000000000" pitchFamily="2" charset="0"/>
              </a:rPr>
              <a:t>meteorológicas </a:t>
            </a:r>
            <a:r>
              <a:rPr lang="da-DK" sz="1400" dirty="0">
                <a:latin typeface="Montserrat" panose="00000500000000000000" pitchFamily="2" charset="0"/>
              </a:rPr>
              <a:t>y </a:t>
            </a:r>
            <a:r>
              <a:rPr lang="da-DK" sz="1400" b="1" dirty="0" smtClean="0">
                <a:latin typeface="Montserrat" panose="00000500000000000000" pitchFamily="2" charset="0"/>
              </a:rPr>
              <a:t>sísmicas</a:t>
            </a:r>
            <a:r>
              <a:rPr lang="da-DK" sz="1400" dirty="0" smtClean="0">
                <a:latin typeface="Montserrat" panose="00000500000000000000" pitchFamily="2" charset="0"/>
              </a:rPr>
              <a:t>, principalmente</a:t>
            </a:r>
            <a:r>
              <a:rPr lang="da-DK" sz="1400" b="1" dirty="0" smtClean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en zonas propensas a inestabilidad de laderas</a:t>
            </a:r>
            <a:r>
              <a:rPr lang="da-DK" sz="1400" b="1" dirty="0" smtClean="0">
                <a:latin typeface="Montserrat" panose="00000500000000000000" pitchFamily="2" charset="0"/>
              </a:rPr>
              <a:t>,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da-DK" sz="1400" dirty="0">
                <a:latin typeface="Montserrat" panose="00000500000000000000" pitchFamily="2" charset="0"/>
              </a:rPr>
              <a:t>así como gestionar la </a:t>
            </a:r>
            <a:r>
              <a:rPr lang="da-DK" sz="1400" b="1" dirty="0">
                <a:latin typeface="Montserrat" panose="00000500000000000000" pitchFamily="2" charset="0"/>
              </a:rPr>
              <a:t>adquisición de equipo geotécnico</a:t>
            </a:r>
            <a:r>
              <a:rPr lang="da-DK" sz="1400" dirty="0">
                <a:latin typeface="Montserrat" panose="00000500000000000000" pitchFamily="2" charset="0"/>
              </a:rPr>
              <a:t> para trabajo de </a:t>
            </a:r>
            <a:r>
              <a:rPr lang="da-DK" sz="1400" dirty="0" smtClean="0">
                <a:latin typeface="Montserrat" panose="00000500000000000000" pitchFamily="2" charset="0"/>
              </a:rPr>
              <a:t>campo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como GPS, brújulas, distanciómetros, mapa móvil, penetrómetros, etc.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54" y="1124744"/>
            <a:ext cx="2987824" cy="262306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3789040"/>
            <a:ext cx="3096344" cy="2322258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616390" y="6309320"/>
            <a:ext cx="3128026" cy="55399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just">
              <a:spcBef>
                <a:spcPct val="0"/>
              </a:spcBef>
            </a:pPr>
            <a:r>
              <a:rPr lang="es-ES" altLang="es-MX" sz="1000" b="1" dirty="0">
                <a:latin typeface="Montserrat" panose="00000500000000000000" pitchFamily="2" charset="0"/>
                <a:ea typeface="+mj-ea"/>
                <a:cs typeface="+mj-cs"/>
              </a:rPr>
              <a:t>Deslizamiento </a:t>
            </a:r>
            <a:r>
              <a:rPr lang="es-ES" alt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masivo que </a:t>
            </a:r>
            <a:r>
              <a:rPr lang="es-ES" altLang="es-MX" sz="1000" b="1" dirty="0">
                <a:latin typeface="Montserrat" panose="00000500000000000000" pitchFamily="2" charset="0"/>
                <a:ea typeface="+mj-ea"/>
                <a:cs typeface="+mj-cs"/>
              </a:rPr>
              <a:t>cual afectó a la comunidad Juan de Grijalva, municipio de </a:t>
            </a:r>
            <a:r>
              <a:rPr lang="es-ES" altLang="es-MX" sz="1000" b="1" dirty="0" err="1">
                <a:latin typeface="Montserrat" panose="00000500000000000000" pitchFamily="2" charset="0"/>
                <a:ea typeface="+mj-ea"/>
                <a:cs typeface="+mj-cs"/>
              </a:rPr>
              <a:t>Ostuacán</a:t>
            </a:r>
            <a:r>
              <a:rPr lang="es-ES" altLang="es-MX" sz="1000" b="1" dirty="0">
                <a:latin typeface="Montserrat" panose="00000500000000000000" pitchFamily="2" charset="0"/>
                <a:ea typeface="+mj-ea"/>
                <a:cs typeface="+mj-cs"/>
              </a:rPr>
              <a:t>. </a:t>
            </a:r>
            <a:r>
              <a:rPr lang="es-ES" alt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Sucedido el 4 </a:t>
            </a:r>
            <a:r>
              <a:rPr lang="es-ES" altLang="es-MX" sz="1000" b="1" dirty="0">
                <a:latin typeface="Montserrat" panose="00000500000000000000" pitchFamily="2" charset="0"/>
                <a:ea typeface="+mj-ea"/>
                <a:cs typeface="+mj-cs"/>
              </a:rPr>
              <a:t>de noviembre de 2007</a:t>
            </a:r>
          </a:p>
        </p:txBody>
      </p:sp>
    </p:spTree>
    <p:extLst>
      <p:ext uri="{BB962C8B-B14F-4D97-AF65-F5344CB8AC3E}">
        <p14:creationId xmlns:p14="http://schemas.microsoft.com/office/powerpoint/2010/main" val="347988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7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400300"/>
            <a:ext cx="482453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ACCIONES DE </a:t>
            </a: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FORTALECIMIENTO PARA LA PREVENCIÓN ANTE FENÓMENOS NATURALES</a:t>
            </a:r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Chiapas</a:t>
            </a:r>
            <a:endParaRPr lang="es-MX" alt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Investigación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15213" y="260648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8" name="6 Rectángulo"/>
          <p:cNvSpPr/>
          <p:nvPr/>
        </p:nvSpPr>
        <p:spPr>
          <a:xfrm>
            <a:off x="4067944" y="1219065"/>
            <a:ext cx="504706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Instalar </a:t>
            </a:r>
            <a:r>
              <a:rPr lang="da-DK" sz="1400" b="1" dirty="0">
                <a:latin typeface="Montserrat" panose="00000500000000000000" pitchFamily="2" charset="0"/>
              </a:rPr>
              <a:t>pluviómetros caseros </a:t>
            </a:r>
            <a:r>
              <a:rPr lang="da-DK" sz="1400" dirty="0">
                <a:latin typeface="Montserrat" panose="00000500000000000000" pitchFamily="2" charset="0"/>
              </a:rPr>
              <a:t>en </a:t>
            </a:r>
            <a:r>
              <a:rPr lang="da-DK" sz="1400" b="1" dirty="0">
                <a:latin typeface="Montserrat" panose="00000500000000000000" pitchFamily="2" charset="0"/>
              </a:rPr>
              <a:t>zonas rurales </a:t>
            </a:r>
            <a:r>
              <a:rPr lang="da-DK" sz="1400" dirty="0">
                <a:latin typeface="Montserrat" panose="00000500000000000000" pitchFamily="2" charset="0"/>
              </a:rPr>
              <a:t>o donde haya escasez de estaciones meteorológicas automáticas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Realizar </a:t>
            </a:r>
            <a:r>
              <a:rPr lang="es-MX" sz="1400" dirty="0">
                <a:latin typeface="Montserrat" panose="00000500000000000000" pitchFamily="2" charset="0"/>
              </a:rPr>
              <a:t>acciones de </a:t>
            </a:r>
            <a:r>
              <a:rPr lang="es-MX" sz="1400" b="1" dirty="0">
                <a:latin typeface="Montserrat" panose="00000500000000000000" pitchFamily="2" charset="0"/>
              </a:rPr>
              <a:t>comunicación del riesgo</a:t>
            </a:r>
            <a:r>
              <a:rPr lang="es-MX" sz="1400" dirty="0">
                <a:latin typeface="Montserrat" panose="00000500000000000000" pitchFamily="2" charset="0"/>
              </a:rPr>
              <a:t> y difusión de </a:t>
            </a:r>
            <a:r>
              <a:rPr lang="es-MX" sz="1400" b="1" dirty="0">
                <a:latin typeface="Montserrat" panose="00000500000000000000" pitchFamily="2" charset="0"/>
              </a:rPr>
              <a:t>medidas de prevención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Para los fenómenos de </a:t>
            </a:r>
            <a:r>
              <a:rPr lang="es-MX" sz="1400" b="1" dirty="0">
                <a:latin typeface="Montserrat" panose="00000500000000000000" pitchFamily="2" charset="0"/>
              </a:rPr>
              <a:t>hundimiento</a:t>
            </a:r>
            <a:r>
              <a:rPr lang="es-MX" sz="1400" dirty="0">
                <a:latin typeface="Montserrat" panose="00000500000000000000" pitchFamily="2" charset="0"/>
              </a:rPr>
              <a:t> y </a:t>
            </a:r>
            <a:r>
              <a:rPr lang="es-MX" sz="1400" b="1" dirty="0">
                <a:latin typeface="Montserrat" panose="00000500000000000000" pitchFamily="2" charset="0"/>
              </a:rPr>
              <a:t>agrietamiento</a:t>
            </a:r>
            <a:r>
              <a:rPr lang="es-MX" sz="1400" dirty="0">
                <a:latin typeface="Montserrat" panose="00000500000000000000" pitchFamily="2" charset="0"/>
              </a:rPr>
              <a:t> del terreno, recopilar </a:t>
            </a:r>
            <a:r>
              <a:rPr lang="es-MX" sz="1400" b="1" dirty="0">
                <a:latin typeface="Montserrat" panose="00000500000000000000" pitchFamily="2" charset="0"/>
              </a:rPr>
              <a:t>información geológica, catastral, de explotación de pozos de </a:t>
            </a:r>
            <a:r>
              <a:rPr lang="es-MX" sz="1400" b="1" dirty="0" smtClean="0">
                <a:latin typeface="Montserrat" panose="00000500000000000000" pitchFamily="2" charset="0"/>
              </a:rPr>
              <a:t>agua</a:t>
            </a:r>
            <a:r>
              <a:rPr lang="es-MX" sz="1400" dirty="0" smtClean="0">
                <a:latin typeface="Montserrat" panose="00000500000000000000" pitchFamily="2" charset="0"/>
              </a:rPr>
              <a:t>, etc., valiéndose de datos recabados por instancias como la </a:t>
            </a:r>
            <a:r>
              <a:rPr lang="es-MX" sz="1400" b="1" dirty="0" smtClean="0">
                <a:latin typeface="Montserrat" panose="00000500000000000000" pitchFamily="2" charset="0"/>
              </a:rPr>
              <a:t>CONAGUA, INEGI, IMTA, SGM</a:t>
            </a:r>
            <a:r>
              <a:rPr lang="es-MX" sz="1400" dirty="0" smtClean="0">
                <a:latin typeface="Montserrat" panose="00000500000000000000" pitchFamily="2" charset="0"/>
              </a:rPr>
              <a:t>, entre otras.</a:t>
            </a:r>
            <a:endParaRPr lang="es-MX" sz="1400" dirty="0">
              <a:latin typeface="Montserrat" panose="00000500000000000000" pitchFamily="2" charset="0"/>
            </a:endParaRPr>
          </a:p>
          <a:p>
            <a:pPr algn="just">
              <a:buSzPct val="150000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En zonas con hundimientos por karst considerar </a:t>
            </a:r>
            <a:r>
              <a:rPr lang="es-MX" sz="1400" dirty="0">
                <a:latin typeface="Montserrat" panose="00000500000000000000" pitchFamily="2" charset="0"/>
              </a:rPr>
              <a:t>la creación de un </a:t>
            </a:r>
            <a:r>
              <a:rPr lang="es-MX" sz="1400" b="1" dirty="0">
                <a:latin typeface="Montserrat" panose="00000500000000000000" pitchFamily="2" charset="0"/>
              </a:rPr>
              <a:t>comité especial </a:t>
            </a:r>
            <a:r>
              <a:rPr lang="es-MX" sz="1400" dirty="0" smtClean="0">
                <a:latin typeface="Montserrat" panose="00000500000000000000" pitchFamily="2" charset="0"/>
              </a:rPr>
              <a:t>en el que participen las instituciones mencionadas, para </a:t>
            </a:r>
            <a:r>
              <a:rPr lang="es-MX" sz="1400" b="1" dirty="0" smtClean="0">
                <a:latin typeface="Montserrat" panose="00000500000000000000" pitchFamily="2" charset="0"/>
              </a:rPr>
              <a:t>definir, realizar </a:t>
            </a:r>
            <a:r>
              <a:rPr lang="es-MX" sz="1400" dirty="0" smtClean="0">
                <a:latin typeface="Montserrat" panose="00000500000000000000" pitchFamily="2" charset="0"/>
              </a:rPr>
              <a:t>y </a:t>
            </a:r>
            <a:r>
              <a:rPr lang="es-MX" sz="1400" b="1" dirty="0" smtClean="0">
                <a:latin typeface="Montserrat" panose="00000500000000000000" pitchFamily="2" charset="0"/>
              </a:rPr>
              <a:t>supervisar </a:t>
            </a:r>
            <a:r>
              <a:rPr lang="es-MX" sz="1400" dirty="0" smtClean="0">
                <a:latin typeface="Montserrat" panose="00000500000000000000" pitchFamily="2" charset="0"/>
              </a:rPr>
              <a:t>los estudios geológicos</a:t>
            </a:r>
            <a:r>
              <a:rPr lang="es-MX" sz="1400" dirty="0">
                <a:latin typeface="Montserrat" panose="00000500000000000000" pitchFamily="2" charset="0"/>
              </a:rPr>
              <a:t>, geohidrológicos, </a:t>
            </a:r>
            <a:r>
              <a:rPr lang="es-MX" sz="1400" dirty="0" err="1">
                <a:latin typeface="Montserrat" panose="00000500000000000000" pitchFamily="2" charset="0"/>
              </a:rPr>
              <a:t>geoeléctricos</a:t>
            </a:r>
            <a:r>
              <a:rPr lang="es-MX" sz="1400" dirty="0">
                <a:latin typeface="Montserrat" panose="00000500000000000000" pitchFamily="2" charset="0"/>
              </a:rPr>
              <a:t>, de </a:t>
            </a:r>
            <a:r>
              <a:rPr lang="es-MX" sz="1400" dirty="0" err="1" smtClean="0">
                <a:latin typeface="Montserrat" panose="00000500000000000000" pitchFamily="2" charset="0"/>
              </a:rPr>
              <a:t>georradar</a:t>
            </a:r>
            <a:r>
              <a:rPr lang="es-MX" sz="1400" dirty="0" smtClean="0">
                <a:latin typeface="Montserrat" panose="00000500000000000000" pitchFamily="2" charset="0"/>
              </a:rPr>
              <a:t>, perforación de pozos de exploración y todos aquellos que se consideren necesarios.</a:t>
            </a: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Capacitar</a:t>
            </a:r>
            <a:r>
              <a:rPr lang="da-DK" sz="1400" dirty="0">
                <a:latin typeface="Montserrat" panose="00000500000000000000" pitchFamily="2" charset="0"/>
              </a:rPr>
              <a:t> a la población mediante campañas de concientización e </a:t>
            </a:r>
            <a:r>
              <a:rPr lang="da-DK" sz="1400" b="1" dirty="0">
                <a:latin typeface="Montserrat" panose="00000500000000000000" pitchFamily="2" charset="0"/>
              </a:rPr>
              <a:t>identificación de rasgos</a:t>
            </a:r>
            <a:r>
              <a:rPr lang="da-DK" sz="1400" dirty="0">
                <a:latin typeface="Montserrat" panose="00000500000000000000" pitchFamily="2" charset="0"/>
              </a:rPr>
              <a:t> que indiquen la </a:t>
            </a:r>
            <a:r>
              <a:rPr lang="da-DK" sz="1400" b="1" dirty="0">
                <a:latin typeface="Montserrat" panose="00000500000000000000" pitchFamily="2" charset="0"/>
              </a:rPr>
              <a:t>inminencia </a:t>
            </a:r>
            <a:r>
              <a:rPr lang="da-DK" sz="1400" dirty="0">
                <a:latin typeface="Montserrat" panose="00000500000000000000" pitchFamily="2" charset="0"/>
              </a:rPr>
              <a:t>de un </a:t>
            </a:r>
            <a:r>
              <a:rPr lang="da-DK" sz="1400" b="1" dirty="0" smtClean="0">
                <a:latin typeface="Montserrat" panose="00000500000000000000" pitchFamily="2" charset="0"/>
              </a:rPr>
              <a:t>fenómeno</a:t>
            </a:r>
            <a:r>
              <a:rPr lang="da-DK" sz="1400" b="1" dirty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52872"/>
            <a:ext cx="3240360" cy="2428986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179512" y="3658117"/>
            <a:ext cx="4032448" cy="36004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Bef>
                <a:spcPct val="0"/>
              </a:spcBef>
            </a:pPr>
            <a:r>
              <a:rPr lang="es-ES" alt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Caídos de roca sobre carretera en el municipio Flor de Café</a:t>
            </a:r>
            <a:endParaRPr lang="es-ES" altLang="es-MX" sz="1000" b="1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28886" y="6337448"/>
            <a:ext cx="3420380" cy="47592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Bef>
                <a:spcPct val="0"/>
              </a:spcBef>
            </a:pPr>
            <a:r>
              <a:rPr lang="es-MX" alt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Destrucción de viviendas en conjunto habitacional de Cuevas del Jaguar y de la colonia Lomas Oriente, Tuxtla Gutiérrez, Chiapas</a:t>
            </a:r>
            <a:endParaRPr lang="es-ES" altLang="es-MX" sz="1000" b="1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7" t="32501" r="18139" b="17357"/>
          <a:stretch/>
        </p:blipFill>
        <p:spPr bwMode="auto">
          <a:xfrm>
            <a:off x="165018" y="3838137"/>
            <a:ext cx="3850788" cy="235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8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28276" y="247585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14" name="8 Rectángulo"/>
          <p:cNvSpPr/>
          <p:nvPr/>
        </p:nvSpPr>
        <p:spPr>
          <a:xfrm>
            <a:off x="3707904" y="1249015"/>
            <a:ext cx="42909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400" b="1" dirty="0" smtClean="0">
                <a:solidFill>
                  <a:srgbClr val="38806B"/>
                </a:solidFill>
                <a:latin typeface="Montserrat"/>
              </a:rPr>
              <a:t>RECURSOS DISPONIBLES EN CENAPRED</a:t>
            </a:r>
            <a:endParaRPr lang="es-MX" sz="14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7" name="9 Rectángulo"/>
          <p:cNvSpPr/>
          <p:nvPr/>
        </p:nvSpPr>
        <p:spPr>
          <a:xfrm>
            <a:off x="3707904" y="1555206"/>
            <a:ext cx="5263088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En la página del ANR está disponible para su </a:t>
            </a:r>
            <a:r>
              <a:rPr lang="da-DK" sz="1400" b="1" dirty="0">
                <a:latin typeface="Montserrat" panose="00000500000000000000" pitchFamily="2" charset="0"/>
              </a:rPr>
              <a:t>consulta y descarga el Mapa Nacional de Susceptibilidad a la Inestabilidad de Laderas</a:t>
            </a:r>
            <a:r>
              <a:rPr lang="da-DK" sz="1400" dirty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Además </a:t>
            </a:r>
            <a:r>
              <a:rPr lang="da-DK" sz="1400" dirty="0">
                <a:latin typeface="Montserrat" panose="00000500000000000000" pitchFamily="2" charset="0"/>
              </a:rPr>
              <a:t>del Atlas de Riesgos Estatal, se recomienda </a:t>
            </a:r>
            <a:r>
              <a:rPr lang="da-DK" sz="1400" b="1" dirty="0">
                <a:latin typeface="Montserrat" panose="00000500000000000000" pitchFamily="2" charset="0"/>
              </a:rPr>
              <a:t>considerar las metodologías de inestabilidad de laderas que se pueden consultar en la página del ANR</a:t>
            </a:r>
            <a:r>
              <a:rPr lang="da-DK" sz="1400" dirty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Para </a:t>
            </a:r>
            <a:r>
              <a:rPr lang="da-DK" sz="1400" dirty="0">
                <a:latin typeface="Montserrat" panose="00000500000000000000" pitchFamily="2" charset="0"/>
              </a:rPr>
              <a:t>los fenómenos de </a:t>
            </a:r>
            <a:r>
              <a:rPr lang="da-DK" sz="1400" b="1" dirty="0">
                <a:latin typeface="Montserrat" panose="00000500000000000000" pitchFamily="2" charset="0"/>
              </a:rPr>
              <a:t>hundimiento, agrietamiento y licuación de suelos</a:t>
            </a:r>
            <a:r>
              <a:rPr lang="da-DK" sz="1400" dirty="0">
                <a:latin typeface="Montserrat" panose="00000500000000000000" pitchFamily="2" charset="0"/>
              </a:rPr>
              <a:t> se recomienda seguir los lineamientos de la </a:t>
            </a:r>
            <a:r>
              <a:rPr lang="da-DK" sz="1400" b="1" dirty="0">
                <a:latin typeface="Montserrat" panose="00000500000000000000" pitchFamily="2" charset="0"/>
              </a:rPr>
              <a:t>Guía de Contenido Mínimo</a:t>
            </a:r>
            <a:r>
              <a:rPr lang="da-DK" sz="1400" dirty="0">
                <a:latin typeface="Montserrat" panose="00000500000000000000" pitchFamily="2" charset="0"/>
              </a:rPr>
              <a:t>.</a:t>
            </a:r>
          </a:p>
          <a:p>
            <a:pPr marL="271463" algn="just">
              <a:spcAft>
                <a:spcPts val="600"/>
              </a:spcAft>
              <a:buSzPct val="150000"/>
            </a:pPr>
            <a:r>
              <a:rPr lang="da-DK" sz="1400" dirty="0" smtClean="0">
                <a:latin typeface="Montserrat" panose="00000500000000000000" pitchFamily="2" charset="0"/>
              </a:rPr>
              <a:t>http</a:t>
            </a:r>
            <a:r>
              <a:rPr lang="da-DK" sz="1400" dirty="0">
                <a:latin typeface="Montserrat" panose="00000500000000000000" pitchFamily="2" charset="0"/>
              </a:rPr>
              <a:t>://www.atlasnacionalderiesgos.gob.mx/archivo/descargas.html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El </a:t>
            </a:r>
            <a:r>
              <a:rPr lang="da-DK" sz="1400" b="1" dirty="0">
                <a:latin typeface="Montserrat" panose="00000500000000000000" pitchFamily="2" charset="0"/>
              </a:rPr>
              <a:t>CENAPRED cuenta con un curso especializado para la construcción de pluviómetros caseros y un tutorial </a:t>
            </a:r>
            <a:r>
              <a:rPr lang="da-DK" sz="1400" dirty="0">
                <a:latin typeface="Montserrat" panose="00000500000000000000" pitchFamily="2" charset="0"/>
              </a:rPr>
              <a:t>que está disponible en: https://drive.google.com/file/d/ 1Mlym3nK-RDGNimt3wnwvBIgwaBOSieXq/ view?usp=sharing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La Dirección de Investigación del CENAPRED cuenta con </a:t>
            </a:r>
            <a:r>
              <a:rPr lang="da-DK" sz="1400" b="1" dirty="0" smtClean="0">
                <a:latin typeface="Montserrat" panose="00000500000000000000" pitchFamily="2" charset="0"/>
              </a:rPr>
              <a:t>un acervo muy amplio de informes</a:t>
            </a:r>
            <a:r>
              <a:rPr lang="da-DK" sz="1400" dirty="0" smtClean="0">
                <a:latin typeface="Montserrat" panose="00000500000000000000" pitchFamily="2" charset="0"/>
              </a:rPr>
              <a:t> con casos de deslizamientos documentados durante las lluvias de 2007, en Juan de Grijalva</a:t>
            </a:r>
            <a:r>
              <a:rPr lang="da-DK" sz="1400" dirty="0">
                <a:latin typeface="Montserrat" panose="00000500000000000000" pitchFamily="2" charset="0"/>
              </a:rPr>
              <a:t>, así como los </a:t>
            </a:r>
            <a:r>
              <a:rPr lang="da-DK" sz="1400" dirty="0" smtClean="0">
                <a:latin typeface="Montserrat" panose="00000500000000000000" pitchFamily="2" charset="0"/>
              </a:rPr>
              <a:t>sucedidos en Cuavas del Jagua y Lomas del Oriente, entre otros.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8" y="1145606"/>
            <a:ext cx="3236175" cy="242582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51089" y="3654852"/>
            <a:ext cx="3634312" cy="32141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Bef>
                <a:spcPct val="0"/>
              </a:spcBef>
            </a:pPr>
            <a:r>
              <a:rPr lang="es-ES" alt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Carretera </a:t>
            </a:r>
            <a:r>
              <a:rPr lang="es-ES" altLang="es-MX" sz="1000" b="1" dirty="0">
                <a:latin typeface="Montserrat" panose="00000500000000000000" pitchFamily="2" charset="0"/>
                <a:ea typeface="+mj-ea"/>
                <a:cs typeface="+mj-cs"/>
              </a:rPr>
              <a:t>de Ángel Albino Corzo a </a:t>
            </a:r>
            <a:r>
              <a:rPr lang="es-ES" altLang="es-MX" sz="1000" b="1" dirty="0" err="1" smtClean="0">
                <a:latin typeface="Montserrat" panose="00000500000000000000" pitchFamily="2" charset="0"/>
                <a:ea typeface="+mj-ea"/>
                <a:cs typeface="+mj-cs"/>
              </a:rPr>
              <a:t>Siltepec</a:t>
            </a:r>
            <a:r>
              <a:rPr lang="es-ES" alt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. </a:t>
            </a:r>
          </a:p>
          <a:p>
            <a:pPr algn="ctr">
              <a:spcBef>
                <a:spcPct val="0"/>
              </a:spcBef>
            </a:pPr>
            <a:r>
              <a:rPr lang="es-ES" alt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Septiembre </a:t>
            </a:r>
            <a:r>
              <a:rPr lang="es-ES" altLang="es-MX" sz="1000" b="1" dirty="0">
                <a:latin typeface="Montserrat" panose="00000500000000000000" pitchFamily="2" charset="0"/>
                <a:ea typeface="+mj-ea"/>
                <a:cs typeface="+mj-cs"/>
              </a:rPr>
              <a:t>2016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8" y="4056094"/>
            <a:ext cx="3207575" cy="2429827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251089" y="6563965"/>
            <a:ext cx="3634312" cy="32141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Bef>
                <a:spcPct val="0"/>
              </a:spcBef>
            </a:pPr>
            <a:r>
              <a:rPr lang="es-ES" altLang="es-MX" sz="1000" b="1" dirty="0">
                <a:latin typeface="Montserrat" panose="00000500000000000000" pitchFamily="2" charset="0"/>
                <a:ea typeface="+mj-ea"/>
                <a:cs typeface="+mj-cs"/>
              </a:rPr>
              <a:t>Flancos del Cerro La Balsa, </a:t>
            </a:r>
            <a:r>
              <a:rPr lang="es-ES" altLang="es-MX" sz="1000" b="1" dirty="0" err="1" smtClean="0">
                <a:latin typeface="Montserrat" panose="00000500000000000000" pitchFamily="2" charset="0"/>
                <a:ea typeface="+mj-ea"/>
                <a:cs typeface="+mj-cs"/>
              </a:rPr>
              <a:t>Pantelhó</a:t>
            </a:r>
            <a:endParaRPr lang="es-ES" altLang="es-MX" sz="1000" b="1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7869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61256" y="257855"/>
            <a:ext cx="342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Vulnerabilidad de vivienda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6 Rectángulo"/>
          <p:cNvSpPr/>
          <p:nvPr/>
        </p:nvSpPr>
        <p:spPr>
          <a:xfrm>
            <a:off x="91391" y="3722499"/>
            <a:ext cx="8873097" cy="10746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s-MX" sz="1400" dirty="0">
                <a:latin typeface="Montserrat" panose="00000500000000000000" pitchFamily="2" charset="0"/>
              </a:rPr>
              <a:t>La edificación para vivienda, promedio estatal, presenta un </a:t>
            </a:r>
            <a:r>
              <a:rPr lang="es-MX" sz="1400" b="1" dirty="0">
                <a:latin typeface="Montserrat" panose="00000500000000000000" pitchFamily="2" charset="0"/>
              </a:rPr>
              <a:t>nivel </a:t>
            </a:r>
            <a:r>
              <a:rPr lang="es-MX" sz="1400" b="1" dirty="0" smtClean="0">
                <a:latin typeface="Montserrat" panose="00000500000000000000" pitchFamily="2" charset="0"/>
              </a:rPr>
              <a:t>muy alto </a:t>
            </a:r>
            <a:r>
              <a:rPr lang="es-MX" sz="1400" dirty="0" smtClean="0">
                <a:latin typeface="Montserrat" panose="00000500000000000000" pitchFamily="2" charset="0"/>
              </a:rPr>
              <a:t>(nivel 7, </a:t>
            </a:r>
            <a:r>
              <a:rPr lang="es-MX" sz="1400" dirty="0">
                <a:latin typeface="Montserrat" panose="00000500000000000000" pitchFamily="2" charset="0"/>
              </a:rPr>
              <a:t>en una escala de 1, muy bajo, y 7, muy alto) de </a:t>
            </a:r>
            <a:r>
              <a:rPr lang="es-MX" sz="1400" b="1" dirty="0">
                <a:latin typeface="Montserrat" panose="00000500000000000000" pitchFamily="2" charset="0"/>
              </a:rPr>
              <a:t>susceptibilidad de daño por </a:t>
            </a:r>
            <a:r>
              <a:rPr lang="es-MX" sz="1400" b="1" dirty="0" smtClean="0">
                <a:latin typeface="Montserrat" panose="00000500000000000000" pitchFamily="2" charset="0"/>
              </a:rPr>
              <a:t>sismo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  <a:p>
            <a:pPr algn="just">
              <a:lnSpc>
                <a:spcPct val="114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Para el caso de vientos fuertes, promedio estatal, presenta un </a:t>
            </a:r>
            <a:r>
              <a:rPr lang="es-MX" sz="1400" b="1" dirty="0" smtClean="0">
                <a:latin typeface="Montserrat" panose="00000500000000000000" pitchFamily="2" charset="0"/>
              </a:rPr>
              <a:t>nivel muy alto </a:t>
            </a:r>
            <a:r>
              <a:rPr lang="es-MX" sz="1400" dirty="0" smtClean="0">
                <a:latin typeface="Montserrat" panose="00000500000000000000" pitchFamily="2" charset="0"/>
              </a:rPr>
              <a:t>(nivel 7, en una escala de 1, muy bajo, y 7, muy alto) de </a:t>
            </a:r>
            <a:r>
              <a:rPr lang="es-MX" sz="1400" b="1" dirty="0" smtClean="0">
                <a:latin typeface="Montserrat" panose="00000500000000000000" pitchFamily="2" charset="0"/>
              </a:rPr>
              <a:t>susceptibilidad de daño por viento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graphicFrame>
        <p:nvGraphicFramePr>
          <p:cNvPr id="16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45776"/>
              </p:ext>
            </p:extLst>
          </p:nvPr>
        </p:nvGraphicFramePr>
        <p:xfrm>
          <a:off x="35496" y="1101377"/>
          <a:ext cx="6768752" cy="24716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0480"/>
                <a:gridCol w="1008112"/>
                <a:gridCol w="1440160"/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Tipología de vivienda en el estado de </a:t>
                      </a:r>
                      <a:r>
                        <a:rPr lang="es-MX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Chiapas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No. viviendas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Vulnerabilidad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60331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291,693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</a:rPr>
                        <a:t>Baja</a:t>
                      </a:r>
                      <a:endParaRPr lang="es-MX" sz="14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flexibles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614,082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Montserrat" panose="00000500000000000000" pitchFamily="2" charset="0"/>
                        </a:rPr>
                        <a:t>Media</a:t>
                      </a:r>
                      <a:endParaRPr lang="es-MX" sz="1400" b="1" i="0" u="none" strike="noStrike" dirty="0" smtClean="0">
                        <a:solidFill>
                          <a:srgbClr val="FFC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adobe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30,569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adobe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64,356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materiales débiles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161,262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Alta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Vivienda no clasificada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860000"/>
                          </a:solidFill>
                          <a:effectLst/>
                          <a:latin typeface="Calibri"/>
                        </a:rPr>
                        <a:t>76,602 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Muy Alta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Fuente: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Encuenta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intercensal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INEGI 2015</a:t>
                      </a:r>
                      <a:endParaRPr lang="es-MX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2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sp>
        <p:nvSpPr>
          <p:cNvPr id="17" name="21 Cerrar llave"/>
          <p:cNvSpPr/>
          <p:nvPr/>
        </p:nvSpPr>
        <p:spPr>
          <a:xfrm>
            <a:off x="6469609" y="1950036"/>
            <a:ext cx="144016" cy="1406956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24 CuadroTexto"/>
          <p:cNvSpPr txBox="1"/>
          <p:nvPr/>
        </p:nvSpPr>
        <p:spPr>
          <a:xfrm>
            <a:off x="6507749" y="245820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76%</a:t>
            </a:r>
            <a:endParaRPr lang="es-MX" dirty="0"/>
          </a:p>
        </p:txBody>
      </p:sp>
      <p:sp>
        <p:nvSpPr>
          <p:cNvPr id="19" name="7 CuadroTexto"/>
          <p:cNvSpPr txBox="1"/>
          <p:nvPr/>
        </p:nvSpPr>
        <p:spPr>
          <a:xfrm>
            <a:off x="136487" y="5085184"/>
            <a:ext cx="9033071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Actividades con las que CENAPRED puede contribuir al fortalecimiento de capacidades para la evaluación de la seguridad de las construcciones e infraestructura.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Uso de un </a:t>
            </a:r>
            <a:r>
              <a:rPr lang="es-MX" sz="1400" b="1" dirty="0" smtClean="0">
                <a:latin typeface="Montserrat" panose="00000500000000000000" pitchFamily="2" charset="0"/>
              </a:rPr>
              <a:t>formato</a:t>
            </a:r>
            <a:r>
              <a:rPr lang="es-MX" sz="1400" dirty="0" smtClean="0">
                <a:latin typeface="Montserrat" panose="00000500000000000000" pitchFamily="2" charset="0"/>
              </a:rPr>
              <a:t> y un manual para </a:t>
            </a:r>
            <a:r>
              <a:rPr lang="es-MX" sz="1400" b="1" dirty="0" smtClean="0">
                <a:latin typeface="Montserrat" panose="00000500000000000000" pitchFamily="2" charset="0"/>
              </a:rPr>
              <a:t>valorar cuantitativamente la vulnerabilidad estructural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b="1" dirty="0" smtClean="0">
                <a:latin typeface="Montserrat" panose="00000500000000000000" pitchFamily="2" charset="0"/>
              </a:rPr>
              <a:t>previo a la ocurrencia de un fenómeno ,principalmente  sismo.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Curso de formación de instructores </a:t>
            </a:r>
            <a:r>
              <a:rPr lang="es-MX" sz="1400" dirty="0" smtClean="0">
                <a:latin typeface="Montserrat" panose="00000500000000000000" pitchFamily="2" charset="0"/>
              </a:rPr>
              <a:t>para que la metodología sea replicada en todo el estado.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12638" r="27740" b="9449"/>
          <a:stretch/>
        </p:blipFill>
        <p:spPr bwMode="auto">
          <a:xfrm>
            <a:off x="7020272" y="1320715"/>
            <a:ext cx="2081680" cy="19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8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159801"/>
              </p:ext>
            </p:extLst>
          </p:nvPr>
        </p:nvGraphicFramePr>
        <p:xfrm>
          <a:off x="1974316" y="0"/>
          <a:ext cx="5283518" cy="6814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02" r="28802"/>
                      <a:stretch>
                        <a:fillRect/>
                      </a:stretch>
                    </p:blipFill>
                    <p:spPr bwMode="auto">
                      <a:xfrm>
                        <a:off x="1974316" y="0"/>
                        <a:ext cx="5283518" cy="68144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2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218782"/>
              </p:ext>
            </p:extLst>
          </p:nvPr>
        </p:nvGraphicFramePr>
        <p:xfrm>
          <a:off x="-10649" y="786045"/>
          <a:ext cx="8341849" cy="550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422" r="7422"/>
                      <a:stretch>
                        <a:fillRect/>
                      </a:stretch>
                    </p:blipFill>
                    <p:spPr bwMode="auto">
                      <a:xfrm>
                        <a:off x="-10649" y="786045"/>
                        <a:ext cx="8341849" cy="55051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140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51324" y="359675"/>
            <a:ext cx="384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Reglamentos de Construcción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-5885" y="1196752"/>
            <a:ext cx="616555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s-MX" sz="1600" dirty="0" smtClean="0">
                <a:latin typeface="Montserrat" panose="00000500000000000000" pitchFamily="2" charset="0"/>
              </a:rPr>
              <a:t>Según información de la Sociedad Mexicana de Ingeniería Estructural:</a:t>
            </a:r>
          </a:p>
          <a:p>
            <a:pPr marL="742950" lvl="1" indent="-285750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1600" b="1" dirty="0" smtClean="0">
                <a:latin typeface="Montserrat" panose="00000500000000000000" pitchFamily="2" charset="0"/>
              </a:rPr>
              <a:t>No</a:t>
            </a:r>
            <a:r>
              <a:rPr lang="es-MX" sz="1600" dirty="0" smtClean="0">
                <a:latin typeface="Montserrat" panose="00000500000000000000" pitchFamily="2" charset="0"/>
              </a:rPr>
              <a:t> existe un reglamento estatal.</a:t>
            </a:r>
          </a:p>
          <a:p>
            <a:pPr algn="just">
              <a:lnSpc>
                <a:spcPct val="125000"/>
              </a:lnSpc>
            </a:pPr>
            <a:r>
              <a:rPr lang="es-MX" sz="1600" dirty="0" smtClean="0">
                <a:latin typeface="Montserrat" panose="00000500000000000000" pitchFamily="2" charset="0"/>
              </a:rPr>
              <a:t>Según información del Atlas Nacional de Riesgos, se reporta la existencia de documentos normativos relativos a construcción y/o desarrollo urbano para </a:t>
            </a:r>
            <a:r>
              <a:rPr lang="es-MX" sz="1600" b="1" dirty="0" smtClean="0">
                <a:latin typeface="Montserrat" panose="00000500000000000000" pitchFamily="2" charset="0"/>
              </a:rPr>
              <a:t>12</a:t>
            </a:r>
            <a:r>
              <a:rPr lang="es-MX" sz="1600" dirty="0" smtClean="0">
                <a:latin typeface="Montserrat" panose="00000500000000000000" pitchFamily="2" charset="0"/>
              </a:rPr>
              <a:t> de los </a:t>
            </a:r>
            <a:r>
              <a:rPr lang="es-MX" sz="1600" b="1" dirty="0" smtClean="0">
                <a:latin typeface="Montserrat" panose="00000500000000000000" pitchFamily="2" charset="0"/>
              </a:rPr>
              <a:t>124</a:t>
            </a:r>
            <a:r>
              <a:rPr lang="es-MX" sz="1600" dirty="0" smtClean="0">
                <a:latin typeface="Montserrat" panose="00000500000000000000" pitchFamily="2" charset="0"/>
              </a:rPr>
              <a:t> municipios del estado de Chiapas.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s-MX" sz="1600" dirty="0" smtClean="0">
              <a:latin typeface="Montserrat" panose="00000500000000000000" pitchFamily="2" charset="0"/>
            </a:endParaRPr>
          </a:p>
        </p:txBody>
      </p:sp>
      <p:sp>
        <p:nvSpPr>
          <p:cNvPr id="16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0209" y="3720521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4 CuadroTexto"/>
          <p:cNvSpPr txBox="1"/>
          <p:nvPr/>
        </p:nvSpPr>
        <p:spPr>
          <a:xfrm>
            <a:off x="75041" y="4149080"/>
            <a:ext cx="892359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600" dirty="0" smtClean="0">
                <a:latin typeface="Montserrat" panose="00000500000000000000" pitchFamily="2" charset="0"/>
              </a:rPr>
              <a:t>Impulsar </a:t>
            </a:r>
            <a:r>
              <a:rPr lang="es-MX" sz="1600" dirty="0">
                <a:latin typeface="Montserrat" panose="00000500000000000000" pitchFamily="2" charset="0"/>
              </a:rPr>
              <a:t>el desarrollo de la normatividad técnica en materia de construcción en </a:t>
            </a:r>
            <a:r>
              <a:rPr lang="es-MX" sz="1600" dirty="0" smtClean="0">
                <a:latin typeface="Montserrat" panose="00000500000000000000" pitchFamily="2" charset="0"/>
              </a:rPr>
              <a:t>Chiapas.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600" dirty="0" smtClean="0">
                <a:latin typeface="Montserrat" panose="00000500000000000000" pitchFamily="2" charset="0"/>
              </a:rPr>
              <a:t>Impulsar la creación y existencia de entes coadyuvantes de la autoridad local y/o estatal, para que, además de contar con reglamentos, se tenga la posibilidad de aplicarlos de manera adecuada y supervisada.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600" dirty="0">
                <a:latin typeface="Montserrat" panose="00000500000000000000" pitchFamily="2" charset="0"/>
              </a:rPr>
              <a:t>Promover la participación de los Colegios de Ingenieros Civiles existentes </a:t>
            </a:r>
            <a:r>
              <a:rPr lang="es-MX" sz="1600" dirty="0" smtClean="0">
                <a:latin typeface="Montserrat" panose="00000500000000000000" pitchFamily="2" charset="0"/>
              </a:rPr>
              <a:t>en Chiapas.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1" t="8927" r="26516" b="7826"/>
          <a:stretch/>
        </p:blipFill>
        <p:spPr bwMode="auto">
          <a:xfrm>
            <a:off x="6159670" y="1196753"/>
            <a:ext cx="2869676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40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1208941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Fortalecimiento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capacidades de las autoridades estatales </a:t>
            </a:r>
            <a:endParaRPr lang="es-MX" sz="16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para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la prevención y mitigación del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Formar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 optimizar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Comité Científico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integrado por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especialistas locales, que asesore a las autoridades de gobierno y/o de Protección Civil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respecto de todos los fenómenos que afecten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Establecimiento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protocolos de comunicación y de trabajo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para la integración de dicho Comité a las actividades y estrategias de las direcciones generales de la Coordinación Nacional de Protección Civil y los comités científicos asesores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Creación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subcomité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para la elaboración / actualización del reglamento de construcción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Participación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vía remota, de un enlace estatal, con perfil técnico-científico,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en las reuniones de CCA del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  <a:endParaRPr lang="es-MX" sz="16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27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3386" y="364423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CuadroTexto 20">
            <a:extLst>
              <a:ext uri="{FF2B5EF4-FFF2-40B4-BE49-F238E27FC236}">
                <a16:creationId xmlns="" xmlns:a16="http://schemas.microsoft.com/office/drawing/2014/main" id="{5764E41A-638A-41F4-8891-65D83EA98CAE}"/>
              </a:ext>
            </a:extLst>
          </p:cNvPr>
          <p:cNvSpPr txBox="1"/>
          <p:nvPr/>
        </p:nvSpPr>
        <p:spPr>
          <a:xfrm>
            <a:off x="5652120" y="3273365"/>
            <a:ext cx="33951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 Light" panose="00000400000000000000" pitchFamily="2" charset="0"/>
              </a:rPr>
              <a:t>Temas a desarrollar</a:t>
            </a:r>
            <a:r>
              <a:rPr lang="es-MX" sz="1400" dirty="0">
                <a:latin typeface="Montserrat Light" panose="00000400000000000000" pitchFamily="2" charset="0"/>
              </a:rPr>
              <a:t>: </a:t>
            </a:r>
            <a:r>
              <a:rPr lang="es-MX" sz="1400" dirty="0" smtClean="0">
                <a:latin typeface="Montserrat Light" panose="00000400000000000000" pitchFamily="2" charset="0"/>
              </a:rPr>
              <a:t>Actualizar </a:t>
            </a:r>
            <a:r>
              <a:rPr lang="es-MX" sz="1400" dirty="0">
                <a:latin typeface="Montserrat Light" panose="00000400000000000000" pitchFamily="2" charset="0"/>
              </a:rPr>
              <a:t>los </a:t>
            </a:r>
            <a:r>
              <a:rPr lang="es-MX" sz="1400" b="1" dirty="0">
                <a:latin typeface="Montserrat Light" panose="00000400000000000000" pitchFamily="2" charset="0"/>
              </a:rPr>
              <a:t>puntos críticos </a:t>
            </a:r>
            <a:r>
              <a:rPr lang="es-MX" sz="1400" dirty="0" smtClean="0">
                <a:latin typeface="Montserrat Light" panose="00000400000000000000" pitchFamily="2" charset="0"/>
              </a:rPr>
              <a:t>de inundación </a:t>
            </a:r>
            <a:r>
              <a:rPr lang="es-MX" sz="1400" dirty="0">
                <a:latin typeface="Montserrat Light" panose="00000400000000000000" pitchFamily="2" charset="0"/>
              </a:rPr>
              <a:t>en el estado, </a:t>
            </a:r>
            <a:r>
              <a:rPr lang="es-MX" sz="1400" dirty="0" smtClean="0">
                <a:latin typeface="Montserrat Light" panose="00000400000000000000" pitchFamily="2" charset="0"/>
              </a:rPr>
              <a:t>sobre todo en los que </a:t>
            </a:r>
            <a:r>
              <a:rPr lang="es-MX" sz="1400" b="1" dirty="0" smtClean="0">
                <a:latin typeface="Montserrat Light" panose="00000400000000000000" pitchFamily="2" charset="0"/>
              </a:rPr>
              <a:t>se ubican en </a:t>
            </a:r>
            <a:r>
              <a:rPr lang="es-MX" sz="1400" dirty="0" smtClean="0">
                <a:latin typeface="Montserrat Light" panose="00000400000000000000" pitchFamily="2" charset="0"/>
              </a:rPr>
              <a:t>cercanías de </a:t>
            </a:r>
            <a:r>
              <a:rPr lang="es-MX" sz="1400" b="1" dirty="0" smtClean="0">
                <a:latin typeface="Montserrat Light" panose="00000400000000000000" pitchFamily="2" charset="0"/>
              </a:rPr>
              <a:t>poblaciones asentadas en zonas de peligro</a:t>
            </a:r>
            <a:r>
              <a:rPr lang="es-MX" sz="1400" dirty="0" smtClean="0">
                <a:latin typeface="Montserrat Light" panose="00000400000000000000" pitchFamily="2" charset="0"/>
              </a:rPr>
              <a:t>, así como </a:t>
            </a:r>
            <a:r>
              <a:rPr lang="es-MX" sz="1400" b="1" dirty="0" smtClean="0">
                <a:latin typeface="Montserrat Light" panose="00000400000000000000" pitchFamily="2" charset="0"/>
              </a:rPr>
              <a:t>aguas abajo </a:t>
            </a:r>
            <a:r>
              <a:rPr lang="es-MX" sz="1400" dirty="0" smtClean="0">
                <a:latin typeface="Montserrat Light" panose="00000400000000000000" pitchFamily="2" charset="0"/>
              </a:rPr>
              <a:t>de la </a:t>
            </a:r>
            <a:r>
              <a:rPr lang="es-MX" sz="1400" b="1" dirty="0" smtClean="0">
                <a:latin typeface="Montserrat Light" panose="00000400000000000000" pitchFamily="2" charset="0"/>
              </a:rPr>
              <a:t>presa </a:t>
            </a:r>
            <a:r>
              <a:rPr lang="es-MX" sz="1400" b="1" dirty="0">
                <a:latin typeface="Montserrat Light" panose="00000400000000000000" pitchFamily="2" charset="0"/>
              </a:rPr>
              <a:t>Netzahualcóyotl</a:t>
            </a:r>
            <a:r>
              <a:rPr lang="es-MX" sz="1400" b="1" dirty="0" smtClean="0">
                <a:latin typeface="Montserrat Light" panose="00000400000000000000" pitchFamily="2" charset="0"/>
              </a:rPr>
              <a:t> </a:t>
            </a:r>
            <a:r>
              <a:rPr lang="es-MX" sz="1400" dirty="0" smtClean="0">
                <a:latin typeface="Montserrat Light" panose="00000400000000000000" pitchFamily="2" charset="0"/>
              </a:rPr>
              <a:t>(</a:t>
            </a:r>
            <a:r>
              <a:rPr lang="es-MX" sz="1400" b="1" dirty="0" smtClean="0">
                <a:latin typeface="Montserrat Light" panose="00000400000000000000" pitchFamily="2" charset="0"/>
              </a:rPr>
              <a:t>peligro muy alto</a:t>
            </a:r>
            <a:r>
              <a:rPr lang="es-MX" sz="1400" dirty="0" smtClean="0">
                <a:latin typeface="Montserrat Light" panose="00000400000000000000" pitchFamily="2" charset="0"/>
              </a:rPr>
              <a:t>). </a:t>
            </a:r>
            <a:r>
              <a:rPr lang="es-MX" sz="1400" b="1" dirty="0" smtClean="0">
                <a:latin typeface="Montserrat Light" panose="00000400000000000000" pitchFamily="2" charset="0"/>
              </a:rPr>
              <a:t>Se monitorean </a:t>
            </a:r>
            <a:r>
              <a:rPr lang="es-MX" sz="1400" dirty="0" smtClean="0">
                <a:latin typeface="Montserrat Light" panose="00000400000000000000" pitchFamily="2" charset="0"/>
              </a:rPr>
              <a:t>semanalmente </a:t>
            </a:r>
            <a:r>
              <a:rPr lang="es-MX" sz="1400" b="1" dirty="0" smtClean="0">
                <a:latin typeface="Montserrat Light" panose="00000400000000000000" pitchFamily="2" charset="0"/>
              </a:rPr>
              <a:t>cinco</a:t>
            </a:r>
            <a:r>
              <a:rPr lang="es-MX" sz="1400" dirty="0" smtClean="0">
                <a:latin typeface="Montserrat Light" panose="00000400000000000000" pitchFamily="2" charset="0"/>
              </a:rPr>
              <a:t> </a:t>
            </a:r>
            <a:r>
              <a:rPr lang="es-MX" sz="1400" b="1" dirty="0" smtClean="0">
                <a:latin typeface="Montserrat Light" panose="00000400000000000000" pitchFamily="2" charset="0"/>
              </a:rPr>
              <a:t>presas</a:t>
            </a:r>
            <a:r>
              <a:rPr lang="es-MX" sz="1400" dirty="0" smtClean="0">
                <a:latin typeface="Montserrat Light" panose="00000400000000000000" pitchFamily="2" charset="0"/>
              </a:rPr>
              <a:t>, </a:t>
            </a:r>
            <a:r>
              <a:rPr lang="es-MX" sz="1400" dirty="0">
                <a:latin typeface="Montserrat Light" panose="00000400000000000000" pitchFamily="2" charset="0"/>
              </a:rPr>
              <a:t>Netzahualcóyotl, </a:t>
            </a:r>
            <a:r>
              <a:rPr lang="es-MX" sz="1400" dirty="0" smtClean="0">
                <a:latin typeface="Montserrat Light" panose="00000400000000000000" pitchFamily="2" charset="0"/>
              </a:rPr>
              <a:t>Ángel Albino Corzo,  Manuel Moreno Torres, Doctor Belisario Domínguez  y Juan Sabines, </a:t>
            </a:r>
            <a:r>
              <a:rPr lang="es-MX" sz="1400" b="1" dirty="0" smtClean="0">
                <a:latin typeface="Montserrat Light" panose="00000400000000000000" pitchFamily="2" charset="0"/>
              </a:rPr>
              <a:t>por su almacenamiento y generación de energía</a:t>
            </a:r>
            <a:r>
              <a:rPr lang="es-MX" sz="1400" dirty="0" smtClean="0">
                <a:latin typeface="Montserrat Light" panose="00000400000000000000" pitchFamily="2" charset="0"/>
              </a:rPr>
              <a:t>.</a:t>
            </a:r>
            <a:endParaRPr lang="es-MX" sz="1400" dirty="0">
              <a:latin typeface="Montserrat Light" panose="00000400000000000000" pitchFamily="2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07504" y="1319852"/>
            <a:ext cx="55446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 Light" panose="00000400000000000000" pitchFamily="2" charset="0"/>
              </a:rPr>
              <a:t>El estado cuenta con </a:t>
            </a:r>
            <a:r>
              <a:rPr lang="es-MX" sz="1400" dirty="0" smtClean="0">
                <a:latin typeface="Montserrat Light" panose="00000400000000000000" pitchFamily="2" charset="0"/>
              </a:rPr>
              <a:t>los</a:t>
            </a:r>
            <a:r>
              <a:rPr lang="es-MX" sz="1400" b="1" dirty="0" smtClean="0">
                <a:latin typeface="Montserrat Light" panose="00000400000000000000" pitchFamily="2" charset="0"/>
              </a:rPr>
              <a:t> ríos más caudalosos y las presas </a:t>
            </a:r>
            <a:r>
              <a:rPr lang="es-MX" sz="1400" dirty="0" smtClean="0">
                <a:latin typeface="Montserrat Light" panose="00000400000000000000" pitchFamily="2" charset="0"/>
              </a:rPr>
              <a:t>más grandes del país (sistema Grijalva), </a:t>
            </a:r>
            <a:r>
              <a:rPr lang="es-MX" sz="1400" dirty="0">
                <a:latin typeface="Montserrat Light" panose="00000400000000000000" pitchFamily="2" charset="0"/>
              </a:rPr>
              <a:t>los cuales pueden provocar </a:t>
            </a:r>
            <a:r>
              <a:rPr lang="es-MX" sz="1400" b="1" dirty="0" smtClean="0">
                <a:latin typeface="Montserrat Light" panose="00000400000000000000" pitchFamily="2" charset="0"/>
              </a:rPr>
              <a:t>inundaciones, durante todo el año</a:t>
            </a:r>
            <a:r>
              <a:rPr lang="es-MX" sz="1400" dirty="0">
                <a:latin typeface="Montserrat Light" panose="00000400000000000000" pitchFamily="2" charset="0"/>
              </a:rPr>
              <a:t>. La </a:t>
            </a:r>
            <a:r>
              <a:rPr lang="es-MX" sz="1400" b="1" dirty="0" smtClean="0">
                <a:latin typeface="Montserrat Light" panose="00000400000000000000" pitchFamily="2" charset="0"/>
              </a:rPr>
              <a:t>costa </a:t>
            </a:r>
            <a:r>
              <a:rPr lang="es-MX" sz="1400" b="1" dirty="0">
                <a:latin typeface="Montserrat Light" panose="00000400000000000000" pitchFamily="2" charset="0"/>
              </a:rPr>
              <a:t>de Chiapas </a:t>
            </a:r>
            <a:r>
              <a:rPr lang="es-MX" sz="1400" dirty="0">
                <a:latin typeface="Montserrat Light" panose="00000400000000000000" pitchFamily="2" charset="0"/>
              </a:rPr>
              <a:t>es la zona más lluviosa y tiene cuencas de respuesta rápida (</a:t>
            </a:r>
            <a:r>
              <a:rPr lang="es-MX" sz="1400" b="1" dirty="0">
                <a:latin typeface="Montserrat Light" panose="00000400000000000000" pitchFamily="2" charset="0"/>
              </a:rPr>
              <a:t>inundaciones súbitas</a:t>
            </a:r>
            <a:r>
              <a:rPr lang="es-MX" sz="1400" dirty="0">
                <a:latin typeface="Montserrat Light" panose="00000400000000000000" pitchFamily="2" charset="0"/>
              </a:rPr>
              <a:t>), en 2005 </a:t>
            </a:r>
            <a:r>
              <a:rPr lang="es-MX" sz="1400" dirty="0" smtClean="0">
                <a:latin typeface="Montserrat Light" panose="00000400000000000000" pitchFamily="2" charset="0"/>
              </a:rPr>
              <a:t>el huracán Stan </a:t>
            </a:r>
            <a:r>
              <a:rPr lang="es-MX" sz="1400" dirty="0">
                <a:latin typeface="Montserrat Light" panose="00000400000000000000" pitchFamily="2" charset="0"/>
              </a:rPr>
              <a:t>dañó diversas estructuras de </a:t>
            </a:r>
            <a:r>
              <a:rPr lang="es-MX" sz="1400" dirty="0" smtClean="0">
                <a:latin typeface="Montserrat Light" panose="00000400000000000000" pitchFamily="2" charset="0"/>
              </a:rPr>
              <a:t>protección. </a:t>
            </a:r>
            <a:r>
              <a:rPr lang="es-MX" sz="1400" dirty="0">
                <a:latin typeface="Montserrat Light" panose="00000400000000000000" pitchFamily="2" charset="0"/>
              </a:rPr>
              <a:t>En </a:t>
            </a:r>
            <a:r>
              <a:rPr lang="es-MX" sz="1400" b="1" dirty="0">
                <a:latin typeface="Montserrat Light" panose="00000400000000000000" pitchFamily="2" charset="0"/>
              </a:rPr>
              <a:t>algunos poblados </a:t>
            </a:r>
            <a:r>
              <a:rPr lang="es-MX" sz="1400" dirty="0">
                <a:latin typeface="Montserrat Light" panose="00000400000000000000" pitchFamily="2" charset="0"/>
              </a:rPr>
              <a:t>se tiene </a:t>
            </a:r>
            <a:r>
              <a:rPr lang="es-MX" sz="1400" b="1" dirty="0">
                <a:latin typeface="Montserrat Light" panose="00000400000000000000" pitchFamily="2" charset="0"/>
              </a:rPr>
              <a:t>arrastre de sedimentos</a:t>
            </a:r>
            <a:r>
              <a:rPr lang="es-MX" sz="1400" dirty="0">
                <a:latin typeface="Montserrat Light" panose="00000400000000000000" pitchFamily="2" charset="0"/>
              </a:rPr>
              <a:t> y prácticamente desaparecen.</a:t>
            </a:r>
            <a:endParaRPr lang="es-MX" sz="1400" dirty="0" smtClean="0">
              <a:latin typeface="Montserrat Light" panose="00000400000000000000" pitchFamily="2" charset="0"/>
            </a:endParaRP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Durante </a:t>
            </a:r>
            <a:r>
              <a:rPr lang="es-MX" sz="1400" b="1" dirty="0" smtClean="0">
                <a:latin typeface="Montserrat Light" panose="00000400000000000000" pitchFamily="2" charset="0"/>
              </a:rPr>
              <a:t>1970 al 2010</a:t>
            </a:r>
            <a:r>
              <a:rPr lang="es-MX" sz="1400" dirty="0" smtClean="0">
                <a:latin typeface="Montserrat Light" panose="00000400000000000000" pitchFamily="2" charset="0"/>
              </a:rPr>
              <a:t> se registraron </a:t>
            </a:r>
            <a:r>
              <a:rPr lang="es-MX" sz="1400" b="1" dirty="0" smtClean="0">
                <a:latin typeface="Montserrat Light" panose="00000400000000000000" pitchFamily="2" charset="0"/>
              </a:rPr>
              <a:t>tres</a:t>
            </a:r>
            <a:r>
              <a:rPr lang="es-MX" sz="1400" dirty="0" smtClean="0">
                <a:latin typeface="Montserrat Light" panose="00000400000000000000" pitchFamily="2" charset="0"/>
              </a:rPr>
              <a:t>   inundaciones que ocasionaron daños importantes: </a:t>
            </a:r>
            <a:r>
              <a:rPr lang="es-MX" sz="1400" b="1" dirty="0" smtClean="0">
                <a:latin typeface="Montserrat Light" panose="00000400000000000000" pitchFamily="2" charset="0"/>
              </a:rPr>
              <a:t>Suchiate</a:t>
            </a:r>
            <a:r>
              <a:rPr lang="es-MX" sz="1400" dirty="0" smtClean="0">
                <a:latin typeface="Montserrat Light" panose="00000400000000000000" pitchFamily="2" charset="0"/>
              </a:rPr>
              <a:t> (peligro muy alto) y </a:t>
            </a:r>
            <a:r>
              <a:rPr lang="es-MX" sz="1400" b="1" dirty="0" smtClean="0">
                <a:latin typeface="Montserrat Light" panose="00000400000000000000" pitchFamily="2" charset="0"/>
              </a:rPr>
              <a:t>Tuxtla Gutiérrez </a:t>
            </a:r>
            <a:r>
              <a:rPr lang="es-MX" sz="1400" dirty="0" smtClean="0">
                <a:latin typeface="Montserrat Light" panose="00000400000000000000" pitchFamily="2" charset="0"/>
              </a:rPr>
              <a:t>(peligro bajo). En los </a:t>
            </a:r>
            <a:r>
              <a:rPr lang="es-MX" sz="1400" b="1" dirty="0" smtClean="0">
                <a:latin typeface="Montserrat Light" panose="00000400000000000000" pitchFamily="2" charset="0"/>
              </a:rPr>
              <a:t>últimos cuatro años </a:t>
            </a:r>
            <a:r>
              <a:rPr lang="es-MX" sz="1400" dirty="0" smtClean="0">
                <a:latin typeface="Montserrat Light" panose="00000400000000000000" pitchFamily="2" charset="0"/>
              </a:rPr>
              <a:t>han ocurrido </a:t>
            </a:r>
            <a:r>
              <a:rPr lang="es-MX" sz="1400" b="1" dirty="0" smtClean="0">
                <a:latin typeface="Montserrat Light" panose="00000400000000000000" pitchFamily="2" charset="0"/>
              </a:rPr>
              <a:t>120 eventos </a:t>
            </a:r>
            <a:r>
              <a:rPr lang="es-MX" sz="1400" dirty="0" smtClean="0">
                <a:latin typeface="Montserrat Light" panose="00000400000000000000" pitchFamily="2" charset="0"/>
              </a:rPr>
              <a:t>en los municipios de </a:t>
            </a:r>
            <a:r>
              <a:rPr lang="es-MX" sz="1400" dirty="0" err="1" smtClean="0">
                <a:latin typeface="Montserrat Light" panose="00000400000000000000" pitchFamily="2" charset="0"/>
              </a:rPr>
              <a:t>Pichucalco</a:t>
            </a:r>
            <a:r>
              <a:rPr lang="es-MX" sz="1400" dirty="0" smtClean="0">
                <a:latin typeface="Montserrat Light" panose="00000400000000000000" pitchFamily="2" charset="0"/>
              </a:rPr>
              <a:t>, San Cristóbal </a:t>
            </a:r>
            <a:r>
              <a:rPr lang="es-MX" sz="1400" dirty="0">
                <a:latin typeface="Montserrat Light" panose="00000400000000000000" pitchFamily="2" charset="0"/>
              </a:rPr>
              <a:t>de las </a:t>
            </a:r>
            <a:r>
              <a:rPr lang="es-MX" sz="1400" dirty="0" smtClean="0">
                <a:latin typeface="Montserrat Light" panose="00000400000000000000" pitchFamily="2" charset="0"/>
              </a:rPr>
              <a:t>Casas, </a:t>
            </a:r>
            <a:r>
              <a:rPr lang="es-MX" sz="1400" dirty="0">
                <a:latin typeface="Montserrat Light" panose="00000400000000000000" pitchFamily="2" charset="0"/>
              </a:rPr>
              <a:t>Villa </a:t>
            </a:r>
            <a:r>
              <a:rPr lang="es-MX" sz="1400" dirty="0" err="1" smtClean="0">
                <a:latin typeface="Montserrat Light" panose="00000400000000000000" pitchFamily="2" charset="0"/>
              </a:rPr>
              <a:t>Comaltitlán</a:t>
            </a:r>
            <a:r>
              <a:rPr lang="es-MX" sz="1400" dirty="0" smtClean="0">
                <a:latin typeface="Montserrat Light" panose="00000400000000000000" pitchFamily="2" charset="0"/>
              </a:rPr>
              <a:t>, Huixtla</a:t>
            </a:r>
            <a:r>
              <a:rPr lang="es-MX" sz="1400" dirty="0">
                <a:latin typeface="Montserrat Light" panose="00000400000000000000" pitchFamily="2" charset="0"/>
              </a:rPr>
              <a:t> </a:t>
            </a:r>
            <a:r>
              <a:rPr lang="es-MX" sz="1400" dirty="0" smtClean="0">
                <a:latin typeface="Montserrat Light" panose="00000400000000000000" pitchFamily="2" charset="0"/>
              </a:rPr>
              <a:t>y </a:t>
            </a:r>
            <a:r>
              <a:rPr lang="es-MX" sz="1400" dirty="0" err="1">
                <a:latin typeface="Montserrat Light" panose="00000400000000000000" pitchFamily="2" charset="0"/>
              </a:rPr>
              <a:t>Acapetahua</a:t>
            </a:r>
            <a:r>
              <a:rPr lang="es-MX" sz="1400" dirty="0">
                <a:latin typeface="Montserrat Light" panose="00000400000000000000" pitchFamily="2" charset="0"/>
              </a:rPr>
              <a:t> </a:t>
            </a:r>
            <a:r>
              <a:rPr lang="es-MX" sz="1400" dirty="0" smtClean="0">
                <a:latin typeface="Montserrat Light" panose="00000400000000000000" pitchFamily="2" charset="0"/>
              </a:rPr>
              <a:t>(</a:t>
            </a:r>
            <a:r>
              <a:rPr lang="es-MX" sz="1400" b="1" dirty="0" smtClean="0">
                <a:latin typeface="Montserrat Light" panose="00000400000000000000" pitchFamily="2" charset="0"/>
              </a:rPr>
              <a:t>peligro muy alto</a:t>
            </a:r>
            <a:r>
              <a:rPr lang="es-MX" sz="1400" dirty="0" smtClean="0">
                <a:latin typeface="Montserrat Light" panose="00000400000000000000" pitchFamily="2" charset="0"/>
              </a:rPr>
              <a:t>); Tapachula, </a:t>
            </a:r>
            <a:r>
              <a:rPr lang="es-MX" sz="1400" dirty="0">
                <a:latin typeface="Montserrat Light" panose="00000400000000000000" pitchFamily="2" charset="0"/>
              </a:rPr>
              <a:t>Frontera </a:t>
            </a:r>
            <a:r>
              <a:rPr lang="es-MX" sz="1400" dirty="0" smtClean="0">
                <a:latin typeface="Montserrat Light" panose="00000400000000000000" pitchFamily="2" charset="0"/>
              </a:rPr>
              <a:t>Comalapa, </a:t>
            </a:r>
            <a:r>
              <a:rPr lang="es-MX" sz="1400" dirty="0" err="1" smtClean="0">
                <a:latin typeface="Montserrat Light" panose="00000400000000000000" pitchFamily="2" charset="0"/>
              </a:rPr>
              <a:t>Mapastepec</a:t>
            </a:r>
            <a:r>
              <a:rPr lang="es-MX" sz="1400" dirty="0" smtClean="0">
                <a:latin typeface="Montserrat Light" panose="00000400000000000000" pitchFamily="2" charset="0"/>
              </a:rPr>
              <a:t>, </a:t>
            </a:r>
            <a:r>
              <a:rPr lang="es-MX" sz="1400" dirty="0" err="1" smtClean="0">
                <a:latin typeface="Montserrat Light" panose="00000400000000000000" pitchFamily="2" charset="0"/>
              </a:rPr>
              <a:t>Pijijiapan</a:t>
            </a:r>
            <a:r>
              <a:rPr lang="es-MX" sz="1400" dirty="0">
                <a:latin typeface="Montserrat Light" panose="00000400000000000000" pitchFamily="2" charset="0"/>
              </a:rPr>
              <a:t> </a:t>
            </a:r>
            <a:r>
              <a:rPr lang="es-MX" sz="1400" dirty="0" smtClean="0">
                <a:latin typeface="Montserrat Light" panose="00000400000000000000" pitchFamily="2" charset="0"/>
              </a:rPr>
              <a:t>y </a:t>
            </a:r>
            <a:r>
              <a:rPr lang="es-MX" sz="1400" dirty="0">
                <a:latin typeface="Montserrat Light" panose="00000400000000000000" pitchFamily="2" charset="0"/>
              </a:rPr>
              <a:t>Palenque </a:t>
            </a:r>
            <a:r>
              <a:rPr lang="es-MX" sz="1400" dirty="0" smtClean="0">
                <a:latin typeface="Montserrat Light" panose="00000400000000000000" pitchFamily="2" charset="0"/>
              </a:rPr>
              <a:t>(</a:t>
            </a:r>
            <a:r>
              <a:rPr lang="es-MX" sz="1400" b="1" dirty="0" smtClean="0">
                <a:latin typeface="Montserrat Light" panose="00000400000000000000" pitchFamily="2" charset="0"/>
              </a:rPr>
              <a:t>peligro alto</a:t>
            </a:r>
            <a:r>
              <a:rPr lang="es-MX" sz="1400" dirty="0" smtClean="0">
                <a:latin typeface="Montserrat Light" panose="00000400000000000000" pitchFamily="2" charset="0"/>
              </a:rPr>
              <a:t>); </a:t>
            </a:r>
            <a:r>
              <a:rPr lang="es-MX" sz="1400" dirty="0">
                <a:latin typeface="Montserrat Light" panose="00000400000000000000" pitchFamily="2" charset="0"/>
              </a:rPr>
              <a:t>Comitán de </a:t>
            </a:r>
            <a:r>
              <a:rPr lang="es-MX" sz="1400" dirty="0" smtClean="0">
                <a:latin typeface="Montserrat Light" panose="00000400000000000000" pitchFamily="2" charset="0"/>
              </a:rPr>
              <a:t>Domínguez y </a:t>
            </a:r>
            <a:r>
              <a:rPr lang="es-MX" sz="1400" dirty="0">
                <a:latin typeface="Montserrat Light" panose="00000400000000000000" pitchFamily="2" charset="0"/>
              </a:rPr>
              <a:t>Ocosingo </a:t>
            </a:r>
            <a:r>
              <a:rPr lang="es-MX" sz="1400" dirty="0" smtClean="0">
                <a:latin typeface="Montserrat Light" panose="00000400000000000000" pitchFamily="2" charset="0"/>
              </a:rPr>
              <a:t>(</a:t>
            </a:r>
            <a:r>
              <a:rPr lang="es-MX" sz="1400" b="1" dirty="0" smtClean="0">
                <a:latin typeface="Montserrat Light" panose="00000400000000000000" pitchFamily="2" charset="0"/>
              </a:rPr>
              <a:t>peligro medio</a:t>
            </a:r>
            <a:r>
              <a:rPr lang="es-MX" sz="1400" dirty="0" smtClean="0">
                <a:latin typeface="Montserrat Light" panose="00000400000000000000" pitchFamily="2" charset="0"/>
              </a:rPr>
              <a:t>); </a:t>
            </a:r>
            <a:r>
              <a:rPr lang="es-MX" sz="1400" dirty="0" err="1" smtClean="0">
                <a:latin typeface="Montserrat Light" panose="00000400000000000000" pitchFamily="2" charset="0"/>
              </a:rPr>
              <a:t>Cacahoatán</a:t>
            </a:r>
            <a:r>
              <a:rPr lang="es-MX" sz="1400" dirty="0" smtClean="0">
                <a:latin typeface="Montserrat Light" panose="00000400000000000000" pitchFamily="2" charset="0"/>
              </a:rPr>
              <a:t>, Cintalapa y </a:t>
            </a:r>
            <a:r>
              <a:rPr lang="es-MX" sz="1400" dirty="0">
                <a:latin typeface="Montserrat Light" panose="00000400000000000000" pitchFamily="2" charset="0"/>
              </a:rPr>
              <a:t>Escuintla</a:t>
            </a:r>
            <a:r>
              <a:rPr lang="es-MX" sz="1400" dirty="0" smtClean="0">
                <a:latin typeface="Montserrat Light" panose="00000400000000000000" pitchFamily="2" charset="0"/>
              </a:rPr>
              <a:t> (</a:t>
            </a:r>
            <a:r>
              <a:rPr lang="es-MX" sz="1400" b="1" dirty="0" smtClean="0">
                <a:latin typeface="Montserrat Light" panose="00000400000000000000" pitchFamily="2" charset="0"/>
              </a:rPr>
              <a:t>peligro bajo</a:t>
            </a:r>
            <a:r>
              <a:rPr lang="es-MX" sz="1400" dirty="0" smtClean="0">
                <a:latin typeface="Montserrat Light" panose="00000400000000000000" pitchFamily="2" charset="0"/>
              </a:rPr>
              <a:t>); y </a:t>
            </a:r>
            <a:r>
              <a:rPr lang="es-MX" sz="1400" dirty="0" err="1" smtClean="0">
                <a:latin typeface="Montserrat Light" panose="00000400000000000000" pitchFamily="2" charset="0"/>
              </a:rPr>
              <a:t>Chicoasén</a:t>
            </a:r>
            <a:r>
              <a:rPr lang="es-MX" sz="1400" dirty="0" smtClean="0">
                <a:latin typeface="Montserrat Light" panose="00000400000000000000" pitchFamily="2" charset="0"/>
              </a:rPr>
              <a:t> </a:t>
            </a:r>
            <a:r>
              <a:rPr lang="es-MX" sz="1400" dirty="0" smtClean="0">
                <a:latin typeface="Montserrat Light" panose="00000400000000000000" pitchFamily="2" charset="0"/>
              </a:rPr>
              <a:t>(</a:t>
            </a:r>
            <a:r>
              <a:rPr lang="es-MX" sz="1400" b="1" dirty="0" smtClean="0">
                <a:latin typeface="Montserrat Light" panose="00000400000000000000" pitchFamily="2" charset="0"/>
              </a:rPr>
              <a:t>peligro muy bajo</a:t>
            </a:r>
            <a:r>
              <a:rPr lang="es-MX" sz="1400" dirty="0" smtClean="0">
                <a:latin typeface="Montserrat Light" panose="00000400000000000000" pitchFamily="2" charset="0"/>
              </a:rPr>
              <a:t>). </a:t>
            </a:r>
            <a:endParaRPr lang="es-MX" sz="1400" strike="sngStrike" dirty="0">
              <a:latin typeface="Montserrat Light" panose="00000400000000000000" pitchFamily="2" charset="0"/>
            </a:endParaRPr>
          </a:p>
        </p:txBody>
      </p:sp>
      <p:sp>
        <p:nvSpPr>
          <p:cNvPr id="20" name="14 Rectángulo"/>
          <p:cNvSpPr/>
          <p:nvPr/>
        </p:nvSpPr>
        <p:spPr>
          <a:xfrm>
            <a:off x="107504" y="5487029"/>
            <a:ext cx="55446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Obras en alto riesgo: presas </a:t>
            </a:r>
            <a:r>
              <a:rPr lang="es-MX" sz="1400" b="1" dirty="0" smtClean="0">
                <a:latin typeface="Montserrat Light" panose="00000400000000000000" pitchFamily="2" charset="0"/>
              </a:rPr>
              <a:t>Juan Sabines  </a:t>
            </a:r>
            <a:r>
              <a:rPr lang="es-MX" sz="1400" dirty="0" smtClean="0">
                <a:latin typeface="Montserrat Light" panose="00000400000000000000" pitchFamily="2" charset="0"/>
              </a:rPr>
              <a:t>en La Concordia (problemática hídrica) y</a:t>
            </a:r>
            <a:r>
              <a:rPr lang="es-MX" sz="1400" b="1" dirty="0" smtClean="0">
                <a:latin typeface="Montserrat Light" panose="00000400000000000000" pitchFamily="2" charset="0"/>
              </a:rPr>
              <a:t> La Providencia </a:t>
            </a:r>
            <a:r>
              <a:rPr lang="es-MX" sz="1400" dirty="0" smtClean="0">
                <a:latin typeface="Montserrat Light" panose="00000400000000000000" pitchFamily="2" charset="0"/>
              </a:rPr>
              <a:t>en Cintalapa (daño estructural e hídrico).</a:t>
            </a:r>
            <a:endParaRPr lang="es-MX" sz="1400" dirty="0">
              <a:latin typeface="Montserrat Light" panose="00000400000000000000" pitchFamily="2" charset="0"/>
            </a:endParaRPr>
          </a:p>
        </p:txBody>
      </p:sp>
      <p:grpSp>
        <p:nvGrpSpPr>
          <p:cNvPr id="21" name="4 Grupo"/>
          <p:cNvGrpSpPr/>
          <p:nvPr/>
        </p:nvGrpSpPr>
        <p:grpSpPr>
          <a:xfrm>
            <a:off x="5868144" y="1257141"/>
            <a:ext cx="3207808" cy="1872208"/>
            <a:chOff x="5868144" y="1124744"/>
            <a:chExt cx="3207808" cy="1872208"/>
          </a:xfrm>
        </p:grpSpPr>
        <p:pic>
          <p:nvPicPr>
            <p:cNvPr id="22" name="Picture 4" descr="D:\Desktop\Grijalv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1124744"/>
              <a:ext cx="3207808" cy="1872208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5" descr="D:\Desktop\leyend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070" y="2442833"/>
              <a:ext cx="500175" cy="528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154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3386" y="364423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72EED67-8814-42EC-AC9E-531C75A9F126}"/>
              </a:ext>
            </a:extLst>
          </p:cNvPr>
          <p:cNvSpPr txBox="1"/>
          <p:nvPr/>
        </p:nvSpPr>
        <p:spPr>
          <a:xfrm>
            <a:off x="107504" y="1075380"/>
            <a:ext cx="561662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 Light" panose="00000400000000000000" pitchFamily="2" charset="0"/>
              </a:rPr>
              <a:t>Se cuenta con los siguientes materiales: mapas de </a:t>
            </a:r>
            <a:r>
              <a:rPr lang="es-MX" sz="1400" b="1" dirty="0">
                <a:latin typeface="Montserrat Light" panose="00000400000000000000" pitchFamily="2" charset="0"/>
              </a:rPr>
              <a:t>peligro</a:t>
            </a:r>
            <a:r>
              <a:rPr lang="es-MX" sz="1400" dirty="0">
                <a:latin typeface="Montserrat Light" panose="00000400000000000000" pitchFamily="2" charset="0"/>
              </a:rPr>
              <a:t> a escala municipal, </a:t>
            </a:r>
            <a:r>
              <a:rPr lang="es-MX" sz="1400" b="1" dirty="0">
                <a:latin typeface="Montserrat Light" panose="00000400000000000000" pitchFamily="2" charset="0"/>
              </a:rPr>
              <a:t>inundaciones históricas</a:t>
            </a:r>
            <a:r>
              <a:rPr lang="es-MX" sz="1400" dirty="0">
                <a:latin typeface="Montserrat Light" panose="00000400000000000000" pitchFamily="2" charset="0"/>
              </a:rPr>
              <a:t>  y de </a:t>
            </a:r>
            <a:r>
              <a:rPr lang="es-MX" sz="1400" b="1" dirty="0">
                <a:latin typeface="Montserrat Light" panose="00000400000000000000" pitchFamily="2" charset="0"/>
              </a:rPr>
              <a:t>vulnerabilidad</a:t>
            </a:r>
            <a:r>
              <a:rPr lang="es-MX" sz="1400" dirty="0">
                <a:latin typeface="Montserrat Light" panose="00000400000000000000" pitchFamily="2" charset="0"/>
              </a:rPr>
              <a:t>, ambos disponibles en el </a:t>
            </a:r>
            <a:r>
              <a:rPr lang="es-MX" sz="1400" dirty="0" smtClean="0">
                <a:latin typeface="Montserrat Light" panose="00000400000000000000" pitchFamily="2" charset="0"/>
              </a:rPr>
              <a:t>ANR, así como el </a:t>
            </a:r>
            <a:r>
              <a:rPr lang="es-MX" sz="1400" b="1" dirty="0" smtClean="0">
                <a:latin typeface="Montserrat Light" panose="00000400000000000000" pitchFamily="2" charset="0"/>
              </a:rPr>
              <a:t>índice de inundabilidad</a:t>
            </a:r>
            <a:r>
              <a:rPr lang="es-MX" sz="1400" dirty="0" smtClean="0">
                <a:latin typeface="Montserrat Light" panose="00000400000000000000" pitchFamily="2" charset="0"/>
              </a:rPr>
              <a:t>, escenarios de inundación para las ciudades de </a:t>
            </a:r>
            <a:r>
              <a:rPr lang="es-MX" sz="1400" b="1" dirty="0" smtClean="0">
                <a:latin typeface="Montserrat Light" panose="00000400000000000000" pitchFamily="2" charset="0"/>
              </a:rPr>
              <a:t>San Cristóbal y Tuxtla Gutiérrez</a:t>
            </a:r>
            <a:r>
              <a:rPr lang="es-MX" sz="1400" dirty="0" smtClean="0">
                <a:latin typeface="Montserrat Light" panose="00000400000000000000" pitchFamily="2" charset="0"/>
              </a:rPr>
              <a:t>, así como el </a:t>
            </a:r>
            <a:r>
              <a:rPr lang="es-MX" sz="1400" b="1" dirty="0" smtClean="0">
                <a:latin typeface="Montserrat Light" panose="00000400000000000000" pitchFamily="2" charset="0"/>
              </a:rPr>
              <a:t>río Grijalva, </a:t>
            </a:r>
            <a:r>
              <a:rPr lang="es-MX" sz="1400" dirty="0" smtClean="0">
                <a:latin typeface="Montserrat Light" panose="00000400000000000000" pitchFamily="2" charset="0"/>
              </a:rPr>
              <a:t>y </a:t>
            </a:r>
            <a:r>
              <a:rPr lang="es-MX" sz="1400" b="1" dirty="0" smtClean="0">
                <a:latin typeface="Montserrat Light" panose="00000400000000000000" pitchFamily="2" charset="0"/>
              </a:rPr>
              <a:t>delimitación de zonas federales</a:t>
            </a:r>
            <a:r>
              <a:rPr lang="es-MX" sz="1400" dirty="0" smtClean="0">
                <a:latin typeface="Montserrat Light" panose="00000400000000000000" pitchFamily="2" charset="0"/>
              </a:rPr>
              <a:t> elaborados por </a:t>
            </a:r>
            <a:r>
              <a:rPr lang="es-MX" sz="1400" dirty="0">
                <a:latin typeface="Montserrat Light" panose="00000400000000000000" pitchFamily="2" charset="0"/>
              </a:rPr>
              <a:t>la </a:t>
            </a:r>
            <a:r>
              <a:rPr lang="es-MX" sz="1400" dirty="0" smtClean="0">
                <a:latin typeface="Montserrat Light" panose="00000400000000000000" pitchFamily="2" charset="0"/>
              </a:rPr>
              <a:t>CONAGUA y la UNAM. </a:t>
            </a:r>
          </a:p>
          <a:p>
            <a:pPr algn="just"/>
            <a:endParaRPr lang="es-MX" sz="1400" dirty="0">
              <a:latin typeface="Montserrat Light" panose="00000400000000000000" pitchFamily="2" charset="0"/>
            </a:endParaRPr>
          </a:p>
          <a:p>
            <a:pPr algn="just"/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Actualizar</a:t>
            </a:r>
            <a:r>
              <a:rPr lang="es-MX" sz="1400" dirty="0">
                <a:latin typeface="Montserrat Light" panose="00000400000000000000" pitchFamily="2" charset="0"/>
              </a:rPr>
              <a:t>, elaborar y difundir mapas de inundación para </a:t>
            </a:r>
            <a:r>
              <a:rPr lang="es-MX" sz="1400" dirty="0" smtClean="0">
                <a:latin typeface="Montserrat Light" panose="00000400000000000000" pitchFamily="2" charset="0"/>
              </a:rPr>
              <a:t>ríos, </a:t>
            </a:r>
            <a:r>
              <a:rPr lang="es-MX" sz="1400" dirty="0">
                <a:latin typeface="Montserrat Light" panose="00000400000000000000" pitchFamily="2" charset="0"/>
              </a:rPr>
              <a:t>centros </a:t>
            </a:r>
            <a:r>
              <a:rPr lang="es-MX" sz="1400" dirty="0" smtClean="0">
                <a:latin typeface="Montserrat Light" panose="00000400000000000000" pitchFamily="2" charset="0"/>
              </a:rPr>
              <a:t>urbanos y presas, </a:t>
            </a:r>
            <a:r>
              <a:rPr lang="es-MX" sz="1400" dirty="0">
                <a:latin typeface="Montserrat Light" panose="00000400000000000000" pitchFamily="2" charset="0"/>
              </a:rPr>
              <a:t>con apoyo de las dependencias académicas del </a:t>
            </a:r>
            <a:r>
              <a:rPr lang="es-MX" sz="1400" dirty="0" smtClean="0">
                <a:latin typeface="Montserrat Light" panose="00000400000000000000" pitchFamily="2" charset="0"/>
              </a:rPr>
              <a:t>estado, para los municipios de </a:t>
            </a:r>
            <a:r>
              <a:rPr lang="es-MX" sz="1400" b="1" dirty="0" smtClean="0">
                <a:latin typeface="Montserrat Light" panose="00000400000000000000" pitchFamily="2" charset="0"/>
              </a:rPr>
              <a:t>peligro alto y muy alto</a:t>
            </a:r>
            <a:r>
              <a:rPr lang="es-MX" sz="1400" dirty="0" smtClean="0">
                <a:latin typeface="Montserrat Light" panose="00000400000000000000" pitchFamily="2" charset="0"/>
              </a:rPr>
              <a:t>.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Fortalecer el monitoreo y vigilancia </a:t>
            </a:r>
            <a:r>
              <a:rPr lang="es-MX" sz="1400" dirty="0" err="1" smtClean="0">
                <a:latin typeface="Montserrat Light" panose="00000400000000000000" pitchFamily="2" charset="0"/>
              </a:rPr>
              <a:t>hidrometeorológica</a:t>
            </a:r>
            <a:r>
              <a:rPr lang="es-MX" sz="1400" dirty="0" smtClean="0">
                <a:latin typeface="Montserrat Light" panose="00000400000000000000" pitchFamily="2" charset="0"/>
              </a:rPr>
              <a:t>, principalmente en las cuencas de los ríos </a:t>
            </a:r>
            <a:r>
              <a:rPr lang="es-MX" sz="1400" b="1" dirty="0" smtClean="0">
                <a:latin typeface="Montserrat Light" panose="00000400000000000000" pitchFamily="2" charset="0"/>
              </a:rPr>
              <a:t>El </a:t>
            </a:r>
            <a:r>
              <a:rPr lang="es-MX" sz="1400" b="1" dirty="0" err="1" smtClean="0">
                <a:latin typeface="Montserrat Light" panose="00000400000000000000" pitchFamily="2" charset="0"/>
              </a:rPr>
              <a:t>Sabinal</a:t>
            </a:r>
            <a:r>
              <a:rPr lang="es-MX" sz="1400" b="1" dirty="0" smtClean="0">
                <a:latin typeface="Montserrat Light" panose="00000400000000000000" pitchFamily="2" charset="0"/>
              </a:rPr>
              <a:t>, </a:t>
            </a:r>
            <a:r>
              <a:rPr lang="es-MX" sz="1400" b="1" dirty="0" err="1" smtClean="0">
                <a:latin typeface="Montserrat Light" panose="00000400000000000000" pitchFamily="2" charset="0"/>
              </a:rPr>
              <a:t>Coatán</a:t>
            </a:r>
            <a:r>
              <a:rPr lang="es-MX" sz="1400" b="1" dirty="0">
                <a:latin typeface="Montserrat Light" panose="00000400000000000000" pitchFamily="2" charset="0"/>
              </a:rPr>
              <a:t>, </a:t>
            </a:r>
            <a:r>
              <a:rPr lang="es-MX" sz="1400" b="1" dirty="0" err="1">
                <a:latin typeface="Montserrat Light" panose="00000400000000000000" pitchFamily="2" charset="0"/>
              </a:rPr>
              <a:t>Xelajú</a:t>
            </a:r>
            <a:r>
              <a:rPr lang="es-MX" sz="1400" dirty="0">
                <a:latin typeface="Montserrat Light" panose="00000400000000000000" pitchFamily="2" charset="0"/>
              </a:rPr>
              <a:t> y de arroyos </a:t>
            </a:r>
            <a:r>
              <a:rPr lang="es-MX" sz="1400" b="1" dirty="0" smtClean="0">
                <a:latin typeface="Montserrat Light" panose="00000400000000000000" pitchFamily="2" charset="0"/>
              </a:rPr>
              <a:t>Mineral</a:t>
            </a:r>
            <a:r>
              <a:rPr lang="es-MX" sz="1400" dirty="0" smtClean="0">
                <a:latin typeface="Montserrat Light" panose="00000400000000000000" pitchFamily="2" charset="0"/>
              </a:rPr>
              <a:t> </a:t>
            </a:r>
            <a:r>
              <a:rPr lang="es-MX" sz="1400" dirty="0">
                <a:latin typeface="Montserrat Light" panose="00000400000000000000" pitchFamily="2" charset="0"/>
              </a:rPr>
              <a:t>y </a:t>
            </a:r>
            <a:r>
              <a:rPr lang="es-MX" sz="1400" b="1" dirty="0" smtClean="0">
                <a:latin typeface="Montserrat Light" panose="00000400000000000000" pitchFamily="2" charset="0"/>
              </a:rPr>
              <a:t>Allende</a:t>
            </a:r>
            <a:r>
              <a:rPr lang="es-MX" sz="1400" dirty="0" smtClean="0">
                <a:latin typeface="Montserrat Light" panose="00000400000000000000" pitchFamily="2" charset="0"/>
              </a:rPr>
              <a:t>, ya que existe una red de estaciones climatológicas e hidrométricas, las cuales </a:t>
            </a:r>
            <a:r>
              <a:rPr lang="es-MX" sz="1400" b="1" dirty="0" smtClean="0">
                <a:latin typeface="Montserrat Light" panose="00000400000000000000" pitchFamily="2" charset="0"/>
              </a:rPr>
              <a:t>no todas operan de forma automática</a:t>
            </a:r>
            <a:r>
              <a:rPr lang="es-MX" sz="1400" dirty="0" smtClean="0">
                <a:latin typeface="Montserrat Light" panose="00000400000000000000" pitchFamily="2" charset="0"/>
              </a:rPr>
              <a:t>. Además, se requiere mantenimiento y actualización de las mismas.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 Light" panose="00000400000000000000" pitchFamily="2" charset="0"/>
              </a:rPr>
              <a:t>Delimitar las zonas federales</a:t>
            </a:r>
            <a:r>
              <a:rPr lang="es-MX" sz="1400" dirty="0" smtClean="0">
                <a:latin typeface="Montserrat Light" panose="00000400000000000000" pitchFamily="2" charset="0"/>
              </a:rPr>
              <a:t> para </a:t>
            </a:r>
            <a:r>
              <a:rPr lang="es-MX" sz="1400" b="1" dirty="0" smtClean="0">
                <a:latin typeface="Montserrat Light" panose="00000400000000000000" pitchFamily="2" charset="0"/>
              </a:rPr>
              <a:t>disminuir</a:t>
            </a:r>
            <a:r>
              <a:rPr lang="es-MX" sz="1400" dirty="0" smtClean="0">
                <a:latin typeface="Montserrat Light" panose="00000400000000000000" pitchFamily="2" charset="0"/>
              </a:rPr>
              <a:t> las </a:t>
            </a:r>
            <a:r>
              <a:rPr lang="es-MX" sz="1400" b="1" dirty="0" smtClean="0">
                <a:latin typeface="Montserrat Light" panose="00000400000000000000" pitchFamily="2" charset="0"/>
              </a:rPr>
              <a:t>invasiones</a:t>
            </a:r>
            <a:r>
              <a:rPr lang="es-MX" sz="1400" dirty="0" smtClean="0">
                <a:latin typeface="Montserrat Light" panose="00000400000000000000" pitchFamily="2" charset="0"/>
              </a:rPr>
              <a:t> aguas abajo de </a:t>
            </a:r>
            <a:r>
              <a:rPr lang="es-MX" sz="1400" b="1" dirty="0" smtClean="0">
                <a:latin typeface="Montserrat Light" panose="00000400000000000000" pitchFamily="2" charset="0"/>
              </a:rPr>
              <a:t>las presas </a:t>
            </a:r>
            <a:r>
              <a:rPr lang="es-MX" sz="1400" b="1" dirty="0">
                <a:latin typeface="Montserrat Light" panose="00000400000000000000" pitchFamily="2" charset="0"/>
              </a:rPr>
              <a:t>Netzahualcóyotl, Ángel Albino Corzo,  Manuel Moreno Torres, Doctor Belisario Domínguez  y Juan </a:t>
            </a:r>
            <a:r>
              <a:rPr lang="es-MX" sz="1400" b="1" dirty="0" smtClean="0">
                <a:latin typeface="Montserrat Light" panose="00000400000000000000" pitchFamily="2" charset="0"/>
              </a:rPr>
              <a:t>Sabines</a:t>
            </a:r>
            <a:r>
              <a:rPr lang="es-MX" sz="1400" dirty="0">
                <a:latin typeface="Montserrat Light" panose="00000400000000000000" pitchFamily="2" charset="0"/>
              </a:rPr>
              <a:t>.</a:t>
            </a:r>
            <a:endParaRPr lang="es-MX" sz="1400" dirty="0" smtClean="0">
              <a:latin typeface="Montserrat Light" panose="00000400000000000000" pitchFamily="2" charset="0"/>
            </a:endParaRP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Elaborar un </a:t>
            </a:r>
            <a:r>
              <a:rPr lang="es-MX" sz="1400" b="1" dirty="0" smtClean="0">
                <a:latin typeface="Montserrat Light" panose="00000400000000000000" pitchFamily="2" charset="0"/>
              </a:rPr>
              <a:t>inventario que integre las características y condiciones de las obras de protección</a:t>
            </a:r>
            <a:r>
              <a:rPr lang="es-MX" sz="1400" dirty="0" smtClean="0">
                <a:latin typeface="Montserrat Light" panose="00000400000000000000" pitchFamily="2" charset="0"/>
              </a:rPr>
              <a:t>, para el control de avenidas en el estado.</a:t>
            </a:r>
          </a:p>
        </p:txBody>
      </p:sp>
      <p:sp>
        <p:nvSpPr>
          <p:cNvPr id="10" name="8 CuadroTexto"/>
          <p:cNvSpPr txBox="1"/>
          <p:nvPr/>
        </p:nvSpPr>
        <p:spPr>
          <a:xfrm>
            <a:off x="4049704" y="6526505"/>
            <a:ext cx="4986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b="1" dirty="0">
                <a:latin typeface="Montserrat Light" panose="00000400000000000000" pitchFamily="2" charset="0"/>
              </a:rPr>
              <a:t>Fuente: PRONACCH, </a:t>
            </a:r>
            <a:r>
              <a:rPr lang="es-MX" sz="800" b="1" dirty="0" smtClean="0">
                <a:latin typeface="Montserrat Light" panose="00000400000000000000" pitchFamily="2" charset="0"/>
              </a:rPr>
              <a:t>2013</a:t>
            </a:r>
          </a:p>
          <a:p>
            <a:pPr algn="r"/>
            <a:r>
              <a:rPr lang="es-MX" sz="700" dirty="0">
                <a:latin typeface="Montserrat Light" panose="00000400000000000000" pitchFamily="2" charset="0"/>
                <a:hlinkClick r:id="rId3"/>
              </a:rPr>
              <a:t>https://</a:t>
            </a:r>
            <a:r>
              <a:rPr lang="es-MX" sz="700" dirty="0" smtClean="0">
                <a:latin typeface="Montserrat Light" panose="00000400000000000000" pitchFamily="2" charset="0"/>
                <a:hlinkClick r:id="rId3"/>
              </a:rPr>
              <a:t>www.gob.mx/conagua/acciones-y-programas/frontera-sur</a:t>
            </a:r>
            <a:endParaRPr lang="es-MX" sz="700" dirty="0" smtClean="0">
              <a:latin typeface="Montserrat Light" panose="00000400000000000000" pitchFamily="2" charset="0"/>
            </a:endParaRPr>
          </a:p>
          <a:p>
            <a:pPr algn="r"/>
            <a:endParaRPr lang="es-MX" sz="700" dirty="0" smtClean="0">
              <a:latin typeface="Montserrat Light" panose="00000400000000000000" pitchFamily="2" charset="0"/>
            </a:endParaRPr>
          </a:p>
        </p:txBody>
      </p:sp>
      <p:grpSp>
        <p:nvGrpSpPr>
          <p:cNvPr id="12" name="4 Grupo"/>
          <p:cNvGrpSpPr/>
          <p:nvPr/>
        </p:nvGrpSpPr>
        <p:grpSpPr>
          <a:xfrm>
            <a:off x="5940152" y="1124744"/>
            <a:ext cx="3065811" cy="2536540"/>
            <a:chOff x="5940152" y="980728"/>
            <a:chExt cx="3065811" cy="2536540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" t="2701" r="2443" b="2948"/>
            <a:stretch/>
          </p:blipFill>
          <p:spPr bwMode="auto">
            <a:xfrm>
              <a:off x="5940152" y="980728"/>
              <a:ext cx="3065811" cy="2536540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6" descr="D:\CENAPRED\2018\Logos CENAPRED_nvos\logo CENAPRED_vertical y horizontal-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9" y="3004021"/>
              <a:ext cx="576064" cy="174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D:\Downloads\WhatsApp Image 2019-02-07 at 9.12.40 AM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t="6203" r="2325" b="4790"/>
          <a:stretch/>
        </p:blipFill>
        <p:spPr bwMode="auto">
          <a:xfrm>
            <a:off x="5924416" y="3922313"/>
            <a:ext cx="3065811" cy="247907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23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3386" y="364423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183605" y="798631"/>
            <a:ext cx="3515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CASOS DE ESTUDIO EN CHIAPAS (1)</a:t>
            </a:r>
            <a:endParaRPr lang="es-MX" sz="14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6" name="2 CuadroTexto"/>
          <p:cNvSpPr txBox="1"/>
          <p:nvPr/>
        </p:nvSpPr>
        <p:spPr>
          <a:xfrm>
            <a:off x="179512" y="1072019"/>
            <a:ext cx="554461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 Light" panose="00000400000000000000" pitchFamily="2" charset="0"/>
              </a:rPr>
              <a:t>En 2018, la </a:t>
            </a:r>
            <a:r>
              <a:rPr lang="es-MX" sz="1400" b="1" dirty="0" smtClean="0">
                <a:latin typeface="Montserrat Light" panose="00000400000000000000" pitchFamily="2" charset="0"/>
              </a:rPr>
              <a:t>Subdirección de Riesgos por Inundación</a:t>
            </a:r>
            <a:r>
              <a:rPr lang="es-MX" sz="1400" dirty="0" smtClean="0">
                <a:latin typeface="Montserrat Light" panose="00000400000000000000" pitchFamily="2" charset="0"/>
              </a:rPr>
              <a:t>,  elaboró </a:t>
            </a:r>
            <a:r>
              <a:rPr lang="es-MX" sz="1400" b="1" dirty="0" smtClean="0">
                <a:latin typeface="Montserrat Light" panose="00000400000000000000" pitchFamily="2" charset="0"/>
              </a:rPr>
              <a:t>tres estudios y un simulacro </a:t>
            </a:r>
            <a:r>
              <a:rPr lang="es-MX" sz="1400" dirty="0" smtClean="0">
                <a:latin typeface="Montserrat Light" panose="00000400000000000000" pitchFamily="2" charset="0"/>
              </a:rPr>
              <a:t>referentes a las inundaciones </a:t>
            </a:r>
            <a:r>
              <a:rPr lang="es-MX" sz="1400" dirty="0">
                <a:latin typeface="Montserrat Light" panose="00000400000000000000" pitchFamily="2" charset="0"/>
              </a:rPr>
              <a:t>en </a:t>
            </a:r>
            <a:r>
              <a:rPr lang="es-MX" sz="1400" dirty="0" smtClean="0">
                <a:latin typeface="Montserrat Light" panose="00000400000000000000" pitchFamily="2" charset="0"/>
              </a:rPr>
              <a:t>Chiapas. El primer caso se titula </a:t>
            </a:r>
            <a:r>
              <a:rPr lang="es-MX" sz="1400" b="1" i="1" dirty="0">
                <a:latin typeface="Montserrat Light" panose="00000400000000000000" pitchFamily="2" charset="0"/>
              </a:rPr>
              <a:t>Determinación de cuencas de respuesta rápida, con base en el estudio para regionalizar los gastos generados por avenidas máximas</a:t>
            </a:r>
            <a:r>
              <a:rPr lang="es-MX" sz="1400" dirty="0" smtClean="0">
                <a:latin typeface="Montserrat Light" panose="00000400000000000000" pitchFamily="2" charset="0"/>
              </a:rPr>
              <a:t>.</a:t>
            </a:r>
          </a:p>
          <a:p>
            <a:pPr algn="just"/>
            <a:endParaRPr lang="es-MX" sz="1400" dirty="0">
              <a:latin typeface="Montserrat Light" panose="000004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400" dirty="0" smtClean="0">
                <a:latin typeface="Montserrat Light" panose="00000400000000000000" pitchFamily="2" charset="0"/>
              </a:rPr>
              <a:t>Se seleccionó la </a:t>
            </a:r>
            <a:r>
              <a:rPr lang="es-MX" sz="1400" dirty="0">
                <a:latin typeface="Montserrat Light" panose="00000400000000000000" pitchFamily="2" charset="0"/>
              </a:rPr>
              <a:t>ciudad de </a:t>
            </a:r>
            <a:r>
              <a:rPr lang="es-MX" sz="1400" b="1" dirty="0" err="1" smtClean="0">
                <a:latin typeface="Montserrat Light" panose="00000400000000000000" pitchFamily="2" charset="0"/>
              </a:rPr>
              <a:t>Huixtla</a:t>
            </a:r>
            <a:r>
              <a:rPr lang="es-MX" sz="1400" b="1" dirty="0">
                <a:latin typeface="Montserrat Light" panose="00000400000000000000" pitchFamily="2" charset="0"/>
              </a:rPr>
              <a:t>,</a:t>
            </a:r>
            <a:r>
              <a:rPr lang="es-MX" sz="1400" dirty="0" smtClean="0">
                <a:latin typeface="Montserrat Light" panose="00000400000000000000" pitchFamily="2" charset="0"/>
              </a:rPr>
              <a:t> se </a:t>
            </a:r>
            <a:r>
              <a:rPr lang="es-MX" sz="1400" dirty="0">
                <a:latin typeface="Montserrat Light" panose="00000400000000000000" pitchFamily="2" charset="0"/>
              </a:rPr>
              <a:t>ubica en la salida de su cuenca hidrográfica</a:t>
            </a:r>
            <a:r>
              <a:rPr lang="es-MX" sz="1400" dirty="0" smtClean="0">
                <a:latin typeface="Montserrat Light" panose="00000400000000000000" pitchFamily="2" charset="0"/>
              </a:rPr>
              <a:t>, dicha condición favorece </a:t>
            </a:r>
            <a:r>
              <a:rPr lang="es-MX" sz="1400" b="1" dirty="0" smtClean="0">
                <a:latin typeface="Montserrat Light" panose="00000400000000000000" pitchFamily="2" charset="0"/>
              </a:rPr>
              <a:t>inundaciones</a:t>
            </a:r>
            <a:r>
              <a:rPr lang="es-MX" sz="1400" dirty="0" smtClean="0">
                <a:latin typeface="Montserrat Light" panose="00000400000000000000" pitchFamily="2" charset="0"/>
              </a:rPr>
              <a:t>, como las ocurridas en </a:t>
            </a:r>
            <a:r>
              <a:rPr lang="es-MX" sz="1400" b="1" dirty="0" smtClean="0">
                <a:latin typeface="Montserrat Light" panose="00000400000000000000" pitchFamily="2" charset="0"/>
              </a:rPr>
              <a:t>1998 </a:t>
            </a:r>
            <a:r>
              <a:rPr lang="es-MX" sz="1400" dirty="0" smtClean="0">
                <a:latin typeface="Montserrat Light" panose="00000400000000000000" pitchFamily="2" charset="0"/>
              </a:rPr>
              <a:t>que dejaron </a:t>
            </a:r>
            <a:r>
              <a:rPr lang="es-MX" sz="1400" dirty="0">
                <a:latin typeface="Montserrat Light" panose="00000400000000000000" pitchFamily="2" charset="0"/>
              </a:rPr>
              <a:t>severos daños en la población y sus </a:t>
            </a:r>
            <a:r>
              <a:rPr lang="es-MX" sz="1400" dirty="0" smtClean="0">
                <a:latin typeface="Montserrat Light" panose="00000400000000000000" pitchFamily="2" charset="0"/>
              </a:rPr>
              <a:t>bienes.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MX" sz="1400" dirty="0" smtClean="0">
              <a:latin typeface="Montserrat Light" panose="000004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400" dirty="0" smtClean="0">
                <a:latin typeface="Montserrat Light" panose="00000400000000000000" pitchFamily="2" charset="0"/>
              </a:rPr>
              <a:t>Se realizó el </a:t>
            </a:r>
            <a:r>
              <a:rPr lang="es-MX" sz="1400" b="1" dirty="0" smtClean="0">
                <a:latin typeface="Montserrat Light" panose="00000400000000000000" pitchFamily="2" charset="0"/>
              </a:rPr>
              <a:t>análisis hidrológico y la modelación hidráulica</a:t>
            </a:r>
            <a:r>
              <a:rPr lang="es-MX" sz="1400" dirty="0" smtClean="0">
                <a:latin typeface="Montserrat Light" panose="00000400000000000000" pitchFamily="2" charset="0"/>
              </a:rPr>
              <a:t> para los periodos de retorno 2, 5, 10, 20, 50, 100, 200, 500 y 1000 años. Resultando </a:t>
            </a:r>
            <a:r>
              <a:rPr lang="es-MX" sz="1400" b="1" dirty="0" smtClean="0">
                <a:latin typeface="Montserrat Light" panose="00000400000000000000" pitchFamily="2" charset="0"/>
              </a:rPr>
              <a:t>27 mapas de peligro</a:t>
            </a:r>
            <a:r>
              <a:rPr lang="es-MX" sz="1400" dirty="0" smtClean="0">
                <a:latin typeface="Montserrat Light" panose="00000400000000000000" pitchFamily="2" charset="0"/>
              </a:rPr>
              <a:t> (profundidades, velocidades y severidad), disponibles en el ANRI.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MX" sz="1400" dirty="0">
              <a:latin typeface="Montserrat Light" panose="000004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400" dirty="0" smtClean="0">
                <a:latin typeface="Montserrat Light" panose="00000400000000000000" pitchFamily="2" charset="0"/>
              </a:rPr>
              <a:t>Se levantó la </a:t>
            </a:r>
            <a:r>
              <a:rPr lang="es-MX" sz="1400" b="1" dirty="0" smtClean="0">
                <a:latin typeface="Montserrat Light" panose="00000400000000000000" pitchFamily="2" charset="0"/>
              </a:rPr>
              <a:t>vulnerabilidad física</a:t>
            </a:r>
            <a:r>
              <a:rPr lang="es-MX" sz="1400" dirty="0" smtClean="0">
                <a:latin typeface="Montserrat Light" panose="00000400000000000000" pitchFamily="2" charset="0"/>
              </a:rPr>
              <a:t> con ayuda de </a:t>
            </a:r>
            <a:r>
              <a:rPr lang="es-MX" sz="1400" i="1" dirty="0" smtClean="0">
                <a:latin typeface="Montserrat Light" panose="00000400000000000000" pitchFamily="2" charset="0"/>
              </a:rPr>
              <a:t>Street View </a:t>
            </a:r>
            <a:r>
              <a:rPr lang="es-MX" sz="1400" dirty="0" smtClean="0">
                <a:latin typeface="Montserrat Light" panose="00000400000000000000" pitchFamily="2" charset="0"/>
              </a:rPr>
              <a:t>para caracterizar </a:t>
            </a:r>
            <a:r>
              <a:rPr lang="es-MX" sz="1400" b="1" dirty="0" smtClean="0">
                <a:latin typeface="Montserrat Light" panose="00000400000000000000" pitchFamily="2" charset="0"/>
              </a:rPr>
              <a:t>6308 viviendas</a:t>
            </a:r>
            <a:r>
              <a:rPr lang="es-MX" sz="1400" dirty="0" smtClean="0">
                <a:latin typeface="Montserrat Light" panose="00000400000000000000" pitchFamily="2" charset="0"/>
              </a:rPr>
              <a:t> de la zona urbana de </a:t>
            </a:r>
            <a:r>
              <a:rPr lang="es-MX" sz="1400" dirty="0" err="1" smtClean="0">
                <a:latin typeface="Montserrat Light" panose="00000400000000000000" pitchFamily="2" charset="0"/>
              </a:rPr>
              <a:t>Huixtla</a:t>
            </a:r>
            <a:r>
              <a:rPr lang="es-MX" sz="1400" dirty="0" smtClean="0">
                <a:latin typeface="Montserrat Light" panose="00000400000000000000" pitchFamily="2" charset="0"/>
              </a:rPr>
              <a:t>. Producto: un </a:t>
            </a:r>
            <a:r>
              <a:rPr lang="es-MX" sz="1400" b="1" dirty="0" smtClean="0">
                <a:latin typeface="Montserrat Light" panose="00000400000000000000" pitchFamily="2" charset="0"/>
              </a:rPr>
              <a:t>mapa de vulnerabilidad</a:t>
            </a:r>
            <a:r>
              <a:rPr lang="es-MX" sz="1400" dirty="0" smtClean="0">
                <a:latin typeface="Montserrat Light" panose="00000400000000000000" pitchFamily="2" charset="0"/>
              </a:rPr>
              <a:t> ante inundación.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MX" sz="1400" dirty="0">
              <a:latin typeface="Montserrat Light" panose="000004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400" dirty="0" smtClean="0">
                <a:latin typeface="Montserrat Light" panose="00000400000000000000" pitchFamily="2" charset="0"/>
              </a:rPr>
              <a:t>Se estimó el </a:t>
            </a:r>
            <a:r>
              <a:rPr lang="es-MX" sz="1400" b="1" dirty="0" smtClean="0">
                <a:latin typeface="Montserrat Light" panose="00000400000000000000" pitchFamily="2" charset="0"/>
              </a:rPr>
              <a:t>índice de riesgo para </a:t>
            </a:r>
            <a:r>
              <a:rPr lang="es-MX" sz="1400" b="1" dirty="0" err="1" smtClean="0">
                <a:latin typeface="Montserrat Light" panose="00000400000000000000" pitchFamily="2" charset="0"/>
              </a:rPr>
              <a:t>Huixtla</a:t>
            </a:r>
            <a:r>
              <a:rPr lang="es-MX" sz="1400" dirty="0" smtClean="0">
                <a:latin typeface="Montserrat Light" panose="00000400000000000000" pitchFamily="2" charset="0"/>
              </a:rPr>
              <a:t>. En conclusión se termina el </a:t>
            </a:r>
            <a:r>
              <a:rPr lang="es-MX" sz="1400" b="1" dirty="0" smtClean="0">
                <a:latin typeface="Montserrat Light" panose="00000400000000000000" pitchFamily="2" charset="0"/>
              </a:rPr>
              <a:t>informe del estudio y 37 mapas</a:t>
            </a:r>
            <a:r>
              <a:rPr lang="es-MX" sz="1400" dirty="0" smtClean="0">
                <a:latin typeface="Montserrat Light" panose="00000400000000000000" pitchFamily="2" charset="0"/>
              </a:rPr>
              <a:t>, de los cuales 10 estarán próximamente en el ANRI.</a:t>
            </a:r>
            <a:endParaRPr lang="es-MX" sz="1400" dirty="0">
              <a:latin typeface="Montserrat Light" panose="00000400000000000000" pitchFamily="2" charset="0"/>
            </a:endParaRPr>
          </a:p>
        </p:txBody>
      </p:sp>
      <p:sp>
        <p:nvSpPr>
          <p:cNvPr id="17" name="4 Rectángulo"/>
          <p:cNvSpPr/>
          <p:nvPr/>
        </p:nvSpPr>
        <p:spPr>
          <a:xfrm>
            <a:off x="5974802" y="3197823"/>
            <a:ext cx="30659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dirty="0" smtClean="0">
                <a:latin typeface="Montserrat Light" panose="00000400000000000000" pitchFamily="2" charset="0"/>
              </a:rPr>
              <a:t>Mapa de profundidades para un </a:t>
            </a:r>
            <a:r>
              <a:rPr lang="es-MX" sz="1000" b="1" dirty="0" err="1" smtClean="0">
                <a:latin typeface="Montserrat Light" panose="00000400000000000000" pitchFamily="2" charset="0"/>
              </a:rPr>
              <a:t>Tr</a:t>
            </a:r>
            <a:r>
              <a:rPr lang="es-MX" sz="1000" b="1" dirty="0" smtClean="0">
                <a:latin typeface="Montserrat Light" panose="00000400000000000000" pitchFamily="2" charset="0"/>
              </a:rPr>
              <a:t>=100 años</a:t>
            </a:r>
            <a:endParaRPr lang="es-MX" sz="1000" b="1" dirty="0">
              <a:latin typeface="Montserrat Light" panose="00000400000000000000" pitchFamily="2" charset="0"/>
            </a:endParaRPr>
          </a:p>
        </p:txBody>
      </p:sp>
      <p:pic>
        <p:nvPicPr>
          <p:cNvPr id="19" name="Picture 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6" y="1184288"/>
            <a:ext cx="3065963" cy="196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6" y="3777923"/>
            <a:ext cx="3065963" cy="236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 descr="D:\CENAPRED\2018\Logos CENAPRED_nvos\logo CENAPRED_vertical y horizontal-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902053"/>
            <a:ext cx="576064" cy="17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43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3386" y="364423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767" y="4582746"/>
            <a:ext cx="2986806" cy="16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 Rectángulo"/>
          <p:cNvSpPr/>
          <p:nvPr/>
        </p:nvSpPr>
        <p:spPr>
          <a:xfrm>
            <a:off x="179512" y="1119510"/>
            <a:ext cx="51845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b="1" dirty="0" smtClean="0">
                <a:latin typeface="Montserrat Light" panose="00000400000000000000" pitchFamily="2" charset="0"/>
              </a:rPr>
              <a:t>Proyecto 2018</a:t>
            </a:r>
            <a:r>
              <a:rPr lang="es-MX" sz="1400" dirty="0" smtClean="0">
                <a:latin typeface="Montserrat Light" panose="00000400000000000000" pitchFamily="2" charset="0"/>
              </a:rPr>
              <a:t>: </a:t>
            </a:r>
            <a:r>
              <a:rPr lang="es-MX" sz="1400" b="1" i="1" dirty="0">
                <a:latin typeface="Montserrat Light" panose="00000400000000000000" pitchFamily="2" charset="0"/>
              </a:rPr>
              <a:t>Aplicación de la guía de procedimientos de </a:t>
            </a:r>
            <a:r>
              <a:rPr lang="es-MX" sz="1400" b="1" i="1" dirty="0" err="1">
                <a:latin typeface="Montserrat Light" panose="00000400000000000000" pitchFamily="2" charset="0"/>
              </a:rPr>
              <a:t>alertamiento</a:t>
            </a:r>
            <a:r>
              <a:rPr lang="es-MX" sz="1400" b="1" i="1" dirty="0">
                <a:latin typeface="Montserrat Light" panose="00000400000000000000" pitchFamily="2" charset="0"/>
              </a:rPr>
              <a:t> por inundaciones fluviales en comunidades rurales del estado de Chiapas</a:t>
            </a:r>
            <a:r>
              <a:rPr lang="es-MX" sz="1400" dirty="0" smtClean="0">
                <a:latin typeface="Montserrat Light" panose="00000400000000000000" pitchFamily="2" charset="0"/>
              </a:rPr>
              <a:t>.</a:t>
            </a:r>
          </a:p>
          <a:p>
            <a:pPr algn="just"/>
            <a:endParaRPr lang="es-MX" sz="1400" dirty="0" smtClean="0">
              <a:latin typeface="Montserrat Light" panose="00000400000000000000" pitchFamily="2" charset="0"/>
            </a:endParaRPr>
          </a:p>
          <a:p>
            <a:pPr algn="just"/>
            <a:r>
              <a:rPr lang="es-MX" sz="1400" b="1" dirty="0" smtClean="0">
                <a:latin typeface="Montserrat Light" panose="00000400000000000000" pitchFamily="2" charset="0"/>
              </a:rPr>
              <a:t>Finalidad</a:t>
            </a:r>
            <a:r>
              <a:rPr lang="es-MX" sz="1400" dirty="0">
                <a:latin typeface="Montserrat Light" panose="00000400000000000000" pitchFamily="2" charset="0"/>
              </a:rPr>
              <a:t>: Ampliar la metodología del CENAPRED sobre estimación de peligro, vulnerabilidad y riesgo </a:t>
            </a:r>
            <a:r>
              <a:rPr lang="es-MX" sz="1400" b="1" dirty="0" smtClean="0">
                <a:latin typeface="Montserrat Light" panose="00000400000000000000" pitchFamily="2" charset="0"/>
              </a:rPr>
              <a:t>en seis  localidades </a:t>
            </a:r>
            <a:r>
              <a:rPr lang="es-MX" sz="1400" b="1" dirty="0">
                <a:latin typeface="Montserrat Light" panose="00000400000000000000" pitchFamily="2" charset="0"/>
              </a:rPr>
              <a:t>rurales</a:t>
            </a:r>
            <a:r>
              <a:rPr lang="es-MX" sz="1400" dirty="0">
                <a:latin typeface="Montserrat Light" panose="00000400000000000000" pitchFamily="2" charset="0"/>
              </a:rPr>
              <a:t> </a:t>
            </a:r>
            <a:r>
              <a:rPr lang="es-MX" sz="1400" dirty="0" smtClean="0">
                <a:latin typeface="Montserrat Light" panose="00000400000000000000" pitchFamily="2" charset="0"/>
              </a:rPr>
              <a:t>hacia </a:t>
            </a:r>
            <a:r>
              <a:rPr lang="es-MX" sz="1400" dirty="0">
                <a:latin typeface="Montserrat Light" panose="00000400000000000000" pitchFamily="2" charset="0"/>
              </a:rPr>
              <a:t>sistemas de alerta </a:t>
            </a:r>
            <a:r>
              <a:rPr lang="es-MX" sz="1400" dirty="0" smtClean="0">
                <a:latin typeface="Montserrat Light" panose="00000400000000000000" pitchFamily="2" charset="0"/>
              </a:rPr>
              <a:t>en la zona entre las ciudades de Berriozábal y Tuxtla Gutiérrez.</a:t>
            </a:r>
          </a:p>
          <a:p>
            <a:pPr algn="just"/>
            <a:endParaRPr lang="es-MX" sz="1400" dirty="0" smtClean="0">
              <a:latin typeface="Montserrat Light" panose="00000400000000000000" pitchFamily="2" charset="0"/>
            </a:endParaRPr>
          </a:p>
          <a:p>
            <a:pPr algn="just"/>
            <a:r>
              <a:rPr lang="es-MX" sz="1400" b="1" dirty="0" smtClean="0">
                <a:latin typeface="Montserrat Light" panose="00000400000000000000" pitchFamily="2" charset="0"/>
              </a:rPr>
              <a:t>Beneficios</a:t>
            </a:r>
            <a:r>
              <a:rPr lang="es-MX" sz="1400" dirty="0">
                <a:latin typeface="Montserrat Light" panose="00000400000000000000" pitchFamily="2" charset="0"/>
              </a:rPr>
              <a:t>: Desarrollo de un sistema de alerta temprana, aprovechando sistemas de pronóstico de la CONAGUA, y </a:t>
            </a:r>
            <a:r>
              <a:rPr lang="es-MX" sz="1400" b="1" dirty="0">
                <a:latin typeface="Montserrat Light" panose="00000400000000000000" pitchFamily="2" charset="0"/>
              </a:rPr>
              <a:t>formar brigadas comunitarias </a:t>
            </a:r>
            <a:r>
              <a:rPr lang="es-MX" sz="1400" dirty="0">
                <a:latin typeface="Montserrat Light" panose="00000400000000000000" pitchFamily="2" charset="0"/>
              </a:rPr>
              <a:t>que coadyuven en  censos para </a:t>
            </a:r>
            <a:r>
              <a:rPr lang="es-MX" sz="1400" dirty="0" smtClean="0">
                <a:latin typeface="Montserrat Light" panose="00000400000000000000" pitchFamily="2" charset="0"/>
              </a:rPr>
              <a:t>evacuación y seguimiento </a:t>
            </a:r>
            <a:r>
              <a:rPr lang="es-MX" sz="1400" dirty="0">
                <a:latin typeface="Montserrat Light" panose="00000400000000000000" pitchFamily="2" charset="0"/>
              </a:rPr>
              <a:t>de lluvias </a:t>
            </a:r>
            <a:r>
              <a:rPr lang="es-MX" sz="1400" dirty="0" smtClean="0">
                <a:latin typeface="Montserrat Light" panose="00000400000000000000" pitchFamily="2" charset="0"/>
              </a:rPr>
              <a:t>vs </a:t>
            </a:r>
            <a:r>
              <a:rPr lang="es-MX" sz="1400" dirty="0">
                <a:latin typeface="Montserrat Light" panose="00000400000000000000" pitchFamily="2" charset="0"/>
              </a:rPr>
              <a:t>umbrales</a:t>
            </a:r>
            <a:r>
              <a:rPr lang="es-MX" sz="1400" dirty="0" smtClean="0">
                <a:latin typeface="Montserrat Light" panose="00000400000000000000" pitchFamily="2" charset="0"/>
              </a:rPr>
              <a:t>.</a:t>
            </a:r>
          </a:p>
          <a:p>
            <a:pPr algn="just"/>
            <a:endParaRPr lang="es-MX" sz="1400" b="1" dirty="0" smtClean="0">
              <a:latin typeface="Montserrat Light" panose="00000400000000000000" pitchFamily="2" charset="0"/>
            </a:endParaRPr>
          </a:p>
          <a:p>
            <a:pPr algn="just"/>
            <a:r>
              <a:rPr lang="es-MX" sz="1400" b="1" dirty="0" smtClean="0">
                <a:latin typeface="Montserrat Light" panose="00000400000000000000" pitchFamily="2" charset="0"/>
              </a:rPr>
              <a:t>Resultados </a:t>
            </a:r>
            <a:r>
              <a:rPr lang="es-MX" sz="1400" b="1" dirty="0">
                <a:latin typeface="Montserrat Light" panose="00000400000000000000" pitchFamily="2" charset="0"/>
              </a:rPr>
              <a:t>esperados de su aplicación:</a:t>
            </a:r>
          </a:p>
          <a:p>
            <a:pPr algn="just"/>
            <a:endParaRPr lang="es-MX" sz="1400" b="1" dirty="0">
              <a:latin typeface="Montserrat Light" panose="000004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MX" sz="1400" dirty="0" smtClean="0">
                <a:latin typeface="Montserrat Light" panose="00000400000000000000" pitchFamily="2" charset="0"/>
              </a:rPr>
              <a:t>Sitios de </a:t>
            </a:r>
            <a:r>
              <a:rPr lang="es-MX" sz="1400" dirty="0">
                <a:latin typeface="Montserrat Light" panose="00000400000000000000" pitchFamily="2" charset="0"/>
              </a:rPr>
              <a:t>inundación </a:t>
            </a:r>
            <a:r>
              <a:rPr lang="es-MX" sz="1400" dirty="0" smtClean="0">
                <a:latin typeface="Montserrat Light" panose="00000400000000000000" pitchFamily="2" charset="0"/>
              </a:rPr>
              <a:t>según mapas </a:t>
            </a:r>
            <a:r>
              <a:rPr lang="es-MX" sz="1400" dirty="0">
                <a:latin typeface="Montserrat Light" panose="00000400000000000000" pitchFamily="2" charset="0"/>
              </a:rPr>
              <a:t>de peligro, </a:t>
            </a:r>
            <a:endParaRPr lang="es-MX" sz="1400" dirty="0" smtClean="0">
              <a:latin typeface="Montserrat Light" panose="000004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MX" sz="1400" dirty="0">
                <a:latin typeface="Montserrat Light" panose="00000400000000000000" pitchFamily="2" charset="0"/>
              </a:rPr>
              <a:t>Requerimientos de medición de lluvia y en su caso de voluntarios </a:t>
            </a:r>
            <a:r>
              <a:rPr lang="es-MX" sz="1400" dirty="0" smtClean="0">
                <a:latin typeface="Montserrat Light" panose="00000400000000000000" pitchFamily="2" charset="0"/>
              </a:rPr>
              <a:t>locales, </a:t>
            </a:r>
            <a:r>
              <a:rPr lang="es-MX" sz="1400" dirty="0">
                <a:latin typeface="Montserrat Light" panose="00000400000000000000" pitchFamily="2" charset="0"/>
              </a:rPr>
              <a:t>para estar pendientes de una tormenta antes del valor crítico o umbral.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MX" sz="1400" dirty="0">
                <a:latin typeface="Montserrat Light" panose="00000400000000000000" pitchFamily="2" charset="0"/>
              </a:rPr>
              <a:t>Procedimiento para alertar con planes comunitarios (censos, refugios y rutas).</a:t>
            </a:r>
          </a:p>
        </p:txBody>
      </p:sp>
      <p:sp>
        <p:nvSpPr>
          <p:cNvPr id="12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147314" y="827837"/>
            <a:ext cx="3560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CASOS DE ESTUDIO EN CHIAPAS (2)</a:t>
            </a:r>
            <a:endParaRPr lang="es-MX" sz="14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2 Rectángulo"/>
          <p:cNvSpPr/>
          <p:nvPr/>
        </p:nvSpPr>
        <p:spPr>
          <a:xfrm>
            <a:off x="5790262" y="3805032"/>
            <a:ext cx="28798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dirty="0" smtClean="0">
                <a:latin typeface="Montserrat Light" panose="00000400000000000000" pitchFamily="2" charset="0"/>
              </a:rPr>
              <a:t>Ruta de evacuación a un posible refugio </a:t>
            </a:r>
            <a:endParaRPr lang="es-MX" sz="1000" b="1" dirty="0">
              <a:latin typeface="Montserrat Light" panose="00000400000000000000" pitchFamily="2" charset="0"/>
            </a:endParaRPr>
          </a:p>
        </p:txBody>
      </p:sp>
      <p:sp>
        <p:nvSpPr>
          <p:cNvPr id="14" name="4 Rectángulo"/>
          <p:cNvSpPr/>
          <p:nvPr/>
        </p:nvSpPr>
        <p:spPr>
          <a:xfrm>
            <a:off x="5756655" y="6220475"/>
            <a:ext cx="3033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dirty="0" smtClean="0">
                <a:latin typeface="Montserrat Light" panose="00000400000000000000" pitchFamily="2" charset="0"/>
              </a:rPr>
              <a:t>Flujograma </a:t>
            </a:r>
            <a:r>
              <a:rPr lang="es-MX" sz="1000" b="1" dirty="0">
                <a:latin typeface="Montserrat Light" panose="00000400000000000000" pitchFamily="2" charset="0"/>
              </a:rPr>
              <a:t>del componente planes comunitarios de respuesta 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329" y="1268760"/>
            <a:ext cx="314714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5 CuadroTexto"/>
          <p:cNvSpPr txBox="1"/>
          <p:nvPr/>
        </p:nvSpPr>
        <p:spPr>
          <a:xfrm>
            <a:off x="43386" y="6399496"/>
            <a:ext cx="5856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>
                <a:latin typeface="Montserrat Light" panose="00000400000000000000" pitchFamily="2" charset="0"/>
              </a:rPr>
              <a:t>Informe 2017: Aplicación de la Guía de procedimientos para el </a:t>
            </a:r>
            <a:r>
              <a:rPr lang="es-MX" sz="1000" dirty="0" err="1" smtClean="0">
                <a:latin typeface="Montserrat Light" panose="00000400000000000000" pitchFamily="2" charset="0"/>
              </a:rPr>
              <a:t>alertamiento</a:t>
            </a:r>
            <a:r>
              <a:rPr lang="es-MX" sz="1000" dirty="0" smtClean="0">
                <a:latin typeface="Montserrat Light" panose="00000400000000000000" pitchFamily="2" charset="0"/>
              </a:rPr>
              <a:t> por inundaciones fluviales (zonas urbanas)</a:t>
            </a:r>
            <a:endParaRPr lang="es-MX" sz="1000" dirty="0"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1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3386" y="364423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1 Rectángulo"/>
          <p:cNvSpPr/>
          <p:nvPr/>
        </p:nvSpPr>
        <p:spPr>
          <a:xfrm>
            <a:off x="255263" y="1115677"/>
            <a:ext cx="554087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b="1" dirty="0" smtClean="0">
                <a:latin typeface="Montserrat Light" panose="00000400000000000000" pitchFamily="2" charset="0"/>
              </a:rPr>
              <a:t>Proyecto 2018</a:t>
            </a:r>
            <a:r>
              <a:rPr lang="es-MX" sz="1400" dirty="0" smtClean="0">
                <a:latin typeface="Montserrat Light" panose="00000400000000000000" pitchFamily="2" charset="0"/>
              </a:rPr>
              <a:t>: </a:t>
            </a:r>
            <a:r>
              <a:rPr lang="es-MX" sz="1400" b="1" i="1" dirty="0">
                <a:latin typeface="Montserrat Light" panose="00000400000000000000" pitchFamily="2" charset="0"/>
              </a:rPr>
              <a:t>Desarrollo de funciones de vulnerabilidad ante inundaciones fluviales para la infraestructura de educación básica, etapa 1</a:t>
            </a:r>
            <a:r>
              <a:rPr lang="es-MX" sz="1400" dirty="0" smtClean="0">
                <a:latin typeface="Montserrat Light" panose="00000400000000000000" pitchFamily="2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400" dirty="0" smtClean="0">
                <a:latin typeface="Montserrat Light" panose="00000400000000000000" pitchFamily="2" charset="0"/>
              </a:rPr>
              <a:t>Se </a:t>
            </a:r>
            <a:r>
              <a:rPr lang="es-MX" sz="1400" dirty="0">
                <a:latin typeface="Montserrat Light" panose="00000400000000000000" pitchFamily="2" charset="0"/>
              </a:rPr>
              <a:t>obtuvieron las curvas de vulnerabilidad de infraestructura de educación de nivel básico (preescolar, primaria y secundaria) para un polígono de inundación correspondiente a un </a:t>
            </a:r>
            <a:r>
              <a:rPr lang="es-MX" sz="1400" dirty="0" err="1">
                <a:latin typeface="Montserrat Light" panose="00000400000000000000" pitchFamily="2" charset="0"/>
              </a:rPr>
              <a:t>Tr</a:t>
            </a:r>
            <a:r>
              <a:rPr lang="es-MX" sz="1400" dirty="0">
                <a:latin typeface="Montserrat Light" panose="00000400000000000000" pitchFamily="2" charset="0"/>
              </a:rPr>
              <a:t>=100 años, </a:t>
            </a:r>
            <a:r>
              <a:rPr lang="es-MX" sz="1400" dirty="0" smtClean="0">
                <a:latin typeface="Montserrat Light" panose="00000400000000000000" pitchFamily="2" charset="0"/>
              </a:rPr>
              <a:t>en </a:t>
            </a:r>
            <a:r>
              <a:rPr lang="es-MX" sz="1400" dirty="0">
                <a:latin typeface="Montserrat Light" panose="00000400000000000000" pitchFamily="2" charset="0"/>
              </a:rPr>
              <a:t>la ciudad de </a:t>
            </a:r>
            <a:r>
              <a:rPr lang="es-MX" sz="1400" b="1" dirty="0" err="1" smtClean="0">
                <a:latin typeface="Montserrat Light" panose="00000400000000000000" pitchFamily="2" charset="0"/>
              </a:rPr>
              <a:t>Huixtla</a:t>
            </a:r>
            <a:r>
              <a:rPr lang="es-MX" sz="1400" dirty="0" smtClean="0">
                <a:latin typeface="Montserrat Light" panose="00000400000000000000" pitchFamily="2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400" dirty="0" smtClean="0">
                <a:latin typeface="Montserrat Light" panose="00000400000000000000" pitchFamily="2" charset="0"/>
              </a:rPr>
              <a:t>Se </a:t>
            </a:r>
            <a:r>
              <a:rPr lang="es-MX" sz="1400" dirty="0">
                <a:latin typeface="Montserrat Light" panose="00000400000000000000" pitchFamily="2" charset="0"/>
              </a:rPr>
              <a:t>caracterizó y digitalizó el </a:t>
            </a:r>
            <a:r>
              <a:rPr lang="es-MX" sz="1400" b="1" dirty="0">
                <a:latin typeface="Montserrat Light" panose="00000400000000000000" pitchFamily="2" charset="0"/>
              </a:rPr>
              <a:t>menaje representativo </a:t>
            </a:r>
            <a:r>
              <a:rPr lang="es-MX" sz="1400" dirty="0">
                <a:latin typeface="Montserrat Light" panose="00000400000000000000" pitchFamily="2" charset="0"/>
              </a:rPr>
              <a:t>de cada </a:t>
            </a:r>
            <a:r>
              <a:rPr lang="es-MX" sz="1400" b="1" dirty="0">
                <a:latin typeface="Montserrat Light" panose="00000400000000000000" pitchFamily="2" charset="0"/>
              </a:rPr>
              <a:t>tipo de infraestructura </a:t>
            </a:r>
            <a:r>
              <a:rPr lang="es-MX" sz="1400" dirty="0">
                <a:latin typeface="Montserrat Light" panose="00000400000000000000" pitchFamily="2" charset="0"/>
              </a:rPr>
              <a:t>para obtener dichas funciones, de acuerdo </a:t>
            </a:r>
            <a:r>
              <a:rPr lang="es-MX" sz="1400" dirty="0" smtClean="0">
                <a:latin typeface="Montserrat Light" panose="00000400000000000000" pitchFamily="2" charset="0"/>
              </a:rPr>
              <a:t>con </a:t>
            </a:r>
            <a:r>
              <a:rPr lang="es-MX" sz="1400" dirty="0">
                <a:latin typeface="Montserrat Light" panose="00000400000000000000" pitchFamily="2" charset="0"/>
              </a:rPr>
              <a:t>la base de datos del INIFED.</a:t>
            </a:r>
            <a:endParaRPr lang="es-MX" sz="1400" dirty="0" smtClean="0">
              <a:latin typeface="Montserrat Light" panose="00000400000000000000" pitchFamily="2" charset="0"/>
            </a:endParaRPr>
          </a:p>
        </p:txBody>
      </p:sp>
      <p:sp>
        <p:nvSpPr>
          <p:cNvPr id="16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219322" y="799480"/>
            <a:ext cx="3560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CASOS DE ESTUDIO EN CHIAPAS (3)</a:t>
            </a:r>
            <a:endParaRPr lang="es-MX" sz="14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3" y="3616213"/>
            <a:ext cx="5356639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3" y="4480309"/>
            <a:ext cx="5356639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3" y="5488421"/>
            <a:ext cx="5356639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82" y="1239949"/>
            <a:ext cx="2833596" cy="149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82" y="2968141"/>
            <a:ext cx="2833596" cy="160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84" y="4727546"/>
            <a:ext cx="2838204" cy="174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6 Rectángulo"/>
          <p:cNvSpPr/>
          <p:nvPr/>
        </p:nvSpPr>
        <p:spPr>
          <a:xfrm>
            <a:off x="6358737" y="6536377"/>
            <a:ext cx="23455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b="1" dirty="0" smtClean="0">
                <a:latin typeface="Montserrat Light" panose="00000400000000000000" pitchFamily="2" charset="0"/>
              </a:rPr>
              <a:t>Funciones </a:t>
            </a:r>
            <a:r>
              <a:rPr lang="es-MX" sz="1200" b="1" dirty="0">
                <a:latin typeface="Montserrat Light" panose="00000400000000000000" pitchFamily="2" charset="0"/>
              </a:rPr>
              <a:t>de vulnerabilidad </a:t>
            </a:r>
          </a:p>
        </p:txBody>
      </p:sp>
      <p:sp>
        <p:nvSpPr>
          <p:cNvPr id="26" name="15 Rectángulo"/>
          <p:cNvSpPr/>
          <p:nvPr/>
        </p:nvSpPr>
        <p:spPr>
          <a:xfrm>
            <a:off x="471657" y="3688221"/>
            <a:ext cx="737702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MX" sz="1200" b="1" dirty="0" smtClean="0">
                <a:latin typeface="Montserrat Light" panose="00000400000000000000" pitchFamily="2" charset="0"/>
              </a:rPr>
              <a:t>Menaje</a:t>
            </a:r>
            <a:endParaRPr lang="es-MX" sz="1200" b="1" dirty="0"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1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3386" y="364423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1 Rectángulo"/>
          <p:cNvSpPr/>
          <p:nvPr/>
        </p:nvSpPr>
        <p:spPr>
          <a:xfrm>
            <a:off x="255263" y="1115677"/>
            <a:ext cx="535663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b="1" i="1" dirty="0" smtClean="0">
                <a:latin typeface="Montserrat Light" panose="00000400000000000000" pitchFamily="2" charset="0"/>
              </a:rPr>
              <a:t>Simulacro de inundación fluvial, Fraccionamiento Parque Madero, 19 de mayo de 2018</a:t>
            </a:r>
            <a:r>
              <a:rPr lang="es-MX" sz="1400" dirty="0" smtClean="0">
                <a:latin typeface="Montserrat Light" panose="00000400000000000000" pitchFamily="2" charset="0"/>
              </a:rPr>
              <a:t>.</a:t>
            </a:r>
          </a:p>
          <a:p>
            <a:pPr algn="just"/>
            <a:r>
              <a:rPr lang="es-MX" sz="1400" dirty="0" smtClean="0">
                <a:latin typeface="Montserrat Light" panose="00000400000000000000" pitchFamily="2" charset="0"/>
              </a:rPr>
              <a:t>En coordinación con las autoridades de </a:t>
            </a:r>
            <a:r>
              <a:rPr lang="es-MX" sz="1400" b="1" dirty="0" smtClean="0">
                <a:latin typeface="Montserrat Light" panose="00000400000000000000" pitchFamily="2" charset="0"/>
              </a:rPr>
              <a:t>Protección Civil Estatal</a:t>
            </a:r>
            <a:r>
              <a:rPr lang="es-MX" sz="1400" dirty="0" smtClean="0">
                <a:latin typeface="Montserrat Light" panose="00000400000000000000" pitchFamily="2" charset="0"/>
              </a:rPr>
              <a:t> y </a:t>
            </a:r>
            <a:r>
              <a:rPr lang="es-MX" sz="1400" b="1" dirty="0" smtClean="0">
                <a:latin typeface="Montserrat Light" panose="00000400000000000000" pitchFamily="2" charset="0"/>
              </a:rPr>
              <a:t>Secretaría de Protección Civil Municipal de Tuxtla Gutiérrez</a:t>
            </a:r>
            <a:r>
              <a:rPr lang="es-MX" sz="1400" dirty="0" smtClean="0">
                <a:latin typeface="Montserrat Light" panose="00000400000000000000" pitchFamily="2" charset="0"/>
              </a:rPr>
              <a:t>, se realizó el primer simulacro ante inundación fluvial con la activación del </a:t>
            </a:r>
            <a:r>
              <a:rPr lang="es-MX" sz="1400" b="1" dirty="0" smtClean="0">
                <a:latin typeface="Montserrat Light" panose="00000400000000000000" pitchFamily="2" charset="0"/>
              </a:rPr>
              <a:t>Comité Municipal de Emergencia</a:t>
            </a:r>
            <a:r>
              <a:rPr lang="es-MX" sz="1400" dirty="0" smtClean="0">
                <a:latin typeface="Montserrat Light" panose="00000400000000000000" pitchFamily="2" charset="0"/>
              </a:rPr>
              <a:t>.  Resultados:</a:t>
            </a:r>
          </a:p>
        </p:txBody>
      </p:sp>
      <p:sp>
        <p:nvSpPr>
          <p:cNvPr id="16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219322" y="799480"/>
            <a:ext cx="3560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CASOS DE ESTUDIO EN CHIAPAS (4)</a:t>
            </a:r>
            <a:endParaRPr lang="es-MX" sz="14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888" y="1556792"/>
            <a:ext cx="3272590" cy="244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86611"/>
            <a:ext cx="4208662" cy="215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14" y="4188359"/>
            <a:ext cx="3268477" cy="245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7504" y="2716115"/>
            <a:ext cx="55043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400" b="1" dirty="0" smtClean="0">
                <a:latin typeface="Montserrat Light" panose="00000400000000000000" pitchFamily="2" charset="0"/>
              </a:rPr>
              <a:t>222 habitantes evacuados </a:t>
            </a:r>
            <a:r>
              <a:rPr lang="es-MX" sz="1400" dirty="0" smtClean="0">
                <a:latin typeface="Montserrat Light" panose="00000400000000000000" pitchFamily="2" charset="0"/>
              </a:rPr>
              <a:t>que corresponde al 44% de la población del fraccionamiento, un menor con discapacidad motriz y un adulto mayor en andadera.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400" b="1" dirty="0" smtClean="0">
                <a:latin typeface="Montserrat Light" panose="00000400000000000000" pitchFamily="2" charset="0"/>
              </a:rPr>
              <a:t>Colaboraron</a:t>
            </a:r>
            <a:r>
              <a:rPr lang="es-MX" sz="1400" dirty="0" smtClean="0">
                <a:latin typeface="Montserrat Light" panose="00000400000000000000" pitchFamily="2" charset="0"/>
              </a:rPr>
              <a:t> personal de Bomberos, Cruz Roja, Instituto de la Mujer, Secretaría de Salud, Sistema Estatal de PC, CONAGUA, PNUD, DIF municipal</a:t>
            </a:r>
            <a:r>
              <a:rPr lang="es-MX" sz="1400" dirty="0">
                <a:latin typeface="Montserrat Light" panose="00000400000000000000" pitchFamily="2" charset="0"/>
              </a:rPr>
              <a:t>, Delegados, Secretaría de Seguridad y Protección </a:t>
            </a:r>
            <a:r>
              <a:rPr lang="es-MX" sz="1400" dirty="0" smtClean="0">
                <a:latin typeface="Montserrat Light" panose="00000400000000000000" pitchFamily="2" charset="0"/>
              </a:rPr>
              <a:t>Ciudadana, CENAPRED, Desarrollo Urbano, </a:t>
            </a:r>
            <a:r>
              <a:rPr lang="es-MX" sz="1400" dirty="0">
                <a:latin typeface="Montserrat Light" panose="00000400000000000000" pitchFamily="2" charset="0"/>
              </a:rPr>
              <a:t>ENAPROC campus </a:t>
            </a:r>
            <a:r>
              <a:rPr lang="es-MX" sz="1400" dirty="0" smtClean="0">
                <a:latin typeface="Montserrat Light" panose="00000400000000000000" pitchFamily="2" charset="0"/>
              </a:rPr>
              <a:t>Chiapas, entre otros.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sz="1400" dirty="0"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1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24" name="7 Rectángulo"/>
          <p:cNvSpPr/>
          <p:nvPr/>
        </p:nvSpPr>
        <p:spPr>
          <a:xfrm>
            <a:off x="-6513" y="6041759"/>
            <a:ext cx="5946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equipo para la remoción de granizo.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Instalar </a:t>
            </a:r>
            <a:r>
              <a:rPr lang="es-MX" sz="1400" b="1" dirty="0">
                <a:latin typeface="Montserrat" panose="00000500000000000000" pitchFamily="2" charset="0"/>
              </a:rPr>
              <a:t>pararrayos </a:t>
            </a:r>
            <a:r>
              <a:rPr lang="es-MX" sz="1400" dirty="0">
                <a:latin typeface="Montserrat" panose="00000500000000000000" pitchFamily="2" charset="0"/>
              </a:rPr>
              <a:t>en torres y antenas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25" name="9 Rectángulo"/>
          <p:cNvSpPr/>
          <p:nvPr/>
        </p:nvSpPr>
        <p:spPr>
          <a:xfrm>
            <a:off x="-8086" y="929191"/>
            <a:ext cx="8756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/>
              </a:rPr>
              <a:t>Tormentas </a:t>
            </a: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eléctricas </a:t>
            </a:r>
            <a:r>
              <a:rPr lang="es-MX" sz="1600" b="1" dirty="0">
                <a:solidFill>
                  <a:srgbClr val="38806B"/>
                </a:solidFill>
                <a:latin typeface="Montserrat"/>
              </a:rPr>
              <a:t>y de </a:t>
            </a: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granizo (</a:t>
            </a:r>
            <a:r>
              <a:rPr lang="es-MX" sz="1600" dirty="0">
                <a:solidFill>
                  <a:srgbClr val="38806B"/>
                </a:solidFill>
                <a:latin typeface="Montserrat"/>
              </a:rPr>
              <a:t>forman </a:t>
            </a:r>
            <a:r>
              <a:rPr lang="es-MX" sz="1600" dirty="0" smtClean="0">
                <a:solidFill>
                  <a:srgbClr val="38806B"/>
                </a:solidFill>
                <a:latin typeface="Montserrat"/>
              </a:rPr>
              <a:t>parte de tormentas severas, las cuales comprenden además vientos </a:t>
            </a:r>
            <a:r>
              <a:rPr lang="es-MX" sz="1600" dirty="0">
                <a:solidFill>
                  <a:srgbClr val="38806B"/>
                </a:solidFill>
                <a:latin typeface="Montserrat"/>
              </a:rPr>
              <a:t>y lluvia</a:t>
            </a: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)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26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579" y="2391728"/>
            <a:ext cx="2634633" cy="1927024"/>
          </a:xfrm>
          <a:prstGeom prst="rect">
            <a:avLst/>
          </a:prstGeom>
        </p:spPr>
      </p:pic>
      <p:sp>
        <p:nvSpPr>
          <p:cNvPr id="27" name="11 CuadroTexto"/>
          <p:cNvSpPr txBox="1"/>
          <p:nvPr/>
        </p:nvSpPr>
        <p:spPr>
          <a:xfrm>
            <a:off x="6228567" y="4335053"/>
            <a:ext cx="258465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tormentas eléctricas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</a:t>
            </a:r>
            <a:r>
              <a:rPr lang="es-MX" sz="800" b="1" dirty="0">
                <a:latin typeface="Montserrat" panose="00000500000000000000" pitchFamily="2" charset="0"/>
              </a:rPr>
              <a:t>Chiapas</a:t>
            </a:r>
          </a:p>
        </p:txBody>
      </p:sp>
      <p:sp>
        <p:nvSpPr>
          <p:cNvPr id="28" name="8 Rectángulo"/>
          <p:cNvSpPr/>
          <p:nvPr/>
        </p:nvSpPr>
        <p:spPr>
          <a:xfrm>
            <a:off x="-36513" y="2471551"/>
            <a:ext cx="604867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CENAPRED: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por </a:t>
            </a:r>
            <a:r>
              <a:rPr lang="es-MX" sz="1400" b="1" dirty="0">
                <a:latin typeface="Montserrat" panose="00000500000000000000" pitchFamily="2" charset="0"/>
              </a:rPr>
              <a:t>tormentas </a:t>
            </a:r>
            <a:r>
              <a:rPr lang="es-MX" sz="1400" b="1" dirty="0" smtClean="0">
                <a:latin typeface="Montserrat" panose="00000500000000000000" pitchFamily="2" charset="0"/>
              </a:rPr>
              <a:t>eléctricas y de granizo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Fracciones V.6 y V.7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Tormentas Severas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www.cenapred.gob.mx/es/Publicaciones/archivos/189-FASCCULOTORMENTASSEVERAS.PDF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Seminario de </a:t>
            </a:r>
            <a:r>
              <a:rPr lang="es-MX" sz="1400" b="1" i="1" dirty="0">
                <a:latin typeface="Montserrat" panose="00000500000000000000" pitchFamily="2" charset="0"/>
              </a:rPr>
              <a:t>Riesgos hidrometeorológicos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</a:p>
          <a:p>
            <a:r>
              <a:rPr lang="es-MX" sz="1400" dirty="0">
                <a:latin typeface="Montserrat" panose="00000500000000000000" pitchFamily="2" charset="0"/>
              </a:rPr>
              <a:t>      (Auditorio del CENAPRED, 28 de marzo).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dirty="0" smtClean="0">
                <a:latin typeface="Montserrat" panose="00000500000000000000" pitchFamily="2" charset="0"/>
              </a:rPr>
              <a:t>Red </a:t>
            </a:r>
            <a:r>
              <a:rPr lang="es-MX" sz="1400" b="1" dirty="0">
                <a:latin typeface="Montserrat" panose="00000500000000000000" pitchFamily="2" charset="0"/>
              </a:rPr>
              <a:t>mundial de localización de rayos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n-US" sz="1400" dirty="0">
                <a:latin typeface="Montserrat" panose="00000500000000000000" pitchFamily="2" charset="0"/>
              </a:rPr>
              <a:t>World Wide Lightning Location </a:t>
            </a:r>
            <a:r>
              <a:rPr lang="en-US" sz="1400" dirty="0" smtClean="0">
                <a:latin typeface="Montserrat" panose="00000500000000000000" pitchFamily="2" charset="0"/>
              </a:rPr>
              <a:t>Network)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http://wwlln.net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/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29" name="13 Rectángulo"/>
          <p:cNvSpPr/>
          <p:nvPr/>
        </p:nvSpPr>
        <p:spPr>
          <a:xfrm>
            <a:off x="-36512" y="1505255"/>
            <a:ext cx="64087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87 decesos por tormentas eléctricas</a:t>
            </a:r>
            <a:r>
              <a:rPr lang="es-MX" sz="1400" dirty="0" smtClean="0">
                <a:latin typeface="Montserrat" panose="00000500000000000000" pitchFamily="2" charset="0"/>
              </a:rPr>
              <a:t> de 1998 a 2017 (SS, 2019).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Una declaratoria </a:t>
            </a:r>
            <a:r>
              <a:rPr lang="es-MX" sz="1400" b="1" dirty="0">
                <a:latin typeface="Montserrat" panose="00000500000000000000" pitchFamily="2" charset="0"/>
              </a:rPr>
              <a:t>de emergencia por </a:t>
            </a:r>
            <a:r>
              <a:rPr lang="es-MX" sz="1400" b="1" dirty="0" smtClean="0">
                <a:latin typeface="Montserrat" panose="00000500000000000000" pitchFamily="2" charset="0"/>
              </a:rPr>
              <a:t>granizo </a:t>
            </a:r>
            <a:r>
              <a:rPr lang="es-MX" sz="1400" dirty="0" smtClean="0">
                <a:latin typeface="Montserrat" panose="00000500000000000000" pitchFamily="2" charset="0"/>
              </a:rPr>
              <a:t>(base </a:t>
            </a:r>
            <a:r>
              <a:rPr lang="es-MX" sz="1400" dirty="0">
                <a:latin typeface="Montserrat" panose="00000500000000000000" pitchFamily="2" charset="0"/>
              </a:rPr>
              <a:t>de datos de declaratorias de desastres y emergencias de 2000 a 2018).</a:t>
            </a:r>
          </a:p>
        </p:txBody>
      </p:sp>
      <p:sp>
        <p:nvSpPr>
          <p:cNvPr id="30" name="12 Rectángulo"/>
          <p:cNvSpPr/>
          <p:nvPr/>
        </p:nvSpPr>
        <p:spPr>
          <a:xfrm>
            <a:off x="6602934" y="1575522"/>
            <a:ext cx="24479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Prácticamente </a:t>
            </a:r>
            <a:r>
              <a:rPr lang="es-MX" sz="1400" b="1" dirty="0" smtClean="0">
                <a:latin typeface="Montserrat" panose="00000500000000000000" pitchFamily="2" charset="0"/>
              </a:rPr>
              <a:t>toda</a:t>
            </a:r>
            <a:r>
              <a:rPr lang="es-MX" sz="1400" dirty="0" smtClean="0">
                <a:latin typeface="Montserrat" panose="00000500000000000000" pitchFamily="2" charset="0"/>
              </a:rPr>
              <a:t> la entidad.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31" name="1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09" y="4673607"/>
            <a:ext cx="2629902" cy="1907931"/>
          </a:xfrm>
          <a:prstGeom prst="rect">
            <a:avLst/>
          </a:prstGeom>
        </p:spPr>
      </p:pic>
      <p:sp>
        <p:nvSpPr>
          <p:cNvPr id="32" name="15 CuadroTexto"/>
          <p:cNvSpPr txBox="1"/>
          <p:nvPr/>
        </p:nvSpPr>
        <p:spPr>
          <a:xfrm>
            <a:off x="6228567" y="6546830"/>
            <a:ext cx="258465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tormentas de granizo en </a:t>
            </a:r>
            <a:r>
              <a:rPr lang="es-MX" sz="800" b="1" dirty="0" smtClean="0">
                <a:latin typeface="Montserrat" panose="00000500000000000000" pitchFamily="2" charset="0"/>
              </a:rPr>
              <a:t>los municipios de </a:t>
            </a:r>
            <a:r>
              <a:rPr lang="es-MX" sz="800" b="1" dirty="0">
                <a:latin typeface="Montserrat" panose="00000500000000000000" pitchFamily="2" charset="0"/>
              </a:rPr>
              <a:t>Chiapas</a:t>
            </a:r>
          </a:p>
        </p:txBody>
      </p:sp>
    </p:spTree>
    <p:extLst>
      <p:ext uri="{BB962C8B-B14F-4D97-AF65-F5344CB8AC3E}">
        <p14:creationId xmlns:p14="http://schemas.microsoft.com/office/powerpoint/2010/main" val="114293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1958</TotalTime>
  <Words>4682</Words>
  <Application>Microsoft Office PowerPoint</Application>
  <PresentationFormat>Presentación en pantalla (4:3)</PresentationFormat>
  <Paragraphs>331</Paragraphs>
  <Slides>26</Slides>
  <Notes>17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5" baseType="lpstr">
      <vt:lpstr>Arial</vt:lpstr>
      <vt:lpstr>Calibri</vt:lpstr>
      <vt:lpstr>Montserrat</vt:lpstr>
      <vt:lpstr>Montserrat Light</vt:lpstr>
      <vt:lpstr>Symbol</vt:lpstr>
      <vt:lpstr>Wingdings</vt:lpstr>
      <vt:lpstr>ヒラギノ角ゴ Pro W3</vt:lpstr>
      <vt:lpstr>Tema de Office</vt:lpstr>
      <vt:lpstr>AutoCAD Drawing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Guzmán Garcia Humberto</cp:lastModifiedBy>
  <cp:revision>172</cp:revision>
  <cp:lastPrinted>2019-02-07T14:38:37Z</cp:lastPrinted>
  <dcterms:created xsi:type="dcterms:W3CDTF">2018-12-04T21:42:05Z</dcterms:created>
  <dcterms:modified xsi:type="dcterms:W3CDTF">2019-02-07T16:30:39Z</dcterms:modified>
</cp:coreProperties>
</file>