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344" r:id="rId11"/>
    <p:sldId id="345" r:id="rId12"/>
    <p:sldId id="341" r:id="rId13"/>
    <p:sldId id="342" r:id="rId14"/>
    <p:sldId id="343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MX" sz="1800" b="1" i="0" baseline="0" dirty="0" smtClean="0">
                <a:solidFill>
                  <a:sysClr val="windowText" lastClr="000000"/>
                </a:solidFill>
                <a:effectLst/>
              </a:rPr>
              <a:t>Daños y pérdidas </a:t>
            </a:r>
            <a:r>
              <a:rPr lang="es-MX" sz="1800" b="1" i="0" baseline="0" dirty="0">
                <a:solidFill>
                  <a:sysClr val="windowText" lastClr="000000"/>
                </a:solidFill>
                <a:effectLst/>
              </a:rPr>
              <a:t>económicas y defunciones en el estado de Campeche, 2000-2017</a:t>
            </a:r>
            <a:endParaRPr lang="es-MX" dirty="0">
              <a:solidFill>
                <a:sysClr val="windowText" lastClr="000000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232297013466256E-2"/>
          <c:y val="0.1723105420876605"/>
          <c:w val="0.92637212468781116"/>
          <c:h val="0.664732890883913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'Dañ x año x edo'!$B$2</c:f>
              <c:strCache>
                <c:ptCount val="1"/>
                <c:pt idx="0">
                  <c:v>Defunciones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-6.519034489927257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F2-479A-855F-46B6A72200B4}"/>
                </c:ext>
              </c:extLst>
            </c:dLbl>
            <c:dLbl>
              <c:idx val="4"/>
              <c:layout>
                <c:manualLayout>
                  <c:x val="7.4110826906139951E-3"/>
                  <c:y val="-1.7801508138162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F2-479A-855F-46B6A72200B4}"/>
                </c:ext>
              </c:extLst>
            </c:dLbl>
            <c:dLbl>
              <c:idx val="11"/>
              <c:layout>
                <c:manualLayout>
                  <c:x val="9.7785517348907662E-3"/>
                  <c:y val="3.01756460201886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F2-479A-855F-46B6A72200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'Dañ x año x edo'!$A$3:$A$20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'Dañ x año x edo'!$B$3:$B$20</c:f>
              <c:numCache>
                <c:formatCode>General</c:formatCode>
                <c:ptCount val="18"/>
                <c:pt idx="0" formatCode="#,##0">
                  <c:v>0</c:v>
                </c:pt>
                <c:pt idx="1">
                  <c:v>0</c:v>
                </c:pt>
                <c:pt idx="2" formatCode="#,##0">
                  <c:v>2</c:v>
                </c:pt>
                <c:pt idx="3" formatCode="#,##0">
                  <c:v>20</c:v>
                </c:pt>
                <c:pt idx="4" formatCode="#,##0">
                  <c:v>0</c:v>
                </c:pt>
                <c:pt idx="5" formatCode="#,##0">
                  <c:v>2</c:v>
                </c:pt>
                <c:pt idx="6" formatCode="#,##0">
                  <c:v>0</c:v>
                </c:pt>
                <c:pt idx="7" formatCode="#,##0">
                  <c:v>0</c:v>
                </c:pt>
                <c:pt idx="8" formatCode="#,##0">
                  <c:v>0</c:v>
                </c:pt>
                <c:pt idx="9" formatCode="#,##0">
                  <c:v>7</c:v>
                </c:pt>
                <c:pt idx="10" formatCode="#,##0">
                  <c:v>4</c:v>
                </c:pt>
                <c:pt idx="11" formatCode="#,##0">
                  <c:v>3</c:v>
                </c:pt>
                <c:pt idx="12" formatCode="#,##0">
                  <c:v>0</c:v>
                </c:pt>
                <c:pt idx="13" formatCode="#,##0">
                  <c:v>4</c:v>
                </c:pt>
                <c:pt idx="14" formatCode="#,##0">
                  <c:v>10</c:v>
                </c:pt>
                <c:pt idx="15" formatCode="#,##0">
                  <c:v>6</c:v>
                </c:pt>
                <c:pt idx="16" formatCode="#,##0">
                  <c:v>2</c:v>
                </c:pt>
                <c:pt idx="17" formatCode="#,##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AF2-479A-855F-46B6A72200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4826112"/>
        <c:axId val="34827648"/>
      </c:barChart>
      <c:lineChart>
        <c:grouping val="standard"/>
        <c:varyColors val="0"/>
        <c:ser>
          <c:idx val="1"/>
          <c:order val="1"/>
          <c:tx>
            <c:strRef>
              <c:f>'Dañ x año x edo'!$D$2</c:f>
              <c:strCache>
                <c:ptCount val="1"/>
                <c:pt idx="0">
                  <c:v>Daños totales (millones de pesos constantes)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4970066460070803E-3"/>
                  <c:y val="-0.1008168333534504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AF2-479A-855F-46B6A72200B4}"/>
                </c:ext>
              </c:extLst>
            </c:dLbl>
            <c:dLbl>
              <c:idx val="1"/>
              <c:layout>
                <c:manualLayout>
                  <c:x val="-2.3645423397494541E-4"/>
                  <c:y val="-9.77992687514315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F2-479A-855F-46B6A72200B4}"/>
                </c:ext>
              </c:extLst>
            </c:dLbl>
            <c:dLbl>
              <c:idx val="4"/>
              <c:layout>
                <c:manualLayout>
                  <c:x val="-2.1337518519255243E-2"/>
                  <c:y val="-6.35121315601141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AF2-479A-855F-46B6A72200B4}"/>
                </c:ext>
              </c:extLst>
            </c:dLbl>
            <c:dLbl>
              <c:idx val="5"/>
              <c:layout>
                <c:manualLayout>
                  <c:x val="-9.7663606270849204E-3"/>
                  <c:y val="-5.5553364323167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AF2-479A-855F-46B6A72200B4}"/>
                </c:ext>
              </c:extLst>
            </c:dLbl>
            <c:dLbl>
              <c:idx val="6"/>
              <c:layout>
                <c:manualLayout>
                  <c:x val="-1.1590022027406893E-2"/>
                  <c:y val="-5.79985420648505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AF2-479A-855F-46B6A72200B4}"/>
                </c:ext>
              </c:extLst>
            </c:dLbl>
            <c:dLbl>
              <c:idx val="8"/>
              <c:layout>
                <c:manualLayout>
                  <c:x val="-7.4040436209325249E-3"/>
                  <c:y val="-5.23542354343364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2.4998471828913692E-2"/>
                      <c:h val="3.884289075747099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AAF2-479A-855F-46B6A72200B4}"/>
                </c:ext>
              </c:extLst>
            </c:dLbl>
            <c:dLbl>
              <c:idx val="11"/>
              <c:layout>
                <c:manualLayout>
                  <c:x val="-3.6918139277632066E-2"/>
                  <c:y val="-6.46060581292241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AF2-479A-855F-46B6A72200B4}"/>
                </c:ext>
              </c:extLst>
            </c:dLbl>
            <c:dLbl>
              <c:idx val="17"/>
              <c:layout>
                <c:manualLayout>
                  <c:x val="-3.7896890766927396E-3"/>
                  <c:y val="-2.18414882298865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AF2-479A-855F-46B6A72200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'Dañ x año x edo'!$A$3:$A$20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'Dañ x año x edo'!$D$3:$D$20</c:f>
              <c:numCache>
                <c:formatCode>0.0</c:formatCode>
                <c:ptCount val="18"/>
                <c:pt idx="0">
                  <c:v>0</c:v>
                </c:pt>
                <c:pt idx="1">
                  <c:v>0</c:v>
                </c:pt>
                <c:pt idx="2" formatCode="_-* #,##0.0_-;\-* #,##0.0_-;_-* &quot;-&quot;??_-;_-@_-">
                  <c:v>4068.2364955853054</c:v>
                </c:pt>
                <c:pt idx="3" formatCode="_-* #,##0.0_-;\-* #,##0.0_-;_-* &quot;-&quot;??_-;_-@_-">
                  <c:v>512.75228649321105</c:v>
                </c:pt>
                <c:pt idx="4" formatCode="_-* #,##0.0_-;\-* #,##0.0_-;_-* &quot;-&quot;??_-;_-@_-">
                  <c:v>4.0924687799613588</c:v>
                </c:pt>
                <c:pt idx="5" formatCode="_-* #,##0.0_-;\-* #,##0.0_-;_-* &quot;-&quot;??_-;_-@_-">
                  <c:v>15.445086924167766</c:v>
                </c:pt>
                <c:pt idx="6" formatCode="_-* #,##0.0_-;\-* #,##0.0_-;_-* &quot;-&quot;??_-;_-@_-">
                  <c:v>8.8414969241359209</c:v>
                </c:pt>
                <c:pt idx="7" formatCode="_-* #,##0.0_-;\-* #,##0.0_-;_-* &quot;-&quot;??_-;_-@_-">
                  <c:v>298.70763798912571</c:v>
                </c:pt>
                <c:pt idx="8" formatCode="_-* #,##0.0_-;\-* #,##0.0_-;_-* &quot;-&quot;??_-;_-@_-">
                  <c:v>1.4201596827930936</c:v>
                </c:pt>
                <c:pt idx="9" formatCode="_-* #,##0.0_-;\-* #,##0.0_-;_-* &quot;-&quot;??_-;_-@_-">
                  <c:v>6.4140547396223058</c:v>
                </c:pt>
                <c:pt idx="10" formatCode="_-* #,##0.0_-;\-* #,##0.0_-;_-* &quot;-&quot;??_-;_-@_-">
                  <c:v>29.177738408221781</c:v>
                </c:pt>
                <c:pt idx="11" formatCode="_-* #,##0.0_-;\-* #,##0.0_-;_-* &quot;-&quot;??_-;_-@_-">
                  <c:v>472.00179064695533</c:v>
                </c:pt>
                <c:pt idx="12" formatCode="_-* #,##0.0_-;\-* #,##0.0_-;_-* &quot;-&quot;??_-;_-@_-">
                  <c:v>331.757930864787</c:v>
                </c:pt>
                <c:pt idx="13" formatCode="_-* #,##0.0_-;\-* #,##0.0_-;_-* &quot;-&quot;??_-;_-@_-">
                  <c:v>0.7</c:v>
                </c:pt>
                <c:pt idx="14" formatCode="_-* #,##0.0_-;\-* #,##0.0_-;_-* &quot;-&quot;??_-;_-@_-">
                  <c:v>413.56505869532026</c:v>
                </c:pt>
                <c:pt idx="15" formatCode="_-* #,##0.0_-;\-* #,##0.0_-;_-* &quot;-&quot;??_-;_-@_-">
                  <c:v>6.0983777084053887</c:v>
                </c:pt>
                <c:pt idx="16" formatCode="_-* #,##0.0_-;\-* #,##0.0_-;_-* &quot;-&quot;??_-;_-@_-">
                  <c:v>932.0905606774229</c:v>
                </c:pt>
                <c:pt idx="17" formatCode="_-* #,##0.0_-;\-* #,##0.0_-;_-* &quot;-&quot;??_-;_-@_-">
                  <c:v>11.525290616448281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AAF2-479A-855F-46B6A72200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851456"/>
        <c:axId val="34849920"/>
      </c:lineChart>
      <c:catAx>
        <c:axId val="3482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4827648"/>
        <c:crosses val="autoZero"/>
        <c:auto val="1"/>
        <c:lblAlgn val="ctr"/>
        <c:lblOffset val="100"/>
        <c:noMultiLvlLbl val="0"/>
      </c:catAx>
      <c:valAx>
        <c:axId val="3482764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4826112"/>
        <c:crosses val="autoZero"/>
        <c:crossBetween val="between"/>
      </c:valAx>
      <c:valAx>
        <c:axId val="34849920"/>
        <c:scaling>
          <c:orientation val="minMax"/>
        </c:scaling>
        <c:delete val="0"/>
        <c:axPos val="r"/>
        <c:numFmt formatCode="_(* #,##0_);_(* \(#,##0\);_(* &quot;-&quot;_);_(@_)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4851456"/>
        <c:crosses val="max"/>
        <c:crossBetween val="between"/>
      </c:valAx>
      <c:catAx>
        <c:axId val="34851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8499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MX" sz="1100" b="1">
                <a:solidFill>
                  <a:schemeClr val="tx1"/>
                </a:solidFill>
              </a:rPr>
              <a:t>Defunciones</a:t>
            </a:r>
            <a:r>
              <a:rPr lang="es-MX" sz="1100" b="1" baseline="0">
                <a:solidFill>
                  <a:schemeClr val="tx1"/>
                </a:solidFill>
              </a:rPr>
              <a:t> totales por tipo de fenómeno en el estado de Campeche, 2000-2017</a:t>
            </a:r>
            <a:endParaRPr lang="es-MX" sz="1100" b="1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4142215192463994"/>
          <c:y val="0.26514661453386901"/>
          <c:w val="0.33856472087896666"/>
          <c:h val="0.6225222287129387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31A-4BFB-9833-3FA477C9190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31A-4BFB-9833-3FA477C9190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31A-4BFB-9833-3FA477C919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('Dañ x año x fen Cam'!$G$1,'Dañ x año x fen Cam'!$L$1,'Dañ x año x fen Cam'!$Q$1)</c:f>
              <c:strCache>
                <c:ptCount val="3"/>
                <c:pt idx="0">
                  <c:v> Hidrometeorológicos </c:v>
                </c:pt>
                <c:pt idx="1">
                  <c:v> Químicos </c:v>
                </c:pt>
                <c:pt idx="2">
                  <c:v> Socio-organizativos </c:v>
                </c:pt>
              </c:strCache>
            </c:strRef>
          </c:cat>
          <c:val>
            <c:numRef>
              <c:f>('Dañ x año x fen Cam'!$G$21,'Dañ x año x fen Cam'!$L$21,'Dañ x año x fen Cam'!$Q$21)</c:f>
              <c:numCache>
                <c:formatCode>0</c:formatCode>
                <c:ptCount val="3"/>
                <c:pt idx="0">
                  <c:v>11</c:v>
                </c:pt>
                <c:pt idx="1">
                  <c:v>11</c:v>
                </c:pt>
                <c:pt idx="2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31A-4BFB-9833-3FA477C9190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522087214481036"/>
          <c:y val="0.35666063985722019"/>
          <c:w val="0.33217775997598709"/>
          <c:h val="0.308639093864122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>
          <a:lumMod val="15000"/>
          <a:lumOff val="85000"/>
        </a:schemeClr>
      </a:solidFill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MX" sz="1000" b="1" i="0" baseline="0" dirty="0" smtClean="0">
                <a:solidFill>
                  <a:schemeClr val="tx1"/>
                </a:solidFill>
                <a:effectLst/>
              </a:rPr>
              <a:t>Daños totales por categoría de fenómeno (millones de pesos constantes, base 2013)</a:t>
            </a:r>
            <a:endParaRPr lang="es-MX" sz="1000" dirty="0">
              <a:solidFill>
                <a:schemeClr val="tx1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34-4764-9C68-CF14ED6EFF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734-4764-9C68-CF14ED6EFFE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734-4764-9C68-CF14ED6EFFE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734-4764-9C68-CF14ED6EFFEA}"/>
              </c:ext>
            </c:extLst>
          </c:dPt>
          <c:dLbls>
            <c:dLbl>
              <c:idx val="0"/>
              <c:delete val="1"/>
            </c:dLbl>
            <c:dLbl>
              <c:idx val="3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('Dañ x año x fen Cam'!$B$1,'Dañ x año x fen Cam'!$G$1,'Dañ x año x fen Cam'!$L$1,'Dañ x año x fen Cam'!$Q$1)</c:f>
              <c:strCache>
                <c:ptCount val="4"/>
                <c:pt idx="0">
                  <c:v> Geológicos  </c:v>
                </c:pt>
                <c:pt idx="1">
                  <c:v> Hidrometeorológicos </c:v>
                </c:pt>
                <c:pt idx="2">
                  <c:v> Químicos </c:v>
                </c:pt>
                <c:pt idx="3">
                  <c:v> Socio-organizativos </c:v>
                </c:pt>
              </c:strCache>
            </c:strRef>
          </c:cat>
          <c:val>
            <c:numRef>
              <c:f>'Dañ x año x fen Cam'!$V$23:$V$26</c:f>
              <c:numCache>
                <c:formatCode>0.0%</c:formatCode>
                <c:ptCount val="4"/>
                <c:pt idx="0">
                  <c:v>1.2143356123561767E-5</c:v>
                </c:pt>
                <c:pt idx="1">
                  <c:v>0.9173423464826348</c:v>
                </c:pt>
                <c:pt idx="2">
                  <c:v>8.0597584367683481E-2</c:v>
                </c:pt>
                <c:pt idx="3">
                  <c:v>2.0479257935581306E-3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734-4764-9C68-CF14ED6EFFE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>
          <a:lumMod val="15000"/>
          <a:lumOff val="85000"/>
        </a:schemeClr>
      </a:solidFill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MX" sz="1200" b="1" i="0" baseline="0" dirty="0">
                <a:effectLst/>
              </a:rPr>
              <a:t>Participación por sector en los daños y pérdidas causadas por los desastres de origen natural </a:t>
            </a:r>
            <a:r>
              <a:rPr lang="es-MX" sz="1200" b="1" i="0" baseline="0" dirty="0" smtClean="0">
                <a:effectLst/>
              </a:rPr>
              <a:t>en </a:t>
            </a:r>
            <a:r>
              <a:rPr lang="es-MX" sz="1200" b="1" i="0" baseline="0" dirty="0">
                <a:effectLst/>
              </a:rPr>
              <a:t>el estado de Campeche, 2000-2017</a:t>
            </a:r>
            <a:endParaRPr lang="es-MX" sz="1200" dirty="0">
              <a:effectLst/>
            </a:endParaRPr>
          </a:p>
        </c:rich>
      </c:tx>
      <c:layout>
        <c:manualLayout>
          <c:xMode val="edge"/>
          <c:yMode val="edge"/>
          <c:x val="0.10125508530183727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1490928477690288"/>
          <c:y val="0.18404024491602408"/>
          <c:w val="0.41601492782152233"/>
          <c:h val="0.7656348920499505"/>
        </c:manualLayout>
      </c:layout>
      <c:pieChart>
        <c:varyColors val="1"/>
        <c:ser>
          <c:idx val="1"/>
          <c:order val="0"/>
          <c:dLbls>
            <c:dLbl>
              <c:idx val="6"/>
              <c:layout>
                <c:manualLayout>
                  <c:x val="8.4606503898780171E-3"/>
                  <c:y val="-3.332654396425088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72-40BF-9652-069250DEAA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/>
                </a:pPr>
                <a:endParaRPr lang="es-MX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'Dañ x sect Cam'!$L$2:$L$9</c:f>
              <c:strCache>
                <c:ptCount val="8"/>
                <c:pt idx="0">
                  <c:v>Agrícultura, ganadería y pesca</c:v>
                </c:pt>
                <c:pt idx="1">
                  <c:v>Carretero</c:v>
                </c:pt>
                <c:pt idx="2">
                  <c:v> Educativo </c:v>
                </c:pt>
                <c:pt idx="3">
                  <c:v>Hidráulico</c:v>
                </c:pt>
                <c:pt idx="4">
                  <c:v>Salud</c:v>
                </c:pt>
                <c:pt idx="5">
                  <c:v>Infraestructura vial y urbana</c:v>
                </c:pt>
                <c:pt idx="6">
                  <c:v>Vivienda</c:v>
                </c:pt>
                <c:pt idx="7">
                  <c:v>Otros</c:v>
                </c:pt>
              </c:strCache>
            </c:strRef>
          </c:cat>
          <c:val>
            <c:numRef>
              <c:f>'Dañ x sect Cam'!$N$2:$N$9</c:f>
              <c:numCache>
                <c:formatCode>0.0%</c:formatCode>
                <c:ptCount val="8"/>
                <c:pt idx="0">
                  <c:v>4.095113975540942E-2</c:v>
                </c:pt>
                <c:pt idx="1">
                  <c:v>0.28939892547615537</c:v>
                </c:pt>
                <c:pt idx="2">
                  <c:v>0.13143473390071686</c:v>
                </c:pt>
                <c:pt idx="3">
                  <c:v>0.30178204242200629</c:v>
                </c:pt>
                <c:pt idx="4">
                  <c:v>5.6253430673157807E-2</c:v>
                </c:pt>
                <c:pt idx="5">
                  <c:v>2.7310454474755108E-2</c:v>
                </c:pt>
                <c:pt idx="6">
                  <c:v>1.1557816475686324E-3</c:v>
                </c:pt>
                <c:pt idx="7">
                  <c:v>0.15171349165023051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72-40BF-9652-069250DEAA4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78142568897637799"/>
          <c:y val="0.16055398045900773"/>
          <c:w val="0.19426689632545932"/>
          <c:h val="0.811668501735490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ln>
      <a:solidFill>
        <a:schemeClr val="tx1">
          <a:lumMod val="15000"/>
          <a:lumOff val="85000"/>
        </a:schemeClr>
      </a:solidFill>
    </a:ln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Hoja1!$G$8:$G$13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Hoja1!$H$8:$H$13</c:f>
              <c:numCache>
                <c:formatCode>General</c:formatCode>
                <c:ptCount val="6"/>
                <c:pt idx="0">
                  <c:v>26</c:v>
                </c:pt>
                <c:pt idx="1">
                  <c:v>31</c:v>
                </c:pt>
                <c:pt idx="2">
                  <c:v>18</c:v>
                </c:pt>
                <c:pt idx="3">
                  <c:v>32</c:v>
                </c:pt>
                <c:pt idx="4">
                  <c:v>13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030336"/>
        <c:axId val="102032512"/>
      </c:barChart>
      <c:catAx>
        <c:axId val="102030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MX"/>
                  <a:t>Año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2032512"/>
        <c:crosses val="autoZero"/>
        <c:auto val="1"/>
        <c:lblAlgn val="ctr"/>
        <c:lblOffset val="100"/>
        <c:noMultiLvlLbl val="0"/>
      </c:catAx>
      <c:valAx>
        <c:axId val="1020325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MX"/>
                  <a:t>Número de casos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20303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5C212-34AB-4043-B46E-56F924D73301}" type="datetimeFigureOut">
              <a:rPr lang="es-MX" smtClean="0"/>
              <a:t>12/02/2019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5FAC4-96CD-48AA-9822-4A8DDC951A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12/02/2019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12/02/2019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12/02/2019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513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825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266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8057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51DCB-C6BD-466C-AE79-D3BA678C581E}" type="datetimeFigureOut">
              <a:rPr lang="es-MX" smtClean="0">
                <a:solidFill>
                  <a:prstClr val="black"/>
                </a:solidFill>
              </a:rPr>
              <a:pPr/>
              <a:t>12/02/2019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23C00-A5C8-44E4-AA8C-EF7111573EB1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978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51DCB-C6BD-466C-AE79-D3BA678C581E}" type="datetimeFigureOut">
              <a:rPr lang="es-MX" smtClean="0">
                <a:solidFill>
                  <a:prstClr val="black"/>
                </a:solidFill>
              </a:rPr>
              <a:pPr/>
              <a:t>12/02/2019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23C00-A5C8-44E4-AA8C-EF7111573EB1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807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51DCB-C6BD-466C-AE79-D3BA678C581E}" type="datetimeFigureOut">
              <a:rPr lang="es-MX" smtClean="0">
                <a:solidFill>
                  <a:prstClr val="black"/>
                </a:solidFill>
              </a:rPr>
              <a:pPr/>
              <a:t>12/02/2019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23C00-A5C8-44E4-AA8C-EF7111573EB1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66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51DCB-C6BD-466C-AE79-D3BA678C581E}" type="datetimeFigureOut">
              <a:rPr lang="es-MX" smtClean="0">
                <a:solidFill>
                  <a:prstClr val="black"/>
                </a:solidFill>
              </a:rPr>
              <a:pPr/>
              <a:t>12/02/2019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23C00-A5C8-44E4-AA8C-EF7111573EB1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661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12/02/2019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51DCB-C6BD-466C-AE79-D3BA678C581E}" type="datetimeFigureOut">
              <a:rPr lang="es-MX" smtClean="0">
                <a:solidFill>
                  <a:prstClr val="black"/>
                </a:solidFill>
              </a:rPr>
              <a:pPr/>
              <a:t>12/02/2019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23C00-A5C8-44E4-AA8C-EF7111573EB1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0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51DCB-C6BD-466C-AE79-D3BA678C581E}" type="datetimeFigureOut">
              <a:rPr lang="es-MX" smtClean="0">
                <a:solidFill>
                  <a:prstClr val="black"/>
                </a:solidFill>
              </a:rPr>
              <a:pPr/>
              <a:t>12/02/2019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23C00-A5C8-44E4-AA8C-EF7111573EB1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5171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51DCB-C6BD-466C-AE79-D3BA678C581E}" type="datetimeFigureOut">
              <a:rPr lang="es-MX" smtClean="0">
                <a:solidFill>
                  <a:prstClr val="black"/>
                </a:solidFill>
              </a:rPr>
              <a:pPr/>
              <a:t>12/02/2019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23C00-A5C8-44E4-AA8C-EF7111573EB1}" type="slidenum">
              <a:rPr lang="es-MX" smtClean="0">
                <a:solidFill>
                  <a:prstClr val="black"/>
                </a:solidFill>
              </a:rPr>
              <a:pPr/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5912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CA2939-AEF9-4FDD-8D90-129524CDDFA1}" type="datetimeFigureOut">
              <a:rPr lang="es-MX" smtClean="0"/>
              <a:t>12/02/2019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9A5307-CD40-4332-AA64-7DE0A044A0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9763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12/02/2019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12/02/2019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12/02/2019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12/02/2019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12/02/2019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12/02/2019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12/02/2019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12/02/2019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35"/>
            <a:ext cx="6392064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970F47B-8336-174D-8345-672D517DBE8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390" y="188640"/>
            <a:ext cx="4283968" cy="34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0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lasnacionalderiesgos.gob.mx/app/municipios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lasnacionalderiesgos.gob.mx/app/CoberturaEstatal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hyperlink" Target="http://www.atlasnacionalderiesgos.gob.mx/AtlasEstatales/?&amp;NOM_ENT=San%20Luis%20Potos%C3%AD&amp;CVE_ENT=2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mgir.proyectomesoamerica.org/portal/apps/MapTools/index.html?appid=ab45cf1bfdf34a2da3f5ea6f7f2464c7" TargetMode="External"/><Relationship Id="rId2" Type="http://schemas.openxmlformats.org/officeDocument/2006/relationships/hyperlink" Target="http://www.atlasnacionalderiesgos.gob.mx/app/CoberturaEstatal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atlasnacionalderiesgos.gob.mx/apps/Declaratorias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lasnacionalderiesgos.gob.mx/apps/Declaratoria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lasnacionalderiesgos.gob.mx/app/CoberturaEstatal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atlasnacionalderiesgos.gob.mx/apps/IGOPP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55"/>
          <a:stretch/>
        </p:blipFill>
        <p:spPr>
          <a:xfrm>
            <a:off x="-11216" y="0"/>
            <a:ext cx="9144001" cy="6899880"/>
          </a:xfrm>
          <a:prstGeom prst="rect">
            <a:avLst/>
          </a:prstGeom>
        </p:spPr>
      </p:pic>
      <p:sp>
        <p:nvSpPr>
          <p:cNvPr id="8" name="Rectángulo 3"/>
          <p:cNvSpPr>
            <a:spLocks noChangeArrowheads="1"/>
          </p:cNvSpPr>
          <p:nvPr/>
        </p:nvSpPr>
        <p:spPr bwMode="auto">
          <a:xfrm>
            <a:off x="4860032" y="5258865"/>
            <a:ext cx="39745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MX" altLang="es-MX" sz="1800" dirty="0" smtClean="0">
                <a:solidFill>
                  <a:srgbClr val="D4C19C"/>
                </a:solidFill>
                <a:latin typeface="Montserrat" panose="00000500000000000000" pitchFamily="2" charset="0"/>
              </a:rPr>
              <a:t>13 de febrero del </a:t>
            </a:r>
            <a:r>
              <a:rPr lang="es-MX" altLang="es-MX" sz="1800" dirty="0">
                <a:solidFill>
                  <a:srgbClr val="D4C19C"/>
                </a:solidFill>
                <a:latin typeface="Montserrat" panose="00000500000000000000" pitchFamily="2" charset="0"/>
              </a:rPr>
              <a:t>2019</a:t>
            </a:r>
          </a:p>
        </p:txBody>
      </p:sp>
      <p:sp>
        <p:nvSpPr>
          <p:cNvPr id="9" name="8 Rectángulo"/>
          <p:cNvSpPr/>
          <p:nvPr/>
        </p:nvSpPr>
        <p:spPr>
          <a:xfrm>
            <a:off x="683568" y="2413657"/>
            <a:ext cx="8449217" cy="1512168"/>
          </a:xfrm>
          <a:prstGeom prst="rect">
            <a:avLst/>
          </a:prstGeom>
          <a:gradFill flip="none" rotWithShape="1">
            <a:gsLst>
              <a:gs pos="0">
                <a:srgbClr val="439B82"/>
              </a:gs>
              <a:gs pos="100000">
                <a:srgbClr val="38806B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7" name="CuadroTexto 2"/>
          <p:cNvSpPr txBox="1">
            <a:spLocks noChangeArrowheads="1"/>
          </p:cNvSpPr>
          <p:nvPr/>
        </p:nvSpPr>
        <p:spPr bwMode="auto">
          <a:xfrm>
            <a:off x="1571945" y="1268760"/>
            <a:ext cx="756084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1313" indent="-34131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1pPr>
            <a:lvl2pPr marL="30163" indent="-3016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9pPr>
          </a:lstStyle>
          <a:p>
            <a:pPr lvl="1" algn="r" eaLnBrk="1" hangingPunct="1">
              <a:spcBef>
                <a:spcPct val="0"/>
              </a:spcBef>
              <a:buFont typeface="Arial" charset="0"/>
              <a:buNone/>
            </a:pPr>
            <a:r>
              <a:rPr lang="es-ES" altLang="es-MX" b="1" dirty="0">
                <a:solidFill>
                  <a:prstClr val="white"/>
                </a:solidFill>
                <a:latin typeface="Montserrat" pitchFamily="2" charset="77"/>
              </a:rPr>
              <a:t>Jornada de Fortalecimiento de Entidades Federativas</a:t>
            </a:r>
          </a:p>
          <a:p>
            <a:pPr lvl="1" algn="r" eaLnBrk="1" hangingPunct="1">
              <a:spcBef>
                <a:spcPct val="0"/>
              </a:spcBef>
              <a:buFont typeface="Arial" charset="0"/>
              <a:buNone/>
            </a:pPr>
            <a:endParaRPr lang="es-ES" b="1" dirty="0">
              <a:solidFill>
                <a:prstClr val="white"/>
              </a:solidFill>
              <a:latin typeface="Montserrat" pitchFamily="2" charset="77"/>
            </a:endParaRPr>
          </a:p>
          <a:p>
            <a:pPr lvl="1" algn="r" eaLnBrk="1" hangingPunct="1">
              <a:spcBef>
                <a:spcPct val="0"/>
              </a:spcBef>
              <a:buFont typeface="Arial" charset="0"/>
              <a:buNone/>
            </a:pPr>
            <a:r>
              <a:rPr lang="es-ES" b="1" dirty="0" smtClean="0">
                <a:solidFill>
                  <a:prstClr val="white"/>
                </a:solidFill>
                <a:latin typeface="Montserrat" pitchFamily="2" charset="77"/>
              </a:rPr>
              <a:t>Campeche</a:t>
            </a:r>
            <a:endParaRPr lang="es-ES" b="1" dirty="0">
              <a:solidFill>
                <a:prstClr val="white"/>
              </a:solidFill>
              <a:latin typeface="Montserrat" pitchFamily="2" charset="77"/>
            </a:endParaRPr>
          </a:p>
          <a:p>
            <a:pPr lvl="1" algn="r" eaLnBrk="1" hangingPunct="1">
              <a:spcBef>
                <a:spcPct val="0"/>
              </a:spcBef>
              <a:buFontTx/>
              <a:buNone/>
            </a:pPr>
            <a:r>
              <a:rPr lang="es-MX" altLang="es-MX" b="1" dirty="0">
                <a:solidFill>
                  <a:prstClr val="white"/>
                </a:solidFill>
                <a:latin typeface="Montserrat" pitchFamily="2" charset="77"/>
              </a:rPr>
              <a:t> </a:t>
            </a:r>
          </a:p>
          <a:p>
            <a:pPr lvl="1" algn="r" eaLnBrk="1" hangingPunct="1">
              <a:spcBef>
                <a:spcPct val="0"/>
              </a:spcBef>
              <a:buFontTx/>
              <a:buNone/>
            </a:pPr>
            <a:endParaRPr lang="es-MX" altLang="es-MX" sz="4400" dirty="0">
              <a:solidFill>
                <a:prstClr val="white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5837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428A856-8863-3B47-871D-0BD0F50BE444}"/>
              </a:ext>
            </a:extLst>
          </p:cNvPr>
          <p:cNvSpPr txBox="1"/>
          <p:nvPr/>
        </p:nvSpPr>
        <p:spPr>
          <a:xfrm>
            <a:off x="107504" y="116632"/>
            <a:ext cx="3151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atin typeface="Montserrat" pitchFamily="2" charset="77"/>
              </a:rPr>
              <a:t>Instrumento</a:t>
            </a:r>
            <a:r>
              <a:rPr lang="en-US" b="1" dirty="0" smtClean="0">
                <a:latin typeface="Montserrat" pitchFamily="2" charset="77"/>
              </a:rPr>
              <a:t> </a:t>
            </a:r>
            <a:r>
              <a:rPr lang="es-MX" b="1" dirty="0" smtClean="0">
                <a:latin typeface="Montserrat" pitchFamily="2" charset="77"/>
              </a:rPr>
              <a:t>Financiero</a:t>
            </a:r>
            <a:r>
              <a:rPr lang="en-US" b="1" dirty="0" smtClean="0">
                <a:latin typeface="Montserrat" pitchFamily="2" charset="77"/>
              </a:rPr>
              <a:t> </a:t>
            </a:r>
          </a:p>
          <a:p>
            <a:r>
              <a:rPr lang="en-US" b="1" dirty="0" smtClean="0">
                <a:latin typeface="Montserrat" pitchFamily="2" charset="77"/>
              </a:rPr>
              <a:t>FOPREDEN</a:t>
            </a:r>
            <a:endParaRPr lang="en-US" b="1" dirty="0">
              <a:latin typeface="Montserrat" pitchFamily="2" charset="77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956088"/>
              </p:ext>
            </p:extLst>
          </p:nvPr>
        </p:nvGraphicFramePr>
        <p:xfrm>
          <a:off x="539552" y="1452242"/>
          <a:ext cx="7776864" cy="41216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9233"/>
                <a:gridCol w="1074943"/>
                <a:gridCol w="2160240"/>
                <a:gridCol w="1224136"/>
                <a:gridCol w="1512168"/>
                <a:gridCol w="1296144"/>
              </a:tblGrid>
              <a:tr h="39829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effectLst/>
                          <a:latin typeface="Montserrat" panose="00000500000000000000" pitchFamily="2" charset="0"/>
                        </a:rPr>
                        <a:t>AÑO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023" marR="4023" marT="402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effectLst/>
                          <a:latin typeface="Montserrat" panose="00000500000000000000" pitchFamily="2" charset="0"/>
                        </a:rPr>
                        <a:t>ESTATUS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023" marR="4023" marT="402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effectLst/>
                          <a:latin typeface="Montserrat" panose="00000500000000000000" pitchFamily="2" charset="0"/>
                        </a:rPr>
                        <a:t>NOMBRE DEL PROYECTO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023" marR="4023" marT="402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effectLst/>
                          <a:latin typeface="Montserrat" panose="00000500000000000000" pitchFamily="2" charset="0"/>
                        </a:rPr>
                        <a:t>APORTACIÓN FEDERAL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023" marR="4023" marT="402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effectLst/>
                          <a:latin typeface="Montserrat" panose="00000500000000000000" pitchFamily="2" charset="0"/>
                        </a:rPr>
                        <a:t>COPARTICIPACIÓN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023" marR="4023" marT="402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023" marR="4023" marT="4023" marB="0" anchor="ctr">
                    <a:noFill/>
                  </a:tcPr>
                </a:tc>
              </a:tr>
              <a:tr h="10418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2010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FINALIZADO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RED DE ESTACIONES METEOROLÓGICAS AUTOMÁTICAS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$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2,870,000.00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1,230,000.00 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$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4,100,000.00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58417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2011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FINALIZADO 2014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ATLAS ESTATAL DE RIESGOS NATURALES DE CAMPECHE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</a:t>
                      </a:r>
                      <a:r>
                        <a:rPr lang="es-MX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2,569,518.00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$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1,101,222.00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$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3,670,740.00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0082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2011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FINALIZADO 2015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FORTALECIMIENTO DE CAPACIDADES Y TRANSVERSALIZACIÓN DE LA PREVENCIÓN DE DESASTRES EN EL ESTADO DE CAMPECHE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</a:t>
                      </a:r>
                      <a:r>
                        <a:rPr lang="es-MX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5,196,214.80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$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2,226,949.20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</a:t>
                      </a:r>
                      <a:r>
                        <a:rPr lang="es-MX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7,423,164.00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8" name="TextBox 6">
            <a:extLst>
              <a:ext uri="{FF2B5EF4-FFF2-40B4-BE49-F238E27FC236}">
                <a16:creationId xmlns:a16="http://schemas.microsoft.com/office/drawing/2014/main" xmlns="" id="{0FE08353-C43F-8A43-A108-679ADC0231F6}"/>
              </a:ext>
            </a:extLst>
          </p:cNvPr>
          <p:cNvSpPr txBox="1"/>
          <p:nvPr/>
        </p:nvSpPr>
        <p:spPr>
          <a:xfrm>
            <a:off x="6183804" y="753568"/>
            <a:ext cx="2943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latin typeface="Montserrat" panose="00000500000000000000" pitchFamily="2" charset="0"/>
              </a:rPr>
              <a:t>Histórico de Proyectos</a:t>
            </a:r>
          </a:p>
          <a:p>
            <a:r>
              <a:rPr lang="es-ES_tradnl" dirty="0" smtClean="0">
                <a:latin typeface="Montserrat" panose="00000500000000000000" pitchFamily="2" charset="0"/>
              </a:rPr>
              <a:t> Preventivos (continúa..)</a:t>
            </a:r>
            <a:endParaRPr lang="es-ES_tradnl" dirty="0">
              <a:latin typeface="Montserrat" panose="00000500000000000000" pitchFamily="2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xmlns="" id="{0FE08353-C43F-8A43-A108-679ADC0231F6}"/>
              </a:ext>
            </a:extLst>
          </p:cNvPr>
          <p:cNvSpPr txBox="1"/>
          <p:nvPr/>
        </p:nvSpPr>
        <p:spPr>
          <a:xfrm>
            <a:off x="323528" y="5877272"/>
            <a:ext cx="4237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Inversión total en prevención 2008 - actual </a:t>
            </a:r>
          </a:p>
          <a:p>
            <a:r>
              <a:rPr lang="es-MX" dirty="0" smtClean="0"/>
              <a:t>$ 32’670,193.02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5124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96752"/>
            <a:ext cx="8676456" cy="47252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334EBB8-FD13-5C4C-8FDC-AF0085A6340E}"/>
              </a:ext>
            </a:extLst>
          </p:cNvPr>
          <p:cNvSpPr txBox="1"/>
          <p:nvPr/>
        </p:nvSpPr>
        <p:spPr>
          <a:xfrm>
            <a:off x="179512" y="116632"/>
            <a:ext cx="4078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Montserrat" pitchFamily="2" charset="77"/>
              </a:rPr>
              <a:t>Perfil</a:t>
            </a:r>
            <a:r>
              <a:rPr lang="en-US" sz="2000" b="1" dirty="0">
                <a:latin typeface="Montserrat" pitchFamily="2" charset="77"/>
              </a:rPr>
              <a:t> de </a:t>
            </a:r>
            <a:r>
              <a:rPr lang="en-US" sz="2000" b="1" dirty="0" err="1" smtClean="0">
                <a:latin typeface="Montserrat" pitchFamily="2" charset="77"/>
              </a:rPr>
              <a:t>Peligro</a:t>
            </a:r>
            <a:r>
              <a:rPr lang="en-US" sz="2000" b="1" dirty="0" smtClean="0">
                <a:latin typeface="Montserrat" pitchFamily="2" charset="77"/>
              </a:rPr>
              <a:t>(x </a:t>
            </a:r>
            <a:r>
              <a:rPr lang="en-US" sz="2000" b="1" dirty="0">
                <a:latin typeface="Montserrat" pitchFamily="2" charset="77"/>
              </a:rPr>
              <a:t>Municipio)</a:t>
            </a:r>
          </a:p>
        </p:txBody>
      </p:sp>
      <p:sp>
        <p:nvSpPr>
          <p:cNvPr id="5" name="TextBox 4">
            <a:hlinkClick r:id="rId3"/>
            <a:extLst>
              <a:ext uri="{FF2B5EF4-FFF2-40B4-BE49-F238E27FC236}">
                <a16:creationId xmlns="" xmlns:a16="http://schemas.microsoft.com/office/drawing/2014/main" id="{E4DB2646-F610-2B47-8B3C-1CC419205B03}"/>
              </a:ext>
            </a:extLst>
          </p:cNvPr>
          <p:cNvSpPr txBox="1"/>
          <p:nvPr/>
        </p:nvSpPr>
        <p:spPr>
          <a:xfrm>
            <a:off x="179512" y="620688"/>
            <a:ext cx="5104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latin typeface="Montserrat" pitchFamily="2" charset="77"/>
                <a:hlinkClick r:id="rId3"/>
              </a:rPr>
              <a:t>http://</a:t>
            </a:r>
            <a:r>
              <a:rPr lang="en-US" sz="1200" b="1" i="1" dirty="0" err="1">
                <a:latin typeface="Montserrat" pitchFamily="2" charset="77"/>
                <a:hlinkClick r:id="rId3"/>
              </a:rPr>
              <a:t>www.atlasnacionalderiesgos.gob.mx</a:t>
            </a:r>
            <a:r>
              <a:rPr lang="en-US" sz="1200" b="1" i="1" dirty="0">
                <a:latin typeface="Montserrat" pitchFamily="2" charset="77"/>
                <a:hlinkClick r:id="rId3"/>
              </a:rPr>
              <a:t>/app/</a:t>
            </a:r>
            <a:r>
              <a:rPr lang="en-US" sz="1200" b="1" i="1" dirty="0" err="1">
                <a:latin typeface="Montserrat" pitchFamily="2" charset="77"/>
                <a:hlinkClick r:id="rId3"/>
              </a:rPr>
              <a:t>municipios</a:t>
            </a:r>
            <a:r>
              <a:rPr lang="en-US" sz="1200" b="1" i="1" dirty="0">
                <a:latin typeface="Montserrat" pitchFamily="2" charset="77"/>
                <a:hlinkClick r:id="rId3"/>
              </a:rPr>
              <a:t>/</a:t>
            </a:r>
            <a:endParaRPr lang="en-US" sz="1200" b="1" i="1" dirty="0">
              <a:latin typeface="Montserrat" pitchFamily="2" charset="77"/>
            </a:endParaRPr>
          </a:p>
        </p:txBody>
      </p:sp>
      <p:sp>
        <p:nvSpPr>
          <p:cNvPr id="9" name="Down Arrow 8">
            <a:extLst>
              <a:ext uri="{FF2B5EF4-FFF2-40B4-BE49-F238E27FC236}">
                <a16:creationId xmlns="" xmlns:a16="http://schemas.microsoft.com/office/drawing/2014/main" id="{EB4B4F8E-2F1E-9040-8F21-5C792F02D6F8}"/>
              </a:ext>
            </a:extLst>
          </p:cNvPr>
          <p:cNvSpPr/>
          <p:nvPr/>
        </p:nvSpPr>
        <p:spPr>
          <a:xfrm rot="19247827">
            <a:off x="2092765" y="3766658"/>
            <a:ext cx="586662" cy="566638"/>
          </a:xfrm>
          <a:prstGeom prst="downArrow">
            <a:avLst/>
          </a:prstGeom>
          <a:noFill/>
          <a:ln w="57150"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4163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2996952"/>
            <a:ext cx="5724128" cy="3429119"/>
          </a:xfrm>
          <a:prstGeom prst="rect">
            <a:avLst/>
          </a:prstGeom>
        </p:spPr>
      </p:pic>
      <p:sp>
        <p:nvSpPr>
          <p:cNvPr id="3" name="TextBox 2">
            <a:hlinkClick r:id="rId3"/>
            <a:extLst>
              <a:ext uri="{FF2B5EF4-FFF2-40B4-BE49-F238E27FC236}">
                <a16:creationId xmlns="" xmlns:a16="http://schemas.microsoft.com/office/drawing/2014/main" id="{B4AE6D5B-8C64-7942-8A34-9B1BD47DDB20}"/>
              </a:ext>
            </a:extLst>
          </p:cNvPr>
          <p:cNvSpPr txBox="1"/>
          <p:nvPr/>
        </p:nvSpPr>
        <p:spPr>
          <a:xfrm>
            <a:off x="179510" y="593649"/>
            <a:ext cx="5614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latin typeface="Montserrat" pitchFamily="2" charset="77"/>
                <a:hlinkClick r:id="rId3"/>
              </a:rPr>
              <a:t>http://www.atlasnacionalderiesgos.gob.mx/app/</a:t>
            </a:r>
            <a:r>
              <a:rPr lang="en-US" sz="1200" b="1" i="1" dirty="0" err="1">
                <a:latin typeface="Montserrat" pitchFamily="2" charset="77"/>
                <a:hlinkClick r:id="rId3"/>
              </a:rPr>
              <a:t>CoberturaEstatal</a:t>
            </a:r>
            <a:r>
              <a:rPr lang="en-US" sz="1200" b="1" i="1" dirty="0">
                <a:latin typeface="Montserrat" pitchFamily="2" charset="77"/>
                <a:hlinkClick r:id="rId3"/>
              </a:rPr>
              <a:t>/</a:t>
            </a:r>
            <a:endParaRPr lang="en-US" sz="1200" b="1" i="1" dirty="0">
              <a:latin typeface="Montserrat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D3E76E0-46F8-8E45-AB95-8362C2F2C526}"/>
              </a:ext>
            </a:extLst>
          </p:cNvPr>
          <p:cNvSpPr txBox="1"/>
          <p:nvPr/>
        </p:nvSpPr>
        <p:spPr>
          <a:xfrm>
            <a:off x="179512" y="116632"/>
            <a:ext cx="382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Montserrat" pitchFamily="2" charset="77"/>
              </a:rPr>
              <a:t>Atlas </a:t>
            </a:r>
            <a:r>
              <a:rPr lang="en-US" b="1" dirty="0" err="1">
                <a:latin typeface="Montserrat" pitchFamily="2" charset="77"/>
              </a:rPr>
              <a:t>Estatal</a:t>
            </a:r>
            <a:r>
              <a:rPr lang="en-US" b="1" dirty="0">
                <a:latin typeface="Montserrat" pitchFamily="2" charset="77"/>
              </a:rPr>
              <a:t> de </a:t>
            </a:r>
            <a:r>
              <a:rPr lang="en-US" b="1" dirty="0" err="1">
                <a:latin typeface="Montserrat" pitchFamily="2" charset="77"/>
              </a:rPr>
              <a:t>Riesgos</a:t>
            </a:r>
            <a:r>
              <a:rPr lang="en-US" b="1" dirty="0">
                <a:latin typeface="Montserrat" pitchFamily="2" charset="77"/>
              </a:rPr>
              <a:t> (</a:t>
            </a:r>
            <a:r>
              <a:rPr lang="en-US" b="1" dirty="0" smtClean="0">
                <a:latin typeface="Montserrat" pitchFamily="2" charset="77"/>
              </a:rPr>
              <a:t>2010)</a:t>
            </a:r>
            <a:endParaRPr lang="en-US" b="1" dirty="0">
              <a:latin typeface="Montserrat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9533D64-F3F7-7841-8059-C2ED6611F592}"/>
              </a:ext>
            </a:extLst>
          </p:cNvPr>
          <p:cNvSpPr txBox="1"/>
          <p:nvPr/>
        </p:nvSpPr>
        <p:spPr>
          <a:xfrm>
            <a:off x="6609627" y="6563685"/>
            <a:ext cx="2422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Montserrat" pitchFamily="2" charset="77"/>
              </a:rPr>
              <a:t>74</a:t>
            </a:r>
            <a:r>
              <a:rPr lang="en-US" sz="1400" dirty="0" smtClean="0">
                <a:latin typeface="Montserrat" pitchFamily="2" charset="77"/>
              </a:rPr>
              <a:t> </a:t>
            </a:r>
            <a:r>
              <a:rPr lang="en-US" sz="1400" dirty="0" err="1">
                <a:latin typeface="Montserrat" pitchFamily="2" charset="77"/>
              </a:rPr>
              <a:t>capas</a:t>
            </a:r>
            <a:r>
              <a:rPr lang="en-US" sz="1400" dirty="0">
                <a:latin typeface="Montserrat" pitchFamily="2" charset="77"/>
              </a:rPr>
              <a:t> de </a:t>
            </a:r>
            <a:r>
              <a:rPr lang="en-US" sz="1400" dirty="0" err="1">
                <a:latin typeface="Montserrat" pitchFamily="2" charset="77"/>
              </a:rPr>
              <a:t>información</a:t>
            </a:r>
            <a:endParaRPr lang="en-US" sz="1400" dirty="0">
              <a:latin typeface="Montserrat" pitchFamily="2" charset="77"/>
            </a:endParaRPr>
          </a:p>
        </p:txBody>
      </p:sp>
      <p:sp>
        <p:nvSpPr>
          <p:cNvPr id="11" name="Rectangle 10">
            <a:hlinkClick r:id="rId4"/>
            <a:extLst>
              <a:ext uri="{FF2B5EF4-FFF2-40B4-BE49-F238E27FC236}">
                <a16:creationId xmlns="" xmlns:a16="http://schemas.microsoft.com/office/drawing/2014/main" id="{AD271166-37A0-3E43-B278-907B8D61D99A}"/>
              </a:ext>
            </a:extLst>
          </p:cNvPr>
          <p:cNvSpPr/>
          <p:nvPr/>
        </p:nvSpPr>
        <p:spPr>
          <a:xfrm>
            <a:off x="36844" y="6586768"/>
            <a:ext cx="40879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100" i="1" dirty="0">
                <a:latin typeface="Montserrat" pitchFamily="2" charset="77"/>
              </a:rPr>
              <a:t>http://</a:t>
            </a:r>
            <a:r>
              <a:rPr lang="es-ES_tradnl" sz="1100" i="1" dirty="0" smtClean="0">
                <a:latin typeface="Montserrat" pitchFamily="2" charset="77"/>
              </a:rPr>
              <a:t>www.atlasnacionalderiesgos.gob.mx/Campeche</a:t>
            </a:r>
            <a:endParaRPr lang="es-ES_tradnl" sz="1100" i="1" dirty="0">
              <a:latin typeface="Montserrat" pitchFamily="2" charset="77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0" y="1019334"/>
            <a:ext cx="5292080" cy="324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7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0CE4222-B880-6240-BF1E-8039E594F7FB}"/>
              </a:ext>
            </a:extLst>
          </p:cNvPr>
          <p:cNvSpPr txBox="1"/>
          <p:nvPr/>
        </p:nvSpPr>
        <p:spPr>
          <a:xfrm>
            <a:off x="163107" y="221476"/>
            <a:ext cx="3692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Montserrat" pitchFamily="2" charset="77"/>
              </a:rPr>
              <a:t>Atlas </a:t>
            </a:r>
            <a:r>
              <a:rPr lang="en-US" b="1" dirty="0" err="1">
                <a:latin typeface="Montserrat" pitchFamily="2" charset="77"/>
              </a:rPr>
              <a:t>Municipales</a:t>
            </a:r>
            <a:r>
              <a:rPr lang="en-US" b="1" dirty="0">
                <a:latin typeface="Montserrat" pitchFamily="2" charset="77"/>
              </a:rPr>
              <a:t> de </a:t>
            </a:r>
            <a:r>
              <a:rPr lang="en-US" b="1" dirty="0" err="1">
                <a:latin typeface="Montserrat" pitchFamily="2" charset="77"/>
              </a:rPr>
              <a:t>Riesgos</a:t>
            </a:r>
            <a:endParaRPr lang="en-US" b="1" dirty="0">
              <a:latin typeface="Montserrat" pitchFamily="2" charset="77"/>
            </a:endParaRPr>
          </a:p>
          <a:p>
            <a:r>
              <a:rPr lang="en-US" b="1" dirty="0" smtClean="0">
                <a:latin typeface="Montserrat" pitchFamily="2" charset="77"/>
              </a:rPr>
              <a:t>(3/10)</a:t>
            </a:r>
            <a:endParaRPr lang="en-US" b="1" dirty="0">
              <a:latin typeface="Montserrat" pitchFamily="2" charset="77"/>
            </a:endParaRPr>
          </a:p>
        </p:txBody>
      </p:sp>
      <p:sp>
        <p:nvSpPr>
          <p:cNvPr id="11" name="TextBox 10">
            <a:hlinkClick r:id="rId2"/>
            <a:extLst>
              <a:ext uri="{FF2B5EF4-FFF2-40B4-BE49-F238E27FC236}">
                <a16:creationId xmlns="" xmlns:a16="http://schemas.microsoft.com/office/drawing/2014/main" id="{6658F708-B32B-0446-B0B0-00BD0D8E7B58}"/>
              </a:ext>
            </a:extLst>
          </p:cNvPr>
          <p:cNvSpPr txBox="1"/>
          <p:nvPr/>
        </p:nvSpPr>
        <p:spPr>
          <a:xfrm>
            <a:off x="179512" y="867807"/>
            <a:ext cx="88873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>
                <a:latin typeface="Montserrat" pitchFamily="2" charset="77"/>
                <a:hlinkClick r:id="rId3"/>
              </a:rPr>
              <a:t>http://</a:t>
            </a:r>
            <a:r>
              <a:rPr lang="en-US" sz="1100" b="1" i="1" dirty="0" err="1">
                <a:latin typeface="Montserrat" pitchFamily="2" charset="77"/>
                <a:hlinkClick r:id="rId3"/>
              </a:rPr>
              <a:t>rmgir.proyectomesoamerica.org</a:t>
            </a:r>
            <a:r>
              <a:rPr lang="en-US" sz="1100" b="1" i="1" dirty="0">
                <a:latin typeface="Montserrat" pitchFamily="2" charset="77"/>
                <a:hlinkClick r:id="rId3"/>
              </a:rPr>
              <a:t>/portal/apps/</a:t>
            </a:r>
            <a:r>
              <a:rPr lang="en-US" sz="1100" b="1" i="1" dirty="0" err="1">
                <a:latin typeface="Montserrat" pitchFamily="2" charset="77"/>
                <a:hlinkClick r:id="rId3"/>
              </a:rPr>
              <a:t>MapTools</a:t>
            </a:r>
            <a:r>
              <a:rPr lang="en-US" sz="1100" b="1" i="1" dirty="0">
                <a:latin typeface="Montserrat" pitchFamily="2" charset="77"/>
                <a:hlinkClick r:id="rId3"/>
              </a:rPr>
              <a:t>/</a:t>
            </a:r>
            <a:r>
              <a:rPr lang="en-US" sz="1100" b="1" i="1" dirty="0" err="1">
                <a:latin typeface="Montserrat" pitchFamily="2" charset="77"/>
                <a:hlinkClick r:id="rId3"/>
              </a:rPr>
              <a:t>index.html?appid</a:t>
            </a:r>
            <a:r>
              <a:rPr lang="en-US" sz="1100" b="1" i="1" dirty="0">
                <a:latin typeface="Montserrat" pitchFamily="2" charset="77"/>
                <a:hlinkClick r:id="rId3"/>
              </a:rPr>
              <a:t>=ab45cf1bfdf34a2da3f5ea6f7f2464c7</a:t>
            </a:r>
            <a:endParaRPr lang="en-US" sz="1100" b="1" i="1" dirty="0">
              <a:latin typeface="Montserrat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A7CDED0-1819-764A-AAED-BEDC80E2F524}"/>
              </a:ext>
            </a:extLst>
          </p:cNvPr>
          <p:cNvSpPr txBox="1"/>
          <p:nvPr/>
        </p:nvSpPr>
        <p:spPr>
          <a:xfrm>
            <a:off x="199384" y="1340768"/>
            <a:ext cx="2140368" cy="73866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s-MX" sz="1400" dirty="0"/>
              <a:t>Campeche </a:t>
            </a:r>
            <a:endParaRPr lang="es-MX" sz="1400" dirty="0" smtClean="0"/>
          </a:p>
          <a:p>
            <a:r>
              <a:rPr lang="es-MX" sz="1400" dirty="0"/>
              <a:t>Carmen </a:t>
            </a:r>
            <a:endParaRPr lang="es-MX" sz="1400" dirty="0" smtClean="0"/>
          </a:p>
          <a:p>
            <a:r>
              <a:rPr lang="es-MX" sz="1400" dirty="0"/>
              <a:t>Champotón </a:t>
            </a:r>
            <a:endParaRPr lang="es-ES_tradnl" sz="14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1359011"/>
            <a:ext cx="7305276" cy="54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3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836712"/>
            <a:ext cx="7543901" cy="40011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es-MX" sz="2000" b="1" dirty="0" smtClean="0">
                <a:latin typeface="Montserrat Medium" panose="00000600000000000000" pitchFamily="2" charset="0"/>
              </a:rPr>
              <a:t>Análisis de peligros sanitario-ecológicos en Campeche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23528" y="1412776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"/>
            <a:r>
              <a:rPr lang="es-MX" dirty="0">
                <a:solidFill>
                  <a:srgbClr val="000000"/>
                </a:solidFill>
                <a:latin typeface="Montserrat"/>
              </a:rPr>
              <a:t>Los peligros sanitario-ecológicos, fundamentalmente </a:t>
            </a:r>
            <a:r>
              <a:rPr lang="es-MX" dirty="0" smtClean="0">
                <a:solidFill>
                  <a:srgbClr val="000000"/>
                </a:solidFill>
                <a:latin typeface="Montserrat"/>
              </a:rPr>
              <a:t>impactan </a:t>
            </a:r>
            <a:r>
              <a:rPr lang="es-MX" dirty="0">
                <a:solidFill>
                  <a:srgbClr val="000000"/>
                </a:solidFill>
                <a:latin typeface="Montserrat"/>
              </a:rPr>
              <a:t>en la salud de la población, están asociados a epidemias y enfermedades por contaminación del aire, suelo, agua y alimentos, así como por plagas que transmiten algunas de éstas</a:t>
            </a:r>
            <a:r>
              <a:rPr lang="es-MX" dirty="0" smtClean="0">
                <a:solidFill>
                  <a:srgbClr val="000000"/>
                </a:solidFill>
                <a:latin typeface="Montserrat"/>
              </a:rPr>
              <a:t>.</a:t>
            </a:r>
            <a:endParaRPr lang="es-MX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23070" y="3212976"/>
            <a:ext cx="40324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000000"/>
                </a:solidFill>
                <a:latin typeface="Montserrat"/>
              </a:rPr>
              <a:t>Campeche </a:t>
            </a:r>
            <a:r>
              <a:rPr lang="es-MX" dirty="0" smtClean="0">
                <a:solidFill>
                  <a:srgbClr val="000000"/>
                </a:solidFill>
                <a:latin typeface="Montserrat"/>
              </a:rPr>
              <a:t>tiene el </a:t>
            </a:r>
            <a:r>
              <a:rPr lang="es-MX" dirty="0">
                <a:solidFill>
                  <a:srgbClr val="000000"/>
                </a:solidFill>
                <a:latin typeface="Montserrat"/>
              </a:rPr>
              <a:t>73% de los sitios </a:t>
            </a:r>
            <a:r>
              <a:rPr lang="es-MX" dirty="0" smtClean="0">
                <a:solidFill>
                  <a:srgbClr val="000000"/>
                </a:solidFill>
                <a:latin typeface="Montserrat"/>
              </a:rPr>
              <a:t>de disposición final de </a:t>
            </a:r>
            <a:r>
              <a:rPr lang="es-MX" dirty="0">
                <a:solidFill>
                  <a:srgbClr val="000000"/>
                </a:solidFill>
                <a:latin typeface="Montserrat"/>
              </a:rPr>
              <a:t>residuos sólidos urbanos </a:t>
            </a:r>
            <a:r>
              <a:rPr lang="es-MX" dirty="0" smtClean="0">
                <a:solidFill>
                  <a:srgbClr val="000000"/>
                </a:solidFill>
                <a:latin typeface="Montserrat"/>
              </a:rPr>
              <a:t>con un </a:t>
            </a:r>
            <a:r>
              <a:rPr lang="es-MX" dirty="0">
                <a:solidFill>
                  <a:srgbClr val="000000"/>
                </a:solidFill>
                <a:latin typeface="Montserrat"/>
              </a:rPr>
              <a:t>índice de peligro </a:t>
            </a:r>
            <a:r>
              <a:rPr lang="es-MX" dirty="0" smtClean="0">
                <a:solidFill>
                  <a:srgbClr val="000000"/>
                </a:solidFill>
                <a:latin typeface="Montserrat"/>
              </a:rPr>
              <a:t>alto, lo que conlleva a la </a:t>
            </a:r>
            <a:r>
              <a:rPr lang="es-MX" dirty="0">
                <a:solidFill>
                  <a:srgbClr val="000000"/>
                </a:solidFill>
                <a:latin typeface="Montserrat"/>
              </a:rPr>
              <a:t>contaminación de </a:t>
            </a:r>
            <a:r>
              <a:rPr lang="es-MX" dirty="0" smtClean="0">
                <a:solidFill>
                  <a:srgbClr val="000000"/>
                </a:solidFill>
                <a:latin typeface="Montserrat"/>
              </a:rPr>
              <a:t>suelo y a la posibilidad </a:t>
            </a:r>
            <a:r>
              <a:rPr lang="es-MX" dirty="0">
                <a:solidFill>
                  <a:srgbClr val="000000"/>
                </a:solidFill>
                <a:latin typeface="Montserrat"/>
              </a:rPr>
              <a:t>de  contaminación </a:t>
            </a:r>
            <a:r>
              <a:rPr lang="es-MX" dirty="0" smtClean="0">
                <a:solidFill>
                  <a:srgbClr val="000000"/>
                </a:solidFill>
                <a:latin typeface="Montserrat"/>
              </a:rPr>
              <a:t>hacia  </a:t>
            </a:r>
            <a:r>
              <a:rPr lang="es-MX" dirty="0">
                <a:solidFill>
                  <a:srgbClr val="000000"/>
                </a:solidFill>
                <a:latin typeface="Montserrat"/>
              </a:rPr>
              <a:t>aguas subterráneas.</a:t>
            </a:r>
          </a:p>
          <a:p>
            <a:pPr algn="just"/>
            <a:endParaRPr lang="es-MX" dirty="0">
              <a:solidFill>
                <a:srgbClr val="000000"/>
              </a:solidFill>
              <a:latin typeface="Montserrat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5195373" y="2564904"/>
            <a:ext cx="3705024" cy="3439460"/>
            <a:chOff x="3849236" y="1827900"/>
            <a:chExt cx="3834452" cy="34394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4798" y="1827900"/>
              <a:ext cx="3769115" cy="3439460"/>
            </a:xfrm>
            <a:prstGeom prst="rect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2204864"/>
              <a:ext cx="879440" cy="9166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9 CuadroTexto"/>
            <p:cNvSpPr txBox="1"/>
            <p:nvPr/>
          </p:nvSpPr>
          <p:spPr>
            <a:xfrm>
              <a:off x="3849236" y="2838127"/>
              <a:ext cx="2016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rgbClr val="000000"/>
                  </a:solidFill>
                  <a:latin typeface="Montserrat"/>
                </a:rPr>
                <a:t>Peligro por residuos sólidos</a:t>
              </a:r>
            </a:p>
          </p:txBody>
        </p:sp>
      </p:grpSp>
      <p:sp>
        <p:nvSpPr>
          <p:cNvPr id="7" name="6 Rectángulo"/>
          <p:cNvSpPr/>
          <p:nvPr/>
        </p:nvSpPr>
        <p:spPr>
          <a:xfrm>
            <a:off x="117698" y="6041755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>
                <a:solidFill>
                  <a:srgbClr val="000000"/>
                </a:solidFill>
                <a:latin typeface="Montserrat"/>
              </a:rPr>
              <a:t>El municipio de Escárcega presenta un </a:t>
            </a:r>
            <a:r>
              <a:rPr lang="es-MX" dirty="0">
                <a:solidFill>
                  <a:srgbClr val="000000"/>
                </a:solidFill>
                <a:latin typeface="Montserrat"/>
              </a:rPr>
              <a:t>índice de peligro </a:t>
            </a:r>
            <a:r>
              <a:rPr lang="es-MX" dirty="0" smtClean="0">
                <a:solidFill>
                  <a:srgbClr val="000000"/>
                </a:solidFill>
                <a:latin typeface="Montserrat"/>
              </a:rPr>
              <a:t>muy alto</a:t>
            </a:r>
            <a:endParaRPr lang="es-MX" dirty="0">
              <a:solidFill>
                <a:srgbClr val="000000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67339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18768" y="836712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 smtClean="0">
                <a:latin typeface="Montserrat Medium" panose="00000600000000000000" pitchFamily="2" charset="0"/>
              </a:rPr>
              <a:t>Análisis de peligros sanitario-ecológicos en Campeche</a:t>
            </a:r>
          </a:p>
        </p:txBody>
      </p:sp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395536" y="2779675"/>
            <a:ext cx="362042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063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1pPr>
            <a:lvl2pPr marL="741363" indent="-28416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2pPr>
            <a:lvl3pPr marL="1141413" indent="-22701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3pPr>
            <a:lvl4pPr marL="1598613" indent="-22701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4pPr>
            <a:lvl5pPr marL="2055813" indent="-22701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5pPr>
            <a:lvl6pPr marL="25130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6pPr>
            <a:lvl7pPr marL="29702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7pPr>
            <a:lvl8pPr marL="34274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8pPr>
            <a:lvl9pPr marL="38846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MX" sz="1800" dirty="0" smtClean="0">
                <a:latin typeface="Montserrat" panose="00000500000000000000" pitchFamily="2" charset="0"/>
              </a:rPr>
              <a:t>El 9% de los cuerpos de agua tienen un índice de peligro alto por </a:t>
            </a:r>
            <a:r>
              <a:rPr lang="es-ES" altLang="es-MX" sz="1800" dirty="0">
                <a:latin typeface="Montserrat" panose="00000500000000000000" pitchFamily="2" charset="0"/>
              </a:rPr>
              <a:t>toxicidad (municipio de Candelaria), </a:t>
            </a:r>
            <a:r>
              <a:rPr lang="es-ES" altLang="es-MX" sz="1800" dirty="0" smtClean="0">
                <a:latin typeface="Montserrat" panose="00000500000000000000" pitchFamily="2" charset="0"/>
              </a:rPr>
              <a:t>la cual no es recomendable para consumo  humano, ni para riego.</a:t>
            </a:r>
            <a:endParaRPr lang="es-ES" altLang="es-MX" sz="1800" dirty="0">
              <a:latin typeface="Montserrat" panose="00000500000000000000" pitchFamily="2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105603" y="1472589"/>
            <a:ext cx="6932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Montserrat" panose="00000500000000000000" pitchFamily="2" charset="0"/>
                <a:ea typeface="ヒラギノ角ゴ Pro W3" pitchFamily="-106" charset="-128"/>
              </a:rPr>
              <a:t>El segundo peligro es la  contaminación de cuerpos de agua </a:t>
            </a:r>
            <a:r>
              <a:rPr lang="es-MX" dirty="0" smtClean="0">
                <a:latin typeface="Montserrat" panose="00000500000000000000" pitchFamily="2" charset="0"/>
                <a:ea typeface="ヒラギノ角ゴ Pro W3" pitchFamily="-106" charset="-128"/>
              </a:rPr>
              <a:t>debido al vertido de aguas </a:t>
            </a:r>
            <a:r>
              <a:rPr lang="es-MX" dirty="0">
                <a:latin typeface="Montserrat" panose="00000500000000000000" pitchFamily="2" charset="0"/>
                <a:ea typeface="ヒラギノ角ゴ Pro W3" pitchFamily="-106" charset="-128"/>
              </a:rPr>
              <a:t>residuales a éstos.</a:t>
            </a:r>
          </a:p>
        </p:txBody>
      </p:sp>
      <p:grpSp>
        <p:nvGrpSpPr>
          <p:cNvPr id="8" name="7 Grupo"/>
          <p:cNvGrpSpPr/>
          <p:nvPr/>
        </p:nvGrpSpPr>
        <p:grpSpPr>
          <a:xfrm>
            <a:off x="4427984" y="2492896"/>
            <a:ext cx="4412279" cy="4082378"/>
            <a:chOff x="4427984" y="2492896"/>
            <a:chExt cx="4412279" cy="4082378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2492896"/>
              <a:ext cx="4412279" cy="40823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5 CuadroTexto"/>
            <p:cNvSpPr txBox="1"/>
            <p:nvPr/>
          </p:nvSpPr>
          <p:spPr>
            <a:xfrm>
              <a:off x="4507595" y="2784975"/>
              <a:ext cx="1876197" cy="476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>
                  <a:latin typeface="Montserrat" panose="00000500000000000000" pitchFamily="2" charset="0"/>
                </a:rPr>
                <a:t>Toxicidad en cuerpos de agua</a:t>
              </a:r>
              <a:endParaRPr lang="es-MX" sz="1200" b="1" dirty="0">
                <a:latin typeface="Montserrat" panose="00000500000000000000" pitchFamily="2" charset="0"/>
              </a:endParaRPr>
            </a:p>
          </p:txBody>
        </p:sp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2526505"/>
              <a:ext cx="943072" cy="974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8964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5796249"/>
              </p:ext>
            </p:extLst>
          </p:nvPr>
        </p:nvGraphicFramePr>
        <p:xfrm>
          <a:off x="2161468" y="2708920"/>
          <a:ext cx="474905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755576" y="1484784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Montserrat" panose="00000500000000000000" pitchFamily="2" charset="0"/>
                <a:ea typeface="ヒラギノ角ゴ Pro W3" pitchFamily="-106" charset="-128"/>
              </a:rPr>
              <a:t>El uso indiscriminado de plaguicidas sin las precauciones debidas, potencia los riesgos de intoxicación aguda y crónica principalmente en las personas que trabajan en el campo.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95536" y="1090043"/>
            <a:ext cx="3603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latin typeface="Montserrat" panose="00000500000000000000" pitchFamily="2" charset="0"/>
                <a:ea typeface="ヒラギノ角ゴ Pro W3" pitchFamily="-106" charset="-128"/>
              </a:rPr>
              <a:t>Intoxicación por plaguicidas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611560" y="5733256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Montserrat" panose="00000500000000000000" pitchFamily="2" charset="0"/>
                <a:ea typeface="ヒラギノ角ゴ Pro W3" pitchFamily="-106" charset="-128"/>
              </a:rPr>
              <a:t>En </a:t>
            </a:r>
            <a:r>
              <a:rPr lang="es-MX" dirty="0" smtClean="0">
                <a:latin typeface="Montserrat" panose="00000500000000000000" pitchFamily="2" charset="0"/>
                <a:ea typeface="ヒラギノ角ゴ Pro W3" pitchFamily="-106" charset="-128"/>
              </a:rPr>
              <a:t>Campeche, durante el periodo 2013- 2018 se presentaron 130 casos de intoxicaciones por plaguicidas, sobresaliendo 2014 y </a:t>
            </a:r>
            <a:r>
              <a:rPr lang="es-MX" dirty="0">
                <a:latin typeface="Montserrat" panose="00000500000000000000" pitchFamily="2" charset="0"/>
                <a:ea typeface="ヒラギノ角ゴ Pro W3" pitchFamily="-106" charset="-128"/>
              </a:rPr>
              <a:t>2016 </a:t>
            </a:r>
            <a:r>
              <a:rPr lang="es-MX" dirty="0" smtClean="0">
                <a:latin typeface="Montserrat" panose="00000500000000000000" pitchFamily="2" charset="0"/>
                <a:ea typeface="ヒラギノ角ゴ Pro W3" pitchFamily="-106" charset="-128"/>
              </a:rPr>
              <a:t> con 31 y </a:t>
            </a:r>
            <a:r>
              <a:rPr lang="es-MX" dirty="0">
                <a:latin typeface="Montserrat" panose="00000500000000000000" pitchFamily="2" charset="0"/>
                <a:ea typeface="ヒラギノ角ゴ Pro W3" pitchFamily="-106" charset="-128"/>
              </a:rPr>
              <a:t>32 </a:t>
            </a:r>
            <a:r>
              <a:rPr lang="es-MX" dirty="0" smtClean="0">
                <a:latin typeface="Montserrat" panose="00000500000000000000" pitchFamily="2" charset="0"/>
                <a:ea typeface="ヒラギノ角ゴ Pro W3" pitchFamily="-106" charset="-128"/>
              </a:rPr>
              <a:t>casos , respectivamente.</a:t>
            </a:r>
            <a:endParaRPr lang="es-MX" dirty="0">
              <a:latin typeface="Montserrat" panose="00000500000000000000" pitchFamily="2" charset="0"/>
              <a:ea typeface="ヒラギノ角ゴ Pro W3" pitchFamily="-106" charset="-128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918760" y="548680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 smtClean="0">
                <a:latin typeface="Montserrat Medium" panose="00000600000000000000" pitchFamily="2" charset="0"/>
              </a:rPr>
              <a:t>Análisis de peligros sanitario-ecológicos en Campeche</a:t>
            </a:r>
          </a:p>
        </p:txBody>
      </p:sp>
    </p:spTree>
    <p:extLst>
      <p:ext uri="{BB962C8B-B14F-4D97-AF65-F5344CB8AC3E}">
        <p14:creationId xmlns:p14="http://schemas.microsoft.com/office/powerpoint/2010/main" val="259090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1412776"/>
            <a:ext cx="43924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dirty="0">
                <a:latin typeface="Montserrat" panose="00000500000000000000" pitchFamily="2" charset="0"/>
              </a:rPr>
              <a:t>Durante la temporada de influenza estacional de octubre de 2018 al 07 de febrero 2019, se han confirmado </a:t>
            </a:r>
            <a:r>
              <a:rPr lang="es-MX" dirty="0" smtClean="0">
                <a:latin typeface="Montserrat" panose="00000500000000000000" pitchFamily="2" charset="0"/>
              </a:rPr>
              <a:t>22 </a:t>
            </a:r>
            <a:r>
              <a:rPr lang="es-MX" dirty="0">
                <a:latin typeface="Montserrat" panose="00000500000000000000" pitchFamily="2" charset="0"/>
              </a:rPr>
              <a:t>casos positivos de influenza A(H1N1</a:t>
            </a:r>
            <a:r>
              <a:rPr lang="es-MX" dirty="0" smtClean="0">
                <a:latin typeface="Montserrat" panose="00000500000000000000" pitchFamily="2" charset="0"/>
              </a:rPr>
              <a:t>). Sin registro de defunciones.</a:t>
            </a:r>
          </a:p>
          <a:p>
            <a:pPr algn="just"/>
            <a:endParaRPr lang="es-MX" dirty="0" smtClean="0">
              <a:latin typeface="Montserrat" panose="00000500000000000000" pitchFamily="2" charset="0"/>
            </a:endParaRPr>
          </a:p>
          <a:p>
            <a:pPr algn="just"/>
            <a:endParaRPr lang="es-MX" dirty="0" smtClean="0">
              <a:latin typeface="Montserrat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dirty="0" smtClean="0">
                <a:latin typeface="Montserrat" panose="00000500000000000000" pitchFamily="2" charset="0"/>
              </a:rPr>
              <a:t>No se presentaron casos de dengue  en 2018 ni el primer mes de 2019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MX" dirty="0" smtClean="0">
              <a:latin typeface="Montserrat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MX" dirty="0">
              <a:latin typeface="Montserrat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dirty="0" smtClean="0">
                <a:latin typeface="Montserrat" panose="00000500000000000000" pitchFamily="2" charset="0"/>
              </a:rPr>
              <a:t>No hay actividad minera de minerales metálicos  que pueda generar contaminación por metales pesado</a:t>
            </a:r>
          </a:p>
          <a:p>
            <a:pPr algn="just"/>
            <a:endParaRPr lang="es-MX" dirty="0">
              <a:latin typeface="Montserrat" panose="00000500000000000000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318" y="4912381"/>
            <a:ext cx="2870033" cy="16072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24944"/>
            <a:ext cx="2601832" cy="1682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377" y="1228071"/>
            <a:ext cx="1605952" cy="160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918768" y="836712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 smtClean="0">
                <a:latin typeface="Montserrat Medium" panose="00000600000000000000" pitchFamily="2" charset="0"/>
              </a:rPr>
              <a:t>Análisis de peligros sanitario-ecológicos en Campeche</a:t>
            </a:r>
          </a:p>
        </p:txBody>
      </p:sp>
    </p:spTree>
    <p:extLst>
      <p:ext uri="{BB962C8B-B14F-4D97-AF65-F5344CB8AC3E}">
        <p14:creationId xmlns:p14="http://schemas.microsoft.com/office/powerpoint/2010/main" val="20156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37860" y="332656"/>
            <a:ext cx="4160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prstClr val="black"/>
                </a:solidFill>
                <a:latin typeface="Montserrat" panose="00000500000000000000" pitchFamily="2" charset="0"/>
              </a:rPr>
              <a:t>Riesgos químicos en el estado de Campeche</a:t>
            </a:r>
            <a:endParaRPr lang="es-MX" sz="2000" b="1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78880" y="1111097"/>
            <a:ext cx="527900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1600" dirty="0" smtClean="0">
                <a:latin typeface="Montserrat" panose="00000500000000000000" pitchFamily="2" charset="0"/>
              </a:rPr>
              <a:t>El estado cuenta con poca actividad industrial, </a:t>
            </a:r>
            <a:r>
              <a:rPr lang="es-MX" sz="1600" dirty="0">
                <a:latin typeface="Montserrat" panose="00000500000000000000" pitchFamily="2" charset="0"/>
              </a:rPr>
              <a:t>s</a:t>
            </a:r>
            <a:r>
              <a:rPr lang="es-MX" sz="1600" dirty="0" smtClean="0">
                <a:latin typeface="Montserrat" panose="00000500000000000000" pitchFamily="2" charset="0"/>
              </a:rPr>
              <a:t>e tienen registradas </a:t>
            </a:r>
            <a:r>
              <a:rPr lang="es-MX" sz="1600" dirty="0">
                <a:latin typeface="Montserrat" panose="00000500000000000000" pitchFamily="2" charset="0"/>
              </a:rPr>
              <a:t>8</a:t>
            </a:r>
            <a:r>
              <a:rPr lang="es-MX" sz="1600" dirty="0" smtClean="0">
                <a:latin typeface="Montserrat" panose="00000500000000000000" pitchFamily="2" charset="0"/>
              </a:rPr>
              <a:t> instalaciones industriales que almacenan sustancias químicas peligrosas, tales como </a:t>
            </a:r>
            <a:r>
              <a:rPr lang="es-MX" sz="1600" dirty="0">
                <a:latin typeface="Montserrat" panose="00000500000000000000" pitchFamily="2" charset="0"/>
              </a:rPr>
              <a:t>combustóleo, turbosina, diésel, ácido sulfúrico, amoniaco, alcohol metílico, keroseno, xileno y cloro.</a:t>
            </a:r>
            <a:endParaRPr lang="es-MX" sz="1600" dirty="0" smtClean="0">
              <a:latin typeface="Montserrat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1600" dirty="0" smtClean="0">
                <a:latin typeface="Montserrat" panose="00000500000000000000" pitchFamily="2" charset="0"/>
              </a:rPr>
              <a:t>Se encuentra una Terminal de Almacenamiento </a:t>
            </a:r>
            <a:r>
              <a:rPr lang="es-MX" sz="1600" dirty="0">
                <a:latin typeface="Montserrat" panose="00000500000000000000" pitchFamily="2" charset="0"/>
              </a:rPr>
              <a:t>y Reparto ubicada en </a:t>
            </a:r>
            <a:r>
              <a:rPr lang="es-MX" sz="1600" dirty="0" smtClean="0">
                <a:latin typeface="Montserrat" panose="00000500000000000000" pitchFamily="2" charset="0"/>
              </a:rPr>
              <a:t>el municipio de Campeche</a:t>
            </a:r>
            <a:endParaRPr lang="es-MX" sz="1600" dirty="0">
              <a:latin typeface="Montserrat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1600" dirty="0">
                <a:latin typeface="Montserrat" panose="00000500000000000000" pitchFamily="2" charset="0"/>
              </a:rPr>
              <a:t> Se encuentra el Puerto de Ciudad del Carmen importante centro de operaciones de Petróleos Mexicanos, que mantiene en la Sonda de Campeche el área de explotación de hidrocarburos más importante de </a:t>
            </a:r>
            <a:r>
              <a:rPr lang="es-MX" sz="1600" dirty="0" smtClean="0">
                <a:latin typeface="Montserrat" panose="00000500000000000000" pitchFamily="2" charset="0"/>
              </a:rPr>
              <a:t>México, se </a:t>
            </a:r>
            <a:r>
              <a:rPr lang="es-MX" sz="1600" dirty="0">
                <a:latin typeface="Montserrat" panose="00000500000000000000" pitchFamily="2" charset="0"/>
              </a:rPr>
              <a:t>encuentran empresas dedicadas a la explotación de recursos petroleros, constructoras de plataformas, empresas de avituallamiento y de otras actividades </a:t>
            </a:r>
            <a:r>
              <a:rPr lang="es-MX" sz="1600" dirty="0" smtClean="0">
                <a:latin typeface="Montserrat" panose="00000500000000000000" pitchFamily="2" charset="0"/>
              </a:rPr>
              <a:t>de logística </a:t>
            </a:r>
            <a:r>
              <a:rPr lang="es-MX" sz="1600" dirty="0">
                <a:latin typeface="Montserrat" panose="00000500000000000000" pitchFamily="2" charset="0"/>
              </a:rPr>
              <a:t>petrolera. </a:t>
            </a:r>
            <a:endParaRPr lang="es-MX" sz="1600" dirty="0" smtClean="0">
              <a:latin typeface="Montserrat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1600" dirty="0">
                <a:latin typeface="Montserrat" panose="00000500000000000000" pitchFamily="2" charset="0"/>
              </a:rPr>
              <a:t>Tiene 7 plantas de almacenamiento y distribución de gas LP y estaciones de carburación</a:t>
            </a:r>
            <a:r>
              <a:rPr lang="es-MX" sz="1600" dirty="0" smtClean="0">
                <a:latin typeface="Montserrat" panose="00000500000000000000" pitchFamily="2" charset="0"/>
              </a:rPr>
              <a:t>.</a:t>
            </a:r>
            <a:endParaRPr lang="es-MX" sz="1600" dirty="0">
              <a:latin typeface="Montserrat" panose="00000500000000000000" pitchFamily="2" charset="0"/>
            </a:endParaRPr>
          </a:p>
        </p:txBody>
      </p:sp>
      <p:sp>
        <p:nvSpPr>
          <p:cNvPr id="2" name="AutoShape 2" descr="Resultado de imagen para PLATAFORMAS EN CAMPECH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419" y="1599396"/>
            <a:ext cx="2672746" cy="200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722" y="4221088"/>
            <a:ext cx="288925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58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43623" y="476672"/>
            <a:ext cx="3535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Montserrat" panose="00000500000000000000" pitchFamily="2" charset="0"/>
              </a:rPr>
              <a:t>Riesgos químicos en el estado de </a:t>
            </a:r>
            <a:r>
              <a:rPr lang="es-MX" sz="2000" b="1" dirty="0">
                <a:latin typeface="Montserrat" panose="00000500000000000000" pitchFamily="2" charset="0"/>
              </a:rPr>
              <a:t>Campeche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491880" y="1052736"/>
            <a:ext cx="51845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1600" dirty="0" smtClean="0">
                <a:latin typeface="Montserrat" panose="00000500000000000000" pitchFamily="2" charset="0"/>
              </a:rPr>
              <a:t>Cuenta con una termoeléctrica </a:t>
            </a:r>
            <a:r>
              <a:rPr lang="es-MX" sz="1600" dirty="0">
                <a:latin typeface="Montserrat" panose="00000500000000000000" pitchFamily="2" charset="0"/>
              </a:rPr>
              <a:t>de Vapor Convencional “Lerma” </a:t>
            </a:r>
            <a:r>
              <a:rPr lang="es-MX" sz="1600" dirty="0" smtClean="0">
                <a:latin typeface="Montserrat" panose="00000500000000000000" pitchFamily="2" charset="0"/>
              </a:rPr>
              <a:t>ubicada en  Campeche y una planta </a:t>
            </a:r>
            <a:r>
              <a:rPr lang="es-MX" sz="1600" dirty="0">
                <a:latin typeface="Montserrat" panose="00000500000000000000" pitchFamily="2" charset="0"/>
              </a:rPr>
              <a:t>de </a:t>
            </a:r>
            <a:r>
              <a:rPr lang="es-MX" sz="1600" dirty="0" err="1" smtClean="0">
                <a:latin typeface="Montserrat" panose="00000500000000000000" pitchFamily="2" charset="0"/>
              </a:rPr>
              <a:t>Turbogás</a:t>
            </a:r>
            <a:r>
              <a:rPr lang="es-MX" sz="1600" dirty="0" smtClean="0">
                <a:latin typeface="Montserrat" panose="00000500000000000000" pitchFamily="2" charset="0"/>
              </a:rPr>
              <a:t> ubicada en Ciudad </a:t>
            </a:r>
            <a:r>
              <a:rPr lang="es-MX" sz="1600" dirty="0">
                <a:latin typeface="Montserrat" panose="00000500000000000000" pitchFamily="2" charset="0"/>
              </a:rPr>
              <a:t>del Carmen</a:t>
            </a:r>
            <a:r>
              <a:rPr lang="es-MX" sz="1600" dirty="0" smtClean="0">
                <a:latin typeface="Montserrat" panose="00000500000000000000" pitchFamily="2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1600" dirty="0">
                <a:latin typeface="Montserrat" panose="00000500000000000000" pitchFamily="2" charset="0"/>
              </a:rPr>
              <a:t>Por el estado pasan 415.6 km de vías férreas a través de 7 municipios tales como </a:t>
            </a:r>
            <a:r>
              <a:rPr lang="es-MX" sz="1600" dirty="0" err="1">
                <a:latin typeface="Montserrat" panose="00000500000000000000" pitchFamily="2" charset="0"/>
              </a:rPr>
              <a:t>Calkiní</a:t>
            </a:r>
            <a:r>
              <a:rPr lang="es-MX" sz="1600" dirty="0">
                <a:latin typeface="Montserrat" panose="00000500000000000000" pitchFamily="2" charset="0"/>
              </a:rPr>
              <a:t>, Campeche, Carmen, Champotón, </a:t>
            </a:r>
            <a:r>
              <a:rPr lang="es-MX" sz="1600" dirty="0" err="1">
                <a:latin typeface="Montserrat" panose="00000500000000000000" pitchFamily="2" charset="0"/>
              </a:rPr>
              <a:t>Hecelchakán</a:t>
            </a:r>
            <a:r>
              <a:rPr lang="es-MX" sz="1600" dirty="0">
                <a:latin typeface="Montserrat" panose="00000500000000000000" pitchFamily="2" charset="0"/>
              </a:rPr>
              <a:t>, </a:t>
            </a:r>
            <a:r>
              <a:rPr lang="es-MX" sz="1600" dirty="0" err="1">
                <a:latin typeface="Montserrat" panose="00000500000000000000" pitchFamily="2" charset="0"/>
              </a:rPr>
              <a:t>Tenabo</a:t>
            </a:r>
            <a:r>
              <a:rPr lang="es-MX" sz="1600" dirty="0">
                <a:latin typeface="Montserrat" panose="00000500000000000000" pitchFamily="2" charset="0"/>
              </a:rPr>
              <a:t> y Escárcega por las cuales se transportan sustancias químicas peligrosas como </a:t>
            </a:r>
            <a:r>
              <a:rPr lang="es-MX" sz="1600" dirty="0" smtClean="0">
                <a:latin typeface="Montserrat" panose="00000500000000000000" pitchFamily="2" charset="0"/>
              </a:rPr>
              <a:t>gasolina</a:t>
            </a:r>
            <a:r>
              <a:rPr lang="es-MX" sz="1600" dirty="0">
                <a:latin typeface="Montserrat" panose="00000500000000000000" pitchFamily="2" charset="0"/>
              </a:rPr>
              <a:t>, </a:t>
            </a:r>
            <a:r>
              <a:rPr lang="es-MX" sz="1600" dirty="0" smtClean="0">
                <a:latin typeface="Montserrat" panose="00000500000000000000" pitchFamily="2" charset="0"/>
              </a:rPr>
              <a:t>diésel </a:t>
            </a:r>
            <a:r>
              <a:rPr lang="es-MX" sz="1600" dirty="0">
                <a:latin typeface="Montserrat" panose="00000500000000000000" pitchFamily="2" charset="0"/>
              </a:rPr>
              <a:t>y </a:t>
            </a:r>
            <a:r>
              <a:rPr lang="es-MX" sz="1600" dirty="0" smtClean="0">
                <a:latin typeface="Montserrat" panose="00000500000000000000" pitchFamily="2" charset="0"/>
              </a:rPr>
              <a:t>combustóleo </a:t>
            </a:r>
            <a:r>
              <a:rPr lang="es-MX" sz="1600" dirty="0">
                <a:latin typeface="Montserrat" panose="00000500000000000000" pitchFamily="2" charset="0"/>
              </a:rPr>
              <a:t>principalmente</a:t>
            </a:r>
            <a:r>
              <a:rPr lang="es-MX" sz="1600" dirty="0" smtClean="0">
                <a:latin typeface="Montserrat" panose="00000500000000000000" pitchFamily="2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1600" dirty="0">
                <a:latin typeface="Montserrat" panose="00000500000000000000" pitchFamily="2" charset="0"/>
              </a:rPr>
              <a:t>Cuenta con 187 km de ductos administrados por PEMEX, los cuales conducen hidrocarburos y gas amargo y 360 Km que </a:t>
            </a:r>
            <a:r>
              <a:rPr lang="es-MX" sz="1600" dirty="0" smtClean="0">
                <a:latin typeface="Montserrat" panose="00000500000000000000" pitchFamily="2" charset="0"/>
              </a:rPr>
              <a:t>corresponden </a:t>
            </a:r>
            <a:r>
              <a:rPr lang="es-MX" sz="1600" dirty="0">
                <a:latin typeface="Montserrat" panose="00000500000000000000" pitchFamily="2" charset="0"/>
              </a:rPr>
              <a:t>al gasoducto </a:t>
            </a:r>
            <a:r>
              <a:rPr lang="es-MX" sz="1600" dirty="0" err="1">
                <a:latin typeface="Montserrat" panose="00000500000000000000" pitchFamily="2" charset="0"/>
              </a:rPr>
              <a:t>Mayakan</a:t>
            </a:r>
            <a:r>
              <a:rPr lang="es-MX" sz="1600" dirty="0">
                <a:latin typeface="Montserrat" panose="00000500000000000000" pitchFamily="2" charset="0"/>
              </a:rPr>
              <a:t> que transporta gas </a:t>
            </a:r>
            <a:r>
              <a:rPr lang="es-MX" sz="1600" dirty="0" smtClean="0">
                <a:latin typeface="Montserrat" panose="00000500000000000000" pitchFamily="2" charset="0"/>
              </a:rPr>
              <a:t>natural.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1600" dirty="0">
                <a:latin typeface="Montserrat" panose="00000500000000000000" pitchFamily="2" charset="0"/>
              </a:rPr>
              <a:t>Se tienen registrados 36 accidentes ocurridos durante el transporte de sustancias químicas peligrosas en el periodo 2010-2016, en los cuales estuvieron involucradas </a:t>
            </a:r>
            <a:r>
              <a:rPr lang="pt-BR" sz="1600" dirty="0" err="1">
                <a:latin typeface="Montserrat" panose="00000500000000000000" pitchFamily="2" charset="0"/>
              </a:rPr>
              <a:t>turbosina</a:t>
            </a:r>
            <a:r>
              <a:rPr lang="pt-BR" sz="1600" dirty="0">
                <a:latin typeface="Montserrat" panose="00000500000000000000" pitchFamily="2" charset="0"/>
              </a:rPr>
              <a:t>, gasolina, </a:t>
            </a:r>
            <a:r>
              <a:rPr lang="pt-BR" sz="1600" dirty="0" err="1">
                <a:latin typeface="Montserrat" panose="00000500000000000000" pitchFamily="2" charset="0"/>
              </a:rPr>
              <a:t>gas</a:t>
            </a:r>
            <a:r>
              <a:rPr lang="pt-BR" sz="1600" dirty="0">
                <a:latin typeface="Montserrat" panose="00000500000000000000" pitchFamily="2" charset="0"/>
              </a:rPr>
              <a:t> LP, </a:t>
            </a:r>
            <a:r>
              <a:rPr lang="pt-BR" sz="1600" dirty="0" err="1">
                <a:latin typeface="Montserrat" panose="00000500000000000000" pitchFamily="2" charset="0"/>
              </a:rPr>
              <a:t>combustóleo</a:t>
            </a:r>
            <a:r>
              <a:rPr lang="pt-BR" sz="1600" dirty="0">
                <a:latin typeface="Montserrat" panose="00000500000000000000" pitchFamily="2" charset="0"/>
              </a:rPr>
              <a:t> y asfalto</a:t>
            </a:r>
            <a:r>
              <a:rPr lang="pt-BR" sz="1600" dirty="0" smtClean="0">
                <a:latin typeface="Montserrat" panose="00000500000000000000" pitchFamily="2" charset="0"/>
              </a:rPr>
              <a:t>.</a:t>
            </a:r>
            <a:endParaRPr lang="es-MX" sz="1600" dirty="0" smtClean="0">
              <a:latin typeface="Montserrat" panose="00000500000000000000" pitchFamily="2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20" y="1556792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2" y="4195600"/>
            <a:ext cx="2852738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81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9" t="15469" r="10127" b="11842"/>
          <a:stretch/>
        </p:blipFill>
        <p:spPr bwMode="auto">
          <a:xfrm>
            <a:off x="4775425" y="1485949"/>
            <a:ext cx="4102365" cy="4664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4" t="15623" r="10290" b="11789"/>
          <a:stretch/>
        </p:blipFill>
        <p:spPr bwMode="auto">
          <a:xfrm>
            <a:off x="467544" y="1485949"/>
            <a:ext cx="4106547" cy="468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0DC2165-6ED2-AC47-9290-3D955273443E}"/>
              </a:ext>
            </a:extLst>
          </p:cNvPr>
          <p:cNvSpPr txBox="1"/>
          <p:nvPr/>
        </p:nvSpPr>
        <p:spPr>
          <a:xfrm>
            <a:off x="251520" y="116632"/>
            <a:ext cx="2125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Montserrat" pitchFamily="2" charset="77"/>
              </a:rPr>
              <a:t>Diagnóstico</a:t>
            </a:r>
            <a:endParaRPr lang="en-US" sz="2400" b="1" dirty="0">
              <a:latin typeface="Montserrat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6F2A2A7-FDC4-C24F-A502-33BD59466B99}"/>
              </a:ext>
            </a:extLst>
          </p:cNvPr>
          <p:cNvSpPr txBox="1"/>
          <p:nvPr/>
        </p:nvSpPr>
        <p:spPr>
          <a:xfrm>
            <a:off x="703421" y="2636912"/>
            <a:ext cx="1674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Montserrat" pitchFamily="2" charset="77"/>
              </a:rPr>
              <a:t>Declaratorias</a:t>
            </a:r>
            <a:r>
              <a:rPr lang="en-US" sz="1600" b="1" dirty="0">
                <a:latin typeface="Montserrat" pitchFamily="2" charset="77"/>
              </a:rPr>
              <a:t> de </a:t>
            </a:r>
            <a:r>
              <a:rPr lang="en-US" sz="1600" b="1" dirty="0" err="1">
                <a:latin typeface="Montserrat" pitchFamily="2" charset="77"/>
              </a:rPr>
              <a:t>Desastre</a:t>
            </a:r>
            <a:endParaRPr lang="en-US" sz="1600" b="1" dirty="0">
              <a:latin typeface="Montserrat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5512E6E-DDA9-7440-AC7D-939EE8D2F549}"/>
              </a:ext>
            </a:extLst>
          </p:cNvPr>
          <p:cNvSpPr txBox="1"/>
          <p:nvPr/>
        </p:nvSpPr>
        <p:spPr>
          <a:xfrm>
            <a:off x="251520" y="749224"/>
            <a:ext cx="6260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latin typeface="Montserrat" pitchFamily="2" charset="77"/>
                <a:hlinkClick r:id="rId4"/>
              </a:rPr>
              <a:t>http://</a:t>
            </a:r>
            <a:r>
              <a:rPr lang="en-US" sz="1400" b="1" i="1" dirty="0" err="1">
                <a:latin typeface="Montserrat" pitchFamily="2" charset="77"/>
                <a:hlinkClick r:id="rId4"/>
              </a:rPr>
              <a:t>www.atlasnacionalderiesgos.gob.mx</a:t>
            </a:r>
            <a:r>
              <a:rPr lang="en-US" sz="1400" b="1" i="1" dirty="0">
                <a:latin typeface="Montserrat" pitchFamily="2" charset="77"/>
                <a:hlinkClick r:id="rId4"/>
              </a:rPr>
              <a:t>/apps/</a:t>
            </a:r>
            <a:r>
              <a:rPr lang="en-US" sz="1400" b="1" i="1" dirty="0" err="1">
                <a:latin typeface="Montserrat" pitchFamily="2" charset="77"/>
                <a:hlinkClick r:id="rId4"/>
              </a:rPr>
              <a:t>Declaratorias</a:t>
            </a:r>
            <a:r>
              <a:rPr lang="en-US" sz="1400" b="1" i="1" dirty="0">
                <a:latin typeface="Montserrat" pitchFamily="2" charset="77"/>
                <a:hlinkClick r:id="rId4"/>
              </a:rPr>
              <a:t>/</a:t>
            </a:r>
            <a:endParaRPr lang="en-US" sz="1400" b="1" i="1" dirty="0">
              <a:latin typeface="Montserrat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48C9835-E4CF-4F42-8768-4246ED7325B6}"/>
              </a:ext>
            </a:extLst>
          </p:cNvPr>
          <p:cNvSpPr txBox="1"/>
          <p:nvPr/>
        </p:nvSpPr>
        <p:spPr>
          <a:xfrm>
            <a:off x="4958150" y="2492896"/>
            <a:ext cx="1868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Montserrat" pitchFamily="2" charset="77"/>
              </a:rPr>
              <a:t>Declaratorias</a:t>
            </a:r>
            <a:r>
              <a:rPr lang="en-US" sz="1600" b="1" dirty="0">
                <a:latin typeface="Montserrat" pitchFamily="2" charset="77"/>
              </a:rPr>
              <a:t> de </a:t>
            </a:r>
            <a:r>
              <a:rPr lang="en-US" sz="1600" b="1" dirty="0" err="1">
                <a:latin typeface="Montserrat" pitchFamily="2" charset="77"/>
              </a:rPr>
              <a:t>Emergencia</a:t>
            </a:r>
            <a:endParaRPr lang="en-US" sz="1600" b="1" dirty="0">
              <a:latin typeface="Montserrat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578C974-3201-6E4B-9244-BEA9E19E2B62}"/>
              </a:ext>
            </a:extLst>
          </p:cNvPr>
          <p:cNvSpPr txBox="1"/>
          <p:nvPr/>
        </p:nvSpPr>
        <p:spPr>
          <a:xfrm>
            <a:off x="3094277" y="1783701"/>
            <a:ext cx="1279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Montserrat" pitchFamily="2" charset="77"/>
              </a:rPr>
              <a:t>2000-2018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7093068-895F-9C42-938E-75E624A17DD2}"/>
              </a:ext>
            </a:extLst>
          </p:cNvPr>
          <p:cNvSpPr txBox="1"/>
          <p:nvPr/>
        </p:nvSpPr>
        <p:spPr>
          <a:xfrm>
            <a:off x="7452320" y="1783701"/>
            <a:ext cx="1279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Montserrat" pitchFamily="2" charset="77"/>
              </a:rPr>
              <a:t>2000-2018</a:t>
            </a:r>
          </a:p>
        </p:txBody>
      </p:sp>
    </p:spTree>
    <p:extLst>
      <p:ext uri="{BB962C8B-B14F-4D97-AF65-F5344CB8AC3E}">
        <p14:creationId xmlns:p14="http://schemas.microsoft.com/office/powerpoint/2010/main" val="13237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90397" y="476672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atin typeface="Montserrat" panose="00000500000000000000" pitchFamily="2" charset="0"/>
              </a:rPr>
              <a:t>Riesgos químicos en el estado de </a:t>
            </a:r>
            <a:r>
              <a:rPr lang="es-MX" sz="2000" b="1" dirty="0">
                <a:latin typeface="Montserrat" panose="00000500000000000000" pitchFamily="2" charset="0"/>
              </a:rPr>
              <a:t>Campeche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36844" y="1261125"/>
            <a:ext cx="77915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1600" dirty="0" smtClean="0">
                <a:latin typeface="Montserrat" panose="00000500000000000000" pitchFamily="2" charset="0"/>
              </a:rPr>
              <a:t>Cuenta con las carreteras federales </a:t>
            </a:r>
            <a:r>
              <a:rPr lang="es-MX" sz="1600" dirty="0">
                <a:latin typeface="Montserrat" panose="00000500000000000000" pitchFamily="2" charset="0"/>
              </a:rPr>
              <a:t>No. </a:t>
            </a:r>
            <a:r>
              <a:rPr lang="es-MX" sz="1600" dirty="0" smtClean="0">
                <a:latin typeface="Montserrat" panose="00000500000000000000" pitchFamily="2" charset="0"/>
              </a:rPr>
              <a:t>180D Champotón - Campeche</a:t>
            </a:r>
            <a:r>
              <a:rPr lang="es-MX" sz="1600" dirty="0">
                <a:latin typeface="Montserrat" panose="00000500000000000000" pitchFamily="2" charset="0"/>
              </a:rPr>
              <a:t>, </a:t>
            </a:r>
            <a:r>
              <a:rPr lang="es-MX" sz="1600" dirty="0" smtClean="0">
                <a:latin typeface="Montserrat" panose="00000500000000000000" pitchFamily="2" charset="0"/>
              </a:rPr>
              <a:t> No. 186 en el  tramo </a:t>
            </a:r>
            <a:r>
              <a:rPr lang="es-MX" sz="1600" dirty="0">
                <a:latin typeface="Montserrat" panose="00000500000000000000" pitchFamily="2" charset="0"/>
              </a:rPr>
              <a:t>carretero Villahermosa - Francisco </a:t>
            </a:r>
            <a:r>
              <a:rPr lang="es-MX" sz="1600" dirty="0" smtClean="0">
                <a:latin typeface="Montserrat" panose="00000500000000000000" pitchFamily="2" charset="0"/>
              </a:rPr>
              <a:t>Escárcega – Chetumal, tramo </a:t>
            </a:r>
            <a:r>
              <a:rPr lang="es-MX" sz="1600" dirty="0">
                <a:latin typeface="Montserrat" panose="00000500000000000000" pitchFamily="2" charset="0"/>
              </a:rPr>
              <a:t>carretero Presidente Díaz Ordaz </a:t>
            </a:r>
            <a:r>
              <a:rPr lang="es-MX" sz="1600" dirty="0" smtClean="0">
                <a:latin typeface="Montserrat" panose="00000500000000000000" pitchFamily="2" charset="0"/>
              </a:rPr>
              <a:t>– </a:t>
            </a:r>
            <a:r>
              <a:rPr lang="es-MX" sz="1600" dirty="0" err="1" smtClean="0">
                <a:latin typeface="Montserrat" panose="00000500000000000000" pitchFamily="2" charset="0"/>
              </a:rPr>
              <a:t>Sabancuy</a:t>
            </a:r>
            <a:r>
              <a:rPr lang="es-MX" sz="1600" dirty="0">
                <a:latin typeface="Montserrat" panose="00000500000000000000" pitchFamily="2" charset="0"/>
              </a:rPr>
              <a:t> y el  Ramal a Nuevo </a:t>
            </a:r>
            <a:r>
              <a:rPr lang="es-MX" sz="1600" dirty="0" smtClean="0">
                <a:latin typeface="Montserrat" panose="00000500000000000000" pitchFamily="2" charset="0"/>
              </a:rPr>
              <a:t>Coahuila, la Carretera </a:t>
            </a:r>
            <a:r>
              <a:rPr lang="es-MX" sz="1600" dirty="0">
                <a:latin typeface="Montserrat" panose="00000500000000000000" pitchFamily="2" charset="0"/>
              </a:rPr>
              <a:t>estatal </a:t>
            </a:r>
            <a:r>
              <a:rPr lang="es-MX" sz="1600" dirty="0" smtClean="0">
                <a:latin typeface="Montserrat" panose="00000500000000000000" pitchFamily="2" charset="0"/>
              </a:rPr>
              <a:t>Campeche – </a:t>
            </a:r>
            <a:r>
              <a:rPr lang="es-MX" sz="1600" dirty="0" err="1" smtClean="0">
                <a:latin typeface="Montserrat" panose="00000500000000000000" pitchFamily="2" charset="0"/>
              </a:rPr>
              <a:t>Yohaltún</a:t>
            </a:r>
            <a:r>
              <a:rPr lang="es-MX" sz="1600" dirty="0" smtClean="0">
                <a:latin typeface="Montserrat" panose="00000500000000000000" pitchFamily="2" charset="0"/>
              </a:rPr>
              <a:t>, tramo carretero Francisco </a:t>
            </a:r>
            <a:r>
              <a:rPr lang="es-MX" sz="1600" dirty="0">
                <a:latin typeface="Montserrat" panose="00000500000000000000" pitchFamily="2" charset="0"/>
              </a:rPr>
              <a:t>Escárcega </a:t>
            </a:r>
            <a:r>
              <a:rPr lang="es-MX" sz="1600" dirty="0" smtClean="0">
                <a:latin typeface="Montserrat" panose="00000500000000000000" pitchFamily="2" charset="0"/>
              </a:rPr>
              <a:t>– Champotón, por las que pueden transitar sustancias químicas peligrosas para su distribución.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6300192" y="3573016"/>
            <a:ext cx="25363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En el ANR se encuentran simulaciones de escenarios de accidentes con sustancias peligrosas</a:t>
            </a:r>
            <a:endParaRPr lang="es-MX" dirty="0"/>
          </a:p>
        </p:txBody>
      </p:sp>
      <p:sp>
        <p:nvSpPr>
          <p:cNvPr id="8" name="7 Rectángulo"/>
          <p:cNvSpPr/>
          <p:nvPr/>
        </p:nvSpPr>
        <p:spPr>
          <a:xfrm>
            <a:off x="2141782" y="6202977"/>
            <a:ext cx="61744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>
                <a:latin typeface="Montserrat" panose="00000500000000000000" pitchFamily="2" charset="0"/>
              </a:rPr>
              <a:t>http://www.atlasnacionalderiesgos.gob.mx/apps/Restringido</a:t>
            </a:r>
            <a:r>
              <a:rPr lang="es-MX" sz="1400" dirty="0"/>
              <a:t>/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18" y="3212975"/>
            <a:ext cx="5608637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5024"/>
            <a:ext cx="2217737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707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81255" y="918012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latin typeface="Montserrat" panose="00000500000000000000" pitchFamily="2" charset="0"/>
              </a:rPr>
              <a:t>Acciones de fortalecimiento para el estado de Campeche</a:t>
            </a:r>
            <a:endParaRPr lang="es-MX" b="1" dirty="0">
              <a:latin typeface="Montserrat" panose="00000500000000000000" pitchFamily="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67544" y="1628800"/>
            <a:ext cx="828092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1600" dirty="0" smtClean="0">
                <a:latin typeface="Montserrat" panose="00000500000000000000" pitchFamily="2" charset="0"/>
              </a:rPr>
              <a:t>Adecuado ordenamiento territorial tomando en cuenta los aspectos de peligro y riesgo químico para su asignación.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1600" dirty="0" smtClean="0">
                <a:latin typeface="Montserrat" panose="00000500000000000000" pitchFamily="2" charset="0"/>
              </a:rPr>
              <a:t>Respetar las franjas de desarrollo o derechos de vía de los ductos que conducen sustancias peligrosas.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1600" dirty="0" smtClean="0">
                <a:latin typeface="Montserrat" panose="00000500000000000000" pitchFamily="2" charset="0"/>
              </a:rPr>
              <a:t>Capacitación </a:t>
            </a:r>
            <a:r>
              <a:rPr lang="es-MX" sz="1600" dirty="0">
                <a:latin typeface="Montserrat" panose="00000500000000000000" pitchFamily="2" charset="0"/>
              </a:rPr>
              <a:t>del personal de protección civil para la correcta interpretación de los atlas municipales de </a:t>
            </a:r>
            <a:r>
              <a:rPr lang="es-MX" sz="1600" dirty="0" smtClean="0">
                <a:latin typeface="Montserrat" panose="00000500000000000000" pitchFamily="2" charset="0"/>
              </a:rPr>
              <a:t>peligro y riesgo </a:t>
            </a:r>
            <a:r>
              <a:rPr lang="es-MX" sz="1600" dirty="0">
                <a:latin typeface="Montserrat" panose="00000500000000000000" pitchFamily="2" charset="0"/>
              </a:rPr>
              <a:t>y continuar desarrollando los atlas de los municipios faltantes.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1600" dirty="0">
                <a:latin typeface="Montserrat" panose="00000500000000000000" pitchFamily="2" charset="0"/>
              </a:rPr>
              <a:t>Elaboración de los planes de contingencia municipales para la atención de emergencias químicas.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1600" dirty="0" smtClean="0">
                <a:latin typeface="Montserrat" panose="00000500000000000000" pitchFamily="2" charset="0"/>
              </a:rPr>
              <a:t>Trabajo coordinado en las actividades de perforación y excavación realizadas durante actividades de mantenimiento de tuberías de agua potable y drenaje, así como introducción de otros servicios.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1600" dirty="0">
                <a:latin typeface="Montserrat" panose="00000500000000000000" pitchFamily="2" charset="0"/>
              </a:rPr>
              <a:t>Capacitación del personal de las unidades de protección civil en la atención de emergencias </a:t>
            </a:r>
            <a:r>
              <a:rPr lang="es-MX" sz="1600" dirty="0" smtClean="0">
                <a:latin typeface="Montserrat" panose="00000500000000000000" pitchFamily="2" charset="0"/>
              </a:rPr>
              <a:t>químicas. </a:t>
            </a:r>
            <a:endParaRPr lang="es-MX" sz="1600" dirty="0">
              <a:latin typeface="Montserrat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1600" dirty="0">
                <a:latin typeface="Montserrat" panose="00000500000000000000" pitchFamily="2" charset="0"/>
              </a:rPr>
              <a:t>Equipo de protección personal </a:t>
            </a:r>
            <a:r>
              <a:rPr lang="es-MX" sz="1600" dirty="0" smtClean="0">
                <a:latin typeface="Montserrat" panose="00000500000000000000" pitchFamily="2" charset="0"/>
              </a:rPr>
              <a:t>adecuado al tipo de emergencia que pueda presentarse.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1600" dirty="0" smtClean="0">
                <a:latin typeface="Montserrat" panose="00000500000000000000" pitchFamily="2" charset="0"/>
              </a:rPr>
              <a:t>Fomentar la creación de Grupos Locales de Ayuda Mutua Industrial para fortalecer la atención de emergencias y optimizar recursos materiales y humanos.</a:t>
            </a:r>
          </a:p>
        </p:txBody>
      </p:sp>
    </p:spTree>
    <p:extLst>
      <p:ext uri="{BB962C8B-B14F-4D97-AF65-F5344CB8AC3E}">
        <p14:creationId xmlns:p14="http://schemas.microsoft.com/office/powerpoint/2010/main" val="2461673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5" t="49825" r="7368" b="8232"/>
          <a:stretch/>
        </p:blipFill>
        <p:spPr bwMode="auto">
          <a:xfrm>
            <a:off x="5004048" y="4161318"/>
            <a:ext cx="3786716" cy="254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059832" y="106385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prstClr val="black"/>
                </a:solidFill>
              </a:rPr>
              <a:t>DESASTRE 2000-2018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352322" y="3847347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prstClr val="black"/>
                </a:solidFill>
              </a:rPr>
              <a:t>EMERGENCIA 2000-2018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="" xmlns:a16="http://schemas.microsoft.com/office/drawing/2014/main" id="{FAC51DE9-1288-F248-AE93-5F5FBF45C7E8}"/>
              </a:ext>
            </a:extLst>
          </p:cNvPr>
          <p:cNvSpPr txBox="1"/>
          <p:nvPr/>
        </p:nvSpPr>
        <p:spPr>
          <a:xfrm>
            <a:off x="251520" y="116632"/>
            <a:ext cx="1428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Montserrat" pitchFamily="2" charset="77"/>
              </a:rPr>
              <a:t>Análisis</a:t>
            </a:r>
            <a:endParaRPr lang="en-US" sz="2400" b="1" dirty="0">
              <a:solidFill>
                <a:prstClr val="black"/>
              </a:solidFill>
              <a:latin typeface="Montserrat" pitchFamily="2" charset="77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="" xmlns:a16="http://schemas.microsoft.com/office/drawing/2014/main" id="{35512E6E-DDA9-7440-AC7D-939EE8D2F549}"/>
              </a:ext>
            </a:extLst>
          </p:cNvPr>
          <p:cNvSpPr txBox="1"/>
          <p:nvPr/>
        </p:nvSpPr>
        <p:spPr>
          <a:xfrm>
            <a:off x="251520" y="749224"/>
            <a:ext cx="6260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prstClr val="black"/>
                </a:solidFill>
                <a:latin typeface="Montserrat" pitchFamily="2" charset="77"/>
                <a:hlinkClick r:id="rId3"/>
              </a:rPr>
              <a:t>http://</a:t>
            </a:r>
            <a:r>
              <a:rPr lang="en-US" sz="1400" b="1" i="1" dirty="0" err="1">
                <a:solidFill>
                  <a:prstClr val="black"/>
                </a:solidFill>
                <a:latin typeface="Montserrat" pitchFamily="2" charset="77"/>
                <a:hlinkClick r:id="rId3"/>
              </a:rPr>
              <a:t>www.atlasnacionalderiesgos.gob.mx</a:t>
            </a:r>
            <a:r>
              <a:rPr lang="en-US" sz="1400" b="1" i="1" dirty="0">
                <a:solidFill>
                  <a:prstClr val="black"/>
                </a:solidFill>
                <a:latin typeface="Montserrat" pitchFamily="2" charset="77"/>
                <a:hlinkClick r:id="rId3"/>
              </a:rPr>
              <a:t>/apps/</a:t>
            </a:r>
            <a:r>
              <a:rPr lang="en-US" sz="1400" b="1" i="1" dirty="0" err="1">
                <a:solidFill>
                  <a:prstClr val="black"/>
                </a:solidFill>
                <a:latin typeface="Montserrat" pitchFamily="2" charset="77"/>
                <a:hlinkClick r:id="rId3"/>
              </a:rPr>
              <a:t>Declaratorias</a:t>
            </a:r>
            <a:r>
              <a:rPr lang="en-US" sz="1400" b="1" i="1" dirty="0">
                <a:solidFill>
                  <a:prstClr val="black"/>
                </a:solidFill>
                <a:latin typeface="Montserrat" pitchFamily="2" charset="77"/>
                <a:hlinkClick r:id="rId3"/>
              </a:rPr>
              <a:t>/</a:t>
            </a:r>
            <a:endParaRPr lang="en-US" sz="1400" b="1" i="1" dirty="0">
              <a:solidFill>
                <a:prstClr val="black"/>
              </a:solidFill>
              <a:latin typeface="Montserrat" pitchFamily="2" charset="7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1" t="14960" r="7307" b="49145"/>
          <a:stretch/>
        </p:blipFill>
        <p:spPr bwMode="auto">
          <a:xfrm>
            <a:off x="706785" y="1440603"/>
            <a:ext cx="3721199" cy="213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1" t="50270" r="7307" b="7047"/>
          <a:stretch/>
        </p:blipFill>
        <p:spPr bwMode="auto">
          <a:xfrm>
            <a:off x="4920495" y="1421591"/>
            <a:ext cx="3182143" cy="217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5" t="14475" r="7368" b="49080"/>
          <a:stretch/>
        </p:blipFill>
        <p:spPr bwMode="auto">
          <a:xfrm>
            <a:off x="490038" y="4216679"/>
            <a:ext cx="4168560" cy="243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84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="" xmlns:a16="http://schemas.microsoft.com/office/drawing/2014/main" id="{FAC51DE9-1288-F248-AE93-5F5FBF45C7E8}"/>
              </a:ext>
            </a:extLst>
          </p:cNvPr>
          <p:cNvSpPr txBox="1"/>
          <p:nvPr/>
        </p:nvSpPr>
        <p:spPr>
          <a:xfrm>
            <a:off x="467544" y="348712"/>
            <a:ext cx="1526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prstClr val="black"/>
                </a:solidFill>
                <a:latin typeface="Montserrat" pitchFamily="2" charset="77"/>
              </a:rPr>
              <a:t>Impacto</a:t>
            </a:r>
            <a:endParaRPr lang="en-US" sz="2400" b="1" dirty="0">
              <a:solidFill>
                <a:prstClr val="black"/>
              </a:solidFill>
              <a:latin typeface="Montserrat" pitchFamily="2" charset="77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="" xmlns:a16="http://schemas.microsoft.com/office/drawing/2014/main" id="{D57757CA-5144-4D85-AF6A-41D943FA00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4985575"/>
              </p:ext>
            </p:extLst>
          </p:nvPr>
        </p:nvGraphicFramePr>
        <p:xfrm>
          <a:off x="395536" y="1324654"/>
          <a:ext cx="8352928" cy="484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2030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="" xmlns:a16="http://schemas.microsoft.com/office/drawing/2014/main" id="{FAC51DE9-1288-F248-AE93-5F5FBF45C7E8}"/>
              </a:ext>
            </a:extLst>
          </p:cNvPr>
          <p:cNvSpPr txBox="1"/>
          <p:nvPr/>
        </p:nvSpPr>
        <p:spPr>
          <a:xfrm>
            <a:off x="467544" y="348712"/>
            <a:ext cx="1526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prstClr val="black"/>
                </a:solidFill>
                <a:latin typeface="Montserrat" pitchFamily="2" charset="77"/>
              </a:rPr>
              <a:t>Impacto</a:t>
            </a:r>
            <a:endParaRPr lang="en-US" sz="2400" b="1" dirty="0">
              <a:solidFill>
                <a:prstClr val="black"/>
              </a:solidFill>
              <a:latin typeface="Montserrat" pitchFamily="2" charset="77"/>
            </a:endParaRPr>
          </a:p>
        </p:txBody>
      </p:sp>
      <p:graphicFrame>
        <p:nvGraphicFramePr>
          <p:cNvPr id="6" name="Gráfico 3">
            <a:extLst>
              <a:ext uri="{FF2B5EF4-FFF2-40B4-BE49-F238E27FC236}">
                <a16:creationId xmlns="" xmlns:a16="http://schemas.microsoft.com/office/drawing/2014/main" id="{B8F2D0C7-1B9E-471D-9487-3C2CBC7AC7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3895071"/>
              </p:ext>
            </p:extLst>
          </p:nvPr>
        </p:nvGraphicFramePr>
        <p:xfrm>
          <a:off x="323528" y="908720"/>
          <a:ext cx="410445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4">
            <a:extLst>
              <a:ext uri="{FF2B5EF4-FFF2-40B4-BE49-F238E27FC236}">
                <a16:creationId xmlns="" xmlns:a16="http://schemas.microsoft.com/office/drawing/2014/main" id="{A834A7AE-BA0D-4B08-87C2-A0F8AD7381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117297"/>
              </p:ext>
            </p:extLst>
          </p:nvPr>
        </p:nvGraphicFramePr>
        <p:xfrm>
          <a:off x="4644008" y="908720"/>
          <a:ext cx="3960440" cy="2226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2">
            <a:extLst>
              <a:ext uri="{FF2B5EF4-FFF2-40B4-BE49-F238E27FC236}">
                <a16:creationId xmlns="" xmlns:a16="http://schemas.microsoft.com/office/drawing/2014/main" id="{09C284E0-EC0B-4754-96F3-F2F4E57D5B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5633879"/>
              </p:ext>
            </p:extLst>
          </p:nvPr>
        </p:nvGraphicFramePr>
        <p:xfrm>
          <a:off x="1619672" y="3429000"/>
          <a:ext cx="633670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77690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798" y="750387"/>
            <a:ext cx="706755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428A856-8863-3B47-871D-0BD0F50BE444}"/>
              </a:ext>
            </a:extLst>
          </p:cNvPr>
          <p:cNvSpPr txBox="1"/>
          <p:nvPr/>
        </p:nvSpPr>
        <p:spPr>
          <a:xfrm>
            <a:off x="107504" y="116632"/>
            <a:ext cx="3510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Montserrat" pitchFamily="2" charset="77"/>
              </a:rPr>
              <a:t>Políticas</a:t>
            </a:r>
            <a:r>
              <a:rPr lang="en-US" b="1" dirty="0">
                <a:latin typeface="Montserrat" pitchFamily="2" charset="77"/>
              </a:rPr>
              <a:t> </a:t>
            </a:r>
            <a:r>
              <a:rPr lang="en-US" b="1" dirty="0" err="1">
                <a:latin typeface="Montserrat" pitchFamily="2" charset="77"/>
              </a:rPr>
              <a:t>Públicas</a:t>
            </a:r>
            <a:endParaRPr lang="en-US" b="1" dirty="0">
              <a:latin typeface="Montserrat" pitchFamily="2" charset="77"/>
            </a:endParaRPr>
          </a:p>
          <a:p>
            <a:r>
              <a:rPr lang="en-US" b="1" dirty="0" err="1">
                <a:latin typeface="Montserrat" pitchFamily="2" charset="77"/>
              </a:rPr>
              <a:t>Gestión</a:t>
            </a:r>
            <a:r>
              <a:rPr lang="en-US" b="1" dirty="0">
                <a:latin typeface="Montserrat" pitchFamily="2" charset="77"/>
              </a:rPr>
              <a:t> Integral de </a:t>
            </a:r>
            <a:r>
              <a:rPr lang="en-US" b="1" dirty="0" err="1">
                <a:latin typeface="Montserrat" pitchFamily="2" charset="77"/>
              </a:rPr>
              <a:t>Riesgos</a:t>
            </a:r>
            <a:endParaRPr lang="en-US" b="1" dirty="0">
              <a:latin typeface="Montserrat" pitchFamily="2" charset="77"/>
            </a:endParaRPr>
          </a:p>
        </p:txBody>
      </p:sp>
      <p:sp>
        <p:nvSpPr>
          <p:cNvPr id="3" name="TextBox 2">
            <a:hlinkClick r:id="rId3"/>
            <a:extLst>
              <a:ext uri="{FF2B5EF4-FFF2-40B4-BE49-F238E27FC236}">
                <a16:creationId xmlns:a16="http://schemas.microsoft.com/office/drawing/2014/main" xmlns="" id="{B274B974-E8DC-7947-9523-18BE6B675668}"/>
              </a:ext>
            </a:extLst>
          </p:cNvPr>
          <p:cNvSpPr txBox="1"/>
          <p:nvPr/>
        </p:nvSpPr>
        <p:spPr>
          <a:xfrm>
            <a:off x="179512" y="867807"/>
            <a:ext cx="39565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>
                <a:latin typeface="Montserrat" pitchFamily="2" charset="77"/>
                <a:hlinkClick r:id="rId4"/>
              </a:rPr>
              <a:t>http://</a:t>
            </a:r>
            <a:r>
              <a:rPr lang="en-US" sz="1100" b="1" i="1" dirty="0" smtClean="0">
                <a:latin typeface="Montserrat" pitchFamily="2" charset="77"/>
                <a:hlinkClick r:id="rId4"/>
              </a:rPr>
              <a:t>www.atlasnacionalderiesgos.gob.mx/IGOPP</a:t>
            </a:r>
            <a:endParaRPr lang="en-US" sz="1100" b="1" i="1" dirty="0" smtClean="0">
              <a:latin typeface="Montserrat" pitchFamily="2" charset="77"/>
            </a:endParaRPr>
          </a:p>
          <a:p>
            <a:endParaRPr lang="en-US" sz="1100" b="1" i="1" dirty="0">
              <a:latin typeface="Montserrat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D428000-644A-454A-9ECB-D9808BA003E3}"/>
              </a:ext>
            </a:extLst>
          </p:cNvPr>
          <p:cNvSpPr/>
          <p:nvPr/>
        </p:nvSpPr>
        <p:spPr>
          <a:xfrm>
            <a:off x="340066" y="6523603"/>
            <a:ext cx="7704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i="1" dirty="0" smtClean="0">
                <a:solidFill>
                  <a:srgbClr val="000000"/>
                </a:solidFill>
                <a:latin typeface="Montserrat" pitchFamily="2" charset="77"/>
              </a:rPr>
              <a:t>Índice de </a:t>
            </a:r>
            <a:r>
              <a:rPr lang="es-ES" sz="1000" b="1" i="1" dirty="0">
                <a:solidFill>
                  <a:srgbClr val="000000"/>
                </a:solidFill>
                <a:latin typeface="Montserrat" pitchFamily="2" charset="77"/>
              </a:rPr>
              <a:t>Gobernabilidad y Políticas </a:t>
            </a:r>
            <a:r>
              <a:rPr lang="es-ES" sz="1000" b="1" i="1" dirty="0" smtClean="0">
                <a:solidFill>
                  <a:srgbClr val="000000"/>
                </a:solidFill>
                <a:latin typeface="Montserrat" pitchFamily="2" charset="77"/>
              </a:rPr>
              <a:t>Públicas (IGOPP) </a:t>
            </a:r>
            <a:r>
              <a:rPr lang="es-ES" sz="1000" b="1" i="1" dirty="0">
                <a:solidFill>
                  <a:srgbClr val="000000"/>
                </a:solidFill>
                <a:latin typeface="Montserrat" pitchFamily="2" charset="77"/>
              </a:rPr>
              <a:t>en Gestión </a:t>
            </a:r>
            <a:r>
              <a:rPr lang="es-ES" sz="1000" b="1" i="1" dirty="0" smtClean="0">
                <a:solidFill>
                  <a:srgbClr val="000000"/>
                </a:solidFill>
                <a:latin typeface="Montserrat" pitchFamily="2" charset="77"/>
              </a:rPr>
              <a:t>Integral del Riesgo, </a:t>
            </a:r>
            <a:r>
              <a:rPr lang="es-ES" sz="1000" b="1" i="1" dirty="0">
                <a:solidFill>
                  <a:srgbClr val="000000"/>
                </a:solidFill>
                <a:latin typeface="Montserrat" pitchFamily="2" charset="77"/>
              </a:rPr>
              <a:t>CENAPRED (2018).</a:t>
            </a:r>
            <a:endParaRPr lang="es-ES_tradnl" sz="1000" b="1" i="1" dirty="0">
              <a:latin typeface="Montserrat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FE08353-C43F-8A43-A108-679ADC0231F6}"/>
              </a:ext>
            </a:extLst>
          </p:cNvPr>
          <p:cNvSpPr txBox="1"/>
          <p:nvPr/>
        </p:nvSpPr>
        <p:spPr>
          <a:xfrm>
            <a:off x="370657" y="5301208"/>
            <a:ext cx="3543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Campeche        </a:t>
            </a:r>
            <a:r>
              <a:rPr lang="es-ES_tradnl" b="1" dirty="0" smtClean="0">
                <a:solidFill>
                  <a:srgbClr val="860000"/>
                </a:solidFill>
              </a:rPr>
              <a:t>57.6 </a:t>
            </a:r>
            <a:r>
              <a:rPr lang="es-ES_tradnl" b="1" dirty="0">
                <a:solidFill>
                  <a:srgbClr val="860000"/>
                </a:solidFill>
              </a:rPr>
              <a:t>% - </a:t>
            </a:r>
            <a:r>
              <a:rPr lang="es-ES_tradnl" dirty="0" smtClean="0">
                <a:solidFill>
                  <a:srgbClr val="860000"/>
                </a:solidFill>
              </a:rPr>
              <a:t>APRECIABLE</a:t>
            </a:r>
            <a:endParaRPr lang="es-ES_tradnl" dirty="0">
              <a:solidFill>
                <a:srgbClr val="860000"/>
              </a:solidFill>
            </a:endParaRPr>
          </a:p>
          <a:p>
            <a:r>
              <a:rPr lang="es-ES_tradnl" dirty="0" smtClean="0"/>
              <a:t>Evaluación Nacional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4752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1" y="631516"/>
            <a:ext cx="8508415" cy="4364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459FBD8-3D2B-294F-8E55-7A1A3FBD7F6E}"/>
              </a:ext>
            </a:extLst>
          </p:cNvPr>
          <p:cNvSpPr txBox="1"/>
          <p:nvPr/>
        </p:nvSpPr>
        <p:spPr>
          <a:xfrm>
            <a:off x="107504" y="116632"/>
            <a:ext cx="3510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Montserrat" pitchFamily="2" charset="77"/>
              </a:rPr>
              <a:t>Políticas</a:t>
            </a:r>
            <a:r>
              <a:rPr lang="en-US" b="1" dirty="0">
                <a:latin typeface="Montserrat" pitchFamily="2" charset="77"/>
              </a:rPr>
              <a:t> </a:t>
            </a:r>
            <a:r>
              <a:rPr lang="en-US" b="1" dirty="0" err="1">
                <a:latin typeface="Montserrat" pitchFamily="2" charset="77"/>
              </a:rPr>
              <a:t>Públicas</a:t>
            </a:r>
            <a:endParaRPr lang="en-US" b="1" dirty="0">
              <a:latin typeface="Montserrat" pitchFamily="2" charset="77"/>
            </a:endParaRPr>
          </a:p>
          <a:p>
            <a:r>
              <a:rPr lang="en-US" b="1" dirty="0" err="1">
                <a:latin typeface="Montserrat" pitchFamily="2" charset="77"/>
              </a:rPr>
              <a:t>Gestión</a:t>
            </a:r>
            <a:r>
              <a:rPr lang="en-US" b="1" dirty="0">
                <a:latin typeface="Montserrat" pitchFamily="2" charset="77"/>
              </a:rPr>
              <a:t> Integral de </a:t>
            </a:r>
            <a:r>
              <a:rPr lang="en-US" b="1" dirty="0" err="1">
                <a:latin typeface="Montserrat" pitchFamily="2" charset="77"/>
              </a:rPr>
              <a:t>Riesgos</a:t>
            </a:r>
            <a:endParaRPr lang="en-US" b="1" dirty="0">
              <a:latin typeface="Montserrat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9BC16CB-1175-1A47-AE3F-FEE291F9BBF9}"/>
              </a:ext>
            </a:extLst>
          </p:cNvPr>
          <p:cNvSpPr txBox="1"/>
          <p:nvPr/>
        </p:nvSpPr>
        <p:spPr>
          <a:xfrm>
            <a:off x="5264141" y="3886542"/>
            <a:ext cx="7262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1200" dirty="0">
                <a:solidFill>
                  <a:srgbClr val="FF0000"/>
                </a:solidFill>
                <a:latin typeface="Montserrat" pitchFamily="2" charset="77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B6C74DF-CB50-7F40-8DA2-7078C13C08D7}"/>
              </a:ext>
            </a:extLst>
          </p:cNvPr>
          <p:cNvSpPr txBox="1"/>
          <p:nvPr/>
        </p:nvSpPr>
        <p:spPr>
          <a:xfrm>
            <a:off x="82019" y="6180892"/>
            <a:ext cx="855069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1100" b="1" dirty="0">
                <a:solidFill>
                  <a:srgbClr val="FF0000"/>
                </a:solidFill>
                <a:latin typeface="Montserrat" pitchFamily="2" charset="77"/>
              </a:rPr>
              <a:t>4</a:t>
            </a:r>
            <a:r>
              <a:rPr lang="es-ES_tradnl" sz="1100" b="1" dirty="0" smtClean="0">
                <a:solidFill>
                  <a:srgbClr val="FF0000"/>
                </a:solidFill>
                <a:latin typeface="Montserrat" pitchFamily="2" charset="77"/>
              </a:rPr>
              <a:t>. </a:t>
            </a:r>
            <a:r>
              <a:rPr lang="es-ES_tradnl" sz="1100" b="1" dirty="0">
                <a:latin typeface="Montserrat" pitchFamily="2" charset="77"/>
              </a:rPr>
              <a:t>Implementación de estructuras de protección financiera o Transferencia de riesgos</a:t>
            </a:r>
            <a:r>
              <a:rPr lang="es-ES_tradnl" sz="1100" dirty="0">
                <a:latin typeface="Montserrat" pitchFamily="2" charset="77"/>
              </a:rPr>
              <a:t> a nivel municipal, existencia de </a:t>
            </a:r>
            <a:r>
              <a:rPr lang="es-ES_tradnl" sz="1100" b="1" dirty="0">
                <a:latin typeface="Montserrat" pitchFamily="2" charset="77"/>
              </a:rPr>
              <a:t>Estrategia para la Gestión Integral de Riesgos (EGIR</a:t>
            </a:r>
            <a:r>
              <a:rPr lang="es-ES_tradnl" sz="1100" b="1" dirty="0" smtClean="0">
                <a:latin typeface="Montserrat" pitchFamily="2" charset="77"/>
              </a:rPr>
              <a:t>).</a:t>
            </a:r>
            <a:endParaRPr lang="es-ES_tradnl" sz="1100" b="1" dirty="0">
              <a:solidFill>
                <a:srgbClr val="FF0000"/>
              </a:solidFill>
              <a:latin typeface="Montserrat" pitchFamily="2" charset="77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xmlns="" id="{E03E77D6-28FA-3C4E-89B2-1F90CD63E656}"/>
              </a:ext>
            </a:extLst>
          </p:cNvPr>
          <p:cNvSpPr/>
          <p:nvPr/>
        </p:nvSpPr>
        <p:spPr>
          <a:xfrm>
            <a:off x="5146343" y="3803901"/>
            <a:ext cx="1153849" cy="3499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xmlns="" id="{E03E77D6-28FA-3C4E-89B2-1F90CD63E656}"/>
              </a:ext>
            </a:extLst>
          </p:cNvPr>
          <p:cNvSpPr/>
          <p:nvPr/>
        </p:nvSpPr>
        <p:spPr>
          <a:xfrm>
            <a:off x="1619672" y="3056762"/>
            <a:ext cx="1224136" cy="3394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xmlns="" id="{D462C488-EBE2-1B47-8221-0A063607AE39}"/>
              </a:ext>
            </a:extLst>
          </p:cNvPr>
          <p:cNvSpPr txBox="1"/>
          <p:nvPr/>
        </p:nvSpPr>
        <p:spPr>
          <a:xfrm>
            <a:off x="1826949" y="3151071"/>
            <a:ext cx="7200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1200" dirty="0">
                <a:solidFill>
                  <a:srgbClr val="FF0000"/>
                </a:solidFill>
                <a:latin typeface="Montserrat" pitchFamily="2" charset="77"/>
              </a:rPr>
              <a:t>1</a:t>
            </a: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xmlns="" id="{E03E77D6-28FA-3C4E-89B2-1F90CD63E656}"/>
              </a:ext>
            </a:extLst>
          </p:cNvPr>
          <p:cNvSpPr/>
          <p:nvPr/>
        </p:nvSpPr>
        <p:spPr>
          <a:xfrm>
            <a:off x="3949545" y="4153849"/>
            <a:ext cx="1196798" cy="4005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xmlns="" id="{D462C488-EBE2-1B47-8221-0A063607AE39}"/>
              </a:ext>
            </a:extLst>
          </p:cNvPr>
          <p:cNvSpPr txBox="1"/>
          <p:nvPr/>
        </p:nvSpPr>
        <p:spPr>
          <a:xfrm>
            <a:off x="4086059" y="4261803"/>
            <a:ext cx="7200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1200" dirty="0" smtClean="0">
                <a:solidFill>
                  <a:srgbClr val="FF0000"/>
                </a:solidFill>
                <a:latin typeface="Montserrat" pitchFamily="2" charset="77"/>
              </a:rPr>
              <a:t>4</a:t>
            </a:r>
            <a:endParaRPr lang="es-ES_tradnl" sz="1200" dirty="0">
              <a:solidFill>
                <a:srgbClr val="FF0000"/>
              </a:solidFill>
              <a:latin typeface="Montserrat" pitchFamily="2" charset="77"/>
            </a:endParaRPr>
          </a:p>
        </p:txBody>
      </p:sp>
      <p:sp>
        <p:nvSpPr>
          <p:cNvPr id="28" name="Rectangle 8">
            <a:extLst>
              <a:ext uri="{FF2B5EF4-FFF2-40B4-BE49-F238E27FC236}">
                <a16:creationId xmlns:a16="http://schemas.microsoft.com/office/drawing/2014/main" xmlns="" id="{E03E77D6-28FA-3C4E-89B2-1F90CD63E656}"/>
              </a:ext>
            </a:extLst>
          </p:cNvPr>
          <p:cNvSpPr/>
          <p:nvPr/>
        </p:nvSpPr>
        <p:spPr>
          <a:xfrm>
            <a:off x="3949544" y="3798967"/>
            <a:ext cx="1216659" cy="354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9" name="TextBox 13">
            <a:extLst>
              <a:ext uri="{FF2B5EF4-FFF2-40B4-BE49-F238E27FC236}">
                <a16:creationId xmlns:a16="http://schemas.microsoft.com/office/drawing/2014/main" xmlns="" id="{D462C488-EBE2-1B47-8221-0A063607AE39}"/>
              </a:ext>
            </a:extLst>
          </p:cNvPr>
          <p:cNvSpPr txBox="1"/>
          <p:nvPr/>
        </p:nvSpPr>
        <p:spPr>
          <a:xfrm>
            <a:off x="4085827" y="3850707"/>
            <a:ext cx="7200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1200" dirty="0">
                <a:solidFill>
                  <a:srgbClr val="FF0000"/>
                </a:solidFill>
                <a:latin typeface="Montserrat" pitchFamily="2" charset="77"/>
              </a:rPr>
              <a:t>3</a:t>
            </a:r>
          </a:p>
        </p:txBody>
      </p:sp>
      <p:sp>
        <p:nvSpPr>
          <p:cNvPr id="30" name="TextBox 15">
            <a:extLst>
              <a:ext uri="{FF2B5EF4-FFF2-40B4-BE49-F238E27FC236}">
                <a16:creationId xmlns:a16="http://schemas.microsoft.com/office/drawing/2014/main" xmlns="" id="{2B6C74DF-CB50-7F40-8DA2-7078C13C08D7}"/>
              </a:ext>
            </a:extLst>
          </p:cNvPr>
          <p:cNvSpPr txBox="1"/>
          <p:nvPr/>
        </p:nvSpPr>
        <p:spPr>
          <a:xfrm>
            <a:off x="76464" y="5651938"/>
            <a:ext cx="9036496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1100" b="1" dirty="0">
                <a:solidFill>
                  <a:srgbClr val="FF0000"/>
                </a:solidFill>
                <a:latin typeface="Montserrat" pitchFamily="2" charset="77"/>
              </a:rPr>
              <a:t>3</a:t>
            </a:r>
            <a:r>
              <a:rPr lang="es-ES_tradnl" sz="1100" b="1" dirty="0" smtClean="0">
                <a:solidFill>
                  <a:srgbClr val="FF0000"/>
                </a:solidFill>
                <a:latin typeface="Montserrat" pitchFamily="2" charset="77"/>
              </a:rPr>
              <a:t>. </a:t>
            </a:r>
            <a:r>
              <a:rPr lang="es-ES_tradnl" sz="1100" dirty="0">
                <a:latin typeface="Montserrat" pitchFamily="2" charset="77"/>
              </a:rPr>
              <a:t>Marco jurídico que establezca la actualización de los </a:t>
            </a:r>
            <a:r>
              <a:rPr lang="es-ES_tradnl" sz="1100" b="1" dirty="0">
                <a:latin typeface="Montserrat" pitchFamily="2" charset="77"/>
              </a:rPr>
              <a:t>planes de desarrollo urbano</a:t>
            </a:r>
            <a:r>
              <a:rPr lang="es-ES_tradnl" sz="1100" dirty="0">
                <a:latin typeface="Montserrat" pitchFamily="2" charset="77"/>
              </a:rPr>
              <a:t>, así como en los </a:t>
            </a:r>
            <a:r>
              <a:rPr lang="es-ES_tradnl" sz="1100" b="1" dirty="0">
                <a:latin typeface="Montserrat" pitchFamily="2" charset="77"/>
              </a:rPr>
              <a:t>planes de ordenamiento territorial</a:t>
            </a:r>
            <a:r>
              <a:rPr lang="es-ES_tradnl" sz="1100" dirty="0">
                <a:latin typeface="Montserrat" pitchFamily="2" charset="77"/>
              </a:rPr>
              <a:t> después de ocurrido un desastre, área de oportunidad para corregir los procesos de ocupación y uso del suelo que evidencien problemas o riesgos preexistentes.</a:t>
            </a:r>
            <a:endParaRPr lang="es-ES_tradnl" sz="1100" b="1" dirty="0">
              <a:solidFill>
                <a:srgbClr val="FF0000"/>
              </a:solidFill>
              <a:latin typeface="Montserrat" pitchFamily="2" charset="77"/>
            </a:endParaRPr>
          </a:p>
        </p:txBody>
      </p:sp>
      <p:sp>
        <p:nvSpPr>
          <p:cNvPr id="35" name="TextBox 19">
            <a:extLst>
              <a:ext uri="{FF2B5EF4-FFF2-40B4-BE49-F238E27FC236}">
                <a16:creationId xmlns:a16="http://schemas.microsoft.com/office/drawing/2014/main" xmlns="" id="{0C1318BB-A080-F44E-B4B2-86EB26F8AFCF}"/>
              </a:ext>
            </a:extLst>
          </p:cNvPr>
          <p:cNvSpPr txBox="1"/>
          <p:nvPr/>
        </p:nvSpPr>
        <p:spPr>
          <a:xfrm>
            <a:off x="71526" y="5016664"/>
            <a:ext cx="855069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1100" b="1" dirty="0">
                <a:solidFill>
                  <a:srgbClr val="FF0000"/>
                </a:solidFill>
                <a:latin typeface="Montserrat" pitchFamily="2" charset="77"/>
              </a:rPr>
              <a:t>1</a:t>
            </a:r>
            <a:r>
              <a:rPr lang="es-ES_tradnl" sz="1100" b="1" dirty="0" smtClean="0">
                <a:solidFill>
                  <a:srgbClr val="FF0000"/>
                </a:solidFill>
                <a:latin typeface="Montserrat" pitchFamily="2" charset="77"/>
              </a:rPr>
              <a:t>. </a:t>
            </a:r>
            <a:r>
              <a:rPr lang="es-ES_tradnl" sz="1100" dirty="0" smtClean="0">
                <a:latin typeface="Montserrat" pitchFamily="2" charset="77"/>
              </a:rPr>
              <a:t>Contar con </a:t>
            </a:r>
            <a:r>
              <a:rPr lang="es-ES_tradnl" sz="1100" b="1" dirty="0" smtClean="0">
                <a:latin typeface="Montserrat" pitchFamily="2" charset="77"/>
              </a:rPr>
              <a:t>un Reglamento de construcción a nivel estatal</a:t>
            </a:r>
            <a:r>
              <a:rPr lang="es-ES_tradnl" sz="1100" dirty="0" smtClean="0">
                <a:latin typeface="Montserrat" pitchFamily="2" charset="77"/>
              </a:rPr>
              <a:t>, en el cual se contemplen riesgo por amenaza de 2 fenómenos  (sismo y viento) así como medidas mínimas de seguridad estructural en edificaciones esenciales.</a:t>
            </a:r>
            <a:endParaRPr lang="es-ES_tradnl" sz="1100" b="1" dirty="0">
              <a:solidFill>
                <a:srgbClr val="FF0000"/>
              </a:solidFill>
              <a:latin typeface="Montserrat" pitchFamily="2" charset="77"/>
            </a:endParaRPr>
          </a:p>
        </p:txBody>
      </p:sp>
      <p:sp>
        <p:nvSpPr>
          <p:cNvPr id="36" name="TextBox 15">
            <a:extLst>
              <a:ext uri="{FF2B5EF4-FFF2-40B4-BE49-F238E27FC236}">
                <a16:creationId xmlns:a16="http://schemas.microsoft.com/office/drawing/2014/main" xmlns="" id="{2B6C74DF-CB50-7F40-8DA2-7078C13C08D7}"/>
              </a:ext>
            </a:extLst>
          </p:cNvPr>
          <p:cNvSpPr txBox="1"/>
          <p:nvPr/>
        </p:nvSpPr>
        <p:spPr>
          <a:xfrm>
            <a:off x="82018" y="6519446"/>
            <a:ext cx="855069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1100" b="1" dirty="0">
                <a:solidFill>
                  <a:srgbClr val="FF0000"/>
                </a:solidFill>
                <a:latin typeface="Montserrat" pitchFamily="2" charset="77"/>
              </a:rPr>
              <a:t>5</a:t>
            </a:r>
            <a:r>
              <a:rPr lang="es-ES_tradnl" sz="1100" b="1" dirty="0" smtClean="0">
                <a:solidFill>
                  <a:srgbClr val="FF0000"/>
                </a:solidFill>
                <a:latin typeface="Montserrat" pitchFamily="2" charset="77"/>
              </a:rPr>
              <a:t>. </a:t>
            </a:r>
            <a:r>
              <a:rPr lang="es-ES_tradnl" sz="1100" dirty="0">
                <a:latin typeface="Montserrat" pitchFamily="2" charset="77"/>
              </a:rPr>
              <a:t>C</a:t>
            </a:r>
            <a:r>
              <a:rPr lang="es-ES_tradnl" sz="1100" dirty="0" smtClean="0">
                <a:latin typeface="Montserrat" pitchFamily="2" charset="77"/>
              </a:rPr>
              <a:t>ada </a:t>
            </a:r>
            <a:r>
              <a:rPr lang="es-ES_tradnl" sz="1100" b="1" dirty="0" smtClean="0">
                <a:latin typeface="Montserrat" pitchFamily="2" charset="77"/>
              </a:rPr>
              <a:t>sector es responsable de la realización de planes de recuperación, </a:t>
            </a:r>
            <a:r>
              <a:rPr lang="es-ES_tradnl" sz="1100" dirty="0" smtClean="0">
                <a:latin typeface="Montserrat" pitchFamily="2" charset="77"/>
              </a:rPr>
              <a:t>los cuales determinen acciones básicas y estrategias a realizar en caso de afrontar un proceso de recuperación post desastre.</a:t>
            </a:r>
            <a:endParaRPr lang="es-ES_tradnl" sz="1100" dirty="0">
              <a:latin typeface="Montserrat" pitchFamily="2" charset="77"/>
            </a:endParaRPr>
          </a:p>
        </p:txBody>
      </p:sp>
      <p:sp>
        <p:nvSpPr>
          <p:cNvPr id="18" name="TextBox 14">
            <a:extLst>
              <a:ext uri="{FF2B5EF4-FFF2-40B4-BE49-F238E27FC236}">
                <a16:creationId xmlns="" xmlns:a16="http://schemas.microsoft.com/office/drawing/2014/main" id="{B0CA2367-9964-A84E-93CF-DB0EDDEFD7F5}"/>
              </a:ext>
            </a:extLst>
          </p:cNvPr>
          <p:cNvSpPr txBox="1"/>
          <p:nvPr/>
        </p:nvSpPr>
        <p:spPr>
          <a:xfrm>
            <a:off x="76464" y="5426517"/>
            <a:ext cx="89289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1100" b="1" dirty="0">
                <a:solidFill>
                  <a:srgbClr val="FF0000"/>
                </a:solidFill>
                <a:latin typeface="Montserrat" pitchFamily="2" charset="77"/>
              </a:rPr>
              <a:t>2</a:t>
            </a:r>
            <a:r>
              <a:rPr lang="es-ES_tradnl" sz="1100" b="1" dirty="0" smtClean="0">
                <a:solidFill>
                  <a:srgbClr val="FF0000"/>
                </a:solidFill>
                <a:latin typeface="Montserrat" pitchFamily="2" charset="77"/>
              </a:rPr>
              <a:t>. </a:t>
            </a:r>
            <a:r>
              <a:rPr lang="es-ES_tradnl" sz="1100" b="1" dirty="0" smtClean="0">
                <a:latin typeface="Montserrat" pitchFamily="2" charset="77"/>
              </a:rPr>
              <a:t>Definición de atribuciones y acciones en las normatividades de los sectores </a:t>
            </a:r>
            <a:r>
              <a:rPr lang="es-ES_tradnl" sz="1100" dirty="0" smtClean="0">
                <a:latin typeface="Montserrat" pitchFamily="2" charset="77"/>
              </a:rPr>
              <a:t>en torno a la GIR.</a:t>
            </a:r>
            <a:endParaRPr lang="es-ES_tradnl" sz="1100" dirty="0">
              <a:solidFill>
                <a:srgbClr val="FF0000"/>
              </a:solidFill>
              <a:latin typeface="Montserrat" pitchFamily="2" charset="77"/>
            </a:endParaRP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xmlns="" id="{E03E77D6-28FA-3C4E-89B2-1F90CD63E656}"/>
              </a:ext>
            </a:extLst>
          </p:cNvPr>
          <p:cNvSpPr/>
          <p:nvPr/>
        </p:nvSpPr>
        <p:spPr>
          <a:xfrm>
            <a:off x="2824932" y="2276872"/>
            <a:ext cx="117100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xmlns="" id="{D462C488-EBE2-1B47-8221-0A063607AE39}"/>
              </a:ext>
            </a:extLst>
          </p:cNvPr>
          <p:cNvSpPr txBox="1"/>
          <p:nvPr/>
        </p:nvSpPr>
        <p:spPr>
          <a:xfrm>
            <a:off x="2987824" y="2400563"/>
            <a:ext cx="7200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_tradnl" sz="1200" dirty="0" smtClean="0">
                <a:solidFill>
                  <a:srgbClr val="FF0000"/>
                </a:solidFill>
                <a:latin typeface="Montserrat" pitchFamily="2" charset="77"/>
              </a:rPr>
              <a:t>2</a:t>
            </a:r>
            <a:endParaRPr lang="es-ES_tradnl" sz="1200" dirty="0">
              <a:solidFill>
                <a:srgbClr val="FF0000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078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2" grpId="0" animBg="1"/>
      <p:bldP spid="15" grpId="0" animBg="1"/>
      <p:bldP spid="17" grpId="0"/>
      <p:bldP spid="19" grpId="0" animBg="1"/>
      <p:bldP spid="21" grpId="0"/>
      <p:bldP spid="28" grpId="0" animBg="1"/>
      <p:bldP spid="29" grpId="0"/>
      <p:bldP spid="30" grpId="0"/>
      <p:bldP spid="35" grpId="0"/>
      <p:bldP spid="36" grpId="0"/>
      <p:bldP spid="18" grpId="0"/>
      <p:bldP spid="20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8740838-4494-4A4F-911F-2B360E667D85}"/>
              </a:ext>
            </a:extLst>
          </p:cNvPr>
          <p:cNvSpPr txBox="1"/>
          <p:nvPr/>
        </p:nvSpPr>
        <p:spPr>
          <a:xfrm>
            <a:off x="107504" y="116632"/>
            <a:ext cx="3510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Montserrat" pitchFamily="2" charset="77"/>
              </a:rPr>
              <a:t>Políticas</a:t>
            </a:r>
            <a:r>
              <a:rPr lang="en-US" b="1" dirty="0">
                <a:latin typeface="Montserrat" pitchFamily="2" charset="77"/>
              </a:rPr>
              <a:t> </a:t>
            </a:r>
            <a:r>
              <a:rPr lang="en-US" b="1" dirty="0" err="1">
                <a:latin typeface="Montserrat" pitchFamily="2" charset="77"/>
              </a:rPr>
              <a:t>Públicas</a:t>
            </a:r>
            <a:endParaRPr lang="en-US" b="1" dirty="0">
              <a:latin typeface="Montserrat" pitchFamily="2" charset="77"/>
            </a:endParaRPr>
          </a:p>
          <a:p>
            <a:r>
              <a:rPr lang="en-US" b="1" dirty="0" err="1">
                <a:latin typeface="Montserrat" pitchFamily="2" charset="77"/>
              </a:rPr>
              <a:t>Gestión</a:t>
            </a:r>
            <a:r>
              <a:rPr lang="en-US" b="1" dirty="0">
                <a:latin typeface="Montserrat" pitchFamily="2" charset="77"/>
              </a:rPr>
              <a:t> Integral de </a:t>
            </a:r>
            <a:r>
              <a:rPr lang="en-US" b="1" dirty="0" err="1">
                <a:latin typeface="Montserrat" pitchFamily="2" charset="77"/>
              </a:rPr>
              <a:t>Riesgos</a:t>
            </a:r>
            <a:endParaRPr lang="en-US" b="1" dirty="0">
              <a:latin typeface="Montserrat" pitchFamily="2" charset="77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771703"/>
            <a:ext cx="64103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17" y="3716497"/>
            <a:ext cx="681037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576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428A856-8863-3B47-871D-0BD0F50BE444}"/>
              </a:ext>
            </a:extLst>
          </p:cNvPr>
          <p:cNvSpPr txBox="1"/>
          <p:nvPr/>
        </p:nvSpPr>
        <p:spPr>
          <a:xfrm>
            <a:off x="107504" y="116632"/>
            <a:ext cx="3151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latin typeface="Montserrat" pitchFamily="2" charset="77"/>
              </a:rPr>
              <a:t>Instrumento</a:t>
            </a:r>
            <a:r>
              <a:rPr lang="en-US" b="1" dirty="0" smtClean="0">
                <a:latin typeface="Montserrat" pitchFamily="2" charset="77"/>
              </a:rPr>
              <a:t> </a:t>
            </a:r>
            <a:r>
              <a:rPr lang="es-MX" b="1" dirty="0" smtClean="0">
                <a:latin typeface="Montserrat" pitchFamily="2" charset="77"/>
              </a:rPr>
              <a:t>Financiero</a:t>
            </a:r>
            <a:r>
              <a:rPr lang="en-US" b="1" dirty="0" smtClean="0">
                <a:latin typeface="Montserrat" pitchFamily="2" charset="77"/>
              </a:rPr>
              <a:t> </a:t>
            </a:r>
          </a:p>
          <a:p>
            <a:r>
              <a:rPr lang="en-US" b="1" dirty="0" smtClean="0">
                <a:latin typeface="Montserrat" pitchFamily="2" charset="77"/>
              </a:rPr>
              <a:t>FOPREDEN</a:t>
            </a:r>
            <a:endParaRPr lang="en-US" b="1" dirty="0">
              <a:latin typeface="Montserrat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FE08353-C43F-8A43-A108-679ADC0231F6}"/>
              </a:ext>
            </a:extLst>
          </p:cNvPr>
          <p:cNvSpPr txBox="1"/>
          <p:nvPr/>
        </p:nvSpPr>
        <p:spPr>
          <a:xfrm>
            <a:off x="6300192" y="761006"/>
            <a:ext cx="2778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latin typeface="Montserrat" panose="00000500000000000000" pitchFamily="2" charset="0"/>
              </a:rPr>
              <a:t>Histórico de Proyectos</a:t>
            </a:r>
          </a:p>
          <a:p>
            <a:r>
              <a:rPr lang="es-ES_tradnl" dirty="0" smtClean="0">
                <a:latin typeface="Montserrat" panose="00000500000000000000" pitchFamily="2" charset="0"/>
              </a:rPr>
              <a:t> Preventivos</a:t>
            </a:r>
            <a:endParaRPr lang="es-ES_tradnl" dirty="0">
              <a:latin typeface="Montserrat" panose="00000500000000000000" pitchFamily="2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369490"/>
              </p:ext>
            </p:extLst>
          </p:nvPr>
        </p:nvGraphicFramePr>
        <p:xfrm>
          <a:off x="539552" y="1452242"/>
          <a:ext cx="7776864" cy="48248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9233"/>
                <a:gridCol w="1074943"/>
                <a:gridCol w="2160240"/>
                <a:gridCol w="1224136"/>
                <a:gridCol w="1512168"/>
                <a:gridCol w="1296144"/>
              </a:tblGrid>
              <a:tr h="39829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effectLst/>
                          <a:latin typeface="Montserrat" panose="00000500000000000000" pitchFamily="2" charset="0"/>
                        </a:rPr>
                        <a:t>AÑO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023" marR="4023" marT="402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effectLst/>
                          <a:latin typeface="Montserrat" panose="00000500000000000000" pitchFamily="2" charset="0"/>
                        </a:rPr>
                        <a:t>ESTATUS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023" marR="4023" marT="402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effectLst/>
                          <a:latin typeface="Montserrat" panose="00000500000000000000" pitchFamily="2" charset="0"/>
                        </a:rPr>
                        <a:t>NOMBRE DEL PROYECTO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023" marR="4023" marT="402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effectLst/>
                          <a:latin typeface="Montserrat" panose="00000500000000000000" pitchFamily="2" charset="0"/>
                        </a:rPr>
                        <a:t>APORTACIÓN FEDERAL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023" marR="4023" marT="402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effectLst/>
                          <a:latin typeface="Montserrat" panose="00000500000000000000" pitchFamily="2" charset="0"/>
                        </a:rPr>
                        <a:t>COPARTICIPACIÓN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023" marR="4023" marT="402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4023" marR="4023" marT="4023" marB="0" anchor="ctr">
                    <a:noFill/>
                  </a:tcPr>
                </a:tc>
              </a:tr>
              <a:tr h="10418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2008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FINALIZADO 2013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ATLAS ESTATAL DE PELIGROS NATURALES.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</a:t>
                      </a:r>
                      <a:r>
                        <a:rPr lang="es-MX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3,251,430.00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</a:t>
                      </a:r>
                      <a:r>
                        <a:rPr lang="es-MX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1,393,470.00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$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4,644,900.00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58417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2008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FINALIZADO 2014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CENTRO ESTATAL DE CAPACITACIÓN PARA LA PREVENCIÓN DE DESASTRES NATURALES.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$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5,149,723.28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</a:t>
                      </a:r>
                      <a:r>
                        <a:rPr lang="es-MX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2,207,023.00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</a:t>
                      </a:r>
                      <a:r>
                        <a:rPr lang="es-MX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7,356,746.28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00829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2008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FINALIZADO 2014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REFORZAMIENTO DEL SISTEMA DE PUNTO DE ALERTA.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</a:t>
                      </a:r>
                      <a:r>
                        <a:rPr lang="es-MX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2,662,944.67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$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1,141,262.07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</a:t>
                      </a:r>
                      <a:r>
                        <a:rPr lang="es-MX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3,804,206.74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7922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2009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FINALIZADO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CARAVANA DE PROTECCIÓN CIVIL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</a:t>
                      </a:r>
                      <a:r>
                        <a:rPr lang="es-MX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1,169,305.20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$ 501,130.80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$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1,670,436.00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973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1398</Words>
  <Application>Microsoft Office PowerPoint</Application>
  <PresentationFormat>Presentación en pantalla (4:3)</PresentationFormat>
  <Paragraphs>175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23" baseType="lpstr"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Méndez Estrada Karla Margarita</dc:creator>
  <cp:lastModifiedBy>Ydirin Alonso María de Lourdes</cp:lastModifiedBy>
  <cp:revision>27</cp:revision>
  <dcterms:created xsi:type="dcterms:W3CDTF">2019-01-16T14:59:52Z</dcterms:created>
  <dcterms:modified xsi:type="dcterms:W3CDTF">2019-02-13T00:25:16Z</dcterms:modified>
</cp:coreProperties>
</file>