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6" r:id="rId2"/>
    <p:sldId id="257" r:id="rId3"/>
    <p:sldId id="331" r:id="rId4"/>
    <p:sldId id="332" r:id="rId5"/>
    <p:sldId id="327" r:id="rId6"/>
    <p:sldId id="338" r:id="rId7"/>
    <p:sldId id="339" r:id="rId8"/>
    <p:sldId id="334" r:id="rId9"/>
    <p:sldId id="323" r:id="rId10"/>
    <p:sldId id="324" r:id="rId11"/>
    <p:sldId id="340" r:id="rId12"/>
    <p:sldId id="317" r:id="rId13"/>
    <p:sldId id="344" r:id="rId14"/>
    <p:sldId id="345" r:id="rId15"/>
    <p:sldId id="318" r:id="rId16"/>
    <p:sldId id="343" r:id="rId17"/>
  </p:sldIdLst>
  <p:sldSz cx="9144000" cy="6858000" type="screen4x3"/>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806B"/>
    <a:srgbClr val="439B82"/>
    <a:srgbClr val="D4C19C"/>
    <a:srgbClr val="E8DECA"/>
    <a:srgbClr val="FFFFFF"/>
    <a:srgbClr val="860000"/>
    <a:srgbClr val="6A18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057" autoAdjust="0"/>
  </p:normalViewPr>
  <p:slideViewPr>
    <p:cSldViewPr showGuides="1">
      <p:cViewPr varScale="1">
        <p:scale>
          <a:sx n="78" d="100"/>
          <a:sy n="78" d="100"/>
        </p:scale>
        <p:origin x="-1734" y="-8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showGuides="1">
      <p:cViewPr varScale="1">
        <p:scale>
          <a:sx n="71" d="100"/>
          <a:sy n="71" d="100"/>
        </p:scale>
        <p:origin x="-3186"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MX"/>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7316674-6323-449B-89C6-3A204ABD4289}" type="datetimeFigureOut">
              <a:rPr lang="es-MX" smtClean="0"/>
              <a:t>13/02/2019</a:t>
            </a:fld>
            <a:endParaRPr lang="es-MX"/>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MX"/>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MX"/>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0423C76-74CF-4C18-AC18-838D005D52D2}" type="slidenum">
              <a:rPr lang="es-MX" smtClean="0"/>
              <a:t>‹Nº›</a:t>
            </a:fld>
            <a:endParaRPr lang="es-MX"/>
          </a:p>
        </p:txBody>
      </p:sp>
    </p:spTree>
    <p:extLst>
      <p:ext uri="{BB962C8B-B14F-4D97-AF65-F5344CB8AC3E}">
        <p14:creationId xmlns:p14="http://schemas.microsoft.com/office/powerpoint/2010/main" val="36482890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20423C76-74CF-4C18-AC18-838D005D52D2}" type="slidenum">
              <a:rPr lang="es-MX" smtClean="0"/>
              <a:t>3</a:t>
            </a:fld>
            <a:endParaRPr lang="es-MX"/>
          </a:p>
        </p:txBody>
      </p:sp>
    </p:spTree>
    <p:extLst>
      <p:ext uri="{BB962C8B-B14F-4D97-AF65-F5344CB8AC3E}">
        <p14:creationId xmlns:p14="http://schemas.microsoft.com/office/powerpoint/2010/main" val="35901904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dirty="0" smtClean="0"/>
              <a:t>El CENAPRED, en el marco de los trabajos del ONNCCE, están desarrollando una</a:t>
            </a:r>
            <a:r>
              <a:rPr lang="es-MX" baseline="0" dirty="0" smtClean="0"/>
              <a:t> NMX de Seguridad Estructural de las edificaciones, la cual puede ser adecuada a las necesidades del estado y/o los municipios.</a:t>
            </a:r>
          </a:p>
          <a:p>
            <a:endParaRPr lang="es-MX" dirty="0"/>
          </a:p>
        </p:txBody>
      </p:sp>
      <p:sp>
        <p:nvSpPr>
          <p:cNvPr id="4" name="3 Marcador de número de diapositiva"/>
          <p:cNvSpPr>
            <a:spLocks noGrp="1"/>
          </p:cNvSpPr>
          <p:nvPr>
            <p:ph type="sldNum" sz="quarter" idx="10"/>
          </p:nvPr>
        </p:nvSpPr>
        <p:spPr/>
        <p:txBody>
          <a:bodyPr/>
          <a:lstStyle/>
          <a:p>
            <a:fld id="{20423C76-74CF-4C18-AC18-838D005D52D2}" type="slidenum">
              <a:rPr lang="es-MX" smtClean="0"/>
              <a:t>15</a:t>
            </a:fld>
            <a:endParaRPr lang="es-MX"/>
          </a:p>
        </p:txBody>
      </p:sp>
    </p:spTree>
    <p:extLst>
      <p:ext uri="{BB962C8B-B14F-4D97-AF65-F5344CB8AC3E}">
        <p14:creationId xmlns:p14="http://schemas.microsoft.com/office/powerpoint/2010/main" val="10060775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strike="sngStrike" baseline="0" dirty="0" smtClean="0">
              <a:solidFill>
                <a:srgbClr val="FFC000"/>
              </a:solidFill>
            </a:endParaRPr>
          </a:p>
          <a:p>
            <a:endParaRPr lang="es-MX" strike="sngStrike" dirty="0">
              <a:solidFill>
                <a:srgbClr val="FFC000"/>
              </a:solidFill>
            </a:endParaRPr>
          </a:p>
        </p:txBody>
      </p:sp>
      <p:sp>
        <p:nvSpPr>
          <p:cNvPr id="4" name="3 Marcador de número de diapositiva"/>
          <p:cNvSpPr>
            <a:spLocks noGrp="1"/>
          </p:cNvSpPr>
          <p:nvPr>
            <p:ph type="sldNum" sz="quarter" idx="10"/>
          </p:nvPr>
        </p:nvSpPr>
        <p:spPr/>
        <p:txBody>
          <a:bodyPr/>
          <a:lstStyle/>
          <a:p>
            <a:fld id="{20423C76-74CF-4C18-AC18-838D005D52D2}" type="slidenum">
              <a:rPr lang="es-MX" smtClean="0"/>
              <a:t>4</a:t>
            </a:fld>
            <a:endParaRPr lang="es-MX"/>
          </a:p>
        </p:txBody>
      </p:sp>
    </p:spTree>
    <p:extLst>
      <p:ext uri="{BB962C8B-B14F-4D97-AF65-F5344CB8AC3E}">
        <p14:creationId xmlns:p14="http://schemas.microsoft.com/office/powerpoint/2010/main" val="2969973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smtClean="0"/>
              <a:t>La </a:t>
            </a:r>
            <a:r>
              <a:rPr lang="es-MX" i="1" dirty="0" smtClean="0"/>
              <a:t>Aplicación de la metodología para la elaboración de mapas de riesgo por inundaciones costeras por marea de tormenta</a:t>
            </a:r>
            <a:r>
              <a:rPr lang="es-MX" dirty="0" smtClean="0"/>
              <a:t> se hizo precisamente en una comunidad de Campeche en 2008</a:t>
            </a:r>
            <a:endParaRPr lang="es-MX" dirty="0"/>
          </a:p>
        </p:txBody>
      </p:sp>
      <p:sp>
        <p:nvSpPr>
          <p:cNvPr id="4" name="3 Marcador de número de diapositiva"/>
          <p:cNvSpPr>
            <a:spLocks noGrp="1"/>
          </p:cNvSpPr>
          <p:nvPr>
            <p:ph type="sldNum" sz="quarter" idx="10"/>
          </p:nvPr>
        </p:nvSpPr>
        <p:spPr/>
        <p:txBody>
          <a:bodyPr/>
          <a:lstStyle/>
          <a:p>
            <a:fld id="{20423C76-74CF-4C18-AC18-838D005D52D2}" type="slidenum">
              <a:rPr lang="es-MX" smtClean="0"/>
              <a:t>5</a:t>
            </a:fld>
            <a:endParaRPr lang="es-MX"/>
          </a:p>
        </p:txBody>
      </p:sp>
    </p:spTree>
    <p:extLst>
      <p:ext uri="{BB962C8B-B14F-4D97-AF65-F5344CB8AC3E}">
        <p14:creationId xmlns:p14="http://schemas.microsoft.com/office/powerpoint/2010/main" val="37193489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sz="1200" dirty="0" smtClean="0">
                <a:latin typeface="Montserrat" panose="00000500000000000000" pitchFamily="2" charset="0"/>
              </a:rPr>
              <a:t>Otras variables son:</a:t>
            </a:r>
            <a:endParaRPr lang="es-MX" dirty="0" smtClean="0"/>
          </a:p>
          <a:p>
            <a:r>
              <a:rPr lang="es-MX" sz="1200" kern="1200" dirty="0" smtClean="0">
                <a:solidFill>
                  <a:schemeClr val="tx1"/>
                </a:solidFill>
                <a:effectLst/>
                <a:latin typeface="+mn-lt"/>
                <a:ea typeface="+mn-ea"/>
                <a:cs typeface="+mn-cs"/>
              </a:rPr>
              <a:t>• Temperatura Ambiental</a:t>
            </a:r>
          </a:p>
          <a:p>
            <a:r>
              <a:rPr lang="es-MX" sz="1200" kern="1200" dirty="0" smtClean="0">
                <a:solidFill>
                  <a:schemeClr val="tx1"/>
                </a:solidFill>
                <a:effectLst/>
                <a:latin typeface="+mn-lt"/>
                <a:ea typeface="+mn-ea"/>
                <a:cs typeface="+mn-cs"/>
              </a:rPr>
              <a:t>• Humedad Relativa</a:t>
            </a:r>
          </a:p>
          <a:p>
            <a:r>
              <a:rPr lang="es-MX" sz="1200" kern="1200" dirty="0" smtClean="0">
                <a:solidFill>
                  <a:schemeClr val="tx1"/>
                </a:solidFill>
                <a:effectLst/>
                <a:latin typeface="+mn-lt"/>
                <a:ea typeface="+mn-ea"/>
                <a:cs typeface="+mn-cs"/>
              </a:rPr>
              <a:t>• Velocidad del viento </a:t>
            </a:r>
          </a:p>
          <a:p>
            <a:r>
              <a:rPr lang="es-MX" sz="1200" kern="1200" dirty="0" smtClean="0">
                <a:solidFill>
                  <a:schemeClr val="tx1"/>
                </a:solidFill>
                <a:effectLst/>
                <a:latin typeface="+mn-lt"/>
                <a:ea typeface="+mn-ea"/>
                <a:cs typeface="+mn-cs"/>
              </a:rPr>
              <a:t>• Dirección del viento</a:t>
            </a:r>
          </a:p>
          <a:p>
            <a:r>
              <a:rPr lang="es-MX" sz="1200" kern="1200" dirty="0" smtClean="0">
                <a:solidFill>
                  <a:schemeClr val="tx1"/>
                </a:solidFill>
                <a:effectLst/>
                <a:latin typeface="+mn-lt"/>
                <a:ea typeface="+mn-ea"/>
                <a:cs typeface="+mn-cs"/>
              </a:rPr>
              <a:t>• Presión barométrica</a:t>
            </a:r>
          </a:p>
          <a:p>
            <a:r>
              <a:rPr lang="es-MX" sz="1200" kern="1200" dirty="0" smtClean="0">
                <a:solidFill>
                  <a:schemeClr val="tx1"/>
                </a:solidFill>
                <a:effectLst/>
                <a:latin typeface="+mn-lt"/>
                <a:ea typeface="+mn-ea"/>
                <a:cs typeface="+mn-cs"/>
              </a:rPr>
              <a:t>• Precipitación</a:t>
            </a:r>
            <a:endParaRPr lang="es-MX" dirty="0"/>
          </a:p>
        </p:txBody>
      </p:sp>
      <p:sp>
        <p:nvSpPr>
          <p:cNvPr id="4" name="3 Marcador de número de diapositiva"/>
          <p:cNvSpPr>
            <a:spLocks noGrp="1"/>
          </p:cNvSpPr>
          <p:nvPr>
            <p:ph type="sldNum" sz="quarter" idx="10"/>
          </p:nvPr>
        </p:nvSpPr>
        <p:spPr/>
        <p:txBody>
          <a:bodyPr/>
          <a:lstStyle/>
          <a:p>
            <a:fld id="{20423C76-74CF-4C18-AC18-838D005D52D2}" type="slidenum">
              <a:rPr lang="es-MX" smtClean="0"/>
              <a:t>6</a:t>
            </a:fld>
            <a:endParaRPr lang="es-MX"/>
          </a:p>
        </p:txBody>
      </p:sp>
    </p:spTree>
    <p:extLst>
      <p:ext uri="{BB962C8B-B14F-4D97-AF65-F5344CB8AC3E}">
        <p14:creationId xmlns:p14="http://schemas.microsoft.com/office/powerpoint/2010/main" val="10437676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sz="1200" dirty="0" smtClean="0">
                <a:latin typeface="Montserrat" panose="00000500000000000000" pitchFamily="2" charset="0"/>
              </a:rPr>
              <a:t>Las nuevas capas de indicadores cuantitativos y de escenarios de riesgo por ondas de calor se</a:t>
            </a:r>
            <a:r>
              <a:rPr lang="es-MX" sz="1200" baseline="0" dirty="0" smtClean="0">
                <a:latin typeface="Montserrat" panose="00000500000000000000" pitchFamily="2" charset="0"/>
              </a:rPr>
              <a:t> pueden entregar por correo electrónico, aún cuando no estén todavía en el ANR.</a:t>
            </a:r>
            <a:endParaRPr lang="es-MX" dirty="0"/>
          </a:p>
        </p:txBody>
      </p:sp>
      <p:sp>
        <p:nvSpPr>
          <p:cNvPr id="4" name="3 Marcador de número de diapositiva"/>
          <p:cNvSpPr>
            <a:spLocks noGrp="1"/>
          </p:cNvSpPr>
          <p:nvPr>
            <p:ph type="sldNum" sz="quarter" idx="10"/>
          </p:nvPr>
        </p:nvSpPr>
        <p:spPr/>
        <p:txBody>
          <a:bodyPr/>
          <a:lstStyle/>
          <a:p>
            <a:fld id="{20423C76-74CF-4C18-AC18-838D005D52D2}" type="slidenum">
              <a:rPr lang="es-MX" smtClean="0"/>
              <a:t>7</a:t>
            </a:fld>
            <a:endParaRPr lang="es-MX"/>
          </a:p>
        </p:txBody>
      </p:sp>
    </p:spTree>
    <p:extLst>
      <p:ext uri="{BB962C8B-B14F-4D97-AF65-F5344CB8AC3E}">
        <p14:creationId xmlns:p14="http://schemas.microsoft.com/office/powerpoint/2010/main" val="5331470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smtClean="0"/>
              <a:t>03/06/1998	02:53:40	4.4	19.04	-90.84	34	37 km al SUROESTE de CHAMPOTON, CAMP	03/06/1998	07:53:40	revisado</a:t>
            </a:r>
          </a:p>
          <a:p>
            <a:r>
              <a:rPr lang="es-MX" dirty="0" smtClean="0"/>
              <a:t>01/04/2005	03:04:05	4.5	18.74	-92.04	18	25 km al NOROESTE de CD DEL CARMEN, CAMP	01/04/2005	09:04:05	revisado</a:t>
            </a:r>
          </a:p>
          <a:p>
            <a:r>
              <a:rPr lang="es-MX" dirty="0" smtClean="0"/>
              <a:t>10/05/2015	10:02:46	4.5	19.5985	-92.2508	13.6	114 km al NOROESTE de CD DEL CARMEN, CAMP	10/05/2015	15:02:46	revisado</a:t>
            </a:r>
          </a:p>
          <a:p>
            <a:r>
              <a:rPr lang="es-MX" dirty="0" smtClean="0"/>
              <a:t>08/03/2016	02:25:29	4.7	19.6555	-92.1672	35.3	117 km al NOROESTE de CD DEL CARMEN, CAMP	08/03/2016	08:25:29	revisado</a:t>
            </a:r>
          </a:p>
          <a:p>
            <a:r>
              <a:rPr lang="es-MX" dirty="0" smtClean="0"/>
              <a:t>09/02/2007	14:42:25	4.8	19.6	-92.25	20	115 km al NOROESTE de CD DEL CARMEN, CAMP	09/02/2007	20:42:25	revisado</a:t>
            </a:r>
          </a:p>
          <a:p>
            <a:endParaRPr lang="es-MX" dirty="0"/>
          </a:p>
        </p:txBody>
      </p:sp>
      <p:sp>
        <p:nvSpPr>
          <p:cNvPr id="4" name="3 Marcador de número de diapositiva"/>
          <p:cNvSpPr>
            <a:spLocks noGrp="1"/>
          </p:cNvSpPr>
          <p:nvPr>
            <p:ph type="sldNum" sz="quarter" idx="10"/>
          </p:nvPr>
        </p:nvSpPr>
        <p:spPr/>
        <p:txBody>
          <a:bodyPr/>
          <a:lstStyle/>
          <a:p>
            <a:fld id="{20423C76-74CF-4C18-AC18-838D005D52D2}" type="slidenum">
              <a:rPr lang="es-MX" smtClean="0">
                <a:solidFill>
                  <a:prstClr val="black"/>
                </a:solidFill>
              </a:rPr>
              <a:pPr/>
              <a:t>9</a:t>
            </a:fld>
            <a:endParaRPr lang="es-MX">
              <a:solidFill>
                <a:prstClr val="black"/>
              </a:solidFill>
            </a:endParaRPr>
          </a:p>
        </p:txBody>
      </p:sp>
    </p:spTree>
    <p:extLst>
      <p:ext uri="{BB962C8B-B14F-4D97-AF65-F5344CB8AC3E}">
        <p14:creationId xmlns:p14="http://schemas.microsoft.com/office/powerpoint/2010/main" val="3700237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20423C76-74CF-4C18-AC18-838D005D52D2}" type="slidenum">
              <a:rPr lang="es-MX" smtClean="0">
                <a:solidFill>
                  <a:prstClr val="black"/>
                </a:solidFill>
              </a:rPr>
              <a:pPr/>
              <a:t>10</a:t>
            </a:fld>
            <a:endParaRPr lang="es-MX">
              <a:solidFill>
                <a:prstClr val="black"/>
              </a:solidFill>
            </a:endParaRPr>
          </a:p>
        </p:txBody>
      </p:sp>
    </p:spTree>
    <p:extLst>
      <p:ext uri="{BB962C8B-B14F-4D97-AF65-F5344CB8AC3E}">
        <p14:creationId xmlns:p14="http://schemas.microsoft.com/office/powerpoint/2010/main" val="3700237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20423C76-74CF-4C18-AC18-838D005D52D2}" type="slidenum">
              <a:rPr lang="es-MX" smtClean="0"/>
              <a:t>11</a:t>
            </a:fld>
            <a:endParaRPr lang="es-MX"/>
          </a:p>
        </p:txBody>
      </p:sp>
    </p:spTree>
    <p:extLst>
      <p:ext uri="{BB962C8B-B14F-4D97-AF65-F5344CB8AC3E}">
        <p14:creationId xmlns:p14="http://schemas.microsoft.com/office/powerpoint/2010/main" val="2765407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dirty="0" smtClean="0"/>
              <a:t>De acuerdo a los datos proporcionados por la</a:t>
            </a:r>
            <a:r>
              <a:rPr lang="es-MX" baseline="0" dirty="0" smtClean="0"/>
              <a:t> Encuesta </a:t>
            </a:r>
            <a:r>
              <a:rPr lang="es-MX" baseline="0" dirty="0" err="1" smtClean="0"/>
              <a:t>Intercensal</a:t>
            </a:r>
            <a:r>
              <a:rPr lang="es-MX" baseline="0" dirty="0" smtClean="0"/>
              <a:t> 2015 realizada por el INEGI existen en el estado de Campeche 244,299 viviendas de las cuales aproximadamente el 53% (128,356) presentan una vulnerabilidad de media a alta, principalmente por el tema de daño por viento fuerte, por lo que es necesario realizar el levantamiento de viviendas vulnerables en el estado para identificar la zonas que requieren de mejoras estructurales.</a:t>
            </a:r>
            <a:endParaRPr lang="es-MX" dirty="0" smtClean="0"/>
          </a:p>
          <a:p>
            <a:endParaRPr lang="es-MX" dirty="0"/>
          </a:p>
        </p:txBody>
      </p:sp>
      <p:sp>
        <p:nvSpPr>
          <p:cNvPr id="4" name="3 Marcador de número de diapositiva"/>
          <p:cNvSpPr>
            <a:spLocks noGrp="1"/>
          </p:cNvSpPr>
          <p:nvPr>
            <p:ph type="sldNum" sz="quarter" idx="10"/>
          </p:nvPr>
        </p:nvSpPr>
        <p:spPr/>
        <p:txBody>
          <a:bodyPr/>
          <a:lstStyle/>
          <a:p>
            <a:fld id="{20423C76-74CF-4C18-AC18-838D005D52D2}" type="slidenum">
              <a:rPr lang="es-MX" smtClean="0"/>
              <a:t>12</a:t>
            </a:fld>
            <a:endParaRPr lang="es-MX"/>
          </a:p>
        </p:txBody>
      </p:sp>
    </p:spTree>
    <p:extLst>
      <p:ext uri="{BB962C8B-B14F-4D97-AF65-F5344CB8AC3E}">
        <p14:creationId xmlns:p14="http://schemas.microsoft.com/office/powerpoint/2010/main" val="40676752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47618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457200" y="1600200"/>
            <a:ext cx="8229600" cy="4525963"/>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50151DCB-C6BD-466C-AE79-D3BA678C581E}" type="datetimeFigureOut">
              <a:rPr lang="es-MX" smtClean="0"/>
              <a:t>13/02/2019</a:t>
            </a:fld>
            <a:endParaRPr lang="es-MX"/>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MX"/>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DB623C00-A5C8-44E4-AA8C-EF7111573EB1}" type="slidenum">
              <a:rPr lang="es-MX" smtClean="0"/>
              <a:t>‹Nº›</a:t>
            </a:fld>
            <a:endParaRPr lang="es-MX"/>
          </a:p>
        </p:txBody>
      </p:sp>
    </p:spTree>
    <p:extLst>
      <p:ext uri="{BB962C8B-B14F-4D97-AF65-F5344CB8AC3E}">
        <p14:creationId xmlns:p14="http://schemas.microsoft.com/office/powerpoint/2010/main" val="1200942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a:prstGeom prst="rect">
            <a:avLst/>
          </a:prstGeom>
        </p:spPr>
        <p:txBody>
          <a:bodyPr vert="eaVert"/>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457200" y="274638"/>
            <a:ext cx="6019800" cy="5851525"/>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50151DCB-C6BD-466C-AE79-D3BA678C581E}" type="datetimeFigureOut">
              <a:rPr lang="es-MX" smtClean="0"/>
              <a:t>13/02/2019</a:t>
            </a:fld>
            <a:endParaRPr lang="es-MX"/>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MX"/>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DB623C00-A5C8-44E4-AA8C-EF7111573EB1}" type="slidenum">
              <a:rPr lang="es-MX" smtClean="0"/>
              <a:t>‹Nº›</a:t>
            </a:fld>
            <a:endParaRPr lang="es-MX"/>
          </a:p>
        </p:txBody>
      </p:sp>
    </p:spTree>
    <p:extLst>
      <p:ext uri="{BB962C8B-B14F-4D97-AF65-F5344CB8AC3E}">
        <p14:creationId xmlns:p14="http://schemas.microsoft.com/office/powerpoint/2010/main" val="26130223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0751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ncabezado de sección">
    <p:spTree>
      <p:nvGrpSpPr>
        <p:cNvPr id="1" name=""/>
        <p:cNvGrpSpPr/>
        <p:nvPr/>
      </p:nvGrpSpPr>
      <p:grpSpPr>
        <a:xfrm>
          <a:off x="0" y="0"/>
          <a:ext cx="0" cy="0"/>
          <a:chOff x="0" y="0"/>
          <a:chExt cx="0" cy="0"/>
        </a:xfrm>
      </p:grpSpPr>
    </p:spTree>
    <p:extLst>
      <p:ext uri="{BB962C8B-B14F-4D97-AF65-F5344CB8AC3E}">
        <p14:creationId xmlns:p14="http://schemas.microsoft.com/office/powerpoint/2010/main" val="5832191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48021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lvl1pPr>
              <a:defRPr/>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texto"/>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6 Marcador de fecha"/>
          <p:cNvSpPr>
            <a:spLocks noGrp="1"/>
          </p:cNvSpPr>
          <p:nvPr>
            <p:ph type="dt" sz="half" idx="10"/>
          </p:nvPr>
        </p:nvSpPr>
        <p:spPr>
          <a:xfrm>
            <a:off x="457200" y="6356350"/>
            <a:ext cx="2133600" cy="365125"/>
          </a:xfrm>
          <a:prstGeom prst="rect">
            <a:avLst/>
          </a:prstGeom>
        </p:spPr>
        <p:txBody>
          <a:bodyPr/>
          <a:lstStyle/>
          <a:p>
            <a:fld id="{50151DCB-C6BD-466C-AE79-D3BA678C581E}" type="datetimeFigureOut">
              <a:rPr lang="es-MX" smtClean="0"/>
              <a:t>13/02/2019</a:t>
            </a:fld>
            <a:endParaRPr lang="es-MX"/>
          </a:p>
        </p:txBody>
      </p:sp>
      <p:sp>
        <p:nvSpPr>
          <p:cNvPr id="8" name="7 Marcador de pie de página"/>
          <p:cNvSpPr>
            <a:spLocks noGrp="1"/>
          </p:cNvSpPr>
          <p:nvPr>
            <p:ph type="ftr" sz="quarter" idx="11"/>
          </p:nvPr>
        </p:nvSpPr>
        <p:spPr>
          <a:xfrm>
            <a:off x="3124200" y="6356350"/>
            <a:ext cx="2895600" cy="365125"/>
          </a:xfrm>
          <a:prstGeom prst="rect">
            <a:avLst/>
          </a:prstGeom>
        </p:spPr>
        <p:txBody>
          <a:bodyPr/>
          <a:lstStyle/>
          <a:p>
            <a:endParaRPr lang="es-MX"/>
          </a:p>
        </p:txBody>
      </p:sp>
      <p:sp>
        <p:nvSpPr>
          <p:cNvPr id="9" name="8 Marcador de número de diapositiva"/>
          <p:cNvSpPr>
            <a:spLocks noGrp="1"/>
          </p:cNvSpPr>
          <p:nvPr>
            <p:ph type="sldNum" sz="quarter" idx="12"/>
          </p:nvPr>
        </p:nvSpPr>
        <p:spPr>
          <a:xfrm>
            <a:off x="6553200" y="6356350"/>
            <a:ext cx="2133600" cy="365125"/>
          </a:xfrm>
          <a:prstGeom prst="rect">
            <a:avLst/>
          </a:prstGeom>
        </p:spPr>
        <p:txBody>
          <a:bodyPr/>
          <a:lstStyle/>
          <a:p>
            <a:fld id="{DB623C00-A5C8-44E4-AA8C-EF7111573EB1}" type="slidenum">
              <a:rPr lang="es-MX" smtClean="0"/>
              <a:t>‹Nº›</a:t>
            </a:fld>
            <a:endParaRPr lang="es-MX"/>
          </a:p>
        </p:txBody>
      </p:sp>
    </p:spTree>
    <p:extLst>
      <p:ext uri="{BB962C8B-B14F-4D97-AF65-F5344CB8AC3E}">
        <p14:creationId xmlns:p14="http://schemas.microsoft.com/office/powerpoint/2010/main" val="37983239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MX"/>
          </a:p>
        </p:txBody>
      </p:sp>
      <p:sp>
        <p:nvSpPr>
          <p:cNvPr id="3" name="2 Marcador de fecha"/>
          <p:cNvSpPr>
            <a:spLocks noGrp="1"/>
          </p:cNvSpPr>
          <p:nvPr>
            <p:ph type="dt" sz="half" idx="10"/>
          </p:nvPr>
        </p:nvSpPr>
        <p:spPr>
          <a:xfrm>
            <a:off x="457200" y="6356350"/>
            <a:ext cx="2133600" cy="365125"/>
          </a:xfrm>
          <a:prstGeom prst="rect">
            <a:avLst/>
          </a:prstGeom>
        </p:spPr>
        <p:txBody>
          <a:bodyPr/>
          <a:lstStyle/>
          <a:p>
            <a:fld id="{50151DCB-C6BD-466C-AE79-D3BA678C581E}" type="datetimeFigureOut">
              <a:rPr lang="es-MX" smtClean="0"/>
              <a:t>13/02/2019</a:t>
            </a:fld>
            <a:endParaRPr lang="es-MX"/>
          </a:p>
        </p:txBody>
      </p:sp>
      <p:sp>
        <p:nvSpPr>
          <p:cNvPr id="4" name="3 Marcador de pie de página"/>
          <p:cNvSpPr>
            <a:spLocks noGrp="1"/>
          </p:cNvSpPr>
          <p:nvPr>
            <p:ph type="ftr" sz="quarter" idx="11"/>
          </p:nvPr>
        </p:nvSpPr>
        <p:spPr>
          <a:xfrm>
            <a:off x="3124200" y="6356350"/>
            <a:ext cx="2895600" cy="365125"/>
          </a:xfrm>
          <a:prstGeom prst="rect">
            <a:avLst/>
          </a:prstGeom>
        </p:spPr>
        <p:txBody>
          <a:bodyPr/>
          <a:lstStyle/>
          <a:p>
            <a:endParaRPr lang="es-MX"/>
          </a:p>
        </p:txBody>
      </p:sp>
      <p:sp>
        <p:nvSpPr>
          <p:cNvPr id="5" name="4 Marcador de número de diapositiva"/>
          <p:cNvSpPr>
            <a:spLocks noGrp="1"/>
          </p:cNvSpPr>
          <p:nvPr>
            <p:ph type="sldNum" sz="quarter" idx="12"/>
          </p:nvPr>
        </p:nvSpPr>
        <p:spPr>
          <a:xfrm>
            <a:off x="6553200" y="6356350"/>
            <a:ext cx="2133600" cy="365125"/>
          </a:xfrm>
          <a:prstGeom prst="rect">
            <a:avLst/>
          </a:prstGeom>
        </p:spPr>
        <p:txBody>
          <a:bodyPr/>
          <a:lstStyle/>
          <a:p>
            <a:fld id="{DB623C00-A5C8-44E4-AA8C-EF7111573EB1}" type="slidenum">
              <a:rPr lang="es-MX" smtClean="0"/>
              <a:t>‹Nº›</a:t>
            </a:fld>
            <a:endParaRPr lang="es-MX"/>
          </a:p>
        </p:txBody>
      </p:sp>
    </p:spTree>
    <p:extLst>
      <p:ext uri="{BB962C8B-B14F-4D97-AF65-F5344CB8AC3E}">
        <p14:creationId xmlns:p14="http://schemas.microsoft.com/office/powerpoint/2010/main" val="743053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a:xfrm>
            <a:off x="457200" y="6356350"/>
            <a:ext cx="2133600" cy="365125"/>
          </a:xfrm>
          <a:prstGeom prst="rect">
            <a:avLst/>
          </a:prstGeom>
        </p:spPr>
        <p:txBody>
          <a:bodyPr/>
          <a:lstStyle/>
          <a:p>
            <a:fld id="{50151DCB-C6BD-466C-AE79-D3BA678C581E}" type="datetimeFigureOut">
              <a:rPr lang="es-MX" smtClean="0"/>
              <a:t>13/02/2019</a:t>
            </a:fld>
            <a:endParaRPr lang="es-MX"/>
          </a:p>
        </p:txBody>
      </p:sp>
      <p:sp>
        <p:nvSpPr>
          <p:cNvPr id="3" name="2 Marcador de pie de página"/>
          <p:cNvSpPr>
            <a:spLocks noGrp="1"/>
          </p:cNvSpPr>
          <p:nvPr>
            <p:ph type="ftr" sz="quarter" idx="11"/>
          </p:nvPr>
        </p:nvSpPr>
        <p:spPr>
          <a:xfrm>
            <a:off x="3124200" y="6356350"/>
            <a:ext cx="2895600" cy="365125"/>
          </a:xfrm>
          <a:prstGeom prst="rect">
            <a:avLst/>
          </a:prstGeom>
        </p:spPr>
        <p:txBody>
          <a:bodyPr/>
          <a:lstStyle/>
          <a:p>
            <a:endParaRPr lang="es-MX"/>
          </a:p>
        </p:txBody>
      </p:sp>
      <p:sp>
        <p:nvSpPr>
          <p:cNvPr id="4" name="3 Marcador de número de diapositiva"/>
          <p:cNvSpPr>
            <a:spLocks noGrp="1"/>
          </p:cNvSpPr>
          <p:nvPr>
            <p:ph type="sldNum" sz="quarter" idx="12"/>
          </p:nvPr>
        </p:nvSpPr>
        <p:spPr>
          <a:xfrm>
            <a:off x="6553200" y="6356350"/>
            <a:ext cx="2133600" cy="365125"/>
          </a:xfrm>
          <a:prstGeom prst="rect">
            <a:avLst/>
          </a:prstGeom>
        </p:spPr>
        <p:txBody>
          <a:bodyPr/>
          <a:lstStyle/>
          <a:p>
            <a:fld id="{DB623C00-A5C8-44E4-AA8C-EF7111573EB1}" type="slidenum">
              <a:rPr lang="es-MX" smtClean="0"/>
              <a:t>‹Nº›</a:t>
            </a:fld>
            <a:endParaRPr lang="es-MX"/>
          </a:p>
        </p:txBody>
      </p:sp>
    </p:spTree>
    <p:extLst>
      <p:ext uri="{BB962C8B-B14F-4D97-AF65-F5344CB8AC3E}">
        <p14:creationId xmlns:p14="http://schemas.microsoft.com/office/powerpoint/2010/main" val="33125466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a:prstGeom prst="rect">
            <a:avLst/>
          </a:prstGeom>
        </p:spPr>
        <p:txBody>
          <a:bodyPr anchor="b"/>
          <a:lstStyle>
            <a:lvl1pPr algn="l">
              <a:defRPr sz="2000" b="1"/>
            </a:lvl1pPr>
          </a:lstStyle>
          <a:p>
            <a:r>
              <a:rPr lang="es-ES" smtClean="0"/>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texto"/>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a:xfrm>
            <a:off x="457200" y="6356350"/>
            <a:ext cx="2133600" cy="365125"/>
          </a:xfrm>
          <a:prstGeom prst="rect">
            <a:avLst/>
          </a:prstGeom>
        </p:spPr>
        <p:txBody>
          <a:bodyPr/>
          <a:lstStyle/>
          <a:p>
            <a:fld id="{50151DCB-C6BD-466C-AE79-D3BA678C581E}" type="datetimeFigureOut">
              <a:rPr lang="es-MX" smtClean="0"/>
              <a:t>13/02/2019</a:t>
            </a:fld>
            <a:endParaRPr lang="es-MX"/>
          </a:p>
        </p:txBody>
      </p:sp>
      <p:sp>
        <p:nvSpPr>
          <p:cNvPr id="6" name="5 Marcador de pie de página"/>
          <p:cNvSpPr>
            <a:spLocks noGrp="1"/>
          </p:cNvSpPr>
          <p:nvPr>
            <p:ph type="ftr" sz="quarter" idx="11"/>
          </p:nvPr>
        </p:nvSpPr>
        <p:spPr>
          <a:xfrm>
            <a:off x="3124200" y="6356350"/>
            <a:ext cx="2895600" cy="365125"/>
          </a:xfrm>
          <a:prstGeom prst="rect">
            <a:avLst/>
          </a:prstGeom>
        </p:spPr>
        <p:txBody>
          <a:bodyPr/>
          <a:lstStyle/>
          <a:p>
            <a:endParaRPr lang="es-MX"/>
          </a:p>
        </p:txBody>
      </p:sp>
      <p:sp>
        <p:nvSpPr>
          <p:cNvPr id="7" name="6 Marcador de número de diapositiva"/>
          <p:cNvSpPr>
            <a:spLocks noGrp="1"/>
          </p:cNvSpPr>
          <p:nvPr>
            <p:ph type="sldNum" sz="quarter" idx="12"/>
          </p:nvPr>
        </p:nvSpPr>
        <p:spPr>
          <a:xfrm>
            <a:off x="6553200" y="6356350"/>
            <a:ext cx="2133600" cy="365125"/>
          </a:xfrm>
          <a:prstGeom prst="rect">
            <a:avLst/>
          </a:prstGeom>
        </p:spPr>
        <p:txBody>
          <a:bodyPr/>
          <a:lstStyle/>
          <a:p>
            <a:fld id="{DB623C00-A5C8-44E4-AA8C-EF7111573EB1}" type="slidenum">
              <a:rPr lang="es-MX" smtClean="0"/>
              <a:t>‹Nº›</a:t>
            </a:fld>
            <a:endParaRPr lang="es-MX"/>
          </a:p>
        </p:txBody>
      </p:sp>
    </p:spTree>
    <p:extLst>
      <p:ext uri="{BB962C8B-B14F-4D97-AF65-F5344CB8AC3E}">
        <p14:creationId xmlns:p14="http://schemas.microsoft.com/office/powerpoint/2010/main" val="36398893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a:prstGeom prst="rect">
            <a:avLst/>
          </a:prstGeom>
        </p:spPr>
        <p:txBody>
          <a:bodyPr anchor="b"/>
          <a:lstStyle>
            <a:lvl1pPr algn="l">
              <a:defRPr sz="2000" b="1"/>
            </a:lvl1pPr>
          </a:lstStyle>
          <a:p>
            <a:r>
              <a:rPr lang="es-ES" smtClean="0"/>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3 Marcador de texto"/>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a:xfrm>
            <a:off x="457200" y="6356350"/>
            <a:ext cx="2133600" cy="365125"/>
          </a:xfrm>
          <a:prstGeom prst="rect">
            <a:avLst/>
          </a:prstGeom>
        </p:spPr>
        <p:txBody>
          <a:bodyPr/>
          <a:lstStyle/>
          <a:p>
            <a:fld id="{50151DCB-C6BD-466C-AE79-D3BA678C581E}" type="datetimeFigureOut">
              <a:rPr lang="es-MX" smtClean="0"/>
              <a:t>13/02/2019</a:t>
            </a:fld>
            <a:endParaRPr lang="es-MX"/>
          </a:p>
        </p:txBody>
      </p:sp>
      <p:sp>
        <p:nvSpPr>
          <p:cNvPr id="6" name="5 Marcador de pie de página"/>
          <p:cNvSpPr>
            <a:spLocks noGrp="1"/>
          </p:cNvSpPr>
          <p:nvPr>
            <p:ph type="ftr" sz="quarter" idx="11"/>
          </p:nvPr>
        </p:nvSpPr>
        <p:spPr>
          <a:xfrm>
            <a:off x="3124200" y="6356350"/>
            <a:ext cx="2895600" cy="365125"/>
          </a:xfrm>
          <a:prstGeom prst="rect">
            <a:avLst/>
          </a:prstGeom>
        </p:spPr>
        <p:txBody>
          <a:bodyPr/>
          <a:lstStyle/>
          <a:p>
            <a:endParaRPr lang="es-MX"/>
          </a:p>
        </p:txBody>
      </p:sp>
      <p:sp>
        <p:nvSpPr>
          <p:cNvPr id="7" name="6 Marcador de número de diapositiva"/>
          <p:cNvSpPr>
            <a:spLocks noGrp="1"/>
          </p:cNvSpPr>
          <p:nvPr>
            <p:ph type="sldNum" sz="quarter" idx="12"/>
          </p:nvPr>
        </p:nvSpPr>
        <p:spPr>
          <a:xfrm>
            <a:off x="6553200" y="6356350"/>
            <a:ext cx="2133600" cy="365125"/>
          </a:xfrm>
          <a:prstGeom prst="rect">
            <a:avLst/>
          </a:prstGeom>
        </p:spPr>
        <p:txBody>
          <a:bodyPr/>
          <a:lstStyle/>
          <a:p>
            <a:fld id="{DB623C00-A5C8-44E4-AA8C-EF7111573EB1}" type="slidenum">
              <a:rPr lang="es-MX" smtClean="0"/>
              <a:t>‹Nº›</a:t>
            </a:fld>
            <a:endParaRPr lang="es-MX"/>
          </a:p>
        </p:txBody>
      </p:sp>
    </p:spTree>
    <p:extLst>
      <p:ext uri="{BB962C8B-B14F-4D97-AF65-F5344CB8AC3E}">
        <p14:creationId xmlns:p14="http://schemas.microsoft.com/office/powerpoint/2010/main" val="907508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6 Imagen"/>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6392064" cy="6858000"/>
          </a:xfrm>
          <a:prstGeom prst="rect">
            <a:avLst/>
          </a:prstGeom>
        </p:spPr>
      </p:pic>
      <p:pic>
        <p:nvPicPr>
          <p:cNvPr id="10" name="9 Imagen"/>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592137" y="351564"/>
            <a:ext cx="2068095" cy="387207"/>
          </a:xfrm>
          <a:prstGeom prst="rect">
            <a:avLst/>
          </a:prstGeom>
        </p:spPr>
      </p:pic>
      <p:cxnSp>
        <p:nvCxnSpPr>
          <p:cNvPr id="12" name="11 Conector recto"/>
          <p:cNvCxnSpPr/>
          <p:nvPr userDrawn="1"/>
        </p:nvCxnSpPr>
        <p:spPr>
          <a:xfrm>
            <a:off x="6804248" y="351565"/>
            <a:ext cx="0" cy="387206"/>
          </a:xfrm>
          <a:prstGeom prst="line">
            <a:avLst/>
          </a:prstGeom>
          <a:ln>
            <a:solidFill>
              <a:srgbClr val="D4C19C"/>
            </a:solidFill>
          </a:ln>
        </p:spPr>
        <p:style>
          <a:lnRef idx="1">
            <a:schemeClr val="accent1"/>
          </a:lnRef>
          <a:fillRef idx="0">
            <a:schemeClr val="accent1"/>
          </a:fillRef>
          <a:effectRef idx="0">
            <a:schemeClr val="accent1"/>
          </a:effectRef>
          <a:fontRef idx="minor">
            <a:schemeClr val="tx1"/>
          </a:fontRef>
        </p:style>
      </p:cxnSp>
      <p:pic>
        <p:nvPicPr>
          <p:cNvPr id="2" name="1 Imagen"/>
          <p:cNvPicPr>
            <a:picLocks noChangeAspect="1"/>
          </p:cNvPicPr>
          <p:nvPr userDrawn="1"/>
        </p:nvPicPr>
        <p:blipFill rotWithShape="1">
          <a:blip r:embed="rId15" cstate="print">
            <a:extLst>
              <a:ext uri="{28A0092B-C50C-407E-A947-70E740481C1C}">
                <a14:useLocalDpi xmlns:a14="http://schemas.microsoft.com/office/drawing/2010/main" val="0"/>
              </a:ext>
            </a:extLst>
          </a:blip>
          <a:srcRect l="4842" t="4300" b="73121"/>
          <a:stretch/>
        </p:blipFill>
        <p:spPr>
          <a:xfrm>
            <a:off x="6948264" y="325980"/>
            <a:ext cx="1656184" cy="412791"/>
          </a:xfrm>
          <a:prstGeom prst="rect">
            <a:avLst/>
          </a:prstGeom>
        </p:spPr>
      </p:pic>
    </p:spTree>
    <p:extLst>
      <p:ext uri="{BB962C8B-B14F-4D97-AF65-F5344CB8AC3E}">
        <p14:creationId xmlns:p14="http://schemas.microsoft.com/office/powerpoint/2010/main" val="22489289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28.wmf"/></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29.wmf"/></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hyperlink" Target="https://www.gob.mx/conagua/acciones-y-programas/peninsula-de-yucatan" TargetMode="Externa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hyperlink" Target="http://www.atlasnacionalderiesgos.gob.mx/archivo/visor-capas.html" TargetMode="External"/><Relationship Id="rId7" Type="http://schemas.openxmlformats.org/officeDocument/2006/relationships/hyperlink" Target="https://www.cenapred.gob.mx/es/Publicaciones/archivos/5-FASCCULOCICLONESTROPICALES.PDF"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www.cenapred.gob.mx/es/Publicaciones/archivos/155.pdf" TargetMode="External"/><Relationship Id="rId5" Type="http://schemas.openxmlformats.org/officeDocument/2006/relationships/hyperlink" Target="https://www.cenapred.gob.mx/es/Publicaciones/archivos/63.pdf" TargetMode="External"/><Relationship Id="rId4" Type="http://schemas.openxmlformats.org/officeDocument/2006/relationships/hyperlink" Target="http://www.atlasnacionalderiesgos.gob.mx/descargas/Guia_contenido_minimo2016.pdf"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www1.cenapred.unam.mx/DIR_INVESTIGACION/Fraccion_XLI/RH/180301_RH_ondas_de_calor_mapas.pdf"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hyperlink" Target="http://www.atlasnacionalderiesgos.gob.mx/descargas/Guia_contenido_minimo2016.pdf"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hyperlink" Target="https://bit.ly/2Htpipa" TargetMode="External"/><Relationship Id="rId5" Type="http://schemas.openxmlformats.org/officeDocument/2006/relationships/hyperlink" Target="https://www.cenapred.gob.mx/es/Publicaciones/archivos/300-INFOGRAFAKARSTICIDAD.PDF" TargetMode="External"/><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6" name="5 Grupo"/>
          <p:cNvGrpSpPr/>
          <p:nvPr/>
        </p:nvGrpSpPr>
        <p:grpSpPr>
          <a:xfrm>
            <a:off x="2811217" y="819837"/>
            <a:ext cx="3521566" cy="4237962"/>
            <a:chOff x="2811217" y="819837"/>
            <a:chExt cx="3521566" cy="4237962"/>
          </a:xfrm>
        </p:grpSpPr>
        <p:pic>
          <p:nvPicPr>
            <p:cNvPr id="9" name="8 Imagen"/>
            <p:cNvPicPr>
              <a:picLocks noChangeAspect="1"/>
            </p:cNvPicPr>
            <p:nvPr/>
          </p:nvPicPr>
          <p:blipFill rotWithShape="1">
            <a:blip r:embed="rId3" cstate="print">
              <a:extLst>
                <a:ext uri="{28A0092B-C50C-407E-A947-70E740481C1C}">
                  <a14:useLocalDpi xmlns:a14="http://schemas.microsoft.com/office/drawing/2010/main" val="0"/>
                </a:ext>
              </a:extLst>
            </a:blip>
            <a:srcRect t="41717"/>
            <a:stretch/>
          </p:blipFill>
          <p:spPr>
            <a:xfrm>
              <a:off x="2811217" y="2681554"/>
              <a:ext cx="3521566" cy="2376245"/>
            </a:xfrm>
            <a:prstGeom prst="rect">
              <a:avLst/>
            </a:prstGeom>
          </p:spPr>
        </p:pic>
        <p:pic>
          <p:nvPicPr>
            <p:cNvPr id="5" name="4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26846" y="819837"/>
              <a:ext cx="3505937" cy="3090206"/>
            </a:xfrm>
            <a:prstGeom prst="rect">
              <a:avLst/>
            </a:prstGeom>
          </p:spPr>
        </p:pic>
      </p:grpSp>
    </p:spTree>
    <p:extLst>
      <p:ext uri="{BB962C8B-B14F-4D97-AF65-F5344CB8AC3E}">
        <p14:creationId xmlns:p14="http://schemas.microsoft.com/office/powerpoint/2010/main" val="1470093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4 CuadroTexto"/>
          <p:cNvSpPr txBox="1"/>
          <p:nvPr/>
        </p:nvSpPr>
        <p:spPr>
          <a:xfrm>
            <a:off x="323528" y="190381"/>
            <a:ext cx="3787251" cy="646331"/>
          </a:xfrm>
          <a:prstGeom prst="rect">
            <a:avLst/>
          </a:prstGeom>
          <a:noFill/>
        </p:spPr>
        <p:txBody>
          <a:bodyPr wrap="square" rtlCol="0">
            <a:spAutoFit/>
          </a:bodyPr>
          <a:lstStyle/>
          <a:p>
            <a:r>
              <a:rPr lang="es-MX" b="1" dirty="0" smtClean="0">
                <a:solidFill>
                  <a:srgbClr val="38806B"/>
                </a:solidFill>
                <a:latin typeface="Montserrat"/>
              </a:rPr>
              <a:t>ACCIONES DE PREVENCIÓN POR SISMO Y TSUNAMI</a:t>
            </a:r>
          </a:p>
        </p:txBody>
      </p:sp>
      <p:sp>
        <p:nvSpPr>
          <p:cNvPr id="11" name="4 Rectángulo"/>
          <p:cNvSpPr/>
          <p:nvPr/>
        </p:nvSpPr>
        <p:spPr>
          <a:xfrm>
            <a:off x="107503" y="3722614"/>
            <a:ext cx="4824537" cy="2891048"/>
          </a:xfrm>
          <a:prstGeom prst="rect">
            <a:avLst/>
          </a:prstGeom>
        </p:spPr>
        <p:txBody>
          <a:bodyPr wrap="square">
            <a:spAutoFit/>
          </a:bodyPr>
          <a:lstStyle/>
          <a:p>
            <a:pPr algn="just">
              <a:lnSpc>
                <a:spcPct val="114000"/>
              </a:lnSpc>
              <a:spcAft>
                <a:spcPts val="600"/>
              </a:spcAft>
            </a:pPr>
            <a:r>
              <a:rPr lang="es-MX" sz="1600" b="1" dirty="0" smtClean="0">
                <a:solidFill>
                  <a:srgbClr val="38806B"/>
                </a:solidFill>
                <a:latin typeface="Montserrat"/>
              </a:rPr>
              <a:t>RECOMENDACIONES:</a:t>
            </a:r>
          </a:p>
          <a:p>
            <a:pPr marL="285750" indent="-285750" algn="just">
              <a:lnSpc>
                <a:spcPct val="114000"/>
              </a:lnSpc>
              <a:spcAft>
                <a:spcPts val="600"/>
              </a:spcAft>
              <a:buSzPct val="150000"/>
              <a:buFont typeface="Arial" panose="020B0604020202020204" pitchFamily="34" charset="0"/>
              <a:buChar char="•"/>
            </a:pPr>
            <a:r>
              <a:rPr lang="es-MX" sz="1400" dirty="0" smtClean="0">
                <a:solidFill>
                  <a:prstClr val="black"/>
                </a:solidFill>
                <a:latin typeface="Montserrat" panose="00000500000000000000" pitchFamily="2" charset="0"/>
              </a:rPr>
              <a:t>Es </a:t>
            </a:r>
            <a:r>
              <a:rPr lang="es-MX" sz="1400" dirty="0" smtClean="0">
                <a:solidFill>
                  <a:prstClr val="black"/>
                </a:solidFill>
                <a:latin typeface="Montserrat" panose="00000500000000000000" pitchFamily="2" charset="0"/>
              </a:rPr>
              <a:t>conveniente realizar </a:t>
            </a:r>
            <a:r>
              <a:rPr lang="es-MX" sz="1400" dirty="0">
                <a:solidFill>
                  <a:prstClr val="black"/>
                </a:solidFill>
                <a:latin typeface="Montserrat" panose="00000500000000000000" pitchFamily="2" charset="0"/>
              </a:rPr>
              <a:t>estudios de </a:t>
            </a:r>
            <a:r>
              <a:rPr lang="es-MX" sz="1400" b="1" dirty="0">
                <a:solidFill>
                  <a:prstClr val="black"/>
                </a:solidFill>
                <a:latin typeface="Montserrat" panose="00000500000000000000" pitchFamily="2" charset="0"/>
              </a:rPr>
              <a:t>microzonificación sísmica</a:t>
            </a:r>
            <a:r>
              <a:rPr lang="es-MX" sz="1400" dirty="0">
                <a:solidFill>
                  <a:prstClr val="black"/>
                </a:solidFill>
                <a:latin typeface="Montserrat" panose="00000500000000000000" pitchFamily="2" charset="0"/>
              </a:rPr>
              <a:t>, análisis de fallas activas y estudios de </a:t>
            </a:r>
            <a:r>
              <a:rPr lang="es-MX" sz="1400" b="1" dirty="0" err="1">
                <a:solidFill>
                  <a:prstClr val="black"/>
                </a:solidFill>
                <a:latin typeface="Montserrat" panose="00000500000000000000" pitchFamily="2" charset="0"/>
              </a:rPr>
              <a:t>paleosismología</a:t>
            </a:r>
            <a:r>
              <a:rPr lang="es-MX" sz="1400" b="1" dirty="0">
                <a:solidFill>
                  <a:prstClr val="black"/>
                </a:solidFill>
                <a:latin typeface="Montserrat" panose="00000500000000000000" pitchFamily="2" charset="0"/>
              </a:rPr>
              <a:t>.</a:t>
            </a:r>
            <a:r>
              <a:rPr lang="es-MX" sz="1400" dirty="0">
                <a:solidFill>
                  <a:prstClr val="black"/>
                </a:solidFill>
                <a:latin typeface="Montserrat" panose="00000500000000000000" pitchFamily="2" charset="0"/>
              </a:rPr>
              <a:t> </a:t>
            </a:r>
            <a:endParaRPr lang="es-MX" sz="1400" dirty="0" smtClean="0">
              <a:solidFill>
                <a:prstClr val="black"/>
              </a:solidFill>
              <a:latin typeface="Montserrat" panose="00000500000000000000" pitchFamily="2" charset="0"/>
            </a:endParaRPr>
          </a:p>
          <a:p>
            <a:pPr marL="285750" indent="-285750" algn="just">
              <a:lnSpc>
                <a:spcPct val="114000"/>
              </a:lnSpc>
              <a:spcAft>
                <a:spcPts val="600"/>
              </a:spcAft>
              <a:buSzPct val="150000"/>
              <a:buFont typeface="Arial" panose="020B0604020202020204" pitchFamily="34" charset="0"/>
              <a:buChar char="•"/>
            </a:pPr>
            <a:r>
              <a:rPr lang="es-MX" sz="1400" dirty="0" smtClean="0">
                <a:solidFill>
                  <a:prstClr val="black"/>
                </a:solidFill>
                <a:latin typeface="Montserrat" panose="00000500000000000000" pitchFamily="2" charset="0"/>
              </a:rPr>
              <a:t>Análisis </a:t>
            </a:r>
            <a:r>
              <a:rPr lang="es-MX" sz="1400" dirty="0">
                <a:solidFill>
                  <a:prstClr val="black"/>
                </a:solidFill>
                <a:latin typeface="Montserrat" panose="00000500000000000000" pitchFamily="2" charset="0"/>
              </a:rPr>
              <a:t>de la </a:t>
            </a:r>
            <a:r>
              <a:rPr lang="es-MX" sz="1400" b="1" dirty="0">
                <a:solidFill>
                  <a:prstClr val="black"/>
                </a:solidFill>
                <a:latin typeface="Montserrat" panose="00000500000000000000" pitchFamily="2" charset="0"/>
              </a:rPr>
              <a:t>geomorfología de bahías</a:t>
            </a:r>
            <a:r>
              <a:rPr lang="es-MX" sz="1400" dirty="0">
                <a:solidFill>
                  <a:prstClr val="black"/>
                </a:solidFill>
                <a:latin typeface="Montserrat" panose="00000500000000000000" pitchFamily="2" charset="0"/>
              </a:rPr>
              <a:t> y </a:t>
            </a:r>
            <a:r>
              <a:rPr lang="es-MX" sz="1400" b="1" dirty="0">
                <a:solidFill>
                  <a:prstClr val="black"/>
                </a:solidFill>
                <a:latin typeface="Montserrat" panose="00000500000000000000" pitchFamily="2" charset="0"/>
              </a:rPr>
              <a:t>estudios de transgresión del mar</a:t>
            </a:r>
            <a:r>
              <a:rPr lang="es-MX" sz="1400" dirty="0">
                <a:solidFill>
                  <a:prstClr val="black"/>
                </a:solidFill>
                <a:latin typeface="Montserrat" panose="00000500000000000000" pitchFamily="2" charset="0"/>
              </a:rPr>
              <a:t> e impacto en </a:t>
            </a:r>
            <a:r>
              <a:rPr lang="es-MX" sz="1400" b="1" dirty="0">
                <a:solidFill>
                  <a:prstClr val="black"/>
                </a:solidFill>
                <a:latin typeface="Montserrat" panose="00000500000000000000" pitchFamily="2" charset="0"/>
              </a:rPr>
              <a:t>vivienda, infraestructura y líneas vitales.</a:t>
            </a:r>
            <a:r>
              <a:rPr lang="es-MX" sz="1400" dirty="0">
                <a:solidFill>
                  <a:prstClr val="black"/>
                </a:solidFill>
                <a:latin typeface="Montserrat" panose="00000500000000000000" pitchFamily="2" charset="0"/>
              </a:rPr>
              <a:t>  </a:t>
            </a:r>
            <a:endParaRPr lang="es-MX" sz="1400" dirty="0" smtClean="0">
              <a:solidFill>
                <a:prstClr val="black"/>
              </a:solidFill>
              <a:latin typeface="Montserrat" panose="00000500000000000000" pitchFamily="2" charset="0"/>
            </a:endParaRPr>
          </a:p>
          <a:p>
            <a:pPr marL="285750" indent="-285750" algn="just">
              <a:lnSpc>
                <a:spcPct val="114000"/>
              </a:lnSpc>
              <a:spcAft>
                <a:spcPts val="600"/>
              </a:spcAft>
              <a:buSzPct val="150000"/>
              <a:buFont typeface="Arial" panose="020B0604020202020204" pitchFamily="34" charset="0"/>
              <a:buChar char="•"/>
            </a:pPr>
            <a:r>
              <a:rPr lang="es-MX" sz="1400" b="1" dirty="0" smtClean="0">
                <a:solidFill>
                  <a:prstClr val="black"/>
                </a:solidFill>
                <a:latin typeface="Montserrat" panose="00000500000000000000" pitchFamily="2" charset="0"/>
              </a:rPr>
              <a:t>Mapa </a:t>
            </a:r>
            <a:r>
              <a:rPr lang="es-MX" sz="1400" b="1" dirty="0">
                <a:solidFill>
                  <a:prstClr val="black"/>
                </a:solidFill>
                <a:latin typeface="Montserrat" panose="00000500000000000000" pitchFamily="2" charset="0"/>
              </a:rPr>
              <a:t>de peligro, vulnerabilidad y riesgo</a:t>
            </a:r>
            <a:r>
              <a:rPr lang="es-MX" sz="1400" dirty="0">
                <a:solidFill>
                  <a:prstClr val="black"/>
                </a:solidFill>
                <a:latin typeface="Montserrat" panose="00000500000000000000" pitchFamily="2" charset="0"/>
              </a:rPr>
              <a:t> por </a:t>
            </a:r>
            <a:r>
              <a:rPr lang="es-MX" sz="1400" dirty="0" smtClean="0">
                <a:solidFill>
                  <a:prstClr val="black"/>
                </a:solidFill>
                <a:latin typeface="Montserrat" panose="00000500000000000000" pitchFamily="2" charset="0"/>
              </a:rPr>
              <a:t>sismos.</a:t>
            </a:r>
            <a:endParaRPr lang="es-MX" sz="1400" dirty="0" smtClean="0">
              <a:solidFill>
                <a:prstClr val="black"/>
              </a:solidFill>
              <a:latin typeface="Montserrat" panose="00000500000000000000" pitchFamily="2" charset="0"/>
            </a:endParaRPr>
          </a:p>
          <a:p>
            <a:pPr marL="285750" indent="-285750" algn="just">
              <a:lnSpc>
                <a:spcPct val="114000"/>
              </a:lnSpc>
              <a:spcAft>
                <a:spcPts val="600"/>
              </a:spcAft>
              <a:buSzPct val="150000"/>
              <a:buFont typeface="Arial" panose="020B0604020202020204" pitchFamily="34" charset="0"/>
              <a:buChar char="•"/>
            </a:pPr>
            <a:endParaRPr lang="es-MX" sz="1400" dirty="0">
              <a:solidFill>
                <a:prstClr val="black"/>
              </a:solidFill>
              <a:latin typeface="Montserrat" panose="00000500000000000000" pitchFamily="2" charset="0"/>
            </a:endParaRPr>
          </a:p>
        </p:txBody>
      </p:sp>
      <p:sp>
        <p:nvSpPr>
          <p:cNvPr id="12" name="3 Rectángulo"/>
          <p:cNvSpPr/>
          <p:nvPr/>
        </p:nvSpPr>
        <p:spPr>
          <a:xfrm>
            <a:off x="107504" y="1109062"/>
            <a:ext cx="4824536" cy="2474588"/>
          </a:xfrm>
          <a:prstGeom prst="rect">
            <a:avLst/>
          </a:prstGeom>
        </p:spPr>
        <p:txBody>
          <a:bodyPr wrap="square">
            <a:spAutoFit/>
          </a:bodyPr>
          <a:lstStyle/>
          <a:p>
            <a:pPr algn="just">
              <a:lnSpc>
                <a:spcPct val="114000"/>
              </a:lnSpc>
              <a:spcAft>
                <a:spcPts val="600"/>
              </a:spcAft>
            </a:pPr>
            <a:r>
              <a:rPr lang="es-MX" sz="1600" b="1" dirty="0">
                <a:solidFill>
                  <a:srgbClr val="38806B"/>
                </a:solidFill>
                <a:latin typeface="Montserrat"/>
              </a:rPr>
              <a:t>CENAPRED:</a:t>
            </a:r>
          </a:p>
          <a:p>
            <a:pPr algn="just">
              <a:lnSpc>
                <a:spcPct val="114000"/>
              </a:lnSpc>
              <a:spcAft>
                <a:spcPts val="600"/>
              </a:spcAft>
            </a:pPr>
            <a:r>
              <a:rPr lang="es-MX" sz="1400" dirty="0" smtClean="0">
                <a:solidFill>
                  <a:prstClr val="black"/>
                </a:solidFill>
                <a:latin typeface="Montserrat"/>
              </a:rPr>
              <a:t>En </a:t>
            </a:r>
            <a:r>
              <a:rPr lang="es-MX" sz="1400" dirty="0">
                <a:solidFill>
                  <a:prstClr val="black"/>
                </a:solidFill>
                <a:latin typeface="Montserrat"/>
              </a:rPr>
              <a:t>el </a:t>
            </a:r>
            <a:r>
              <a:rPr lang="es-MX" sz="1400" b="1" dirty="0">
                <a:solidFill>
                  <a:prstClr val="black"/>
                </a:solidFill>
                <a:latin typeface="Montserrat"/>
              </a:rPr>
              <a:t>Atlas Nacional de Riesgos (ANR) </a:t>
            </a:r>
            <a:r>
              <a:rPr lang="es-MX" sz="1400" dirty="0">
                <a:solidFill>
                  <a:prstClr val="black"/>
                </a:solidFill>
                <a:latin typeface="Montserrat"/>
              </a:rPr>
              <a:t>se pueden encontrar las </a:t>
            </a:r>
            <a:r>
              <a:rPr lang="es-MX" sz="1400" b="1" dirty="0">
                <a:solidFill>
                  <a:prstClr val="black"/>
                </a:solidFill>
                <a:latin typeface="Montserrat"/>
              </a:rPr>
              <a:t>aceleraciones máximas</a:t>
            </a:r>
            <a:r>
              <a:rPr lang="es-MX" sz="1400" dirty="0">
                <a:solidFill>
                  <a:prstClr val="black"/>
                </a:solidFill>
                <a:latin typeface="Montserrat"/>
              </a:rPr>
              <a:t> del terreno para diferentes </a:t>
            </a:r>
            <a:r>
              <a:rPr lang="es-MX" sz="1400" b="1" dirty="0">
                <a:solidFill>
                  <a:prstClr val="black"/>
                </a:solidFill>
                <a:latin typeface="Montserrat"/>
              </a:rPr>
              <a:t>periodos de  retorno </a:t>
            </a:r>
            <a:r>
              <a:rPr lang="es-MX" sz="1400" dirty="0">
                <a:solidFill>
                  <a:prstClr val="black"/>
                </a:solidFill>
                <a:latin typeface="Montserrat"/>
              </a:rPr>
              <a:t>y</a:t>
            </a:r>
            <a:r>
              <a:rPr lang="es-MX" sz="1400" b="1" dirty="0">
                <a:solidFill>
                  <a:prstClr val="black"/>
                </a:solidFill>
                <a:latin typeface="Montserrat"/>
              </a:rPr>
              <a:t> </a:t>
            </a:r>
            <a:r>
              <a:rPr lang="es-MX" sz="1400" dirty="0">
                <a:solidFill>
                  <a:prstClr val="black"/>
                </a:solidFill>
                <a:latin typeface="Montserrat"/>
              </a:rPr>
              <a:t>diferentes</a:t>
            </a:r>
            <a:r>
              <a:rPr lang="es-MX" sz="1400" b="1" dirty="0">
                <a:solidFill>
                  <a:prstClr val="black"/>
                </a:solidFill>
                <a:latin typeface="Montserrat"/>
              </a:rPr>
              <a:t> periodos estructurales</a:t>
            </a:r>
            <a:r>
              <a:rPr lang="es-MX" sz="1400" dirty="0">
                <a:solidFill>
                  <a:prstClr val="black"/>
                </a:solidFill>
                <a:latin typeface="Montserrat"/>
              </a:rPr>
              <a:t>.</a:t>
            </a:r>
          </a:p>
          <a:p>
            <a:pPr algn="just">
              <a:lnSpc>
                <a:spcPct val="114000"/>
              </a:lnSpc>
              <a:spcAft>
                <a:spcPts val="600"/>
              </a:spcAft>
            </a:pPr>
            <a:r>
              <a:rPr lang="es-MX" sz="1400" dirty="0" smtClean="0">
                <a:solidFill>
                  <a:prstClr val="black"/>
                </a:solidFill>
                <a:latin typeface="Montserrat"/>
              </a:rPr>
              <a:t>La </a:t>
            </a:r>
            <a:r>
              <a:rPr lang="es-MX" sz="1400" b="1" dirty="0">
                <a:solidFill>
                  <a:prstClr val="black"/>
                </a:solidFill>
                <a:latin typeface="Montserrat"/>
              </a:rPr>
              <a:t>DI del CENAPRED </a:t>
            </a:r>
            <a:r>
              <a:rPr lang="es-MX" sz="1400" dirty="0">
                <a:solidFill>
                  <a:prstClr val="black"/>
                </a:solidFill>
                <a:latin typeface="Montserrat"/>
              </a:rPr>
              <a:t>cuenta con una </a:t>
            </a:r>
            <a:r>
              <a:rPr lang="es-MX" sz="1400" b="1" dirty="0">
                <a:solidFill>
                  <a:prstClr val="black"/>
                </a:solidFill>
                <a:latin typeface="Montserrat"/>
              </a:rPr>
              <a:t>“Guía Básica de Microzonificación Sísmica”, </a:t>
            </a:r>
            <a:r>
              <a:rPr lang="es-MX" sz="1400" dirty="0">
                <a:solidFill>
                  <a:prstClr val="black"/>
                </a:solidFill>
                <a:latin typeface="Montserrat"/>
              </a:rPr>
              <a:t>la cual puede usarse como referencia, para la generación de estudios geofísicos.      </a:t>
            </a:r>
            <a:endParaRPr lang="es-MX" sz="1400" dirty="0">
              <a:solidFill>
                <a:prstClr val="black"/>
              </a:solidFill>
              <a:latin typeface="Montserrat" panose="00000500000000000000" pitchFamily="2" charset="0"/>
            </a:endParaRPr>
          </a:p>
        </p:txBody>
      </p:sp>
      <p:pic>
        <p:nvPicPr>
          <p:cNvPr id="13" name="Picture 2" descr="F:\estados_gif\campeche.gif"/>
          <p:cNvPicPr>
            <a:picLocks noChangeAspect="1" noChangeArrowheads="1" noCrop="1"/>
          </p:cNvPicPr>
          <p:nvPr/>
        </p:nvPicPr>
        <p:blipFill>
          <a:blip r:embed="rId3" cstate="print">
            <a:clrChange>
              <a:clrFrom>
                <a:srgbClr val="01644A"/>
              </a:clrFrom>
              <a:clrTo>
                <a:srgbClr val="01644A">
                  <a:alpha val="0"/>
                </a:srgbClr>
              </a:clrTo>
            </a:clrChange>
            <a:extLst>
              <a:ext uri="{28A0092B-C50C-407E-A947-70E740481C1C}">
                <a14:useLocalDpi xmlns:a14="http://schemas.microsoft.com/office/drawing/2010/main" val="0"/>
              </a:ext>
            </a:extLst>
          </a:blip>
          <a:srcRect/>
          <a:stretch>
            <a:fillRect/>
          </a:stretch>
        </p:blipFill>
        <p:spPr bwMode="auto">
          <a:xfrm>
            <a:off x="5088257" y="1382356"/>
            <a:ext cx="4020245" cy="3846844"/>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13 Grupo"/>
          <p:cNvGrpSpPr/>
          <p:nvPr/>
        </p:nvGrpSpPr>
        <p:grpSpPr>
          <a:xfrm>
            <a:off x="6516216" y="5977768"/>
            <a:ext cx="2880320" cy="403560"/>
            <a:chOff x="2195736" y="3753350"/>
            <a:chExt cx="2880320" cy="403560"/>
          </a:xfrm>
        </p:grpSpPr>
        <p:grpSp>
          <p:nvGrpSpPr>
            <p:cNvPr id="15" name="19 Grupo"/>
            <p:cNvGrpSpPr/>
            <p:nvPr/>
          </p:nvGrpSpPr>
          <p:grpSpPr>
            <a:xfrm>
              <a:off x="2195736" y="3753350"/>
              <a:ext cx="2880320" cy="403560"/>
              <a:chOff x="2195736" y="3753350"/>
              <a:chExt cx="2880320" cy="403560"/>
            </a:xfrm>
          </p:grpSpPr>
          <p:pic>
            <p:nvPicPr>
              <p:cNvPr id="22" name="Picture 3" descr="F:\3.png"/>
              <p:cNvPicPr>
                <a:picLocks noChangeAspect="1" noChangeArrowheads="1"/>
              </p:cNvPicPr>
              <p:nvPr/>
            </p:nvPicPr>
            <p:blipFill rotWithShape="1">
              <a:blip r:embed="rId4">
                <a:clrChange>
                  <a:clrFrom>
                    <a:srgbClr val="006147"/>
                  </a:clrFrom>
                  <a:clrTo>
                    <a:srgbClr val="006147">
                      <a:alpha val="0"/>
                    </a:srgbClr>
                  </a:clrTo>
                </a:clrChange>
                <a:extLst>
                  <a:ext uri="{28A0092B-C50C-407E-A947-70E740481C1C}">
                    <a14:useLocalDpi xmlns:a14="http://schemas.microsoft.com/office/drawing/2010/main" val="0"/>
                  </a:ext>
                </a:extLst>
              </a:blip>
              <a:srcRect l="77160" t="43083" r="13716" b="53363"/>
              <a:stretch/>
            </p:blipFill>
            <p:spPr bwMode="auto">
              <a:xfrm>
                <a:off x="2739768" y="3753350"/>
                <a:ext cx="919222" cy="403560"/>
              </a:xfrm>
              <a:prstGeom prst="rect">
                <a:avLst/>
              </a:prstGeom>
              <a:noFill/>
              <a:extLst>
                <a:ext uri="{909E8E84-426E-40DD-AFC4-6F175D3DCCD1}">
                  <a14:hiddenFill xmlns:a14="http://schemas.microsoft.com/office/drawing/2010/main">
                    <a:solidFill>
                      <a:srgbClr val="FFFFFF"/>
                    </a:solidFill>
                  </a14:hiddenFill>
                </a:ext>
              </a:extLst>
            </p:spPr>
          </p:pic>
          <p:sp>
            <p:nvSpPr>
              <p:cNvPr id="23" name="9 CuadroTexto"/>
              <p:cNvSpPr txBox="1"/>
              <p:nvPr/>
            </p:nvSpPr>
            <p:spPr>
              <a:xfrm>
                <a:off x="2888264" y="3845949"/>
                <a:ext cx="2187792" cy="246221"/>
              </a:xfrm>
              <a:prstGeom prst="rect">
                <a:avLst/>
              </a:prstGeom>
              <a:noFill/>
            </p:spPr>
            <p:txBody>
              <a:bodyPr wrap="square" rtlCol="0">
                <a:spAutoFit/>
              </a:bodyPr>
              <a:lstStyle/>
              <a:p>
                <a:r>
                  <a:rPr lang="es-MX" sz="1000" dirty="0" smtClean="0">
                    <a:solidFill>
                      <a:prstClr val="black"/>
                    </a:solidFill>
                    <a:latin typeface="Montserrat" panose="00000500000000000000" pitchFamily="2" charset="0"/>
                  </a:rPr>
                  <a:t>4≤M  &lt;5</a:t>
                </a:r>
                <a:endParaRPr lang="es-MX" sz="1000" dirty="0">
                  <a:solidFill>
                    <a:prstClr val="black"/>
                  </a:solidFill>
                  <a:latin typeface="Montserrat" panose="00000500000000000000" pitchFamily="2" charset="0"/>
                </a:endParaRPr>
              </a:p>
            </p:txBody>
          </p:sp>
          <p:sp>
            <p:nvSpPr>
              <p:cNvPr id="24" name="9 CuadroTexto"/>
              <p:cNvSpPr txBox="1"/>
              <p:nvPr/>
            </p:nvSpPr>
            <p:spPr>
              <a:xfrm>
                <a:off x="2195736" y="3844164"/>
                <a:ext cx="792088" cy="246221"/>
              </a:xfrm>
              <a:prstGeom prst="rect">
                <a:avLst/>
              </a:prstGeom>
              <a:noFill/>
            </p:spPr>
            <p:txBody>
              <a:bodyPr wrap="square" rtlCol="0">
                <a:spAutoFit/>
              </a:bodyPr>
              <a:lstStyle/>
              <a:p>
                <a:r>
                  <a:rPr lang="es-MX" sz="1000" dirty="0" smtClean="0">
                    <a:solidFill>
                      <a:prstClr val="black"/>
                    </a:solidFill>
                    <a:latin typeface="Montserrat" panose="00000500000000000000" pitchFamily="2" charset="0"/>
                  </a:rPr>
                  <a:t>3</a:t>
                </a:r>
                <a:r>
                  <a:rPr lang="es-MX" sz="1000" dirty="0">
                    <a:solidFill>
                      <a:prstClr val="black"/>
                    </a:solidFill>
                    <a:latin typeface="Montserrat" panose="00000500000000000000" pitchFamily="2" charset="0"/>
                  </a:rPr>
                  <a:t>≤</a:t>
                </a:r>
                <a:r>
                  <a:rPr lang="es-MX" sz="1000" dirty="0" smtClean="0">
                    <a:solidFill>
                      <a:prstClr val="black"/>
                    </a:solidFill>
                    <a:latin typeface="Montserrat" panose="00000500000000000000" pitchFamily="2" charset="0"/>
                  </a:rPr>
                  <a:t>M  &lt;4</a:t>
                </a:r>
                <a:endParaRPr lang="es-MX" sz="1000" dirty="0">
                  <a:solidFill>
                    <a:prstClr val="black"/>
                  </a:solidFill>
                  <a:latin typeface="Montserrat" panose="00000500000000000000" pitchFamily="2" charset="0"/>
                </a:endParaRPr>
              </a:p>
            </p:txBody>
          </p:sp>
        </p:grpSp>
        <p:sp>
          <p:nvSpPr>
            <p:cNvPr id="20" name="Oval 2"/>
            <p:cNvSpPr/>
            <p:nvPr/>
          </p:nvSpPr>
          <p:spPr>
            <a:xfrm>
              <a:off x="2550802" y="3933056"/>
              <a:ext cx="76982" cy="72008"/>
            </a:xfrm>
            <a:prstGeom prst="ellipse">
              <a:avLst/>
            </a:prstGeom>
            <a:solidFill>
              <a:srgbClr val="16F6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25" name="1 Grupo"/>
          <p:cNvGrpSpPr/>
          <p:nvPr/>
        </p:nvGrpSpPr>
        <p:grpSpPr>
          <a:xfrm>
            <a:off x="6021973" y="5641681"/>
            <a:ext cx="2582475" cy="307777"/>
            <a:chOff x="6021973" y="4633391"/>
            <a:chExt cx="2582475" cy="307777"/>
          </a:xfrm>
        </p:grpSpPr>
        <p:pic>
          <p:nvPicPr>
            <p:cNvPr id="26" name="Picture 4" descr="F:\2.png"/>
            <p:cNvPicPr>
              <a:picLocks noChangeAspect="1" noChangeArrowheads="1"/>
            </p:cNvPicPr>
            <p:nvPr/>
          </p:nvPicPr>
          <p:blipFill rotWithShape="1">
            <a:blip r:embed="rId5">
              <a:clrChange>
                <a:clrFrom>
                  <a:srgbClr val="006147"/>
                </a:clrFrom>
                <a:clrTo>
                  <a:srgbClr val="006147">
                    <a:alpha val="0"/>
                  </a:srgbClr>
                </a:clrTo>
              </a:clrChange>
              <a:extLst>
                <a:ext uri="{28A0092B-C50C-407E-A947-70E740481C1C}">
                  <a14:useLocalDpi xmlns:a14="http://schemas.microsoft.com/office/drawing/2010/main" val="0"/>
                </a:ext>
              </a:extLst>
            </a:blip>
            <a:srcRect l="15489" t="29796" r="80502" b="65571"/>
            <a:stretch/>
          </p:blipFill>
          <p:spPr bwMode="auto">
            <a:xfrm>
              <a:off x="6021973" y="4633391"/>
              <a:ext cx="350227" cy="282129"/>
            </a:xfrm>
            <a:prstGeom prst="rect">
              <a:avLst/>
            </a:prstGeom>
            <a:noFill/>
            <a:extLst>
              <a:ext uri="{909E8E84-426E-40DD-AFC4-6F175D3DCCD1}">
                <a14:hiddenFill xmlns:a14="http://schemas.microsoft.com/office/drawing/2010/main">
                  <a:solidFill>
                    <a:srgbClr val="FFFFFF"/>
                  </a:solidFill>
                </a14:hiddenFill>
              </a:ext>
            </a:extLst>
          </p:spPr>
        </p:pic>
        <p:sp>
          <p:nvSpPr>
            <p:cNvPr id="27" name="3 CuadroTexto"/>
            <p:cNvSpPr txBox="1"/>
            <p:nvPr/>
          </p:nvSpPr>
          <p:spPr>
            <a:xfrm>
              <a:off x="6416656" y="4633391"/>
              <a:ext cx="2187792" cy="307777"/>
            </a:xfrm>
            <a:prstGeom prst="rect">
              <a:avLst/>
            </a:prstGeom>
            <a:noFill/>
          </p:spPr>
          <p:txBody>
            <a:bodyPr wrap="square" rtlCol="0">
              <a:spAutoFit/>
            </a:bodyPr>
            <a:lstStyle>
              <a:defPPr>
                <a:defRPr lang="es-MX"/>
              </a:defPPr>
              <a:lvl1pPr>
                <a:defRPr sz="1400">
                  <a:latin typeface="Montserrat" panose="00000500000000000000" pitchFamily="2" charset="0"/>
                </a:defRPr>
              </a:lvl1pPr>
            </a:lstStyle>
            <a:p>
              <a:r>
                <a:rPr lang="es-MX" dirty="0">
                  <a:solidFill>
                    <a:prstClr val="black"/>
                  </a:solidFill>
                </a:rPr>
                <a:t>Fallas y </a:t>
              </a:r>
              <a:r>
                <a:rPr lang="es-MX" dirty="0" smtClean="0">
                  <a:solidFill>
                    <a:prstClr val="black"/>
                  </a:solidFill>
                </a:rPr>
                <a:t>fracturas</a:t>
              </a:r>
              <a:endParaRPr lang="es-MX" dirty="0">
                <a:solidFill>
                  <a:prstClr val="black"/>
                </a:solidFill>
              </a:endParaRPr>
            </a:p>
          </p:txBody>
        </p:sp>
      </p:grpSp>
    </p:spTree>
    <p:extLst>
      <p:ext uri="{BB962C8B-B14F-4D97-AF65-F5344CB8AC3E}">
        <p14:creationId xmlns:p14="http://schemas.microsoft.com/office/powerpoint/2010/main" val="1210767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21583" y="188640"/>
            <a:ext cx="4777269" cy="646331"/>
          </a:xfrm>
          <a:prstGeom prst="rect">
            <a:avLst/>
          </a:prstGeom>
          <a:noFill/>
        </p:spPr>
        <p:txBody>
          <a:bodyPr wrap="none" rtlCol="0">
            <a:spAutoFit/>
          </a:bodyPr>
          <a:lstStyle/>
          <a:p>
            <a:pPr algn="r"/>
            <a:r>
              <a:rPr lang="es-MX" b="1" dirty="0">
                <a:solidFill>
                  <a:srgbClr val="38806B"/>
                </a:solidFill>
                <a:latin typeface="Montserrat" panose="00000500000000000000" pitchFamily="2" charset="0"/>
              </a:rPr>
              <a:t>Acciones de prevención por Dinámica</a:t>
            </a:r>
          </a:p>
          <a:p>
            <a:pPr algn="r"/>
            <a:r>
              <a:rPr lang="es-MX" b="1" dirty="0">
                <a:solidFill>
                  <a:srgbClr val="38806B"/>
                </a:solidFill>
                <a:latin typeface="Montserrat" panose="00000500000000000000" pitchFamily="2" charset="0"/>
              </a:rPr>
              <a:t>  de Suelos y Procesos Gravitacionales</a:t>
            </a:r>
          </a:p>
        </p:txBody>
      </p:sp>
      <p:sp>
        <p:nvSpPr>
          <p:cNvPr id="8" name="1 Título"/>
          <p:cNvSpPr txBox="1">
            <a:spLocks/>
          </p:cNvSpPr>
          <p:nvPr/>
        </p:nvSpPr>
        <p:spPr>
          <a:xfrm>
            <a:off x="360166" y="1052736"/>
            <a:ext cx="3491754" cy="432048"/>
          </a:xfrm>
          <a:prstGeom prst="rect">
            <a:avLst/>
          </a:prstGeom>
          <a:solidFill>
            <a:schemeClr val="bg1"/>
          </a:solidFill>
        </p:spPr>
        <p:txBody>
          <a:bodyPr lIns="0" tIns="0" rIns="0" bIns="0"/>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MX" sz="1200" b="1" dirty="0" smtClean="0">
                <a:latin typeface="Montserrat" panose="00000500000000000000" pitchFamily="2" charset="0"/>
              </a:rPr>
              <a:t>Extracto Mapa Nacional de Susceptibilidad a la Inestabilidad de Laderas</a:t>
            </a:r>
            <a:endParaRPr lang="es-MX" sz="1200" b="1" dirty="0">
              <a:latin typeface="Montserrat" panose="00000500000000000000" pitchFamily="2" charset="0"/>
            </a:endParaRPr>
          </a:p>
        </p:txBody>
      </p:sp>
      <p:pic>
        <p:nvPicPr>
          <p:cNvPr id="10" name="Picture 2" descr="D:\G\ApoyoSINAPROC\Apy Sinap 2018\140.- Acciones de Prevención de Desastres - ESTADOS\25 Campeche\MAPAS\Campeche.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0688" y="1536010"/>
            <a:ext cx="3821906" cy="4666456"/>
          </a:xfrm>
          <a:prstGeom prst="rect">
            <a:avLst/>
          </a:prstGeom>
          <a:noFill/>
          <a:extLst>
            <a:ext uri="{909E8E84-426E-40DD-AFC4-6F175D3DCCD1}">
              <a14:hiddenFill xmlns:a14="http://schemas.microsoft.com/office/drawing/2010/main">
                <a:solidFill>
                  <a:srgbClr val="FFFFFF"/>
                </a:solidFill>
              </a14:hiddenFill>
            </a:ext>
          </a:extLst>
        </p:spPr>
      </p:pic>
      <p:sp>
        <p:nvSpPr>
          <p:cNvPr id="11" name="2 CuadroTexto"/>
          <p:cNvSpPr txBox="1"/>
          <p:nvPr/>
        </p:nvSpPr>
        <p:spPr>
          <a:xfrm>
            <a:off x="4355976" y="1074345"/>
            <a:ext cx="4608512" cy="276999"/>
          </a:xfrm>
          <a:prstGeom prst="rect">
            <a:avLst/>
          </a:prstGeom>
          <a:noFill/>
        </p:spPr>
        <p:txBody>
          <a:bodyPr wrap="square" rtlCol="0">
            <a:spAutoFit/>
          </a:bodyPr>
          <a:lstStyle/>
          <a:p>
            <a:pPr algn="ctr"/>
            <a:r>
              <a:rPr lang="es-MX" sz="1200" b="1" dirty="0" smtClean="0">
                <a:latin typeface="Montserrat" panose="00000500000000000000" pitchFamily="2" charset="0"/>
              </a:rPr>
              <a:t>7% del estado es propenso a la inestabilidad de laderas</a:t>
            </a:r>
            <a:endParaRPr lang="es-MX" sz="1200" b="1" dirty="0">
              <a:latin typeface="Montserrat" panose="00000500000000000000" pitchFamily="2" charset="0"/>
            </a:endParaRPr>
          </a:p>
        </p:txBody>
      </p:sp>
      <p:sp>
        <p:nvSpPr>
          <p:cNvPr id="12" name="6 Rectángulo"/>
          <p:cNvSpPr/>
          <p:nvPr/>
        </p:nvSpPr>
        <p:spPr>
          <a:xfrm>
            <a:off x="4211960" y="1628800"/>
            <a:ext cx="4752528" cy="4478149"/>
          </a:xfrm>
          <a:prstGeom prst="rect">
            <a:avLst/>
          </a:prstGeom>
        </p:spPr>
        <p:txBody>
          <a:bodyPr wrap="square">
            <a:spAutoFit/>
          </a:bodyPr>
          <a:lstStyle/>
          <a:p>
            <a:pPr marL="285750" indent="-285750" algn="just">
              <a:lnSpc>
                <a:spcPct val="125000"/>
              </a:lnSpc>
              <a:spcAft>
                <a:spcPts val="600"/>
              </a:spcAft>
              <a:buSzPct val="150000"/>
              <a:buFont typeface="Arial" panose="020B0604020202020204" pitchFamily="34" charset="0"/>
              <a:buChar char="•"/>
            </a:pPr>
            <a:r>
              <a:rPr lang="da-DK" sz="1400" dirty="0" smtClean="0">
                <a:latin typeface="Montserrat" panose="00000500000000000000" pitchFamily="2" charset="0"/>
              </a:rPr>
              <a:t>No obstante que presenta baja susceptibilidad a la inestabilidad de </a:t>
            </a:r>
            <a:r>
              <a:rPr lang="da-DK" sz="1400" dirty="0">
                <a:latin typeface="Montserrat" panose="00000500000000000000" pitchFamily="2" charset="0"/>
              </a:rPr>
              <a:t>l</a:t>
            </a:r>
            <a:r>
              <a:rPr lang="da-DK" sz="1400" dirty="0" smtClean="0">
                <a:latin typeface="Montserrat" panose="00000500000000000000" pitchFamily="2" charset="0"/>
              </a:rPr>
              <a:t>aderas, así como a hundimientos y agrietamientos, se recomienda fortalecer el área de fenómenos geológicos y capacitar a los municipios, ya que existen algunos </a:t>
            </a:r>
            <a:r>
              <a:rPr lang="da-DK" sz="1400" b="1" dirty="0" smtClean="0">
                <a:latin typeface="Montserrat" panose="00000500000000000000" pitchFamily="2" charset="0"/>
              </a:rPr>
              <a:t>cortes </a:t>
            </a:r>
            <a:r>
              <a:rPr lang="da-DK" sz="1400" b="1" dirty="0">
                <a:latin typeface="Montserrat" panose="00000500000000000000" pitchFamily="2" charset="0"/>
              </a:rPr>
              <a:t>carreteros </a:t>
            </a:r>
            <a:r>
              <a:rPr lang="da-DK" sz="1400" b="1" dirty="0" smtClean="0">
                <a:latin typeface="Montserrat" panose="00000500000000000000" pitchFamily="2" charset="0"/>
              </a:rPr>
              <a:t>con propensión media a caídos y derrumbes</a:t>
            </a:r>
            <a:r>
              <a:rPr lang="da-DK" sz="1400" dirty="0" smtClean="0">
                <a:latin typeface="Montserrat" panose="00000500000000000000" pitchFamily="2" charset="0"/>
              </a:rPr>
              <a:t>.</a:t>
            </a:r>
          </a:p>
          <a:p>
            <a:pPr marL="285750" indent="-285750" algn="just">
              <a:lnSpc>
                <a:spcPct val="125000"/>
              </a:lnSpc>
              <a:spcAft>
                <a:spcPts val="1200"/>
              </a:spcAft>
              <a:buSzPct val="150000"/>
              <a:buFont typeface="Arial" panose="020B0604020202020204" pitchFamily="34" charset="0"/>
              <a:buChar char="•"/>
            </a:pPr>
            <a:r>
              <a:rPr lang="da-DK" sz="1400" dirty="0">
                <a:latin typeface="Montserrat" panose="00000500000000000000" pitchFamily="2" charset="0"/>
              </a:rPr>
              <a:t>No existen condiciones geológicas para la ocurrencia de fenómenos de licuación de suelos. </a:t>
            </a:r>
          </a:p>
          <a:p>
            <a:pPr algn="just">
              <a:lnSpc>
                <a:spcPct val="125000"/>
              </a:lnSpc>
              <a:spcAft>
                <a:spcPts val="600"/>
              </a:spcAft>
              <a:buSzPct val="150000"/>
            </a:pPr>
            <a:r>
              <a:rPr lang="es-MX" sz="1600" b="1" dirty="0">
                <a:solidFill>
                  <a:srgbClr val="38806B"/>
                </a:solidFill>
                <a:latin typeface="Montserrat"/>
              </a:rPr>
              <a:t>RECOMENDACIONES</a:t>
            </a:r>
            <a:r>
              <a:rPr lang="es-MX" sz="1600" b="1" dirty="0" smtClean="0">
                <a:solidFill>
                  <a:srgbClr val="38806B"/>
                </a:solidFill>
                <a:latin typeface="Montserrat"/>
              </a:rPr>
              <a:t>:</a:t>
            </a:r>
            <a:endParaRPr lang="da-DK" sz="1600" dirty="0">
              <a:latin typeface="Montserrat" panose="00000500000000000000" pitchFamily="2" charset="0"/>
            </a:endParaRPr>
          </a:p>
          <a:p>
            <a:pPr marL="285750" indent="-285750" algn="just">
              <a:lnSpc>
                <a:spcPct val="125000"/>
              </a:lnSpc>
              <a:spcAft>
                <a:spcPts val="600"/>
              </a:spcAft>
              <a:buSzPct val="150000"/>
              <a:buFont typeface="Arial" panose="020B0604020202020204" pitchFamily="34" charset="0"/>
              <a:buChar char="•"/>
            </a:pPr>
            <a:r>
              <a:rPr lang="da-DK" sz="1400" dirty="0" smtClean="0">
                <a:latin typeface="Montserrat" panose="00000500000000000000" pitchFamily="2" charset="0"/>
              </a:rPr>
              <a:t>Además del Atlas de Riesgos Estatal, se recomienda considerar las metodologías de inestabilidad de laderas que se puede consultar en la página del ANR.</a:t>
            </a:r>
          </a:p>
        </p:txBody>
      </p:sp>
      <p:sp>
        <p:nvSpPr>
          <p:cNvPr id="13" name="CuadroTexto 12"/>
          <p:cNvSpPr txBox="1"/>
          <p:nvPr/>
        </p:nvSpPr>
        <p:spPr>
          <a:xfrm>
            <a:off x="1619672" y="3962336"/>
            <a:ext cx="1512168" cy="369332"/>
          </a:xfrm>
          <a:prstGeom prst="rect">
            <a:avLst/>
          </a:prstGeom>
          <a:noFill/>
        </p:spPr>
        <p:txBody>
          <a:bodyPr wrap="square" rtlCol="0">
            <a:spAutoFit/>
          </a:bodyPr>
          <a:lstStyle/>
          <a:p>
            <a:r>
              <a:rPr lang="es-MX" b="1" dirty="0">
                <a:solidFill>
                  <a:srgbClr val="FFFF00"/>
                </a:solidFill>
              </a:rPr>
              <a:t>Campeche</a:t>
            </a:r>
          </a:p>
        </p:txBody>
      </p:sp>
    </p:spTree>
    <p:extLst>
      <p:ext uri="{BB962C8B-B14F-4D97-AF65-F5344CB8AC3E}">
        <p14:creationId xmlns:p14="http://schemas.microsoft.com/office/powerpoint/2010/main" val="1143555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CuadroTexto">
            <a:extLst>
              <a:ext uri="{FF2B5EF4-FFF2-40B4-BE49-F238E27FC236}">
                <a16:creationId xmlns:a16="http://schemas.microsoft.com/office/drawing/2014/main" xmlns="" id="{8704289E-E0FC-492E-AA72-A14602583E7F}"/>
              </a:ext>
            </a:extLst>
          </p:cNvPr>
          <p:cNvSpPr txBox="1"/>
          <p:nvPr/>
        </p:nvSpPr>
        <p:spPr>
          <a:xfrm>
            <a:off x="107504" y="332656"/>
            <a:ext cx="4068743" cy="369332"/>
          </a:xfrm>
          <a:prstGeom prst="rect">
            <a:avLst/>
          </a:prstGeom>
          <a:noFill/>
        </p:spPr>
        <p:txBody>
          <a:bodyPr wrap="none" rtlCol="0">
            <a:spAutoFit/>
          </a:bodyPr>
          <a:lstStyle/>
          <a:p>
            <a:pPr algn="r"/>
            <a:r>
              <a:rPr lang="es-MX" b="1" dirty="0" smtClean="0">
                <a:solidFill>
                  <a:srgbClr val="38806B"/>
                </a:solidFill>
                <a:latin typeface="Montserrat" panose="00000500000000000000" pitchFamily="2" charset="0"/>
              </a:rPr>
              <a:t>VULNERABILIDAD DE VIVIENDA</a:t>
            </a:r>
            <a:endParaRPr lang="es-MX" b="1" dirty="0">
              <a:solidFill>
                <a:srgbClr val="38806B"/>
              </a:solidFill>
              <a:latin typeface="Montserrat" panose="00000500000000000000" pitchFamily="2" charset="0"/>
            </a:endParaRPr>
          </a:p>
        </p:txBody>
      </p:sp>
      <p:sp>
        <p:nvSpPr>
          <p:cNvPr id="10" name="9 CuadroTexto"/>
          <p:cNvSpPr txBox="1"/>
          <p:nvPr/>
        </p:nvSpPr>
        <p:spPr>
          <a:xfrm>
            <a:off x="2843807" y="5373216"/>
            <a:ext cx="6318142" cy="1438855"/>
          </a:xfrm>
          <a:prstGeom prst="rect">
            <a:avLst/>
          </a:prstGeom>
          <a:noFill/>
        </p:spPr>
        <p:txBody>
          <a:bodyPr wrap="square" rtlCol="0">
            <a:spAutoFit/>
          </a:bodyPr>
          <a:lstStyle/>
          <a:p>
            <a:pPr marL="171450" indent="-171450" algn="just">
              <a:lnSpc>
                <a:spcPct val="125000"/>
              </a:lnSpc>
              <a:buFont typeface="Arial" panose="020B0604020202020204" pitchFamily="34" charset="0"/>
              <a:buChar char="•"/>
            </a:pPr>
            <a:r>
              <a:rPr lang="es-MX" sz="1400" dirty="0" smtClean="0">
                <a:latin typeface="Montserrat" panose="00000500000000000000" pitchFamily="2" charset="0"/>
              </a:rPr>
              <a:t>Uso de un formato y un manual para valorar cuantitativamente la vulnerabilidad estructural, previo a la ocurrencia de un </a:t>
            </a:r>
            <a:r>
              <a:rPr lang="es-MX" sz="1400" dirty="0" smtClean="0">
                <a:latin typeface="Montserrat" panose="00000500000000000000" pitchFamily="2" charset="0"/>
              </a:rPr>
              <a:t>fenómeno, principalmente  </a:t>
            </a:r>
            <a:r>
              <a:rPr lang="es-MX" sz="1400" dirty="0" smtClean="0">
                <a:latin typeface="Montserrat" panose="00000500000000000000" pitchFamily="2" charset="0"/>
              </a:rPr>
              <a:t>sismo.</a:t>
            </a:r>
          </a:p>
          <a:p>
            <a:pPr marL="171450" indent="-171450" algn="just">
              <a:lnSpc>
                <a:spcPct val="125000"/>
              </a:lnSpc>
              <a:buFont typeface="Arial" panose="020B0604020202020204" pitchFamily="34" charset="0"/>
              <a:buChar char="•"/>
            </a:pPr>
            <a:r>
              <a:rPr lang="es-MX" sz="1400" dirty="0" smtClean="0">
                <a:latin typeface="Montserrat" panose="00000500000000000000" pitchFamily="2" charset="0"/>
              </a:rPr>
              <a:t>Curso de formación de instructores para que la metodología sea replicada en todo el estado.</a:t>
            </a:r>
          </a:p>
        </p:txBody>
      </p:sp>
      <p:sp>
        <p:nvSpPr>
          <p:cNvPr id="11" name="8 CuadroTexto"/>
          <p:cNvSpPr txBox="1"/>
          <p:nvPr/>
        </p:nvSpPr>
        <p:spPr>
          <a:xfrm>
            <a:off x="2843807" y="4530230"/>
            <a:ext cx="6327981" cy="914994"/>
          </a:xfrm>
          <a:prstGeom prst="rect">
            <a:avLst/>
          </a:prstGeom>
          <a:noFill/>
        </p:spPr>
        <p:txBody>
          <a:bodyPr wrap="square" rtlCol="0">
            <a:spAutoFit/>
          </a:bodyPr>
          <a:lstStyle/>
          <a:p>
            <a:pPr algn="just">
              <a:lnSpc>
                <a:spcPct val="114000"/>
              </a:lnSpc>
              <a:spcAft>
                <a:spcPts val="600"/>
              </a:spcAft>
            </a:pPr>
            <a:r>
              <a:rPr lang="es-MX" sz="1600" b="1" dirty="0">
                <a:solidFill>
                  <a:srgbClr val="38806B"/>
                </a:solidFill>
                <a:latin typeface="Montserrat" panose="00000500000000000000" pitchFamily="2" charset="0"/>
              </a:rPr>
              <a:t>Actividades con las que CENAPRED puede contribuir al fortalecimiento de capacidades para la evaluación de la seguridad de las construcciones e infraestructura</a:t>
            </a:r>
            <a:r>
              <a:rPr lang="es-MX" sz="1600" b="1" dirty="0" smtClean="0">
                <a:solidFill>
                  <a:srgbClr val="38806B"/>
                </a:solidFill>
                <a:latin typeface="Montserrat" panose="00000500000000000000" pitchFamily="2" charset="0"/>
              </a:rPr>
              <a:t>.</a:t>
            </a:r>
            <a:endParaRPr lang="es-MX" sz="1600" dirty="0" smtClean="0">
              <a:latin typeface="Montserrat" panose="00000500000000000000" pitchFamily="2" charset="0"/>
            </a:endParaRPr>
          </a:p>
        </p:txBody>
      </p:sp>
      <p:graphicFrame>
        <p:nvGraphicFramePr>
          <p:cNvPr id="12" name="11 Tabla"/>
          <p:cNvGraphicFramePr>
            <a:graphicFrameLocks noGrp="1"/>
          </p:cNvGraphicFramePr>
          <p:nvPr>
            <p:extLst>
              <p:ext uri="{D42A27DB-BD31-4B8C-83A1-F6EECF244321}">
                <p14:modId xmlns:p14="http://schemas.microsoft.com/office/powerpoint/2010/main" val="596645356"/>
              </p:ext>
            </p:extLst>
          </p:nvPr>
        </p:nvGraphicFramePr>
        <p:xfrm>
          <a:off x="683568" y="908720"/>
          <a:ext cx="7128792" cy="2269232"/>
        </p:xfrm>
        <a:graphic>
          <a:graphicData uri="http://schemas.openxmlformats.org/drawingml/2006/table">
            <a:tbl>
              <a:tblPr>
                <a:tableStyleId>{5C22544A-7EE6-4342-B048-85BDC9FD1C3A}</a:tableStyleId>
              </a:tblPr>
              <a:tblGrid>
                <a:gridCol w="4714894"/>
                <a:gridCol w="909892"/>
                <a:gridCol w="1504006"/>
              </a:tblGrid>
              <a:tr h="492057">
                <a:tc>
                  <a:txBody>
                    <a:bodyPr/>
                    <a:lstStyle/>
                    <a:p>
                      <a:pPr algn="ctr" fontAlgn="b"/>
                      <a:r>
                        <a:rPr lang="es-MX" sz="1400" b="1" u="none" strike="noStrike" baseline="0" dirty="0">
                          <a:solidFill>
                            <a:schemeClr val="bg1"/>
                          </a:solidFill>
                          <a:effectLst/>
                          <a:latin typeface="Montserrat" panose="00000500000000000000" pitchFamily="2" charset="0"/>
                        </a:rPr>
                        <a:t>Tipología de vivienda en el estado de </a:t>
                      </a:r>
                      <a:r>
                        <a:rPr lang="es-MX" sz="1400" b="1" u="none" strike="noStrike" baseline="0" dirty="0" smtClean="0">
                          <a:solidFill>
                            <a:schemeClr val="bg1"/>
                          </a:solidFill>
                          <a:effectLst/>
                          <a:latin typeface="Montserrat" panose="00000500000000000000" pitchFamily="2" charset="0"/>
                        </a:rPr>
                        <a:t>Campeche</a:t>
                      </a:r>
                      <a:endParaRPr lang="es-MX" sz="1400" b="1" i="0" u="none" strike="noStrike" baseline="0" dirty="0">
                        <a:solidFill>
                          <a:schemeClr val="bg1"/>
                        </a:solidFill>
                        <a:effectLst/>
                        <a:latin typeface="Montserrat" panose="00000500000000000000" pitchFamily="2" charset="0"/>
                      </a:endParaRPr>
                    </a:p>
                  </a:txBody>
                  <a:tcPr marL="7620" marR="7620" marT="7620" marB="0" anchor="ctr">
                    <a:solidFill>
                      <a:schemeClr val="accent2">
                        <a:lumMod val="75000"/>
                      </a:schemeClr>
                    </a:solidFill>
                  </a:tcPr>
                </a:tc>
                <a:tc>
                  <a:txBody>
                    <a:bodyPr/>
                    <a:lstStyle/>
                    <a:p>
                      <a:pPr algn="ctr" fontAlgn="b"/>
                      <a:r>
                        <a:rPr lang="es-MX" sz="1400" b="1" u="none" strike="noStrike" baseline="0" dirty="0">
                          <a:solidFill>
                            <a:schemeClr val="bg1"/>
                          </a:solidFill>
                          <a:effectLst/>
                          <a:latin typeface="Montserrat" panose="00000500000000000000" pitchFamily="2" charset="0"/>
                        </a:rPr>
                        <a:t>No. viviendas</a:t>
                      </a:r>
                      <a:endParaRPr lang="es-MX" sz="1400" b="1" i="0" u="none" strike="noStrike" baseline="0" dirty="0">
                        <a:solidFill>
                          <a:schemeClr val="bg1"/>
                        </a:solidFill>
                        <a:effectLst/>
                        <a:latin typeface="Montserrat" panose="00000500000000000000" pitchFamily="2" charset="0"/>
                      </a:endParaRPr>
                    </a:p>
                  </a:txBody>
                  <a:tcPr marL="7620" marR="7620" marT="7620" marB="0" anchor="ctr">
                    <a:solidFill>
                      <a:schemeClr val="accent2">
                        <a:lumMod val="75000"/>
                      </a:schemeClr>
                    </a:solidFill>
                  </a:tcPr>
                </a:tc>
                <a:tc>
                  <a:txBody>
                    <a:bodyPr/>
                    <a:lstStyle/>
                    <a:p>
                      <a:pPr algn="ctr" fontAlgn="b"/>
                      <a:r>
                        <a:rPr lang="es-MX" sz="1400" b="1" u="none" strike="noStrike" baseline="0" dirty="0">
                          <a:solidFill>
                            <a:schemeClr val="bg1"/>
                          </a:solidFill>
                          <a:effectLst/>
                          <a:latin typeface="Montserrat" panose="00000500000000000000" pitchFamily="2" charset="0"/>
                        </a:rPr>
                        <a:t>Vulnerabilidad</a:t>
                      </a:r>
                      <a:endParaRPr lang="es-MX" sz="1400" b="1" i="0" u="none" strike="noStrike" baseline="0" dirty="0">
                        <a:solidFill>
                          <a:schemeClr val="bg1"/>
                        </a:solidFill>
                        <a:effectLst/>
                        <a:latin typeface="Montserrat" panose="00000500000000000000" pitchFamily="2" charset="0"/>
                      </a:endParaRPr>
                    </a:p>
                  </a:txBody>
                  <a:tcPr marL="7620" marR="7620" marT="7620" marB="0" anchor="ctr">
                    <a:solidFill>
                      <a:schemeClr val="accent2">
                        <a:lumMod val="75000"/>
                      </a:schemeClr>
                    </a:solidFill>
                  </a:tcPr>
                </a:tc>
              </a:tr>
              <a:tr h="250345">
                <a:tc>
                  <a:txBody>
                    <a:bodyPr/>
                    <a:lstStyle/>
                    <a:p>
                      <a:pPr algn="l" fontAlgn="b"/>
                      <a:r>
                        <a:rPr lang="es-MX" sz="1400" u="none" strike="noStrike" dirty="0">
                          <a:effectLst/>
                          <a:latin typeface="Montserrat" panose="00000500000000000000" pitchFamily="2" charset="0"/>
                        </a:rPr>
                        <a:t>Muros de mampostería con techos rígidos</a:t>
                      </a:r>
                      <a:endParaRPr lang="es-MX" sz="1400" b="0" i="0" u="none" strike="noStrike" dirty="0">
                        <a:solidFill>
                          <a:srgbClr val="000000"/>
                        </a:solidFill>
                        <a:effectLst/>
                        <a:latin typeface="Montserrat" panose="00000500000000000000" pitchFamily="2" charset="0"/>
                      </a:endParaRPr>
                    </a:p>
                  </a:txBody>
                  <a:tcPr marL="7620" marR="7620" marT="7620" marB="0" anchor="b">
                    <a:noFill/>
                  </a:tcPr>
                </a:tc>
                <a:tc>
                  <a:txBody>
                    <a:bodyPr/>
                    <a:lstStyle/>
                    <a:p>
                      <a:pPr algn="ctr" fontAlgn="b"/>
                      <a:r>
                        <a:rPr lang="es-MX" sz="1400" u="none" strike="noStrike" dirty="0" smtClean="0">
                          <a:effectLst/>
                          <a:latin typeface="Montserrat" panose="00000500000000000000" pitchFamily="2" charset="0"/>
                        </a:rPr>
                        <a:t>101,604</a:t>
                      </a:r>
                      <a:endParaRPr lang="es-MX" sz="1400" b="0" i="0" u="none" strike="noStrike" dirty="0">
                        <a:solidFill>
                          <a:srgbClr val="000000"/>
                        </a:solidFill>
                        <a:effectLst/>
                        <a:latin typeface="Montserrat" panose="00000500000000000000" pitchFamily="2" charset="0"/>
                      </a:endParaRPr>
                    </a:p>
                  </a:txBody>
                  <a:tcPr marL="7620" marR="7620" marT="7620" marB="0" anchor="b">
                    <a:noFill/>
                  </a:tcPr>
                </a:tc>
                <a:tc>
                  <a:txBody>
                    <a:bodyPr/>
                    <a:lstStyle/>
                    <a:p>
                      <a:pPr algn="ctr" fontAlgn="b"/>
                      <a:r>
                        <a:rPr lang="es-MX" sz="1400" b="1" u="none" strike="noStrike" dirty="0" smtClean="0">
                          <a:solidFill>
                            <a:srgbClr val="00B050"/>
                          </a:solidFill>
                          <a:effectLst/>
                          <a:latin typeface="Montserrat" panose="00000500000000000000" pitchFamily="2" charset="0"/>
                        </a:rPr>
                        <a:t>Baja</a:t>
                      </a:r>
                      <a:endParaRPr lang="es-MX" sz="1400" b="1" i="0" u="none" strike="noStrike" dirty="0">
                        <a:solidFill>
                          <a:srgbClr val="00B050"/>
                        </a:solidFill>
                        <a:effectLst/>
                        <a:latin typeface="Montserrat" panose="00000500000000000000" pitchFamily="2" charset="0"/>
                      </a:endParaRPr>
                    </a:p>
                  </a:txBody>
                  <a:tcPr marL="7620" marR="7620" marT="7620" marB="0" anchor="b">
                    <a:noFill/>
                  </a:tcPr>
                </a:tc>
              </a:tr>
              <a:tr h="250345">
                <a:tc>
                  <a:txBody>
                    <a:bodyPr/>
                    <a:lstStyle/>
                    <a:p>
                      <a:pPr algn="l" fontAlgn="b"/>
                      <a:r>
                        <a:rPr lang="es-MX" sz="1400" u="none" strike="noStrike" dirty="0">
                          <a:effectLst/>
                          <a:latin typeface="Montserrat" panose="00000500000000000000" pitchFamily="2" charset="0"/>
                        </a:rPr>
                        <a:t>Muros de mampostería con techos flexibles</a:t>
                      </a:r>
                      <a:endParaRPr lang="es-MX" sz="1400" b="0" i="0" u="none" strike="noStrike" dirty="0">
                        <a:solidFill>
                          <a:srgbClr val="000000"/>
                        </a:solidFill>
                        <a:effectLst/>
                        <a:latin typeface="Montserrat" panose="00000500000000000000" pitchFamily="2" charset="0"/>
                      </a:endParaRPr>
                    </a:p>
                  </a:txBody>
                  <a:tcPr marL="7620" marR="7620" marT="7620" marB="0" anchor="b">
                    <a:noFill/>
                  </a:tcPr>
                </a:tc>
                <a:tc>
                  <a:txBody>
                    <a:bodyPr/>
                    <a:lstStyle/>
                    <a:p>
                      <a:pPr algn="ctr" fontAlgn="b"/>
                      <a:r>
                        <a:rPr lang="es-MX" sz="1400" u="none" strike="noStrike" dirty="0" smtClean="0">
                          <a:effectLst/>
                          <a:latin typeface="Montserrat" panose="00000500000000000000" pitchFamily="2" charset="0"/>
                        </a:rPr>
                        <a:t>79,031</a:t>
                      </a:r>
                      <a:endParaRPr lang="es-MX" sz="1400" b="0" i="0" u="none" strike="noStrike" dirty="0">
                        <a:solidFill>
                          <a:srgbClr val="000000"/>
                        </a:solidFill>
                        <a:effectLst/>
                        <a:latin typeface="Montserrat" panose="00000500000000000000" pitchFamily="2" charset="0"/>
                      </a:endParaRPr>
                    </a:p>
                  </a:txBody>
                  <a:tcPr marL="7620" marR="7620" marT="7620" marB="0" anchor="b">
                    <a:no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s-MX" sz="1400" b="1" u="none" strike="noStrike" dirty="0" smtClean="0">
                          <a:solidFill>
                            <a:srgbClr val="FFC000"/>
                          </a:solidFill>
                          <a:effectLst/>
                          <a:latin typeface="Montserrat" panose="00000500000000000000" pitchFamily="2" charset="0"/>
                        </a:rPr>
                        <a:t>Media</a:t>
                      </a:r>
                      <a:endParaRPr lang="es-MX" sz="1400" b="1" i="0" u="none" strike="noStrike" dirty="0" smtClean="0">
                        <a:solidFill>
                          <a:srgbClr val="FFC000"/>
                        </a:solidFill>
                        <a:effectLst/>
                        <a:latin typeface="Montserrat" panose="00000500000000000000" pitchFamily="2" charset="0"/>
                      </a:endParaRPr>
                    </a:p>
                  </a:txBody>
                  <a:tcPr marL="7620" marR="7620" marT="7620" marB="0" anchor="b">
                    <a:noFill/>
                  </a:tcPr>
                </a:tc>
              </a:tr>
              <a:tr h="250345">
                <a:tc>
                  <a:txBody>
                    <a:bodyPr/>
                    <a:lstStyle/>
                    <a:p>
                      <a:pPr algn="l" fontAlgn="b"/>
                      <a:r>
                        <a:rPr lang="es-MX" sz="1400" u="none" strike="noStrike" dirty="0">
                          <a:effectLst/>
                          <a:latin typeface="Montserrat" panose="00000500000000000000" pitchFamily="2" charset="0"/>
                        </a:rPr>
                        <a:t>Muros de adobe con techos rígidos</a:t>
                      </a:r>
                      <a:endParaRPr lang="es-MX" sz="1400" b="0" i="0" u="none" strike="noStrike" dirty="0">
                        <a:solidFill>
                          <a:srgbClr val="000000"/>
                        </a:solidFill>
                        <a:effectLst/>
                        <a:latin typeface="Montserrat" panose="00000500000000000000" pitchFamily="2" charset="0"/>
                      </a:endParaRPr>
                    </a:p>
                  </a:txBody>
                  <a:tcPr marL="7620" marR="7620" marT="7620" marB="0" anchor="b">
                    <a:noFill/>
                  </a:tcPr>
                </a:tc>
                <a:tc>
                  <a:txBody>
                    <a:bodyPr/>
                    <a:lstStyle/>
                    <a:p>
                      <a:pPr algn="ctr" fontAlgn="b"/>
                      <a:r>
                        <a:rPr lang="es-MX" sz="1400" u="none" strike="noStrike" dirty="0" smtClean="0">
                          <a:effectLst/>
                          <a:latin typeface="Montserrat" panose="00000500000000000000" pitchFamily="2" charset="0"/>
                        </a:rPr>
                        <a:t>24</a:t>
                      </a:r>
                      <a:endParaRPr lang="es-MX" sz="1400" b="0" i="0" u="none" strike="noStrike" dirty="0">
                        <a:solidFill>
                          <a:srgbClr val="000000"/>
                        </a:solidFill>
                        <a:effectLst/>
                        <a:latin typeface="Montserrat" panose="00000500000000000000" pitchFamily="2" charset="0"/>
                      </a:endParaRPr>
                    </a:p>
                  </a:txBody>
                  <a:tcPr marL="7620" marR="7620" marT="7620" marB="0" anchor="b">
                    <a:noFill/>
                  </a:tcPr>
                </a:tc>
                <a:tc>
                  <a:txBody>
                    <a:bodyPr/>
                    <a:lstStyle/>
                    <a:p>
                      <a:pPr algn="ctr" fontAlgn="b"/>
                      <a:endParaRPr lang="es-MX" sz="1400" b="0" i="0" u="none" strike="noStrike" dirty="0">
                        <a:solidFill>
                          <a:srgbClr val="000000"/>
                        </a:solidFill>
                        <a:effectLst/>
                        <a:latin typeface="Montserrat" panose="00000500000000000000" pitchFamily="2" charset="0"/>
                      </a:endParaRPr>
                    </a:p>
                  </a:txBody>
                  <a:tcPr marL="7620" marR="7620" marT="7620" marB="0" anchor="b">
                    <a:noFill/>
                  </a:tcPr>
                </a:tc>
              </a:tr>
              <a:tr h="250345">
                <a:tc>
                  <a:txBody>
                    <a:bodyPr/>
                    <a:lstStyle/>
                    <a:p>
                      <a:pPr algn="l" fontAlgn="b"/>
                      <a:r>
                        <a:rPr lang="es-MX" sz="1400" b="1" u="none" strike="noStrike" dirty="0">
                          <a:solidFill>
                            <a:srgbClr val="FF0000"/>
                          </a:solidFill>
                          <a:effectLst/>
                          <a:latin typeface="Montserrat" panose="00000500000000000000" pitchFamily="2" charset="0"/>
                        </a:rPr>
                        <a:t>Muros de adobe con techos flexibles</a:t>
                      </a:r>
                      <a:endParaRPr lang="es-MX" sz="1400" b="1" i="0" u="none" strike="noStrike" dirty="0">
                        <a:solidFill>
                          <a:srgbClr val="FF0000"/>
                        </a:solidFill>
                        <a:effectLst/>
                        <a:latin typeface="Montserrat" panose="00000500000000000000" pitchFamily="2" charset="0"/>
                      </a:endParaRPr>
                    </a:p>
                  </a:txBody>
                  <a:tcPr marL="7620" marR="7620" marT="7620" marB="0" anchor="b">
                    <a:noFill/>
                  </a:tcPr>
                </a:tc>
                <a:tc>
                  <a:txBody>
                    <a:bodyPr/>
                    <a:lstStyle/>
                    <a:p>
                      <a:pPr algn="ctr" fontAlgn="b"/>
                      <a:r>
                        <a:rPr lang="es-MX" sz="1400" b="1" u="none" strike="noStrike" dirty="0" smtClean="0">
                          <a:solidFill>
                            <a:srgbClr val="FF0000"/>
                          </a:solidFill>
                          <a:effectLst/>
                          <a:latin typeface="Montserrat" panose="00000500000000000000" pitchFamily="2" charset="0"/>
                        </a:rPr>
                        <a:t>733</a:t>
                      </a:r>
                      <a:endParaRPr lang="es-MX" sz="1400" b="1" i="0" u="none" strike="noStrike" dirty="0">
                        <a:solidFill>
                          <a:srgbClr val="FF0000"/>
                        </a:solidFill>
                        <a:effectLst/>
                        <a:latin typeface="Montserrat" panose="00000500000000000000" pitchFamily="2" charset="0"/>
                      </a:endParaRPr>
                    </a:p>
                  </a:txBody>
                  <a:tcPr marL="7620" marR="7620" marT="7620" marB="0" anchor="b">
                    <a:noFill/>
                  </a:tcPr>
                </a:tc>
                <a:tc>
                  <a:txBody>
                    <a:bodyPr/>
                    <a:lstStyle/>
                    <a:p>
                      <a:pPr algn="ctr" fontAlgn="b"/>
                      <a:endParaRPr lang="es-MX" sz="1400" b="0" i="0" u="none" strike="noStrike" dirty="0">
                        <a:solidFill>
                          <a:srgbClr val="000000"/>
                        </a:solidFill>
                        <a:effectLst/>
                        <a:latin typeface="Montserrat" panose="00000500000000000000" pitchFamily="2" charset="0"/>
                      </a:endParaRPr>
                    </a:p>
                  </a:txBody>
                  <a:tcPr marL="7620" marR="7620" marT="7620" marB="0" anchor="b">
                    <a:noFill/>
                  </a:tcPr>
                </a:tc>
              </a:tr>
              <a:tr h="250345">
                <a:tc>
                  <a:txBody>
                    <a:bodyPr/>
                    <a:lstStyle/>
                    <a:p>
                      <a:pPr algn="l" fontAlgn="b"/>
                      <a:r>
                        <a:rPr lang="es-MX" sz="1400" b="1" u="none" strike="noStrike" dirty="0">
                          <a:solidFill>
                            <a:srgbClr val="FF0000"/>
                          </a:solidFill>
                          <a:effectLst/>
                          <a:latin typeface="Montserrat" panose="00000500000000000000" pitchFamily="2" charset="0"/>
                        </a:rPr>
                        <a:t>Muros de materiales débiles con techos flexibles</a:t>
                      </a:r>
                      <a:endParaRPr lang="es-MX" sz="1400" b="1" i="0" u="none" strike="noStrike" dirty="0">
                        <a:solidFill>
                          <a:srgbClr val="FF0000"/>
                        </a:solidFill>
                        <a:effectLst/>
                        <a:latin typeface="Montserrat" panose="00000500000000000000" pitchFamily="2" charset="0"/>
                      </a:endParaRPr>
                    </a:p>
                  </a:txBody>
                  <a:tcPr marL="7620" marR="7620" marT="7620" marB="0" anchor="b">
                    <a:noFill/>
                  </a:tcPr>
                </a:tc>
                <a:tc>
                  <a:txBody>
                    <a:bodyPr/>
                    <a:lstStyle/>
                    <a:p>
                      <a:pPr algn="ctr" fontAlgn="b"/>
                      <a:r>
                        <a:rPr lang="es-MX" sz="1400" b="1" u="none" strike="noStrike" dirty="0" smtClean="0">
                          <a:solidFill>
                            <a:srgbClr val="FF0000"/>
                          </a:solidFill>
                          <a:effectLst/>
                          <a:latin typeface="Montserrat" panose="00000500000000000000" pitchFamily="2" charset="0"/>
                        </a:rPr>
                        <a:t>62,199</a:t>
                      </a:r>
                      <a:endParaRPr lang="es-MX" sz="1400" b="1" i="0" u="none" strike="noStrike" dirty="0">
                        <a:solidFill>
                          <a:srgbClr val="FF0000"/>
                        </a:solidFill>
                        <a:effectLst/>
                        <a:latin typeface="Montserrat" panose="00000500000000000000" pitchFamily="2" charset="0"/>
                      </a:endParaRPr>
                    </a:p>
                  </a:txBody>
                  <a:tcPr marL="7620" marR="7620" marT="7620" marB="0" anchor="b">
                    <a:noFill/>
                  </a:tcPr>
                </a:tc>
                <a:tc>
                  <a:txBody>
                    <a:bodyPr/>
                    <a:lstStyle/>
                    <a:p>
                      <a:pPr algn="ctr" fontAlgn="b"/>
                      <a:r>
                        <a:rPr lang="es-MX" sz="1400" b="1" i="1" u="none" strike="noStrike" dirty="0" smtClean="0">
                          <a:solidFill>
                            <a:srgbClr val="FF0000"/>
                          </a:solidFill>
                          <a:effectLst/>
                          <a:latin typeface="Montserrat" panose="00000500000000000000" pitchFamily="2" charset="0"/>
                        </a:rPr>
                        <a:t>Alta</a:t>
                      </a:r>
                      <a:endParaRPr lang="es-MX" sz="1400" b="1" i="1" u="none" strike="noStrike" dirty="0">
                        <a:solidFill>
                          <a:srgbClr val="FF0000"/>
                        </a:solidFill>
                        <a:effectLst/>
                        <a:latin typeface="Montserrat" panose="00000500000000000000" pitchFamily="2" charset="0"/>
                      </a:endParaRPr>
                    </a:p>
                  </a:txBody>
                  <a:tcPr marL="7620" marR="7620" marT="7620" marB="0" anchor="b">
                    <a:noFill/>
                  </a:tcPr>
                </a:tc>
              </a:tr>
              <a:tr h="250345">
                <a:tc>
                  <a:txBody>
                    <a:bodyPr/>
                    <a:lstStyle/>
                    <a:p>
                      <a:pPr algn="l" fontAlgn="b"/>
                      <a:r>
                        <a:rPr lang="es-MX" sz="1400" b="1" u="none" strike="noStrike" dirty="0">
                          <a:solidFill>
                            <a:srgbClr val="C00000"/>
                          </a:solidFill>
                          <a:effectLst/>
                          <a:latin typeface="Montserrat" panose="00000500000000000000" pitchFamily="2" charset="0"/>
                        </a:rPr>
                        <a:t>Vivienda no clasificada</a:t>
                      </a:r>
                      <a:endParaRPr lang="es-MX" sz="1400" b="1" i="0" u="none" strike="noStrike" dirty="0">
                        <a:solidFill>
                          <a:srgbClr val="C00000"/>
                        </a:solidFill>
                        <a:effectLst/>
                        <a:latin typeface="Montserrat" panose="00000500000000000000" pitchFamily="2" charset="0"/>
                      </a:endParaRPr>
                    </a:p>
                  </a:txBody>
                  <a:tcPr marL="7620" marR="7620" marT="7620" marB="0" anchor="b">
                    <a:noFill/>
                  </a:tcPr>
                </a:tc>
                <a:tc>
                  <a:txBody>
                    <a:bodyPr/>
                    <a:lstStyle/>
                    <a:p>
                      <a:pPr algn="ctr" fontAlgn="b"/>
                      <a:r>
                        <a:rPr lang="es-MX" sz="1400" b="1" u="none" strike="noStrike" dirty="0" smtClean="0">
                          <a:solidFill>
                            <a:srgbClr val="C00000"/>
                          </a:solidFill>
                          <a:effectLst/>
                          <a:latin typeface="Montserrat" panose="00000500000000000000" pitchFamily="2" charset="0"/>
                        </a:rPr>
                        <a:t>708</a:t>
                      </a:r>
                      <a:endParaRPr lang="es-MX" sz="1400" b="1" i="0" u="none" strike="noStrike" dirty="0">
                        <a:solidFill>
                          <a:srgbClr val="C00000"/>
                        </a:solidFill>
                        <a:effectLst/>
                        <a:latin typeface="Montserrat" panose="00000500000000000000" pitchFamily="2" charset="0"/>
                      </a:endParaRPr>
                    </a:p>
                  </a:txBody>
                  <a:tcPr marL="7620" marR="7620" marT="7620" marB="0" anchor="b">
                    <a:noFill/>
                  </a:tcPr>
                </a:tc>
                <a:tc>
                  <a:txBody>
                    <a:bodyPr/>
                    <a:lstStyle/>
                    <a:p>
                      <a:pPr algn="ctr" fontAlgn="b"/>
                      <a:r>
                        <a:rPr lang="es-MX" sz="1400" b="1" u="none" strike="noStrike" dirty="0" smtClean="0">
                          <a:solidFill>
                            <a:srgbClr val="C00000"/>
                          </a:solidFill>
                          <a:effectLst/>
                          <a:latin typeface="Montserrat" panose="00000500000000000000" pitchFamily="2" charset="0"/>
                        </a:rPr>
                        <a:t>Muy Alta</a:t>
                      </a:r>
                      <a:endParaRPr lang="es-MX" sz="1400" b="1" i="0" u="none" strike="noStrike" dirty="0">
                        <a:solidFill>
                          <a:srgbClr val="C00000"/>
                        </a:solidFill>
                        <a:effectLst/>
                        <a:latin typeface="Montserrat" panose="00000500000000000000" pitchFamily="2" charset="0"/>
                      </a:endParaRPr>
                    </a:p>
                  </a:txBody>
                  <a:tcPr marL="7620" marR="7620" marT="7620" marB="0" anchor="b">
                    <a:noFill/>
                  </a:tcPr>
                </a:tc>
              </a:tr>
              <a:tr h="275105">
                <a:tc>
                  <a:txBody>
                    <a:bodyPr/>
                    <a:lstStyle/>
                    <a:p>
                      <a:pPr algn="l" fontAlgn="b"/>
                      <a:r>
                        <a:rPr lang="es-MX" sz="1000" b="1" i="0" u="none" strike="noStrike" dirty="0" smtClean="0">
                          <a:solidFill>
                            <a:schemeClr val="tx1"/>
                          </a:solidFill>
                          <a:effectLst/>
                          <a:latin typeface="Montserrat" panose="00000500000000000000" pitchFamily="2" charset="0"/>
                        </a:rPr>
                        <a:t>Fuente: </a:t>
                      </a:r>
                      <a:r>
                        <a:rPr lang="es-MX" sz="1000" b="0" i="0" u="none" strike="noStrike" dirty="0" err="1" smtClean="0">
                          <a:solidFill>
                            <a:schemeClr val="tx1"/>
                          </a:solidFill>
                          <a:effectLst/>
                          <a:latin typeface="Montserrat" panose="00000500000000000000" pitchFamily="2" charset="0"/>
                        </a:rPr>
                        <a:t>Encuenta</a:t>
                      </a:r>
                      <a:r>
                        <a:rPr lang="es-MX" sz="1000" b="0" i="0" u="none" strike="noStrike" dirty="0" smtClean="0">
                          <a:solidFill>
                            <a:schemeClr val="tx1"/>
                          </a:solidFill>
                          <a:effectLst/>
                          <a:latin typeface="Montserrat" panose="00000500000000000000" pitchFamily="2" charset="0"/>
                        </a:rPr>
                        <a:t> </a:t>
                      </a:r>
                      <a:r>
                        <a:rPr lang="es-MX" sz="1000" b="0" i="0" u="none" strike="noStrike" dirty="0" err="1" smtClean="0">
                          <a:solidFill>
                            <a:schemeClr val="tx1"/>
                          </a:solidFill>
                          <a:effectLst/>
                          <a:latin typeface="Montserrat" panose="00000500000000000000" pitchFamily="2" charset="0"/>
                        </a:rPr>
                        <a:t>intercensal</a:t>
                      </a:r>
                      <a:r>
                        <a:rPr lang="es-MX" sz="1000" b="0" i="0" u="none" strike="noStrike" dirty="0" smtClean="0">
                          <a:solidFill>
                            <a:schemeClr val="tx1"/>
                          </a:solidFill>
                          <a:effectLst/>
                          <a:latin typeface="Montserrat" panose="00000500000000000000" pitchFamily="2" charset="0"/>
                        </a:rPr>
                        <a:t> INEGI 2015</a:t>
                      </a:r>
                      <a:endParaRPr lang="es-MX" sz="1000" b="0" i="0" u="none" strike="noStrike" dirty="0">
                        <a:solidFill>
                          <a:schemeClr val="tx1"/>
                        </a:solidFill>
                        <a:effectLst/>
                        <a:latin typeface="Montserrat" panose="00000500000000000000" pitchFamily="2" charset="0"/>
                      </a:endParaRPr>
                    </a:p>
                  </a:txBody>
                  <a:tcPr marL="7620" marR="7620" marT="7620" marB="0" anchor="b">
                    <a:noFill/>
                  </a:tcPr>
                </a:tc>
                <a:tc>
                  <a:txBody>
                    <a:bodyPr/>
                    <a:lstStyle/>
                    <a:p>
                      <a:pPr algn="ctr" fontAlgn="b"/>
                      <a:endParaRPr lang="es-MX" sz="1400" b="1" i="0" u="none" strike="noStrike" dirty="0">
                        <a:solidFill>
                          <a:srgbClr val="FF0000"/>
                        </a:solidFill>
                        <a:effectLst/>
                        <a:latin typeface="Montserrat" panose="00000500000000000000" pitchFamily="2" charset="0"/>
                      </a:endParaRPr>
                    </a:p>
                  </a:txBody>
                  <a:tcPr marL="7620" marR="7620" marT="7620" marB="0" anchor="b">
                    <a:noFill/>
                  </a:tcPr>
                </a:tc>
                <a:tc>
                  <a:txBody>
                    <a:bodyPr/>
                    <a:lstStyle/>
                    <a:p>
                      <a:pPr algn="ctr" fontAlgn="b"/>
                      <a:endParaRPr lang="es-MX" sz="1400" b="1" i="0" u="none" strike="noStrike" dirty="0">
                        <a:solidFill>
                          <a:srgbClr val="FF0000"/>
                        </a:solidFill>
                        <a:effectLst/>
                        <a:latin typeface="Montserrat" panose="00000500000000000000" pitchFamily="2" charset="0"/>
                      </a:endParaRPr>
                    </a:p>
                  </a:txBody>
                  <a:tcPr marL="7620" marR="7620" marT="7620" marB="0" anchor="b">
                    <a:noFill/>
                  </a:tcPr>
                </a:tc>
              </a:tr>
            </a:tbl>
          </a:graphicData>
        </a:graphic>
      </p:graphicFrame>
      <p:sp>
        <p:nvSpPr>
          <p:cNvPr id="13" name="12 Cerrar llave"/>
          <p:cNvSpPr/>
          <p:nvPr/>
        </p:nvSpPr>
        <p:spPr>
          <a:xfrm>
            <a:off x="7740352" y="1757235"/>
            <a:ext cx="196385" cy="1132685"/>
          </a:xfrm>
          <a:prstGeom prst="rightBrace">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14" name="13 CuadroTexto"/>
          <p:cNvSpPr txBox="1"/>
          <p:nvPr/>
        </p:nvSpPr>
        <p:spPr>
          <a:xfrm>
            <a:off x="7884368" y="2100131"/>
            <a:ext cx="720080" cy="369332"/>
          </a:xfrm>
          <a:prstGeom prst="rect">
            <a:avLst/>
          </a:prstGeom>
          <a:noFill/>
        </p:spPr>
        <p:txBody>
          <a:bodyPr wrap="square" rtlCol="0">
            <a:spAutoFit/>
          </a:bodyPr>
          <a:lstStyle/>
          <a:p>
            <a:r>
              <a:rPr lang="es-MX" dirty="0" smtClean="0"/>
              <a:t>58 %</a:t>
            </a:r>
            <a:endParaRPr lang="es-MX" dirty="0"/>
          </a:p>
        </p:txBody>
      </p:sp>
      <p:pic>
        <p:nvPicPr>
          <p:cNvPr id="1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871" t="7047" r="22810" b="12789"/>
          <a:stretch/>
        </p:blipFill>
        <p:spPr bwMode="auto">
          <a:xfrm>
            <a:off x="94804" y="4371596"/>
            <a:ext cx="2664295" cy="2486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6 Rectángulo"/>
          <p:cNvSpPr/>
          <p:nvPr/>
        </p:nvSpPr>
        <p:spPr>
          <a:xfrm>
            <a:off x="107504" y="3280299"/>
            <a:ext cx="8795736" cy="1074653"/>
          </a:xfrm>
          <a:prstGeom prst="rect">
            <a:avLst/>
          </a:prstGeom>
        </p:spPr>
        <p:txBody>
          <a:bodyPr wrap="square">
            <a:spAutoFit/>
          </a:bodyPr>
          <a:ls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14000"/>
              </a:lnSpc>
            </a:pPr>
            <a:r>
              <a:rPr lang="es-MX" sz="1400" dirty="0">
                <a:latin typeface="Montserrat" panose="00000500000000000000" pitchFamily="2" charset="0"/>
              </a:rPr>
              <a:t>La edificación para vivienda, promedio estatal, presenta un </a:t>
            </a:r>
            <a:r>
              <a:rPr lang="es-MX" sz="1400" b="1" dirty="0">
                <a:latin typeface="Montserrat" panose="00000500000000000000" pitchFamily="2" charset="0"/>
              </a:rPr>
              <a:t>nivel </a:t>
            </a:r>
            <a:r>
              <a:rPr lang="es-MX" sz="1400" b="1" dirty="0" smtClean="0">
                <a:latin typeface="Montserrat" panose="00000500000000000000" pitchFamily="2" charset="0"/>
              </a:rPr>
              <a:t>bajo </a:t>
            </a:r>
            <a:r>
              <a:rPr lang="es-MX" sz="1400" dirty="0" smtClean="0">
                <a:latin typeface="Montserrat" panose="00000500000000000000" pitchFamily="2" charset="0"/>
              </a:rPr>
              <a:t>(nivel 2, </a:t>
            </a:r>
            <a:r>
              <a:rPr lang="es-MX" sz="1400" dirty="0">
                <a:latin typeface="Montserrat" panose="00000500000000000000" pitchFamily="2" charset="0"/>
              </a:rPr>
              <a:t>en una escala de 1, muy bajo, y 7, muy alto) de </a:t>
            </a:r>
            <a:r>
              <a:rPr lang="es-MX" sz="1400" b="1" dirty="0">
                <a:latin typeface="Montserrat" panose="00000500000000000000" pitchFamily="2" charset="0"/>
              </a:rPr>
              <a:t>susceptibilidad de daño por </a:t>
            </a:r>
            <a:r>
              <a:rPr lang="es-MX" sz="1400" b="1" dirty="0" smtClean="0">
                <a:latin typeface="Montserrat" panose="00000500000000000000" pitchFamily="2" charset="0"/>
              </a:rPr>
              <a:t>sismo</a:t>
            </a:r>
            <a:r>
              <a:rPr lang="es-MX" sz="1400" dirty="0" smtClean="0">
                <a:latin typeface="Montserrat" panose="00000500000000000000" pitchFamily="2" charset="0"/>
              </a:rPr>
              <a:t>.</a:t>
            </a:r>
            <a:endParaRPr lang="es-MX" sz="1400" dirty="0">
              <a:latin typeface="Montserrat" panose="00000500000000000000" pitchFamily="2" charset="0"/>
            </a:endParaRPr>
          </a:p>
          <a:p>
            <a:pPr algn="just">
              <a:lnSpc>
                <a:spcPct val="114000"/>
              </a:lnSpc>
            </a:pPr>
            <a:r>
              <a:rPr lang="es-MX" sz="1400" dirty="0" smtClean="0">
                <a:latin typeface="Montserrat" panose="00000500000000000000" pitchFamily="2" charset="0"/>
              </a:rPr>
              <a:t>Para el caso de vientos fuertes, promedio estatal, presenta un </a:t>
            </a:r>
            <a:r>
              <a:rPr lang="es-MX" sz="1400" b="1" dirty="0" smtClean="0">
                <a:latin typeface="Montserrat" panose="00000500000000000000" pitchFamily="2" charset="0"/>
              </a:rPr>
              <a:t>nivel alto </a:t>
            </a:r>
            <a:r>
              <a:rPr lang="es-MX" sz="1400" dirty="0" smtClean="0">
                <a:latin typeface="Montserrat" panose="00000500000000000000" pitchFamily="2" charset="0"/>
              </a:rPr>
              <a:t>(nivel 6, en una escala de 1, muy bajo, y 7, muy alto) de </a:t>
            </a:r>
            <a:r>
              <a:rPr lang="es-MX" sz="1400" b="1" dirty="0" smtClean="0">
                <a:latin typeface="Montserrat" panose="00000500000000000000" pitchFamily="2" charset="0"/>
              </a:rPr>
              <a:t>susceptibilidad de daño por viento</a:t>
            </a:r>
            <a:r>
              <a:rPr lang="es-MX" sz="1400" dirty="0" smtClean="0">
                <a:latin typeface="Montserrat" panose="00000500000000000000" pitchFamily="2" charset="0"/>
              </a:rPr>
              <a:t>.</a:t>
            </a:r>
            <a:endParaRPr lang="es-MX" sz="1400" dirty="0">
              <a:latin typeface="Montserrat" panose="00000500000000000000" pitchFamily="2" charset="0"/>
            </a:endParaRPr>
          </a:p>
        </p:txBody>
      </p:sp>
    </p:spTree>
    <p:extLst>
      <p:ext uri="{BB962C8B-B14F-4D97-AF65-F5344CB8AC3E}">
        <p14:creationId xmlns:p14="http://schemas.microsoft.com/office/powerpoint/2010/main" val="12078798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6"/>
          <p:cNvGraphicFramePr>
            <a:graphicFrameLocks noChangeAspect="1"/>
          </p:cNvGraphicFramePr>
          <p:nvPr>
            <p:extLst>
              <p:ext uri="{D42A27DB-BD31-4B8C-83A1-F6EECF244321}">
                <p14:modId xmlns:p14="http://schemas.microsoft.com/office/powerpoint/2010/main" val="1820436705"/>
              </p:ext>
            </p:extLst>
          </p:nvPr>
        </p:nvGraphicFramePr>
        <p:xfrm>
          <a:off x="1974316" y="0"/>
          <a:ext cx="5283518" cy="6814458"/>
        </p:xfrm>
        <a:graphic>
          <a:graphicData uri="http://schemas.openxmlformats.org/presentationml/2006/ole">
            <mc:AlternateContent xmlns:mc="http://schemas.openxmlformats.org/markup-compatibility/2006">
              <mc:Choice xmlns:v="urn:schemas-microsoft-com:vml" Requires="v">
                <p:oleObj spid="_x0000_s1028" name="AutoCAD Drawing" r:id="rId3" imgW="11658600" imgH="6553200" progId="AutoCAD.Drawing.16">
                  <p:embed/>
                </p:oleObj>
              </mc:Choice>
              <mc:Fallback>
                <p:oleObj name="AutoCAD Drawing" r:id="rId3" imgW="11658600" imgH="6553200" progId="AutoCAD.Drawing.16">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l="28802" r="28802"/>
                      <a:stretch>
                        <a:fillRect/>
                      </a:stretch>
                    </p:blipFill>
                    <p:spPr bwMode="auto">
                      <a:xfrm>
                        <a:off x="1974316" y="0"/>
                        <a:ext cx="5283518" cy="6814458"/>
                      </a:xfrm>
                      <a:prstGeom prst="rect">
                        <a:avLst/>
                      </a:prstGeom>
                      <a:solidFill>
                        <a:schemeClr val="bg1"/>
                      </a:solidFill>
                      <a:ln>
                        <a:noFill/>
                      </a:ln>
                      <a:effectLst/>
                      <a:extLst/>
                    </p:spPr>
                  </p:pic>
                </p:oleObj>
              </mc:Fallback>
            </mc:AlternateContent>
          </a:graphicData>
        </a:graphic>
      </p:graphicFrame>
    </p:spTree>
    <p:extLst>
      <p:ext uri="{BB962C8B-B14F-4D97-AF65-F5344CB8AC3E}">
        <p14:creationId xmlns:p14="http://schemas.microsoft.com/office/powerpoint/2010/main" val="25949275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Objeto"/>
          <p:cNvGraphicFramePr>
            <a:graphicFrameLocks noChangeAspect="1"/>
          </p:cNvGraphicFramePr>
          <p:nvPr>
            <p:extLst>
              <p:ext uri="{D42A27DB-BD31-4B8C-83A1-F6EECF244321}">
                <p14:modId xmlns:p14="http://schemas.microsoft.com/office/powerpoint/2010/main" val="656688551"/>
              </p:ext>
            </p:extLst>
          </p:nvPr>
        </p:nvGraphicFramePr>
        <p:xfrm>
          <a:off x="-10649" y="786045"/>
          <a:ext cx="8341849" cy="5505189"/>
        </p:xfrm>
        <a:graphic>
          <a:graphicData uri="http://schemas.openxmlformats.org/presentationml/2006/ole">
            <mc:AlternateContent xmlns:mc="http://schemas.openxmlformats.org/markup-compatibility/2006">
              <mc:Choice xmlns:v="urn:schemas-microsoft-com:vml" Requires="v">
                <p:oleObj spid="_x0000_s2052" name="AutoCAD Drawing" r:id="rId3" imgW="11658600" imgH="6553200" progId="AutoCAD.Drawing.16">
                  <p:embed/>
                </p:oleObj>
              </mc:Choice>
              <mc:Fallback>
                <p:oleObj name="AutoCAD Drawing" r:id="rId3" imgW="11658600" imgH="6553200" progId="AutoCAD.Drawing.16">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l="7422" r="7422"/>
                      <a:stretch>
                        <a:fillRect/>
                      </a:stretch>
                    </p:blipFill>
                    <p:spPr bwMode="auto">
                      <a:xfrm>
                        <a:off x="-10649" y="786045"/>
                        <a:ext cx="8341849" cy="5505189"/>
                      </a:xfrm>
                      <a:prstGeom prst="rect">
                        <a:avLst/>
                      </a:prstGeom>
                      <a:solidFill>
                        <a:schemeClr val="bg1"/>
                      </a:solidFill>
                      <a:ln>
                        <a:noFill/>
                      </a:ln>
                      <a:effectLst/>
                    </p:spPr>
                  </p:pic>
                </p:oleObj>
              </mc:Fallback>
            </mc:AlternateContent>
          </a:graphicData>
        </a:graphic>
      </p:graphicFrame>
    </p:spTree>
    <p:extLst>
      <p:ext uri="{BB962C8B-B14F-4D97-AF65-F5344CB8AC3E}">
        <p14:creationId xmlns:p14="http://schemas.microsoft.com/office/powerpoint/2010/main" val="401064920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2 CuadroTexto">
            <a:extLst>
              <a:ext uri="{FF2B5EF4-FFF2-40B4-BE49-F238E27FC236}">
                <a16:creationId xmlns:a16="http://schemas.microsoft.com/office/drawing/2014/main" xmlns="" id="{8704289E-E0FC-492E-AA72-A14602583E7F}"/>
              </a:ext>
            </a:extLst>
          </p:cNvPr>
          <p:cNvSpPr txBox="1"/>
          <p:nvPr/>
        </p:nvSpPr>
        <p:spPr>
          <a:xfrm>
            <a:off x="107504" y="332656"/>
            <a:ext cx="4519186" cy="369332"/>
          </a:xfrm>
          <a:prstGeom prst="rect">
            <a:avLst/>
          </a:prstGeom>
          <a:noFill/>
        </p:spPr>
        <p:txBody>
          <a:bodyPr wrap="none" rtlCol="0">
            <a:spAutoFit/>
          </a:bodyPr>
          <a:lstStyle/>
          <a:p>
            <a:r>
              <a:rPr lang="es-MX" b="1" dirty="0" smtClean="0">
                <a:solidFill>
                  <a:srgbClr val="38806B"/>
                </a:solidFill>
                <a:latin typeface="Montserrat" panose="00000500000000000000" pitchFamily="2" charset="0"/>
              </a:rPr>
              <a:t>REGLAMENTOS DE CONSTRUCCIÓN</a:t>
            </a:r>
            <a:endParaRPr lang="es-MX" b="1" dirty="0">
              <a:solidFill>
                <a:srgbClr val="38806B"/>
              </a:solidFill>
              <a:latin typeface="Montserrat" panose="00000500000000000000" pitchFamily="2" charset="0"/>
            </a:endParaRPr>
          </a:p>
        </p:txBody>
      </p:sp>
      <p:sp>
        <p:nvSpPr>
          <p:cNvPr id="7" name="2 CuadroTexto">
            <a:extLst>
              <a:ext uri="{FF2B5EF4-FFF2-40B4-BE49-F238E27FC236}">
                <a16:creationId xmlns="" xmlns:a16="http://schemas.microsoft.com/office/drawing/2014/main" id="{8704289E-E0FC-492E-AA72-A14602583E7F}"/>
              </a:ext>
            </a:extLst>
          </p:cNvPr>
          <p:cNvSpPr txBox="1"/>
          <p:nvPr/>
        </p:nvSpPr>
        <p:spPr>
          <a:xfrm>
            <a:off x="158897" y="4869160"/>
            <a:ext cx="2448106" cy="338554"/>
          </a:xfrm>
          <a:prstGeom prst="rect">
            <a:avLst/>
          </a:prstGeom>
          <a:noFill/>
        </p:spPr>
        <p:txBody>
          <a:bodyPr wrap="none" rtlCol="0">
            <a:spAutoFit/>
          </a:bodyPr>
          <a:lstStyle/>
          <a:p>
            <a:r>
              <a:rPr lang="es-MX" sz="1600" b="1" dirty="0" smtClean="0">
                <a:solidFill>
                  <a:srgbClr val="38806B"/>
                </a:solidFill>
                <a:latin typeface="Montserrat" panose="00000500000000000000" pitchFamily="2" charset="0"/>
              </a:rPr>
              <a:t>RECOMENDACIONES</a:t>
            </a:r>
            <a:endParaRPr lang="es-MX" sz="1600" b="1" dirty="0">
              <a:solidFill>
                <a:srgbClr val="38806B"/>
              </a:solidFill>
              <a:latin typeface="Montserrat" panose="00000500000000000000" pitchFamily="2" charset="0"/>
            </a:endParaRPr>
          </a:p>
        </p:txBody>
      </p:sp>
      <p:sp>
        <p:nvSpPr>
          <p:cNvPr id="8" name="4 CuadroTexto"/>
          <p:cNvSpPr txBox="1"/>
          <p:nvPr/>
        </p:nvSpPr>
        <p:spPr>
          <a:xfrm>
            <a:off x="171244" y="5203397"/>
            <a:ext cx="8856984" cy="1592744"/>
          </a:xfrm>
          <a:prstGeom prst="rect">
            <a:avLst/>
          </a:prstGeom>
          <a:noFill/>
        </p:spPr>
        <p:txBody>
          <a:bodyPr wrap="square" rtlCol="0">
            <a:spAutoFit/>
          </a:bodyPr>
          <a:lstStyle/>
          <a:p>
            <a:pPr marL="182563" indent="-182563" algn="just">
              <a:lnSpc>
                <a:spcPct val="125000"/>
              </a:lnSpc>
              <a:spcAft>
                <a:spcPts val="600"/>
              </a:spcAft>
              <a:buFont typeface="Symbol" panose="05050102010706020507" pitchFamily="18" charset="2"/>
              <a:buChar char=""/>
            </a:pPr>
            <a:r>
              <a:rPr lang="es-MX" sz="1400" dirty="0" smtClean="0">
                <a:latin typeface="Montserrat" panose="00000500000000000000" pitchFamily="2" charset="0"/>
              </a:rPr>
              <a:t>Impulsar </a:t>
            </a:r>
            <a:r>
              <a:rPr lang="es-MX" sz="1400" dirty="0">
                <a:latin typeface="Montserrat" panose="00000500000000000000" pitchFamily="2" charset="0"/>
              </a:rPr>
              <a:t>el desarrollo de la normatividad técnica en materia de construcción en </a:t>
            </a:r>
            <a:r>
              <a:rPr lang="es-MX" sz="1400" dirty="0" smtClean="0">
                <a:latin typeface="Montserrat" panose="00000500000000000000" pitchFamily="2" charset="0"/>
              </a:rPr>
              <a:t>Campeche.</a:t>
            </a:r>
          </a:p>
          <a:p>
            <a:pPr marL="182563" indent="-182563" algn="just">
              <a:lnSpc>
                <a:spcPct val="125000"/>
              </a:lnSpc>
              <a:spcAft>
                <a:spcPts val="600"/>
              </a:spcAft>
              <a:buFont typeface="Symbol" panose="05050102010706020507" pitchFamily="18" charset="2"/>
              <a:buChar char=""/>
            </a:pPr>
            <a:r>
              <a:rPr lang="es-MX" sz="1400" dirty="0" smtClean="0">
                <a:latin typeface="Montserrat" panose="00000500000000000000" pitchFamily="2" charset="0"/>
              </a:rPr>
              <a:t>Impulsar la creación y existencia de entes coadyuvantes de la autoridad local y/o estatal, para que, además de contar con reglamentos, se tenga la posibilidad de aplicarlos de manera adecuada y supervisada.</a:t>
            </a:r>
          </a:p>
          <a:p>
            <a:pPr marL="182563" indent="-182563" algn="just">
              <a:lnSpc>
                <a:spcPct val="125000"/>
              </a:lnSpc>
              <a:spcAft>
                <a:spcPts val="600"/>
              </a:spcAft>
              <a:buFont typeface="Symbol" panose="05050102010706020507" pitchFamily="18" charset="2"/>
              <a:buChar char=""/>
            </a:pPr>
            <a:r>
              <a:rPr lang="es-MX" sz="1400" dirty="0">
                <a:latin typeface="Montserrat" panose="00000500000000000000" pitchFamily="2" charset="0"/>
              </a:rPr>
              <a:t>Promover </a:t>
            </a:r>
            <a:r>
              <a:rPr lang="es-MX" sz="1400" dirty="0" smtClean="0">
                <a:latin typeface="Montserrat" panose="00000500000000000000" pitchFamily="2" charset="0"/>
              </a:rPr>
              <a:t>la participación </a:t>
            </a:r>
            <a:r>
              <a:rPr lang="es-MX" sz="1400" dirty="0">
                <a:latin typeface="Montserrat" panose="00000500000000000000" pitchFamily="2" charset="0"/>
              </a:rPr>
              <a:t>de los Colegios de Ingenieros Civiles existentes </a:t>
            </a:r>
            <a:r>
              <a:rPr lang="es-MX" sz="1400" dirty="0" smtClean="0">
                <a:latin typeface="Montserrat" panose="00000500000000000000" pitchFamily="2" charset="0"/>
              </a:rPr>
              <a:t>en Campeche.</a:t>
            </a:r>
          </a:p>
        </p:txBody>
      </p:sp>
      <p:sp>
        <p:nvSpPr>
          <p:cNvPr id="9" name="4 CuadroTexto"/>
          <p:cNvSpPr txBox="1"/>
          <p:nvPr/>
        </p:nvSpPr>
        <p:spPr>
          <a:xfrm>
            <a:off x="192461" y="1052736"/>
            <a:ext cx="4474616" cy="3762697"/>
          </a:xfrm>
          <a:prstGeom prst="rect">
            <a:avLst/>
          </a:prstGeom>
          <a:noFill/>
        </p:spPr>
        <p:txBody>
          <a:bodyPr wrap="square" rtlCol="0">
            <a:spAutoFit/>
          </a:bodyPr>
          <a:lstStyle/>
          <a:p>
            <a:pPr algn="just">
              <a:lnSpc>
                <a:spcPct val="125000"/>
              </a:lnSpc>
              <a:spcAft>
                <a:spcPts val="600"/>
              </a:spcAft>
            </a:pPr>
            <a:r>
              <a:rPr lang="es-MX" sz="1400" dirty="0" smtClean="0">
                <a:latin typeface="Montserrat" panose="00000500000000000000" pitchFamily="2" charset="0"/>
              </a:rPr>
              <a:t>Según información de la Sociedad Mexicana de Ingeniería Estructural:</a:t>
            </a:r>
          </a:p>
          <a:p>
            <a:pPr marL="742950" lvl="1" indent="-285750" algn="just">
              <a:lnSpc>
                <a:spcPct val="125000"/>
              </a:lnSpc>
              <a:spcAft>
                <a:spcPts val="600"/>
              </a:spcAft>
              <a:buSzPct val="150000"/>
              <a:buFont typeface="Arial" panose="020B0604020202020204" pitchFamily="34" charset="0"/>
              <a:buChar char="•"/>
            </a:pPr>
            <a:r>
              <a:rPr lang="es-MX" sz="1400" b="1" dirty="0" smtClean="0">
                <a:latin typeface="Montserrat" panose="00000500000000000000" pitchFamily="2" charset="0"/>
              </a:rPr>
              <a:t>No</a:t>
            </a:r>
            <a:r>
              <a:rPr lang="es-MX" sz="1400" dirty="0" smtClean="0">
                <a:latin typeface="Montserrat" panose="00000500000000000000" pitchFamily="2" charset="0"/>
              </a:rPr>
              <a:t> existe un reglamento estatal.</a:t>
            </a:r>
          </a:p>
          <a:p>
            <a:pPr algn="just">
              <a:lnSpc>
                <a:spcPct val="125000"/>
              </a:lnSpc>
              <a:spcAft>
                <a:spcPts val="600"/>
              </a:spcAft>
            </a:pPr>
            <a:r>
              <a:rPr lang="es-MX" sz="1400" dirty="0" smtClean="0">
                <a:latin typeface="Montserrat" panose="00000500000000000000" pitchFamily="2" charset="0"/>
              </a:rPr>
              <a:t>Según información del Atlas Nacional de Riesgos (ANR), se reporta la existencia de documentos normativos relativos a construcción y/o desarrollo urbano para </a:t>
            </a:r>
            <a:r>
              <a:rPr lang="es-MX" sz="1400" b="1" dirty="0" smtClean="0">
                <a:latin typeface="Montserrat" panose="00000500000000000000" pitchFamily="2" charset="0"/>
              </a:rPr>
              <a:t>cuatro</a:t>
            </a:r>
            <a:r>
              <a:rPr lang="es-MX" sz="1400" dirty="0" smtClean="0">
                <a:latin typeface="Montserrat" panose="00000500000000000000" pitchFamily="2" charset="0"/>
              </a:rPr>
              <a:t> de los </a:t>
            </a:r>
            <a:r>
              <a:rPr lang="es-MX" sz="1400" b="1" dirty="0" smtClean="0">
                <a:latin typeface="Montserrat" panose="00000500000000000000" pitchFamily="2" charset="0"/>
              </a:rPr>
              <a:t>once </a:t>
            </a:r>
            <a:r>
              <a:rPr lang="es-MX" sz="1400" dirty="0" smtClean="0">
                <a:latin typeface="Montserrat" panose="00000500000000000000" pitchFamily="2" charset="0"/>
              </a:rPr>
              <a:t>municipios del estado :</a:t>
            </a:r>
          </a:p>
          <a:p>
            <a:pPr marL="285750" indent="-285750" algn="just">
              <a:lnSpc>
                <a:spcPct val="125000"/>
              </a:lnSpc>
              <a:spcAft>
                <a:spcPts val="600"/>
              </a:spcAft>
              <a:buSzPct val="150000"/>
              <a:buFont typeface="Arial" panose="020B0604020202020204" pitchFamily="34" charset="0"/>
              <a:buChar char="•"/>
            </a:pPr>
            <a:r>
              <a:rPr lang="es-MX" sz="1400" dirty="0" smtClean="0">
                <a:latin typeface="Montserrat" panose="00000500000000000000" pitchFamily="2" charset="0"/>
              </a:rPr>
              <a:t>Ciudad de Carmen</a:t>
            </a:r>
          </a:p>
          <a:p>
            <a:pPr marL="285750" indent="-285750" algn="just">
              <a:lnSpc>
                <a:spcPct val="125000"/>
              </a:lnSpc>
              <a:spcAft>
                <a:spcPts val="600"/>
              </a:spcAft>
              <a:buSzPct val="150000"/>
              <a:buFont typeface="Arial" panose="020B0604020202020204" pitchFamily="34" charset="0"/>
              <a:buChar char="•"/>
            </a:pPr>
            <a:r>
              <a:rPr lang="es-MX" sz="1400" dirty="0" smtClean="0">
                <a:latin typeface="Montserrat" panose="00000500000000000000" pitchFamily="2" charset="0"/>
              </a:rPr>
              <a:t>Champotón</a:t>
            </a:r>
          </a:p>
          <a:p>
            <a:pPr marL="285750" indent="-285750" algn="just">
              <a:lnSpc>
                <a:spcPct val="125000"/>
              </a:lnSpc>
              <a:spcAft>
                <a:spcPts val="600"/>
              </a:spcAft>
              <a:buSzPct val="150000"/>
              <a:buFont typeface="Arial" panose="020B0604020202020204" pitchFamily="34" charset="0"/>
              <a:buChar char="•"/>
            </a:pPr>
            <a:r>
              <a:rPr lang="es-MX" sz="1400" dirty="0" smtClean="0">
                <a:latin typeface="Montserrat" panose="00000500000000000000" pitchFamily="2" charset="0"/>
              </a:rPr>
              <a:t>Campeche</a:t>
            </a:r>
          </a:p>
          <a:p>
            <a:pPr marL="285750" indent="-285750" algn="just">
              <a:lnSpc>
                <a:spcPct val="125000"/>
              </a:lnSpc>
              <a:spcAft>
                <a:spcPts val="600"/>
              </a:spcAft>
              <a:buSzPct val="150000"/>
              <a:buFont typeface="Arial" panose="020B0604020202020204" pitchFamily="34" charset="0"/>
              <a:buChar char="•"/>
            </a:pPr>
            <a:r>
              <a:rPr lang="es-MX" sz="1400" dirty="0" smtClean="0">
                <a:latin typeface="Montserrat" panose="00000500000000000000" pitchFamily="2" charset="0"/>
              </a:rPr>
              <a:t>Candelaria</a:t>
            </a:r>
          </a:p>
        </p:txBody>
      </p:sp>
      <p:pic>
        <p:nvPicPr>
          <p:cNvPr id="11"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871" t="7080" r="23540" b="13038"/>
          <a:stretch/>
        </p:blipFill>
        <p:spPr bwMode="auto">
          <a:xfrm>
            <a:off x="4860032" y="1133593"/>
            <a:ext cx="4104456" cy="3875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7040413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11560" y="1208941"/>
            <a:ext cx="7920880" cy="4524315"/>
          </a:xfrm>
          <a:prstGeom prst="rect">
            <a:avLst/>
          </a:prstGeom>
        </p:spPr>
        <p:txBody>
          <a:bodyPr wrap="square">
            <a:spAutoFit/>
          </a:bodyPr>
          <a:lstStyle/>
          <a:p>
            <a:pPr marL="285750" indent="-285750" algn="just">
              <a:buFont typeface="Arial" panose="020B0604020202020204" pitchFamily="34" charset="0"/>
              <a:buChar char="•"/>
            </a:pPr>
            <a:endParaRPr lang="es-MX" sz="1600" dirty="0" smtClean="0">
              <a:solidFill>
                <a:prstClr val="black"/>
              </a:solidFill>
              <a:latin typeface="Montserrat" panose="00000500000000000000" pitchFamily="2" charset="0"/>
            </a:endParaRPr>
          </a:p>
          <a:p>
            <a:pPr algn="ctr"/>
            <a:r>
              <a:rPr lang="es-MX" sz="1600" b="1" dirty="0" smtClean="0">
                <a:solidFill>
                  <a:prstClr val="black"/>
                </a:solidFill>
                <a:latin typeface="Montserrat" panose="00000500000000000000" pitchFamily="2" charset="0"/>
              </a:rPr>
              <a:t>Fortalecimiento </a:t>
            </a:r>
            <a:r>
              <a:rPr lang="es-MX" sz="1600" b="1" dirty="0">
                <a:solidFill>
                  <a:prstClr val="black"/>
                </a:solidFill>
                <a:latin typeface="Montserrat" panose="00000500000000000000" pitchFamily="2" charset="0"/>
              </a:rPr>
              <a:t>de capacidades de las autoridades estatales </a:t>
            </a:r>
            <a:endParaRPr lang="es-MX" sz="1600" b="1" dirty="0" smtClean="0">
              <a:solidFill>
                <a:prstClr val="black"/>
              </a:solidFill>
              <a:latin typeface="Montserrat" panose="00000500000000000000" pitchFamily="2" charset="0"/>
            </a:endParaRPr>
          </a:p>
          <a:p>
            <a:pPr algn="ctr"/>
            <a:r>
              <a:rPr lang="es-MX" sz="1600" b="1" dirty="0" smtClean="0">
                <a:solidFill>
                  <a:prstClr val="black"/>
                </a:solidFill>
                <a:latin typeface="Montserrat" panose="00000500000000000000" pitchFamily="2" charset="0"/>
              </a:rPr>
              <a:t>para </a:t>
            </a:r>
            <a:r>
              <a:rPr lang="es-MX" sz="1600" b="1" dirty="0">
                <a:solidFill>
                  <a:prstClr val="black"/>
                </a:solidFill>
                <a:latin typeface="Montserrat" panose="00000500000000000000" pitchFamily="2" charset="0"/>
              </a:rPr>
              <a:t>la prevención y mitigación del riesgo</a:t>
            </a:r>
          </a:p>
          <a:p>
            <a:pPr marL="285750" indent="-285750" algn="just">
              <a:buFont typeface="Arial" panose="020B0604020202020204" pitchFamily="34" charset="0"/>
              <a:buChar char="•"/>
            </a:pPr>
            <a:endParaRPr lang="es-MX" sz="1600" dirty="0">
              <a:solidFill>
                <a:prstClr val="black"/>
              </a:solidFill>
              <a:latin typeface="Montserrat" panose="00000500000000000000" pitchFamily="2" charset="0"/>
            </a:endParaRPr>
          </a:p>
          <a:p>
            <a:pPr marL="285750" indent="-285750" algn="just">
              <a:buFont typeface="Arial" panose="020B0604020202020204" pitchFamily="34" charset="0"/>
              <a:buChar char="•"/>
            </a:pPr>
            <a:r>
              <a:rPr lang="es-MX" sz="1600" dirty="0" smtClean="0">
                <a:solidFill>
                  <a:prstClr val="black"/>
                </a:solidFill>
                <a:latin typeface="Montserrat" panose="00000500000000000000" pitchFamily="2" charset="0"/>
              </a:rPr>
              <a:t>Formar </a:t>
            </a:r>
            <a:r>
              <a:rPr lang="es-MX" sz="1600" dirty="0">
                <a:solidFill>
                  <a:prstClr val="black"/>
                </a:solidFill>
                <a:latin typeface="Montserrat" panose="00000500000000000000" pitchFamily="2" charset="0"/>
              </a:rPr>
              <a:t>u optimizar un </a:t>
            </a:r>
            <a:r>
              <a:rPr lang="es-MX" sz="1600" b="1" dirty="0">
                <a:solidFill>
                  <a:prstClr val="black"/>
                </a:solidFill>
                <a:latin typeface="Montserrat" panose="00000500000000000000" pitchFamily="2" charset="0"/>
              </a:rPr>
              <a:t>Comité Científico</a:t>
            </a:r>
            <a:r>
              <a:rPr lang="es-MX" sz="1600" dirty="0">
                <a:solidFill>
                  <a:prstClr val="black"/>
                </a:solidFill>
                <a:latin typeface="Montserrat" panose="00000500000000000000" pitchFamily="2" charset="0"/>
              </a:rPr>
              <a:t>, integrado por </a:t>
            </a:r>
            <a:r>
              <a:rPr lang="es-MX" sz="1600" b="1" dirty="0">
                <a:solidFill>
                  <a:prstClr val="black"/>
                </a:solidFill>
                <a:latin typeface="Montserrat" panose="00000500000000000000" pitchFamily="2" charset="0"/>
              </a:rPr>
              <a:t>especialistas locales, que asesore a las autoridades de gobierno y/o de Protección Civil </a:t>
            </a:r>
            <a:r>
              <a:rPr lang="es-MX" sz="1600" dirty="0">
                <a:solidFill>
                  <a:prstClr val="black"/>
                </a:solidFill>
                <a:latin typeface="Montserrat" panose="00000500000000000000" pitchFamily="2" charset="0"/>
              </a:rPr>
              <a:t>respecto de todos los fenómenos que afecten a la </a:t>
            </a:r>
            <a:r>
              <a:rPr lang="es-MX" sz="1600" dirty="0" smtClean="0">
                <a:solidFill>
                  <a:prstClr val="black"/>
                </a:solidFill>
                <a:latin typeface="Montserrat" panose="00000500000000000000" pitchFamily="2" charset="0"/>
              </a:rPr>
              <a:t>entidad</a:t>
            </a:r>
          </a:p>
          <a:p>
            <a:pPr marL="285750" indent="-285750" algn="just">
              <a:buFont typeface="Arial" panose="020B0604020202020204" pitchFamily="34" charset="0"/>
              <a:buChar char="•"/>
            </a:pPr>
            <a:endParaRPr lang="es-MX" sz="1600" dirty="0">
              <a:solidFill>
                <a:prstClr val="black"/>
              </a:solidFill>
              <a:latin typeface="Montserrat" panose="00000500000000000000" pitchFamily="2" charset="0"/>
            </a:endParaRPr>
          </a:p>
          <a:p>
            <a:pPr marL="285750" indent="-285750" algn="just">
              <a:buFont typeface="Arial" panose="020B0604020202020204" pitchFamily="34" charset="0"/>
              <a:buChar char="•"/>
            </a:pPr>
            <a:r>
              <a:rPr lang="es-MX" sz="1600" dirty="0" smtClean="0">
                <a:solidFill>
                  <a:prstClr val="black"/>
                </a:solidFill>
                <a:latin typeface="Montserrat" panose="00000500000000000000" pitchFamily="2" charset="0"/>
              </a:rPr>
              <a:t>Establecimiento </a:t>
            </a:r>
            <a:r>
              <a:rPr lang="es-MX" sz="1600" dirty="0">
                <a:solidFill>
                  <a:prstClr val="black"/>
                </a:solidFill>
                <a:latin typeface="Montserrat" panose="00000500000000000000" pitchFamily="2" charset="0"/>
              </a:rPr>
              <a:t>de </a:t>
            </a:r>
            <a:r>
              <a:rPr lang="es-MX" sz="1600" b="1" dirty="0">
                <a:solidFill>
                  <a:prstClr val="black"/>
                </a:solidFill>
                <a:latin typeface="Montserrat" panose="00000500000000000000" pitchFamily="2" charset="0"/>
              </a:rPr>
              <a:t>protocolos de comunicación y de trabajo </a:t>
            </a:r>
            <a:r>
              <a:rPr lang="es-MX" sz="1600" dirty="0">
                <a:solidFill>
                  <a:prstClr val="black"/>
                </a:solidFill>
                <a:latin typeface="Montserrat" panose="00000500000000000000" pitchFamily="2" charset="0"/>
              </a:rPr>
              <a:t>para la integración de dicho Comité a las actividades y estrategias de las direcciones generales de la Coordinación Nacional de Protección Civil y los comités científicos asesores del </a:t>
            </a:r>
            <a:r>
              <a:rPr lang="es-MX" sz="1600" dirty="0" smtClean="0">
                <a:solidFill>
                  <a:prstClr val="black"/>
                </a:solidFill>
                <a:latin typeface="Montserrat" panose="00000500000000000000" pitchFamily="2" charset="0"/>
              </a:rPr>
              <a:t>SINAPROC</a:t>
            </a:r>
          </a:p>
          <a:p>
            <a:pPr marL="285750" indent="-285750" algn="just">
              <a:buFont typeface="Arial" panose="020B0604020202020204" pitchFamily="34" charset="0"/>
              <a:buChar char="•"/>
            </a:pPr>
            <a:endParaRPr lang="es-MX" sz="1600" dirty="0">
              <a:solidFill>
                <a:prstClr val="black"/>
              </a:solidFill>
              <a:latin typeface="Montserrat" panose="00000500000000000000" pitchFamily="2" charset="0"/>
            </a:endParaRPr>
          </a:p>
          <a:p>
            <a:pPr marL="285750" indent="-285750" algn="just">
              <a:buFont typeface="Arial" panose="020B0604020202020204" pitchFamily="34" charset="0"/>
              <a:buChar char="•"/>
            </a:pPr>
            <a:r>
              <a:rPr lang="es-MX" sz="1600" dirty="0" smtClean="0">
                <a:solidFill>
                  <a:prstClr val="black"/>
                </a:solidFill>
                <a:latin typeface="Montserrat" panose="00000500000000000000" pitchFamily="2" charset="0"/>
              </a:rPr>
              <a:t>Creación </a:t>
            </a:r>
            <a:r>
              <a:rPr lang="es-MX" sz="1600" dirty="0">
                <a:solidFill>
                  <a:prstClr val="black"/>
                </a:solidFill>
                <a:latin typeface="Montserrat" panose="00000500000000000000" pitchFamily="2" charset="0"/>
              </a:rPr>
              <a:t>de un </a:t>
            </a:r>
            <a:r>
              <a:rPr lang="es-MX" sz="1600" b="1" dirty="0">
                <a:solidFill>
                  <a:prstClr val="black"/>
                </a:solidFill>
                <a:latin typeface="Montserrat" panose="00000500000000000000" pitchFamily="2" charset="0"/>
              </a:rPr>
              <a:t>subcomité</a:t>
            </a:r>
            <a:r>
              <a:rPr lang="es-MX" sz="1600" dirty="0">
                <a:solidFill>
                  <a:prstClr val="black"/>
                </a:solidFill>
                <a:latin typeface="Montserrat" panose="00000500000000000000" pitchFamily="2" charset="0"/>
              </a:rPr>
              <a:t> para la elaboración / actualización del reglamento de construcción </a:t>
            </a:r>
            <a:r>
              <a:rPr lang="es-MX" sz="1600" dirty="0" smtClean="0">
                <a:solidFill>
                  <a:prstClr val="black"/>
                </a:solidFill>
                <a:latin typeface="Montserrat" panose="00000500000000000000" pitchFamily="2" charset="0"/>
              </a:rPr>
              <a:t>estatal</a:t>
            </a:r>
          </a:p>
          <a:p>
            <a:pPr marL="285750" indent="-285750" algn="just">
              <a:buFont typeface="Arial" panose="020B0604020202020204" pitchFamily="34" charset="0"/>
              <a:buChar char="•"/>
            </a:pPr>
            <a:endParaRPr lang="es-MX" sz="1600" dirty="0">
              <a:solidFill>
                <a:prstClr val="black"/>
              </a:solidFill>
              <a:latin typeface="Montserrat" panose="00000500000000000000" pitchFamily="2" charset="0"/>
            </a:endParaRPr>
          </a:p>
          <a:p>
            <a:pPr marL="285750" indent="-285750" algn="just">
              <a:buFont typeface="Arial" panose="020B0604020202020204" pitchFamily="34" charset="0"/>
              <a:buChar char="•"/>
            </a:pPr>
            <a:r>
              <a:rPr lang="es-MX" sz="1600" b="1" dirty="0" smtClean="0">
                <a:solidFill>
                  <a:prstClr val="black"/>
                </a:solidFill>
                <a:latin typeface="Montserrat" panose="00000500000000000000" pitchFamily="2" charset="0"/>
              </a:rPr>
              <a:t>Participación</a:t>
            </a:r>
            <a:r>
              <a:rPr lang="es-MX" sz="1600" dirty="0">
                <a:solidFill>
                  <a:prstClr val="black"/>
                </a:solidFill>
                <a:latin typeface="Montserrat" panose="00000500000000000000" pitchFamily="2" charset="0"/>
              </a:rPr>
              <a:t>, vía remota, de un enlace estatal, con perfil técnico-científico, </a:t>
            </a:r>
            <a:r>
              <a:rPr lang="es-MX" sz="1600" b="1" dirty="0">
                <a:solidFill>
                  <a:prstClr val="black"/>
                </a:solidFill>
                <a:latin typeface="Montserrat" panose="00000500000000000000" pitchFamily="2" charset="0"/>
              </a:rPr>
              <a:t>en las reuniones de CCA del </a:t>
            </a:r>
            <a:r>
              <a:rPr lang="es-MX" sz="1600" b="1" dirty="0" smtClean="0">
                <a:solidFill>
                  <a:prstClr val="black"/>
                </a:solidFill>
                <a:latin typeface="Montserrat" panose="00000500000000000000" pitchFamily="2" charset="0"/>
              </a:rPr>
              <a:t>SINAPROC</a:t>
            </a:r>
            <a:endParaRPr lang="es-MX" sz="1600" b="1" dirty="0">
              <a:solidFill>
                <a:prstClr val="black"/>
              </a:solidFill>
              <a:latin typeface="Montserrat" panose="00000500000000000000" pitchFamily="2" charset="0"/>
            </a:endParaRPr>
          </a:p>
        </p:txBody>
      </p:sp>
    </p:spTree>
    <p:extLst>
      <p:ext uri="{BB962C8B-B14F-4D97-AF65-F5344CB8AC3E}">
        <p14:creationId xmlns:p14="http://schemas.microsoft.com/office/powerpoint/2010/main" val="8995211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rotWithShape="1">
          <a:blip r:embed="rId2" cstate="print">
            <a:extLst>
              <a:ext uri="{28A0092B-C50C-407E-A947-70E740481C1C}">
                <a14:useLocalDpi xmlns:a14="http://schemas.microsoft.com/office/drawing/2010/main" val="0"/>
              </a:ext>
            </a:extLst>
          </a:blip>
          <a:srcRect r="14355"/>
          <a:stretch/>
        </p:blipFill>
        <p:spPr>
          <a:xfrm>
            <a:off x="-2" y="1"/>
            <a:ext cx="9144001" cy="6899880"/>
          </a:xfrm>
          <a:prstGeom prst="rect">
            <a:avLst/>
          </a:prstGeom>
        </p:spPr>
      </p:pic>
      <p:sp>
        <p:nvSpPr>
          <p:cNvPr id="8" name="Rectángulo 3"/>
          <p:cNvSpPr>
            <a:spLocks noChangeArrowheads="1"/>
          </p:cNvSpPr>
          <p:nvPr/>
        </p:nvSpPr>
        <p:spPr bwMode="auto">
          <a:xfrm>
            <a:off x="5553306" y="4129137"/>
            <a:ext cx="30384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ヒラギノ角ゴ Pro W3" pitchFamily="-106" charset="-128"/>
              </a:defRPr>
            </a:lvl1pPr>
            <a:lvl2pPr marL="742950" indent="-285750" eaLnBrk="0" hangingPunct="0">
              <a:spcBef>
                <a:spcPct val="20000"/>
              </a:spcBef>
              <a:buFont typeface="Arial" charset="0"/>
              <a:buChar char="–"/>
              <a:defRPr sz="2800">
                <a:solidFill>
                  <a:schemeClr val="tx1"/>
                </a:solidFill>
                <a:latin typeface="Calibri" pitchFamily="34" charset="0"/>
                <a:ea typeface="ヒラギノ角ゴ Pro W3" pitchFamily="-106" charset="-128"/>
              </a:defRPr>
            </a:lvl2pPr>
            <a:lvl3pPr marL="1143000" indent="-228600" eaLnBrk="0" hangingPunct="0">
              <a:spcBef>
                <a:spcPct val="20000"/>
              </a:spcBef>
              <a:buFont typeface="Arial" charset="0"/>
              <a:buChar char="•"/>
              <a:defRPr sz="2400">
                <a:solidFill>
                  <a:schemeClr val="tx1"/>
                </a:solidFill>
                <a:latin typeface="Calibri" pitchFamily="34" charset="0"/>
                <a:ea typeface="ヒラギノ角ゴ Pro W3" pitchFamily="-106" charset="-128"/>
              </a:defRPr>
            </a:lvl3pPr>
            <a:lvl4pPr marL="1600200" indent="-228600" eaLnBrk="0" hangingPunct="0">
              <a:spcBef>
                <a:spcPct val="20000"/>
              </a:spcBef>
              <a:buFont typeface="Arial" charset="0"/>
              <a:buChar char="–"/>
              <a:defRPr sz="2000">
                <a:solidFill>
                  <a:schemeClr val="tx1"/>
                </a:solidFill>
                <a:latin typeface="Calibri" pitchFamily="34" charset="0"/>
                <a:ea typeface="ヒラギノ角ゴ Pro W3" pitchFamily="-106" charset="-128"/>
              </a:defRPr>
            </a:lvl4pPr>
            <a:lvl5pPr marL="2057400" indent="-228600" eaLnBrk="0" hangingPunct="0">
              <a:spcBef>
                <a:spcPct val="20000"/>
              </a:spcBef>
              <a:buFont typeface="Arial" charset="0"/>
              <a:buChar char="»"/>
              <a:defRPr sz="2000">
                <a:solidFill>
                  <a:schemeClr val="tx1"/>
                </a:solidFill>
                <a:latin typeface="Calibri" pitchFamily="34" charset="0"/>
                <a:ea typeface="ヒラギノ角ゴ Pro W3" pitchFamily="-106" charset="-128"/>
              </a:defRPr>
            </a:lvl5pPr>
            <a:lvl6pPr marL="25146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6pPr>
            <a:lvl7pPr marL="29718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7pPr>
            <a:lvl8pPr marL="34290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8pPr>
            <a:lvl9pPr marL="38862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9pPr>
          </a:lstStyle>
          <a:p>
            <a:pPr algn="r" eaLnBrk="1" hangingPunct="1">
              <a:spcBef>
                <a:spcPct val="0"/>
              </a:spcBef>
              <a:buFontTx/>
              <a:buNone/>
            </a:pPr>
            <a:r>
              <a:rPr lang="es-MX" altLang="es-MX" sz="1400" dirty="0" smtClean="0">
                <a:solidFill>
                  <a:srgbClr val="D4C19C"/>
                </a:solidFill>
                <a:latin typeface="Montserrat" panose="00000500000000000000" pitchFamily="2" charset="0"/>
              </a:rPr>
              <a:t>13 de febrero, 2019</a:t>
            </a:r>
            <a:endParaRPr lang="es-MX" altLang="es-MX" sz="1400" dirty="0">
              <a:solidFill>
                <a:srgbClr val="D4C19C"/>
              </a:solidFill>
              <a:latin typeface="Montserrat" panose="00000500000000000000" pitchFamily="2" charset="0"/>
            </a:endParaRPr>
          </a:p>
        </p:txBody>
      </p:sp>
      <p:sp>
        <p:nvSpPr>
          <p:cNvPr id="9" name="8 Rectángulo"/>
          <p:cNvSpPr/>
          <p:nvPr/>
        </p:nvSpPr>
        <p:spPr>
          <a:xfrm>
            <a:off x="683568" y="2413657"/>
            <a:ext cx="8449217" cy="1512168"/>
          </a:xfrm>
          <a:prstGeom prst="rect">
            <a:avLst/>
          </a:prstGeom>
          <a:gradFill flip="none" rotWithShape="1">
            <a:gsLst>
              <a:gs pos="0">
                <a:srgbClr val="439B82"/>
              </a:gs>
              <a:gs pos="100000">
                <a:srgbClr val="38806B">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7" name="CuadroTexto 2"/>
          <p:cNvSpPr txBox="1">
            <a:spLocks noChangeArrowheads="1"/>
          </p:cNvSpPr>
          <p:nvPr/>
        </p:nvSpPr>
        <p:spPr bwMode="auto">
          <a:xfrm>
            <a:off x="3814192" y="2400300"/>
            <a:ext cx="4824536"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1313" indent="-341313" eaLnBrk="0" hangingPunct="0">
              <a:spcBef>
                <a:spcPct val="20000"/>
              </a:spcBef>
              <a:buFont typeface="Arial" charset="0"/>
              <a:buChar char="•"/>
              <a:defRPr sz="3200">
                <a:solidFill>
                  <a:schemeClr val="tx1"/>
                </a:solidFill>
                <a:latin typeface="Calibri" pitchFamily="34" charset="0"/>
                <a:ea typeface="ヒラギノ角ゴ Pro W3" pitchFamily="-106" charset="-128"/>
              </a:defRPr>
            </a:lvl1pPr>
            <a:lvl2pPr marL="30163" indent="-30163" eaLnBrk="0" hangingPunct="0">
              <a:spcBef>
                <a:spcPct val="20000"/>
              </a:spcBef>
              <a:buFont typeface="Arial" charset="0"/>
              <a:buChar char="–"/>
              <a:defRPr sz="2800">
                <a:solidFill>
                  <a:schemeClr val="tx1"/>
                </a:solidFill>
                <a:latin typeface="Calibri" pitchFamily="34" charset="0"/>
                <a:ea typeface="ヒラギノ角ゴ Pro W3" pitchFamily="-106" charset="-128"/>
              </a:defRPr>
            </a:lvl2pPr>
            <a:lvl3pPr marL="1143000" indent="-228600" eaLnBrk="0" hangingPunct="0">
              <a:spcBef>
                <a:spcPct val="20000"/>
              </a:spcBef>
              <a:buFont typeface="Arial" charset="0"/>
              <a:buChar char="•"/>
              <a:defRPr sz="2400">
                <a:solidFill>
                  <a:schemeClr val="tx1"/>
                </a:solidFill>
                <a:latin typeface="Calibri" pitchFamily="34" charset="0"/>
                <a:ea typeface="ヒラギノ角ゴ Pro W3" pitchFamily="-106" charset="-128"/>
              </a:defRPr>
            </a:lvl3pPr>
            <a:lvl4pPr marL="1600200" indent="-228600" eaLnBrk="0" hangingPunct="0">
              <a:spcBef>
                <a:spcPct val="20000"/>
              </a:spcBef>
              <a:buFont typeface="Arial" charset="0"/>
              <a:buChar char="–"/>
              <a:defRPr sz="2000">
                <a:solidFill>
                  <a:schemeClr val="tx1"/>
                </a:solidFill>
                <a:latin typeface="Calibri" pitchFamily="34" charset="0"/>
                <a:ea typeface="ヒラギノ角ゴ Pro W3" pitchFamily="-106" charset="-128"/>
              </a:defRPr>
            </a:lvl4pPr>
            <a:lvl5pPr marL="2057400" indent="-228600" eaLnBrk="0" hangingPunct="0">
              <a:spcBef>
                <a:spcPct val="20000"/>
              </a:spcBef>
              <a:buFont typeface="Arial" charset="0"/>
              <a:buChar char="»"/>
              <a:defRPr sz="2000">
                <a:solidFill>
                  <a:schemeClr val="tx1"/>
                </a:solidFill>
                <a:latin typeface="Calibri" pitchFamily="34" charset="0"/>
                <a:ea typeface="ヒラギノ角ゴ Pro W3" pitchFamily="-106" charset="-128"/>
              </a:defRPr>
            </a:lvl5pPr>
            <a:lvl6pPr marL="25146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6pPr>
            <a:lvl7pPr marL="29718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7pPr>
            <a:lvl8pPr marL="34290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8pPr>
            <a:lvl9pPr marL="38862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9pPr>
          </a:lstStyle>
          <a:p>
            <a:pPr lvl="1" algn="r" eaLnBrk="1" hangingPunct="1">
              <a:spcBef>
                <a:spcPct val="0"/>
              </a:spcBef>
              <a:buNone/>
            </a:pPr>
            <a:r>
              <a:rPr lang="es-MX" sz="2000" b="1" dirty="0">
                <a:solidFill>
                  <a:schemeClr val="bg1"/>
                </a:solidFill>
                <a:latin typeface="Montserrat" panose="00000500000000000000" pitchFamily="2" charset="0"/>
              </a:rPr>
              <a:t>ACCIONES DE </a:t>
            </a:r>
            <a:r>
              <a:rPr lang="es-MX" sz="2000" b="1" dirty="0" smtClean="0">
                <a:solidFill>
                  <a:schemeClr val="bg1"/>
                </a:solidFill>
                <a:latin typeface="Montserrat" panose="00000500000000000000" pitchFamily="2" charset="0"/>
              </a:rPr>
              <a:t>FORTALECIMIENTO PARA LA PREVENCIÓN ANTE FENÓMENOS NATURALES</a:t>
            </a:r>
            <a:endParaRPr lang="es-MX" sz="2000" b="1" dirty="0">
              <a:solidFill>
                <a:schemeClr val="bg1"/>
              </a:solidFill>
              <a:latin typeface="Montserrat" panose="00000500000000000000" pitchFamily="2" charset="0"/>
            </a:endParaRPr>
          </a:p>
          <a:p>
            <a:pPr lvl="1" algn="r" eaLnBrk="1" hangingPunct="1">
              <a:spcBef>
                <a:spcPct val="0"/>
              </a:spcBef>
              <a:buFontTx/>
              <a:buNone/>
            </a:pPr>
            <a:r>
              <a:rPr lang="es-MX" altLang="es-MX" sz="2000" b="1" dirty="0" smtClean="0">
                <a:solidFill>
                  <a:schemeClr val="bg1"/>
                </a:solidFill>
                <a:latin typeface="Montserrat" panose="00000500000000000000" pitchFamily="2" charset="0"/>
              </a:rPr>
              <a:t>Campeche</a:t>
            </a:r>
            <a:endParaRPr lang="es-MX" altLang="es-MX" sz="2000" b="1" dirty="0">
              <a:solidFill>
                <a:schemeClr val="bg1"/>
              </a:solidFill>
              <a:latin typeface="Montserrat" panose="00000500000000000000" pitchFamily="2" charset="0"/>
            </a:endParaRPr>
          </a:p>
          <a:p>
            <a:pPr lvl="1" algn="r" eaLnBrk="1" hangingPunct="1">
              <a:spcBef>
                <a:spcPct val="0"/>
              </a:spcBef>
              <a:buFontTx/>
              <a:buNone/>
            </a:pPr>
            <a:r>
              <a:rPr lang="es-MX" altLang="es-MX" sz="1400" dirty="0" smtClean="0">
                <a:solidFill>
                  <a:schemeClr val="bg1"/>
                </a:solidFill>
                <a:latin typeface="Montserrat" panose="00000500000000000000" pitchFamily="2" charset="0"/>
              </a:rPr>
              <a:t>Dirección de Investigación</a:t>
            </a:r>
            <a:endParaRPr lang="es-MX" altLang="es-MX" sz="1400" dirty="0">
              <a:solidFill>
                <a:schemeClr val="bg1"/>
              </a:solidFill>
              <a:latin typeface="Montserrat" panose="00000500000000000000" pitchFamily="2" charset="0"/>
            </a:endParaRPr>
          </a:p>
        </p:txBody>
      </p:sp>
      <p:pic>
        <p:nvPicPr>
          <p:cNvPr id="4" name="3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6186" y="495476"/>
            <a:ext cx="2088232" cy="1420358"/>
          </a:xfrm>
          <a:prstGeom prst="rect">
            <a:avLst/>
          </a:prstGeom>
        </p:spPr>
      </p:pic>
    </p:spTree>
    <p:extLst>
      <p:ext uri="{BB962C8B-B14F-4D97-AF65-F5344CB8AC3E}">
        <p14:creationId xmlns:p14="http://schemas.microsoft.com/office/powerpoint/2010/main" val="43533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a:extLst>
              <a:ext uri="{FF2B5EF4-FFF2-40B4-BE49-F238E27FC236}">
                <a16:creationId xmlns="" xmlns:a16="http://schemas.microsoft.com/office/drawing/2014/main" id="{8704289E-E0FC-492E-AA72-A14602583E7F}"/>
              </a:ext>
            </a:extLst>
          </p:cNvPr>
          <p:cNvSpPr txBox="1"/>
          <p:nvPr/>
        </p:nvSpPr>
        <p:spPr>
          <a:xfrm>
            <a:off x="43386" y="364423"/>
            <a:ext cx="2109873" cy="369332"/>
          </a:xfrm>
          <a:prstGeom prst="rect">
            <a:avLst/>
          </a:prstGeom>
          <a:noFill/>
        </p:spPr>
        <p:txBody>
          <a:bodyPr wrap="none" rtlCol="0">
            <a:spAutoFit/>
          </a:bodyPr>
          <a:lstStyle/>
          <a:p>
            <a:pPr algn="r"/>
            <a:r>
              <a:rPr lang="es-MX" b="1" dirty="0" smtClean="0">
                <a:solidFill>
                  <a:srgbClr val="38806B"/>
                </a:solidFill>
                <a:latin typeface="Montserrat" panose="00000500000000000000" pitchFamily="2" charset="0"/>
              </a:rPr>
              <a:t>INUNDACIONES</a:t>
            </a:r>
            <a:endParaRPr lang="es-MX" b="1" dirty="0">
              <a:solidFill>
                <a:srgbClr val="38806B"/>
              </a:solidFill>
              <a:latin typeface="Montserrat" panose="00000500000000000000" pitchFamily="2" charset="0"/>
            </a:endParaRPr>
          </a:p>
        </p:txBody>
      </p:sp>
      <p:pic>
        <p:nvPicPr>
          <p:cNvPr id="9" name="Imagen 8">
            <a:extLst>
              <a:ext uri="{FF2B5EF4-FFF2-40B4-BE49-F238E27FC236}">
                <a16:creationId xmlns:a16="http://schemas.microsoft.com/office/drawing/2014/main" xmlns="" id="{92F90677-7FAD-41DC-B614-75FC67C00AC3}"/>
              </a:ext>
            </a:extLst>
          </p:cNvPr>
          <p:cNvPicPr>
            <a:picLocks noChangeAspect="1"/>
          </p:cNvPicPr>
          <p:nvPr/>
        </p:nvPicPr>
        <p:blipFill rotWithShape="1">
          <a:blip r:embed="rId3"/>
          <a:srcRect r="16526"/>
          <a:stretch/>
        </p:blipFill>
        <p:spPr>
          <a:xfrm>
            <a:off x="5508104" y="980728"/>
            <a:ext cx="3471125" cy="3148004"/>
          </a:xfrm>
          <a:prstGeom prst="rect">
            <a:avLst/>
          </a:prstGeom>
          <a:ln w="28575">
            <a:solidFill>
              <a:schemeClr val="bg1">
                <a:lumMod val="50000"/>
              </a:schemeClr>
            </a:solidFill>
          </a:ln>
        </p:spPr>
      </p:pic>
      <p:pic>
        <p:nvPicPr>
          <p:cNvPr id="10" name="Imagen 9">
            <a:extLst>
              <a:ext uri="{FF2B5EF4-FFF2-40B4-BE49-F238E27FC236}">
                <a16:creationId xmlns:a16="http://schemas.microsoft.com/office/drawing/2014/main" xmlns="" id="{37BCC548-60DC-4A60-B476-B91837B5DEBB}"/>
              </a:ext>
            </a:extLst>
          </p:cNvPr>
          <p:cNvPicPr>
            <a:picLocks noChangeAspect="1"/>
          </p:cNvPicPr>
          <p:nvPr/>
        </p:nvPicPr>
        <p:blipFill rotWithShape="1">
          <a:blip r:embed="rId3"/>
          <a:srcRect l="86082" t="50000" r="492" b="31100"/>
          <a:stretch/>
        </p:blipFill>
        <p:spPr>
          <a:xfrm>
            <a:off x="8382967" y="3075553"/>
            <a:ext cx="588676" cy="627334"/>
          </a:xfrm>
          <a:prstGeom prst="rect">
            <a:avLst/>
          </a:prstGeom>
          <a:ln>
            <a:solidFill>
              <a:schemeClr val="bg1">
                <a:lumMod val="50000"/>
              </a:schemeClr>
            </a:solidFill>
          </a:ln>
        </p:spPr>
      </p:pic>
      <p:sp>
        <p:nvSpPr>
          <p:cNvPr id="11" name="CuadroTexto 10">
            <a:extLst>
              <a:ext uri="{FF2B5EF4-FFF2-40B4-BE49-F238E27FC236}">
                <a16:creationId xmlns:a16="http://schemas.microsoft.com/office/drawing/2014/main" xmlns="" id="{8895AEE6-3896-41AA-8F65-7C481613AC3D}"/>
              </a:ext>
            </a:extLst>
          </p:cNvPr>
          <p:cNvSpPr txBox="1"/>
          <p:nvPr/>
        </p:nvSpPr>
        <p:spPr>
          <a:xfrm>
            <a:off x="7956376" y="1052736"/>
            <a:ext cx="936104" cy="307777"/>
          </a:xfrm>
          <a:prstGeom prst="rect">
            <a:avLst/>
          </a:prstGeom>
          <a:solidFill>
            <a:srgbClr val="E8DECA"/>
          </a:solidFill>
        </p:spPr>
        <p:txBody>
          <a:bodyPr wrap="square" rtlCol="0">
            <a:spAutoFit/>
          </a:bodyPr>
          <a:lstStyle/>
          <a:p>
            <a:pPr algn="r"/>
            <a:r>
              <a:rPr lang="es-MX" sz="1400" b="1" dirty="0">
                <a:solidFill>
                  <a:srgbClr val="6A1831"/>
                </a:solidFill>
                <a:latin typeface="Montserrat Light" panose="00000400000000000000" pitchFamily="2" charset="0"/>
              </a:rPr>
              <a:t>Palizada</a:t>
            </a:r>
          </a:p>
        </p:txBody>
      </p:sp>
      <p:sp>
        <p:nvSpPr>
          <p:cNvPr id="12" name="CuadroTexto 11">
            <a:extLst>
              <a:ext uri="{FF2B5EF4-FFF2-40B4-BE49-F238E27FC236}">
                <a16:creationId xmlns:a16="http://schemas.microsoft.com/office/drawing/2014/main" xmlns="" id="{5764E41A-638A-41F4-8891-65D83EA98CAE}"/>
              </a:ext>
            </a:extLst>
          </p:cNvPr>
          <p:cNvSpPr txBox="1"/>
          <p:nvPr/>
        </p:nvSpPr>
        <p:spPr>
          <a:xfrm>
            <a:off x="179512" y="4096087"/>
            <a:ext cx="5040560" cy="2285241"/>
          </a:xfrm>
          <a:prstGeom prst="rect">
            <a:avLst/>
          </a:prstGeom>
          <a:noFill/>
        </p:spPr>
        <p:txBody>
          <a:bodyPr wrap="square" rtlCol="0">
            <a:spAutoFit/>
          </a:bodyPr>
          <a:lstStyle/>
          <a:p>
            <a:pPr marL="285750" indent="-285750" algn="just">
              <a:lnSpc>
                <a:spcPct val="125000"/>
              </a:lnSpc>
              <a:spcAft>
                <a:spcPts val="600"/>
              </a:spcAft>
              <a:buSzPct val="150000"/>
              <a:buFont typeface="Arial" panose="020B0604020202020204" pitchFamily="34" charset="0"/>
              <a:buChar char="•"/>
            </a:pPr>
            <a:r>
              <a:rPr lang="es-MX" sz="1600" b="1" dirty="0">
                <a:latin typeface="Montserrat" panose="00000500000000000000" pitchFamily="2" charset="0"/>
              </a:rPr>
              <a:t>Temas a desarrollar</a:t>
            </a:r>
            <a:r>
              <a:rPr lang="es-MX" sz="1400" dirty="0">
                <a:latin typeface="Montserrat" panose="00000500000000000000" pitchFamily="2" charset="0"/>
              </a:rPr>
              <a:t>: Actualizar los puntos críticos </a:t>
            </a:r>
            <a:r>
              <a:rPr lang="es-MX" sz="1400" dirty="0" smtClean="0">
                <a:latin typeface="Montserrat" panose="00000500000000000000" pitchFamily="2" charset="0"/>
              </a:rPr>
              <a:t>de inundación </a:t>
            </a:r>
            <a:r>
              <a:rPr lang="es-MX" sz="1400" dirty="0">
                <a:latin typeface="Montserrat" panose="00000500000000000000" pitchFamily="2" charset="0"/>
              </a:rPr>
              <a:t>en el estado, sobre todo los que se ubican en cercanías de poblaciones asentadas en zonas de peligro, ya que sólo se cuenta con dos sitios sobre el </a:t>
            </a:r>
            <a:r>
              <a:rPr lang="es-MX" sz="1400" b="1" dirty="0">
                <a:latin typeface="Montserrat" panose="00000500000000000000" pitchFamily="2" charset="0"/>
              </a:rPr>
              <a:t>río Candelaria</a:t>
            </a:r>
            <a:r>
              <a:rPr lang="es-MX" sz="1400" dirty="0">
                <a:latin typeface="Montserrat" panose="00000500000000000000" pitchFamily="2" charset="0"/>
              </a:rPr>
              <a:t>: a) localidad </a:t>
            </a:r>
            <a:r>
              <a:rPr lang="es-MX" sz="1400" b="1" dirty="0">
                <a:latin typeface="Montserrat" panose="00000500000000000000" pitchFamily="2" charset="0"/>
              </a:rPr>
              <a:t>Nuevo Coahuila</a:t>
            </a:r>
            <a:r>
              <a:rPr lang="es-MX" sz="1400" b="1" dirty="0">
                <a:solidFill>
                  <a:srgbClr val="FF0000"/>
                </a:solidFill>
                <a:latin typeface="Montserrat" panose="00000500000000000000" pitchFamily="2" charset="0"/>
              </a:rPr>
              <a:t> </a:t>
            </a:r>
            <a:r>
              <a:rPr lang="es-MX" sz="1400" dirty="0">
                <a:latin typeface="Montserrat" panose="00000500000000000000" pitchFamily="2" charset="0"/>
              </a:rPr>
              <a:t>y b) comunidad de </a:t>
            </a:r>
            <a:r>
              <a:rPr lang="es-MX" sz="1400" b="1" dirty="0" smtClean="0">
                <a:latin typeface="Montserrat" panose="00000500000000000000" pitchFamily="2" charset="0"/>
              </a:rPr>
              <a:t>Monclova</a:t>
            </a:r>
            <a:r>
              <a:rPr lang="es-MX" sz="1400" dirty="0" smtClean="0">
                <a:latin typeface="Montserrat" panose="00000500000000000000" pitchFamily="2" charset="0"/>
              </a:rPr>
              <a:t>, pero faltan los </a:t>
            </a:r>
            <a:r>
              <a:rPr lang="es-MX" sz="1400" dirty="0">
                <a:latin typeface="Montserrat" panose="00000500000000000000" pitchFamily="2" charset="0"/>
              </a:rPr>
              <a:t>ríos Palizada, Champotón y Usumacinta.</a:t>
            </a:r>
          </a:p>
        </p:txBody>
      </p:sp>
      <p:sp>
        <p:nvSpPr>
          <p:cNvPr id="13" name="CuadroTexto 12">
            <a:extLst>
              <a:ext uri="{FF2B5EF4-FFF2-40B4-BE49-F238E27FC236}">
                <a16:creationId xmlns:a16="http://schemas.microsoft.com/office/drawing/2014/main" xmlns="" id="{40AAAE1D-70CB-4259-83C6-ECDA9813E4CE}"/>
              </a:ext>
            </a:extLst>
          </p:cNvPr>
          <p:cNvSpPr txBox="1"/>
          <p:nvPr/>
        </p:nvSpPr>
        <p:spPr>
          <a:xfrm>
            <a:off x="179512" y="1196752"/>
            <a:ext cx="5040560" cy="2862322"/>
          </a:xfrm>
          <a:prstGeom prst="rect">
            <a:avLst/>
          </a:prstGeom>
          <a:noFill/>
        </p:spPr>
        <p:txBody>
          <a:bodyPr wrap="square" rtlCol="0">
            <a:spAutoFit/>
          </a:bodyPr>
          <a:lstStyle/>
          <a:p>
            <a:pPr marL="285750" indent="-285750" algn="just">
              <a:lnSpc>
                <a:spcPct val="125000"/>
              </a:lnSpc>
              <a:spcAft>
                <a:spcPts val="600"/>
              </a:spcAft>
              <a:buSzPct val="150000"/>
              <a:buFont typeface="Arial" panose="020B0604020202020204" pitchFamily="34" charset="0"/>
              <a:buChar char="•"/>
            </a:pPr>
            <a:r>
              <a:rPr lang="es-MX" sz="1400" dirty="0">
                <a:latin typeface="Montserrat" panose="00000500000000000000" pitchFamily="2" charset="0"/>
              </a:rPr>
              <a:t>El estado cuenta con </a:t>
            </a:r>
            <a:r>
              <a:rPr lang="es-MX" sz="1400" b="1" dirty="0" smtClean="0">
                <a:latin typeface="Montserrat" panose="00000500000000000000" pitchFamily="2" charset="0"/>
              </a:rPr>
              <a:t>ríos  y lagunas</a:t>
            </a:r>
            <a:r>
              <a:rPr lang="es-MX" sz="1400" dirty="0" smtClean="0">
                <a:latin typeface="Montserrat" panose="00000500000000000000" pitchFamily="2" charset="0"/>
              </a:rPr>
              <a:t>, </a:t>
            </a:r>
            <a:r>
              <a:rPr lang="es-MX" sz="1400" dirty="0">
                <a:latin typeface="Montserrat" panose="00000500000000000000" pitchFamily="2" charset="0"/>
              </a:rPr>
              <a:t>los cuales pueden provocar </a:t>
            </a:r>
            <a:r>
              <a:rPr lang="es-MX" sz="1400" b="1" dirty="0">
                <a:latin typeface="Montserrat" panose="00000500000000000000" pitchFamily="2" charset="0"/>
              </a:rPr>
              <a:t>inundaciones</a:t>
            </a:r>
            <a:r>
              <a:rPr lang="es-MX" sz="1400" b="1" dirty="0">
                <a:solidFill>
                  <a:srgbClr val="FF0000"/>
                </a:solidFill>
                <a:latin typeface="Montserrat" panose="00000500000000000000" pitchFamily="2" charset="0"/>
              </a:rPr>
              <a:t> </a:t>
            </a:r>
            <a:r>
              <a:rPr lang="es-MX" sz="1400" dirty="0">
                <a:latin typeface="Montserrat" panose="00000500000000000000" pitchFamily="2" charset="0"/>
              </a:rPr>
              <a:t>durante todo el año</a:t>
            </a:r>
            <a:r>
              <a:rPr lang="es-MX" sz="1400" dirty="0" smtClean="0">
                <a:latin typeface="Montserrat" panose="00000500000000000000" pitchFamily="2" charset="0"/>
              </a:rPr>
              <a:t>.</a:t>
            </a:r>
          </a:p>
          <a:p>
            <a:pPr marL="285750" indent="-285750" algn="just">
              <a:lnSpc>
                <a:spcPct val="125000"/>
              </a:lnSpc>
              <a:spcAft>
                <a:spcPts val="600"/>
              </a:spcAft>
              <a:buSzPct val="150000"/>
              <a:buFont typeface="Arial" panose="020B0604020202020204" pitchFamily="34" charset="0"/>
              <a:buChar char="•"/>
            </a:pPr>
            <a:r>
              <a:rPr lang="es-MX" sz="1400" dirty="0">
                <a:latin typeface="Montserrat" panose="00000500000000000000" pitchFamily="2" charset="0"/>
              </a:rPr>
              <a:t>Durante </a:t>
            </a:r>
            <a:r>
              <a:rPr lang="es-MX" sz="1400" b="1" dirty="0">
                <a:latin typeface="Montserrat" panose="00000500000000000000" pitchFamily="2" charset="0"/>
              </a:rPr>
              <a:t>1970 al 2010</a:t>
            </a:r>
            <a:r>
              <a:rPr lang="es-MX" sz="1400" dirty="0">
                <a:latin typeface="Montserrat" panose="00000500000000000000" pitchFamily="2" charset="0"/>
              </a:rPr>
              <a:t> se registraron </a:t>
            </a:r>
            <a:r>
              <a:rPr lang="es-MX" sz="1400" b="1" dirty="0" smtClean="0">
                <a:latin typeface="Montserrat" panose="00000500000000000000" pitchFamily="2" charset="0"/>
              </a:rPr>
              <a:t>14</a:t>
            </a:r>
            <a:r>
              <a:rPr lang="es-MX" sz="1400" dirty="0" smtClean="0">
                <a:latin typeface="Montserrat" panose="00000500000000000000" pitchFamily="2" charset="0"/>
              </a:rPr>
              <a:t>   </a:t>
            </a:r>
            <a:r>
              <a:rPr lang="es-MX" sz="1400" dirty="0">
                <a:latin typeface="Montserrat" panose="00000500000000000000" pitchFamily="2" charset="0"/>
              </a:rPr>
              <a:t>inundaciones que ocasionaron daños importantes, particularmente en </a:t>
            </a:r>
            <a:r>
              <a:rPr lang="es-MX" sz="1400" b="1" dirty="0" smtClean="0">
                <a:latin typeface="Montserrat" panose="00000500000000000000" pitchFamily="2" charset="0"/>
              </a:rPr>
              <a:t>Candelaria (peligro muy alto)</a:t>
            </a:r>
            <a:r>
              <a:rPr lang="es-MX" sz="1400" dirty="0" smtClean="0">
                <a:latin typeface="Montserrat" panose="00000500000000000000" pitchFamily="2" charset="0"/>
              </a:rPr>
              <a:t>, </a:t>
            </a:r>
            <a:r>
              <a:rPr lang="es-MX" sz="1400" dirty="0">
                <a:latin typeface="Montserrat" panose="00000500000000000000" pitchFamily="2" charset="0"/>
              </a:rPr>
              <a:t>mientras que en los </a:t>
            </a:r>
            <a:r>
              <a:rPr lang="es-MX" sz="1400" b="1" dirty="0">
                <a:latin typeface="Montserrat" panose="00000500000000000000" pitchFamily="2" charset="0"/>
              </a:rPr>
              <a:t>últimos cuatro años </a:t>
            </a:r>
            <a:r>
              <a:rPr lang="es-MX" sz="1400" dirty="0">
                <a:latin typeface="Montserrat" panose="00000500000000000000" pitchFamily="2" charset="0"/>
              </a:rPr>
              <a:t>han ocurrido </a:t>
            </a:r>
            <a:r>
              <a:rPr lang="es-MX" sz="1400" b="1" dirty="0" smtClean="0">
                <a:latin typeface="Montserrat" panose="00000500000000000000" pitchFamily="2" charset="0"/>
              </a:rPr>
              <a:t>51 </a:t>
            </a:r>
            <a:r>
              <a:rPr lang="es-MX" sz="1400" b="1" dirty="0">
                <a:latin typeface="Montserrat" panose="00000500000000000000" pitchFamily="2" charset="0"/>
              </a:rPr>
              <a:t>eventos </a:t>
            </a:r>
            <a:r>
              <a:rPr lang="es-MX" sz="1400" dirty="0">
                <a:latin typeface="Montserrat" panose="00000500000000000000" pitchFamily="2" charset="0"/>
              </a:rPr>
              <a:t>en los municipios de </a:t>
            </a:r>
            <a:r>
              <a:rPr lang="es-MX" sz="1400" u="sng" dirty="0">
                <a:latin typeface="Montserrat" panose="00000500000000000000" pitchFamily="2" charset="0"/>
              </a:rPr>
              <a:t>Campeche, Carmen</a:t>
            </a:r>
            <a:r>
              <a:rPr lang="es-MX" sz="1400" u="sng" dirty="0" smtClean="0">
                <a:latin typeface="Montserrat" panose="00000500000000000000" pitchFamily="2" charset="0"/>
              </a:rPr>
              <a:t>,</a:t>
            </a:r>
            <a:r>
              <a:rPr lang="es-MX" sz="1400" u="sng" dirty="0">
                <a:latin typeface="Montserrat" panose="00000500000000000000" pitchFamily="2" charset="0"/>
              </a:rPr>
              <a:t> Champotón,</a:t>
            </a:r>
            <a:r>
              <a:rPr lang="es-MX" sz="1400" u="sng" dirty="0" smtClean="0">
                <a:latin typeface="Montserrat" panose="00000500000000000000" pitchFamily="2" charset="0"/>
              </a:rPr>
              <a:t> </a:t>
            </a:r>
            <a:r>
              <a:rPr lang="es-MX" sz="1400" u="sng" dirty="0">
                <a:latin typeface="Montserrat" panose="00000500000000000000" pitchFamily="2" charset="0"/>
              </a:rPr>
              <a:t>Escárcega</a:t>
            </a:r>
            <a:r>
              <a:rPr lang="es-MX" sz="1400" u="sng" dirty="0" smtClean="0">
                <a:latin typeface="Montserrat" panose="00000500000000000000" pitchFamily="2" charset="0"/>
              </a:rPr>
              <a:t>, Palizada</a:t>
            </a:r>
            <a:r>
              <a:rPr lang="es-MX" sz="1400" dirty="0" smtClean="0">
                <a:latin typeface="Montserrat" panose="00000500000000000000" pitchFamily="2" charset="0"/>
              </a:rPr>
              <a:t>, (</a:t>
            </a:r>
            <a:r>
              <a:rPr lang="es-MX" sz="1400" b="1" dirty="0" smtClean="0">
                <a:latin typeface="Montserrat" panose="00000500000000000000" pitchFamily="2" charset="0"/>
              </a:rPr>
              <a:t>peligro muy alto</a:t>
            </a:r>
            <a:r>
              <a:rPr lang="es-MX" sz="1400" dirty="0" smtClean="0">
                <a:latin typeface="Montserrat" panose="00000500000000000000" pitchFamily="2" charset="0"/>
              </a:rPr>
              <a:t>).</a:t>
            </a:r>
          </a:p>
        </p:txBody>
      </p:sp>
      <p:grpSp>
        <p:nvGrpSpPr>
          <p:cNvPr id="14" name="8 Grupo"/>
          <p:cNvGrpSpPr>
            <a:grpSpLocks noChangeAspect="1"/>
          </p:cNvGrpSpPr>
          <p:nvPr/>
        </p:nvGrpSpPr>
        <p:grpSpPr>
          <a:xfrm>
            <a:off x="5364088" y="4262371"/>
            <a:ext cx="3615142" cy="2444629"/>
            <a:chOff x="5845696" y="4091013"/>
            <a:chExt cx="3133534" cy="2118956"/>
          </a:xfrm>
        </p:grpSpPr>
        <p:pic>
          <p:nvPicPr>
            <p:cNvPr id="15" name="Imagen 14">
              <a:extLst>
                <a:ext uri="{FF2B5EF4-FFF2-40B4-BE49-F238E27FC236}">
                  <a16:creationId xmlns:a16="http://schemas.microsoft.com/office/drawing/2014/main" xmlns="" id="{8F65B3B0-2D22-46A1-BC21-F9292E0F7F7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832" r="3266" b="4650"/>
            <a:stretch/>
          </p:blipFill>
          <p:spPr>
            <a:xfrm>
              <a:off x="5845696" y="4091013"/>
              <a:ext cx="3133534" cy="2118956"/>
            </a:xfrm>
            <a:prstGeom prst="rect">
              <a:avLst/>
            </a:prstGeom>
          </p:spPr>
        </p:pic>
        <p:pic>
          <p:nvPicPr>
            <p:cNvPr id="1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967" y="5588560"/>
              <a:ext cx="471860" cy="142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2215479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2 CuadroTexto">
            <a:extLst>
              <a:ext uri="{FF2B5EF4-FFF2-40B4-BE49-F238E27FC236}">
                <a16:creationId xmlns="" xmlns:a16="http://schemas.microsoft.com/office/drawing/2014/main" id="{8704289E-E0FC-492E-AA72-A14602583E7F}"/>
              </a:ext>
            </a:extLst>
          </p:cNvPr>
          <p:cNvSpPr txBox="1"/>
          <p:nvPr/>
        </p:nvSpPr>
        <p:spPr>
          <a:xfrm>
            <a:off x="43386" y="364423"/>
            <a:ext cx="2109873" cy="369332"/>
          </a:xfrm>
          <a:prstGeom prst="rect">
            <a:avLst/>
          </a:prstGeom>
          <a:noFill/>
        </p:spPr>
        <p:txBody>
          <a:bodyPr wrap="none" rtlCol="0">
            <a:spAutoFit/>
          </a:bodyPr>
          <a:lstStyle/>
          <a:p>
            <a:pPr algn="r"/>
            <a:r>
              <a:rPr lang="es-MX" b="1" dirty="0" smtClean="0">
                <a:solidFill>
                  <a:srgbClr val="38806B"/>
                </a:solidFill>
                <a:latin typeface="Montserrat" panose="00000500000000000000" pitchFamily="2" charset="0"/>
              </a:rPr>
              <a:t>INUNDACIONES</a:t>
            </a:r>
            <a:endParaRPr lang="es-MX" b="1" dirty="0">
              <a:solidFill>
                <a:srgbClr val="38806B"/>
              </a:solidFill>
              <a:latin typeface="Montserrat" panose="00000500000000000000" pitchFamily="2" charset="0"/>
            </a:endParaRPr>
          </a:p>
        </p:txBody>
      </p:sp>
      <p:sp>
        <p:nvSpPr>
          <p:cNvPr id="8" name="CuadroTexto 7">
            <a:extLst>
              <a:ext uri="{FF2B5EF4-FFF2-40B4-BE49-F238E27FC236}">
                <a16:creationId xmlns:a16="http://schemas.microsoft.com/office/drawing/2014/main" xmlns="" id="{C72EED67-8814-42EC-AC9E-531C75A9F126}"/>
              </a:ext>
            </a:extLst>
          </p:cNvPr>
          <p:cNvSpPr txBox="1"/>
          <p:nvPr/>
        </p:nvSpPr>
        <p:spPr>
          <a:xfrm>
            <a:off x="107504" y="887135"/>
            <a:ext cx="5688632" cy="5832366"/>
          </a:xfrm>
          <a:prstGeom prst="rect">
            <a:avLst/>
          </a:prstGeom>
          <a:noFill/>
        </p:spPr>
        <p:txBody>
          <a:bodyPr wrap="square" rtlCol="0">
            <a:spAutoFit/>
          </a:bodyPr>
          <a:lstStyle/>
          <a:p>
            <a:pPr marL="285750" indent="-285750" algn="just">
              <a:spcAft>
                <a:spcPts val="600"/>
              </a:spcAft>
              <a:buSzPct val="150000"/>
              <a:buFont typeface="Arial" panose="020B0604020202020204" pitchFamily="34" charset="0"/>
              <a:buChar char="•"/>
            </a:pPr>
            <a:r>
              <a:rPr lang="es-MX" sz="1400" dirty="0">
                <a:latin typeface="Montserrat" panose="00000500000000000000" pitchFamily="2" charset="0"/>
              </a:rPr>
              <a:t>Se cuenta con los siguientes materiales: mapas de </a:t>
            </a:r>
            <a:r>
              <a:rPr lang="es-MX" sz="1400" b="1" dirty="0">
                <a:latin typeface="Montserrat" panose="00000500000000000000" pitchFamily="2" charset="0"/>
              </a:rPr>
              <a:t>peligro</a:t>
            </a:r>
            <a:r>
              <a:rPr lang="es-MX" sz="1400" dirty="0">
                <a:latin typeface="Montserrat" panose="00000500000000000000" pitchFamily="2" charset="0"/>
              </a:rPr>
              <a:t> a escala municipal, </a:t>
            </a:r>
            <a:r>
              <a:rPr lang="es-MX" sz="1400" b="1" dirty="0">
                <a:latin typeface="Montserrat" panose="00000500000000000000" pitchFamily="2" charset="0"/>
              </a:rPr>
              <a:t>inundaciones históricas</a:t>
            </a:r>
            <a:r>
              <a:rPr lang="es-MX" sz="1400" dirty="0">
                <a:latin typeface="Montserrat" panose="00000500000000000000" pitchFamily="2" charset="0"/>
              </a:rPr>
              <a:t>  y de </a:t>
            </a:r>
            <a:r>
              <a:rPr lang="es-MX" sz="1400" b="1" dirty="0">
                <a:latin typeface="Montserrat" panose="00000500000000000000" pitchFamily="2" charset="0"/>
              </a:rPr>
              <a:t>vulnerabilidad</a:t>
            </a:r>
            <a:r>
              <a:rPr lang="es-MX" sz="1400" dirty="0">
                <a:latin typeface="Montserrat" panose="00000500000000000000" pitchFamily="2" charset="0"/>
              </a:rPr>
              <a:t>, ambos disponibles en el ANR. Así como, </a:t>
            </a:r>
            <a:r>
              <a:rPr lang="es-MX" sz="1400" dirty="0" smtClean="0">
                <a:latin typeface="Montserrat" panose="00000500000000000000" pitchFamily="2" charset="0"/>
              </a:rPr>
              <a:t>para </a:t>
            </a:r>
            <a:r>
              <a:rPr lang="es-MX" sz="1400" dirty="0">
                <a:latin typeface="Montserrat" panose="00000500000000000000" pitchFamily="2" charset="0"/>
              </a:rPr>
              <a:t>la ciudad de </a:t>
            </a:r>
            <a:r>
              <a:rPr lang="es-MX" sz="1400" b="1" dirty="0">
                <a:latin typeface="Montserrat" panose="00000500000000000000" pitchFamily="2" charset="0"/>
              </a:rPr>
              <a:t>Palizada</a:t>
            </a:r>
            <a:r>
              <a:rPr lang="es-MX" sz="1400" dirty="0">
                <a:latin typeface="Montserrat" panose="00000500000000000000" pitchFamily="2" charset="0"/>
              </a:rPr>
              <a:t> y </a:t>
            </a:r>
            <a:r>
              <a:rPr lang="es-MX" sz="1400" dirty="0" smtClean="0">
                <a:latin typeface="Montserrat" panose="00000500000000000000" pitchFamily="2" charset="0"/>
              </a:rPr>
              <a:t>la </a:t>
            </a:r>
            <a:r>
              <a:rPr lang="es-MX" sz="1400" b="1" dirty="0">
                <a:latin typeface="Montserrat" panose="00000500000000000000" pitchFamily="2" charset="0"/>
              </a:rPr>
              <a:t>delimitación federal </a:t>
            </a:r>
            <a:r>
              <a:rPr lang="es-MX" sz="1400" dirty="0">
                <a:latin typeface="Montserrat" panose="00000500000000000000" pitchFamily="2" charset="0"/>
              </a:rPr>
              <a:t>para algunas zonas</a:t>
            </a:r>
            <a:r>
              <a:rPr lang="es-MX" sz="1400" dirty="0" smtClean="0">
                <a:latin typeface="Montserrat" panose="00000500000000000000" pitchFamily="2" charset="0"/>
              </a:rPr>
              <a:t>.</a:t>
            </a:r>
          </a:p>
          <a:p>
            <a:pPr marL="285750" indent="-285750" algn="just">
              <a:spcAft>
                <a:spcPts val="600"/>
              </a:spcAft>
              <a:buFont typeface="Wingdings" panose="05000000000000000000" pitchFamily="2" charset="2"/>
              <a:buChar char="q"/>
            </a:pPr>
            <a:endParaRPr lang="es-MX" sz="1400" dirty="0">
              <a:latin typeface="Montserrat" panose="00000500000000000000" pitchFamily="2" charset="0"/>
            </a:endParaRPr>
          </a:p>
          <a:p>
            <a:pPr algn="just">
              <a:spcAft>
                <a:spcPts val="600"/>
              </a:spcAft>
            </a:pPr>
            <a:r>
              <a:rPr lang="es-MX" sz="1600" b="1" dirty="0" smtClean="0">
                <a:solidFill>
                  <a:srgbClr val="38806B"/>
                </a:solidFill>
                <a:latin typeface="Montserrat" panose="00000500000000000000" pitchFamily="2" charset="0"/>
              </a:rPr>
              <a:t>RECOMENDACIONES</a:t>
            </a:r>
          </a:p>
          <a:p>
            <a:pPr marL="285750" indent="-285750" algn="just">
              <a:spcAft>
                <a:spcPts val="600"/>
              </a:spcAft>
              <a:buSzPct val="150000"/>
              <a:buFont typeface="Arial" panose="020B0604020202020204" pitchFamily="34" charset="0"/>
              <a:buChar char="•"/>
            </a:pPr>
            <a:r>
              <a:rPr lang="es-MX" sz="1400" dirty="0" smtClean="0">
                <a:latin typeface="Montserrat" panose="00000500000000000000" pitchFamily="2" charset="0"/>
              </a:rPr>
              <a:t>Dar </a:t>
            </a:r>
            <a:r>
              <a:rPr lang="es-MX" sz="1400" b="1" dirty="0">
                <a:latin typeface="Montserrat" panose="00000500000000000000" pitchFamily="2" charset="0"/>
              </a:rPr>
              <a:t>mantenimiento a los bordos</a:t>
            </a:r>
            <a:r>
              <a:rPr lang="es-MX" sz="1400" dirty="0">
                <a:latin typeface="Montserrat" panose="00000500000000000000" pitchFamily="2" charset="0"/>
              </a:rPr>
              <a:t>: Jonuta-Palizada, Palizada-Rivera Gómez y del río Usumacinta, con el fin de proteger a los centros de población y zonas productivas.  </a:t>
            </a:r>
          </a:p>
          <a:p>
            <a:pPr marL="285750" indent="-285750" algn="just">
              <a:spcAft>
                <a:spcPts val="600"/>
              </a:spcAft>
              <a:buSzPct val="150000"/>
              <a:buFont typeface="Arial" panose="020B0604020202020204" pitchFamily="34" charset="0"/>
              <a:buChar char="•"/>
            </a:pPr>
            <a:r>
              <a:rPr lang="es-MX" sz="1400" b="1" dirty="0">
                <a:latin typeface="Montserrat" panose="00000500000000000000" pitchFamily="2" charset="0"/>
              </a:rPr>
              <a:t>Actualizar y elaborar mapas de inundación</a:t>
            </a:r>
            <a:r>
              <a:rPr lang="es-MX" sz="1400" dirty="0">
                <a:latin typeface="Montserrat" panose="00000500000000000000" pitchFamily="2" charset="0"/>
              </a:rPr>
              <a:t> para ríos y centros </a:t>
            </a:r>
            <a:r>
              <a:rPr lang="es-MX" sz="1400" dirty="0" smtClean="0">
                <a:latin typeface="Montserrat" panose="00000500000000000000" pitchFamily="2" charset="0"/>
              </a:rPr>
              <a:t>urbanos, </a:t>
            </a:r>
            <a:r>
              <a:rPr lang="es-MX" sz="1400" dirty="0">
                <a:latin typeface="Montserrat" panose="00000500000000000000" pitchFamily="2" charset="0"/>
              </a:rPr>
              <a:t>con apoyo de las dependencias académicas del </a:t>
            </a:r>
            <a:r>
              <a:rPr lang="es-MX" sz="1400" dirty="0" smtClean="0">
                <a:latin typeface="Montserrat" panose="00000500000000000000" pitchFamily="2" charset="0"/>
              </a:rPr>
              <a:t>estado, principalmente para los municipios de </a:t>
            </a:r>
            <a:r>
              <a:rPr lang="es-MX" sz="1400" b="1" dirty="0" smtClean="0">
                <a:latin typeface="Montserrat" panose="00000500000000000000" pitchFamily="2" charset="0"/>
              </a:rPr>
              <a:t>peligro muy alto y alto</a:t>
            </a:r>
            <a:r>
              <a:rPr lang="es-MX" sz="1400" dirty="0" smtClean="0">
                <a:latin typeface="Montserrat" panose="00000500000000000000" pitchFamily="2" charset="0"/>
              </a:rPr>
              <a:t>.</a:t>
            </a:r>
            <a:endParaRPr lang="es-MX" sz="1400" dirty="0">
              <a:latin typeface="Montserrat" panose="00000500000000000000" pitchFamily="2" charset="0"/>
            </a:endParaRPr>
          </a:p>
          <a:p>
            <a:pPr marL="285750" indent="-285750" algn="just">
              <a:spcAft>
                <a:spcPts val="600"/>
              </a:spcAft>
              <a:buSzPct val="150000"/>
              <a:buFont typeface="Arial" panose="020B0604020202020204" pitchFamily="34" charset="0"/>
              <a:buChar char="•"/>
            </a:pPr>
            <a:r>
              <a:rPr lang="es-MX" sz="1400" dirty="0">
                <a:latin typeface="Montserrat" panose="00000500000000000000" pitchFamily="2" charset="0"/>
              </a:rPr>
              <a:t>Fortalecer el monitoreo y vigilancia </a:t>
            </a:r>
            <a:r>
              <a:rPr lang="es-MX" sz="1400" dirty="0" err="1">
                <a:latin typeface="Montserrat" panose="00000500000000000000" pitchFamily="2" charset="0"/>
              </a:rPr>
              <a:t>hidrometeorológica</a:t>
            </a:r>
            <a:r>
              <a:rPr lang="es-MX" sz="1400" dirty="0">
                <a:latin typeface="Montserrat" panose="00000500000000000000" pitchFamily="2" charset="0"/>
              </a:rPr>
              <a:t>, </a:t>
            </a:r>
            <a:r>
              <a:rPr lang="es-MX" sz="1400" dirty="0" smtClean="0">
                <a:latin typeface="Montserrat" panose="00000500000000000000" pitchFamily="2" charset="0"/>
              </a:rPr>
              <a:t>principalmente para el </a:t>
            </a:r>
            <a:r>
              <a:rPr lang="es-MX" sz="1400" b="1" dirty="0" smtClean="0">
                <a:latin typeface="Montserrat" panose="00000500000000000000" pitchFamily="2" charset="0"/>
              </a:rPr>
              <a:t>Sistema Estatal de Alerta por Ríos (SEAR)</a:t>
            </a:r>
            <a:r>
              <a:rPr lang="es-MX" sz="1400" dirty="0" smtClean="0">
                <a:latin typeface="Montserrat" panose="00000500000000000000" pitchFamily="2" charset="0"/>
              </a:rPr>
              <a:t>. </a:t>
            </a:r>
            <a:r>
              <a:rPr lang="es-MX" sz="1400" dirty="0">
                <a:latin typeface="Montserrat" panose="00000500000000000000" pitchFamily="2" charset="0"/>
              </a:rPr>
              <a:t>Así mismo, dar mantenimiento y actualización a las </a:t>
            </a:r>
            <a:r>
              <a:rPr lang="es-MX" sz="1400" dirty="0" smtClean="0">
                <a:latin typeface="Montserrat" panose="00000500000000000000" pitchFamily="2" charset="0"/>
              </a:rPr>
              <a:t>estaciones de dicho sistema.</a:t>
            </a:r>
            <a:endParaRPr lang="es-MX" sz="1400" dirty="0">
              <a:latin typeface="Montserrat" panose="00000500000000000000" pitchFamily="2" charset="0"/>
            </a:endParaRPr>
          </a:p>
          <a:p>
            <a:pPr marL="285750" indent="-285750" algn="just">
              <a:spcAft>
                <a:spcPts val="600"/>
              </a:spcAft>
              <a:buSzPct val="150000"/>
              <a:buFont typeface="Arial" panose="020B0604020202020204" pitchFamily="34" charset="0"/>
              <a:buChar char="•"/>
            </a:pPr>
            <a:r>
              <a:rPr lang="es-MX" sz="1400" b="1" dirty="0">
                <a:latin typeface="Montserrat" panose="00000500000000000000" pitchFamily="2" charset="0"/>
              </a:rPr>
              <a:t>Delimitar las zonas federales</a:t>
            </a:r>
            <a:r>
              <a:rPr lang="es-MX" sz="1400" dirty="0">
                <a:latin typeface="Montserrat" panose="00000500000000000000" pitchFamily="2" charset="0"/>
              </a:rPr>
              <a:t> para </a:t>
            </a:r>
            <a:r>
              <a:rPr lang="es-MX" sz="1400" b="1" dirty="0">
                <a:latin typeface="Montserrat" panose="00000500000000000000" pitchFamily="2" charset="0"/>
              </a:rPr>
              <a:t>disminuir</a:t>
            </a:r>
            <a:r>
              <a:rPr lang="es-MX" sz="1400" dirty="0">
                <a:latin typeface="Montserrat" panose="00000500000000000000" pitchFamily="2" charset="0"/>
              </a:rPr>
              <a:t> las </a:t>
            </a:r>
            <a:r>
              <a:rPr lang="es-MX" sz="1400" b="1" dirty="0">
                <a:latin typeface="Montserrat" panose="00000500000000000000" pitchFamily="2" charset="0"/>
              </a:rPr>
              <a:t>invasiones</a:t>
            </a:r>
            <a:r>
              <a:rPr lang="es-MX" sz="1400" dirty="0">
                <a:latin typeface="Montserrat" panose="00000500000000000000" pitchFamily="2" charset="0"/>
              </a:rPr>
              <a:t> </a:t>
            </a:r>
            <a:r>
              <a:rPr lang="es-MX" sz="1400" dirty="0" smtClean="0">
                <a:latin typeface="Montserrat" panose="00000500000000000000" pitchFamily="2" charset="0"/>
              </a:rPr>
              <a:t>en las márgenes de los ríos  Palizada, Usumacinta, Candelaria y Champotón</a:t>
            </a:r>
            <a:r>
              <a:rPr lang="es-MX" sz="1400" b="1" dirty="0" smtClean="0">
                <a:latin typeface="Montserrat" panose="00000500000000000000" pitchFamily="2" charset="0"/>
              </a:rPr>
              <a:t>. </a:t>
            </a:r>
            <a:endParaRPr lang="es-MX" sz="1400" dirty="0">
              <a:latin typeface="Montserrat" panose="00000500000000000000" pitchFamily="2" charset="0"/>
            </a:endParaRPr>
          </a:p>
          <a:p>
            <a:pPr marL="285750" indent="-285750" algn="just">
              <a:spcAft>
                <a:spcPts val="600"/>
              </a:spcAft>
              <a:buSzPct val="150000"/>
              <a:buFont typeface="Arial" panose="020B0604020202020204" pitchFamily="34" charset="0"/>
              <a:buChar char="•"/>
            </a:pPr>
            <a:r>
              <a:rPr lang="es-MX" sz="1400" dirty="0">
                <a:latin typeface="Montserrat" panose="00000500000000000000" pitchFamily="2" charset="0"/>
              </a:rPr>
              <a:t>Elaborar un </a:t>
            </a:r>
            <a:r>
              <a:rPr lang="es-MX" sz="1400" b="1" dirty="0">
                <a:latin typeface="Montserrat" panose="00000500000000000000" pitchFamily="2" charset="0"/>
              </a:rPr>
              <a:t>inventario</a:t>
            </a:r>
            <a:r>
              <a:rPr lang="es-MX" sz="1400" dirty="0">
                <a:latin typeface="Montserrat" panose="00000500000000000000" pitchFamily="2" charset="0"/>
              </a:rPr>
              <a:t> que integre las características y condiciones de las </a:t>
            </a:r>
            <a:r>
              <a:rPr lang="es-MX" sz="1400" b="1" dirty="0">
                <a:latin typeface="Montserrat" panose="00000500000000000000" pitchFamily="2" charset="0"/>
              </a:rPr>
              <a:t>obras de protección</a:t>
            </a:r>
            <a:r>
              <a:rPr lang="es-MX" sz="1400" dirty="0">
                <a:latin typeface="Montserrat" panose="00000500000000000000" pitchFamily="2" charset="0"/>
              </a:rPr>
              <a:t>, para el control de avenidas en el estado</a:t>
            </a:r>
            <a:r>
              <a:rPr lang="es-MX" sz="1400" dirty="0" smtClean="0">
                <a:latin typeface="Montserrat" panose="00000500000000000000" pitchFamily="2" charset="0"/>
              </a:rPr>
              <a:t>.</a:t>
            </a:r>
            <a:endParaRPr lang="es-MX" sz="1400" dirty="0">
              <a:latin typeface="Montserrat" panose="00000500000000000000" pitchFamily="2" charset="0"/>
            </a:endParaRPr>
          </a:p>
        </p:txBody>
      </p:sp>
      <p:grpSp>
        <p:nvGrpSpPr>
          <p:cNvPr id="9" name="3 Grupo"/>
          <p:cNvGrpSpPr/>
          <p:nvPr/>
        </p:nvGrpSpPr>
        <p:grpSpPr>
          <a:xfrm>
            <a:off x="6128184" y="3656321"/>
            <a:ext cx="2695562" cy="2725007"/>
            <a:chOff x="6142944" y="3780456"/>
            <a:chExt cx="2670844" cy="2646657"/>
          </a:xfrm>
        </p:grpSpPr>
        <p:pic>
          <p:nvPicPr>
            <p:cNvPr id="10" name="Picture 4" descr="D:\Desktop\estaciones_CAMP.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2944" y="3780456"/>
              <a:ext cx="2670844" cy="2646657"/>
            </a:xfrm>
            <a:prstGeom prst="rect">
              <a:avLst/>
            </a:prstGeom>
            <a:noFill/>
            <a:ln w="28575">
              <a:solidFill>
                <a:schemeClr val="bg1">
                  <a:lumMod val="50000"/>
                </a:schemeClr>
              </a:solidFill>
            </a:ln>
            <a:extLst>
              <a:ext uri="{909E8E84-426E-40DD-AFC4-6F175D3DCCD1}">
                <a14:hiddenFill xmlns:a14="http://schemas.microsoft.com/office/drawing/2010/main">
                  <a:solidFill>
                    <a:srgbClr val="FFFFFF"/>
                  </a:solidFill>
                </a14:hiddenFill>
              </a:ext>
            </a:extLst>
          </p:spPr>
        </p:pic>
        <p:pic>
          <p:nvPicPr>
            <p:cNvPr id="11" name="Picture 5" descr="D:\Desktop\LEYEND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2865" y="3884066"/>
              <a:ext cx="921824" cy="913086"/>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2 CuadroTexto"/>
          <p:cNvSpPr txBox="1"/>
          <p:nvPr/>
        </p:nvSpPr>
        <p:spPr>
          <a:xfrm>
            <a:off x="4450974" y="6427113"/>
            <a:ext cx="4485522" cy="369332"/>
          </a:xfrm>
          <a:prstGeom prst="rect">
            <a:avLst/>
          </a:prstGeom>
          <a:noFill/>
        </p:spPr>
        <p:txBody>
          <a:bodyPr wrap="none" rtlCol="0">
            <a:spAutoFit/>
          </a:bodyPr>
          <a:lstStyle/>
          <a:p>
            <a:pPr algn="r"/>
            <a:r>
              <a:rPr lang="es-MX" sz="900" b="1" dirty="0" smtClean="0">
                <a:latin typeface="Montserrat Light" panose="00000400000000000000" pitchFamily="2" charset="0"/>
              </a:rPr>
              <a:t>Fuente: PRONACCH, 2013</a:t>
            </a:r>
          </a:p>
          <a:p>
            <a:pPr algn="r"/>
            <a:r>
              <a:rPr lang="es-MX" sz="900" dirty="0">
                <a:latin typeface="Montserrat Light" panose="00000400000000000000" pitchFamily="2" charset="0"/>
                <a:hlinkClick r:id="rId5"/>
              </a:rPr>
              <a:t>https://</a:t>
            </a:r>
            <a:r>
              <a:rPr lang="es-MX" sz="900" dirty="0" smtClean="0">
                <a:latin typeface="Montserrat Light" panose="00000400000000000000" pitchFamily="2" charset="0"/>
                <a:hlinkClick r:id="rId5"/>
              </a:rPr>
              <a:t>www.gob.mx/conagua/acciones-y-programas/peninsula-de-yucatan</a:t>
            </a:r>
            <a:endParaRPr lang="es-MX" sz="900" dirty="0" smtClean="0">
              <a:latin typeface="Montserrat Light" panose="00000400000000000000" pitchFamily="2" charset="0"/>
            </a:endParaRPr>
          </a:p>
        </p:txBody>
      </p:sp>
      <p:grpSp>
        <p:nvGrpSpPr>
          <p:cNvPr id="13" name="5 Grupo"/>
          <p:cNvGrpSpPr/>
          <p:nvPr/>
        </p:nvGrpSpPr>
        <p:grpSpPr>
          <a:xfrm>
            <a:off x="6128184" y="980728"/>
            <a:ext cx="2695562" cy="2448272"/>
            <a:chOff x="6084168" y="1052736"/>
            <a:chExt cx="2808312" cy="2448272"/>
          </a:xfrm>
        </p:grpSpPr>
        <p:pic>
          <p:nvPicPr>
            <p:cNvPr id="20" name="Imagen 19">
              <a:extLst>
                <a:ext uri="{FF2B5EF4-FFF2-40B4-BE49-F238E27FC236}">
                  <a16:creationId xmlns:a16="http://schemas.microsoft.com/office/drawing/2014/main" xmlns="" id="{C497F5F7-D24E-4F2B-99AE-28827424138D}"/>
                </a:ext>
              </a:extLst>
            </p:cNvPr>
            <p:cNvPicPr>
              <a:picLocks noChangeAspect="1"/>
            </p:cNvPicPr>
            <p:nvPr/>
          </p:nvPicPr>
          <p:blipFill rotWithShape="1">
            <a:blip r:embed="rId6"/>
            <a:srcRect l="2852" t="2394" r="3174" b="2293"/>
            <a:stretch/>
          </p:blipFill>
          <p:spPr>
            <a:xfrm>
              <a:off x="6084168" y="1052736"/>
              <a:ext cx="2808312" cy="2448272"/>
            </a:xfrm>
            <a:prstGeom prst="rect">
              <a:avLst/>
            </a:prstGeom>
            <a:ln w="28575">
              <a:solidFill>
                <a:schemeClr val="bg1">
                  <a:lumMod val="50000"/>
                </a:schemeClr>
              </a:solidFill>
            </a:ln>
          </p:spPr>
        </p:pic>
        <p:pic>
          <p:nvPicPr>
            <p:cNvPr id="21"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04248" y="1628800"/>
              <a:ext cx="471860" cy="142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783277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323528" y="190381"/>
            <a:ext cx="3787251" cy="646331"/>
          </a:xfrm>
          <a:prstGeom prst="rect">
            <a:avLst/>
          </a:prstGeom>
          <a:noFill/>
        </p:spPr>
        <p:txBody>
          <a:bodyPr wrap="square" rtlCol="0">
            <a:spAutoFit/>
          </a:bodyPr>
          <a:lstStyle/>
          <a:p>
            <a:r>
              <a:rPr lang="es-MX" b="1" dirty="0" smtClean="0">
                <a:solidFill>
                  <a:srgbClr val="38806B"/>
                </a:solidFill>
                <a:latin typeface="Montserrat"/>
              </a:rPr>
              <a:t>FENÓMENOS HIDROMETEOROLÓGICOS</a:t>
            </a:r>
          </a:p>
        </p:txBody>
      </p:sp>
      <p:sp>
        <p:nvSpPr>
          <p:cNvPr id="16" name="7 Rectángulo"/>
          <p:cNvSpPr/>
          <p:nvPr/>
        </p:nvSpPr>
        <p:spPr>
          <a:xfrm>
            <a:off x="35496" y="5038725"/>
            <a:ext cx="5904656" cy="1846659"/>
          </a:xfrm>
          <a:prstGeom prst="rect">
            <a:avLst/>
          </a:prstGeom>
          <a:noFill/>
        </p:spPr>
        <p:txBody>
          <a:bodyPr wrap="square" rtlCol="0">
            <a:spAutoFit/>
          </a:bodyPr>
          <a:lstStyle/>
          <a:p>
            <a:r>
              <a:rPr lang="es-MX" sz="1600" b="1" dirty="0" smtClean="0">
                <a:solidFill>
                  <a:srgbClr val="38806B"/>
                </a:solidFill>
                <a:latin typeface="Montserrat" panose="00000500000000000000" pitchFamily="2" charset="0"/>
              </a:rPr>
              <a:t>Recomendaciones </a:t>
            </a:r>
            <a:r>
              <a:rPr lang="es-MX" sz="1600" b="1" dirty="0">
                <a:solidFill>
                  <a:srgbClr val="38806B"/>
                </a:solidFill>
                <a:latin typeface="Montserrat" panose="00000500000000000000" pitchFamily="2" charset="0"/>
              </a:rPr>
              <a:t>para mitigar los </a:t>
            </a:r>
            <a:r>
              <a:rPr lang="es-MX" sz="1600" b="1" dirty="0" smtClean="0">
                <a:solidFill>
                  <a:srgbClr val="38806B"/>
                </a:solidFill>
                <a:latin typeface="Montserrat" panose="00000500000000000000" pitchFamily="2" charset="0"/>
              </a:rPr>
              <a:t>riesgos:</a:t>
            </a:r>
            <a:endParaRPr lang="es-MX" sz="1600" dirty="0">
              <a:solidFill>
                <a:srgbClr val="38806B"/>
              </a:solidFill>
              <a:latin typeface="Montserrat" panose="00000500000000000000" pitchFamily="2" charset="0"/>
            </a:endParaRPr>
          </a:p>
          <a:p>
            <a:pPr marL="285750" indent="-285750" algn="just">
              <a:buFont typeface="Symbol" panose="05050102010706020507" pitchFamily="18" charset="2"/>
              <a:buChar char=""/>
            </a:pPr>
            <a:r>
              <a:rPr lang="es-MX" sz="1400" b="1" dirty="0" smtClean="0">
                <a:latin typeface="Montserrat" panose="00000500000000000000" pitchFamily="2" charset="0"/>
              </a:rPr>
              <a:t>Contar con un </a:t>
            </a:r>
            <a:r>
              <a:rPr lang="es-MX" sz="1400" b="1" dirty="0">
                <a:latin typeface="Montserrat" panose="00000500000000000000" pitchFamily="2" charset="0"/>
              </a:rPr>
              <a:t>área de investigación </a:t>
            </a:r>
            <a:r>
              <a:rPr lang="es-MX" sz="1400" dirty="0">
                <a:latin typeface="Montserrat" panose="00000500000000000000" pitchFamily="2" charset="0"/>
              </a:rPr>
              <a:t>en el organigrama de PC </a:t>
            </a:r>
            <a:r>
              <a:rPr lang="es-MX" sz="1400" b="1" dirty="0">
                <a:latin typeface="Montserrat" panose="00000500000000000000" pitchFamily="2" charset="0"/>
              </a:rPr>
              <a:t>o comité científico asesor de fenómenos hidrometeorológicos, </a:t>
            </a:r>
            <a:r>
              <a:rPr lang="es-MX" sz="1400" dirty="0">
                <a:latin typeface="Montserrat" panose="00000500000000000000" pitchFamily="2" charset="0"/>
              </a:rPr>
              <a:t>con una visión claramente preventiva. El CENAPRED puede apoyar con su creación o fortalecimiento.</a:t>
            </a:r>
          </a:p>
          <a:p>
            <a:pPr marL="285750" indent="-285750" algn="just">
              <a:buFont typeface="Symbol" panose="05050102010706020507" pitchFamily="18" charset="2"/>
              <a:buChar char=""/>
            </a:pPr>
            <a:r>
              <a:rPr lang="es-MX" sz="1400" b="1" dirty="0" smtClean="0">
                <a:latin typeface="Montserrat" panose="00000500000000000000" pitchFamily="2" charset="0"/>
              </a:rPr>
              <a:t>Elaborar mapas de peligro y riesgo </a:t>
            </a:r>
            <a:r>
              <a:rPr lang="es-MX" sz="1400" dirty="0" smtClean="0">
                <a:latin typeface="Montserrat" panose="00000500000000000000" pitchFamily="2" charset="0"/>
              </a:rPr>
              <a:t>por los </a:t>
            </a:r>
            <a:r>
              <a:rPr lang="es-MX" sz="1400" dirty="0">
                <a:latin typeface="Montserrat" panose="00000500000000000000" pitchFamily="2" charset="0"/>
              </a:rPr>
              <a:t>efectos de los ciclones </a:t>
            </a:r>
            <a:r>
              <a:rPr lang="es-MX" sz="1400" dirty="0" smtClean="0">
                <a:latin typeface="Montserrat" panose="00000500000000000000" pitchFamily="2" charset="0"/>
              </a:rPr>
              <a:t>tropicales.</a:t>
            </a:r>
          </a:p>
        </p:txBody>
      </p:sp>
      <p:sp>
        <p:nvSpPr>
          <p:cNvPr id="17" name="9 Rectángulo"/>
          <p:cNvSpPr/>
          <p:nvPr/>
        </p:nvSpPr>
        <p:spPr>
          <a:xfrm>
            <a:off x="35496" y="858198"/>
            <a:ext cx="8756550" cy="338554"/>
          </a:xfrm>
          <a:prstGeom prst="rect">
            <a:avLst/>
          </a:prstGeom>
        </p:spPr>
        <p:txBody>
          <a:bodyPr wrap="square">
            <a:spAutoFit/>
          </a:bodyPr>
          <a:lstStyle/>
          <a:p>
            <a:r>
              <a:rPr lang="es-MX" sz="1600" b="1" dirty="0" smtClean="0">
                <a:solidFill>
                  <a:srgbClr val="38806B"/>
                </a:solidFill>
                <a:latin typeface="Montserrat"/>
              </a:rPr>
              <a:t>CICLONES TROPICALES</a:t>
            </a:r>
            <a:endParaRPr lang="es-MX" sz="1600" b="1" dirty="0">
              <a:solidFill>
                <a:srgbClr val="38806B"/>
              </a:solidFill>
              <a:latin typeface="Montserrat"/>
            </a:endParaRPr>
          </a:p>
        </p:txBody>
      </p:sp>
      <p:sp>
        <p:nvSpPr>
          <p:cNvPr id="18" name="8 Rectángulo"/>
          <p:cNvSpPr/>
          <p:nvPr/>
        </p:nvSpPr>
        <p:spPr>
          <a:xfrm>
            <a:off x="63922" y="2233315"/>
            <a:ext cx="8923298" cy="2923877"/>
          </a:xfrm>
          <a:prstGeom prst="rect">
            <a:avLst/>
          </a:prstGeom>
          <a:noFill/>
        </p:spPr>
        <p:txBody>
          <a:bodyPr wrap="square" rtlCol="0">
            <a:spAutoFit/>
          </a:bodyPr>
          <a:lstStyle/>
          <a:p>
            <a:r>
              <a:rPr lang="es-MX" sz="1600" b="1" dirty="0">
                <a:solidFill>
                  <a:srgbClr val="38806B"/>
                </a:solidFill>
                <a:latin typeface="Montserrat" panose="00000500000000000000" pitchFamily="2" charset="0"/>
              </a:rPr>
              <a:t>Recursos disponibles en el </a:t>
            </a:r>
            <a:r>
              <a:rPr lang="es-MX" sz="1600" b="1" dirty="0" smtClean="0">
                <a:solidFill>
                  <a:srgbClr val="38806B"/>
                </a:solidFill>
                <a:latin typeface="Montserrat" panose="00000500000000000000" pitchFamily="2" charset="0"/>
              </a:rPr>
              <a:t>CENAPRED:</a:t>
            </a:r>
            <a:endParaRPr lang="es-MX" sz="1600" dirty="0">
              <a:solidFill>
                <a:srgbClr val="38806B"/>
              </a:solidFill>
              <a:latin typeface="Montserrat" panose="00000500000000000000" pitchFamily="2" charset="0"/>
            </a:endParaRPr>
          </a:p>
          <a:p>
            <a:pPr marL="285750" indent="-285750">
              <a:buFont typeface="Symbol" panose="05050102010706020507" pitchFamily="18" charset="2"/>
              <a:buChar char=""/>
            </a:pPr>
            <a:r>
              <a:rPr lang="es-MX" sz="1400" b="1" dirty="0" smtClean="0">
                <a:latin typeface="Montserrat" panose="00000500000000000000" pitchFamily="2" charset="0"/>
              </a:rPr>
              <a:t>Capas de indicadores de peligro y riesgo</a:t>
            </a:r>
            <a:r>
              <a:rPr lang="es-MX" sz="1400" dirty="0" smtClean="0">
                <a:latin typeface="Montserrat" panose="00000500000000000000" pitchFamily="2" charset="0"/>
              </a:rPr>
              <a:t>, de eventos históricos, así como de escenarios de peligro por </a:t>
            </a:r>
            <a:r>
              <a:rPr lang="es-MX" sz="1400" dirty="0" err="1" smtClean="0">
                <a:latin typeface="Montserrat" panose="00000500000000000000" pitchFamily="2" charset="0"/>
              </a:rPr>
              <a:t>CT</a:t>
            </a:r>
            <a:r>
              <a:rPr lang="es-MX" sz="1400" dirty="0" smtClean="0">
                <a:latin typeface="Montserrat" panose="00000500000000000000" pitchFamily="2" charset="0"/>
              </a:rPr>
              <a:t> </a:t>
            </a:r>
            <a:r>
              <a:rPr lang="es-MX" sz="1400" dirty="0" smtClean="0">
                <a:latin typeface="Montserrat" panose="00000500000000000000" pitchFamily="2" charset="0"/>
                <a:hlinkClick r:id="rId3"/>
              </a:rPr>
              <a:t>http</a:t>
            </a:r>
            <a:r>
              <a:rPr lang="es-MX" sz="1400" dirty="0">
                <a:latin typeface="Montserrat" panose="00000500000000000000" pitchFamily="2" charset="0"/>
                <a:hlinkClick r:id="rId3"/>
              </a:rPr>
              <a:t>://</a:t>
            </a:r>
            <a:r>
              <a:rPr lang="es-MX" sz="1400" dirty="0" smtClean="0">
                <a:latin typeface="Montserrat" panose="00000500000000000000" pitchFamily="2" charset="0"/>
                <a:hlinkClick r:id="rId3"/>
              </a:rPr>
              <a:t>www.atlasnacionalderiesgos.gob.mx/archivo/visor-capas.html</a:t>
            </a:r>
            <a:endParaRPr lang="es-MX" sz="1400" dirty="0" smtClean="0">
              <a:latin typeface="Montserrat" panose="00000500000000000000" pitchFamily="2" charset="0"/>
            </a:endParaRPr>
          </a:p>
          <a:p>
            <a:pPr marL="285750" indent="-285750">
              <a:buFont typeface="Symbol" panose="05050102010706020507" pitchFamily="18" charset="2"/>
              <a:buChar char=""/>
            </a:pPr>
            <a:r>
              <a:rPr lang="es-MX" sz="1400" b="1" dirty="0" smtClean="0">
                <a:latin typeface="Montserrat" panose="00000500000000000000" pitchFamily="2" charset="0"/>
              </a:rPr>
              <a:t>G</a:t>
            </a:r>
            <a:r>
              <a:rPr lang="es-MX" sz="1400" b="1" i="1" dirty="0" smtClean="0">
                <a:latin typeface="Montserrat" panose="00000500000000000000" pitchFamily="2" charset="0"/>
              </a:rPr>
              <a:t>uía de contenido mínimo para la elaboración del Atlas Nacional de Riesgos</a:t>
            </a:r>
            <a:r>
              <a:rPr lang="es-MX" sz="1400" b="1" dirty="0" smtClean="0">
                <a:latin typeface="Montserrat" panose="00000500000000000000" pitchFamily="2" charset="0"/>
              </a:rPr>
              <a:t>.</a:t>
            </a:r>
            <a:r>
              <a:rPr lang="es-MX" sz="1400" dirty="0" smtClean="0">
                <a:latin typeface="Montserrat" panose="00000500000000000000" pitchFamily="2" charset="0"/>
              </a:rPr>
              <a:t> Anexo Único, Fracción V.13 </a:t>
            </a:r>
            <a:r>
              <a:rPr lang="es-MX" sz="1400" dirty="0" smtClean="0">
                <a:latin typeface="Montserrat" panose="00000500000000000000" pitchFamily="2" charset="0"/>
                <a:hlinkClick r:id="rId4"/>
              </a:rPr>
              <a:t>http</a:t>
            </a:r>
            <a:r>
              <a:rPr lang="es-MX" sz="1400" dirty="0">
                <a:latin typeface="Montserrat" panose="00000500000000000000" pitchFamily="2" charset="0"/>
                <a:hlinkClick r:id="rId4"/>
              </a:rPr>
              <a:t>://</a:t>
            </a:r>
            <a:r>
              <a:rPr lang="es-MX" sz="1400" dirty="0" smtClean="0">
                <a:latin typeface="Montserrat" panose="00000500000000000000" pitchFamily="2" charset="0"/>
                <a:hlinkClick r:id="rId4"/>
              </a:rPr>
              <a:t>www.atlasnacionalderiesgos.gob.mx/descargas/Guia_contenido_minimo2016.pdf</a:t>
            </a:r>
            <a:endParaRPr lang="es-MX" sz="1400" dirty="0" smtClean="0">
              <a:latin typeface="Montserrat" panose="00000500000000000000" pitchFamily="2" charset="0"/>
            </a:endParaRPr>
          </a:p>
          <a:p>
            <a:pPr marL="285750" indent="-285750">
              <a:buFont typeface="Symbol" panose="05050102010706020507" pitchFamily="18" charset="2"/>
              <a:buChar char=""/>
            </a:pPr>
            <a:r>
              <a:rPr lang="es-MX" sz="1400" b="1" i="1" dirty="0" smtClean="0">
                <a:latin typeface="Montserrat" panose="00000500000000000000" pitchFamily="2" charset="0"/>
              </a:rPr>
              <a:t>Guía Básica para la Elaboración de Atlas Estatales y Municipales de Peligros y Riesgos</a:t>
            </a:r>
            <a:r>
              <a:rPr lang="es-MX" sz="1400" dirty="0" smtClean="0">
                <a:latin typeface="Montserrat" panose="00000500000000000000" pitchFamily="2" charset="0"/>
              </a:rPr>
              <a:t>. </a:t>
            </a:r>
            <a:r>
              <a:rPr lang="es-MX" sz="1400" dirty="0">
                <a:latin typeface="Montserrat" panose="00000500000000000000" pitchFamily="2" charset="0"/>
              </a:rPr>
              <a:t>Capítulos II y IV </a:t>
            </a:r>
            <a:r>
              <a:rPr lang="es-MX" sz="1400" dirty="0">
                <a:latin typeface="Montserrat" panose="00000500000000000000" pitchFamily="2" charset="0"/>
                <a:hlinkClick r:id="rId5"/>
              </a:rPr>
              <a:t>https://</a:t>
            </a:r>
            <a:r>
              <a:rPr lang="es-MX" sz="1400" dirty="0" smtClean="0">
                <a:latin typeface="Montserrat" panose="00000500000000000000" pitchFamily="2" charset="0"/>
                <a:hlinkClick r:id="rId5"/>
              </a:rPr>
              <a:t>www.cenapred.gob.mx/es/Publicaciones/archivos/63.pdf</a:t>
            </a:r>
            <a:endParaRPr lang="es-MX" sz="1400" dirty="0" smtClean="0">
              <a:latin typeface="Montserrat" panose="00000500000000000000" pitchFamily="2" charset="0"/>
            </a:endParaRPr>
          </a:p>
          <a:p>
            <a:pPr marL="285750" indent="-285750">
              <a:buFont typeface="Symbol" panose="05050102010706020507" pitchFamily="18" charset="2"/>
              <a:buChar char=""/>
            </a:pPr>
            <a:r>
              <a:rPr lang="es-MX" sz="1400" b="1" i="1" dirty="0">
                <a:latin typeface="Montserrat" panose="00000500000000000000" pitchFamily="2" charset="0"/>
              </a:rPr>
              <a:t>Aplicación de la metodología para la elaboración de mapas de riesgo por inundaciones costeras por marea de tormenta. </a:t>
            </a:r>
            <a:r>
              <a:rPr lang="es-MX" sz="1400" b="1" i="1" dirty="0" smtClean="0">
                <a:solidFill>
                  <a:srgbClr val="FF0000"/>
                </a:solidFill>
                <a:latin typeface="Montserrat" panose="00000500000000000000" pitchFamily="2" charset="0"/>
              </a:rPr>
              <a:t>Caso Isla Arena, municipio de </a:t>
            </a:r>
            <a:r>
              <a:rPr lang="es-MX" sz="1400" b="1" i="1" dirty="0" err="1" smtClean="0">
                <a:solidFill>
                  <a:srgbClr val="FF0000"/>
                </a:solidFill>
                <a:latin typeface="Montserrat" panose="00000500000000000000" pitchFamily="2" charset="0"/>
              </a:rPr>
              <a:t>Calkiní</a:t>
            </a:r>
            <a:r>
              <a:rPr lang="es-MX" sz="1400" b="1" i="1" dirty="0" smtClean="0">
                <a:solidFill>
                  <a:srgbClr val="FF0000"/>
                </a:solidFill>
                <a:latin typeface="Montserrat" panose="00000500000000000000" pitchFamily="2" charset="0"/>
              </a:rPr>
              <a:t>, Campeche</a:t>
            </a:r>
            <a:r>
              <a:rPr lang="es-MX" sz="1400" dirty="0" smtClean="0">
                <a:latin typeface="Montserrat" panose="00000500000000000000" pitchFamily="2" charset="0"/>
              </a:rPr>
              <a:t> </a:t>
            </a:r>
            <a:r>
              <a:rPr lang="es-MX" sz="1400" dirty="0" smtClean="0">
                <a:latin typeface="Montserrat" panose="00000500000000000000" pitchFamily="2" charset="0"/>
                <a:hlinkClick r:id="rId6"/>
              </a:rPr>
              <a:t>https</a:t>
            </a:r>
            <a:r>
              <a:rPr lang="es-MX" sz="1400" dirty="0">
                <a:latin typeface="Montserrat" panose="00000500000000000000" pitchFamily="2" charset="0"/>
                <a:hlinkClick r:id="rId6"/>
              </a:rPr>
              <a:t>://</a:t>
            </a:r>
            <a:r>
              <a:rPr lang="es-MX" sz="1400" dirty="0" smtClean="0">
                <a:latin typeface="Montserrat" panose="00000500000000000000" pitchFamily="2" charset="0"/>
                <a:hlinkClick r:id="rId6"/>
              </a:rPr>
              <a:t>www.cenapred.gob.mx/es/Publicaciones/archivos/155.pdf</a:t>
            </a:r>
            <a:endParaRPr lang="es-MX" sz="1400" dirty="0" smtClean="0">
              <a:latin typeface="Montserrat" panose="00000500000000000000" pitchFamily="2" charset="0"/>
            </a:endParaRPr>
          </a:p>
          <a:p>
            <a:pPr marL="285750" indent="-285750">
              <a:buFont typeface="Symbol" panose="05050102010706020507" pitchFamily="18" charset="2"/>
              <a:buChar char=""/>
            </a:pPr>
            <a:r>
              <a:rPr lang="es-MX" sz="1400" dirty="0" smtClean="0">
                <a:latin typeface="Montserrat" panose="00000500000000000000" pitchFamily="2" charset="0"/>
              </a:rPr>
              <a:t>Fascículo </a:t>
            </a:r>
            <a:r>
              <a:rPr lang="es-MX" sz="1400" dirty="0">
                <a:latin typeface="Montserrat" panose="00000500000000000000" pitchFamily="2" charset="0"/>
              </a:rPr>
              <a:t>de </a:t>
            </a:r>
            <a:r>
              <a:rPr lang="es-MX" sz="1400" i="1" dirty="0">
                <a:latin typeface="Montserrat" panose="00000500000000000000" pitchFamily="2" charset="0"/>
              </a:rPr>
              <a:t>Ciclones </a:t>
            </a:r>
            <a:r>
              <a:rPr lang="es-MX" sz="1400" i="1" dirty="0" smtClean="0">
                <a:latin typeface="Montserrat" panose="00000500000000000000" pitchFamily="2" charset="0"/>
              </a:rPr>
              <a:t>Tropicales </a:t>
            </a:r>
            <a:r>
              <a:rPr lang="es-MX" sz="1400" dirty="0" smtClean="0">
                <a:latin typeface="Montserrat" panose="00000500000000000000" pitchFamily="2" charset="0"/>
              </a:rPr>
              <a:t> </a:t>
            </a:r>
            <a:r>
              <a:rPr lang="es-MX" sz="1400" dirty="0" smtClean="0">
                <a:latin typeface="Montserrat" panose="00000500000000000000" pitchFamily="2" charset="0"/>
                <a:hlinkClick r:id="rId7"/>
              </a:rPr>
              <a:t>https</a:t>
            </a:r>
            <a:r>
              <a:rPr lang="es-MX" sz="1400" dirty="0">
                <a:latin typeface="Montserrat" panose="00000500000000000000" pitchFamily="2" charset="0"/>
                <a:hlinkClick r:id="rId7"/>
              </a:rPr>
              <a:t>://</a:t>
            </a:r>
            <a:r>
              <a:rPr lang="es-MX" sz="1400" dirty="0" smtClean="0">
                <a:latin typeface="Montserrat" panose="00000500000000000000" pitchFamily="2" charset="0"/>
                <a:hlinkClick r:id="rId7"/>
              </a:rPr>
              <a:t>www.cenapred.gob.mx/es/Publicaciones/archivos/5-FASCCULOCICLONESTROPICALES.PDF</a:t>
            </a:r>
            <a:endParaRPr lang="es-MX" sz="1400" dirty="0" smtClean="0">
              <a:latin typeface="Montserrat" panose="00000500000000000000" pitchFamily="2" charset="0"/>
            </a:endParaRPr>
          </a:p>
        </p:txBody>
      </p:sp>
      <p:sp>
        <p:nvSpPr>
          <p:cNvPr id="19" name="13 Rectángulo"/>
          <p:cNvSpPr/>
          <p:nvPr/>
        </p:nvSpPr>
        <p:spPr>
          <a:xfrm>
            <a:off x="47724" y="1124744"/>
            <a:ext cx="6540500" cy="1200329"/>
          </a:xfrm>
          <a:prstGeom prst="rect">
            <a:avLst/>
          </a:prstGeom>
          <a:noFill/>
        </p:spPr>
        <p:txBody>
          <a:bodyPr wrap="square" rtlCol="0">
            <a:spAutoFit/>
          </a:bodyPr>
          <a:lstStyle/>
          <a:p>
            <a:r>
              <a:rPr lang="es-MX" sz="1600" b="1" dirty="0" smtClean="0">
                <a:solidFill>
                  <a:srgbClr val="38806B"/>
                </a:solidFill>
                <a:latin typeface="Montserrat" panose="00000500000000000000" pitchFamily="2" charset="0"/>
              </a:rPr>
              <a:t>Impacto</a:t>
            </a:r>
            <a:r>
              <a:rPr lang="es-MX" sz="1600" b="1" dirty="0">
                <a:solidFill>
                  <a:srgbClr val="38806B"/>
                </a:solidFill>
                <a:latin typeface="Montserrat" panose="00000500000000000000" pitchFamily="2" charset="0"/>
              </a:rPr>
              <a:t>:</a:t>
            </a:r>
            <a:endParaRPr lang="es-MX" sz="1600" dirty="0">
              <a:solidFill>
                <a:srgbClr val="38806B"/>
              </a:solidFill>
              <a:latin typeface="Montserrat" panose="00000500000000000000" pitchFamily="2" charset="0"/>
            </a:endParaRPr>
          </a:p>
          <a:p>
            <a:pPr marL="285750" indent="-285750">
              <a:buFont typeface="Symbol" panose="05050102010706020507" pitchFamily="18" charset="2"/>
              <a:buChar char=""/>
            </a:pPr>
            <a:r>
              <a:rPr lang="es-MX" sz="1400" b="1" dirty="0" smtClean="0">
                <a:latin typeface="Montserrat" panose="00000500000000000000" pitchFamily="2" charset="0"/>
              </a:rPr>
              <a:t>Dos declaratorias </a:t>
            </a:r>
            <a:r>
              <a:rPr lang="es-MX" sz="1400" b="1" dirty="0">
                <a:latin typeface="Montserrat" panose="00000500000000000000" pitchFamily="2" charset="0"/>
              </a:rPr>
              <a:t>de </a:t>
            </a:r>
            <a:r>
              <a:rPr lang="es-MX" sz="1400" b="1" dirty="0" smtClean="0">
                <a:latin typeface="Montserrat" panose="00000500000000000000" pitchFamily="2" charset="0"/>
              </a:rPr>
              <a:t>desastre por ciclones tropicales </a:t>
            </a:r>
            <a:r>
              <a:rPr lang="es-MX" sz="1400" dirty="0" smtClean="0">
                <a:latin typeface="Montserrat" panose="00000500000000000000" pitchFamily="2" charset="0"/>
              </a:rPr>
              <a:t>(base </a:t>
            </a:r>
            <a:r>
              <a:rPr lang="es-MX" sz="1400" dirty="0">
                <a:latin typeface="Montserrat" panose="00000500000000000000" pitchFamily="2" charset="0"/>
              </a:rPr>
              <a:t>de datos de declaratorias de desastres y emergencias de 2000 a 2018</a:t>
            </a:r>
            <a:r>
              <a:rPr lang="es-MX" sz="1400" dirty="0" smtClean="0">
                <a:latin typeface="Montserrat" panose="00000500000000000000" pitchFamily="2" charset="0"/>
              </a:rPr>
              <a:t>).</a:t>
            </a:r>
          </a:p>
          <a:p>
            <a:pPr marL="285750" indent="-285750">
              <a:buFont typeface="Symbol" panose="05050102010706020507" pitchFamily="18" charset="2"/>
              <a:buChar char=""/>
            </a:pPr>
            <a:r>
              <a:rPr lang="es-MX" sz="1400" dirty="0" smtClean="0">
                <a:latin typeface="Montserrat" panose="00000500000000000000" pitchFamily="2" charset="0"/>
              </a:rPr>
              <a:t>Huracanes: </a:t>
            </a:r>
            <a:r>
              <a:rPr lang="es-MX" sz="1400" i="1" dirty="0" smtClean="0">
                <a:latin typeface="Montserrat" panose="00000500000000000000" pitchFamily="2" charset="0"/>
              </a:rPr>
              <a:t>Janet</a:t>
            </a:r>
            <a:r>
              <a:rPr lang="es-MX" sz="1400" dirty="0" smtClean="0">
                <a:latin typeface="Montserrat" panose="00000500000000000000" pitchFamily="2" charset="0"/>
              </a:rPr>
              <a:t>, 1955 (cat. IV);</a:t>
            </a:r>
            <a:r>
              <a:rPr lang="es-MX" sz="1400" i="1" dirty="0">
                <a:latin typeface="Montserrat" panose="00000500000000000000" pitchFamily="2" charset="0"/>
              </a:rPr>
              <a:t> </a:t>
            </a:r>
            <a:r>
              <a:rPr lang="es-MX" sz="1400" i="1" dirty="0" err="1" smtClean="0">
                <a:latin typeface="Montserrat" panose="00000500000000000000" pitchFamily="2" charset="0"/>
              </a:rPr>
              <a:t>Dean</a:t>
            </a:r>
            <a:r>
              <a:rPr lang="es-MX" sz="1400" dirty="0">
                <a:latin typeface="Montserrat" panose="00000500000000000000" pitchFamily="2" charset="0"/>
              </a:rPr>
              <a:t>, 2007 (cat. </a:t>
            </a:r>
            <a:r>
              <a:rPr lang="es-MX" sz="1400" dirty="0" smtClean="0">
                <a:latin typeface="Montserrat" panose="00000500000000000000" pitchFamily="2" charset="0"/>
              </a:rPr>
              <a:t>III); </a:t>
            </a:r>
            <a:r>
              <a:rPr lang="es-MX" sz="1400" i="1" dirty="0" smtClean="0">
                <a:latin typeface="Montserrat" panose="00000500000000000000" pitchFamily="2" charset="0"/>
              </a:rPr>
              <a:t>Hilda</a:t>
            </a:r>
            <a:r>
              <a:rPr lang="es-MX" sz="1400" dirty="0">
                <a:latin typeface="Montserrat" panose="00000500000000000000" pitchFamily="2" charset="0"/>
              </a:rPr>
              <a:t>, 1955 </a:t>
            </a:r>
            <a:r>
              <a:rPr lang="es-MX" sz="1400" dirty="0" smtClean="0">
                <a:latin typeface="Montserrat" panose="00000500000000000000" pitchFamily="2" charset="0"/>
              </a:rPr>
              <a:t>(</a:t>
            </a:r>
            <a:r>
              <a:rPr lang="es-MX" sz="1400" dirty="0">
                <a:latin typeface="Montserrat" panose="00000500000000000000" pitchFamily="2" charset="0"/>
              </a:rPr>
              <a:t>cat. </a:t>
            </a:r>
            <a:r>
              <a:rPr lang="es-MX" sz="1400" dirty="0" smtClean="0">
                <a:latin typeface="Montserrat" panose="00000500000000000000" pitchFamily="2" charset="0"/>
              </a:rPr>
              <a:t>II) </a:t>
            </a:r>
            <a:r>
              <a:rPr lang="es-MX" sz="1400" dirty="0">
                <a:latin typeface="Montserrat" panose="00000500000000000000" pitchFamily="2" charset="0"/>
              </a:rPr>
              <a:t>y </a:t>
            </a:r>
            <a:r>
              <a:rPr lang="es-MX" sz="1400" i="1" dirty="0" smtClean="0">
                <a:latin typeface="Montserrat" panose="00000500000000000000" pitchFamily="2" charset="0"/>
              </a:rPr>
              <a:t>Gilbert</a:t>
            </a:r>
            <a:r>
              <a:rPr lang="es-MX" sz="1400" dirty="0" smtClean="0">
                <a:latin typeface="Montserrat" panose="00000500000000000000" pitchFamily="2" charset="0"/>
              </a:rPr>
              <a:t>, 1988 (no impactó, pero causó grandes daños).</a:t>
            </a:r>
            <a:endParaRPr lang="es-MX" sz="1400" dirty="0">
              <a:latin typeface="Montserrat" panose="00000500000000000000" pitchFamily="2" charset="0"/>
            </a:endParaRPr>
          </a:p>
        </p:txBody>
      </p:sp>
      <p:pic>
        <p:nvPicPr>
          <p:cNvPr id="20" name="Picture 2"/>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6309092" y="4938948"/>
            <a:ext cx="2502760" cy="1725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10 Rectángulo"/>
          <p:cNvSpPr/>
          <p:nvPr/>
        </p:nvSpPr>
        <p:spPr>
          <a:xfrm>
            <a:off x="6676246" y="1206043"/>
            <a:ext cx="2361719" cy="984885"/>
          </a:xfrm>
          <a:prstGeom prst="rect">
            <a:avLst/>
          </a:prstGeom>
          <a:noFill/>
        </p:spPr>
        <p:txBody>
          <a:bodyPr wrap="square" rtlCol="0">
            <a:spAutoFit/>
          </a:bodyPr>
          <a:lstStyle/>
          <a:p>
            <a:r>
              <a:rPr lang="es-MX" sz="1600" b="1" dirty="0" smtClean="0">
                <a:solidFill>
                  <a:srgbClr val="38806B"/>
                </a:solidFill>
                <a:latin typeface="Montserrat" panose="00000500000000000000" pitchFamily="2" charset="0"/>
              </a:rPr>
              <a:t>Zonas de impacto:</a:t>
            </a:r>
            <a:endParaRPr lang="es-MX" sz="1600" dirty="0">
              <a:solidFill>
                <a:srgbClr val="38806B"/>
              </a:solidFill>
              <a:latin typeface="Montserrat" panose="00000500000000000000" pitchFamily="2" charset="0"/>
            </a:endParaRPr>
          </a:p>
          <a:p>
            <a:pPr marL="285750" indent="-285750">
              <a:buFont typeface="Symbol" panose="05050102010706020507" pitchFamily="18" charset="2"/>
              <a:buChar char=""/>
            </a:pPr>
            <a:r>
              <a:rPr lang="es-MX" sz="1400" dirty="0" smtClean="0">
                <a:latin typeface="Montserrat" panose="00000500000000000000" pitchFamily="2" charset="0"/>
              </a:rPr>
              <a:t>Presencia de ciclones tropicales </a:t>
            </a:r>
            <a:r>
              <a:rPr lang="es-MX" sz="1400" b="1" dirty="0" smtClean="0">
                <a:latin typeface="Montserrat" panose="00000500000000000000" pitchFamily="2" charset="0"/>
              </a:rPr>
              <a:t>en toda la entidad</a:t>
            </a:r>
            <a:r>
              <a:rPr lang="es-MX" sz="1400" dirty="0" smtClean="0">
                <a:latin typeface="Montserrat" panose="00000500000000000000" pitchFamily="2" charset="0"/>
              </a:rPr>
              <a:t>.</a:t>
            </a:r>
            <a:endParaRPr lang="es-MX" sz="1400" dirty="0">
              <a:latin typeface="Montserrat" panose="00000500000000000000" pitchFamily="2" charset="0"/>
            </a:endParaRPr>
          </a:p>
        </p:txBody>
      </p:sp>
      <p:sp>
        <p:nvSpPr>
          <p:cNvPr id="22" name="11 CuadroTexto"/>
          <p:cNvSpPr txBox="1"/>
          <p:nvPr/>
        </p:nvSpPr>
        <p:spPr>
          <a:xfrm>
            <a:off x="6084168" y="6664084"/>
            <a:ext cx="2952608" cy="215444"/>
          </a:xfrm>
          <a:prstGeom prst="rect">
            <a:avLst/>
          </a:prstGeom>
          <a:solidFill>
            <a:schemeClr val="bg1">
              <a:alpha val="27000"/>
            </a:schemeClr>
          </a:solidFill>
        </p:spPr>
        <p:txBody>
          <a:bodyPr wrap="square" rtlCol="0">
            <a:spAutoFit/>
          </a:bodyPr>
          <a:lstStyle/>
          <a:p>
            <a:pPr algn="ctr"/>
            <a:r>
              <a:rPr lang="es-MX" sz="800" b="1" dirty="0" smtClean="0">
                <a:latin typeface="Montserrat" panose="00000500000000000000" pitchFamily="2" charset="0"/>
              </a:rPr>
              <a:t>Trayectorias de ciclones tropicales en </a:t>
            </a:r>
            <a:r>
              <a:rPr lang="es-MX" sz="800" b="1" dirty="0">
                <a:latin typeface="Montserrat" panose="00000500000000000000" pitchFamily="2" charset="0"/>
              </a:rPr>
              <a:t>Campeche</a:t>
            </a:r>
          </a:p>
        </p:txBody>
      </p:sp>
    </p:spTree>
    <p:extLst>
      <p:ext uri="{BB962C8B-B14F-4D97-AF65-F5344CB8AC3E}">
        <p14:creationId xmlns:p14="http://schemas.microsoft.com/office/powerpoint/2010/main" val="1142938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323528" y="190381"/>
            <a:ext cx="3787251" cy="646331"/>
          </a:xfrm>
          <a:prstGeom prst="rect">
            <a:avLst/>
          </a:prstGeom>
          <a:noFill/>
        </p:spPr>
        <p:txBody>
          <a:bodyPr wrap="square" rtlCol="0">
            <a:spAutoFit/>
          </a:bodyPr>
          <a:lstStyle/>
          <a:p>
            <a:r>
              <a:rPr lang="es-MX" b="1" dirty="0" smtClean="0">
                <a:solidFill>
                  <a:srgbClr val="38806B"/>
                </a:solidFill>
                <a:latin typeface="Montserrat"/>
              </a:rPr>
              <a:t>FENÓMENOS HIDROMETEOROLÓGICOS</a:t>
            </a:r>
          </a:p>
        </p:txBody>
      </p:sp>
      <p:sp>
        <p:nvSpPr>
          <p:cNvPr id="8" name="7 Rectángulo"/>
          <p:cNvSpPr/>
          <p:nvPr/>
        </p:nvSpPr>
        <p:spPr>
          <a:xfrm>
            <a:off x="107504" y="1193264"/>
            <a:ext cx="8834150" cy="2523768"/>
          </a:xfrm>
          <a:prstGeom prst="rect">
            <a:avLst/>
          </a:prstGeom>
          <a:noFill/>
        </p:spPr>
        <p:txBody>
          <a:bodyPr wrap="square" rtlCol="0">
            <a:spAutoFit/>
          </a:bodyPr>
          <a:lstStyle/>
          <a:p>
            <a:r>
              <a:rPr lang="es-MX" sz="1600" b="1" dirty="0">
                <a:solidFill>
                  <a:srgbClr val="38806B"/>
                </a:solidFill>
                <a:latin typeface="Montserrat" panose="00000500000000000000" pitchFamily="2" charset="0"/>
              </a:rPr>
              <a:t>Seguir las indicaciones del Sistema de Alerta Temprana de Ciclones Tropicales (</a:t>
            </a:r>
            <a:r>
              <a:rPr lang="es-MX" sz="1600" b="1" dirty="0" err="1">
                <a:solidFill>
                  <a:srgbClr val="38806B"/>
                </a:solidFill>
                <a:latin typeface="Montserrat" panose="00000500000000000000" pitchFamily="2" charset="0"/>
              </a:rPr>
              <a:t>SIAT-CT</a:t>
            </a:r>
            <a:r>
              <a:rPr lang="es-MX" sz="1600" b="1" dirty="0">
                <a:solidFill>
                  <a:srgbClr val="38806B"/>
                </a:solidFill>
                <a:latin typeface="Montserrat" panose="00000500000000000000" pitchFamily="2" charset="0"/>
              </a:rPr>
              <a:t>), el cual consiste en:</a:t>
            </a:r>
            <a:endParaRPr lang="es-MX" sz="1600" dirty="0">
              <a:solidFill>
                <a:srgbClr val="38806B"/>
              </a:solidFill>
              <a:latin typeface="Montserrat" panose="00000500000000000000" pitchFamily="2" charset="0"/>
            </a:endParaRPr>
          </a:p>
          <a:p>
            <a:pPr marL="285750" indent="-285750" algn="just">
              <a:buFont typeface="Symbol" panose="05050102010706020507" pitchFamily="18" charset="2"/>
              <a:buChar char=""/>
            </a:pPr>
            <a:r>
              <a:rPr lang="es-MX" sz="1400" b="1" dirty="0" smtClean="0">
                <a:latin typeface="Montserrat" panose="00000500000000000000" pitchFamily="2" charset="0"/>
              </a:rPr>
              <a:t>Conocimiento del riesgo</a:t>
            </a:r>
            <a:r>
              <a:rPr lang="es-MX" sz="1400" dirty="0" smtClean="0">
                <a:latin typeface="Montserrat" panose="00000500000000000000" pitchFamily="2" charset="0"/>
              </a:rPr>
              <a:t> (atlas de riesgo).</a:t>
            </a:r>
          </a:p>
          <a:p>
            <a:pPr marL="285750" indent="-285750" algn="just">
              <a:buFont typeface="Symbol" panose="05050102010706020507" pitchFamily="18" charset="2"/>
              <a:buChar char=""/>
            </a:pPr>
            <a:r>
              <a:rPr lang="es-MX" sz="1400" b="1" dirty="0" smtClean="0">
                <a:latin typeface="Montserrat" panose="00000500000000000000" pitchFamily="2" charset="0"/>
              </a:rPr>
              <a:t>Monitoreo del fenómeno</a:t>
            </a:r>
            <a:r>
              <a:rPr lang="es-MX" sz="1400" dirty="0" smtClean="0">
                <a:latin typeface="Montserrat" panose="00000500000000000000" pitchFamily="2" charset="0"/>
              </a:rPr>
              <a:t> (avisos y boletines del Servicio Meteorológico Nacional, de la Dirección General de Protección Civil y de estaciones meteorológicas de la propia unidad estatal de PC).</a:t>
            </a:r>
          </a:p>
          <a:p>
            <a:pPr marL="285750" indent="-285750" algn="just">
              <a:buFont typeface="Symbol" panose="05050102010706020507" pitchFamily="18" charset="2"/>
              <a:buChar char=""/>
            </a:pPr>
            <a:r>
              <a:rPr lang="es-MX" sz="1400" b="1" dirty="0">
                <a:latin typeface="Montserrat" panose="00000500000000000000" pitchFamily="2" charset="0"/>
              </a:rPr>
              <a:t>Difusión de </a:t>
            </a:r>
            <a:r>
              <a:rPr lang="es-MX" sz="1400" b="1" dirty="0" smtClean="0">
                <a:latin typeface="Montserrat" panose="00000500000000000000" pitchFamily="2" charset="0"/>
              </a:rPr>
              <a:t>alertas</a:t>
            </a:r>
            <a:r>
              <a:rPr lang="es-MX" sz="1400" dirty="0" smtClean="0">
                <a:latin typeface="Montserrat" panose="00000500000000000000" pitchFamily="2" charset="0"/>
              </a:rPr>
              <a:t> </a:t>
            </a:r>
            <a:r>
              <a:rPr lang="es-MX" sz="1400" dirty="0">
                <a:latin typeface="Montserrat" panose="00000500000000000000" pitchFamily="2" charset="0"/>
              </a:rPr>
              <a:t>a toda la población, especialmente la más </a:t>
            </a:r>
            <a:r>
              <a:rPr lang="es-MX" sz="1400" dirty="0" smtClean="0">
                <a:latin typeface="Montserrat" panose="00000500000000000000" pitchFamily="2" charset="0"/>
              </a:rPr>
              <a:t>vulnerable, </a:t>
            </a:r>
            <a:r>
              <a:rPr lang="es-MX" sz="1400" dirty="0">
                <a:latin typeface="Montserrat" panose="00000500000000000000" pitchFamily="2" charset="0"/>
              </a:rPr>
              <a:t>así como asegurar que la población indígena esté informada de las acciones </a:t>
            </a:r>
            <a:r>
              <a:rPr lang="es-MX" sz="1400" dirty="0" smtClean="0">
                <a:latin typeface="Montserrat" panose="00000500000000000000" pitchFamily="2" charset="0"/>
              </a:rPr>
              <a:t>que </a:t>
            </a:r>
            <a:r>
              <a:rPr lang="es-MX" sz="1400" dirty="0">
                <a:latin typeface="Montserrat" panose="00000500000000000000" pitchFamily="2" charset="0"/>
              </a:rPr>
              <a:t>deba tomar. Para ello, existe material de difusión que ha elaborado el CENAPRED en varias lenguas indígenas.</a:t>
            </a:r>
          </a:p>
          <a:p>
            <a:pPr marL="285750" indent="-285750" algn="just">
              <a:buFont typeface="Symbol" panose="05050102010706020507" pitchFamily="18" charset="2"/>
              <a:buChar char=""/>
            </a:pPr>
            <a:r>
              <a:rPr lang="es-MX" sz="1400" dirty="0" smtClean="0">
                <a:latin typeface="Montserrat" panose="00000500000000000000" pitchFamily="2" charset="0"/>
              </a:rPr>
              <a:t>Contar </a:t>
            </a:r>
            <a:r>
              <a:rPr lang="es-MX" sz="1400" dirty="0">
                <a:latin typeface="Montserrat" panose="00000500000000000000" pitchFamily="2" charset="0"/>
              </a:rPr>
              <a:t>con </a:t>
            </a:r>
            <a:r>
              <a:rPr lang="es-MX" sz="1400" b="1" dirty="0">
                <a:latin typeface="Montserrat" panose="00000500000000000000" pitchFamily="2" charset="0"/>
              </a:rPr>
              <a:t>planes de </a:t>
            </a:r>
            <a:r>
              <a:rPr lang="es-MX" sz="1400" b="1" dirty="0" smtClean="0">
                <a:latin typeface="Montserrat" panose="00000500000000000000" pitchFamily="2" charset="0"/>
              </a:rPr>
              <a:t>respuesta</a:t>
            </a:r>
            <a:r>
              <a:rPr lang="es-MX" sz="1400" dirty="0" smtClean="0">
                <a:latin typeface="Montserrat" panose="00000500000000000000" pitchFamily="2" charset="0"/>
              </a:rPr>
              <a:t> por </a:t>
            </a:r>
            <a:r>
              <a:rPr lang="es-MX" sz="1400" dirty="0">
                <a:latin typeface="Montserrat" panose="00000500000000000000" pitchFamily="2" charset="0"/>
              </a:rPr>
              <a:t>los efectos de los ciclones tropicales (rutas de evacuación, albergues, simulacros, </a:t>
            </a:r>
            <a:r>
              <a:rPr lang="es-MX" sz="1400" dirty="0" smtClean="0">
                <a:latin typeface="Montserrat" panose="00000500000000000000" pitchFamily="2" charset="0"/>
              </a:rPr>
              <a:t>etc.)</a:t>
            </a:r>
          </a:p>
        </p:txBody>
      </p:sp>
      <p:pic>
        <p:nvPicPr>
          <p:cNvPr id="10" name="8 Imagen"/>
          <p:cNvPicPr>
            <a:picLocks noChangeAspect="1"/>
          </p:cNvPicPr>
          <p:nvPr/>
        </p:nvPicPr>
        <p:blipFill rotWithShape="1">
          <a:blip r:embed="rId3" cstate="print">
            <a:extLst>
              <a:ext uri="{28A0092B-C50C-407E-A947-70E740481C1C}">
                <a14:useLocalDpi xmlns:a14="http://schemas.microsoft.com/office/drawing/2010/main" val="0"/>
              </a:ext>
            </a:extLst>
          </a:blip>
          <a:srcRect t="5412" r="4479" b="3967"/>
          <a:stretch/>
        </p:blipFill>
        <p:spPr>
          <a:xfrm>
            <a:off x="6156176" y="4221088"/>
            <a:ext cx="2880000" cy="2047624"/>
          </a:xfrm>
          <a:prstGeom prst="rect">
            <a:avLst/>
          </a:prstGeom>
        </p:spPr>
      </p:pic>
      <p:sp>
        <p:nvSpPr>
          <p:cNvPr id="11" name="12 CuadroTexto"/>
          <p:cNvSpPr txBox="1"/>
          <p:nvPr/>
        </p:nvSpPr>
        <p:spPr>
          <a:xfrm>
            <a:off x="6384177" y="6309320"/>
            <a:ext cx="2423998" cy="215444"/>
          </a:xfrm>
          <a:prstGeom prst="rect">
            <a:avLst/>
          </a:prstGeom>
          <a:solidFill>
            <a:schemeClr val="bg1">
              <a:alpha val="27000"/>
            </a:schemeClr>
          </a:solidFill>
        </p:spPr>
        <p:txBody>
          <a:bodyPr wrap="square" rtlCol="0">
            <a:spAutoFit/>
          </a:bodyPr>
          <a:lstStyle/>
          <a:p>
            <a:pPr algn="ctr"/>
            <a:r>
              <a:rPr lang="es-MX" sz="800" b="1" dirty="0">
                <a:latin typeface="Montserrat" panose="00000500000000000000" pitchFamily="2" charset="0"/>
              </a:rPr>
              <a:t>Propuesta de estaciones meteorológicas </a:t>
            </a:r>
          </a:p>
        </p:txBody>
      </p:sp>
      <p:sp>
        <p:nvSpPr>
          <p:cNvPr id="12" name="13 CuadroTexto"/>
          <p:cNvSpPr txBox="1"/>
          <p:nvPr/>
        </p:nvSpPr>
        <p:spPr>
          <a:xfrm>
            <a:off x="107504" y="3888918"/>
            <a:ext cx="5976664" cy="2708434"/>
          </a:xfrm>
          <a:prstGeom prst="rect">
            <a:avLst/>
          </a:prstGeom>
          <a:noFill/>
        </p:spPr>
        <p:txBody>
          <a:bodyPr wrap="square" rtlCol="0">
            <a:spAutoFit/>
          </a:bodyPr>
          <a:lstStyle/>
          <a:p>
            <a:pPr algn="just"/>
            <a:r>
              <a:rPr lang="es-MX" sz="1600" b="1" dirty="0">
                <a:solidFill>
                  <a:srgbClr val="38806B"/>
                </a:solidFill>
                <a:latin typeface="Montserrat" panose="00000500000000000000" pitchFamily="2" charset="0"/>
              </a:rPr>
              <a:t>Recomendaciones para mitigar los riesgos:</a:t>
            </a:r>
            <a:endParaRPr lang="es-MX" sz="1600" dirty="0">
              <a:solidFill>
                <a:srgbClr val="38806B"/>
              </a:solidFill>
              <a:latin typeface="Montserrat" panose="00000500000000000000" pitchFamily="2" charset="0"/>
            </a:endParaRPr>
          </a:p>
          <a:p>
            <a:pPr marL="285750" indent="-285750" algn="just">
              <a:buFont typeface="Symbol" panose="05050102010706020507" pitchFamily="18" charset="2"/>
              <a:buChar char=""/>
            </a:pPr>
            <a:r>
              <a:rPr lang="es-MX" sz="1400" dirty="0" smtClean="0">
                <a:latin typeface="Montserrat" panose="00000500000000000000" pitchFamily="2" charset="0"/>
              </a:rPr>
              <a:t>Para </a:t>
            </a:r>
            <a:r>
              <a:rPr lang="es-MX" sz="1400" dirty="0">
                <a:latin typeface="Montserrat" panose="00000500000000000000" pitchFamily="2" charset="0"/>
              </a:rPr>
              <a:t>mejorar el monitoreo de lluvias y </a:t>
            </a:r>
            <a:r>
              <a:rPr lang="es-MX" sz="1400" dirty="0" smtClean="0">
                <a:latin typeface="Montserrat" panose="00000500000000000000" pitchFamily="2" charset="0"/>
              </a:rPr>
              <a:t>temperaturas, entre otras variables, </a:t>
            </a:r>
            <a:r>
              <a:rPr lang="es-MX" sz="1400" b="1" dirty="0">
                <a:latin typeface="Montserrat" panose="00000500000000000000" pitchFamily="2" charset="0"/>
              </a:rPr>
              <a:t>se </a:t>
            </a:r>
            <a:r>
              <a:rPr lang="es-MX" sz="1400" b="1" dirty="0" smtClean="0">
                <a:latin typeface="Montserrat" panose="00000500000000000000" pitchFamily="2" charset="0"/>
              </a:rPr>
              <a:t>recomienda incrementar </a:t>
            </a:r>
            <a:r>
              <a:rPr lang="es-MX" sz="1400" b="1" dirty="0">
                <a:latin typeface="Montserrat" panose="00000500000000000000" pitchFamily="2" charset="0"/>
              </a:rPr>
              <a:t>el número de estaciones meteorológicas en la </a:t>
            </a:r>
            <a:r>
              <a:rPr lang="es-MX" sz="1400" b="1" dirty="0" smtClean="0">
                <a:latin typeface="Montserrat" panose="00000500000000000000" pitchFamily="2" charset="0"/>
              </a:rPr>
              <a:t>entidad</a:t>
            </a:r>
            <a:r>
              <a:rPr lang="es-MX" sz="1400" dirty="0" smtClean="0">
                <a:latin typeface="Montserrat" panose="00000500000000000000" pitchFamily="2" charset="0"/>
              </a:rPr>
              <a:t>; sin embargo, debido a que se </a:t>
            </a:r>
            <a:r>
              <a:rPr lang="es-MX" sz="1400" dirty="0">
                <a:latin typeface="Montserrat" panose="00000500000000000000" pitchFamily="2" charset="0"/>
              </a:rPr>
              <a:t>cuenta con </a:t>
            </a:r>
            <a:r>
              <a:rPr lang="es-MX" sz="1400" dirty="0" smtClean="0">
                <a:latin typeface="Montserrat" panose="00000500000000000000" pitchFamily="2" charset="0"/>
              </a:rPr>
              <a:t>el </a:t>
            </a:r>
            <a:r>
              <a:rPr lang="es-MX" sz="1400" dirty="0">
                <a:latin typeface="Montserrat" panose="00000500000000000000" pitchFamily="2" charset="0"/>
              </a:rPr>
              <a:t>radar meteorológico </a:t>
            </a:r>
            <a:r>
              <a:rPr lang="es-MX" sz="1400" dirty="0" err="1" smtClean="0">
                <a:latin typeface="Montserrat" panose="00000500000000000000" pitchFamily="2" charset="0"/>
              </a:rPr>
              <a:t>Sabancuy</a:t>
            </a:r>
            <a:r>
              <a:rPr lang="es-MX" sz="1400" dirty="0" smtClean="0">
                <a:latin typeface="Montserrat" panose="00000500000000000000" pitchFamily="2" charset="0"/>
              </a:rPr>
              <a:t> </a:t>
            </a:r>
            <a:r>
              <a:rPr lang="es-MX" sz="1400" dirty="0" smtClean="0">
                <a:latin typeface="Montserrat" panose="00000500000000000000" pitchFamily="2" charset="0"/>
              </a:rPr>
              <a:t>en la entidad, es posible reducir el número de estaciones </a:t>
            </a:r>
            <a:r>
              <a:rPr lang="es-MX" sz="1400" b="1" dirty="0" smtClean="0">
                <a:latin typeface="Montserrat" panose="00000500000000000000" pitchFamily="2" charset="0"/>
              </a:rPr>
              <a:t>si se calibra el radar para estimar intensidad de precipitación,</a:t>
            </a:r>
            <a:r>
              <a:rPr lang="es-MX" sz="1400" dirty="0" smtClean="0">
                <a:latin typeface="Montserrat" panose="00000500000000000000" pitchFamily="2" charset="0"/>
              </a:rPr>
              <a:t> </a:t>
            </a:r>
            <a:r>
              <a:rPr lang="es-MX" sz="1400" u="sng" dirty="0" smtClean="0">
                <a:latin typeface="Montserrat" panose="00000500000000000000" pitchFamily="2" charset="0"/>
              </a:rPr>
              <a:t>de otra manera se necesitarían 42 estaciones </a:t>
            </a:r>
            <a:r>
              <a:rPr lang="es-MX" sz="1400" u="sng" dirty="0">
                <a:latin typeface="Montserrat" panose="00000500000000000000" pitchFamily="2" charset="0"/>
              </a:rPr>
              <a:t>adicionales a las </a:t>
            </a:r>
            <a:r>
              <a:rPr lang="es-MX" sz="1400" u="sng" dirty="0" smtClean="0">
                <a:latin typeface="Montserrat" panose="00000500000000000000" pitchFamily="2" charset="0"/>
              </a:rPr>
              <a:t>11 que </a:t>
            </a:r>
            <a:r>
              <a:rPr lang="es-MX" sz="1400" u="sng" dirty="0">
                <a:latin typeface="Montserrat" panose="00000500000000000000" pitchFamily="2" charset="0"/>
              </a:rPr>
              <a:t>actualmente transmiten</a:t>
            </a:r>
            <a:r>
              <a:rPr lang="es-MX" sz="1400" dirty="0">
                <a:latin typeface="Montserrat" panose="00000500000000000000" pitchFamily="2" charset="0"/>
              </a:rPr>
              <a:t>, ubicándolas en las siguientes cuencas hidrológicas: cuatro en Yucatán, nueve en río Champotón y otros, catorce en Laguna de Términos, diez </a:t>
            </a:r>
            <a:r>
              <a:rPr lang="es-MX" sz="1400" dirty="0" smtClean="0">
                <a:latin typeface="Montserrat" panose="00000500000000000000" pitchFamily="2" charset="0"/>
              </a:rPr>
              <a:t>en cuencas </a:t>
            </a:r>
            <a:r>
              <a:rPr lang="es-MX" sz="1400" dirty="0">
                <a:latin typeface="Montserrat" panose="00000500000000000000" pitchFamily="2" charset="0"/>
              </a:rPr>
              <a:t>cerradas-A y cinco en cuencas cerradas-B </a:t>
            </a:r>
            <a:r>
              <a:rPr lang="es-MX" sz="1400" dirty="0" smtClean="0">
                <a:latin typeface="Montserrat" panose="00000500000000000000" pitchFamily="2" charset="0"/>
              </a:rPr>
              <a:t>.</a:t>
            </a:r>
          </a:p>
        </p:txBody>
      </p:sp>
      <p:sp>
        <p:nvSpPr>
          <p:cNvPr id="13" name="9 Rectángulo"/>
          <p:cNvSpPr/>
          <p:nvPr/>
        </p:nvSpPr>
        <p:spPr>
          <a:xfrm>
            <a:off x="107504" y="930206"/>
            <a:ext cx="8756550" cy="338554"/>
          </a:xfrm>
          <a:prstGeom prst="rect">
            <a:avLst/>
          </a:prstGeom>
        </p:spPr>
        <p:txBody>
          <a:bodyPr wrap="square">
            <a:spAutoFit/>
          </a:bodyPr>
          <a:lstStyle/>
          <a:p>
            <a:r>
              <a:rPr lang="es-MX" sz="1600" b="1" dirty="0" smtClean="0">
                <a:solidFill>
                  <a:srgbClr val="38806B"/>
                </a:solidFill>
                <a:latin typeface="Montserrat"/>
              </a:rPr>
              <a:t>CICLONES TROPICALES</a:t>
            </a:r>
            <a:endParaRPr lang="es-MX" sz="1600" b="1" dirty="0">
              <a:solidFill>
                <a:srgbClr val="38806B"/>
              </a:solidFill>
              <a:latin typeface="Montserrat"/>
            </a:endParaRPr>
          </a:p>
        </p:txBody>
      </p:sp>
    </p:spTree>
    <p:extLst>
      <p:ext uri="{BB962C8B-B14F-4D97-AF65-F5344CB8AC3E}">
        <p14:creationId xmlns:p14="http://schemas.microsoft.com/office/powerpoint/2010/main" val="827933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323528" y="190381"/>
            <a:ext cx="3787251" cy="646331"/>
          </a:xfrm>
          <a:prstGeom prst="rect">
            <a:avLst/>
          </a:prstGeom>
          <a:noFill/>
        </p:spPr>
        <p:txBody>
          <a:bodyPr wrap="square" rtlCol="0">
            <a:spAutoFit/>
          </a:bodyPr>
          <a:lstStyle/>
          <a:p>
            <a:r>
              <a:rPr lang="es-MX" b="1" dirty="0" smtClean="0">
                <a:solidFill>
                  <a:srgbClr val="38806B"/>
                </a:solidFill>
                <a:latin typeface="Montserrat"/>
              </a:rPr>
              <a:t>FENÓMENOS HIDROMETEOROLÓGICOS</a:t>
            </a:r>
          </a:p>
        </p:txBody>
      </p:sp>
      <p:sp>
        <p:nvSpPr>
          <p:cNvPr id="14" name="8 Rectángulo"/>
          <p:cNvSpPr/>
          <p:nvPr/>
        </p:nvSpPr>
        <p:spPr>
          <a:xfrm>
            <a:off x="179512" y="2204864"/>
            <a:ext cx="5904656" cy="3354765"/>
          </a:xfrm>
          <a:prstGeom prst="rect">
            <a:avLst/>
          </a:prstGeom>
          <a:noFill/>
        </p:spPr>
        <p:txBody>
          <a:bodyPr wrap="square" rtlCol="0">
            <a:spAutoFit/>
          </a:bodyPr>
          <a:lstStyle/>
          <a:p>
            <a:r>
              <a:rPr lang="es-MX" sz="1600" b="1" dirty="0">
                <a:solidFill>
                  <a:srgbClr val="38806B"/>
                </a:solidFill>
                <a:latin typeface="Montserrat" panose="00000500000000000000" pitchFamily="2" charset="0"/>
              </a:rPr>
              <a:t>Recursos disponibles en el </a:t>
            </a:r>
            <a:r>
              <a:rPr lang="es-MX" sz="1600" b="1" dirty="0" smtClean="0">
                <a:solidFill>
                  <a:srgbClr val="38806B"/>
                </a:solidFill>
                <a:latin typeface="Montserrat" panose="00000500000000000000" pitchFamily="2" charset="0"/>
              </a:rPr>
              <a:t>CENAPRED:</a:t>
            </a:r>
            <a:endParaRPr lang="es-MX" sz="1600" dirty="0">
              <a:solidFill>
                <a:srgbClr val="38806B"/>
              </a:solidFill>
              <a:latin typeface="Montserrat" panose="00000500000000000000" pitchFamily="2" charset="0"/>
            </a:endParaRPr>
          </a:p>
          <a:p>
            <a:pPr marL="285750" indent="-285750">
              <a:buFont typeface="Symbol" panose="05050102010706020507" pitchFamily="18" charset="2"/>
              <a:buChar char=""/>
            </a:pPr>
            <a:r>
              <a:rPr lang="es-MX" sz="1400" b="1" dirty="0" smtClean="0">
                <a:latin typeface="Montserrat" panose="00000500000000000000" pitchFamily="2" charset="0"/>
              </a:rPr>
              <a:t>Capas de indicadores cuantitativos y de escenarios de riesgo </a:t>
            </a:r>
            <a:r>
              <a:rPr lang="es-MX" sz="1400" b="1" dirty="0">
                <a:latin typeface="Montserrat" panose="00000500000000000000" pitchFamily="2" charset="0"/>
              </a:rPr>
              <a:t>por ondas de calor</a:t>
            </a:r>
            <a:r>
              <a:rPr lang="es-MX" sz="1400" dirty="0">
                <a:latin typeface="Montserrat" panose="00000500000000000000" pitchFamily="2" charset="0"/>
              </a:rPr>
              <a:t> </a:t>
            </a:r>
            <a:r>
              <a:rPr lang="es-MX" sz="1400" dirty="0" smtClean="0">
                <a:latin typeface="Montserrat" panose="00000500000000000000" pitchFamily="2" charset="0"/>
              </a:rPr>
              <a:t>(nuevos, próximamente en el </a:t>
            </a:r>
            <a:r>
              <a:rPr lang="es-MX" sz="1400" dirty="0" err="1" smtClean="0">
                <a:latin typeface="Montserrat" panose="00000500000000000000" pitchFamily="2" charset="0"/>
              </a:rPr>
              <a:t>ANR</a:t>
            </a:r>
            <a:r>
              <a:rPr lang="es-MX" sz="1400" dirty="0" smtClean="0">
                <a:latin typeface="Montserrat" panose="00000500000000000000" pitchFamily="2" charset="0"/>
              </a:rPr>
              <a:t>).</a:t>
            </a:r>
          </a:p>
          <a:p>
            <a:pPr marL="285750" indent="-285750">
              <a:buFont typeface="Symbol" panose="05050102010706020507" pitchFamily="18" charset="2"/>
              <a:buChar char=""/>
            </a:pPr>
            <a:r>
              <a:rPr lang="es-MX" sz="1400" b="1" dirty="0" smtClean="0">
                <a:latin typeface="Montserrat" panose="00000500000000000000" pitchFamily="2" charset="0"/>
              </a:rPr>
              <a:t>Estudio</a:t>
            </a:r>
            <a:r>
              <a:rPr lang="es-MX" sz="1400" dirty="0">
                <a:latin typeface="Montserrat" panose="00000500000000000000" pitchFamily="2" charset="0"/>
              </a:rPr>
              <a:t>: Mapas de riesgo por temperaturas máximas (3ª etapa ondas de calor) </a:t>
            </a:r>
            <a:r>
              <a:rPr lang="es-MX" sz="1400" dirty="0">
                <a:latin typeface="Montserrat" panose="00000500000000000000" pitchFamily="2" charset="0"/>
                <a:hlinkClick r:id="rId3"/>
              </a:rPr>
              <a:t>http://www1.cenapred.unam.mx/DIR_INVESTIGACION/Fraccion_XLI/RH/180301_RH_ondas_de_calor_mapas.pdf</a:t>
            </a:r>
            <a:endParaRPr lang="es-MX" sz="1400" dirty="0">
              <a:latin typeface="Montserrat" panose="00000500000000000000" pitchFamily="2" charset="0"/>
            </a:endParaRPr>
          </a:p>
          <a:p>
            <a:pPr marL="285750" indent="-285750">
              <a:buFont typeface="Symbol" panose="05050102010706020507" pitchFamily="18" charset="2"/>
              <a:buChar char=""/>
            </a:pPr>
            <a:r>
              <a:rPr lang="es-MX" sz="1400" b="1" dirty="0" smtClean="0">
                <a:latin typeface="Montserrat" panose="00000500000000000000" pitchFamily="2" charset="0"/>
              </a:rPr>
              <a:t>G</a:t>
            </a:r>
            <a:r>
              <a:rPr lang="es-MX" sz="1400" b="1" i="1" dirty="0" smtClean="0">
                <a:latin typeface="Montserrat" panose="00000500000000000000" pitchFamily="2" charset="0"/>
              </a:rPr>
              <a:t>uía de contenido mínimo para la elaboración del Atlas Nacional de Riesgos</a:t>
            </a:r>
            <a:r>
              <a:rPr lang="es-MX" sz="1400" dirty="0" smtClean="0">
                <a:latin typeface="Montserrat" panose="00000500000000000000" pitchFamily="2" charset="0"/>
              </a:rPr>
              <a:t>. Anexo Único, Fracción V.12 </a:t>
            </a:r>
            <a:r>
              <a:rPr lang="es-MX" sz="1400" dirty="0" smtClean="0">
                <a:latin typeface="Montserrat" panose="00000500000000000000" pitchFamily="2" charset="0"/>
                <a:hlinkClick r:id="rId4"/>
              </a:rPr>
              <a:t>http</a:t>
            </a:r>
            <a:r>
              <a:rPr lang="es-MX" sz="1400" dirty="0">
                <a:latin typeface="Montserrat" panose="00000500000000000000" pitchFamily="2" charset="0"/>
                <a:hlinkClick r:id="rId4"/>
              </a:rPr>
              <a:t>://</a:t>
            </a:r>
            <a:r>
              <a:rPr lang="es-MX" sz="1400" dirty="0" smtClean="0">
                <a:latin typeface="Montserrat" panose="00000500000000000000" pitchFamily="2" charset="0"/>
                <a:hlinkClick r:id="rId4"/>
              </a:rPr>
              <a:t>www.atlasnacionalderiesgos.gob.mx/descargas/Guia_contenido_minimo2016.pdf</a:t>
            </a:r>
            <a:endParaRPr lang="es-MX" sz="1400" dirty="0" smtClean="0">
              <a:latin typeface="Montserrat" panose="00000500000000000000" pitchFamily="2" charset="0"/>
            </a:endParaRPr>
          </a:p>
          <a:p>
            <a:pPr marL="285750" indent="-285750">
              <a:buFont typeface="Symbol" panose="05050102010706020507" pitchFamily="18" charset="2"/>
              <a:buChar char=""/>
            </a:pPr>
            <a:r>
              <a:rPr lang="es-MX" sz="1400" b="1" dirty="0" smtClean="0">
                <a:latin typeface="Montserrat" panose="00000500000000000000" pitchFamily="2" charset="0"/>
              </a:rPr>
              <a:t>Cursos </a:t>
            </a:r>
            <a:r>
              <a:rPr lang="es-MX" sz="1400" b="1" dirty="0">
                <a:latin typeface="Montserrat" panose="00000500000000000000" pitchFamily="2" charset="0"/>
              </a:rPr>
              <a:t>de sistemas de información geográfica </a:t>
            </a:r>
            <a:r>
              <a:rPr lang="es-MX" sz="1400" dirty="0">
                <a:latin typeface="Montserrat" panose="00000500000000000000" pitchFamily="2" charset="0"/>
              </a:rPr>
              <a:t>(</a:t>
            </a:r>
            <a:r>
              <a:rPr lang="es-MX" sz="1400" i="1" dirty="0" err="1">
                <a:latin typeface="Montserrat" panose="00000500000000000000" pitchFamily="2" charset="0"/>
              </a:rPr>
              <a:t>Qgis</a:t>
            </a:r>
            <a:r>
              <a:rPr lang="es-MX" sz="1400" dirty="0" smtClean="0">
                <a:latin typeface="Montserrat" panose="00000500000000000000" pitchFamily="2" charset="0"/>
              </a:rPr>
              <a:t>)</a:t>
            </a:r>
          </a:p>
          <a:p>
            <a:pPr marL="285750" indent="-285750">
              <a:buFont typeface="Symbol" panose="05050102010706020507" pitchFamily="18" charset="2"/>
              <a:buChar char=""/>
            </a:pPr>
            <a:r>
              <a:rPr lang="es-MX" sz="1400" b="1" dirty="0">
                <a:latin typeface="Montserrat" panose="00000500000000000000" pitchFamily="2" charset="0"/>
              </a:rPr>
              <a:t>Seminario de </a:t>
            </a:r>
            <a:r>
              <a:rPr lang="es-MX" sz="1400" b="1" i="1" dirty="0">
                <a:latin typeface="Montserrat" panose="00000500000000000000" pitchFamily="2" charset="0"/>
              </a:rPr>
              <a:t>Riesgos hidrometeorológicos</a:t>
            </a:r>
            <a:r>
              <a:rPr lang="es-MX" sz="1400" dirty="0">
                <a:latin typeface="Montserrat" panose="00000500000000000000" pitchFamily="2" charset="0"/>
              </a:rPr>
              <a:t> </a:t>
            </a:r>
          </a:p>
          <a:p>
            <a:r>
              <a:rPr lang="es-MX" sz="1400" dirty="0">
                <a:latin typeface="Montserrat" panose="00000500000000000000" pitchFamily="2" charset="0"/>
              </a:rPr>
              <a:t>      (Auditorio del CENAPRED, 28 de marzo</a:t>
            </a:r>
            <a:r>
              <a:rPr lang="es-MX" sz="1400" dirty="0" smtClean="0">
                <a:latin typeface="Montserrat" panose="00000500000000000000" pitchFamily="2" charset="0"/>
              </a:rPr>
              <a:t>).</a:t>
            </a:r>
            <a:endParaRPr lang="es-MX" sz="1400" dirty="0">
              <a:latin typeface="Montserrat" panose="00000500000000000000" pitchFamily="2" charset="0"/>
            </a:endParaRPr>
          </a:p>
        </p:txBody>
      </p:sp>
      <p:sp>
        <p:nvSpPr>
          <p:cNvPr id="15" name="9 Rectángulo"/>
          <p:cNvSpPr/>
          <p:nvPr/>
        </p:nvSpPr>
        <p:spPr>
          <a:xfrm>
            <a:off x="179512" y="858198"/>
            <a:ext cx="8756550" cy="338554"/>
          </a:xfrm>
          <a:prstGeom prst="rect">
            <a:avLst/>
          </a:prstGeom>
        </p:spPr>
        <p:txBody>
          <a:bodyPr wrap="square">
            <a:spAutoFit/>
          </a:bodyPr>
          <a:lstStyle/>
          <a:p>
            <a:r>
              <a:rPr lang="es-MX" sz="1600" b="1" dirty="0" smtClean="0">
                <a:solidFill>
                  <a:srgbClr val="38806B"/>
                </a:solidFill>
                <a:latin typeface="Montserrat"/>
              </a:rPr>
              <a:t>ONDAS DE CALOR</a:t>
            </a:r>
            <a:endParaRPr lang="es-MX" sz="1600" b="1" dirty="0">
              <a:solidFill>
                <a:srgbClr val="38806B"/>
              </a:solidFill>
              <a:latin typeface="Montserrat"/>
            </a:endParaRPr>
          </a:p>
        </p:txBody>
      </p:sp>
      <p:sp>
        <p:nvSpPr>
          <p:cNvPr id="16" name="13 Rectángulo"/>
          <p:cNvSpPr/>
          <p:nvPr/>
        </p:nvSpPr>
        <p:spPr>
          <a:xfrm>
            <a:off x="179512" y="1124744"/>
            <a:ext cx="6193008" cy="1200329"/>
          </a:xfrm>
          <a:prstGeom prst="rect">
            <a:avLst/>
          </a:prstGeom>
          <a:noFill/>
        </p:spPr>
        <p:txBody>
          <a:bodyPr wrap="square" rtlCol="0">
            <a:spAutoFit/>
          </a:bodyPr>
          <a:lstStyle/>
          <a:p>
            <a:r>
              <a:rPr lang="es-MX" sz="1600" b="1" dirty="0" smtClean="0">
                <a:solidFill>
                  <a:srgbClr val="38806B"/>
                </a:solidFill>
                <a:latin typeface="Montserrat" panose="00000500000000000000" pitchFamily="2" charset="0"/>
              </a:rPr>
              <a:t>Impacto</a:t>
            </a:r>
            <a:r>
              <a:rPr lang="es-MX" sz="1600" b="1" dirty="0">
                <a:solidFill>
                  <a:srgbClr val="38806B"/>
                </a:solidFill>
                <a:latin typeface="Montserrat" panose="00000500000000000000" pitchFamily="2" charset="0"/>
              </a:rPr>
              <a:t>:</a:t>
            </a:r>
            <a:endParaRPr lang="es-MX" sz="1600" dirty="0">
              <a:solidFill>
                <a:srgbClr val="38806B"/>
              </a:solidFill>
              <a:latin typeface="Montserrat" panose="00000500000000000000" pitchFamily="2" charset="0"/>
            </a:endParaRPr>
          </a:p>
          <a:p>
            <a:pPr marL="285750" indent="-285750" algn="just">
              <a:buFont typeface="Symbol" panose="05050102010706020507" pitchFamily="18" charset="2"/>
              <a:buChar char=""/>
            </a:pPr>
            <a:r>
              <a:rPr lang="es-MX" sz="1400" b="1" dirty="0" smtClean="0">
                <a:latin typeface="Montserrat" panose="00000500000000000000" pitchFamily="2" charset="0"/>
              </a:rPr>
              <a:t>Tres </a:t>
            </a:r>
            <a:r>
              <a:rPr lang="es-MX" sz="1400" b="1" dirty="0">
                <a:latin typeface="Montserrat" panose="00000500000000000000" pitchFamily="2" charset="0"/>
              </a:rPr>
              <a:t>decesos por </a:t>
            </a:r>
            <a:r>
              <a:rPr lang="es-MX" sz="1400" b="1" dirty="0" smtClean="0">
                <a:latin typeface="Montserrat" panose="00000500000000000000" pitchFamily="2" charset="0"/>
              </a:rPr>
              <a:t>calor </a:t>
            </a:r>
            <a:r>
              <a:rPr lang="es-MX" sz="1400" dirty="0" smtClean="0">
                <a:latin typeface="Montserrat" panose="00000500000000000000" pitchFamily="2" charset="0"/>
              </a:rPr>
              <a:t>de </a:t>
            </a:r>
            <a:r>
              <a:rPr lang="es-MX" sz="1400" dirty="0">
                <a:latin typeface="Montserrat" panose="00000500000000000000" pitchFamily="2" charset="0"/>
              </a:rPr>
              <a:t>1998 a 2017 (SS, 2019</a:t>
            </a:r>
            <a:r>
              <a:rPr lang="es-MX" sz="1400" dirty="0" smtClean="0">
                <a:latin typeface="Montserrat" panose="00000500000000000000" pitchFamily="2" charset="0"/>
              </a:rPr>
              <a:t>).</a:t>
            </a:r>
          </a:p>
          <a:p>
            <a:pPr marL="285750" indent="-285750" algn="just">
              <a:buFont typeface="Symbol" panose="05050102010706020507" pitchFamily="18" charset="2"/>
              <a:buChar char=""/>
            </a:pPr>
            <a:r>
              <a:rPr lang="es-MX" sz="1400" b="1" dirty="0" smtClean="0">
                <a:latin typeface="Montserrat" panose="00000500000000000000" pitchFamily="2" charset="0"/>
              </a:rPr>
              <a:t>Dos </a:t>
            </a:r>
            <a:r>
              <a:rPr lang="es-MX" sz="1400" b="1" dirty="0">
                <a:latin typeface="Montserrat" panose="00000500000000000000" pitchFamily="2" charset="0"/>
              </a:rPr>
              <a:t>declaratorias de </a:t>
            </a:r>
            <a:r>
              <a:rPr lang="es-MX" sz="1400" b="1" dirty="0" smtClean="0">
                <a:latin typeface="Montserrat" panose="00000500000000000000" pitchFamily="2" charset="0"/>
              </a:rPr>
              <a:t>emergencia </a:t>
            </a:r>
            <a:r>
              <a:rPr lang="es-MX" sz="1400" b="1" dirty="0">
                <a:latin typeface="Montserrat" panose="00000500000000000000" pitchFamily="2" charset="0"/>
              </a:rPr>
              <a:t>por temperaturas </a:t>
            </a:r>
            <a:r>
              <a:rPr lang="es-MX" sz="1400" b="1" dirty="0" smtClean="0">
                <a:latin typeface="Montserrat" panose="00000500000000000000" pitchFamily="2" charset="0"/>
              </a:rPr>
              <a:t>extremas altas </a:t>
            </a:r>
            <a:r>
              <a:rPr lang="es-MX" sz="1400" dirty="0">
                <a:latin typeface="Montserrat" panose="00000500000000000000" pitchFamily="2" charset="0"/>
              </a:rPr>
              <a:t>(base de datos de declaratorias de desastres y emergencias de 2000 a 2018</a:t>
            </a:r>
            <a:r>
              <a:rPr lang="es-MX" sz="1400" dirty="0" smtClean="0">
                <a:latin typeface="Montserrat" panose="00000500000000000000" pitchFamily="2" charset="0"/>
              </a:rPr>
              <a:t>).</a:t>
            </a:r>
            <a:endParaRPr lang="es-MX" sz="1400" dirty="0">
              <a:latin typeface="Montserrat" panose="00000500000000000000" pitchFamily="2" charset="0"/>
            </a:endParaRPr>
          </a:p>
        </p:txBody>
      </p:sp>
      <p:pic>
        <p:nvPicPr>
          <p:cNvPr id="17" name="5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17882" y="2492896"/>
            <a:ext cx="2556588" cy="2319918"/>
          </a:xfrm>
          <a:prstGeom prst="rect">
            <a:avLst/>
          </a:prstGeom>
        </p:spPr>
      </p:pic>
      <p:sp>
        <p:nvSpPr>
          <p:cNvPr id="18" name="6 CuadroTexto"/>
          <p:cNvSpPr txBox="1"/>
          <p:nvPr/>
        </p:nvSpPr>
        <p:spPr>
          <a:xfrm>
            <a:off x="6156176" y="4797152"/>
            <a:ext cx="2880000" cy="215444"/>
          </a:xfrm>
          <a:prstGeom prst="rect">
            <a:avLst/>
          </a:prstGeom>
          <a:solidFill>
            <a:schemeClr val="bg1">
              <a:alpha val="27000"/>
            </a:schemeClr>
          </a:solidFill>
        </p:spPr>
        <p:txBody>
          <a:bodyPr wrap="square" rtlCol="0">
            <a:spAutoFit/>
          </a:bodyPr>
          <a:lstStyle/>
          <a:p>
            <a:pPr algn="ctr"/>
            <a:r>
              <a:rPr lang="es-MX" sz="800" b="1" dirty="0" smtClean="0">
                <a:latin typeface="Montserrat" panose="00000500000000000000" pitchFamily="2" charset="0"/>
              </a:rPr>
              <a:t>Índice de peligro </a:t>
            </a:r>
            <a:r>
              <a:rPr lang="es-MX" sz="800" b="1" dirty="0">
                <a:latin typeface="Montserrat" panose="00000500000000000000" pitchFamily="2" charset="0"/>
              </a:rPr>
              <a:t>por </a:t>
            </a:r>
            <a:r>
              <a:rPr lang="es-MX" sz="800" b="1" dirty="0" smtClean="0">
                <a:latin typeface="Montserrat" panose="00000500000000000000" pitchFamily="2" charset="0"/>
              </a:rPr>
              <a:t>ondas de </a:t>
            </a:r>
            <a:r>
              <a:rPr lang="es-MX" sz="800" b="1" dirty="0">
                <a:latin typeface="Montserrat" panose="00000500000000000000" pitchFamily="2" charset="0"/>
              </a:rPr>
              <a:t>calor </a:t>
            </a:r>
            <a:r>
              <a:rPr lang="es-MX" sz="800" b="1" dirty="0" smtClean="0">
                <a:latin typeface="Montserrat" panose="00000500000000000000" pitchFamily="2" charset="0"/>
              </a:rPr>
              <a:t>en Campeche</a:t>
            </a:r>
            <a:endParaRPr lang="es-MX" sz="800" b="1" dirty="0">
              <a:latin typeface="Montserrat" panose="00000500000000000000" pitchFamily="2" charset="0"/>
            </a:endParaRPr>
          </a:p>
        </p:txBody>
      </p:sp>
      <p:sp>
        <p:nvSpPr>
          <p:cNvPr id="19" name="7 Rectángulo"/>
          <p:cNvSpPr/>
          <p:nvPr/>
        </p:nvSpPr>
        <p:spPr>
          <a:xfrm>
            <a:off x="179512" y="5469612"/>
            <a:ext cx="8856984" cy="1415772"/>
          </a:xfrm>
          <a:prstGeom prst="rect">
            <a:avLst/>
          </a:prstGeom>
          <a:noFill/>
        </p:spPr>
        <p:txBody>
          <a:bodyPr wrap="square" rtlCol="0">
            <a:spAutoFit/>
          </a:bodyPr>
          <a:lstStyle/>
          <a:p>
            <a:r>
              <a:rPr lang="es-MX" sz="1600" b="1" dirty="0" smtClean="0">
                <a:solidFill>
                  <a:srgbClr val="38806B"/>
                </a:solidFill>
                <a:latin typeface="Montserrat" panose="00000500000000000000" pitchFamily="2" charset="0"/>
              </a:rPr>
              <a:t>Recomendaciones </a:t>
            </a:r>
            <a:r>
              <a:rPr lang="es-MX" sz="1600" b="1" dirty="0">
                <a:solidFill>
                  <a:srgbClr val="38806B"/>
                </a:solidFill>
                <a:latin typeface="Montserrat" panose="00000500000000000000" pitchFamily="2" charset="0"/>
              </a:rPr>
              <a:t>para mitigar los </a:t>
            </a:r>
            <a:r>
              <a:rPr lang="es-MX" sz="1600" b="1" dirty="0" smtClean="0">
                <a:solidFill>
                  <a:srgbClr val="38806B"/>
                </a:solidFill>
                <a:latin typeface="Montserrat" panose="00000500000000000000" pitchFamily="2" charset="0"/>
              </a:rPr>
              <a:t>riesgos:</a:t>
            </a:r>
            <a:endParaRPr lang="es-MX" sz="1600" dirty="0">
              <a:solidFill>
                <a:srgbClr val="38806B"/>
              </a:solidFill>
              <a:latin typeface="Montserrat" panose="00000500000000000000" pitchFamily="2" charset="0"/>
            </a:endParaRPr>
          </a:p>
          <a:p>
            <a:pPr marL="285750" indent="-285750" algn="just">
              <a:buFont typeface="Symbol" panose="05050102010706020507" pitchFamily="18" charset="2"/>
              <a:buChar char=""/>
            </a:pPr>
            <a:r>
              <a:rPr lang="es-MX" sz="1400" b="1" dirty="0" smtClean="0">
                <a:latin typeface="Montserrat" panose="00000500000000000000" pitchFamily="2" charset="0"/>
              </a:rPr>
              <a:t>Identificar a </a:t>
            </a:r>
            <a:r>
              <a:rPr lang="es-MX" sz="1400" b="1" dirty="0">
                <a:latin typeface="Montserrat" panose="00000500000000000000" pitchFamily="2" charset="0"/>
              </a:rPr>
              <a:t>población y </a:t>
            </a:r>
            <a:r>
              <a:rPr lang="es-MX" sz="1400" b="1" dirty="0" smtClean="0">
                <a:latin typeface="Montserrat" panose="00000500000000000000" pitchFamily="2" charset="0"/>
              </a:rPr>
              <a:t>vivienda vulnerable </a:t>
            </a:r>
            <a:r>
              <a:rPr lang="es-MX" sz="1400" dirty="0" smtClean="0">
                <a:latin typeface="Montserrat" panose="00000500000000000000" pitchFamily="2" charset="0"/>
              </a:rPr>
              <a:t>(indigentes</a:t>
            </a:r>
            <a:r>
              <a:rPr lang="es-MX" sz="1400" dirty="0">
                <a:latin typeface="Montserrat" panose="00000500000000000000" pitchFamily="2" charset="0"/>
              </a:rPr>
              <a:t>, infantes, enfermos, personas adultas mayores y con discapacidad), así como personas en pobreza </a:t>
            </a:r>
            <a:r>
              <a:rPr lang="es-MX" sz="1400" dirty="0" smtClean="0">
                <a:latin typeface="Montserrat" panose="00000500000000000000" pitchFamily="2" charset="0"/>
              </a:rPr>
              <a:t>extrema.</a:t>
            </a:r>
          </a:p>
          <a:p>
            <a:pPr marL="285750" indent="-285750" algn="just">
              <a:buFont typeface="Symbol" panose="05050102010706020507" pitchFamily="18" charset="2"/>
              <a:buChar char=""/>
            </a:pPr>
            <a:r>
              <a:rPr lang="es-MX" sz="1400" dirty="0" smtClean="0">
                <a:latin typeface="Montserrat" panose="00000500000000000000" pitchFamily="2" charset="0"/>
              </a:rPr>
              <a:t>Promover </a:t>
            </a:r>
            <a:r>
              <a:rPr lang="es-MX" sz="1400" b="1" dirty="0" smtClean="0">
                <a:latin typeface="Montserrat" panose="00000500000000000000" pitchFamily="2" charset="0"/>
              </a:rPr>
              <a:t>mejoras a la vivienda</a:t>
            </a:r>
            <a:r>
              <a:rPr lang="es-MX" sz="1400" dirty="0" smtClean="0">
                <a:latin typeface="Montserrat" panose="00000500000000000000" pitchFamily="2" charset="0"/>
              </a:rPr>
              <a:t> para tener aislamiento térmico y el uso correcto de sistemas de aire acondicionado.</a:t>
            </a:r>
          </a:p>
          <a:p>
            <a:pPr marL="285750" indent="-285750" algn="just">
              <a:buFont typeface="Symbol" panose="05050102010706020507" pitchFamily="18" charset="2"/>
              <a:buChar char=""/>
            </a:pPr>
            <a:r>
              <a:rPr lang="es-MX" sz="1400" b="1" dirty="0" smtClean="0">
                <a:latin typeface="Montserrat" panose="00000500000000000000" pitchFamily="2" charset="0"/>
              </a:rPr>
              <a:t>Brindar </a:t>
            </a:r>
            <a:r>
              <a:rPr lang="es-MX" sz="1400" b="1" dirty="0">
                <a:latin typeface="Montserrat" panose="00000500000000000000" pitchFamily="2" charset="0"/>
              </a:rPr>
              <a:t>albergue </a:t>
            </a:r>
            <a:r>
              <a:rPr lang="es-MX" sz="1400" dirty="0">
                <a:latin typeface="Montserrat" panose="00000500000000000000" pitchFamily="2" charset="0"/>
              </a:rPr>
              <a:t>con instalaciones adecuadas</a:t>
            </a:r>
            <a:r>
              <a:rPr lang="es-MX" sz="1400" dirty="0" smtClean="0">
                <a:latin typeface="Montserrat" panose="00000500000000000000" pitchFamily="2" charset="0"/>
              </a:rPr>
              <a:t>.</a:t>
            </a:r>
          </a:p>
        </p:txBody>
      </p:sp>
      <p:sp>
        <p:nvSpPr>
          <p:cNvPr id="20" name="10 Rectángulo"/>
          <p:cNvSpPr/>
          <p:nvPr/>
        </p:nvSpPr>
        <p:spPr>
          <a:xfrm>
            <a:off x="6662254" y="1268760"/>
            <a:ext cx="2361719" cy="769441"/>
          </a:xfrm>
          <a:prstGeom prst="rect">
            <a:avLst/>
          </a:prstGeom>
          <a:noFill/>
        </p:spPr>
        <p:txBody>
          <a:bodyPr wrap="square" rtlCol="0">
            <a:spAutoFit/>
          </a:bodyPr>
          <a:lstStyle/>
          <a:p>
            <a:r>
              <a:rPr lang="es-MX" sz="1600" b="1" dirty="0" smtClean="0">
                <a:solidFill>
                  <a:srgbClr val="38806B"/>
                </a:solidFill>
                <a:latin typeface="Montserrat" panose="00000500000000000000" pitchFamily="2" charset="0"/>
              </a:rPr>
              <a:t>Zonas de impacto:</a:t>
            </a:r>
            <a:endParaRPr lang="es-MX" sz="1600" dirty="0">
              <a:solidFill>
                <a:srgbClr val="38806B"/>
              </a:solidFill>
              <a:latin typeface="Montserrat" panose="00000500000000000000" pitchFamily="2" charset="0"/>
            </a:endParaRPr>
          </a:p>
          <a:p>
            <a:pPr marL="285750" indent="-285750">
              <a:buFont typeface="Symbol" panose="05050102010706020507" pitchFamily="18" charset="2"/>
              <a:buChar char=""/>
            </a:pPr>
            <a:r>
              <a:rPr lang="es-MX" sz="1400" b="1" dirty="0" smtClean="0">
                <a:latin typeface="Montserrat" panose="00000500000000000000" pitchFamily="2" charset="0"/>
              </a:rPr>
              <a:t>Gran parte de la entidad</a:t>
            </a:r>
            <a:r>
              <a:rPr lang="es-MX" sz="1400" dirty="0" smtClean="0">
                <a:latin typeface="Montserrat" panose="00000500000000000000" pitchFamily="2" charset="0"/>
              </a:rPr>
              <a:t>.</a:t>
            </a:r>
            <a:endParaRPr lang="es-MX" sz="1400" dirty="0">
              <a:latin typeface="Montserrat" panose="00000500000000000000" pitchFamily="2" charset="0"/>
            </a:endParaRPr>
          </a:p>
        </p:txBody>
      </p:sp>
    </p:spTree>
    <p:extLst>
      <p:ext uri="{BB962C8B-B14F-4D97-AF65-F5344CB8AC3E}">
        <p14:creationId xmlns:p14="http://schemas.microsoft.com/office/powerpoint/2010/main" val="3456901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79512" y="332656"/>
            <a:ext cx="1871025" cy="369332"/>
          </a:xfrm>
          <a:prstGeom prst="rect">
            <a:avLst/>
          </a:prstGeom>
          <a:noFill/>
        </p:spPr>
        <p:txBody>
          <a:bodyPr wrap="none" rtlCol="0">
            <a:spAutoFit/>
          </a:bodyPr>
          <a:lstStyle/>
          <a:p>
            <a:r>
              <a:rPr lang="es-MX" b="1" dirty="0" smtClean="0">
                <a:solidFill>
                  <a:srgbClr val="38806B"/>
                </a:solidFill>
                <a:latin typeface="Montserrat"/>
              </a:rPr>
              <a:t>KARSTICIDAD</a:t>
            </a:r>
            <a:endParaRPr lang="es-MX" b="1" dirty="0">
              <a:solidFill>
                <a:srgbClr val="38806B"/>
              </a:solidFill>
              <a:latin typeface="Montserrat"/>
            </a:endParaRPr>
          </a:p>
        </p:txBody>
      </p:sp>
      <p:sp>
        <p:nvSpPr>
          <p:cNvPr id="8" name="8 CuadroTexto"/>
          <p:cNvSpPr txBox="1"/>
          <p:nvPr/>
        </p:nvSpPr>
        <p:spPr>
          <a:xfrm>
            <a:off x="0" y="764704"/>
            <a:ext cx="4499992" cy="3970318"/>
          </a:xfrm>
          <a:prstGeom prst="rect">
            <a:avLst/>
          </a:prstGeom>
          <a:noFill/>
        </p:spPr>
        <p:txBody>
          <a:bodyPr wrap="square" rtlCol="0">
            <a:spAutoFit/>
          </a:bodyPr>
          <a:lstStyle/>
          <a:p>
            <a:pPr algn="just">
              <a:spcAft>
                <a:spcPts val="600"/>
              </a:spcAft>
            </a:pPr>
            <a:r>
              <a:rPr lang="es-MX" sz="1200" b="1" dirty="0" smtClean="0">
                <a:latin typeface="Montserrat" panose="00000500000000000000" pitchFamily="2" charset="0"/>
              </a:rPr>
              <a:t>Todo el territorio del estado de Campeche es vulnerable a los fenómenos kársticos</a:t>
            </a:r>
            <a:r>
              <a:rPr lang="es-MX" sz="1200" dirty="0" smtClean="0">
                <a:latin typeface="Montserrat" panose="00000500000000000000" pitchFamily="2" charset="0"/>
              </a:rPr>
              <a:t>. </a:t>
            </a:r>
            <a:r>
              <a:rPr lang="es-MX" sz="1200" dirty="0" smtClean="0">
                <a:latin typeface="Montserrat" panose="00000500000000000000" pitchFamily="2" charset="0"/>
              </a:rPr>
              <a:t>Numerosos cenotes </a:t>
            </a:r>
            <a:r>
              <a:rPr lang="es-MX" sz="1200" dirty="0" smtClean="0">
                <a:latin typeface="Montserrat" panose="00000500000000000000" pitchFamily="2" charset="0"/>
              </a:rPr>
              <a:t>y grutas que conectan directamente con el acuífero y </a:t>
            </a:r>
            <a:r>
              <a:rPr lang="es-MX" sz="1200" b="1" dirty="0" smtClean="0">
                <a:latin typeface="Montserrat" panose="00000500000000000000" pitchFamily="2" charset="0"/>
              </a:rPr>
              <a:t>representan las únicas fuentes de agua</a:t>
            </a:r>
            <a:r>
              <a:rPr lang="es-MX" sz="1200" dirty="0" smtClean="0">
                <a:latin typeface="Montserrat" panose="00000500000000000000" pitchFamily="2" charset="0"/>
              </a:rPr>
              <a:t>. Forman </a:t>
            </a:r>
            <a:r>
              <a:rPr lang="es-MX" sz="1200" dirty="0">
                <a:latin typeface="Montserrat" panose="00000500000000000000" pitchFamily="2" charset="0"/>
              </a:rPr>
              <a:t>extensos sistemas de cuevas, que transportan el agua hacia manantiales en las regiones </a:t>
            </a:r>
            <a:r>
              <a:rPr lang="es-MX" sz="1200" dirty="0" smtClean="0">
                <a:latin typeface="Montserrat" panose="00000500000000000000" pitchFamily="2" charset="0"/>
              </a:rPr>
              <a:t>costera. Muchos de estos cenotes y cavernas son importantes atractivos turísticos.</a:t>
            </a:r>
          </a:p>
          <a:p>
            <a:pPr algn="just">
              <a:spcAft>
                <a:spcPts val="600"/>
              </a:spcAft>
            </a:pPr>
            <a:r>
              <a:rPr lang="es-MX" sz="1200" dirty="0" smtClean="0">
                <a:latin typeface="Montserrat" panose="00000500000000000000" pitchFamily="2" charset="0"/>
              </a:rPr>
              <a:t>Además del </a:t>
            </a:r>
            <a:r>
              <a:rPr lang="es-MX" sz="1200" b="1" dirty="0" smtClean="0">
                <a:latin typeface="Montserrat" panose="00000500000000000000" pitchFamily="2" charset="0"/>
              </a:rPr>
              <a:t>riesgo por hundimiento asociado a la formación de dolinas y cenotes, existe también un importante riesgo de contaminación de los acuíferos</a:t>
            </a:r>
            <a:r>
              <a:rPr lang="es-MX" sz="1200" dirty="0" smtClean="0">
                <a:latin typeface="Montserrat" panose="00000500000000000000" pitchFamily="2" charset="0"/>
              </a:rPr>
              <a:t>, ya que la presencia de esas cuevas facilita el </a:t>
            </a:r>
            <a:r>
              <a:rPr lang="es-MX" sz="1200" b="1" dirty="0" smtClean="0">
                <a:latin typeface="Montserrat" panose="00000500000000000000" pitchFamily="2" charset="0"/>
              </a:rPr>
              <a:t>transporte </a:t>
            </a:r>
            <a:r>
              <a:rPr lang="es-MX" sz="1200" dirty="0" smtClean="0">
                <a:latin typeface="Montserrat" panose="00000500000000000000" pitchFamily="2" charset="0"/>
              </a:rPr>
              <a:t>subterráneo del agua de forma </a:t>
            </a:r>
            <a:r>
              <a:rPr lang="es-MX" sz="1200" b="1" dirty="0" smtClean="0">
                <a:latin typeface="Montserrat" panose="00000500000000000000" pitchFamily="2" charset="0"/>
              </a:rPr>
              <a:t>rápida y sin filtración</a:t>
            </a:r>
            <a:r>
              <a:rPr lang="es-MX" sz="1200" dirty="0" smtClean="0">
                <a:latin typeface="Montserrat" panose="00000500000000000000" pitchFamily="2" charset="0"/>
              </a:rPr>
              <a:t>.</a:t>
            </a:r>
          </a:p>
          <a:p>
            <a:pPr algn="just">
              <a:spcBef>
                <a:spcPts val="600"/>
              </a:spcBef>
              <a:spcAft>
                <a:spcPts val="600"/>
              </a:spcAft>
            </a:pPr>
            <a:r>
              <a:rPr lang="es-MX" sz="1600" b="1" dirty="0">
                <a:solidFill>
                  <a:srgbClr val="38806B"/>
                </a:solidFill>
                <a:latin typeface="Montserrat" panose="00000500000000000000" pitchFamily="2" charset="0"/>
              </a:rPr>
              <a:t>RECOMENDACIÓN:</a:t>
            </a:r>
            <a:endParaRPr lang="es-MX" sz="1600" dirty="0">
              <a:solidFill>
                <a:srgbClr val="38806B"/>
              </a:solidFill>
              <a:latin typeface="Montserrat" panose="00000500000000000000" pitchFamily="2" charset="0"/>
            </a:endParaRPr>
          </a:p>
          <a:p>
            <a:pPr algn="just">
              <a:spcAft>
                <a:spcPts val="600"/>
              </a:spcAft>
            </a:pPr>
            <a:r>
              <a:rPr lang="es-MX" sz="1200" dirty="0" smtClean="0">
                <a:latin typeface="Montserrat" panose="00000500000000000000" pitchFamily="2" charset="0"/>
              </a:rPr>
              <a:t>I</a:t>
            </a:r>
            <a:r>
              <a:rPr lang="es-MX" sz="1200" dirty="0" smtClean="0">
                <a:latin typeface="Montserrat" panose="00000500000000000000" pitchFamily="2" charset="0"/>
              </a:rPr>
              <a:t>mpulsar </a:t>
            </a:r>
            <a:r>
              <a:rPr lang="es-MX" sz="1200" dirty="0">
                <a:latin typeface="Montserrat" panose="00000500000000000000" pitchFamily="2" charset="0"/>
              </a:rPr>
              <a:t>estudios </a:t>
            </a:r>
            <a:r>
              <a:rPr lang="es-MX" sz="1200" dirty="0" smtClean="0">
                <a:latin typeface="Montserrat" panose="00000500000000000000" pitchFamily="2" charset="0"/>
              </a:rPr>
              <a:t>geológico-espeleológicos para </a:t>
            </a:r>
            <a:r>
              <a:rPr lang="es-MX" sz="1200" b="1" dirty="0" smtClean="0">
                <a:latin typeface="Montserrat" panose="00000500000000000000" pitchFamily="2" charset="0"/>
              </a:rPr>
              <a:t>determinar los patrones de drenaje subterráneo</a:t>
            </a:r>
            <a:r>
              <a:rPr lang="es-MX" sz="1200" dirty="0" smtClean="0">
                <a:latin typeface="Montserrat" panose="00000500000000000000" pitchFamily="2" charset="0"/>
              </a:rPr>
              <a:t>, así como </a:t>
            </a:r>
            <a:r>
              <a:rPr lang="es-MX" sz="1200" b="1" dirty="0" smtClean="0">
                <a:latin typeface="Montserrat" panose="00000500000000000000" pitchFamily="2" charset="0"/>
              </a:rPr>
              <a:t>análisis de impacto ambiental </a:t>
            </a:r>
            <a:r>
              <a:rPr lang="es-MX" sz="1200" dirty="0" smtClean="0">
                <a:latin typeface="Montserrat" panose="00000500000000000000" pitchFamily="2" charset="0"/>
              </a:rPr>
              <a:t>para cualquier tipo de </a:t>
            </a:r>
            <a:r>
              <a:rPr lang="es-MX" sz="1200" b="1" dirty="0" smtClean="0">
                <a:latin typeface="Montserrat" panose="00000500000000000000" pitchFamily="2" charset="0"/>
              </a:rPr>
              <a:t>estructura que se construya </a:t>
            </a:r>
            <a:r>
              <a:rPr lang="es-MX" sz="1200" dirty="0" smtClean="0">
                <a:latin typeface="Montserrat" panose="00000500000000000000" pitchFamily="2" charset="0"/>
              </a:rPr>
              <a:t>en el estado, en particular para la eliminación de desechos y basura.</a:t>
            </a:r>
            <a:endParaRPr lang="es-MX" sz="1200" dirty="0">
              <a:latin typeface="Montserrat" panose="00000500000000000000" pitchFamily="2" charset="0"/>
            </a:endParaRPr>
          </a:p>
        </p:txBody>
      </p:sp>
      <p:grpSp>
        <p:nvGrpSpPr>
          <p:cNvPr id="3" name="Grupo 2"/>
          <p:cNvGrpSpPr/>
          <p:nvPr/>
        </p:nvGrpSpPr>
        <p:grpSpPr>
          <a:xfrm>
            <a:off x="4644008" y="1124744"/>
            <a:ext cx="4392488" cy="2718734"/>
            <a:chOff x="4355976" y="836712"/>
            <a:chExt cx="4680520" cy="3006766"/>
          </a:xfrm>
        </p:grpSpPr>
        <p:pic>
          <p:nvPicPr>
            <p:cNvPr id="9" name="0 Imagen"/>
            <p:cNvPicPr preferRelativeResize="0">
              <a:picLocks noChangeAspect="1"/>
            </p:cNvPicPr>
            <p:nvPr/>
          </p:nvPicPr>
          <p:blipFill rotWithShape="1">
            <a:blip r:embed="rId2" cstate="print">
              <a:extLst>
                <a:ext uri="{28A0092B-C50C-407E-A947-70E740481C1C}">
                  <a14:useLocalDpi xmlns:a14="http://schemas.microsoft.com/office/drawing/2010/main" val="0"/>
                </a:ext>
              </a:extLst>
            </a:blip>
            <a:srcRect l="77837" t="59195" r="1232" b="21481"/>
            <a:stretch/>
          </p:blipFill>
          <p:spPr>
            <a:xfrm>
              <a:off x="4355976" y="836712"/>
              <a:ext cx="4680520" cy="3006766"/>
            </a:xfrm>
            <a:prstGeom prst="rect">
              <a:avLst/>
            </a:prstGeom>
            <a:ln>
              <a:solidFill>
                <a:schemeClr val="tx1"/>
              </a:solidFill>
            </a:ln>
          </p:spPr>
        </p:pic>
        <p:pic>
          <p:nvPicPr>
            <p:cNvPr id="10" name="0 Imagen"/>
            <p:cNvPicPr/>
            <p:nvPr/>
          </p:nvPicPr>
          <p:blipFill rotWithShape="1">
            <a:blip r:embed="rId3" cstate="print">
              <a:extLst>
                <a:ext uri="{28A0092B-C50C-407E-A947-70E740481C1C}">
                  <a14:useLocalDpi xmlns:a14="http://schemas.microsoft.com/office/drawing/2010/main" val="0"/>
                </a:ext>
              </a:extLst>
            </a:blip>
            <a:srcRect l="77837" t="27615" r="1232" b="45519"/>
            <a:stretch/>
          </p:blipFill>
          <p:spPr>
            <a:xfrm>
              <a:off x="4355976" y="836712"/>
              <a:ext cx="1512168" cy="1422590"/>
            </a:xfrm>
            <a:prstGeom prst="rect">
              <a:avLst/>
            </a:prstGeom>
            <a:ln>
              <a:solidFill>
                <a:schemeClr val="tx1"/>
              </a:solidFill>
            </a:ln>
          </p:spPr>
        </p:pic>
      </p:grpSp>
      <p:pic>
        <p:nvPicPr>
          <p:cNvPr id="11" name="Picture 6" descr="Resultado de imagen para Loltun"/>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0572"/>
          <a:stretch/>
        </p:blipFill>
        <p:spPr bwMode="auto">
          <a:xfrm>
            <a:off x="4644008" y="3978600"/>
            <a:ext cx="4392487" cy="261875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2" name="6 CuadroTexto"/>
          <p:cNvSpPr txBox="1"/>
          <p:nvPr/>
        </p:nvSpPr>
        <p:spPr>
          <a:xfrm>
            <a:off x="1" y="4842009"/>
            <a:ext cx="4499991" cy="2077492"/>
          </a:xfrm>
          <a:prstGeom prst="rect">
            <a:avLst/>
          </a:prstGeom>
          <a:noFill/>
        </p:spPr>
        <p:txBody>
          <a:bodyPr wrap="square" rtlCol="0">
            <a:spAutoFit/>
          </a:bodyPr>
          <a:lstStyle/>
          <a:p>
            <a:pPr>
              <a:spcAft>
                <a:spcPts val="600"/>
              </a:spcAft>
            </a:pPr>
            <a:r>
              <a:rPr lang="es-MX" sz="1600" b="1" dirty="0">
                <a:solidFill>
                  <a:srgbClr val="38806B"/>
                </a:solidFill>
                <a:latin typeface="Montserrat" panose="00000500000000000000" pitchFamily="2" charset="0"/>
              </a:rPr>
              <a:t>CENAPRED:</a:t>
            </a:r>
            <a:endParaRPr lang="es-MX" sz="1600" dirty="0">
              <a:solidFill>
                <a:srgbClr val="38806B"/>
              </a:solidFill>
              <a:latin typeface="Montserrat" panose="00000500000000000000" pitchFamily="2" charset="0"/>
            </a:endParaRPr>
          </a:p>
          <a:p>
            <a:pPr>
              <a:spcAft>
                <a:spcPts val="600"/>
              </a:spcAft>
            </a:pPr>
            <a:r>
              <a:rPr lang="es-MX" sz="1200" dirty="0" smtClean="0">
                <a:latin typeface="Montserrat"/>
              </a:rPr>
              <a:t>En </a:t>
            </a:r>
            <a:r>
              <a:rPr lang="es-MX" sz="1200" dirty="0">
                <a:latin typeface="Montserrat"/>
              </a:rPr>
              <a:t>el Atlas Nacional de Riesgos se encuentran las áreas susceptibles de ser </a:t>
            </a:r>
            <a:r>
              <a:rPr lang="es-MX" sz="1200" dirty="0" smtClean="0">
                <a:latin typeface="Montserrat"/>
              </a:rPr>
              <a:t>afectadas.</a:t>
            </a:r>
            <a:endParaRPr lang="es-MX" sz="1200" dirty="0">
              <a:latin typeface="Montserrat"/>
            </a:endParaRPr>
          </a:p>
          <a:p>
            <a:pPr>
              <a:spcAft>
                <a:spcPts val="600"/>
              </a:spcAft>
            </a:pPr>
            <a:r>
              <a:rPr lang="es-MX" sz="1200" dirty="0" smtClean="0">
                <a:latin typeface="Montserrat"/>
              </a:rPr>
              <a:t>El </a:t>
            </a:r>
            <a:r>
              <a:rPr lang="es-MX" sz="1200" dirty="0">
                <a:latin typeface="Montserrat"/>
              </a:rPr>
              <a:t>CENAPRED cuenta con una Infografía sobre el tema:</a:t>
            </a:r>
          </a:p>
          <a:p>
            <a:pPr algn="ctr">
              <a:spcAft>
                <a:spcPts val="600"/>
              </a:spcAft>
            </a:pPr>
            <a:r>
              <a:rPr lang="es-MX" sz="1050" dirty="0">
                <a:solidFill>
                  <a:srgbClr val="FFFF00"/>
                </a:solidFill>
                <a:latin typeface="Montserrat" panose="00000500000000000000" pitchFamily="2" charset="0"/>
                <a:hlinkClick r:id="rId5"/>
              </a:rPr>
              <a:t>https://www.cenapred.gob.mx/es/Publicaciones/archivos/300-INFOGRAFAKARSTICIDAD.PDF</a:t>
            </a:r>
            <a:endParaRPr lang="es-MX" sz="1050" dirty="0">
              <a:solidFill>
                <a:srgbClr val="FFFF00"/>
              </a:solidFill>
              <a:latin typeface="Montserrat" panose="00000500000000000000" pitchFamily="2" charset="0"/>
            </a:endParaRPr>
          </a:p>
          <a:p>
            <a:pPr>
              <a:spcAft>
                <a:spcPts val="600"/>
              </a:spcAft>
            </a:pPr>
            <a:r>
              <a:rPr lang="es-MX" sz="1200" dirty="0" smtClean="0">
                <a:latin typeface="Montserrat"/>
              </a:rPr>
              <a:t>Se </a:t>
            </a:r>
            <a:r>
              <a:rPr lang="es-MX" sz="1200" dirty="0">
                <a:latin typeface="Montserrat"/>
              </a:rPr>
              <a:t>sugiere consultar también el Informe </a:t>
            </a:r>
            <a:r>
              <a:rPr lang="es-MX" sz="1200" b="1" dirty="0">
                <a:latin typeface="Montserrat"/>
              </a:rPr>
              <a:t>Análisis de la vulnerabilidad a fenómenos </a:t>
            </a:r>
            <a:r>
              <a:rPr lang="es-MX" sz="1200" b="1" dirty="0" smtClean="0">
                <a:latin typeface="Montserrat"/>
              </a:rPr>
              <a:t>kársticos</a:t>
            </a:r>
            <a:r>
              <a:rPr lang="es-MX" sz="1200" dirty="0" smtClean="0">
                <a:latin typeface="Montserrat"/>
              </a:rPr>
              <a:t>,</a:t>
            </a:r>
            <a:r>
              <a:rPr lang="es-MX" sz="1200" b="1" dirty="0" smtClean="0">
                <a:latin typeface="Montserrat"/>
              </a:rPr>
              <a:t> </a:t>
            </a:r>
            <a:r>
              <a:rPr lang="es-MX" sz="1200" dirty="0">
                <a:latin typeface="Montserrat"/>
              </a:rPr>
              <a:t>realizado en el </a:t>
            </a:r>
            <a:r>
              <a:rPr lang="es-MX" sz="1200" dirty="0" smtClean="0">
                <a:latin typeface="Montserrat"/>
              </a:rPr>
              <a:t>CENAPRED: </a:t>
            </a:r>
            <a:r>
              <a:rPr lang="es-MX" sz="1050" dirty="0" smtClean="0">
                <a:solidFill>
                  <a:schemeClr val="tx2"/>
                </a:solidFill>
                <a:latin typeface="Montserrat" panose="00000500000000000000" pitchFamily="2" charset="0"/>
                <a:hlinkClick r:id="rId6"/>
              </a:rPr>
              <a:t>https</a:t>
            </a:r>
            <a:r>
              <a:rPr lang="es-MX" sz="1050" dirty="0">
                <a:solidFill>
                  <a:schemeClr val="tx2"/>
                </a:solidFill>
                <a:latin typeface="Montserrat" panose="00000500000000000000" pitchFamily="2" charset="0"/>
                <a:hlinkClick r:id="rId6"/>
              </a:rPr>
              <a:t>://bit.ly/2Htpipa</a:t>
            </a:r>
            <a:endParaRPr lang="es-MX" sz="1050" dirty="0">
              <a:solidFill>
                <a:schemeClr val="tx2"/>
              </a:solidFill>
              <a:latin typeface="Montserrat" panose="00000500000000000000" pitchFamily="2" charset="0"/>
            </a:endParaRPr>
          </a:p>
        </p:txBody>
      </p:sp>
    </p:spTree>
    <p:extLst>
      <p:ext uri="{BB962C8B-B14F-4D97-AF65-F5344CB8AC3E}">
        <p14:creationId xmlns:p14="http://schemas.microsoft.com/office/powerpoint/2010/main" val="3340744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4 CuadroTexto"/>
          <p:cNvSpPr txBox="1"/>
          <p:nvPr/>
        </p:nvSpPr>
        <p:spPr>
          <a:xfrm>
            <a:off x="323528" y="190381"/>
            <a:ext cx="3787251" cy="646331"/>
          </a:xfrm>
          <a:prstGeom prst="rect">
            <a:avLst/>
          </a:prstGeom>
          <a:noFill/>
        </p:spPr>
        <p:txBody>
          <a:bodyPr wrap="square" rtlCol="0">
            <a:spAutoFit/>
          </a:bodyPr>
          <a:lstStyle/>
          <a:p>
            <a:r>
              <a:rPr lang="es-MX" b="1" dirty="0" smtClean="0">
                <a:solidFill>
                  <a:srgbClr val="38806B"/>
                </a:solidFill>
                <a:latin typeface="Montserrat"/>
              </a:rPr>
              <a:t>ACCIONES DE PREVENCIÓN POR SISMO Y TSUNAMI</a:t>
            </a:r>
          </a:p>
        </p:txBody>
      </p:sp>
      <p:sp>
        <p:nvSpPr>
          <p:cNvPr id="7" name="1 CuadroTexto"/>
          <p:cNvSpPr txBox="1"/>
          <p:nvPr/>
        </p:nvSpPr>
        <p:spPr>
          <a:xfrm>
            <a:off x="179512" y="1079445"/>
            <a:ext cx="8712968" cy="2414635"/>
          </a:xfrm>
          <a:prstGeom prst="rect">
            <a:avLst/>
          </a:prstGeom>
          <a:noFill/>
        </p:spPr>
        <p:txBody>
          <a:bodyPr wrap="square" rtlCol="0">
            <a:spAutoFit/>
          </a:bodyPr>
          <a:lstStyle/>
          <a:p>
            <a:pPr algn="just">
              <a:lnSpc>
                <a:spcPct val="114000"/>
              </a:lnSpc>
              <a:spcAft>
                <a:spcPts val="600"/>
              </a:spcAft>
            </a:pPr>
            <a:r>
              <a:rPr lang="es-MX" sz="1600" b="1" dirty="0" smtClean="0">
                <a:solidFill>
                  <a:prstClr val="black"/>
                </a:solidFill>
                <a:latin typeface="Montserrat" panose="00000500000000000000" pitchFamily="2" charset="0"/>
              </a:rPr>
              <a:t>Peligro Sísmico</a:t>
            </a:r>
            <a:r>
              <a:rPr lang="es-MX" sz="1600" dirty="0" smtClean="0">
                <a:solidFill>
                  <a:prstClr val="black"/>
                </a:solidFill>
                <a:latin typeface="Montserrat" panose="00000500000000000000" pitchFamily="2" charset="0"/>
              </a:rPr>
              <a:t>: </a:t>
            </a:r>
            <a:r>
              <a:rPr lang="es-MX" sz="1400" dirty="0" smtClean="0">
                <a:solidFill>
                  <a:prstClr val="black"/>
                </a:solidFill>
                <a:latin typeface="Montserrat" panose="00000500000000000000" pitchFamily="2" charset="0"/>
              </a:rPr>
              <a:t>Campeche se encuentra en la </a:t>
            </a:r>
            <a:r>
              <a:rPr lang="es-MX" sz="1400" b="1" dirty="0" smtClean="0">
                <a:solidFill>
                  <a:prstClr val="black"/>
                </a:solidFill>
                <a:latin typeface="Montserrat" panose="00000500000000000000" pitchFamily="2" charset="0"/>
              </a:rPr>
              <a:t>zona A</a:t>
            </a:r>
            <a:r>
              <a:rPr lang="es-MX" sz="1400" dirty="0" smtClean="0">
                <a:solidFill>
                  <a:prstClr val="black"/>
                </a:solidFill>
                <a:latin typeface="Montserrat" panose="00000500000000000000" pitchFamily="2" charset="0"/>
              </a:rPr>
              <a:t> </a:t>
            </a:r>
            <a:r>
              <a:rPr lang="es-MX" sz="1400" b="1" dirty="0" smtClean="0">
                <a:solidFill>
                  <a:prstClr val="black"/>
                </a:solidFill>
                <a:latin typeface="Montserrat" panose="00000500000000000000" pitchFamily="2" charset="0"/>
              </a:rPr>
              <a:t>y B</a:t>
            </a:r>
            <a:r>
              <a:rPr lang="es-MX" sz="1400" dirty="0" smtClean="0">
                <a:solidFill>
                  <a:prstClr val="black"/>
                </a:solidFill>
                <a:latin typeface="Montserrat" panose="00000500000000000000" pitchFamily="2" charset="0"/>
              </a:rPr>
              <a:t> con base en la Regionalización Sísmica de la CFE</a:t>
            </a:r>
            <a:r>
              <a:rPr lang="es-MX" sz="1400" dirty="0">
                <a:solidFill>
                  <a:prstClr val="black"/>
                </a:solidFill>
                <a:latin typeface="Montserrat" panose="00000500000000000000" pitchFamily="2" charset="0"/>
              </a:rPr>
              <a:t>. En la Zona A, de </a:t>
            </a:r>
            <a:r>
              <a:rPr lang="es-MX" sz="1400" b="1" dirty="0">
                <a:solidFill>
                  <a:prstClr val="black"/>
                </a:solidFill>
                <a:latin typeface="Montserrat" panose="00000500000000000000" pitchFamily="2" charset="0"/>
              </a:rPr>
              <a:t>baja sismicidad</a:t>
            </a:r>
            <a:r>
              <a:rPr lang="es-MX" sz="1400" dirty="0">
                <a:solidFill>
                  <a:prstClr val="black"/>
                </a:solidFill>
                <a:latin typeface="Montserrat" panose="00000500000000000000" pitchFamily="2" charset="0"/>
              </a:rPr>
              <a:t> no se ha registrado ningún sismo de magnitud considerable en los últimos 80 años, </a:t>
            </a:r>
            <a:r>
              <a:rPr lang="es-MX" sz="1400" b="1" dirty="0">
                <a:solidFill>
                  <a:prstClr val="black"/>
                </a:solidFill>
                <a:latin typeface="Montserrat" panose="00000500000000000000" pitchFamily="2" charset="0"/>
              </a:rPr>
              <a:t>ni se esperan aceleraciones</a:t>
            </a:r>
            <a:r>
              <a:rPr lang="es-MX" sz="1400" dirty="0">
                <a:solidFill>
                  <a:prstClr val="black"/>
                </a:solidFill>
                <a:latin typeface="Montserrat" panose="00000500000000000000" pitchFamily="2" charset="0"/>
              </a:rPr>
              <a:t> del suelo </a:t>
            </a:r>
            <a:r>
              <a:rPr lang="es-MX" sz="1400" b="1" dirty="0">
                <a:solidFill>
                  <a:prstClr val="black"/>
                </a:solidFill>
                <a:latin typeface="Montserrat" panose="00000500000000000000" pitchFamily="2" charset="0"/>
              </a:rPr>
              <a:t>mayores al 10 % de la aceleración de la gravedad</a:t>
            </a:r>
            <a:r>
              <a:rPr lang="es-MX" sz="1400" dirty="0">
                <a:solidFill>
                  <a:prstClr val="black"/>
                </a:solidFill>
                <a:latin typeface="Montserrat" panose="00000500000000000000" pitchFamily="2" charset="0"/>
              </a:rPr>
              <a:t>. </a:t>
            </a:r>
            <a:r>
              <a:rPr lang="es-MX" sz="1400" dirty="0" smtClean="0">
                <a:solidFill>
                  <a:prstClr val="black"/>
                </a:solidFill>
                <a:latin typeface="Montserrat" panose="00000500000000000000" pitchFamily="2" charset="0"/>
              </a:rPr>
              <a:t>En </a:t>
            </a:r>
            <a:r>
              <a:rPr lang="es-MX" sz="1400" dirty="0">
                <a:solidFill>
                  <a:prstClr val="black"/>
                </a:solidFill>
                <a:latin typeface="Montserrat" panose="00000500000000000000" pitchFamily="2" charset="0"/>
              </a:rPr>
              <a:t>la zona A pueden ocurrir </a:t>
            </a:r>
            <a:r>
              <a:rPr lang="es-MX" sz="1400" b="1" dirty="0">
                <a:solidFill>
                  <a:prstClr val="black"/>
                </a:solidFill>
                <a:latin typeface="Montserrat" panose="00000500000000000000" pitchFamily="2" charset="0"/>
              </a:rPr>
              <a:t>sismos</a:t>
            </a:r>
            <a:r>
              <a:rPr lang="es-MX" sz="1400" dirty="0">
                <a:solidFill>
                  <a:prstClr val="black"/>
                </a:solidFill>
                <a:latin typeface="Montserrat" panose="00000500000000000000" pitchFamily="2" charset="0"/>
              </a:rPr>
              <a:t> con </a:t>
            </a:r>
            <a:r>
              <a:rPr lang="es-MX" sz="1400" b="1" dirty="0">
                <a:solidFill>
                  <a:prstClr val="black"/>
                </a:solidFill>
                <a:latin typeface="Montserrat" panose="00000500000000000000" pitchFamily="2" charset="0"/>
              </a:rPr>
              <a:t>magnitud M6</a:t>
            </a:r>
            <a:r>
              <a:rPr lang="es-MX" sz="1400" dirty="0">
                <a:solidFill>
                  <a:prstClr val="black"/>
                </a:solidFill>
                <a:latin typeface="Montserrat" panose="00000500000000000000" pitchFamily="2" charset="0"/>
              </a:rPr>
              <a:t>, así como </a:t>
            </a:r>
            <a:r>
              <a:rPr lang="es-MX" sz="1400" b="1" dirty="0">
                <a:solidFill>
                  <a:prstClr val="black"/>
                </a:solidFill>
                <a:latin typeface="Montserrat" panose="00000500000000000000" pitchFamily="2" charset="0"/>
              </a:rPr>
              <a:t>enjambres sísmicos. </a:t>
            </a:r>
            <a:r>
              <a:rPr lang="es-MX" sz="1400" b="1" dirty="0" smtClean="0">
                <a:solidFill>
                  <a:prstClr val="black"/>
                </a:solidFill>
                <a:latin typeface="Montserrat" panose="00000500000000000000" pitchFamily="2" charset="0"/>
              </a:rPr>
              <a:t>Zona B, </a:t>
            </a:r>
            <a:r>
              <a:rPr lang="es-MX" sz="1400" b="1" dirty="0">
                <a:solidFill>
                  <a:prstClr val="black"/>
                </a:solidFill>
                <a:latin typeface="Montserrat" panose="00000500000000000000" pitchFamily="2" charset="0"/>
              </a:rPr>
              <a:t>de </a:t>
            </a:r>
            <a:r>
              <a:rPr lang="es-MX" sz="1400" b="1" dirty="0" smtClean="0">
                <a:solidFill>
                  <a:prstClr val="black"/>
                </a:solidFill>
                <a:latin typeface="Montserrat" panose="00000500000000000000" pitchFamily="2" charset="0"/>
              </a:rPr>
              <a:t>media intensidad</a:t>
            </a:r>
            <a:r>
              <a:rPr lang="es-MX" sz="1400" dirty="0" smtClean="0">
                <a:solidFill>
                  <a:prstClr val="black"/>
                </a:solidFill>
                <a:latin typeface="Montserrat" panose="00000500000000000000" pitchFamily="2" charset="0"/>
              </a:rPr>
              <a:t>, </a:t>
            </a:r>
            <a:r>
              <a:rPr lang="es-MX" sz="1400" dirty="0">
                <a:solidFill>
                  <a:prstClr val="black"/>
                </a:solidFill>
                <a:latin typeface="Montserrat" panose="00000500000000000000" pitchFamily="2" charset="0"/>
              </a:rPr>
              <a:t>las aceleraciones </a:t>
            </a:r>
            <a:r>
              <a:rPr lang="es-MX" sz="1400" b="1" dirty="0">
                <a:solidFill>
                  <a:prstClr val="black"/>
                </a:solidFill>
                <a:latin typeface="Montserrat" panose="00000500000000000000" pitchFamily="2" charset="0"/>
              </a:rPr>
              <a:t>no sobrepasarían el 70% </a:t>
            </a:r>
            <a:r>
              <a:rPr lang="es-MX" sz="1400" dirty="0">
                <a:solidFill>
                  <a:prstClr val="black"/>
                </a:solidFill>
                <a:latin typeface="Montserrat" panose="00000500000000000000" pitchFamily="2" charset="0"/>
              </a:rPr>
              <a:t>de la aceleración de la gravedad</a:t>
            </a:r>
            <a:endParaRPr lang="es-MX" sz="1400" dirty="0" smtClean="0">
              <a:solidFill>
                <a:prstClr val="black"/>
              </a:solidFill>
              <a:latin typeface="Montserrat" panose="00000500000000000000" pitchFamily="2" charset="0"/>
            </a:endParaRPr>
          </a:p>
          <a:p>
            <a:pPr algn="just">
              <a:lnSpc>
                <a:spcPct val="114000"/>
              </a:lnSpc>
              <a:spcAft>
                <a:spcPts val="600"/>
              </a:spcAft>
            </a:pPr>
            <a:r>
              <a:rPr lang="es-MX" sz="1400" dirty="0" smtClean="0">
                <a:solidFill>
                  <a:prstClr val="black"/>
                </a:solidFill>
                <a:latin typeface="Montserrat" panose="00000500000000000000" pitchFamily="2" charset="0"/>
              </a:rPr>
              <a:t>El </a:t>
            </a:r>
            <a:r>
              <a:rPr lang="es-MX" sz="1400" b="1" dirty="0" smtClean="0">
                <a:solidFill>
                  <a:prstClr val="black"/>
                </a:solidFill>
                <a:latin typeface="Montserrat" panose="00000500000000000000" pitchFamily="2" charset="0"/>
              </a:rPr>
              <a:t>SSN </a:t>
            </a:r>
            <a:r>
              <a:rPr lang="es-MX" sz="1400" dirty="0" smtClean="0">
                <a:solidFill>
                  <a:prstClr val="black"/>
                </a:solidFill>
                <a:latin typeface="Montserrat" panose="00000500000000000000" pitchFamily="2" charset="0"/>
              </a:rPr>
              <a:t>de 1900 a la fecha ha </a:t>
            </a:r>
            <a:r>
              <a:rPr lang="es-MX" sz="1400" b="1" dirty="0">
                <a:solidFill>
                  <a:prstClr val="black"/>
                </a:solidFill>
                <a:latin typeface="Montserrat" panose="00000500000000000000" pitchFamily="2" charset="0"/>
              </a:rPr>
              <a:t>registrado </a:t>
            </a:r>
            <a:r>
              <a:rPr lang="es-MX" sz="1400" b="1" dirty="0" smtClean="0">
                <a:solidFill>
                  <a:prstClr val="black"/>
                </a:solidFill>
                <a:latin typeface="Montserrat" panose="00000500000000000000" pitchFamily="2" charset="0"/>
              </a:rPr>
              <a:t>74  </a:t>
            </a:r>
            <a:r>
              <a:rPr lang="es-MX" sz="1400" b="1" dirty="0">
                <a:solidFill>
                  <a:prstClr val="black"/>
                </a:solidFill>
                <a:latin typeface="Montserrat" panose="00000500000000000000" pitchFamily="2" charset="0"/>
              </a:rPr>
              <a:t>sismos</a:t>
            </a:r>
            <a:r>
              <a:rPr lang="es-MX" sz="1400" dirty="0">
                <a:solidFill>
                  <a:prstClr val="black"/>
                </a:solidFill>
                <a:latin typeface="Montserrat" panose="00000500000000000000" pitchFamily="2" charset="0"/>
              </a:rPr>
              <a:t> en el territorio de </a:t>
            </a:r>
            <a:r>
              <a:rPr lang="es-MX" sz="1400" dirty="0" smtClean="0">
                <a:solidFill>
                  <a:prstClr val="black"/>
                </a:solidFill>
                <a:latin typeface="Montserrat" panose="00000500000000000000" pitchFamily="2" charset="0"/>
              </a:rPr>
              <a:t>Campeche y cuenta con </a:t>
            </a:r>
            <a:r>
              <a:rPr lang="es-MX" sz="1400" b="1" dirty="0" smtClean="0">
                <a:solidFill>
                  <a:prstClr val="black"/>
                </a:solidFill>
                <a:latin typeface="Montserrat" panose="00000500000000000000" pitchFamily="2" charset="0"/>
              </a:rPr>
              <a:t>una estación</a:t>
            </a:r>
            <a:r>
              <a:rPr lang="es-MX" sz="1400" dirty="0" smtClean="0">
                <a:solidFill>
                  <a:prstClr val="black"/>
                </a:solidFill>
                <a:latin typeface="Montserrat" panose="00000500000000000000" pitchFamily="2" charset="0"/>
              </a:rPr>
              <a:t> en la entidad. El </a:t>
            </a:r>
            <a:r>
              <a:rPr lang="es-MX" sz="1400" dirty="0">
                <a:solidFill>
                  <a:prstClr val="black"/>
                </a:solidFill>
                <a:latin typeface="Montserrat" panose="00000500000000000000" pitchFamily="2" charset="0"/>
              </a:rPr>
              <a:t>sismo con mayor magnitud fue registrado el </a:t>
            </a:r>
            <a:r>
              <a:rPr lang="es-MX" sz="1400" b="1" dirty="0" smtClean="0">
                <a:solidFill>
                  <a:prstClr val="black"/>
                </a:solidFill>
                <a:latin typeface="Montserrat" panose="00000500000000000000" pitchFamily="2" charset="0"/>
              </a:rPr>
              <a:t>03 </a:t>
            </a:r>
            <a:r>
              <a:rPr lang="es-MX" sz="1400" b="1" dirty="0">
                <a:solidFill>
                  <a:prstClr val="black"/>
                </a:solidFill>
                <a:latin typeface="Montserrat" panose="00000500000000000000" pitchFamily="2" charset="0"/>
              </a:rPr>
              <a:t>de j</a:t>
            </a:r>
            <a:r>
              <a:rPr lang="es-MX" sz="1400" b="1" dirty="0" smtClean="0">
                <a:solidFill>
                  <a:prstClr val="black"/>
                </a:solidFill>
                <a:latin typeface="Montserrat" panose="00000500000000000000" pitchFamily="2" charset="0"/>
              </a:rPr>
              <a:t>unio de 1998</a:t>
            </a:r>
            <a:r>
              <a:rPr lang="es-MX" sz="1400" dirty="0" smtClean="0">
                <a:solidFill>
                  <a:prstClr val="black"/>
                </a:solidFill>
                <a:latin typeface="Montserrat" panose="00000500000000000000" pitchFamily="2" charset="0"/>
              </a:rPr>
              <a:t> </a:t>
            </a:r>
            <a:r>
              <a:rPr lang="es-MX" sz="1400" dirty="0">
                <a:solidFill>
                  <a:prstClr val="black"/>
                </a:solidFill>
                <a:latin typeface="Montserrat" panose="00000500000000000000" pitchFamily="2" charset="0"/>
              </a:rPr>
              <a:t>con </a:t>
            </a:r>
            <a:r>
              <a:rPr lang="es-MX" sz="1400" b="1" dirty="0" smtClean="0">
                <a:solidFill>
                  <a:prstClr val="black"/>
                </a:solidFill>
                <a:latin typeface="Montserrat" panose="00000500000000000000" pitchFamily="2" charset="0"/>
              </a:rPr>
              <a:t>M4.4</a:t>
            </a:r>
            <a:r>
              <a:rPr lang="es-MX" sz="1400" dirty="0" smtClean="0">
                <a:solidFill>
                  <a:prstClr val="black"/>
                </a:solidFill>
                <a:latin typeface="Montserrat" panose="00000500000000000000" pitchFamily="2" charset="0"/>
              </a:rPr>
              <a:t>, 37 km </a:t>
            </a:r>
            <a:r>
              <a:rPr lang="es-MX" sz="1400" dirty="0">
                <a:solidFill>
                  <a:prstClr val="black"/>
                </a:solidFill>
                <a:latin typeface="Montserrat" panose="00000500000000000000" pitchFamily="2" charset="0"/>
              </a:rPr>
              <a:t>al </a:t>
            </a:r>
            <a:r>
              <a:rPr lang="es-MX" sz="1400" dirty="0" smtClean="0">
                <a:solidFill>
                  <a:prstClr val="black"/>
                </a:solidFill>
                <a:latin typeface="Montserrat" panose="00000500000000000000" pitchFamily="2" charset="0"/>
              </a:rPr>
              <a:t>suroeste </a:t>
            </a:r>
            <a:r>
              <a:rPr lang="es-MX" sz="1400" dirty="0">
                <a:solidFill>
                  <a:prstClr val="black"/>
                </a:solidFill>
                <a:latin typeface="Montserrat" panose="00000500000000000000" pitchFamily="2" charset="0"/>
              </a:rPr>
              <a:t>de </a:t>
            </a:r>
            <a:r>
              <a:rPr lang="es-MX" sz="1400" dirty="0" smtClean="0">
                <a:solidFill>
                  <a:prstClr val="black"/>
                </a:solidFill>
                <a:latin typeface="Montserrat" panose="00000500000000000000" pitchFamily="2" charset="0"/>
              </a:rPr>
              <a:t>Champotón </a:t>
            </a:r>
            <a:r>
              <a:rPr lang="es-MX" sz="1400" dirty="0">
                <a:solidFill>
                  <a:prstClr val="black"/>
                </a:solidFill>
                <a:latin typeface="Montserrat" panose="00000500000000000000" pitchFamily="2" charset="0"/>
              </a:rPr>
              <a:t>y a una profundidad de </a:t>
            </a:r>
            <a:r>
              <a:rPr lang="es-MX" sz="1400" dirty="0" smtClean="0">
                <a:solidFill>
                  <a:prstClr val="black"/>
                </a:solidFill>
                <a:latin typeface="Montserrat" panose="00000500000000000000" pitchFamily="2" charset="0"/>
              </a:rPr>
              <a:t>34 km.</a:t>
            </a:r>
          </a:p>
        </p:txBody>
      </p:sp>
      <p:grpSp>
        <p:nvGrpSpPr>
          <p:cNvPr id="8" name="3 Grupo"/>
          <p:cNvGrpSpPr/>
          <p:nvPr/>
        </p:nvGrpSpPr>
        <p:grpSpPr>
          <a:xfrm>
            <a:off x="4788024" y="3501008"/>
            <a:ext cx="4279333" cy="3240361"/>
            <a:chOff x="5285197" y="4034822"/>
            <a:chExt cx="3559390" cy="2570791"/>
          </a:xfrm>
        </p:grpSpPr>
        <p:pic>
          <p:nvPicPr>
            <p:cNvPr id="9" name="Picture 2" descr="F:\cfe\Campeche.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225" t="5966"/>
            <a:stretch/>
          </p:blipFill>
          <p:spPr bwMode="auto">
            <a:xfrm>
              <a:off x="5285197" y="4034822"/>
              <a:ext cx="3559390" cy="257079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F:\f.png"/>
            <p:cNvPicPr>
              <a:picLocks noChangeAspect="1" noChangeArrowheads="1"/>
            </p:cNvPicPr>
            <p:nvPr/>
          </p:nvPicPr>
          <p:blipFill rotWithShape="1">
            <a:blip r:embed="rId4" cstate="print">
              <a:clrChange>
                <a:clrFrom>
                  <a:srgbClr val="006147"/>
                </a:clrFrom>
                <a:clrTo>
                  <a:srgbClr val="006147">
                    <a:alpha val="0"/>
                  </a:srgbClr>
                </a:clrTo>
              </a:clrChange>
              <a:extLst>
                <a:ext uri="{28A0092B-C50C-407E-A947-70E740481C1C}">
                  <a14:useLocalDpi xmlns:a14="http://schemas.microsoft.com/office/drawing/2010/main" val="0"/>
                </a:ext>
              </a:extLst>
            </a:blip>
            <a:srcRect l="69802" t="9528" r="9354" b="57915"/>
            <a:stretch/>
          </p:blipFill>
          <p:spPr bwMode="auto">
            <a:xfrm>
              <a:off x="7524328" y="4690139"/>
              <a:ext cx="891500" cy="922040"/>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6 Rectángulo"/>
          <p:cNvSpPr/>
          <p:nvPr/>
        </p:nvSpPr>
        <p:spPr>
          <a:xfrm>
            <a:off x="179511" y="3577742"/>
            <a:ext cx="4392489" cy="2947602"/>
          </a:xfrm>
          <a:prstGeom prst="rect">
            <a:avLst/>
          </a:prstGeom>
        </p:spPr>
        <p:txBody>
          <a:bodyPr wrap="square">
            <a:spAutoFit/>
          </a:bodyPr>
          <a:lstStyle/>
          <a:p>
            <a:pPr algn="just">
              <a:lnSpc>
                <a:spcPct val="114000"/>
              </a:lnSpc>
              <a:spcAft>
                <a:spcPts val="600"/>
              </a:spcAft>
            </a:pPr>
            <a:r>
              <a:rPr lang="es-MX" sz="1400" dirty="0">
                <a:solidFill>
                  <a:prstClr val="black"/>
                </a:solidFill>
                <a:latin typeface="Montserrat" panose="00000500000000000000" pitchFamily="2" charset="0"/>
              </a:rPr>
              <a:t>La entidad, por su localización geográfica esta catalogado con </a:t>
            </a:r>
            <a:r>
              <a:rPr lang="es-MX" sz="1400" b="1" dirty="0">
                <a:solidFill>
                  <a:prstClr val="black"/>
                </a:solidFill>
                <a:latin typeface="Montserrat" panose="00000500000000000000" pitchFamily="2" charset="0"/>
              </a:rPr>
              <a:t>peligro bajo por tsunami; </a:t>
            </a:r>
            <a:r>
              <a:rPr lang="es-MX" sz="1400" dirty="0">
                <a:solidFill>
                  <a:prstClr val="black"/>
                </a:solidFill>
                <a:latin typeface="Montserrat" panose="00000500000000000000" pitchFamily="2" charset="0"/>
              </a:rPr>
              <a:t>sin </a:t>
            </a:r>
            <a:r>
              <a:rPr lang="es-MX" sz="1400" dirty="0" smtClean="0">
                <a:solidFill>
                  <a:prstClr val="black"/>
                </a:solidFill>
                <a:latin typeface="Montserrat" panose="00000500000000000000" pitchFamily="2" charset="0"/>
              </a:rPr>
              <a:t>embargo, </a:t>
            </a:r>
            <a:r>
              <a:rPr lang="es-MX" sz="1400" dirty="0">
                <a:solidFill>
                  <a:prstClr val="black"/>
                </a:solidFill>
                <a:latin typeface="Montserrat" panose="00000500000000000000" pitchFamily="2" charset="0"/>
              </a:rPr>
              <a:t>cuenta </a:t>
            </a:r>
            <a:r>
              <a:rPr lang="es-MX" sz="1400" dirty="0" smtClean="0">
                <a:solidFill>
                  <a:prstClr val="black"/>
                </a:solidFill>
                <a:latin typeface="Montserrat" panose="00000500000000000000" pitchFamily="2" charset="0"/>
              </a:rPr>
              <a:t>con extensas </a:t>
            </a:r>
            <a:r>
              <a:rPr lang="es-MX" sz="1400" b="1" dirty="0" smtClean="0">
                <a:solidFill>
                  <a:prstClr val="black"/>
                </a:solidFill>
                <a:latin typeface="Montserrat" panose="00000500000000000000" pitchFamily="2" charset="0"/>
              </a:rPr>
              <a:t>planicies </a:t>
            </a:r>
            <a:r>
              <a:rPr lang="es-MX" sz="1400" b="1" dirty="0">
                <a:solidFill>
                  <a:prstClr val="black"/>
                </a:solidFill>
                <a:latin typeface="Montserrat" panose="00000500000000000000" pitchFamily="2" charset="0"/>
              </a:rPr>
              <a:t>de inundación</a:t>
            </a:r>
            <a:r>
              <a:rPr lang="es-MX" sz="1400" dirty="0">
                <a:solidFill>
                  <a:prstClr val="black"/>
                </a:solidFill>
                <a:latin typeface="Montserrat" panose="00000500000000000000" pitchFamily="2" charset="0"/>
              </a:rPr>
              <a:t>, en donde se </a:t>
            </a:r>
            <a:r>
              <a:rPr lang="es-MX" sz="1400" dirty="0" smtClean="0">
                <a:solidFill>
                  <a:prstClr val="black"/>
                </a:solidFill>
                <a:latin typeface="Montserrat" panose="00000500000000000000" pitchFamily="2" charset="0"/>
              </a:rPr>
              <a:t>encuentran </a:t>
            </a:r>
            <a:r>
              <a:rPr lang="es-MX" sz="1400" dirty="0">
                <a:solidFill>
                  <a:prstClr val="black"/>
                </a:solidFill>
                <a:latin typeface="Montserrat" panose="00000500000000000000" pitchFamily="2" charset="0"/>
              </a:rPr>
              <a:t>viviendas e infraestructura importante, como es el caso </a:t>
            </a:r>
            <a:r>
              <a:rPr lang="es-MX" sz="1400" dirty="0" smtClean="0">
                <a:solidFill>
                  <a:prstClr val="black"/>
                </a:solidFill>
                <a:latin typeface="Montserrat" panose="00000500000000000000" pitchFamily="2" charset="0"/>
              </a:rPr>
              <a:t>de la ciudad de Campeche. </a:t>
            </a:r>
          </a:p>
          <a:p>
            <a:pPr algn="just">
              <a:lnSpc>
                <a:spcPct val="114000"/>
              </a:lnSpc>
              <a:spcAft>
                <a:spcPts val="600"/>
              </a:spcAft>
            </a:pPr>
            <a:r>
              <a:rPr lang="es-MX" sz="1400" dirty="0" smtClean="0">
                <a:solidFill>
                  <a:prstClr val="black"/>
                </a:solidFill>
                <a:latin typeface="Montserrat"/>
              </a:rPr>
              <a:t>Se </a:t>
            </a:r>
            <a:r>
              <a:rPr lang="es-MX" sz="1400" dirty="0">
                <a:solidFill>
                  <a:prstClr val="black"/>
                </a:solidFill>
                <a:latin typeface="Montserrat"/>
              </a:rPr>
              <a:t>cuenta con </a:t>
            </a:r>
            <a:r>
              <a:rPr lang="es-MX" sz="1400" b="1" dirty="0">
                <a:solidFill>
                  <a:prstClr val="black"/>
                </a:solidFill>
                <a:latin typeface="Montserrat"/>
              </a:rPr>
              <a:t>investigaciones e información </a:t>
            </a:r>
            <a:r>
              <a:rPr lang="es-MX" sz="1400" dirty="0">
                <a:solidFill>
                  <a:prstClr val="black"/>
                </a:solidFill>
                <a:latin typeface="Montserrat"/>
              </a:rPr>
              <a:t>sobre la</a:t>
            </a:r>
            <a:r>
              <a:rPr lang="es-MX" sz="1400" b="1" dirty="0">
                <a:solidFill>
                  <a:prstClr val="black"/>
                </a:solidFill>
                <a:latin typeface="Montserrat"/>
              </a:rPr>
              <a:t> sismicidad, peligro sísmico y geología </a:t>
            </a:r>
            <a:r>
              <a:rPr lang="es-MX" sz="1400" dirty="0">
                <a:solidFill>
                  <a:prstClr val="black"/>
                </a:solidFill>
                <a:latin typeface="Montserrat"/>
              </a:rPr>
              <a:t>en las bases del </a:t>
            </a:r>
            <a:r>
              <a:rPr lang="es-MX" sz="1400" b="1" dirty="0">
                <a:solidFill>
                  <a:prstClr val="black"/>
                </a:solidFill>
                <a:latin typeface="Montserrat"/>
              </a:rPr>
              <a:t>SSN</a:t>
            </a:r>
            <a:r>
              <a:rPr lang="es-MX" sz="1400" dirty="0">
                <a:solidFill>
                  <a:prstClr val="black"/>
                </a:solidFill>
                <a:latin typeface="Montserrat"/>
              </a:rPr>
              <a:t>, </a:t>
            </a:r>
            <a:r>
              <a:rPr lang="es-MX" sz="1400" b="1" dirty="0" smtClean="0">
                <a:solidFill>
                  <a:prstClr val="black"/>
                </a:solidFill>
                <a:latin typeface="Montserrat"/>
              </a:rPr>
              <a:t>CFE </a:t>
            </a:r>
            <a:r>
              <a:rPr lang="es-MX" sz="1400" b="1" dirty="0">
                <a:solidFill>
                  <a:prstClr val="black"/>
                </a:solidFill>
                <a:latin typeface="Montserrat"/>
              </a:rPr>
              <a:t>y SGM </a:t>
            </a:r>
            <a:r>
              <a:rPr lang="es-MX" sz="1400" dirty="0">
                <a:solidFill>
                  <a:prstClr val="black"/>
                </a:solidFill>
                <a:latin typeface="Montserrat"/>
              </a:rPr>
              <a:t>respectivamente. </a:t>
            </a:r>
          </a:p>
          <a:p>
            <a:pPr algn="just">
              <a:lnSpc>
                <a:spcPct val="114000"/>
              </a:lnSpc>
              <a:spcAft>
                <a:spcPts val="600"/>
              </a:spcAft>
            </a:pPr>
            <a:endParaRPr lang="es-MX" sz="1400" dirty="0">
              <a:solidFill>
                <a:prstClr val="black"/>
              </a:solidFill>
              <a:latin typeface="Montserrat" panose="00000500000000000000" pitchFamily="2" charset="0"/>
            </a:endParaRPr>
          </a:p>
        </p:txBody>
      </p:sp>
    </p:spTree>
    <p:extLst>
      <p:ext uri="{BB962C8B-B14F-4D97-AF65-F5344CB8AC3E}">
        <p14:creationId xmlns:p14="http://schemas.microsoft.com/office/powerpoint/2010/main" val="680650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1950</TotalTime>
  <Words>2390</Words>
  <Application>Microsoft Office PowerPoint</Application>
  <PresentationFormat>Presentación en pantalla (4:3)</PresentationFormat>
  <Paragraphs>177</Paragraphs>
  <Slides>16</Slides>
  <Notes>10</Notes>
  <HiddenSlides>0</HiddenSlides>
  <MMClips>0</MMClips>
  <ScaleCrop>false</ScaleCrop>
  <HeadingPairs>
    <vt:vector size="6" baseType="variant">
      <vt:variant>
        <vt:lpstr>Tema</vt:lpstr>
      </vt:variant>
      <vt:variant>
        <vt:i4>1</vt:i4>
      </vt:variant>
      <vt:variant>
        <vt:lpstr>Servidores OLE incrustados</vt:lpstr>
      </vt:variant>
      <vt:variant>
        <vt:i4>1</vt:i4>
      </vt:variant>
      <vt:variant>
        <vt:lpstr>Títulos de diapositiva</vt:lpstr>
      </vt:variant>
      <vt:variant>
        <vt:i4>16</vt:i4>
      </vt:variant>
    </vt:vector>
  </HeadingPairs>
  <TitlesOfParts>
    <vt:vector size="18" baseType="lpstr">
      <vt:lpstr>Tema de Office</vt:lpstr>
      <vt:lpstr>AutoCAD Drawing</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Estrada Cabrera Cynthia Paola</dc:creator>
  <cp:lastModifiedBy>Gutiérrez Martínez Carlos Antonio</cp:lastModifiedBy>
  <cp:revision>149</cp:revision>
  <dcterms:created xsi:type="dcterms:W3CDTF">2018-12-04T21:42:05Z</dcterms:created>
  <dcterms:modified xsi:type="dcterms:W3CDTF">2019-02-13T15:45:15Z</dcterms:modified>
</cp:coreProperties>
</file>