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323" r:id="rId3"/>
    <p:sldId id="324" r:id="rId4"/>
    <p:sldId id="325" r:id="rId5"/>
    <p:sldId id="326" r:id="rId6"/>
    <p:sldId id="327" r:id="rId7"/>
    <p:sldId id="328" r:id="rId8"/>
    <p:sldId id="329" r:id="rId9"/>
    <p:sldId id="330" r:id="rId10"/>
    <p:sldId id="331" r:id="rId11"/>
    <p:sldId id="332" r:id="rId12"/>
    <p:sldId id="333" r:id="rId13"/>
    <p:sldId id="334" r:id="rId14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0000"/>
    <a:srgbClr val="38806B"/>
    <a:srgbClr val="439B82"/>
    <a:srgbClr val="D4C19C"/>
    <a:srgbClr val="E8DECA"/>
    <a:srgbClr val="FFFFFF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43"/>
    <p:restoredTop sz="50000" autoAdjust="0"/>
  </p:normalViewPr>
  <p:slideViewPr>
    <p:cSldViewPr showGuides="1">
      <p:cViewPr>
        <p:scale>
          <a:sx n="70" d="100"/>
          <a:sy n="70" d="100"/>
        </p:scale>
        <p:origin x="-2150" y="-4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Hoja1!$F$1</c:f>
              <c:strCache>
                <c:ptCount val="1"/>
                <c:pt idx="0">
                  <c:v>Reglamentos</c:v>
                </c:pt>
              </c:strCache>
            </c:strRef>
          </c:tx>
          <c:invertIfNegative val="0"/>
          <c:cat>
            <c:strRef>
              <c:f>Hoja1!$D$2:$D$543</c:f>
              <c:strCache>
                <c:ptCount val="13"/>
                <c:pt idx="0">
                  <c:v>Azcapotzalco</c:v>
                </c:pt>
                <c:pt idx="1">
                  <c:v>Cuajimalpa de Morelos</c:v>
                </c:pt>
                <c:pt idx="2">
                  <c:v>Gustavo A. Madero</c:v>
                </c:pt>
                <c:pt idx="3">
                  <c:v>Iztacalco</c:v>
                </c:pt>
                <c:pt idx="4">
                  <c:v>Iztapalapa</c:v>
                </c:pt>
                <c:pt idx="5">
                  <c:v>La Magdalena Contreras</c:v>
                </c:pt>
                <c:pt idx="6">
                  <c:v>Álvaro Obregón</c:v>
                </c:pt>
                <c:pt idx="7">
                  <c:v>Tláhuac</c:v>
                </c:pt>
                <c:pt idx="8">
                  <c:v>Xochimilco</c:v>
                </c:pt>
                <c:pt idx="9">
                  <c:v>Benito Juárez</c:v>
                </c:pt>
                <c:pt idx="10">
                  <c:v>Cuauhtémoc</c:v>
                </c:pt>
                <c:pt idx="11">
                  <c:v>Miguel Hidalgo</c:v>
                </c:pt>
                <c:pt idx="12">
                  <c:v>Venustiano Carranza</c:v>
                </c:pt>
              </c:strCache>
            </c:strRef>
          </c:cat>
          <c:val>
            <c:numRef>
              <c:f>Hoja1!$F$2:$F$543</c:f>
              <c:numCache>
                <c:formatCode>General</c:formatCode>
                <c:ptCount val="13"/>
                <c:pt idx="0">
                  <c:v>1</c:v>
                </c:pt>
                <c:pt idx="2">
                  <c:v>2</c:v>
                </c:pt>
                <c:pt idx="4">
                  <c:v>1</c:v>
                </c:pt>
                <c:pt idx="5">
                  <c:v>1</c:v>
                </c:pt>
                <c:pt idx="8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2</c:v>
                </c:pt>
              </c:numCache>
            </c:numRef>
          </c:val>
        </c:ser>
        <c:ser>
          <c:idx val="1"/>
          <c:order val="1"/>
          <c:tx>
            <c:strRef>
              <c:f>Hoja1!$G$1</c:f>
              <c:strCache>
                <c:ptCount val="1"/>
                <c:pt idx="0">
                  <c:v>Acuerdos</c:v>
                </c:pt>
              </c:strCache>
            </c:strRef>
          </c:tx>
          <c:invertIfNegative val="0"/>
          <c:cat>
            <c:strRef>
              <c:f>Hoja1!$D$2:$D$543</c:f>
              <c:strCache>
                <c:ptCount val="13"/>
                <c:pt idx="0">
                  <c:v>Azcapotzalco</c:v>
                </c:pt>
                <c:pt idx="1">
                  <c:v>Cuajimalpa de Morelos</c:v>
                </c:pt>
                <c:pt idx="2">
                  <c:v>Gustavo A. Madero</c:v>
                </c:pt>
                <c:pt idx="3">
                  <c:v>Iztacalco</c:v>
                </c:pt>
                <c:pt idx="4">
                  <c:v>Iztapalapa</c:v>
                </c:pt>
                <c:pt idx="5">
                  <c:v>La Magdalena Contreras</c:v>
                </c:pt>
                <c:pt idx="6">
                  <c:v>Álvaro Obregón</c:v>
                </c:pt>
                <c:pt idx="7">
                  <c:v>Tláhuac</c:v>
                </c:pt>
                <c:pt idx="8">
                  <c:v>Xochimilco</c:v>
                </c:pt>
                <c:pt idx="9">
                  <c:v>Benito Juárez</c:v>
                </c:pt>
                <c:pt idx="10">
                  <c:v>Cuauhtémoc</c:v>
                </c:pt>
                <c:pt idx="11">
                  <c:v>Miguel Hidalgo</c:v>
                </c:pt>
                <c:pt idx="12">
                  <c:v>Venustiano Carranza</c:v>
                </c:pt>
              </c:strCache>
            </c:strRef>
          </c:cat>
          <c:val>
            <c:numRef>
              <c:f>Hoja1!$G$2:$G$543</c:f>
              <c:numCache>
                <c:formatCode>General</c:formatCode>
                <c:ptCount val="13"/>
                <c:pt idx="4">
                  <c:v>1</c:v>
                </c:pt>
                <c:pt idx="10">
                  <c:v>1</c:v>
                </c:pt>
                <c:pt idx="12">
                  <c:v>1</c:v>
                </c:pt>
              </c:numCache>
            </c:numRef>
          </c:val>
        </c:ser>
        <c:ser>
          <c:idx val="2"/>
          <c:order val="2"/>
          <c:tx>
            <c:strRef>
              <c:f>Hoja1!$H$1</c:f>
              <c:strCache>
                <c:ptCount val="1"/>
                <c:pt idx="0">
                  <c:v>Normas</c:v>
                </c:pt>
              </c:strCache>
            </c:strRef>
          </c:tx>
          <c:invertIfNegative val="0"/>
          <c:cat>
            <c:strRef>
              <c:f>Hoja1!$D$2:$D$543</c:f>
              <c:strCache>
                <c:ptCount val="13"/>
                <c:pt idx="0">
                  <c:v>Azcapotzalco</c:v>
                </c:pt>
                <c:pt idx="1">
                  <c:v>Cuajimalpa de Morelos</c:v>
                </c:pt>
                <c:pt idx="2">
                  <c:v>Gustavo A. Madero</c:v>
                </c:pt>
                <c:pt idx="3">
                  <c:v>Iztacalco</c:v>
                </c:pt>
                <c:pt idx="4">
                  <c:v>Iztapalapa</c:v>
                </c:pt>
                <c:pt idx="5">
                  <c:v>La Magdalena Contreras</c:v>
                </c:pt>
                <c:pt idx="6">
                  <c:v>Álvaro Obregón</c:v>
                </c:pt>
                <c:pt idx="7">
                  <c:v>Tláhuac</c:v>
                </c:pt>
                <c:pt idx="8">
                  <c:v>Xochimilco</c:v>
                </c:pt>
                <c:pt idx="9">
                  <c:v>Benito Juárez</c:v>
                </c:pt>
                <c:pt idx="10">
                  <c:v>Cuauhtémoc</c:v>
                </c:pt>
                <c:pt idx="11">
                  <c:v>Miguel Hidalgo</c:v>
                </c:pt>
                <c:pt idx="12">
                  <c:v>Venustiano Carranza</c:v>
                </c:pt>
              </c:strCache>
            </c:strRef>
          </c:cat>
          <c:val>
            <c:numRef>
              <c:f>Hoja1!$H$2:$H$543</c:f>
              <c:numCache>
                <c:formatCode>General</c:formatCode>
                <c:ptCount val="13"/>
                <c:pt idx="3">
                  <c:v>1</c:v>
                </c:pt>
                <c:pt idx="4">
                  <c:v>3</c:v>
                </c:pt>
                <c:pt idx="10">
                  <c:v>1</c:v>
                </c:pt>
              </c:numCache>
            </c:numRef>
          </c:val>
        </c:ser>
        <c:ser>
          <c:idx val="3"/>
          <c:order val="3"/>
          <c:tx>
            <c:strRef>
              <c:f>Hoja1!$I$1</c:f>
              <c:strCache>
                <c:ptCount val="1"/>
                <c:pt idx="0">
                  <c:v>Lineamientos</c:v>
                </c:pt>
              </c:strCache>
            </c:strRef>
          </c:tx>
          <c:invertIfNegative val="0"/>
          <c:cat>
            <c:strRef>
              <c:f>Hoja1!$D$2:$D$543</c:f>
              <c:strCache>
                <c:ptCount val="13"/>
                <c:pt idx="0">
                  <c:v>Azcapotzalco</c:v>
                </c:pt>
                <c:pt idx="1">
                  <c:v>Cuajimalpa de Morelos</c:v>
                </c:pt>
                <c:pt idx="2">
                  <c:v>Gustavo A. Madero</c:v>
                </c:pt>
                <c:pt idx="3">
                  <c:v>Iztacalco</c:v>
                </c:pt>
                <c:pt idx="4">
                  <c:v>Iztapalapa</c:v>
                </c:pt>
                <c:pt idx="5">
                  <c:v>La Magdalena Contreras</c:v>
                </c:pt>
                <c:pt idx="6">
                  <c:v>Álvaro Obregón</c:v>
                </c:pt>
                <c:pt idx="7">
                  <c:v>Tláhuac</c:v>
                </c:pt>
                <c:pt idx="8">
                  <c:v>Xochimilco</c:v>
                </c:pt>
                <c:pt idx="9">
                  <c:v>Benito Juárez</c:v>
                </c:pt>
                <c:pt idx="10">
                  <c:v>Cuauhtémoc</c:v>
                </c:pt>
                <c:pt idx="11">
                  <c:v>Miguel Hidalgo</c:v>
                </c:pt>
                <c:pt idx="12">
                  <c:v>Venustiano Carranza</c:v>
                </c:pt>
              </c:strCache>
            </c:strRef>
          </c:cat>
          <c:val>
            <c:numRef>
              <c:f>Hoja1!$I$2:$I$543</c:f>
              <c:numCache>
                <c:formatCode>General</c:formatCode>
                <c:ptCount val="13"/>
                <c:pt idx="4">
                  <c:v>1</c:v>
                </c:pt>
                <c:pt idx="11">
                  <c:v>1</c:v>
                </c:pt>
              </c:numCache>
            </c:numRef>
          </c:val>
        </c:ser>
        <c:ser>
          <c:idx val="4"/>
          <c:order val="4"/>
          <c:tx>
            <c:strRef>
              <c:f>Hoja1!$J$1</c:f>
              <c:strCache>
                <c:ptCount val="1"/>
                <c:pt idx="0">
                  <c:v>Manuales</c:v>
                </c:pt>
              </c:strCache>
            </c:strRef>
          </c:tx>
          <c:invertIfNegative val="0"/>
          <c:cat>
            <c:strRef>
              <c:f>Hoja1!$D$2:$D$543</c:f>
              <c:strCache>
                <c:ptCount val="13"/>
                <c:pt idx="0">
                  <c:v>Azcapotzalco</c:v>
                </c:pt>
                <c:pt idx="1">
                  <c:v>Cuajimalpa de Morelos</c:v>
                </c:pt>
                <c:pt idx="2">
                  <c:v>Gustavo A. Madero</c:v>
                </c:pt>
                <c:pt idx="3">
                  <c:v>Iztacalco</c:v>
                </c:pt>
                <c:pt idx="4">
                  <c:v>Iztapalapa</c:v>
                </c:pt>
                <c:pt idx="5">
                  <c:v>La Magdalena Contreras</c:v>
                </c:pt>
                <c:pt idx="6">
                  <c:v>Álvaro Obregón</c:v>
                </c:pt>
                <c:pt idx="7">
                  <c:v>Tláhuac</c:v>
                </c:pt>
                <c:pt idx="8">
                  <c:v>Xochimilco</c:v>
                </c:pt>
                <c:pt idx="9">
                  <c:v>Benito Juárez</c:v>
                </c:pt>
                <c:pt idx="10">
                  <c:v>Cuauhtémoc</c:v>
                </c:pt>
                <c:pt idx="11">
                  <c:v>Miguel Hidalgo</c:v>
                </c:pt>
                <c:pt idx="12">
                  <c:v>Venustiano Carranza</c:v>
                </c:pt>
              </c:strCache>
            </c:strRef>
          </c:cat>
          <c:val>
            <c:numRef>
              <c:f>Hoja1!$J$2:$J$543</c:f>
              <c:numCache>
                <c:formatCode>General</c:formatCode>
                <c:ptCount val="13"/>
                <c:pt idx="1">
                  <c:v>1</c:v>
                </c:pt>
                <c:pt idx="4">
                  <c:v>1</c:v>
                </c:pt>
                <c:pt idx="5">
                  <c:v>1</c:v>
                </c:pt>
                <c:pt idx="7">
                  <c:v>1</c:v>
                </c:pt>
                <c:pt idx="10">
                  <c:v>1</c:v>
                </c:pt>
              </c:numCache>
            </c:numRef>
          </c:val>
        </c:ser>
        <c:ser>
          <c:idx val="5"/>
          <c:order val="5"/>
          <c:tx>
            <c:strRef>
              <c:f>Hoja1!$K$1</c:f>
              <c:strCache>
                <c:ptCount val="1"/>
                <c:pt idx="0">
                  <c:v>Bases</c:v>
                </c:pt>
              </c:strCache>
            </c:strRef>
          </c:tx>
          <c:invertIfNegative val="0"/>
          <c:cat>
            <c:strRef>
              <c:f>Hoja1!$D$2:$D$543</c:f>
              <c:strCache>
                <c:ptCount val="13"/>
                <c:pt idx="0">
                  <c:v>Azcapotzalco</c:v>
                </c:pt>
                <c:pt idx="1">
                  <c:v>Cuajimalpa de Morelos</c:v>
                </c:pt>
                <c:pt idx="2">
                  <c:v>Gustavo A. Madero</c:v>
                </c:pt>
                <c:pt idx="3">
                  <c:v>Iztacalco</c:v>
                </c:pt>
                <c:pt idx="4">
                  <c:v>Iztapalapa</c:v>
                </c:pt>
                <c:pt idx="5">
                  <c:v>La Magdalena Contreras</c:v>
                </c:pt>
                <c:pt idx="6">
                  <c:v>Álvaro Obregón</c:v>
                </c:pt>
                <c:pt idx="7">
                  <c:v>Tláhuac</c:v>
                </c:pt>
                <c:pt idx="8">
                  <c:v>Xochimilco</c:v>
                </c:pt>
                <c:pt idx="9">
                  <c:v>Benito Juárez</c:v>
                </c:pt>
                <c:pt idx="10">
                  <c:v>Cuauhtémoc</c:v>
                </c:pt>
                <c:pt idx="11">
                  <c:v>Miguel Hidalgo</c:v>
                </c:pt>
                <c:pt idx="12">
                  <c:v>Venustiano Carranza</c:v>
                </c:pt>
              </c:strCache>
            </c:strRef>
          </c:cat>
          <c:val>
            <c:numRef>
              <c:f>Hoja1!$K$2:$K$543</c:f>
              <c:numCache>
                <c:formatCode>General</c:formatCode>
                <c:ptCount val="13"/>
                <c:pt idx="4">
                  <c:v>1</c:v>
                </c:pt>
              </c:numCache>
            </c:numRef>
          </c:val>
        </c:ser>
        <c:ser>
          <c:idx val="6"/>
          <c:order val="6"/>
          <c:tx>
            <c:strRef>
              <c:f>Hoja1!$L$1</c:f>
              <c:strCache>
                <c:ptCount val="1"/>
                <c:pt idx="0">
                  <c:v>Oficios</c:v>
                </c:pt>
              </c:strCache>
            </c:strRef>
          </c:tx>
          <c:invertIfNegative val="0"/>
          <c:cat>
            <c:strRef>
              <c:f>Hoja1!$D$2:$D$543</c:f>
              <c:strCache>
                <c:ptCount val="13"/>
                <c:pt idx="0">
                  <c:v>Azcapotzalco</c:v>
                </c:pt>
                <c:pt idx="1">
                  <c:v>Cuajimalpa de Morelos</c:v>
                </c:pt>
                <c:pt idx="2">
                  <c:v>Gustavo A. Madero</c:v>
                </c:pt>
                <c:pt idx="3">
                  <c:v>Iztacalco</c:v>
                </c:pt>
                <c:pt idx="4">
                  <c:v>Iztapalapa</c:v>
                </c:pt>
                <c:pt idx="5">
                  <c:v>La Magdalena Contreras</c:v>
                </c:pt>
                <c:pt idx="6">
                  <c:v>Álvaro Obregón</c:v>
                </c:pt>
                <c:pt idx="7">
                  <c:v>Tláhuac</c:v>
                </c:pt>
                <c:pt idx="8">
                  <c:v>Xochimilco</c:v>
                </c:pt>
                <c:pt idx="9">
                  <c:v>Benito Juárez</c:v>
                </c:pt>
                <c:pt idx="10">
                  <c:v>Cuauhtémoc</c:v>
                </c:pt>
                <c:pt idx="11">
                  <c:v>Miguel Hidalgo</c:v>
                </c:pt>
                <c:pt idx="12">
                  <c:v>Venustiano Carranza</c:v>
                </c:pt>
              </c:strCache>
            </c:strRef>
          </c:cat>
          <c:val>
            <c:numRef>
              <c:f>Hoja1!$L$2:$L$543</c:f>
              <c:numCache>
                <c:formatCode>General</c:formatCode>
                <c:ptCount val="13"/>
              </c:numCache>
            </c:numRef>
          </c:val>
        </c:ser>
        <c:ser>
          <c:idx val="7"/>
          <c:order val="7"/>
          <c:tx>
            <c:strRef>
              <c:f>Hoja1!$M$1</c:f>
              <c:strCache>
                <c:ptCount val="1"/>
                <c:pt idx="0">
                  <c:v>Otras</c:v>
                </c:pt>
              </c:strCache>
            </c:strRef>
          </c:tx>
          <c:invertIfNegative val="0"/>
          <c:cat>
            <c:strRef>
              <c:f>Hoja1!$D$2:$D$543</c:f>
              <c:strCache>
                <c:ptCount val="13"/>
                <c:pt idx="0">
                  <c:v>Azcapotzalco</c:v>
                </c:pt>
                <c:pt idx="1">
                  <c:v>Cuajimalpa de Morelos</c:v>
                </c:pt>
                <c:pt idx="2">
                  <c:v>Gustavo A. Madero</c:v>
                </c:pt>
                <c:pt idx="3">
                  <c:v>Iztacalco</c:v>
                </c:pt>
                <c:pt idx="4">
                  <c:v>Iztapalapa</c:v>
                </c:pt>
                <c:pt idx="5">
                  <c:v>La Magdalena Contreras</c:v>
                </c:pt>
                <c:pt idx="6">
                  <c:v>Álvaro Obregón</c:v>
                </c:pt>
                <c:pt idx="7">
                  <c:v>Tláhuac</c:v>
                </c:pt>
                <c:pt idx="8">
                  <c:v>Xochimilco</c:v>
                </c:pt>
                <c:pt idx="9">
                  <c:v>Benito Juárez</c:v>
                </c:pt>
                <c:pt idx="10">
                  <c:v>Cuauhtémoc</c:v>
                </c:pt>
                <c:pt idx="11">
                  <c:v>Miguel Hidalgo</c:v>
                </c:pt>
                <c:pt idx="12">
                  <c:v>Venustiano Carranza</c:v>
                </c:pt>
              </c:strCache>
            </c:strRef>
          </c:cat>
          <c:val>
            <c:numRef>
              <c:f>Hoja1!$M$2:$M$543</c:f>
              <c:numCache>
                <c:formatCode>General</c:formatCode>
                <c:ptCount val="13"/>
                <c:pt idx="5">
                  <c:v>1</c:v>
                </c:pt>
                <c:pt idx="6">
                  <c:v>1</c:v>
                </c:pt>
                <c:pt idx="9">
                  <c:v>1</c:v>
                </c:pt>
                <c:pt idx="11">
                  <c:v>1</c:v>
                </c:pt>
              </c:numCache>
            </c:numRef>
          </c:val>
        </c:ser>
        <c:ser>
          <c:idx val="8"/>
          <c:order val="8"/>
          <c:tx>
            <c:strRef>
              <c:f>Hoja1!$N$1</c:f>
              <c:strCache>
                <c:ptCount val="1"/>
                <c:pt idx="0">
                  <c:v>No especificado</c:v>
                </c:pt>
              </c:strCache>
            </c:strRef>
          </c:tx>
          <c:invertIfNegative val="0"/>
          <c:cat>
            <c:strRef>
              <c:f>Hoja1!$D$2:$D$543</c:f>
              <c:strCache>
                <c:ptCount val="13"/>
                <c:pt idx="0">
                  <c:v>Azcapotzalco</c:v>
                </c:pt>
                <c:pt idx="1">
                  <c:v>Cuajimalpa de Morelos</c:v>
                </c:pt>
                <c:pt idx="2">
                  <c:v>Gustavo A. Madero</c:v>
                </c:pt>
                <c:pt idx="3">
                  <c:v>Iztacalco</c:v>
                </c:pt>
                <c:pt idx="4">
                  <c:v>Iztapalapa</c:v>
                </c:pt>
                <c:pt idx="5">
                  <c:v>La Magdalena Contreras</c:v>
                </c:pt>
                <c:pt idx="6">
                  <c:v>Álvaro Obregón</c:v>
                </c:pt>
                <c:pt idx="7">
                  <c:v>Tláhuac</c:v>
                </c:pt>
                <c:pt idx="8">
                  <c:v>Xochimilco</c:v>
                </c:pt>
                <c:pt idx="9">
                  <c:v>Benito Juárez</c:v>
                </c:pt>
                <c:pt idx="10">
                  <c:v>Cuauhtémoc</c:v>
                </c:pt>
                <c:pt idx="11">
                  <c:v>Miguel Hidalgo</c:v>
                </c:pt>
                <c:pt idx="12">
                  <c:v>Venustiano Carranza</c:v>
                </c:pt>
              </c:strCache>
            </c:strRef>
          </c:cat>
          <c:val>
            <c:numRef>
              <c:f>Hoja1!$N$2:$N$543</c:f>
              <c:numCache>
                <c:formatCode>General</c:formatCode>
                <c:ptCount val="13"/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80285952"/>
        <c:axId val="76162176"/>
      </c:barChart>
      <c:catAx>
        <c:axId val="1802859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 dirty="0" err="1"/>
                  <a:t>Municipio</a:t>
                </a:r>
                <a:endParaRPr lang="en-US" sz="1200" dirty="0"/>
              </a:p>
            </c:rich>
          </c:tx>
          <c:layout/>
          <c:overlay val="0"/>
        </c:title>
        <c:majorTickMark val="out"/>
        <c:minorTickMark val="none"/>
        <c:tickLblPos val="nextTo"/>
        <c:crossAx val="76162176"/>
        <c:crosses val="autoZero"/>
        <c:auto val="1"/>
        <c:lblAlgn val="ctr"/>
        <c:lblOffset val="100"/>
        <c:noMultiLvlLbl val="0"/>
      </c:catAx>
      <c:valAx>
        <c:axId val="761621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MX"/>
                  <a:t>Número de documentos normativos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8028595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1800" b="1" i="0" baseline="0" dirty="0" smtClean="0">
                <a:effectLst/>
              </a:rPr>
              <a:t>Daños y pérdidas </a:t>
            </a:r>
            <a:r>
              <a:rPr lang="es-MX" sz="1800" b="1" i="0" baseline="0" dirty="0">
                <a:effectLst/>
              </a:rPr>
              <a:t>económicas y defunciones en la Ciudad de México, 2000-2017</a:t>
            </a:r>
            <a:endParaRPr lang="es-MX" dirty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3.945444346245025E-2"/>
          <c:y val="8.8691014007067595E-2"/>
          <c:w val="0.89238601022080266"/>
          <c:h val="0.639061027851162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CDMXHis!$R$3</c:f>
              <c:strCache>
                <c:ptCount val="1"/>
                <c:pt idx="0">
                  <c:v>Defunciones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C00000"/>
              </a:solidFill>
            </a:ln>
            <a:effectLst/>
          </c:spPr>
          <c:invertIfNegative val="0"/>
          <c:dPt>
            <c:idx val="17"/>
            <c:invertIfNegative val="0"/>
            <c:bubble3D val="0"/>
          </c:dPt>
          <c:dLbls>
            <c:dLbl>
              <c:idx val="16"/>
              <c:layout>
                <c:manualLayout>
                  <c:x val="-6.3665306969548294E-3"/>
                  <c:y val="-2.442296853712201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>
                <c:manualLayout>
                  <c:x val="-1.6167185127578417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CDMXHis!$Q$4:$Q$21</c:f>
              <c:strCache>
                <c:ptCount val="18"/>
                <c:pt idx="0">
                  <c:v>2000*</c:v>
                </c:pt>
                <c:pt idx="1">
                  <c:v>2001*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</c:strCache>
            </c:strRef>
          </c:cat>
          <c:val>
            <c:numRef>
              <c:f>CDMXHis!$R$4:$R$21</c:f>
              <c:numCache>
                <c:formatCode>General</c:formatCode>
                <c:ptCount val="18"/>
                <c:pt idx="0">
                  <c:v>0</c:v>
                </c:pt>
                <c:pt idx="1">
                  <c:v>24</c:v>
                </c:pt>
                <c:pt idx="2">
                  <c:v>11</c:v>
                </c:pt>
                <c:pt idx="3">
                  <c:v>16</c:v>
                </c:pt>
                <c:pt idx="4">
                  <c:v>17</c:v>
                </c:pt>
                <c:pt idx="5">
                  <c:v>21</c:v>
                </c:pt>
                <c:pt idx="6">
                  <c:v>6</c:v>
                </c:pt>
                <c:pt idx="7">
                  <c:v>9</c:v>
                </c:pt>
                <c:pt idx="8">
                  <c:v>29</c:v>
                </c:pt>
                <c:pt idx="9">
                  <c:v>12</c:v>
                </c:pt>
                <c:pt idx="10">
                  <c:v>11</c:v>
                </c:pt>
                <c:pt idx="11">
                  <c:v>5</c:v>
                </c:pt>
                <c:pt idx="12">
                  <c:v>8</c:v>
                </c:pt>
                <c:pt idx="13">
                  <c:v>7</c:v>
                </c:pt>
                <c:pt idx="14">
                  <c:v>5</c:v>
                </c:pt>
                <c:pt idx="15">
                  <c:v>9</c:v>
                </c:pt>
                <c:pt idx="16">
                  <c:v>0</c:v>
                </c:pt>
                <c:pt idx="17">
                  <c:v>241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0287488"/>
        <c:axId val="76167936"/>
      </c:barChart>
      <c:lineChart>
        <c:grouping val="standard"/>
        <c:varyColors val="0"/>
        <c:ser>
          <c:idx val="1"/>
          <c:order val="1"/>
          <c:tx>
            <c:strRef>
              <c:f>CDMXHis!$S$3</c:f>
              <c:strCache>
                <c:ptCount val="1"/>
                <c:pt idx="0">
                  <c:v>Total daños (millones de pesos constantes, base 2013)</c:v>
                </c:pt>
              </c:strCache>
            </c:strRef>
          </c:tx>
          <c:spPr>
            <a:ln w="28575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5466122787818572E-3"/>
                  <c:y val="-1.1272139324825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1.1272139324825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2733061393909286E-3"/>
                  <c:y val="-1.50295190997673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2733061393909286E-3"/>
                  <c:y val="-1.3150829212296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2733061393909286E-3"/>
                  <c:y val="-1.50295190997674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1.2733061393909286E-3"/>
                  <c:y val="-1.1272139324825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1.273306139390882E-3"/>
                  <c:y val="-1.69082089872382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5.0932245575636206E-3"/>
                  <c:y val="-1.3150829212296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1.2733061393908351E-3"/>
                  <c:y val="-1.69082089872383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2.5466122787818572E-3"/>
                  <c:y val="-2.81803483120637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1.2733061393909286E-3"/>
                  <c:y val="-5.6360696624127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2.5466122787817639E-3"/>
                  <c:y val="-1.87868988747091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0"/>
                  <c:y val="-1.50295190997673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-9.3374704882775977E-17"/>
                  <c:y val="-1.3150829212296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2.5466122787818572E-3"/>
                  <c:y val="-9.39344943735456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1.2733061393910218E-3"/>
                  <c:y val="-7.51475954988365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CDMXHis!$Q$4:$Q$21</c:f>
              <c:strCache>
                <c:ptCount val="18"/>
                <c:pt idx="0">
                  <c:v>2000*</c:v>
                </c:pt>
                <c:pt idx="1">
                  <c:v>2001*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</c:strCache>
            </c:strRef>
          </c:cat>
          <c:val>
            <c:numRef>
              <c:f>CDMXHis!$S$4:$S$21</c:f>
              <c:numCache>
                <c:formatCode>_-* #,##0.0_-;\-* #,##0.0_-;_-* "-"??_-;_-@_-</c:formatCode>
                <c:ptCount val="18"/>
                <c:pt idx="0">
                  <c:v>223.77039861629817</c:v>
                </c:pt>
                <c:pt idx="1">
                  <c:v>54.66124893519887</c:v>
                </c:pt>
                <c:pt idx="2">
                  <c:v>1.5409528669662174</c:v>
                </c:pt>
                <c:pt idx="3">
                  <c:v>1.9313469711096287</c:v>
                </c:pt>
                <c:pt idx="4">
                  <c:v>8.7462870919354554</c:v>
                </c:pt>
                <c:pt idx="5">
                  <c:v>8.0011461914697506</c:v>
                </c:pt>
                <c:pt idx="6">
                  <c:v>46.029512892157882</c:v>
                </c:pt>
                <c:pt idx="7">
                  <c:v>3.9468706552599704</c:v>
                </c:pt>
                <c:pt idx="8">
                  <c:v>29.38988898318366</c:v>
                </c:pt>
                <c:pt idx="9">
                  <c:v>28.341662647036443</c:v>
                </c:pt>
                <c:pt idx="10">
                  <c:v>853.21145104013431</c:v>
                </c:pt>
                <c:pt idx="11">
                  <c:v>27.507707840144395</c:v>
                </c:pt>
                <c:pt idx="12">
                  <c:v>6.2821531535238933</c:v>
                </c:pt>
                <c:pt idx="13">
                  <c:v>346.149</c:v>
                </c:pt>
                <c:pt idx="14">
                  <c:v>68.13405079074586</c:v>
                </c:pt>
                <c:pt idx="15">
                  <c:v>155.96072114948731</c:v>
                </c:pt>
                <c:pt idx="16">
                  <c:v>10.825710274249484</c:v>
                </c:pt>
                <c:pt idx="17">
                  <c:v>36699.479784206524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2652928"/>
        <c:axId val="76168512"/>
      </c:lineChart>
      <c:catAx>
        <c:axId val="180287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76167936"/>
        <c:crosses val="autoZero"/>
        <c:auto val="1"/>
        <c:lblAlgn val="ctr"/>
        <c:lblOffset val="100"/>
        <c:noMultiLvlLbl val="0"/>
      </c:catAx>
      <c:valAx>
        <c:axId val="761679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80287488"/>
        <c:crosses val="autoZero"/>
        <c:crossBetween val="between"/>
      </c:valAx>
      <c:valAx>
        <c:axId val="76168512"/>
        <c:scaling>
          <c:orientation val="minMax"/>
        </c:scaling>
        <c:delete val="0"/>
        <c:axPos val="r"/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82652928"/>
        <c:crosses val="max"/>
        <c:crossBetween val="between"/>
      </c:valAx>
      <c:catAx>
        <c:axId val="1826529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616851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852576985381303"/>
          <c:y val="0.79273929880806893"/>
          <c:w val="0.49609531147624808"/>
          <c:h val="0.127445074645385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/>
            </a:pPr>
            <a:r>
              <a:rPr lang="es-MX" sz="1100"/>
              <a:t>Porcentaje de defunciones por categoría de fenómeno, 2000-2017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CDMXHis!$M$31:$M$34</c:f>
              <c:strCache>
                <c:ptCount val="4"/>
                <c:pt idx="0">
                  <c:v>Geológico</c:v>
                </c:pt>
                <c:pt idx="1">
                  <c:v>Hidrometeorológico</c:v>
                </c:pt>
                <c:pt idx="2">
                  <c:v>Químico</c:v>
                </c:pt>
                <c:pt idx="3">
                  <c:v>Socio-organizativo</c:v>
                </c:pt>
              </c:strCache>
            </c:strRef>
          </c:cat>
          <c:val>
            <c:numRef>
              <c:f>CDMXHis!$N$31:$N$34</c:f>
              <c:numCache>
                <c:formatCode>0.0%</c:formatCode>
                <c:ptCount val="4"/>
                <c:pt idx="0">
                  <c:v>0.58236658932714613</c:v>
                </c:pt>
                <c:pt idx="1">
                  <c:v>2.0881670533642691E-2</c:v>
                </c:pt>
                <c:pt idx="2">
                  <c:v>0.20417633410672853</c:v>
                </c:pt>
                <c:pt idx="3">
                  <c:v>0.1925754060324826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spPr>
    <a:ln>
      <a:solidFill>
        <a:schemeClr val="bg1">
          <a:lumMod val="65000"/>
        </a:schemeClr>
      </a:solidFill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900"/>
            </a:pPr>
            <a:r>
              <a:rPr lang="es-MX" sz="900"/>
              <a:t>Participación</a:t>
            </a:r>
            <a:r>
              <a:rPr lang="es-MX" sz="900" baseline="0"/>
              <a:t> porcentual en los daños por categoría de fenómeno 2000-2017 (millones de pesos constantes base 2013) </a:t>
            </a:r>
            <a:endParaRPr lang="es-MX" sz="90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Lbls>
            <c:dLbl>
              <c:idx val="2"/>
              <c:layout>
                <c:manualLayout>
                  <c:x val="5.3781556987430021E-2"/>
                  <c:y val="-1.6222207193683075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delete val="1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CDMXHis!$M$31:$M$34</c:f>
              <c:strCache>
                <c:ptCount val="4"/>
                <c:pt idx="0">
                  <c:v>Geológico</c:v>
                </c:pt>
                <c:pt idx="1">
                  <c:v>Hidrometeorológico</c:v>
                </c:pt>
                <c:pt idx="2">
                  <c:v>Químico</c:v>
                </c:pt>
                <c:pt idx="3">
                  <c:v>Socio-organizativo</c:v>
                </c:pt>
              </c:strCache>
            </c:strRef>
          </c:cat>
          <c:val>
            <c:numRef>
              <c:f>CDMXHis!$O$31:$O$34</c:f>
              <c:numCache>
                <c:formatCode>0.0%</c:formatCode>
                <c:ptCount val="4"/>
                <c:pt idx="0">
                  <c:v>0.95989486389127476</c:v>
                </c:pt>
                <c:pt idx="1">
                  <c:v>3.2754560074504731E-2</c:v>
                </c:pt>
                <c:pt idx="2">
                  <c:v>6.2166188371086395E-3</c:v>
                </c:pt>
                <c:pt idx="3">
                  <c:v>1.1339571971117582E-3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egendEntry>
        <c:idx val="3"/>
        <c:delete val="1"/>
      </c:legendEntry>
      <c:layout/>
      <c:overlay val="0"/>
    </c:legend>
    <c:plotVisOnly val="1"/>
    <c:dispBlanksAs val="gap"/>
    <c:showDLblsOverMax val="0"/>
  </c:chart>
  <c:spPr>
    <a:ln>
      <a:solidFill>
        <a:schemeClr val="bg1">
          <a:lumMod val="65000"/>
        </a:schemeClr>
      </a:solidFill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0.24892300962379701"/>
          <c:y val="0.29231736657917762"/>
          <c:w val="0.41296916010498685"/>
          <c:h val="0.68828193350831146"/>
        </c:manualLayout>
      </c:layout>
      <c:pieChart>
        <c:varyColors val="1"/>
        <c:ser>
          <c:idx val="0"/>
          <c:order val="0"/>
          <c:tx>
            <c:strRef>
              <c:f>CDMXSec!$B$1</c:f>
              <c:strCache>
                <c:ptCount val="1"/>
                <c:pt idx="0">
                  <c:v>Participación por sector en los daños y pérdidas causadas por los desastres de origen natural y antrópico en el estado de CDMX, 2000-2017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CDMXSec!$A$3:$A$8</c:f>
              <c:strCache>
                <c:ptCount val="6"/>
                <c:pt idx="0">
                  <c:v>Educativo</c:v>
                </c:pt>
                <c:pt idx="1">
                  <c:v>Hidráulico</c:v>
                </c:pt>
                <c:pt idx="2">
                  <c:v>Otros</c:v>
                </c:pt>
                <c:pt idx="3">
                  <c:v>Salud</c:v>
                </c:pt>
                <c:pt idx="4">
                  <c:v>Urbano</c:v>
                </c:pt>
                <c:pt idx="5">
                  <c:v>Vivienda</c:v>
                </c:pt>
              </c:strCache>
            </c:strRef>
          </c:cat>
          <c:val>
            <c:numRef>
              <c:f>CDMXSec!$C$3:$C$8</c:f>
              <c:numCache>
                <c:formatCode>0.0%</c:formatCode>
                <c:ptCount val="6"/>
                <c:pt idx="0">
                  <c:v>0.36198944890920243</c:v>
                </c:pt>
                <c:pt idx="1">
                  <c:v>0.22725319961761967</c:v>
                </c:pt>
                <c:pt idx="2">
                  <c:v>0.21305793343821269</c:v>
                </c:pt>
                <c:pt idx="3">
                  <c:v>7.3189541334135605E-2</c:v>
                </c:pt>
                <c:pt idx="4">
                  <c:v>2.688288376263754E-2</c:v>
                </c:pt>
                <c:pt idx="5">
                  <c:v>9.7626992938192089E-2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>
          <a:lumMod val="65000"/>
        </a:schemeClr>
      </a:solidFill>
      <a:round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0.00409</cdr:x>
      <cdr:y>0.90909</cdr:y>
    </cdr:from>
    <cdr:to>
      <cdr:x>1</cdr:x>
      <cdr:y>0.98701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35342" y="5040560"/>
          <a:ext cx="8605618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800" dirty="0">
              <a:effectLst/>
              <a:latin typeface="+mn-lt"/>
              <a:ea typeface="+mn-ea"/>
              <a:cs typeface="+mn-cs"/>
            </a:rPr>
            <a:t>*Las</a:t>
          </a:r>
          <a:r>
            <a:rPr lang="es-MX" sz="800" baseline="0" dirty="0">
              <a:effectLst/>
              <a:latin typeface="+mn-lt"/>
              <a:ea typeface="+mn-ea"/>
              <a:cs typeface="+mn-cs"/>
            </a:rPr>
            <a:t> cifras de 2000 consideran también las estadísticas de México, Morelos, Puebla y Tlaxcala. </a:t>
          </a:r>
          <a:r>
            <a:rPr lang="es-MX" sz="800" dirty="0">
              <a:effectLst/>
              <a:latin typeface="+mn-lt"/>
              <a:ea typeface="+mn-ea"/>
              <a:cs typeface="+mn-cs"/>
            </a:rPr>
            <a:t>Las</a:t>
          </a:r>
          <a:r>
            <a:rPr lang="es-MX" sz="800" baseline="0" dirty="0">
              <a:effectLst/>
              <a:latin typeface="+mn-lt"/>
              <a:ea typeface="+mn-ea"/>
              <a:cs typeface="+mn-cs"/>
            </a:rPr>
            <a:t> cifras de 2001 consideran también las estadísticas de Morelos, Sonora, Coahuila, Chiapas, Hidalgo, Nayarit, Nuevo León, Oaxaca y Veracruz.</a:t>
          </a:r>
          <a:endParaRPr lang="es-MX" sz="800" dirty="0">
            <a:effectLst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16674-6323-449B-89C6-3A204ABD4289}" type="datetimeFigureOut">
              <a:rPr lang="es-MX" smtClean="0"/>
              <a:t>18/02/2019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18/02/2019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18/02/2019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18/02/2019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18/02/2019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18/02/2019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18/02/2019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18/02/2019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35"/>
            <a:ext cx="639206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970F47B-8336-174D-8345-672D517DBE8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390" y="188640"/>
            <a:ext cx="4283968" cy="34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0" y="2242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4860032" y="5258865"/>
            <a:ext cx="39745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8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18 febrero </a:t>
            </a:r>
            <a:r>
              <a:rPr lang="es-MX" altLang="es-MX" sz="1800" dirty="0">
                <a:solidFill>
                  <a:srgbClr val="D4C19C"/>
                </a:solidFill>
                <a:latin typeface="Montserrat" panose="00000500000000000000" pitchFamily="2" charset="0"/>
              </a:rPr>
              <a:t>del 2019</a:t>
            </a: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1571945" y="1268760"/>
            <a:ext cx="756084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None/>
            </a:pPr>
            <a:r>
              <a:rPr lang="es-ES" altLang="es-MX" b="1" dirty="0">
                <a:solidFill>
                  <a:schemeClr val="bg1"/>
                </a:solidFill>
                <a:latin typeface="Montserrat" pitchFamily="2" charset="77"/>
              </a:rPr>
              <a:t>Jornada de Fortalecimiento de Entidades Federativas</a:t>
            </a:r>
          </a:p>
          <a:p>
            <a:pPr lvl="1" algn="r" eaLnBrk="1" hangingPunct="1">
              <a:spcBef>
                <a:spcPct val="0"/>
              </a:spcBef>
              <a:buNone/>
            </a:pPr>
            <a:endParaRPr lang="es-ES" b="1" dirty="0">
              <a:solidFill>
                <a:schemeClr val="bg1"/>
              </a:solidFill>
              <a:latin typeface="Montserrat" pitchFamily="2" charset="77"/>
            </a:endParaRPr>
          </a:p>
          <a:p>
            <a:pPr lvl="1" algn="r" eaLnBrk="1" hangingPunct="1">
              <a:spcBef>
                <a:spcPct val="0"/>
              </a:spcBef>
              <a:buNone/>
            </a:pPr>
            <a:endParaRPr lang="es-ES" b="1" dirty="0" smtClean="0">
              <a:solidFill>
                <a:schemeClr val="bg1"/>
              </a:solidFill>
              <a:latin typeface="Montserrat" pitchFamily="2" charset="77"/>
            </a:endParaRPr>
          </a:p>
          <a:p>
            <a:pPr lvl="1" algn="r" eaLnBrk="1" hangingPunct="1">
              <a:spcBef>
                <a:spcPct val="0"/>
              </a:spcBef>
              <a:buNone/>
            </a:pPr>
            <a:r>
              <a:rPr lang="es-ES" b="1" dirty="0" smtClean="0">
                <a:solidFill>
                  <a:schemeClr val="bg1"/>
                </a:solidFill>
                <a:latin typeface="Montserrat" pitchFamily="2" charset="77"/>
              </a:rPr>
              <a:t>Ciudad de México</a:t>
            </a:r>
            <a:endParaRPr lang="es-ES" b="1" dirty="0">
              <a:solidFill>
                <a:schemeClr val="bg1"/>
              </a:solidFill>
              <a:latin typeface="Montserrat" pitchFamily="2" charset="77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b="1" dirty="0">
                <a:solidFill>
                  <a:schemeClr val="bg1"/>
                </a:solidFill>
                <a:latin typeface="Montserrat" pitchFamily="2" charset="77"/>
              </a:rPr>
              <a:t>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2400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3533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48680"/>
            <a:ext cx="4160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Riesgos químicos en </a:t>
            </a:r>
            <a:r>
              <a:rPr lang="es-MX" sz="20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la </a:t>
            </a:r>
            <a:r>
              <a:rPr lang="es-MX" sz="20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Ciudad de México</a:t>
            </a:r>
            <a:endParaRPr lang="es-MX" sz="2000" b="1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78880" y="1568981"/>
            <a:ext cx="52790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 smtClean="0">
                <a:latin typeface="Montserrat" panose="00000500000000000000" pitchFamily="2" charset="0"/>
              </a:rPr>
              <a:t>El estado cuenta con alta actividad industrial, </a:t>
            </a:r>
            <a:r>
              <a:rPr lang="es-MX" sz="1600" dirty="0">
                <a:latin typeface="Montserrat" panose="00000500000000000000" pitchFamily="2" charset="0"/>
              </a:rPr>
              <a:t>s</a:t>
            </a:r>
            <a:r>
              <a:rPr lang="es-MX" sz="1600" dirty="0" smtClean="0">
                <a:latin typeface="Montserrat" panose="00000500000000000000" pitchFamily="2" charset="0"/>
              </a:rPr>
              <a:t>e tienen registradas 65 instalaciones industriales que almacenan sustancias químicas peligrosas, tales como </a:t>
            </a:r>
            <a:r>
              <a:rPr lang="pt-BR" sz="1600" dirty="0">
                <a:latin typeface="Montserrat" panose="00000500000000000000" pitchFamily="2" charset="0"/>
              </a:rPr>
              <a:t>ácido </a:t>
            </a:r>
            <a:r>
              <a:rPr lang="pt-BR" sz="1600" dirty="0" err="1">
                <a:latin typeface="Montserrat" panose="00000500000000000000" pitchFamily="2" charset="0"/>
              </a:rPr>
              <a:t>clorhídrico</a:t>
            </a:r>
            <a:r>
              <a:rPr lang="pt-BR" sz="1600" dirty="0">
                <a:latin typeface="Montserrat" panose="00000500000000000000" pitchFamily="2" charset="0"/>
              </a:rPr>
              <a:t>, ácido nítrico, </a:t>
            </a:r>
            <a:r>
              <a:rPr lang="pt-BR" sz="1600" dirty="0" err="1">
                <a:latin typeface="Montserrat" panose="00000500000000000000" pitchFamily="2" charset="0"/>
              </a:rPr>
              <a:t>amoniaco</a:t>
            </a:r>
            <a:r>
              <a:rPr lang="pt-BR" sz="1600" dirty="0">
                <a:latin typeface="Montserrat" panose="00000500000000000000" pitchFamily="2" charset="0"/>
              </a:rPr>
              <a:t>, </a:t>
            </a:r>
            <a:r>
              <a:rPr lang="pt-BR" sz="1600" dirty="0" err="1">
                <a:latin typeface="Montserrat" panose="00000500000000000000" pitchFamily="2" charset="0"/>
              </a:rPr>
              <a:t>gas</a:t>
            </a:r>
            <a:r>
              <a:rPr lang="pt-BR" sz="1600" dirty="0">
                <a:latin typeface="Montserrat" panose="00000500000000000000" pitchFamily="2" charset="0"/>
              </a:rPr>
              <a:t> LP, </a:t>
            </a:r>
            <a:r>
              <a:rPr lang="pt-BR" sz="1600" dirty="0" err="1">
                <a:latin typeface="Montserrat" panose="00000500000000000000" pitchFamily="2" charset="0"/>
              </a:rPr>
              <a:t>turbosina</a:t>
            </a:r>
            <a:r>
              <a:rPr lang="pt-BR" sz="1600" dirty="0">
                <a:latin typeface="Montserrat" panose="00000500000000000000" pitchFamily="2" charset="0"/>
              </a:rPr>
              <a:t>, </a:t>
            </a:r>
            <a:r>
              <a:rPr lang="pt-BR" sz="1600" dirty="0" err="1">
                <a:latin typeface="Montserrat" panose="00000500000000000000" pitchFamily="2" charset="0"/>
              </a:rPr>
              <a:t>alcohol</a:t>
            </a:r>
            <a:r>
              <a:rPr lang="pt-BR" sz="1600" dirty="0">
                <a:latin typeface="Montserrat" panose="00000500000000000000" pitchFamily="2" charset="0"/>
              </a:rPr>
              <a:t> etílico, </a:t>
            </a:r>
            <a:r>
              <a:rPr lang="pt-BR" sz="1600" dirty="0" smtClean="0">
                <a:latin typeface="Montserrat" panose="00000500000000000000" pitchFamily="2" charset="0"/>
              </a:rPr>
              <a:t>acetona</a:t>
            </a:r>
            <a:r>
              <a:rPr lang="pt-BR" sz="1600" dirty="0">
                <a:latin typeface="Montserrat" panose="00000500000000000000" pitchFamily="2" charset="0"/>
              </a:rPr>
              <a:t>, </a:t>
            </a:r>
            <a:r>
              <a:rPr lang="pt-BR" sz="1600" dirty="0" smtClean="0">
                <a:latin typeface="Montserrat" panose="00000500000000000000" pitchFamily="2" charset="0"/>
              </a:rPr>
              <a:t>tolueno</a:t>
            </a:r>
            <a:r>
              <a:rPr lang="pt-BR" sz="1600" dirty="0">
                <a:latin typeface="Montserrat" panose="00000500000000000000" pitchFamily="2" charset="0"/>
              </a:rPr>
              <a:t>, </a:t>
            </a:r>
            <a:r>
              <a:rPr lang="pt-BR" sz="1600" dirty="0" err="1">
                <a:latin typeface="Montserrat" panose="00000500000000000000" pitchFamily="2" charset="0"/>
              </a:rPr>
              <a:t>diésel</a:t>
            </a:r>
            <a:r>
              <a:rPr lang="pt-BR" sz="1600" dirty="0">
                <a:latin typeface="Montserrat" panose="00000500000000000000" pitchFamily="2" charset="0"/>
              </a:rPr>
              <a:t>, </a:t>
            </a:r>
            <a:r>
              <a:rPr lang="pt-BR" sz="1600" dirty="0" err="1">
                <a:latin typeface="Montserrat" panose="00000500000000000000" pitchFamily="2" charset="0"/>
              </a:rPr>
              <a:t>dietilentriamina</a:t>
            </a:r>
            <a:r>
              <a:rPr lang="pt-BR" sz="1600" dirty="0">
                <a:latin typeface="Montserrat" panose="00000500000000000000" pitchFamily="2" charset="0"/>
              </a:rPr>
              <a:t>, </a:t>
            </a:r>
            <a:r>
              <a:rPr lang="pt-BR" sz="1600" dirty="0" smtClean="0">
                <a:latin typeface="Montserrat" panose="00000500000000000000" pitchFamily="2" charset="0"/>
              </a:rPr>
              <a:t>gasolina, entre </a:t>
            </a:r>
            <a:r>
              <a:rPr lang="pt-BR" sz="1600" dirty="0" err="1" smtClean="0">
                <a:latin typeface="Montserrat" panose="00000500000000000000" pitchFamily="2" charset="0"/>
              </a:rPr>
              <a:t>otras</a:t>
            </a:r>
            <a:r>
              <a:rPr lang="es-MX" sz="1600" dirty="0" smtClean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 smtClean="0">
                <a:latin typeface="Montserrat" panose="00000500000000000000" pitchFamily="2" charset="0"/>
              </a:rPr>
              <a:t>Se encuentran tres Terminales </a:t>
            </a:r>
            <a:r>
              <a:rPr lang="es-MX" sz="1600" dirty="0">
                <a:latin typeface="Montserrat" panose="00000500000000000000" pitchFamily="2" charset="0"/>
              </a:rPr>
              <a:t>de Almacenamiento y </a:t>
            </a:r>
            <a:r>
              <a:rPr lang="es-MX" sz="1600" dirty="0" smtClean="0">
                <a:latin typeface="Montserrat" panose="00000500000000000000" pitchFamily="2" charset="0"/>
              </a:rPr>
              <a:t>Reparto: Añil</a:t>
            </a:r>
            <a:r>
              <a:rPr lang="es-MX" sz="1600" dirty="0">
                <a:latin typeface="Montserrat" panose="00000500000000000000" pitchFamily="2" charset="0"/>
              </a:rPr>
              <a:t>, Barranca del Muerto y 18 de </a:t>
            </a:r>
            <a:r>
              <a:rPr lang="es-MX" sz="1600" dirty="0" smtClean="0">
                <a:latin typeface="Montserrat" panose="00000500000000000000" pitchFamily="2" charset="0"/>
              </a:rPr>
              <a:t>Marzo,  </a:t>
            </a:r>
            <a:r>
              <a:rPr lang="es-MX" sz="1600" dirty="0">
                <a:latin typeface="Montserrat" panose="00000500000000000000" pitchFamily="2" charset="0"/>
              </a:rPr>
              <a:t>ubicadas en las alcaldías Iztacalco, Álvaro </a:t>
            </a:r>
            <a:r>
              <a:rPr lang="es-MX" sz="1600" dirty="0" smtClean="0">
                <a:latin typeface="Montserrat" panose="00000500000000000000" pitchFamily="2" charset="0"/>
              </a:rPr>
              <a:t>Obregón y Miguel Hidalgo respectivamente.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>
                <a:latin typeface="Montserrat" panose="00000500000000000000" pitchFamily="2" charset="0"/>
              </a:rPr>
              <a:t>Tiene 26 plantas de almacenamiento y distribución de gas LP y estaciones de carburación</a:t>
            </a:r>
            <a:r>
              <a:rPr lang="es-MX" sz="1600" dirty="0" smtClean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>
                <a:latin typeface="Montserrat" panose="00000500000000000000" pitchFamily="2" charset="0"/>
              </a:rPr>
              <a:t>Cuenta con 199 km de ductos administrados por PEMEX, los cuales </a:t>
            </a:r>
            <a:r>
              <a:rPr lang="es-MX" sz="1600" dirty="0" smtClean="0">
                <a:latin typeface="Montserrat" panose="00000500000000000000" pitchFamily="2" charset="0"/>
              </a:rPr>
              <a:t>conducen turbosina y otros  </a:t>
            </a:r>
            <a:r>
              <a:rPr lang="es-MX" sz="1600" dirty="0">
                <a:latin typeface="Montserrat" panose="00000500000000000000" pitchFamily="2" charset="0"/>
              </a:rPr>
              <a:t>productos </a:t>
            </a:r>
            <a:r>
              <a:rPr lang="es-MX" sz="1600" dirty="0" smtClean="0">
                <a:latin typeface="Montserrat" panose="00000500000000000000" pitchFamily="2" charset="0"/>
              </a:rPr>
              <a:t>de refinación.</a:t>
            </a:r>
          </a:p>
        </p:txBody>
      </p:sp>
      <p:pic>
        <p:nvPicPr>
          <p:cNvPr id="7" name="6 Imagen" descr="Resultado de imagen para tar añil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108" y="3949031"/>
            <a:ext cx="2897522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 descr="http://diariobasta.com/wp-content/uploads/2019/01/23B2CD48-AE80-4296-810E-D657FCC7A5AB-640x427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837" y="1556792"/>
            <a:ext cx="2901627" cy="18722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3287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32508" y="620688"/>
            <a:ext cx="3895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latin typeface="Montserrat" panose="00000500000000000000" pitchFamily="2" charset="0"/>
              </a:rPr>
              <a:t>Riesgos químicos en </a:t>
            </a:r>
            <a:r>
              <a:rPr lang="es-MX" sz="2000" b="1" dirty="0" smtClean="0">
                <a:latin typeface="Montserrat" panose="00000500000000000000" pitchFamily="2" charset="0"/>
              </a:rPr>
              <a:t>la </a:t>
            </a:r>
            <a:r>
              <a:rPr lang="es-MX" sz="2000" b="1" dirty="0" smtClean="0">
                <a:latin typeface="Montserrat" panose="00000500000000000000" pitchFamily="2" charset="0"/>
              </a:rPr>
              <a:t>Ciudad de México </a:t>
            </a:r>
            <a:endParaRPr lang="es-MX" sz="2000" b="1" dirty="0">
              <a:latin typeface="Montserrat" panose="00000500000000000000" pitchFamily="2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559125" y="1152168"/>
            <a:ext cx="518457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MX" sz="1600" dirty="0" smtClean="0">
              <a:latin typeface="Montserrat" panose="000005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>
                <a:latin typeface="Montserrat" panose="00000500000000000000" pitchFamily="2" charset="0"/>
              </a:rPr>
              <a:t>Por el estado pasan </a:t>
            </a:r>
            <a:r>
              <a:rPr lang="es-MX" sz="1600" dirty="0" smtClean="0">
                <a:latin typeface="Montserrat" panose="00000500000000000000" pitchFamily="2" charset="0"/>
              </a:rPr>
              <a:t>274.4 </a:t>
            </a:r>
            <a:r>
              <a:rPr lang="es-MX" sz="1600" dirty="0">
                <a:latin typeface="Montserrat" panose="00000500000000000000" pitchFamily="2" charset="0"/>
              </a:rPr>
              <a:t>km de vías férreas a través de 2 </a:t>
            </a:r>
            <a:r>
              <a:rPr lang="es-MX" sz="1600" dirty="0" smtClean="0">
                <a:latin typeface="Montserrat" panose="00000500000000000000" pitchFamily="2" charset="0"/>
              </a:rPr>
              <a:t>alcaldías Azcapotzalco y Cuauhtémoc, </a:t>
            </a:r>
            <a:r>
              <a:rPr lang="es-MX" sz="1600" dirty="0">
                <a:latin typeface="Montserrat" panose="00000500000000000000" pitchFamily="2" charset="0"/>
              </a:rPr>
              <a:t>por los cuales se transportan sustancias químicas peligrosas </a:t>
            </a:r>
            <a:r>
              <a:rPr lang="es-MX" sz="1600" dirty="0" smtClean="0">
                <a:latin typeface="Montserrat" panose="00000500000000000000" pitchFamily="2" charset="0"/>
              </a:rPr>
              <a:t>como </a:t>
            </a:r>
            <a:r>
              <a:rPr lang="es-MX" sz="1600" dirty="0" smtClean="0">
                <a:latin typeface="Montserrat" panose="00000500000000000000" pitchFamily="2" charset="0"/>
              </a:rPr>
              <a:t>hidróxido </a:t>
            </a:r>
            <a:r>
              <a:rPr lang="es-MX" sz="1600" dirty="0" smtClean="0">
                <a:latin typeface="Montserrat" panose="00000500000000000000" pitchFamily="2" charset="0"/>
              </a:rPr>
              <a:t>de sodio líquido, diésel</a:t>
            </a:r>
            <a:r>
              <a:rPr lang="es-MX" sz="1600" dirty="0" smtClean="0">
                <a:latin typeface="Montserrat" panose="00000500000000000000" pitchFamily="2" charset="0"/>
              </a:rPr>
              <a:t>, </a:t>
            </a:r>
            <a:r>
              <a:rPr lang="es-MX" sz="1600" dirty="0" smtClean="0">
                <a:latin typeface="Montserrat" panose="00000500000000000000" pitchFamily="2" charset="0"/>
              </a:rPr>
              <a:t>alcohol etílico y dióxido de carbono líquido refrigerado.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 smtClean="0">
                <a:latin typeface="Montserrat" panose="00000500000000000000" pitchFamily="2" charset="0"/>
              </a:rPr>
              <a:t>Cuenta </a:t>
            </a:r>
            <a:r>
              <a:rPr lang="es-MX" sz="1600" dirty="0">
                <a:latin typeface="Montserrat" panose="00000500000000000000" pitchFamily="2" charset="0"/>
              </a:rPr>
              <a:t>con las carreteras federales Carretera No. 150D México-Puebla,  No. 095D México-Cuernavaca, No. 134D México – Toluca,  No. 085D México – Pachuca, por las que pueden transitar sustancias químicas peligrosas para su distribución.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>
                <a:latin typeface="Montserrat" panose="00000500000000000000" pitchFamily="2" charset="0"/>
              </a:rPr>
              <a:t>Se tienen registrados 49 accidentes ocurridos durante el transporte de sustancias químicas peligrosas en el periodo 2010-2016, en los cuales estuvieron involucradas gas LP, gasolina, diésel, turbosina, ácido clorhídrico, combustóleo, amoniaco en solución y </a:t>
            </a:r>
            <a:r>
              <a:rPr lang="es-MX" sz="1600" dirty="0" smtClean="0">
                <a:latin typeface="Montserrat" panose="00000500000000000000" pitchFamily="2" charset="0"/>
              </a:rPr>
              <a:t>nitrógeno.</a:t>
            </a:r>
            <a:endParaRPr lang="es-MX" sz="1600" dirty="0">
              <a:latin typeface="Montserrat" panose="000005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MX" sz="1600" dirty="0" smtClean="0">
              <a:solidFill>
                <a:schemeClr val="tx2">
                  <a:lumMod val="60000"/>
                  <a:lumOff val="40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3074" name="Picture 2" descr="https://paolarojas.com.mx/wp-content/uploads/2018/05/Screen-Shot-2018-05-25-at-21.43.5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99" y="1772816"/>
            <a:ext cx="3116977" cy="186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40" y="3906768"/>
            <a:ext cx="3024336" cy="199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0966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67544" y="620688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latin typeface="Montserrat" panose="00000500000000000000" pitchFamily="2" charset="0"/>
              </a:rPr>
              <a:t>Riesgos químicos en </a:t>
            </a:r>
            <a:r>
              <a:rPr lang="es-MX" sz="2000" b="1" dirty="0" smtClean="0">
                <a:latin typeface="Montserrat" panose="00000500000000000000" pitchFamily="2" charset="0"/>
              </a:rPr>
              <a:t>la Ciudad </a:t>
            </a:r>
            <a:r>
              <a:rPr lang="es-MX" sz="2000" b="1" dirty="0" smtClean="0">
                <a:latin typeface="Montserrat" panose="00000500000000000000" pitchFamily="2" charset="0"/>
              </a:rPr>
              <a:t>de México</a:t>
            </a:r>
            <a:endParaRPr lang="es-MX" sz="2000" b="1" dirty="0">
              <a:latin typeface="Montserrat" panose="00000500000000000000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9" y="2132856"/>
            <a:ext cx="8067183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395536" y="1318532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Escenarios de accidentes con sustancias químicas  peligrosas en la </a:t>
            </a:r>
            <a:r>
              <a:rPr lang="es-MX" dirty="0" smtClean="0"/>
              <a:t>capa </a:t>
            </a:r>
            <a:r>
              <a:rPr lang="es-MX" dirty="0" smtClean="0"/>
              <a:t>de información contenida en el Atlas Nacional de Riesgos.</a:t>
            </a:r>
            <a:endParaRPr lang="es-MX" dirty="0"/>
          </a:p>
        </p:txBody>
      </p:sp>
      <p:grpSp>
        <p:nvGrpSpPr>
          <p:cNvPr id="14" name="1 Grupo"/>
          <p:cNvGrpSpPr/>
          <p:nvPr/>
        </p:nvGrpSpPr>
        <p:grpSpPr>
          <a:xfrm>
            <a:off x="1043607" y="2640509"/>
            <a:ext cx="3000477" cy="676275"/>
            <a:chOff x="-186164" y="-139452"/>
            <a:chExt cx="2328545" cy="676275"/>
          </a:xfrm>
        </p:grpSpPr>
        <p:sp>
          <p:nvSpPr>
            <p:cNvPr id="15" name="11 Cuadro de texto"/>
            <p:cNvSpPr txBox="1"/>
            <p:nvPr/>
          </p:nvSpPr>
          <p:spPr>
            <a:xfrm>
              <a:off x="-186164" y="-139452"/>
              <a:ext cx="2328545" cy="67627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s-MX" sz="1200" b="1" dirty="0">
                  <a:solidFill>
                    <a:srgbClr val="FFFF00"/>
                  </a:solidFill>
                  <a:effectLst/>
                  <a:ea typeface="Calibri"/>
                  <a:cs typeface="Times New Roman"/>
                </a:rPr>
                <a:t>    Nube Tóxica de Amoniaco</a:t>
              </a:r>
              <a:endParaRPr lang="es-MX" sz="1200" dirty="0">
                <a:solidFill>
                  <a:srgbClr val="FFFF00"/>
                </a:solidFill>
                <a:effectLst/>
                <a:ea typeface="Calibri"/>
                <a:cs typeface="Times New Roman"/>
              </a:endParaRP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s-MX" sz="1200" b="1" dirty="0">
                  <a:solidFill>
                    <a:srgbClr val="FFFF00"/>
                  </a:solidFill>
                  <a:effectLst/>
                  <a:ea typeface="Calibri"/>
                  <a:cs typeface="Times New Roman"/>
                </a:rPr>
                <a:t>    Radio de riesgo                         723 m</a:t>
              </a:r>
              <a:endParaRPr lang="es-MX" sz="1200" dirty="0">
                <a:solidFill>
                  <a:srgbClr val="FFFF00"/>
                </a:solidFill>
                <a:effectLst/>
                <a:ea typeface="Calibri"/>
                <a:cs typeface="Times New Roman"/>
              </a:endParaRP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s-MX" sz="1200" b="1" dirty="0">
                  <a:solidFill>
                    <a:srgbClr val="FFFF00"/>
                  </a:solidFill>
                  <a:effectLst/>
                  <a:ea typeface="Calibri"/>
                  <a:cs typeface="Times New Roman"/>
                </a:rPr>
                <a:t>    Radio de amortiguamiento  1800 m</a:t>
              </a:r>
              <a:endParaRPr lang="es-MX" sz="1200" dirty="0">
                <a:solidFill>
                  <a:srgbClr val="FFFF00"/>
                </a:solidFill>
                <a:effectLst/>
                <a:ea typeface="Calibri"/>
                <a:cs typeface="Times New Roman"/>
              </a:endParaRPr>
            </a:p>
          </p:txBody>
        </p:sp>
        <p:sp>
          <p:nvSpPr>
            <p:cNvPr id="16" name="15 Conector"/>
            <p:cNvSpPr/>
            <p:nvPr/>
          </p:nvSpPr>
          <p:spPr>
            <a:xfrm>
              <a:off x="-150599" y="216991"/>
              <a:ext cx="76200" cy="762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 sz="1200">
                <a:solidFill>
                  <a:srgbClr val="FFFF00"/>
                </a:solidFill>
              </a:endParaRPr>
            </a:p>
          </p:txBody>
        </p:sp>
        <p:sp>
          <p:nvSpPr>
            <p:cNvPr id="17" name="16 Conector"/>
            <p:cNvSpPr/>
            <p:nvPr/>
          </p:nvSpPr>
          <p:spPr>
            <a:xfrm>
              <a:off x="-150599" y="397966"/>
              <a:ext cx="76200" cy="76200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 sz="120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6757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81254" y="918012"/>
            <a:ext cx="7679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Montserrat" panose="00000500000000000000" pitchFamily="2" charset="0"/>
              </a:rPr>
              <a:t>Acciones de fortalecimiento para </a:t>
            </a:r>
            <a:r>
              <a:rPr lang="es-MX" b="1" dirty="0" smtClean="0">
                <a:latin typeface="Montserrat" panose="00000500000000000000" pitchFamily="2" charset="0"/>
              </a:rPr>
              <a:t>la Ciudad  </a:t>
            </a:r>
            <a:r>
              <a:rPr lang="es-MX" b="1" dirty="0" smtClean="0">
                <a:latin typeface="Montserrat" panose="00000500000000000000" pitchFamily="2" charset="0"/>
              </a:rPr>
              <a:t>de México</a:t>
            </a:r>
            <a:endParaRPr lang="es-MX" b="1" dirty="0">
              <a:latin typeface="Montserrat" panose="00000500000000000000" pitchFamily="2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67544" y="1628800"/>
            <a:ext cx="828092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 smtClean="0">
                <a:latin typeface="Montserrat" panose="00000500000000000000" pitchFamily="2" charset="0"/>
              </a:rPr>
              <a:t>Respetar las franjas de desarrollo o derechos de vía de los ductos que conducen sustancias peligrosas.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 smtClean="0">
                <a:latin typeface="Montserrat" panose="00000500000000000000" pitchFamily="2" charset="0"/>
              </a:rPr>
              <a:t>Capacitación </a:t>
            </a:r>
            <a:r>
              <a:rPr lang="es-MX" sz="1600" dirty="0">
                <a:latin typeface="Montserrat" panose="00000500000000000000" pitchFamily="2" charset="0"/>
              </a:rPr>
              <a:t>del personal de protección civil para la correcta interpretación de los atlas municipales de </a:t>
            </a:r>
            <a:r>
              <a:rPr lang="es-MX" sz="1600" dirty="0" smtClean="0">
                <a:latin typeface="Montserrat" panose="00000500000000000000" pitchFamily="2" charset="0"/>
              </a:rPr>
              <a:t>peligro y riesgo </a:t>
            </a:r>
            <a:r>
              <a:rPr lang="es-MX" sz="1600" dirty="0">
                <a:latin typeface="Montserrat" panose="00000500000000000000" pitchFamily="2" charset="0"/>
              </a:rPr>
              <a:t>y continuar desarrollando los atlas de los municipios faltantes.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>
                <a:latin typeface="Montserrat" panose="00000500000000000000" pitchFamily="2" charset="0"/>
              </a:rPr>
              <a:t>Elaboración de los planes de contingencia municipales para la atención de emergencias químicas.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 smtClean="0">
                <a:latin typeface="Montserrat" panose="00000500000000000000" pitchFamily="2" charset="0"/>
              </a:rPr>
              <a:t>Trabajo coordinado en las actividades de perforación y excavación realizadas durante actividades de mantenimiento de tuberías de agua potable y drenaje, así como introducción de otros servicios.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>
                <a:latin typeface="Montserrat" panose="00000500000000000000" pitchFamily="2" charset="0"/>
              </a:rPr>
              <a:t>Capacitación del personal de las unidades de protección civil en la atención de emergencias </a:t>
            </a:r>
            <a:r>
              <a:rPr lang="es-MX" sz="1600" dirty="0" smtClean="0">
                <a:latin typeface="Montserrat" panose="00000500000000000000" pitchFamily="2" charset="0"/>
              </a:rPr>
              <a:t>químicas. </a:t>
            </a:r>
            <a:endParaRPr lang="es-MX" sz="1600" dirty="0">
              <a:latin typeface="Montserrat" panose="000005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>
                <a:latin typeface="Montserrat" panose="00000500000000000000" pitchFamily="2" charset="0"/>
              </a:rPr>
              <a:t>Equipo de protección personal </a:t>
            </a:r>
            <a:r>
              <a:rPr lang="es-MX" sz="1600" dirty="0" smtClean="0">
                <a:latin typeface="Montserrat" panose="00000500000000000000" pitchFamily="2" charset="0"/>
              </a:rPr>
              <a:t>adecuado al tipo de emergencia que pueda presentarse.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 smtClean="0">
                <a:latin typeface="Montserrat" panose="00000500000000000000" pitchFamily="2" charset="0"/>
              </a:rPr>
              <a:t>Fomentar la creación de Grupos Locales de Ayuda Mutua Industrial para fortalecer la atención de emergencias y optimizar recursos materiales y humanos.</a:t>
            </a:r>
          </a:p>
        </p:txBody>
      </p:sp>
    </p:spTree>
    <p:extLst>
      <p:ext uri="{BB962C8B-B14F-4D97-AF65-F5344CB8AC3E}">
        <p14:creationId xmlns:p14="http://schemas.microsoft.com/office/powerpoint/2010/main" val="218526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542936" y="1237402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latin typeface="Montserrat" panose="00000500000000000000" pitchFamily="2" charset="0"/>
              </a:rPr>
              <a:t>Marco regulatorio de Protección Civil por </a:t>
            </a:r>
            <a:r>
              <a:rPr lang="es-MX" dirty="0" smtClean="0">
                <a:latin typeface="Montserrat" panose="00000500000000000000" pitchFamily="2" charset="0"/>
              </a:rPr>
              <a:t>alcaldía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xmlns="" id="{FAC51DE9-1288-F248-AE93-5F5FBF45C7E8}"/>
              </a:ext>
            </a:extLst>
          </p:cNvPr>
          <p:cNvSpPr txBox="1"/>
          <p:nvPr/>
        </p:nvSpPr>
        <p:spPr>
          <a:xfrm>
            <a:off x="467544" y="348712"/>
            <a:ext cx="2125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Montserrat" pitchFamily="2" charset="77"/>
              </a:rPr>
              <a:t>Diagnóstico</a:t>
            </a:r>
            <a:endParaRPr lang="en-US" sz="2400" b="1" dirty="0">
              <a:solidFill>
                <a:prstClr val="black"/>
              </a:solidFill>
              <a:latin typeface="Montserrat" pitchFamily="2" charset="77"/>
            </a:endParaRPr>
          </a:p>
        </p:txBody>
      </p:sp>
      <p:graphicFrame>
        <p:nvGraphicFramePr>
          <p:cNvPr id="6" name="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6454125"/>
              </p:ext>
            </p:extLst>
          </p:nvPr>
        </p:nvGraphicFramePr>
        <p:xfrm>
          <a:off x="467544" y="1772816"/>
          <a:ext cx="8344959" cy="3757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9616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6">
            <a:extLst>
              <a:ext uri="{FF2B5EF4-FFF2-40B4-BE49-F238E27FC236}">
                <a16:creationId xmlns:a16="http://schemas.microsoft.com/office/drawing/2014/main" xmlns="" id="{FAC51DE9-1288-F248-AE93-5F5FBF45C7E8}"/>
              </a:ext>
            </a:extLst>
          </p:cNvPr>
          <p:cNvSpPr txBox="1"/>
          <p:nvPr/>
        </p:nvSpPr>
        <p:spPr>
          <a:xfrm>
            <a:off x="467544" y="348712"/>
            <a:ext cx="2125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Montserrat" pitchFamily="2" charset="77"/>
              </a:rPr>
              <a:t>Diagnóstico</a:t>
            </a:r>
            <a:endParaRPr lang="en-US" sz="2400" b="1" dirty="0">
              <a:solidFill>
                <a:prstClr val="black"/>
              </a:solidFill>
              <a:latin typeface="Montserrat" pitchFamily="2" charset="77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62351" y="1375901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 smtClean="0">
                <a:latin typeface="Montserrat" panose="00000500000000000000" pitchFamily="2" charset="0"/>
              </a:rPr>
              <a:t>Alcaldías con Consejo o </a:t>
            </a:r>
            <a:r>
              <a:rPr lang="es-MX" dirty="0" smtClean="0">
                <a:latin typeface="Montserrat" panose="00000500000000000000" pitchFamily="2" charset="0"/>
              </a:rPr>
              <a:t>Comité </a:t>
            </a:r>
            <a:r>
              <a:rPr lang="es-MX" dirty="0" smtClean="0">
                <a:latin typeface="Montserrat" panose="00000500000000000000" pitchFamily="2" charset="0"/>
              </a:rPr>
              <a:t>de PC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4764597" y="1519822"/>
            <a:ext cx="3528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 smtClean="0">
                <a:latin typeface="Montserrat" panose="00000500000000000000" pitchFamily="2" charset="0"/>
              </a:rPr>
              <a:t>Brigadas de PC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4" y="2216205"/>
            <a:ext cx="3966463" cy="3064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30" y="2216204"/>
            <a:ext cx="3966464" cy="3064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602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xmlns="" id="{FAC51DE9-1288-F248-AE93-5F5FBF45C7E8}"/>
              </a:ext>
            </a:extLst>
          </p:cNvPr>
          <p:cNvSpPr txBox="1"/>
          <p:nvPr/>
        </p:nvSpPr>
        <p:spPr>
          <a:xfrm>
            <a:off x="467544" y="348712"/>
            <a:ext cx="2125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Montserrat" pitchFamily="2" charset="77"/>
              </a:rPr>
              <a:t>Diagnóstico</a:t>
            </a:r>
            <a:endParaRPr lang="en-US" sz="2400" b="1" dirty="0">
              <a:solidFill>
                <a:prstClr val="black"/>
              </a:solidFill>
              <a:latin typeface="Montserrat" pitchFamily="2" charset="77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62351" y="1375901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 smtClean="0">
                <a:latin typeface="Montserrat" panose="00000500000000000000" pitchFamily="2" charset="0"/>
              </a:rPr>
              <a:t>Número de acciones de capacitación por alcaldía</a:t>
            </a:r>
          </a:p>
        </p:txBody>
      </p:sp>
      <p:sp>
        <p:nvSpPr>
          <p:cNvPr id="7" name="6 Rectángulo"/>
          <p:cNvSpPr/>
          <p:nvPr/>
        </p:nvSpPr>
        <p:spPr>
          <a:xfrm>
            <a:off x="4851270" y="1412776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 smtClean="0">
                <a:latin typeface="Montserrat" panose="00000500000000000000" pitchFamily="2" charset="0"/>
              </a:rPr>
              <a:t>Alcaldías con programas de capacitación en PC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06568"/>
            <a:ext cx="4176464" cy="322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361949"/>
            <a:ext cx="4033100" cy="3115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6013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xmlns="" id="{FAC51DE9-1288-F248-AE93-5F5FBF45C7E8}"/>
              </a:ext>
            </a:extLst>
          </p:cNvPr>
          <p:cNvSpPr txBox="1"/>
          <p:nvPr/>
        </p:nvSpPr>
        <p:spPr>
          <a:xfrm>
            <a:off x="467544" y="348712"/>
            <a:ext cx="1526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Montserrat" pitchFamily="2" charset="77"/>
              </a:rPr>
              <a:t>Impacto</a:t>
            </a:r>
            <a:endParaRPr lang="en-US" sz="2400" b="1" dirty="0">
              <a:solidFill>
                <a:prstClr val="black"/>
              </a:solidFill>
              <a:latin typeface="Montserrat" pitchFamily="2" charset="77"/>
            </a:endParaRPr>
          </a:p>
        </p:txBody>
      </p:sp>
      <p:graphicFrame>
        <p:nvGraphicFramePr>
          <p:cNvPr id="6" name="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4187988"/>
              </p:ext>
            </p:extLst>
          </p:nvPr>
        </p:nvGraphicFramePr>
        <p:xfrm>
          <a:off x="323528" y="1052736"/>
          <a:ext cx="8640960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74440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xmlns="" id="{FAC51DE9-1288-F248-AE93-5F5FBF45C7E8}"/>
              </a:ext>
            </a:extLst>
          </p:cNvPr>
          <p:cNvSpPr txBox="1"/>
          <p:nvPr/>
        </p:nvSpPr>
        <p:spPr>
          <a:xfrm>
            <a:off x="467544" y="348712"/>
            <a:ext cx="1526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Montserrat" pitchFamily="2" charset="77"/>
              </a:rPr>
              <a:t>Impacto</a:t>
            </a:r>
            <a:endParaRPr lang="en-US" sz="2400" b="1" dirty="0">
              <a:solidFill>
                <a:prstClr val="black"/>
              </a:solidFill>
              <a:latin typeface="Montserrat" pitchFamily="2" charset="77"/>
            </a:endParaRPr>
          </a:p>
        </p:txBody>
      </p:sp>
      <p:graphicFrame>
        <p:nvGraphicFramePr>
          <p:cNvPr id="6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4365422"/>
              </p:ext>
            </p:extLst>
          </p:nvPr>
        </p:nvGraphicFramePr>
        <p:xfrm>
          <a:off x="395536" y="908720"/>
          <a:ext cx="4032448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0523018"/>
              </p:ext>
            </p:extLst>
          </p:nvPr>
        </p:nvGraphicFramePr>
        <p:xfrm>
          <a:off x="4644008" y="908720"/>
          <a:ext cx="3786800" cy="2321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7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8828238"/>
              </p:ext>
            </p:extLst>
          </p:nvPr>
        </p:nvGraphicFramePr>
        <p:xfrm>
          <a:off x="2267744" y="350100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39246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1" t="28062" r="31686" b="22016"/>
          <a:stretch/>
        </p:blipFill>
        <p:spPr bwMode="auto">
          <a:xfrm>
            <a:off x="6060847" y="2500405"/>
            <a:ext cx="2615609" cy="342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00596" y="836712"/>
            <a:ext cx="8352928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s-MX" sz="2000" b="1" dirty="0" smtClean="0">
                <a:latin typeface="Montserrat Medium" panose="00000600000000000000" pitchFamily="2" charset="0"/>
              </a:rPr>
              <a:t>Análisis de peligros sanitario-ecológicos  en Ciudad de México  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323528" y="1412776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"/>
            <a:r>
              <a:rPr lang="es-MX" dirty="0">
                <a:solidFill>
                  <a:srgbClr val="000000"/>
                </a:solidFill>
                <a:latin typeface="Montserrat"/>
              </a:rPr>
              <a:t>Los peligros sanitario-ecológicos,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fundamentalmente impactan en la salud de la población, están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asociados a epidemias y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a enfermedades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por contaminación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de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aire, suelo, agua y alimentos, así como por plagas que transmiten algunas de éstas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.</a:t>
            </a:r>
            <a:endParaRPr lang="es-MX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67544" y="2994625"/>
            <a:ext cx="43924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 smtClean="0">
                <a:solidFill>
                  <a:srgbClr val="000000"/>
                </a:solidFill>
                <a:latin typeface="Montserrat"/>
              </a:rPr>
              <a:t>Ciudad de México tiene 17 sitios de disposición final de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residuos sólidos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urbanos. Las alcaldías clasificadas con índice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de peligro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muy alto son 8,  entre éstos está Iztapalapa con 4 y Venustiano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C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arranza con 3 sitios, debido a que los sitios de disposición no cuentan con medidas para evitar lixiviados y emanación de gases, lo cual genera la probabilidad de contaminación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de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suelo y 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aguas subterráneas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.</a:t>
            </a:r>
            <a:endParaRPr lang="es-MX" dirty="0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226" r="85915" b="34916"/>
          <a:stretch/>
        </p:blipFill>
        <p:spPr bwMode="auto">
          <a:xfrm>
            <a:off x="8085908" y="2636971"/>
            <a:ext cx="875812" cy="109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6228184" y="5949280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rgbClr val="000000"/>
                </a:solidFill>
                <a:latin typeface="Montserrat" panose="00000500000000000000" pitchFamily="2" charset="0"/>
              </a:rPr>
              <a:t>Peligro por Residuos Sólidos</a:t>
            </a:r>
          </a:p>
        </p:txBody>
      </p:sp>
    </p:spTree>
    <p:extLst>
      <p:ext uri="{BB962C8B-B14F-4D97-AF65-F5344CB8AC3E}">
        <p14:creationId xmlns:p14="http://schemas.microsoft.com/office/powerpoint/2010/main" val="404260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727" y="2248681"/>
            <a:ext cx="344487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15 Rectángulo"/>
          <p:cNvSpPr/>
          <p:nvPr/>
        </p:nvSpPr>
        <p:spPr>
          <a:xfrm>
            <a:off x="395536" y="1472589"/>
            <a:ext cx="7868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 smtClean="0">
                <a:latin typeface="Montserrat" panose="00000500000000000000" pitchFamily="2" charset="0"/>
                <a:ea typeface="ヒラギノ角ゴ Pro W3" pitchFamily="-106" charset="-128"/>
              </a:rPr>
              <a:t>La contaminación </a:t>
            </a:r>
            <a:r>
              <a:rPr lang="es-MX" dirty="0">
                <a:latin typeface="Montserrat" panose="00000500000000000000" pitchFamily="2" charset="0"/>
                <a:ea typeface="ヒラギノ角ゴ Pro W3" pitchFamily="-106" charset="-128"/>
              </a:rPr>
              <a:t>de cuerpos de agua </a:t>
            </a:r>
            <a:r>
              <a:rPr lang="es-MX" dirty="0" smtClean="0">
                <a:latin typeface="Montserrat" panose="00000500000000000000" pitchFamily="2" charset="0"/>
                <a:ea typeface="ヒラギノ角ゴ Pro W3" pitchFamily="-106" charset="-128"/>
              </a:rPr>
              <a:t>se da por el vertido de aguas </a:t>
            </a:r>
            <a:r>
              <a:rPr lang="es-MX" dirty="0">
                <a:latin typeface="Montserrat" panose="00000500000000000000" pitchFamily="2" charset="0"/>
                <a:ea typeface="ヒラギノ角ゴ Pro W3" pitchFamily="-106" charset="-128"/>
              </a:rPr>
              <a:t>residuales a éstos.</a:t>
            </a:r>
          </a:p>
        </p:txBody>
      </p:sp>
      <p:sp>
        <p:nvSpPr>
          <p:cNvPr id="10" name="9 CuadroTexto"/>
          <p:cNvSpPr txBox="1">
            <a:spLocks noChangeArrowheads="1"/>
          </p:cNvSpPr>
          <p:nvPr/>
        </p:nvSpPr>
        <p:spPr bwMode="auto">
          <a:xfrm>
            <a:off x="503371" y="2784878"/>
            <a:ext cx="3826189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2063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1363" indent="-284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1413" indent="-22701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598613" indent="-22701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5813" indent="-22701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MX" sz="1800" dirty="0" smtClean="0">
                <a:latin typeface="Montserrat" panose="00000500000000000000" pitchFamily="2" charset="0"/>
              </a:rPr>
              <a:t>La alcaldía con un nivel de peligro muy alto de toxicidad de cuerpos de agua es Iztapalapa y con un riesgo medio es </a:t>
            </a:r>
            <a:r>
              <a:rPr lang="es-ES" altLang="es-MX" sz="1800" dirty="0" err="1" smtClean="0">
                <a:latin typeface="Montserrat" panose="00000500000000000000" pitchFamily="2" charset="0"/>
              </a:rPr>
              <a:t>Xochililco</a:t>
            </a:r>
            <a:r>
              <a:rPr lang="es-ES" altLang="es-MX" sz="1800" dirty="0" smtClean="0">
                <a:latin typeface="Montserrat" panose="00000500000000000000" pitchFamily="2" charset="0"/>
              </a:rPr>
              <a:t>, </a:t>
            </a:r>
            <a:r>
              <a:rPr lang="es-ES" altLang="es-MX" sz="1800" dirty="0" smtClean="0">
                <a:latin typeface="Montserrat" panose="00000500000000000000" pitchFamily="2" charset="0"/>
              </a:rPr>
              <a:t>esta </a:t>
            </a:r>
            <a:r>
              <a:rPr lang="es-ES" altLang="es-MX" sz="1800" dirty="0" smtClean="0">
                <a:latin typeface="Montserrat" panose="00000500000000000000" pitchFamily="2" charset="0"/>
              </a:rPr>
              <a:t>agua no es recomendable para consumo humano, ni para riego.</a:t>
            </a:r>
            <a:endParaRPr lang="es-ES" altLang="es-MX" sz="1800" dirty="0">
              <a:latin typeface="Montserrat" panose="00000500000000000000" pitchFamily="2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226" r="85915" b="34916"/>
          <a:stretch/>
        </p:blipFill>
        <p:spPr bwMode="auto">
          <a:xfrm>
            <a:off x="7884368" y="2255464"/>
            <a:ext cx="875812" cy="109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4830219" y="5893421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latin typeface="Montserrat" panose="00000500000000000000" pitchFamily="2" charset="0"/>
                <a:ea typeface="ヒラギノ角ゴ Pro W3" pitchFamily="-106" charset="-128"/>
              </a:rPr>
              <a:t>Toxicidad en cuerpos de agua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200596" y="836712"/>
            <a:ext cx="8352928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s-MX" sz="2000" b="1" dirty="0" smtClean="0">
                <a:latin typeface="Montserrat Medium" panose="00000600000000000000" pitchFamily="2" charset="0"/>
              </a:rPr>
              <a:t>Análisis de peligros sanitario-ecológicos  en Ciudad de México  </a:t>
            </a:r>
          </a:p>
        </p:txBody>
      </p:sp>
    </p:spTree>
    <p:extLst>
      <p:ext uri="{BB962C8B-B14F-4D97-AF65-F5344CB8AC3E}">
        <p14:creationId xmlns:p14="http://schemas.microsoft.com/office/powerpoint/2010/main" val="120394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9356" y="1581648"/>
            <a:ext cx="439248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dirty="0">
                <a:latin typeface="Montserrat" panose="00000500000000000000" pitchFamily="2" charset="0"/>
              </a:rPr>
              <a:t>Durante la temporada de influenza estacional de octubre de 2018 al </a:t>
            </a:r>
            <a:r>
              <a:rPr lang="es-MX" dirty="0" smtClean="0">
                <a:latin typeface="Montserrat" panose="00000500000000000000" pitchFamily="2" charset="0"/>
              </a:rPr>
              <a:t>14 </a:t>
            </a:r>
            <a:r>
              <a:rPr lang="es-MX" dirty="0">
                <a:latin typeface="Montserrat" panose="00000500000000000000" pitchFamily="2" charset="0"/>
              </a:rPr>
              <a:t>de febrero 2019, se han confirmado </a:t>
            </a:r>
            <a:r>
              <a:rPr lang="es-MX" dirty="0" smtClean="0">
                <a:latin typeface="Montserrat" panose="00000500000000000000" pitchFamily="2" charset="0"/>
              </a:rPr>
              <a:t>540 </a:t>
            </a:r>
            <a:r>
              <a:rPr lang="es-MX" dirty="0">
                <a:latin typeface="Montserrat" panose="00000500000000000000" pitchFamily="2" charset="0"/>
              </a:rPr>
              <a:t>casos positivos de influenza A(H1N1</a:t>
            </a:r>
            <a:r>
              <a:rPr lang="es-MX" dirty="0" smtClean="0">
                <a:latin typeface="Montserrat" panose="00000500000000000000" pitchFamily="2" charset="0"/>
              </a:rPr>
              <a:t>). Con un registro de  31 defunciones.</a:t>
            </a:r>
          </a:p>
          <a:p>
            <a:pPr algn="just"/>
            <a:endParaRPr lang="es-MX" dirty="0" smtClean="0">
              <a:latin typeface="Montserrat" panose="00000500000000000000" pitchFamily="2" charset="0"/>
            </a:endParaRPr>
          </a:p>
          <a:p>
            <a:pPr algn="just"/>
            <a:endParaRPr lang="es-MX" dirty="0" smtClean="0">
              <a:latin typeface="Montserrat" panose="000005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dirty="0" smtClean="0">
                <a:latin typeface="Montserrat" panose="00000500000000000000" pitchFamily="2" charset="0"/>
              </a:rPr>
              <a:t>No se presentaron casos de dengue </a:t>
            </a:r>
            <a:r>
              <a:rPr lang="es-MX" dirty="0" smtClean="0">
                <a:latin typeface="Montserrat" panose="00000500000000000000" pitchFamily="2" charset="0"/>
              </a:rPr>
              <a:t>en </a:t>
            </a:r>
            <a:r>
              <a:rPr lang="es-MX" dirty="0" smtClean="0">
                <a:latin typeface="Montserrat" panose="00000500000000000000" pitchFamily="2" charset="0"/>
              </a:rPr>
              <a:t>2018 ni el primer mes de 2019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MX" dirty="0">
              <a:latin typeface="Montserrat" panose="000005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dirty="0">
                <a:latin typeface="Montserrat" panose="00000500000000000000" pitchFamily="2" charset="0"/>
              </a:rPr>
              <a:t>No hay actividad minera de minerales metálicos  que pueda generar contaminación por metales </a:t>
            </a:r>
            <a:r>
              <a:rPr lang="es-MX" dirty="0" smtClean="0">
                <a:latin typeface="Montserrat" panose="00000500000000000000" pitchFamily="2" charset="0"/>
              </a:rPr>
              <a:t>pesados.</a:t>
            </a:r>
            <a:endParaRPr lang="es-MX" dirty="0">
              <a:latin typeface="Montserrat" panose="00000500000000000000" pitchFamily="2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54" y="3140968"/>
            <a:ext cx="2601832" cy="168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754" y="1124744"/>
            <a:ext cx="1781287" cy="178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395536" y="836712"/>
            <a:ext cx="8352928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s-MX" sz="2000" b="1" dirty="0" smtClean="0">
                <a:latin typeface="Montserrat Medium" panose="00000600000000000000" pitchFamily="2" charset="0"/>
              </a:rPr>
              <a:t>Análisis de peligros sanitario-ecológicos  en </a:t>
            </a:r>
            <a:r>
              <a:rPr lang="es-MX" sz="2000" b="1" dirty="0" smtClean="0">
                <a:latin typeface="Montserrat Medium" panose="00000600000000000000" pitchFamily="2" charset="0"/>
              </a:rPr>
              <a:t>la Ciudad </a:t>
            </a:r>
            <a:r>
              <a:rPr lang="es-MX" sz="2000" b="1" dirty="0" smtClean="0">
                <a:latin typeface="Montserrat Medium" panose="00000600000000000000" pitchFamily="2" charset="0"/>
              </a:rPr>
              <a:t>de México 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690" y="5085184"/>
            <a:ext cx="2889250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878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2760</TotalTime>
  <Words>916</Words>
  <Application>Microsoft Office PowerPoint</Application>
  <PresentationFormat>Presentación en pantalla (4:3)</PresentationFormat>
  <Paragraphs>80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Izcapa Treviño Cecilia</cp:lastModifiedBy>
  <cp:revision>132</cp:revision>
  <dcterms:created xsi:type="dcterms:W3CDTF">2018-12-04T21:42:05Z</dcterms:created>
  <dcterms:modified xsi:type="dcterms:W3CDTF">2019-02-18T21:48:56Z</dcterms:modified>
</cp:coreProperties>
</file>