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331" r:id="rId4"/>
    <p:sldId id="332" r:id="rId5"/>
    <p:sldId id="344" r:id="rId6"/>
    <p:sldId id="346" r:id="rId7"/>
    <p:sldId id="327" r:id="rId8"/>
    <p:sldId id="347" r:id="rId9"/>
    <p:sldId id="348" r:id="rId10"/>
    <p:sldId id="349" r:id="rId11"/>
    <p:sldId id="350" r:id="rId12"/>
    <p:sldId id="351" r:id="rId13"/>
    <p:sldId id="352" r:id="rId14"/>
    <p:sldId id="334" r:id="rId15"/>
    <p:sldId id="354" r:id="rId16"/>
    <p:sldId id="355" r:id="rId17"/>
    <p:sldId id="356" r:id="rId18"/>
    <p:sldId id="357" r:id="rId19"/>
    <p:sldId id="358" r:id="rId20"/>
    <p:sldId id="359" r:id="rId21"/>
    <p:sldId id="340" r:id="rId22"/>
    <p:sldId id="341" r:id="rId23"/>
    <p:sldId id="342" r:id="rId24"/>
    <p:sldId id="343" r:id="rId25"/>
    <p:sldId id="317" r:id="rId26"/>
    <p:sldId id="318" r:id="rId2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06B"/>
    <a:srgbClr val="439B82"/>
    <a:srgbClr val="D4C19C"/>
    <a:srgbClr val="E8DECA"/>
    <a:srgbClr val="FFFFFF"/>
    <a:srgbClr val="860000"/>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57" autoAdjust="0"/>
  </p:normalViewPr>
  <p:slideViewPr>
    <p:cSldViewPr showGuides="1">
      <p:cViewPr varScale="1">
        <p:scale>
          <a:sx n="78" d="100"/>
          <a:sy n="78" d="100"/>
        </p:scale>
        <p:origin x="-1734" y="-84"/>
      </p:cViewPr>
      <p:guideLst>
        <p:guide orient="horz" pos="2160"/>
        <p:guide pos="2880"/>
      </p:guideLst>
    </p:cSldViewPr>
  </p:slideViewPr>
  <p:notesTextViewPr>
    <p:cViewPr>
      <p:scale>
        <a:sx n="1" d="1"/>
        <a:sy n="1" d="1"/>
      </p:scale>
      <p:origin x="0" y="0"/>
    </p:cViewPr>
  </p:notesTextViewPr>
  <p:sorterViewPr>
    <p:cViewPr>
      <p:scale>
        <a:sx n="100" d="100"/>
        <a:sy n="100" d="100"/>
      </p:scale>
      <p:origin x="0" y="-2982"/>
    </p:cViewPr>
  </p:sorter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18/02/2019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3</a:t>
            </a:fld>
            <a:endParaRPr lang="es-MX"/>
          </a:p>
        </p:txBody>
      </p:sp>
    </p:spTree>
    <p:extLst>
      <p:ext uri="{BB962C8B-B14F-4D97-AF65-F5344CB8AC3E}">
        <p14:creationId xmlns:p14="http://schemas.microsoft.com/office/powerpoint/2010/main" val="3590190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t>Los efectos </a:t>
            </a:r>
            <a:r>
              <a:rPr lang="es-MX" baseline="0" dirty="0" smtClean="0"/>
              <a:t>de los CT son la lluvia (</a:t>
            </a:r>
            <a:r>
              <a:rPr lang="es-MX" dirty="0" smtClean="0"/>
              <a:t>principalmente</a:t>
            </a:r>
            <a:r>
              <a:rPr lang="es-MX" baseline="0" dirty="0" smtClean="0"/>
              <a:t>) y el viento.</a:t>
            </a:r>
            <a:endParaRPr lang="es-MX" dirty="0" smtClean="0"/>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12</a:t>
            </a:fld>
            <a:endParaRPr lang="es-MX"/>
          </a:p>
        </p:txBody>
      </p:sp>
    </p:spTree>
    <p:extLst>
      <p:ext uri="{BB962C8B-B14F-4D97-AF65-F5344CB8AC3E}">
        <p14:creationId xmlns:p14="http://schemas.microsoft.com/office/powerpoint/2010/main" val="3948512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effectLst/>
                <a:latin typeface="+mn-lt"/>
                <a:ea typeface="+mn-ea"/>
                <a:cs typeface="+mn-cs"/>
              </a:rPr>
              <a:t>La densidad</a:t>
            </a:r>
            <a:r>
              <a:rPr lang="es-MX" sz="1200" kern="1200" baseline="0" dirty="0" smtClean="0">
                <a:solidFill>
                  <a:schemeClr val="tx1"/>
                </a:solidFill>
                <a:effectLst/>
                <a:latin typeface="+mn-lt"/>
                <a:ea typeface="+mn-ea"/>
                <a:cs typeface="+mn-cs"/>
              </a:rPr>
              <a:t> de las estaciones sería menor si se incluye a los </a:t>
            </a:r>
            <a:r>
              <a:rPr lang="es-MX" sz="1200" kern="1200" baseline="0" dirty="0" err="1" smtClean="0">
                <a:solidFill>
                  <a:schemeClr val="tx1"/>
                </a:solidFill>
                <a:effectLst/>
                <a:latin typeface="+mn-lt"/>
                <a:ea typeface="+mn-ea"/>
                <a:cs typeface="+mn-cs"/>
              </a:rPr>
              <a:t>disdrómetros</a:t>
            </a:r>
            <a:endParaRPr lang="es-MX" dirty="0" smtClean="0"/>
          </a:p>
          <a:p>
            <a:r>
              <a:rPr lang="es-MX" sz="1200" dirty="0" smtClean="0">
                <a:latin typeface="Montserrat" panose="00000500000000000000" pitchFamily="2" charset="0"/>
              </a:rPr>
              <a:t>La OMM sugiere un área de influencia de 78 km</a:t>
            </a:r>
            <a:r>
              <a:rPr lang="es-MX" sz="1200" baseline="30000" dirty="0" smtClean="0"/>
              <a:t>2 </a:t>
            </a:r>
            <a:r>
              <a:rPr lang="es-MX" sz="1200" dirty="0" smtClean="0">
                <a:latin typeface="Montserrat" panose="00000500000000000000" pitchFamily="2" charset="0"/>
              </a:rPr>
              <a:t>por estación</a:t>
            </a:r>
          </a:p>
          <a:p>
            <a:endParaRPr lang="es-MX" sz="1200" dirty="0" smtClean="0">
              <a:latin typeface="Montserrat" panose="00000500000000000000" pitchFamily="2" charset="0"/>
            </a:endParaRPr>
          </a:p>
          <a:p>
            <a:r>
              <a:rPr lang="es-MX" sz="1200" dirty="0" smtClean="0">
                <a:latin typeface="Montserrat" panose="00000500000000000000" pitchFamily="2" charset="0"/>
              </a:rPr>
              <a:t>Otras variables son:</a:t>
            </a:r>
            <a:endParaRPr lang="es-MX" dirty="0" smtClean="0"/>
          </a:p>
          <a:p>
            <a:r>
              <a:rPr lang="es-MX" sz="1200" kern="1200" dirty="0" smtClean="0">
                <a:solidFill>
                  <a:schemeClr val="tx1"/>
                </a:solidFill>
                <a:effectLst/>
                <a:latin typeface="+mn-lt"/>
                <a:ea typeface="+mn-ea"/>
                <a:cs typeface="+mn-cs"/>
              </a:rPr>
              <a:t>• Temperatura Ambiental</a:t>
            </a:r>
          </a:p>
          <a:p>
            <a:r>
              <a:rPr lang="es-MX" sz="1200" kern="1200" dirty="0" smtClean="0">
                <a:solidFill>
                  <a:schemeClr val="tx1"/>
                </a:solidFill>
                <a:effectLst/>
                <a:latin typeface="+mn-lt"/>
                <a:ea typeface="+mn-ea"/>
                <a:cs typeface="+mn-cs"/>
              </a:rPr>
              <a:t>• Humedad Relativa</a:t>
            </a:r>
          </a:p>
          <a:p>
            <a:r>
              <a:rPr lang="es-MX" sz="1200" kern="1200" dirty="0" smtClean="0">
                <a:solidFill>
                  <a:schemeClr val="tx1"/>
                </a:solidFill>
                <a:effectLst/>
                <a:latin typeface="+mn-lt"/>
                <a:ea typeface="+mn-ea"/>
                <a:cs typeface="+mn-cs"/>
              </a:rPr>
              <a:t>• Velocidad del viento </a:t>
            </a:r>
          </a:p>
          <a:p>
            <a:r>
              <a:rPr lang="es-MX" sz="1200" kern="1200" dirty="0" smtClean="0">
                <a:solidFill>
                  <a:schemeClr val="tx1"/>
                </a:solidFill>
                <a:effectLst/>
                <a:latin typeface="+mn-lt"/>
                <a:ea typeface="+mn-ea"/>
                <a:cs typeface="+mn-cs"/>
              </a:rPr>
              <a:t>• Dirección del viento</a:t>
            </a:r>
          </a:p>
          <a:p>
            <a:r>
              <a:rPr lang="es-MX" sz="1200" kern="1200" dirty="0" smtClean="0">
                <a:solidFill>
                  <a:schemeClr val="tx1"/>
                </a:solidFill>
                <a:effectLst/>
                <a:latin typeface="+mn-lt"/>
                <a:ea typeface="+mn-ea"/>
                <a:cs typeface="+mn-cs"/>
              </a:rPr>
              <a:t>• Presión barométrica</a:t>
            </a:r>
          </a:p>
          <a:p>
            <a:r>
              <a:rPr lang="es-MX" sz="1200" kern="1200" dirty="0" smtClean="0">
                <a:solidFill>
                  <a:schemeClr val="tx1"/>
                </a:solidFill>
                <a:effectLst/>
                <a:latin typeface="+mn-lt"/>
                <a:ea typeface="+mn-ea"/>
                <a:cs typeface="+mn-cs"/>
              </a:rPr>
              <a:t>• Precipitación</a:t>
            </a:r>
          </a:p>
          <a:p>
            <a:endParaRPr lang="es-MX"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13</a:t>
            </a:fld>
            <a:endParaRPr lang="es-MX"/>
          </a:p>
        </p:txBody>
      </p:sp>
    </p:spTree>
    <p:extLst>
      <p:ext uri="{BB962C8B-B14F-4D97-AF65-F5344CB8AC3E}">
        <p14:creationId xmlns:p14="http://schemas.microsoft.com/office/powerpoint/2010/main" val="115621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17</a:t>
            </a:fld>
            <a:endParaRPr lang="es-MX">
              <a:solidFill>
                <a:prstClr val="black"/>
              </a:solidFill>
            </a:endParaRPr>
          </a:p>
        </p:txBody>
      </p:sp>
    </p:spTree>
    <p:extLst>
      <p:ext uri="{BB962C8B-B14F-4D97-AF65-F5344CB8AC3E}">
        <p14:creationId xmlns:p14="http://schemas.microsoft.com/office/powerpoint/2010/main" val="4139720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18</a:t>
            </a:fld>
            <a:endParaRPr lang="es-MX">
              <a:solidFill>
                <a:prstClr val="black"/>
              </a:solidFill>
            </a:endParaRPr>
          </a:p>
        </p:txBody>
      </p:sp>
    </p:spTree>
    <p:extLst>
      <p:ext uri="{BB962C8B-B14F-4D97-AF65-F5344CB8AC3E}">
        <p14:creationId xmlns:p14="http://schemas.microsoft.com/office/powerpoint/2010/main" val="4182815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21</a:t>
            </a:fld>
            <a:endParaRPr lang="es-MX"/>
          </a:p>
        </p:txBody>
      </p:sp>
    </p:spTree>
    <p:extLst>
      <p:ext uri="{BB962C8B-B14F-4D97-AF65-F5344CB8AC3E}">
        <p14:creationId xmlns:p14="http://schemas.microsoft.com/office/powerpoint/2010/main" val="276540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22</a:t>
            </a:fld>
            <a:endParaRPr lang="es-MX"/>
          </a:p>
        </p:txBody>
      </p:sp>
    </p:spTree>
    <p:extLst>
      <p:ext uri="{BB962C8B-B14F-4D97-AF65-F5344CB8AC3E}">
        <p14:creationId xmlns:p14="http://schemas.microsoft.com/office/powerpoint/2010/main" val="277514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23</a:t>
            </a:fld>
            <a:endParaRPr lang="es-MX"/>
          </a:p>
        </p:txBody>
      </p:sp>
    </p:spTree>
    <p:extLst>
      <p:ext uri="{BB962C8B-B14F-4D97-AF65-F5344CB8AC3E}">
        <p14:creationId xmlns:p14="http://schemas.microsoft.com/office/powerpoint/2010/main" val="3739782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24</a:t>
            </a:fld>
            <a:endParaRPr lang="es-MX"/>
          </a:p>
        </p:txBody>
      </p:sp>
    </p:spTree>
    <p:extLst>
      <p:ext uri="{BB962C8B-B14F-4D97-AF65-F5344CB8AC3E}">
        <p14:creationId xmlns:p14="http://schemas.microsoft.com/office/powerpoint/2010/main" val="4053987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la Ciudad de México 2,599,081</a:t>
            </a:r>
            <a:r>
              <a:rPr lang="es-MX" sz="1200" b="0" i="0" u="none" strike="noStrike" kern="1200" dirty="0" smtClean="0">
                <a:solidFill>
                  <a:schemeClr val="tx1"/>
                </a:solidFill>
                <a:effectLst/>
                <a:latin typeface="+mn-lt"/>
                <a:ea typeface="+mn-ea"/>
                <a:cs typeface="+mn-cs"/>
              </a:rPr>
              <a:t> </a:t>
            </a:r>
            <a:r>
              <a:rPr lang="es-MX" baseline="0" dirty="0" smtClean="0"/>
              <a:t>viviendas de las cuales aproximadamente el 8% (217,092) presentan una vulnerabilidad de media a alta </a:t>
            </a:r>
            <a:r>
              <a:rPr lang="es-MX" sz="1200" dirty="0" smtClean="0">
                <a:latin typeface="Montserrat" panose="00000500000000000000" pitchFamily="2" charset="0"/>
              </a:rPr>
              <a:t>ante la ocurrencia de un fenómeno intenso (viento y sismo)</a:t>
            </a:r>
            <a:r>
              <a:rPr lang="es-MX" baseline="0" dirty="0" smtClean="0"/>
              <a:t>, por lo que es necesario realizar el levantamiento de viviendas vulnerables en el estado para identificar la zonas que requieren de mejoras estructurales.</a:t>
            </a:r>
            <a:endParaRPr lang="es-MX" dirty="0" smtClean="0"/>
          </a:p>
          <a:p>
            <a:endParaRPr lang="es-MX" dirty="0" smtClean="0"/>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25</a:t>
            </a:fld>
            <a:endParaRPr lang="es-MX"/>
          </a:p>
        </p:txBody>
      </p:sp>
    </p:spTree>
    <p:extLst>
      <p:ext uri="{BB962C8B-B14F-4D97-AF65-F5344CB8AC3E}">
        <p14:creationId xmlns:p14="http://schemas.microsoft.com/office/powerpoint/2010/main" val="4067675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El CENAPRED, en el marco de los trabajos del ONNCCE, están desarrollando una</a:t>
            </a:r>
            <a:r>
              <a:rPr lang="es-MX" baseline="0" dirty="0" smtClean="0"/>
              <a:t> NMX de Seguridad Estructural de las edificaciones, la cual puede ser adecuada a las necesidades del estado y/o los municipios.</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26</a:t>
            </a:fld>
            <a:endParaRPr lang="es-MX"/>
          </a:p>
        </p:txBody>
      </p:sp>
    </p:spTree>
    <p:extLst>
      <p:ext uri="{BB962C8B-B14F-4D97-AF65-F5344CB8AC3E}">
        <p14:creationId xmlns:p14="http://schemas.microsoft.com/office/powerpoint/2010/main" val="100607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trike="sngStrike" baseline="0" dirty="0" smtClean="0">
              <a:solidFill>
                <a:srgbClr val="FFC000"/>
              </a:solidFill>
            </a:endParaRPr>
          </a:p>
          <a:p>
            <a:endParaRPr lang="es-MX" strike="sngStrike" dirty="0">
              <a:solidFill>
                <a:srgbClr val="FFC000"/>
              </a:solidFill>
            </a:endParaRPr>
          </a:p>
        </p:txBody>
      </p:sp>
      <p:sp>
        <p:nvSpPr>
          <p:cNvPr id="4" name="3 Marcador de número de diapositiva"/>
          <p:cNvSpPr>
            <a:spLocks noGrp="1"/>
          </p:cNvSpPr>
          <p:nvPr>
            <p:ph type="sldNum" sz="quarter" idx="10"/>
          </p:nvPr>
        </p:nvSpPr>
        <p:spPr/>
        <p:txBody>
          <a:bodyPr/>
          <a:lstStyle/>
          <a:p>
            <a:fld id="{20423C76-74CF-4C18-AC18-838D005D52D2}" type="slidenum">
              <a:rPr lang="es-MX" smtClean="0"/>
              <a:t>4</a:t>
            </a:fld>
            <a:endParaRPr lang="es-MX"/>
          </a:p>
        </p:txBody>
      </p:sp>
    </p:spTree>
    <p:extLst>
      <p:ext uri="{BB962C8B-B14F-4D97-AF65-F5344CB8AC3E}">
        <p14:creationId xmlns:p14="http://schemas.microsoft.com/office/powerpoint/2010/main" val="296997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t>Las recomendaciones se encuentran</a:t>
            </a:r>
            <a:r>
              <a:rPr lang="es-MX" baseline="0" dirty="0" smtClean="0"/>
              <a:t> en las estrategias que se deberán aplicar a corto, mediano y largo plazo para el control de avenidas, las cuales se indican en el Programa Nacional Contra Contingencias Hidráulicas (PRONACCH), Región Hidrológica </a:t>
            </a:r>
            <a:r>
              <a:rPr lang="es-MX" strike="noStrike" baseline="0" dirty="0" smtClean="0"/>
              <a:t>Administrativa  XIII. Península de Baja California. Fuente: IMTA-CONAGUA, 2013.</a:t>
            </a:r>
            <a:endParaRPr lang="es-MX" strike="noStrike" dirty="0" smtClean="0"/>
          </a:p>
          <a:p>
            <a:endParaRPr lang="es-MX" strike="sngStrike" baseline="0" dirty="0" smtClean="0">
              <a:solidFill>
                <a:srgbClr val="FFC000"/>
              </a:solidFill>
            </a:endParaRPr>
          </a:p>
          <a:p>
            <a:endParaRPr lang="es-MX" strike="sngStrike" dirty="0">
              <a:solidFill>
                <a:srgbClr val="FFC000"/>
              </a:solidFill>
            </a:endParaRPr>
          </a:p>
        </p:txBody>
      </p:sp>
      <p:sp>
        <p:nvSpPr>
          <p:cNvPr id="4" name="3 Marcador de número de diapositiva"/>
          <p:cNvSpPr>
            <a:spLocks noGrp="1"/>
          </p:cNvSpPr>
          <p:nvPr>
            <p:ph type="sldNum" sz="quarter" idx="10"/>
          </p:nvPr>
        </p:nvSpPr>
        <p:spPr/>
        <p:txBody>
          <a:bodyPr/>
          <a:lstStyle/>
          <a:p>
            <a:fld id="{20423C76-74CF-4C18-AC18-838D005D52D2}" type="slidenum">
              <a:rPr lang="es-MX" smtClean="0"/>
              <a:t>5</a:t>
            </a:fld>
            <a:endParaRPr lang="es-MX"/>
          </a:p>
        </p:txBody>
      </p:sp>
    </p:spTree>
    <p:extLst>
      <p:ext uri="{BB962C8B-B14F-4D97-AF65-F5344CB8AC3E}">
        <p14:creationId xmlns:p14="http://schemas.microsoft.com/office/powerpoint/2010/main" val="366640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t>Las recomendaciones se encuentran</a:t>
            </a:r>
            <a:r>
              <a:rPr lang="es-MX" baseline="0" dirty="0" smtClean="0"/>
              <a:t> en las estrategias que se deberán aplicar a corto, mediano y largo plazo para el control de avenidas, las cuales se indican en el Programa Nacional Contra Contingencias Hidráulicas (PRONACCH), Región Hidrológica </a:t>
            </a:r>
            <a:r>
              <a:rPr lang="es-MX" strike="noStrike" baseline="0" dirty="0" smtClean="0"/>
              <a:t>Administrativa  XIII. Península de Baja California. Fuente: IMTA-CONAGUA, 2013.</a:t>
            </a:r>
            <a:endParaRPr lang="es-MX" strike="noStrike" dirty="0" smtClean="0"/>
          </a:p>
          <a:p>
            <a:endParaRPr lang="es-MX" strike="sngStrike" baseline="0" dirty="0" smtClean="0">
              <a:solidFill>
                <a:srgbClr val="FFC000"/>
              </a:solidFill>
            </a:endParaRPr>
          </a:p>
          <a:p>
            <a:endParaRPr lang="es-MX" strike="sngStrike" dirty="0">
              <a:solidFill>
                <a:srgbClr val="FFC000"/>
              </a:solidFill>
            </a:endParaRPr>
          </a:p>
        </p:txBody>
      </p:sp>
      <p:sp>
        <p:nvSpPr>
          <p:cNvPr id="4" name="3 Marcador de número de diapositiva"/>
          <p:cNvSpPr>
            <a:spLocks noGrp="1"/>
          </p:cNvSpPr>
          <p:nvPr>
            <p:ph type="sldNum" sz="quarter" idx="10"/>
          </p:nvPr>
        </p:nvSpPr>
        <p:spPr/>
        <p:txBody>
          <a:bodyPr/>
          <a:lstStyle/>
          <a:p>
            <a:fld id="{20423C76-74CF-4C18-AC18-838D005D52D2}" type="slidenum">
              <a:rPr lang="es-MX" smtClean="0"/>
              <a:t>6</a:t>
            </a:fld>
            <a:endParaRPr lang="es-MX"/>
          </a:p>
        </p:txBody>
      </p:sp>
    </p:spTree>
    <p:extLst>
      <p:ext uri="{BB962C8B-B14F-4D97-AF65-F5344CB8AC3E}">
        <p14:creationId xmlns:p14="http://schemas.microsoft.com/office/powerpoint/2010/main" val="426375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7</a:t>
            </a:fld>
            <a:endParaRPr lang="es-MX"/>
          </a:p>
        </p:txBody>
      </p:sp>
    </p:spTree>
    <p:extLst>
      <p:ext uri="{BB962C8B-B14F-4D97-AF65-F5344CB8AC3E}">
        <p14:creationId xmlns:p14="http://schemas.microsoft.com/office/powerpoint/2010/main" val="371934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8</a:t>
            </a:fld>
            <a:endParaRPr lang="es-MX"/>
          </a:p>
        </p:txBody>
      </p:sp>
    </p:spTree>
    <p:extLst>
      <p:ext uri="{BB962C8B-B14F-4D97-AF65-F5344CB8AC3E}">
        <p14:creationId xmlns:p14="http://schemas.microsoft.com/office/powerpoint/2010/main" val="3959694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MX" sz="1200" dirty="0" smtClean="0">
                <a:latin typeface="Montserrat" panose="00000500000000000000" pitchFamily="2" charset="0"/>
              </a:rPr>
              <a:t>Las nuevas capas de indicadores cuantitativos y de escenarios de riesgo por ondas de calor se</a:t>
            </a:r>
            <a:r>
              <a:rPr lang="es-MX" sz="1200" baseline="0" dirty="0" smtClean="0">
                <a:latin typeface="Montserrat" panose="00000500000000000000" pitchFamily="2" charset="0"/>
              </a:rPr>
              <a:t> pueden entregar por correo electrónico, aún cuando no estén todavía en el ANR. </a:t>
            </a:r>
          </a:p>
          <a:p>
            <a:pPr lvl="0"/>
            <a:r>
              <a:rPr lang="es-MX" sz="1200" baseline="0" dirty="0" smtClean="0">
                <a:latin typeface="Montserrat" panose="00000500000000000000" pitchFamily="2" charset="0"/>
              </a:rPr>
              <a:t>El fenómeno de las ondas de calor no es importante en la CDMX; sin embargo, por la gran cantidad de sistemas expuestos, en el futuro puede cobrar relevancia</a:t>
            </a:r>
            <a:endParaRPr lang="es-MX" dirty="0" smtClean="0"/>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9</a:t>
            </a:fld>
            <a:endParaRPr lang="es-MX"/>
          </a:p>
        </p:txBody>
      </p:sp>
    </p:spTree>
    <p:extLst>
      <p:ext uri="{BB962C8B-B14F-4D97-AF65-F5344CB8AC3E}">
        <p14:creationId xmlns:p14="http://schemas.microsoft.com/office/powerpoint/2010/main" val="260177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10</a:t>
            </a:fld>
            <a:endParaRPr lang="es-MX"/>
          </a:p>
        </p:txBody>
      </p:sp>
    </p:spTree>
    <p:extLst>
      <p:ext uri="{BB962C8B-B14F-4D97-AF65-F5344CB8AC3E}">
        <p14:creationId xmlns:p14="http://schemas.microsoft.com/office/powerpoint/2010/main" val="863278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t>Otros factores son:</a:t>
            </a:r>
            <a:r>
              <a:rPr lang="es-MX" baseline="0" dirty="0" smtClean="0"/>
              <a:t> sismos (ruptura de acueductos), aumento de fugas de agua en la red de abastecimiento, terrorismo y falta de mantenimiento</a:t>
            </a:r>
            <a:endParaRPr lang="es-MX" dirty="0" smtClean="0"/>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11</a:t>
            </a:fld>
            <a:endParaRPr lang="es-MX"/>
          </a:p>
        </p:txBody>
      </p:sp>
    </p:spTree>
    <p:extLst>
      <p:ext uri="{BB962C8B-B14F-4D97-AF65-F5344CB8AC3E}">
        <p14:creationId xmlns:p14="http://schemas.microsoft.com/office/powerpoint/2010/main" val="2811010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18/02/2019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18/02/2019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18/02/2019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6392064" cy="6858000"/>
          </a:xfrm>
          <a:prstGeom prst="rect">
            <a:avLst/>
          </a:prstGeom>
        </p:spPr>
      </p:pic>
      <p:pic>
        <p:nvPicPr>
          <p:cNvPr id="10" name="9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92137" y="351564"/>
            <a:ext cx="2068095" cy="387207"/>
          </a:xfrm>
          <a:prstGeom prst="rect">
            <a:avLst/>
          </a:prstGeom>
        </p:spPr>
      </p:pic>
      <p:cxnSp>
        <p:nvCxnSpPr>
          <p:cNvPr id="12" name="11 Conector recto"/>
          <p:cNvCxnSpPr/>
          <p:nvPr userDrawn="1"/>
        </p:nvCxnSpPr>
        <p:spPr>
          <a:xfrm>
            <a:off x="6804248" y="351565"/>
            <a:ext cx="0" cy="387206"/>
          </a:xfrm>
          <a:prstGeom prst="line">
            <a:avLst/>
          </a:prstGeom>
          <a:ln>
            <a:solidFill>
              <a:srgbClr val="D4C19C"/>
            </a:solidFill>
          </a:ln>
        </p:spPr>
        <p:style>
          <a:lnRef idx="1">
            <a:schemeClr val="accent1"/>
          </a:lnRef>
          <a:fillRef idx="0">
            <a:schemeClr val="accent1"/>
          </a:fillRef>
          <a:effectRef idx="0">
            <a:schemeClr val="accent1"/>
          </a:effectRef>
          <a:fontRef idx="minor">
            <a:schemeClr val="tx1"/>
          </a:fontRef>
        </p:style>
      </p:cxnSp>
      <p:pic>
        <p:nvPicPr>
          <p:cNvPr id="2" name="1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l="4842" t="4300" b="73121"/>
          <a:stretch/>
        </p:blipFill>
        <p:spPr>
          <a:xfrm>
            <a:off x="6948264" y="325980"/>
            <a:ext cx="1656184" cy="412791"/>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atlasnacionalderiesgos.gob.mx/archivo/visor-capas.html" TargetMode="External"/><Relationship Id="rId7" Type="http://schemas.openxmlformats.org/officeDocument/2006/relationships/hyperlink" Target="http://www.atlasnacionalderiesgos.gob.mx/descargas/anexos.zi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smn.cna.gob.mx/es/climatologia/monitor-de-sequia/monitor-de-sequia-en-mexico" TargetMode="External"/><Relationship Id="rId5" Type="http://schemas.openxmlformats.org/officeDocument/2006/relationships/hyperlink" Target="https://www.cenapred.gob.mx/es/Publicaciones/archivos/8-FASCCULOSEQUAS.PDF" TargetMode="External"/><Relationship Id="rId4" Type="http://schemas.openxmlformats.org/officeDocument/2006/relationships/hyperlink" Target="http://www.atlasnacionalderiesgos.gob.mx/descargas/Guia_contenido_minimo2016.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atlasnacionalderiesgos.gob.mx/archivo/visor-capas.html" TargetMode="External"/><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cenapred.gob.mx/es/Publicaciones/archivos/5-FASCCULOCICLONESTROPICALES.PDF" TargetMode="External"/><Relationship Id="rId5" Type="http://schemas.openxmlformats.org/officeDocument/2006/relationships/hyperlink" Target="https://www.cenapred.gob.mx/es/Publicaciones/archivos/63.pdf" TargetMode="External"/><Relationship Id="rId4" Type="http://schemas.openxmlformats.org/officeDocument/2006/relationships/hyperlink" Target="http://www.atlasnacionalderiesgos.gob.mx/descargas/Guia_contenido_minimo2016.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gif"/></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hyperlink" Target="https://www.gob.mx/conagua/acciones-y-programas/aguas-del-valle-de-mexico"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www.atlasnacionalderiesgos.gob.mx/archivo/visor-capas.html" TargetMode="External"/><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lln.net/" TargetMode="External"/><Relationship Id="rId5" Type="http://schemas.openxmlformats.org/officeDocument/2006/relationships/hyperlink" Target="https://www.cenapred.gob.mx/es/Publicaciones/archivos/189-FASCCULOTORMENTASSEVERAS.PDF" TargetMode="External"/><Relationship Id="rId4" Type="http://schemas.openxmlformats.org/officeDocument/2006/relationships/hyperlink" Target="http://www.atlasnacionalderiesgos.gob.mx/descargas/Guia_contenido_minimo2016.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www.atlasnacionalderiesgos.gob.mx/archivo/visor-capas.html" TargetMode="External"/><Relationship Id="rId7" Type="http://schemas.openxmlformats.org/officeDocument/2006/relationships/hyperlink" Target="https://www.cenapred.gob.mx/es/Publicaciones/archivos/63.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atlasnacionalderiesgos.gob.mx/descargas/Guia_contenido_minimo2016.pdf" TargetMode="External"/><Relationship Id="rId5" Type="http://schemas.openxmlformats.org/officeDocument/2006/relationships/hyperlink" Target="http://www1.cenapred.unam.mx/DIR_INVESTIGACION/Fraccion_XLI/RH/180301_RH_ondas_de_calor_mapas.pdf" TargetMode="External"/><Relationship Id="rId4" Type="http://schemas.openxmlformats.org/officeDocument/2006/relationships/hyperlink" Target="https://www.cenapred.gob.mx/es/Publicaciones/archivos/156.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5 Grupo"/>
          <p:cNvGrpSpPr/>
          <p:nvPr/>
        </p:nvGrpSpPr>
        <p:grpSpPr>
          <a:xfrm>
            <a:off x="2811217" y="819837"/>
            <a:ext cx="3521566" cy="4237962"/>
            <a:chOff x="2811217" y="819837"/>
            <a:chExt cx="3521566" cy="4237962"/>
          </a:xfrm>
        </p:grpSpPr>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t="41717"/>
            <a:stretch/>
          </p:blipFill>
          <p:spPr>
            <a:xfrm>
              <a:off x="2811217" y="2681554"/>
              <a:ext cx="3521566" cy="237624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846" y="819837"/>
              <a:ext cx="3505937" cy="3090206"/>
            </a:xfrm>
            <a:prstGeom prst="rect">
              <a:avLst/>
            </a:prstGeom>
          </p:spPr>
        </p:pic>
      </p:grpSp>
    </p:spTree>
    <p:extLst>
      <p:ext uri="{BB962C8B-B14F-4D97-AF65-F5344CB8AC3E}">
        <p14:creationId xmlns:p14="http://schemas.microsoft.com/office/powerpoint/2010/main" val="14700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6" name="1 Rectángulo"/>
          <p:cNvSpPr/>
          <p:nvPr/>
        </p:nvSpPr>
        <p:spPr>
          <a:xfrm>
            <a:off x="179512" y="1469683"/>
            <a:ext cx="8640960" cy="2062103"/>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Identificar a </a:t>
            </a:r>
            <a:r>
              <a:rPr lang="es-MX" sz="1400" b="1" dirty="0">
                <a:latin typeface="Montserrat" panose="00000500000000000000" pitchFamily="2" charset="0"/>
              </a:rPr>
              <a:t>población y </a:t>
            </a:r>
            <a:r>
              <a:rPr lang="es-MX" sz="1400" b="1" dirty="0" smtClean="0">
                <a:latin typeface="Montserrat" panose="00000500000000000000" pitchFamily="2" charset="0"/>
              </a:rPr>
              <a:t>vivienda vulnerable </a:t>
            </a:r>
            <a:r>
              <a:rPr lang="es-MX" sz="1400" dirty="0" smtClean="0">
                <a:latin typeface="Montserrat" panose="00000500000000000000" pitchFamily="2" charset="0"/>
              </a:rPr>
              <a:t>(indigentes</a:t>
            </a:r>
            <a:r>
              <a:rPr lang="es-MX" sz="1400" dirty="0">
                <a:latin typeface="Montserrat" panose="00000500000000000000" pitchFamily="2" charset="0"/>
              </a:rPr>
              <a:t>, infantes, enfermos, personas adultas mayores y con discapacidad), así como personas en pobreza </a:t>
            </a:r>
            <a:r>
              <a:rPr lang="es-MX" sz="1400" dirty="0" smtClean="0">
                <a:latin typeface="Montserrat" panose="00000500000000000000" pitchFamily="2" charset="0"/>
              </a:rPr>
              <a:t>extrema.</a:t>
            </a:r>
          </a:p>
          <a:p>
            <a:pPr marL="285750" indent="-285750" algn="just">
              <a:buFont typeface="Symbol" panose="05050102010706020507" pitchFamily="18" charset="2"/>
              <a:buChar char=""/>
            </a:pPr>
            <a:r>
              <a:rPr lang="es-MX" sz="1400" dirty="0" smtClean="0">
                <a:latin typeface="Montserrat" panose="00000500000000000000" pitchFamily="2" charset="0"/>
              </a:rPr>
              <a:t>Promover </a:t>
            </a:r>
            <a:r>
              <a:rPr lang="es-MX" sz="1400" b="1" dirty="0" smtClean="0">
                <a:latin typeface="Montserrat" panose="00000500000000000000" pitchFamily="2" charset="0"/>
              </a:rPr>
              <a:t>mejoras a la vivienda</a:t>
            </a:r>
            <a:r>
              <a:rPr lang="es-MX" sz="1400" dirty="0" smtClean="0">
                <a:latin typeface="Montserrat" panose="00000500000000000000" pitchFamily="2" charset="0"/>
              </a:rPr>
              <a:t> para tener aislamiento térmico y el uso correcto de calentadores</a:t>
            </a:r>
            <a:r>
              <a:rPr lang="es-MX" sz="1400" dirty="0">
                <a:latin typeface="Montserrat" panose="00000500000000000000" pitchFamily="2" charset="0"/>
              </a:rPr>
              <a:t> </a:t>
            </a:r>
            <a:r>
              <a:rPr lang="es-MX" sz="1400" dirty="0" smtClean="0">
                <a:latin typeface="Montserrat" panose="00000500000000000000" pitchFamily="2" charset="0"/>
              </a:rPr>
              <a:t>y hornos, así </a:t>
            </a:r>
            <a:r>
              <a:rPr lang="es-MX" sz="1400" dirty="0">
                <a:latin typeface="Montserrat" panose="00000500000000000000" pitchFamily="2" charset="0"/>
              </a:rPr>
              <a:t>como </a:t>
            </a:r>
            <a:r>
              <a:rPr lang="es-MX" sz="1400" dirty="0" smtClean="0">
                <a:latin typeface="Montserrat" panose="00000500000000000000" pitchFamily="2" charset="0"/>
              </a:rPr>
              <a:t>el </a:t>
            </a:r>
            <a:r>
              <a:rPr lang="es-MX" sz="1400" dirty="0">
                <a:latin typeface="Montserrat" panose="00000500000000000000" pitchFamily="2" charset="0"/>
              </a:rPr>
              <a:t>uso correcto de sistemas de aire acondicionado.</a:t>
            </a:r>
            <a:endParaRPr lang="es-MX" sz="1400" dirty="0" smtClean="0">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Brindar </a:t>
            </a:r>
            <a:r>
              <a:rPr lang="es-MX" sz="1400" b="1" dirty="0">
                <a:latin typeface="Montserrat" panose="00000500000000000000" pitchFamily="2" charset="0"/>
              </a:rPr>
              <a:t>albergue </a:t>
            </a:r>
            <a:r>
              <a:rPr lang="es-MX" sz="1400" dirty="0">
                <a:latin typeface="Montserrat" panose="00000500000000000000" pitchFamily="2" charset="0"/>
              </a:rPr>
              <a:t>con instalaciones adecuadas</a:t>
            </a:r>
            <a:r>
              <a:rPr lang="es-MX" sz="1400" dirty="0" smtClean="0">
                <a:latin typeface="Montserrat" panose="00000500000000000000" pitchFamily="2" charset="0"/>
              </a:rPr>
              <a:t>.</a:t>
            </a:r>
          </a:p>
          <a:p>
            <a:pPr marL="285750" indent="-285750" algn="just">
              <a:buFont typeface="Symbol" panose="05050102010706020507" pitchFamily="18" charset="2"/>
              <a:buChar char=""/>
            </a:pPr>
            <a:r>
              <a:rPr lang="es-MX" sz="1400" dirty="0">
                <a:latin typeface="Montserrat" panose="00000500000000000000" pitchFamily="2" charset="0"/>
              </a:rPr>
              <a:t>Para evitar accidentes carreteros y en aeropuertos debidos a </a:t>
            </a:r>
            <a:r>
              <a:rPr lang="es-MX" sz="1400" b="1" dirty="0">
                <a:latin typeface="Montserrat" panose="00000500000000000000" pitchFamily="2" charset="0"/>
              </a:rPr>
              <a:t>bancos de niebla </a:t>
            </a:r>
            <a:r>
              <a:rPr lang="es-MX" sz="1400" dirty="0">
                <a:latin typeface="Montserrat" panose="00000500000000000000" pitchFamily="2" charset="0"/>
              </a:rPr>
              <a:t>que se puedan formar, </a:t>
            </a:r>
            <a:r>
              <a:rPr lang="es-MX" sz="1400" b="1" dirty="0">
                <a:latin typeface="Montserrat" panose="00000500000000000000" pitchFamily="2" charset="0"/>
              </a:rPr>
              <a:t>revisar los avisos de </a:t>
            </a:r>
            <a:r>
              <a:rPr lang="es-MX" sz="1400" b="1" i="1" dirty="0">
                <a:latin typeface="Montserrat" panose="00000500000000000000" pitchFamily="2" charset="0"/>
              </a:rPr>
              <a:t>Potencial de Tormentas</a:t>
            </a:r>
            <a:r>
              <a:rPr lang="es-MX" sz="1400" dirty="0">
                <a:latin typeface="Montserrat" panose="00000500000000000000" pitchFamily="2" charset="0"/>
              </a:rPr>
              <a:t> que emite el </a:t>
            </a:r>
            <a:r>
              <a:rPr lang="es-MX" sz="1400" dirty="0" err="1">
                <a:latin typeface="Montserrat" panose="00000500000000000000" pitchFamily="2" charset="0"/>
              </a:rPr>
              <a:t>SMN</a:t>
            </a:r>
            <a:r>
              <a:rPr lang="es-MX" sz="1400" dirty="0">
                <a:latin typeface="Montserrat" panose="00000500000000000000" pitchFamily="2" charset="0"/>
              </a:rPr>
              <a:t> cada tres horas</a:t>
            </a:r>
            <a:r>
              <a:rPr lang="es-MX" sz="1400" dirty="0" smtClean="0">
                <a:latin typeface="Montserrat" panose="00000500000000000000" pitchFamily="2" charset="0"/>
              </a:rPr>
              <a:t>.</a:t>
            </a:r>
            <a:endParaRPr lang="es-MX" sz="1400" dirty="0">
              <a:latin typeface="Montserrat" panose="00000500000000000000" pitchFamily="2" charset="0"/>
            </a:endParaRPr>
          </a:p>
        </p:txBody>
      </p:sp>
      <p:pic>
        <p:nvPicPr>
          <p:cNvPr id="7"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2503" y="3733410"/>
            <a:ext cx="3118150" cy="2772000"/>
          </a:xfrm>
          <a:prstGeom prst="rect">
            <a:avLst/>
          </a:prstGeom>
        </p:spPr>
      </p:pic>
      <p:sp>
        <p:nvSpPr>
          <p:cNvPr id="8" name="6 CuadroTexto"/>
          <p:cNvSpPr txBox="1"/>
          <p:nvPr/>
        </p:nvSpPr>
        <p:spPr>
          <a:xfrm>
            <a:off x="2711578" y="6546830"/>
            <a:ext cx="2880000"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bajas temperaturas en las alcaldías de la Ciudad de México</a:t>
            </a:r>
            <a:endParaRPr lang="es-MX" sz="800" b="1" dirty="0">
              <a:latin typeface="Montserrat" panose="00000500000000000000" pitchFamily="2" charset="0"/>
            </a:endParaRPr>
          </a:p>
        </p:txBody>
      </p:sp>
      <p:sp>
        <p:nvSpPr>
          <p:cNvPr id="9" name="7 Rectángulo"/>
          <p:cNvSpPr/>
          <p:nvPr/>
        </p:nvSpPr>
        <p:spPr>
          <a:xfrm>
            <a:off x="63922" y="1043444"/>
            <a:ext cx="8756550" cy="369332"/>
          </a:xfrm>
          <a:prstGeom prst="rect">
            <a:avLst/>
          </a:prstGeom>
        </p:spPr>
        <p:txBody>
          <a:bodyPr wrap="square">
            <a:spAutoFit/>
          </a:bodyPr>
          <a:lstStyle/>
          <a:p>
            <a:r>
              <a:rPr lang="es-MX" b="1" dirty="0">
                <a:solidFill>
                  <a:srgbClr val="38806B"/>
                </a:solidFill>
                <a:latin typeface="Montserrat"/>
              </a:rPr>
              <a:t>Ondas de </a:t>
            </a:r>
            <a:r>
              <a:rPr lang="es-MX" b="1" dirty="0" smtClean="0">
                <a:solidFill>
                  <a:srgbClr val="38806B"/>
                </a:solidFill>
                <a:latin typeface="Montserrat"/>
              </a:rPr>
              <a:t>calor </a:t>
            </a:r>
            <a:r>
              <a:rPr lang="es-MX" b="1" dirty="0">
                <a:solidFill>
                  <a:srgbClr val="38806B"/>
                </a:solidFill>
                <a:latin typeface="Montserrat"/>
              </a:rPr>
              <a:t>y </a:t>
            </a:r>
            <a:r>
              <a:rPr lang="es-MX" b="1" dirty="0" smtClean="0">
                <a:solidFill>
                  <a:srgbClr val="38806B"/>
                </a:solidFill>
                <a:latin typeface="Montserrat"/>
              </a:rPr>
              <a:t>bajas temperaturas</a:t>
            </a:r>
            <a:endParaRPr lang="es-MX" b="1" dirty="0">
              <a:solidFill>
                <a:srgbClr val="38806B"/>
              </a:solidFill>
              <a:latin typeface="Montserrat"/>
            </a:endParaRPr>
          </a:p>
        </p:txBody>
      </p:sp>
      <p:sp>
        <p:nvSpPr>
          <p:cNvPr id="13" name="8 Rectángulo"/>
          <p:cNvSpPr/>
          <p:nvPr/>
        </p:nvSpPr>
        <p:spPr>
          <a:xfrm>
            <a:off x="178024" y="4134975"/>
            <a:ext cx="2253667" cy="1846659"/>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Por bajas temperaturas: </a:t>
            </a:r>
            <a:r>
              <a:rPr lang="es-MX" sz="1400" b="1" dirty="0" smtClean="0">
                <a:latin typeface="Montserrat" panose="00000500000000000000" pitchFamily="2" charset="0"/>
              </a:rPr>
              <a:t>gran parte </a:t>
            </a:r>
            <a:r>
              <a:rPr lang="es-MX" sz="1400" dirty="0" smtClean="0">
                <a:latin typeface="Montserrat" panose="00000500000000000000" pitchFamily="2" charset="0"/>
              </a:rPr>
              <a:t>de la Ciudad</a:t>
            </a:r>
          </a:p>
          <a:p>
            <a:pPr marL="285750" indent="-285750">
              <a:buFont typeface="Symbol" panose="05050102010706020507" pitchFamily="18" charset="2"/>
              <a:buChar char=""/>
            </a:pPr>
            <a:endParaRPr lang="es-MX" sz="1400" b="1" dirty="0" smtClean="0">
              <a:latin typeface="Montserrat" panose="00000500000000000000" pitchFamily="2" charset="0"/>
            </a:endParaRPr>
          </a:p>
          <a:p>
            <a:pPr marL="285750" indent="-285750">
              <a:buFont typeface="Symbol" panose="05050102010706020507" pitchFamily="18" charset="2"/>
              <a:buChar char=""/>
            </a:pPr>
            <a:r>
              <a:rPr lang="es-MX" sz="1400" dirty="0">
                <a:latin typeface="Montserrat" panose="00000500000000000000" pitchFamily="2" charset="0"/>
              </a:rPr>
              <a:t>Por </a:t>
            </a:r>
            <a:r>
              <a:rPr lang="es-MX" sz="1400" dirty="0" smtClean="0">
                <a:latin typeface="Montserrat" panose="00000500000000000000" pitchFamily="2" charset="0"/>
              </a:rPr>
              <a:t>ondas de calor: </a:t>
            </a:r>
            <a:r>
              <a:rPr lang="es-MX" sz="1400" b="1" dirty="0" smtClean="0">
                <a:latin typeface="Montserrat" panose="00000500000000000000" pitchFamily="2" charset="0"/>
              </a:rPr>
              <a:t>norte y sureste</a:t>
            </a:r>
            <a:r>
              <a:rPr lang="es-MX" sz="1400" dirty="0" smtClean="0">
                <a:latin typeface="Montserrat" panose="00000500000000000000" pitchFamily="2" charset="0"/>
              </a:rPr>
              <a:t> de la Ciudad</a:t>
            </a:r>
            <a:endParaRPr lang="es-MX" sz="1400" dirty="0">
              <a:latin typeface="Montserrat" panose="00000500000000000000" pitchFamily="2" charset="0"/>
            </a:endParaRPr>
          </a:p>
        </p:txBody>
      </p:sp>
      <p:pic>
        <p:nvPicPr>
          <p:cNvPr id="14"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493" y="3735328"/>
            <a:ext cx="2447789" cy="2772000"/>
          </a:xfrm>
          <a:prstGeom prst="rect">
            <a:avLst/>
          </a:prstGeom>
        </p:spPr>
      </p:pic>
      <p:sp>
        <p:nvSpPr>
          <p:cNvPr id="15" name="11 CuadroTexto"/>
          <p:cNvSpPr txBox="1"/>
          <p:nvPr/>
        </p:nvSpPr>
        <p:spPr>
          <a:xfrm>
            <a:off x="6371880" y="6546830"/>
            <a:ext cx="2304576"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ondas de </a:t>
            </a:r>
            <a:r>
              <a:rPr lang="es-MX" sz="800" b="1" dirty="0">
                <a:latin typeface="Montserrat" panose="00000500000000000000" pitchFamily="2" charset="0"/>
              </a:rPr>
              <a:t>calor </a:t>
            </a:r>
            <a:r>
              <a:rPr lang="es-MX" sz="800" b="1" dirty="0" smtClean="0">
                <a:latin typeface="Montserrat" panose="00000500000000000000" pitchFamily="2" charset="0"/>
              </a:rPr>
              <a:t>en las alcaldías de la Ciudad de México</a:t>
            </a:r>
            <a:endParaRPr lang="es-MX" sz="800" b="1" dirty="0">
              <a:latin typeface="Montserrat" panose="00000500000000000000" pitchFamily="2" charset="0"/>
            </a:endParaRPr>
          </a:p>
        </p:txBody>
      </p:sp>
    </p:spTree>
    <p:extLst>
      <p:ext uri="{BB962C8B-B14F-4D97-AF65-F5344CB8AC3E}">
        <p14:creationId xmlns:p14="http://schemas.microsoft.com/office/powerpoint/2010/main" val="376335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10" name="7 Rectángulo"/>
          <p:cNvSpPr/>
          <p:nvPr/>
        </p:nvSpPr>
        <p:spPr>
          <a:xfrm>
            <a:off x="-1363" y="4946972"/>
            <a:ext cx="9156429" cy="2185214"/>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350" dirty="0">
                <a:latin typeface="Montserrat" panose="00000500000000000000" pitchFamily="2" charset="0"/>
              </a:rPr>
              <a:t>Trabajar con la población en </a:t>
            </a:r>
            <a:r>
              <a:rPr lang="es-MX" sz="1350" b="1" dirty="0">
                <a:latin typeface="Montserrat" panose="00000500000000000000" pitchFamily="2" charset="0"/>
              </a:rPr>
              <a:t>campañas de concientización </a:t>
            </a:r>
            <a:r>
              <a:rPr lang="es-MX" sz="1350" dirty="0">
                <a:latin typeface="Montserrat" panose="00000500000000000000" pitchFamily="2" charset="0"/>
              </a:rPr>
              <a:t>sobre una cultura del cuidado del agua.</a:t>
            </a:r>
          </a:p>
          <a:p>
            <a:pPr marL="285750" indent="-285750" algn="just">
              <a:buFont typeface="Symbol" panose="05050102010706020507" pitchFamily="18" charset="2"/>
              <a:buChar char=""/>
            </a:pPr>
            <a:r>
              <a:rPr lang="es-MX" sz="1350" dirty="0">
                <a:latin typeface="Montserrat" panose="00000500000000000000" pitchFamily="2" charset="0"/>
              </a:rPr>
              <a:t>Trabajar en </a:t>
            </a:r>
            <a:r>
              <a:rPr lang="es-MX" sz="1350" b="1" dirty="0">
                <a:latin typeface="Montserrat" panose="00000500000000000000" pitchFamily="2" charset="0"/>
              </a:rPr>
              <a:t>un programa de detección y reparación de fugas </a:t>
            </a:r>
            <a:r>
              <a:rPr lang="es-MX" sz="1350" dirty="0">
                <a:latin typeface="Montserrat" panose="00000500000000000000" pitchFamily="2" charset="0"/>
              </a:rPr>
              <a:t>en la red primaria y secundaria de distribución de agua </a:t>
            </a:r>
            <a:r>
              <a:rPr lang="es-MX" sz="1350" dirty="0" smtClean="0">
                <a:latin typeface="Montserrat" panose="00000500000000000000" pitchFamily="2" charset="0"/>
              </a:rPr>
              <a:t>potable (aproximadamente la mitad del consumo total se pierde en fugas).</a:t>
            </a:r>
            <a:endParaRPr lang="es-MX" sz="1350" dirty="0">
              <a:latin typeface="Montserrat" panose="00000500000000000000" pitchFamily="2" charset="0"/>
            </a:endParaRPr>
          </a:p>
          <a:p>
            <a:pPr marL="285750" indent="-285750" algn="just">
              <a:buFont typeface="Symbol" panose="05050102010706020507" pitchFamily="18" charset="2"/>
              <a:buChar char=""/>
            </a:pPr>
            <a:r>
              <a:rPr lang="es-MX" sz="1350" dirty="0">
                <a:latin typeface="Montserrat" panose="00000500000000000000" pitchFamily="2" charset="0"/>
              </a:rPr>
              <a:t>Fortalecer el </a:t>
            </a:r>
            <a:r>
              <a:rPr lang="es-MX" sz="1350" b="1" dirty="0">
                <a:latin typeface="Montserrat" panose="00000500000000000000" pitchFamily="2" charset="0"/>
              </a:rPr>
              <a:t>mantenimiento preventivo y correctivo de las plantas de tratamiento</a:t>
            </a:r>
            <a:r>
              <a:rPr lang="es-MX" sz="1350" dirty="0">
                <a:latin typeface="Montserrat" panose="00000500000000000000" pitchFamily="2" charset="0"/>
              </a:rPr>
              <a:t> de aguas negras existentes para utilizar el agua tratada en el riego de zonas verdes e inyección en las zonas lacustres de </a:t>
            </a:r>
            <a:r>
              <a:rPr lang="es-MX" sz="1350" dirty="0" smtClean="0">
                <a:latin typeface="Montserrat" panose="00000500000000000000" pitchFamily="2" charset="0"/>
              </a:rPr>
              <a:t>Xochimilco, Tláhuac y otras.</a:t>
            </a:r>
            <a:endParaRPr lang="es-MX" sz="1350" dirty="0">
              <a:latin typeface="Montserrat" panose="00000500000000000000" pitchFamily="2" charset="0"/>
            </a:endParaRPr>
          </a:p>
          <a:p>
            <a:pPr marL="285750" indent="-285750" algn="just">
              <a:buFont typeface="Symbol" panose="05050102010706020507" pitchFamily="18" charset="2"/>
              <a:buChar char=""/>
            </a:pPr>
            <a:r>
              <a:rPr lang="es-MX" sz="1350" b="1" dirty="0">
                <a:latin typeface="Montserrat" panose="00000500000000000000" pitchFamily="2" charset="0"/>
              </a:rPr>
              <a:t>Promover y fortalecer los </a:t>
            </a:r>
            <a:r>
              <a:rPr lang="es-MX" sz="1350" b="1" dirty="0" smtClean="0">
                <a:latin typeface="Montserrat" panose="00000500000000000000" pitchFamily="2" charset="0"/>
              </a:rPr>
              <a:t>programas de </a:t>
            </a:r>
            <a:r>
              <a:rPr lang="es-MX" sz="1350" b="1" dirty="0">
                <a:latin typeface="Montserrat" panose="00000500000000000000" pitchFamily="2" charset="0"/>
              </a:rPr>
              <a:t>recolección </a:t>
            </a:r>
            <a:r>
              <a:rPr lang="es-MX" sz="1350" dirty="0">
                <a:latin typeface="Montserrat" panose="00000500000000000000" pitchFamily="2" charset="0"/>
              </a:rPr>
              <a:t>de agua de lluvia para su utilización en el uso </a:t>
            </a:r>
            <a:r>
              <a:rPr lang="es-MX" sz="1350" dirty="0" smtClean="0">
                <a:latin typeface="Montserrat" panose="00000500000000000000" pitchFamily="2" charset="0"/>
              </a:rPr>
              <a:t>doméstico.</a:t>
            </a:r>
            <a:endParaRPr lang="es-MX" sz="1350" dirty="0">
              <a:latin typeface="Montserrat" panose="00000500000000000000" pitchFamily="2" charset="0"/>
            </a:endParaRPr>
          </a:p>
          <a:p>
            <a:pPr marL="285750" indent="-285750" algn="just">
              <a:buFont typeface="Symbol" panose="05050102010706020507" pitchFamily="18" charset="2"/>
              <a:buChar char=""/>
            </a:pPr>
            <a:endParaRPr lang="es-MX" sz="1400" dirty="0">
              <a:latin typeface="Montserrat" panose="00000500000000000000" pitchFamily="2" charset="0"/>
            </a:endParaRPr>
          </a:p>
        </p:txBody>
      </p:sp>
      <p:sp>
        <p:nvSpPr>
          <p:cNvPr id="11" name="9 Rectángulo"/>
          <p:cNvSpPr/>
          <p:nvPr/>
        </p:nvSpPr>
        <p:spPr>
          <a:xfrm>
            <a:off x="179512" y="764704"/>
            <a:ext cx="8756550" cy="369332"/>
          </a:xfrm>
          <a:prstGeom prst="rect">
            <a:avLst/>
          </a:prstGeom>
        </p:spPr>
        <p:txBody>
          <a:bodyPr wrap="square">
            <a:spAutoFit/>
          </a:bodyPr>
          <a:lstStyle/>
          <a:p>
            <a:r>
              <a:rPr lang="es-MX" b="1" dirty="0" smtClean="0">
                <a:solidFill>
                  <a:srgbClr val="38806B"/>
                </a:solidFill>
                <a:latin typeface="Montserrat"/>
              </a:rPr>
              <a:t>Sequía</a:t>
            </a:r>
            <a:endParaRPr lang="es-MX" b="1" dirty="0">
              <a:solidFill>
                <a:srgbClr val="38806B"/>
              </a:solidFill>
              <a:latin typeface="Montserrat"/>
            </a:endParaRPr>
          </a:p>
        </p:txBody>
      </p:sp>
      <p:sp>
        <p:nvSpPr>
          <p:cNvPr id="12" name="8 Rectángulo"/>
          <p:cNvSpPr/>
          <p:nvPr/>
        </p:nvSpPr>
        <p:spPr>
          <a:xfrm>
            <a:off x="27611" y="1873855"/>
            <a:ext cx="6560613" cy="3216265"/>
          </a:xfrm>
          <a:prstGeom prst="rect">
            <a:avLst/>
          </a:prstGeom>
          <a:noFill/>
        </p:spPr>
        <p:txBody>
          <a:bodyPr wrap="square" rtlCol="0">
            <a:spAutoFit/>
          </a:bodyPr>
          <a:lstStyle/>
          <a:p>
            <a:r>
              <a:rPr lang="es-MX" sz="1400" b="1" dirty="0">
                <a:solidFill>
                  <a:srgbClr val="38806B"/>
                </a:solidFill>
                <a:latin typeface="Montserrat" panose="00000500000000000000" pitchFamily="2" charset="0"/>
              </a:rPr>
              <a:t>Recursos disponibles en el </a:t>
            </a:r>
            <a:r>
              <a:rPr lang="es-MX" sz="1400" b="1" dirty="0" smtClean="0">
                <a:solidFill>
                  <a:srgbClr val="38806B"/>
                </a:solidFill>
                <a:latin typeface="Montserrat" panose="00000500000000000000" pitchFamily="2" charset="0"/>
              </a:rPr>
              <a:t>CENAPRED:</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350" b="1" dirty="0" smtClean="0">
                <a:latin typeface="Montserrat" panose="00000500000000000000" pitchFamily="2" charset="0"/>
              </a:rPr>
              <a:t>Capas de indicadores cuantitativos, de eventos históricos y de escenarios de riesgo por sequía</a:t>
            </a:r>
            <a:r>
              <a:rPr lang="es-MX" sz="1350" dirty="0" smtClean="0">
                <a:latin typeface="Montserrat" panose="00000500000000000000" pitchFamily="2" charset="0"/>
              </a:rPr>
              <a:t> </a:t>
            </a:r>
            <a:r>
              <a:rPr lang="es-MX" sz="1350" dirty="0" smtClean="0">
                <a:latin typeface="Montserrat" panose="00000500000000000000" pitchFamily="2" charset="0"/>
                <a:hlinkClick r:id="rId3"/>
              </a:rPr>
              <a:t>http</a:t>
            </a:r>
            <a:r>
              <a:rPr lang="es-MX" sz="1350" dirty="0">
                <a:latin typeface="Montserrat" panose="00000500000000000000" pitchFamily="2" charset="0"/>
                <a:hlinkClick r:id="rId3"/>
              </a:rPr>
              <a:t>://</a:t>
            </a:r>
            <a:r>
              <a:rPr lang="es-MX" sz="1350" dirty="0" smtClean="0">
                <a:latin typeface="Montserrat" panose="00000500000000000000" pitchFamily="2" charset="0"/>
                <a:hlinkClick r:id="rId3"/>
              </a:rPr>
              <a:t>www.atlasnacionalderiesgos.gob.mx/archivo/visor-capas.html</a:t>
            </a:r>
            <a:endParaRPr lang="es-MX" sz="1350" dirty="0" smtClean="0">
              <a:latin typeface="Montserrat" panose="00000500000000000000" pitchFamily="2" charset="0"/>
            </a:endParaRPr>
          </a:p>
          <a:p>
            <a:pPr marL="285750" indent="-285750">
              <a:buFont typeface="Symbol" panose="05050102010706020507" pitchFamily="18" charset="2"/>
              <a:buChar char=""/>
            </a:pPr>
            <a:r>
              <a:rPr lang="es-MX" sz="1350" b="1" dirty="0" smtClean="0">
                <a:latin typeface="Montserrat" panose="00000500000000000000" pitchFamily="2" charset="0"/>
              </a:rPr>
              <a:t>G</a:t>
            </a:r>
            <a:r>
              <a:rPr lang="es-MX" sz="1350" b="1" i="1" dirty="0" smtClean="0">
                <a:latin typeface="Montserrat" panose="00000500000000000000" pitchFamily="2" charset="0"/>
              </a:rPr>
              <a:t>uía de contenido mínimo para la elaboración del Atlas Nacional de Riesgos</a:t>
            </a:r>
            <a:r>
              <a:rPr lang="es-MX" sz="1350" dirty="0" smtClean="0">
                <a:latin typeface="Montserrat" panose="00000500000000000000" pitchFamily="2" charset="0"/>
              </a:rPr>
              <a:t>. Anexo Único, Fracción V.9 </a:t>
            </a:r>
            <a:r>
              <a:rPr lang="es-MX" sz="1350" dirty="0" smtClean="0">
                <a:latin typeface="Montserrat" panose="00000500000000000000" pitchFamily="2" charset="0"/>
                <a:hlinkClick r:id="rId4"/>
              </a:rPr>
              <a:t>http</a:t>
            </a:r>
            <a:r>
              <a:rPr lang="es-MX" sz="1350" dirty="0">
                <a:latin typeface="Montserrat" panose="00000500000000000000" pitchFamily="2" charset="0"/>
                <a:hlinkClick r:id="rId4"/>
              </a:rPr>
              <a:t>://</a:t>
            </a:r>
            <a:r>
              <a:rPr lang="es-MX" sz="1350" dirty="0" smtClean="0">
                <a:latin typeface="Montserrat" panose="00000500000000000000" pitchFamily="2" charset="0"/>
                <a:hlinkClick r:id="rId4"/>
              </a:rPr>
              <a:t>www.atlasnacionalderiesgos.gob.mx/descargas/Guia_contenido_minimo2016.pdf</a:t>
            </a:r>
            <a:endParaRPr lang="es-MX" sz="1350" dirty="0" smtClean="0">
              <a:latin typeface="Montserrat" panose="00000500000000000000" pitchFamily="2" charset="0"/>
            </a:endParaRPr>
          </a:p>
          <a:p>
            <a:pPr marL="285750" indent="-285750">
              <a:buFont typeface="Symbol" panose="05050102010706020507" pitchFamily="18" charset="2"/>
              <a:buChar char=""/>
            </a:pPr>
            <a:r>
              <a:rPr lang="es-MX" sz="1350" dirty="0" smtClean="0">
                <a:latin typeface="Montserrat" panose="00000500000000000000" pitchFamily="2" charset="0"/>
              </a:rPr>
              <a:t>Fascículo </a:t>
            </a:r>
            <a:r>
              <a:rPr lang="es-MX" sz="1350" dirty="0">
                <a:latin typeface="Montserrat" panose="00000500000000000000" pitchFamily="2" charset="0"/>
              </a:rPr>
              <a:t>de </a:t>
            </a:r>
            <a:r>
              <a:rPr lang="es-MX" sz="1350" i="1" dirty="0">
                <a:latin typeface="Montserrat" panose="00000500000000000000" pitchFamily="2" charset="0"/>
              </a:rPr>
              <a:t>Sequías</a:t>
            </a:r>
            <a:r>
              <a:rPr lang="es-MX" sz="1350" dirty="0">
                <a:latin typeface="Montserrat" panose="00000500000000000000" pitchFamily="2" charset="0"/>
              </a:rPr>
              <a:t> </a:t>
            </a:r>
            <a:r>
              <a:rPr lang="es-MX" sz="1350" dirty="0">
                <a:latin typeface="Montserrat" panose="00000500000000000000" pitchFamily="2" charset="0"/>
                <a:hlinkClick r:id="rId5"/>
              </a:rPr>
              <a:t>https://</a:t>
            </a:r>
            <a:r>
              <a:rPr lang="es-MX" sz="1350" dirty="0" smtClean="0">
                <a:latin typeface="Montserrat" panose="00000500000000000000" pitchFamily="2" charset="0"/>
                <a:hlinkClick r:id="rId5"/>
              </a:rPr>
              <a:t>www.cenapred.gob.mx/es/Publicaciones/archivos/8-FASCCULOSEQUAS.PDF</a:t>
            </a:r>
            <a:endParaRPr lang="es-MX" sz="1350" dirty="0" smtClean="0">
              <a:latin typeface="Montserrat" panose="00000500000000000000" pitchFamily="2" charset="0"/>
            </a:endParaRPr>
          </a:p>
          <a:p>
            <a:pPr marL="285750" indent="-285750">
              <a:buFont typeface="Symbol" panose="05050102010706020507" pitchFamily="18" charset="2"/>
              <a:buChar char=""/>
            </a:pPr>
            <a:r>
              <a:rPr lang="es-MX" sz="1350" dirty="0" smtClean="0">
                <a:latin typeface="Montserrat" panose="00000500000000000000" pitchFamily="2" charset="0"/>
              </a:rPr>
              <a:t>Otros: </a:t>
            </a:r>
            <a:r>
              <a:rPr lang="es-MX" sz="1350" b="1" i="1" dirty="0">
                <a:latin typeface="Montserrat" panose="00000500000000000000" pitchFamily="2" charset="0"/>
              </a:rPr>
              <a:t>Monitor de Sequía en México</a:t>
            </a:r>
            <a:r>
              <a:rPr lang="es-MX" sz="1350" dirty="0">
                <a:latin typeface="Montserrat" panose="00000500000000000000" pitchFamily="2" charset="0"/>
              </a:rPr>
              <a:t> </a:t>
            </a:r>
            <a:r>
              <a:rPr lang="es-MX" sz="1350" dirty="0">
                <a:latin typeface="Montserrat" panose="00000500000000000000" pitchFamily="2" charset="0"/>
                <a:hlinkClick r:id="rId6"/>
              </a:rPr>
              <a:t>https://</a:t>
            </a:r>
            <a:r>
              <a:rPr lang="es-MX" sz="1350" dirty="0" smtClean="0">
                <a:latin typeface="Montserrat" panose="00000500000000000000" pitchFamily="2" charset="0"/>
                <a:hlinkClick r:id="rId6"/>
              </a:rPr>
              <a:t>smn.cna.gob.mx/es/climatologia/monitor-de-sequia/monitor-de-sequia-en-mexico</a:t>
            </a:r>
            <a:r>
              <a:rPr lang="es-MX" sz="1350" dirty="0" smtClean="0">
                <a:latin typeface="Montserrat" panose="00000500000000000000" pitchFamily="2" charset="0"/>
              </a:rPr>
              <a:t> y </a:t>
            </a:r>
            <a:r>
              <a:rPr lang="es-MX" sz="1350" dirty="0">
                <a:latin typeface="Montserrat" panose="00000500000000000000" pitchFamily="2" charset="0"/>
              </a:rPr>
              <a:t>libro </a:t>
            </a:r>
            <a:r>
              <a:rPr lang="es-MX" sz="1350" b="1" i="1" dirty="0">
                <a:latin typeface="Montserrat" panose="00000500000000000000" pitchFamily="2" charset="0"/>
              </a:rPr>
              <a:t>Análisis de Sequías</a:t>
            </a:r>
            <a:r>
              <a:rPr lang="es-MX" sz="1350" dirty="0">
                <a:latin typeface="Montserrat" panose="00000500000000000000" pitchFamily="2" charset="0"/>
              </a:rPr>
              <a:t> </a:t>
            </a:r>
            <a:r>
              <a:rPr lang="es-MX" sz="1350" dirty="0">
                <a:latin typeface="Montserrat" panose="00000500000000000000" pitchFamily="2" charset="0"/>
                <a:hlinkClick r:id="rId7"/>
              </a:rPr>
              <a:t>http://</a:t>
            </a:r>
            <a:r>
              <a:rPr lang="es-MX" sz="1350" dirty="0" smtClean="0">
                <a:latin typeface="Montserrat" panose="00000500000000000000" pitchFamily="2" charset="0"/>
                <a:hlinkClick r:id="rId7"/>
              </a:rPr>
              <a:t>www.atlasnacionalderiesgos.gob.mx/descargas/anexos.zip</a:t>
            </a:r>
            <a:endParaRPr lang="es-MX" sz="1350" dirty="0" smtClean="0">
              <a:latin typeface="Montserrat" panose="00000500000000000000" pitchFamily="2" charset="0"/>
            </a:endParaRPr>
          </a:p>
        </p:txBody>
      </p:sp>
      <p:sp>
        <p:nvSpPr>
          <p:cNvPr id="16" name="13 Rectángulo"/>
          <p:cNvSpPr/>
          <p:nvPr/>
        </p:nvSpPr>
        <p:spPr>
          <a:xfrm>
            <a:off x="35497" y="1106160"/>
            <a:ext cx="9108503" cy="723275"/>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Impacto</a:t>
            </a:r>
            <a:r>
              <a:rPr lang="es-MX" sz="1400" b="1" dirty="0">
                <a:solidFill>
                  <a:srgbClr val="38806B"/>
                </a:solidFill>
                <a:latin typeface="Montserrat" panose="00000500000000000000" pitchFamily="2" charset="0"/>
              </a:rPr>
              <a:t>:</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350" dirty="0" smtClean="0">
                <a:latin typeface="Montserrat" panose="00000500000000000000" pitchFamily="2" charset="0"/>
              </a:rPr>
              <a:t>La Ciudad de México </a:t>
            </a:r>
            <a:r>
              <a:rPr lang="es-MX" sz="1350" b="1" dirty="0" smtClean="0">
                <a:latin typeface="Montserrat" panose="00000500000000000000" pitchFamily="2" charset="0"/>
              </a:rPr>
              <a:t>no tiene declaratorias por este fenómeno</a:t>
            </a:r>
            <a:r>
              <a:rPr lang="es-MX" sz="1350" dirty="0" smtClean="0">
                <a:latin typeface="Montserrat" panose="00000500000000000000" pitchFamily="2" charset="0"/>
              </a:rPr>
              <a:t>, sin embargo tiene grado de </a:t>
            </a:r>
            <a:r>
              <a:rPr lang="es-MX" sz="1350" b="1" dirty="0" smtClean="0">
                <a:latin typeface="Montserrat" panose="00000500000000000000" pitchFamily="2" charset="0"/>
              </a:rPr>
              <a:t>peligro medio </a:t>
            </a:r>
            <a:r>
              <a:rPr lang="es-MX" sz="1350" dirty="0" smtClean="0">
                <a:latin typeface="Montserrat" panose="00000500000000000000" pitchFamily="2" charset="0"/>
              </a:rPr>
              <a:t>y puede intensificarse por otros factores. </a:t>
            </a:r>
            <a:endParaRPr lang="es-MX" sz="1350" dirty="0">
              <a:latin typeface="Montserrat" panose="00000500000000000000" pitchFamily="2" charset="0"/>
            </a:endParaRPr>
          </a:p>
        </p:txBody>
      </p:sp>
      <p:pic>
        <p:nvPicPr>
          <p:cNvPr id="17" name="10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1566" y="2276872"/>
            <a:ext cx="2634017" cy="2381210"/>
          </a:xfrm>
          <a:prstGeom prst="rect">
            <a:avLst/>
          </a:prstGeom>
        </p:spPr>
      </p:pic>
      <p:sp>
        <p:nvSpPr>
          <p:cNvPr id="18" name="11 CuadroTexto"/>
          <p:cNvSpPr txBox="1"/>
          <p:nvPr/>
        </p:nvSpPr>
        <p:spPr>
          <a:xfrm>
            <a:off x="6501808" y="4674622"/>
            <a:ext cx="2513392"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por sequía en las alcaldías de la Ciudad de México</a:t>
            </a:r>
            <a:endParaRPr lang="es-MX" sz="800" b="1" dirty="0">
              <a:latin typeface="Montserrat" panose="00000500000000000000" pitchFamily="2" charset="0"/>
            </a:endParaRPr>
          </a:p>
        </p:txBody>
      </p:sp>
      <p:sp>
        <p:nvSpPr>
          <p:cNvPr id="19" name="14 Rectángulo"/>
          <p:cNvSpPr/>
          <p:nvPr/>
        </p:nvSpPr>
        <p:spPr>
          <a:xfrm>
            <a:off x="6566293" y="1692097"/>
            <a:ext cx="2419846" cy="523220"/>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Eventos históricos:</a:t>
            </a:r>
            <a:endParaRPr lang="es-MX" sz="1600" b="1" dirty="0" smtClean="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Abril 1998</a:t>
            </a:r>
            <a:endParaRPr lang="es-MX" sz="1400" dirty="0">
              <a:latin typeface="Montserrat" panose="00000500000000000000" pitchFamily="2" charset="0"/>
            </a:endParaRPr>
          </a:p>
        </p:txBody>
      </p:sp>
    </p:spTree>
    <p:extLst>
      <p:ext uri="{BB962C8B-B14F-4D97-AF65-F5344CB8AC3E}">
        <p14:creationId xmlns:p14="http://schemas.microsoft.com/office/powerpoint/2010/main" val="428108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13" name="9 Rectángulo"/>
          <p:cNvSpPr/>
          <p:nvPr/>
        </p:nvSpPr>
        <p:spPr>
          <a:xfrm>
            <a:off x="179512" y="1156097"/>
            <a:ext cx="8756550" cy="369332"/>
          </a:xfrm>
          <a:prstGeom prst="rect">
            <a:avLst/>
          </a:prstGeom>
        </p:spPr>
        <p:txBody>
          <a:bodyPr wrap="square">
            <a:spAutoFit/>
          </a:bodyPr>
          <a:lstStyle/>
          <a:p>
            <a:r>
              <a:rPr lang="es-MX" b="1" dirty="0">
                <a:solidFill>
                  <a:srgbClr val="38806B"/>
                </a:solidFill>
                <a:latin typeface="Montserrat"/>
              </a:rPr>
              <a:t>Ciclones tropicales</a:t>
            </a:r>
          </a:p>
        </p:txBody>
      </p:sp>
      <p:sp>
        <p:nvSpPr>
          <p:cNvPr id="14" name="8 Rectángulo"/>
          <p:cNvSpPr/>
          <p:nvPr/>
        </p:nvSpPr>
        <p:spPr>
          <a:xfrm>
            <a:off x="0" y="2884289"/>
            <a:ext cx="5300166" cy="4001095"/>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de peligro y riesgo</a:t>
            </a:r>
            <a:r>
              <a:rPr lang="es-MX" sz="1400" dirty="0" smtClean="0">
                <a:latin typeface="Montserrat" panose="00000500000000000000" pitchFamily="2" charset="0"/>
              </a:rPr>
              <a:t>, de eventos históricos, así como de escenarios de peligro por </a:t>
            </a:r>
            <a:r>
              <a:rPr lang="es-MX" sz="1400" dirty="0" err="1" smtClean="0">
                <a:latin typeface="Montserrat" panose="00000500000000000000" pitchFamily="2" charset="0"/>
              </a:rPr>
              <a:t>CT</a:t>
            </a:r>
            <a:r>
              <a:rPr lang="es-MX" sz="1400" dirty="0" smtClean="0">
                <a:latin typeface="Montserrat" panose="00000500000000000000" pitchFamily="2" charset="0"/>
              </a:rPr>
              <a:t> </a:t>
            </a:r>
            <a:r>
              <a:rPr lang="es-MX" sz="1400" dirty="0" smtClean="0">
                <a:latin typeface="Montserrat" panose="00000500000000000000" pitchFamily="2" charset="0"/>
                <a:hlinkClick r:id="rId3"/>
              </a:rPr>
              <a:t>http</a:t>
            </a:r>
            <a:r>
              <a:rPr lang="es-MX" sz="1400" dirty="0">
                <a:latin typeface="Montserrat" panose="00000500000000000000" pitchFamily="2" charset="0"/>
                <a:hlinkClick r:id="rId3"/>
              </a:rPr>
              <a:t>://</a:t>
            </a:r>
            <a:r>
              <a:rPr lang="es-MX" sz="1400" dirty="0" smtClean="0">
                <a:latin typeface="Montserrat" panose="00000500000000000000" pitchFamily="2" charset="0"/>
                <a:hlinkClick r:id="rId3"/>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b="1" dirty="0" smtClean="0">
                <a:latin typeface="Montserrat" panose="00000500000000000000" pitchFamily="2" charset="0"/>
              </a:rPr>
              <a:t>.</a:t>
            </a:r>
            <a:r>
              <a:rPr lang="es-MX" sz="1400" dirty="0" smtClean="0">
                <a:latin typeface="Montserrat" panose="00000500000000000000" pitchFamily="2" charset="0"/>
              </a:rPr>
              <a:t> Anexo Único, Fracción V.13 </a:t>
            </a:r>
            <a:r>
              <a:rPr lang="es-MX" sz="1400" dirty="0" smtClean="0">
                <a:latin typeface="Montserrat" panose="00000500000000000000" pitchFamily="2" charset="0"/>
                <a:hlinkClick r:id="rId4"/>
              </a:rPr>
              <a:t>http</a:t>
            </a:r>
            <a:r>
              <a:rPr lang="es-MX" sz="1400" dirty="0">
                <a:latin typeface="Montserrat" panose="00000500000000000000" pitchFamily="2" charset="0"/>
                <a:hlinkClick r:id="rId4"/>
              </a:rPr>
              <a:t>://</a:t>
            </a:r>
            <a:r>
              <a:rPr lang="es-MX" sz="1400" dirty="0" smtClean="0">
                <a:latin typeface="Montserrat" panose="00000500000000000000" pitchFamily="2" charset="0"/>
                <a:hlinkClick r:id="rId4"/>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i="1" dirty="0" smtClean="0">
                <a:latin typeface="Montserrat" panose="00000500000000000000" pitchFamily="2" charset="0"/>
              </a:rPr>
              <a:t>Guía Básica para la Elaboración de Atlas Estatales y Municipales de Peligros y Riesgos</a:t>
            </a:r>
            <a:r>
              <a:rPr lang="es-MX" sz="1400" dirty="0" smtClean="0">
                <a:latin typeface="Montserrat" panose="00000500000000000000" pitchFamily="2" charset="0"/>
              </a:rPr>
              <a:t>. </a:t>
            </a:r>
            <a:r>
              <a:rPr lang="es-MX" sz="1400" dirty="0">
                <a:latin typeface="Montserrat" panose="00000500000000000000" pitchFamily="2" charset="0"/>
              </a:rPr>
              <a:t>Capítulos II y IV </a:t>
            </a:r>
            <a:r>
              <a:rPr lang="es-MX" sz="1400" dirty="0">
                <a:latin typeface="Montserrat" panose="00000500000000000000" pitchFamily="2" charset="0"/>
                <a:hlinkClick r:id="rId5"/>
              </a:rPr>
              <a:t>https://</a:t>
            </a:r>
            <a:r>
              <a:rPr lang="es-MX" sz="1400" dirty="0" smtClean="0">
                <a:latin typeface="Montserrat" panose="00000500000000000000" pitchFamily="2" charset="0"/>
                <a:hlinkClick r:id="rId5"/>
              </a:rPr>
              <a:t>www.cenapred.gob.mx/es/Publicaciones/archivos/63.pdf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Ciclones </a:t>
            </a:r>
            <a:r>
              <a:rPr lang="es-MX" sz="1400" i="1" dirty="0" smtClean="0">
                <a:latin typeface="Montserrat" panose="00000500000000000000" pitchFamily="2" charset="0"/>
              </a:rPr>
              <a:t>Tropicales </a:t>
            </a:r>
            <a:r>
              <a:rPr lang="es-MX" sz="1400" dirty="0" smtClean="0">
                <a:latin typeface="Montserrat" panose="00000500000000000000" pitchFamily="2" charset="0"/>
              </a:rPr>
              <a:t> </a:t>
            </a:r>
            <a:r>
              <a:rPr lang="es-MX" sz="1400" dirty="0" smtClean="0">
                <a:latin typeface="Montserrat" panose="00000500000000000000" pitchFamily="2" charset="0"/>
                <a:hlinkClick r:id="rId6"/>
              </a:rPr>
              <a:t>https</a:t>
            </a:r>
            <a:r>
              <a:rPr lang="es-MX" sz="1400" dirty="0">
                <a:latin typeface="Montserrat" panose="00000500000000000000" pitchFamily="2" charset="0"/>
                <a:hlinkClick r:id="rId6"/>
              </a:rPr>
              <a:t>://</a:t>
            </a:r>
            <a:r>
              <a:rPr lang="es-MX" sz="1400" dirty="0" smtClean="0">
                <a:latin typeface="Montserrat" panose="00000500000000000000" pitchFamily="2" charset="0"/>
                <a:hlinkClick r:id="rId6"/>
              </a:rPr>
              <a:t>www.cenapred.gob.mx/es/Publicaciones/archivos/5-FASCCULOCICLONESTROPICALES.PDF</a:t>
            </a:r>
            <a:endParaRPr lang="es-MX" sz="1400" dirty="0" smtClean="0">
              <a:latin typeface="Montserrat" panose="00000500000000000000" pitchFamily="2" charset="0"/>
            </a:endParaRPr>
          </a:p>
        </p:txBody>
      </p:sp>
      <p:sp>
        <p:nvSpPr>
          <p:cNvPr id="15" name="13 Rectángulo"/>
          <p:cNvSpPr/>
          <p:nvPr/>
        </p:nvSpPr>
        <p:spPr>
          <a:xfrm>
            <a:off x="47724" y="1581175"/>
            <a:ext cx="5748412" cy="1231106"/>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p>
          <a:p>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solidFill>
                  <a:srgbClr val="FF0000"/>
                </a:solidFill>
                <a:latin typeface="Montserrat" panose="00000500000000000000" pitchFamily="2" charset="0"/>
              </a:rPr>
              <a:t>Huracán </a:t>
            </a:r>
            <a:r>
              <a:rPr lang="es-MX" sz="1400" b="1" i="1" dirty="0" smtClean="0">
                <a:solidFill>
                  <a:srgbClr val="FF0000"/>
                </a:solidFill>
                <a:latin typeface="Montserrat" panose="00000500000000000000" pitchFamily="2" charset="0"/>
              </a:rPr>
              <a:t>Cosme</a:t>
            </a:r>
            <a:r>
              <a:rPr lang="es-MX" sz="1400" b="1" dirty="0" smtClean="0">
                <a:solidFill>
                  <a:srgbClr val="FF0000"/>
                </a:solidFill>
                <a:latin typeface="Montserrat" panose="00000500000000000000" pitchFamily="2" charset="0"/>
              </a:rPr>
              <a:t>, 1989 </a:t>
            </a:r>
            <a:r>
              <a:rPr lang="es-MX" sz="1400" dirty="0" smtClean="0">
                <a:latin typeface="Montserrat" panose="00000500000000000000" pitchFamily="2" charset="0"/>
              </a:rPr>
              <a:t>(TT), el cual provocó serias </a:t>
            </a:r>
            <a:r>
              <a:rPr lang="es-MX" sz="1400" dirty="0">
                <a:latin typeface="Montserrat" panose="00000500000000000000" pitchFamily="2" charset="0"/>
              </a:rPr>
              <a:t>inundaciones en la CDMX, </a:t>
            </a:r>
            <a:r>
              <a:rPr lang="es-MX" sz="1400" b="1" dirty="0">
                <a:latin typeface="Montserrat" panose="00000500000000000000" pitchFamily="2" charset="0"/>
              </a:rPr>
              <a:t>desbordamiento de los ríos Churubusco </a:t>
            </a:r>
            <a:r>
              <a:rPr lang="es-MX" sz="1400" b="1" dirty="0" smtClean="0">
                <a:latin typeface="Montserrat" panose="00000500000000000000" pitchFamily="2" charset="0"/>
              </a:rPr>
              <a:t>y San Buenaventura.</a:t>
            </a:r>
            <a:endParaRPr lang="es-MX" sz="1400" dirty="0">
              <a:latin typeface="Montserrat" panose="00000500000000000000" pitchFamily="2" charset="0"/>
            </a:endParaRPr>
          </a:p>
        </p:txBody>
      </p:sp>
      <p:sp>
        <p:nvSpPr>
          <p:cNvPr id="21" name="10 Rectángulo"/>
          <p:cNvSpPr/>
          <p:nvPr/>
        </p:nvSpPr>
        <p:spPr>
          <a:xfrm>
            <a:off x="6012160" y="1755388"/>
            <a:ext cx="3059832" cy="984885"/>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p>
          <a:p>
            <a:r>
              <a:rPr lang="es-MX" sz="1400" dirty="0" smtClean="0">
                <a:latin typeface="Montserrat" panose="00000500000000000000" pitchFamily="2" charset="0"/>
              </a:rPr>
              <a:t>La </a:t>
            </a:r>
            <a:r>
              <a:rPr lang="es-MX" sz="1400" dirty="0">
                <a:latin typeface="Montserrat" panose="00000500000000000000" pitchFamily="2" charset="0"/>
              </a:rPr>
              <a:t>aproximación de los ciclones tropicales han ocasionado lluvias </a:t>
            </a:r>
            <a:r>
              <a:rPr lang="es-MX" sz="1400" dirty="0" smtClean="0">
                <a:latin typeface="Montserrat" panose="00000500000000000000" pitchFamily="2" charset="0"/>
              </a:rPr>
              <a:t>importantes.</a:t>
            </a:r>
          </a:p>
        </p:txBody>
      </p:sp>
      <p:sp>
        <p:nvSpPr>
          <p:cNvPr id="22" name="12 CuadroTexto"/>
          <p:cNvSpPr txBox="1"/>
          <p:nvPr/>
        </p:nvSpPr>
        <p:spPr>
          <a:xfrm>
            <a:off x="5436096" y="6268665"/>
            <a:ext cx="3527649" cy="21544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Trayectorias de ciclones tropicales en Ciudad de México</a:t>
            </a:r>
            <a:endParaRPr lang="es-MX" sz="800" b="1" dirty="0">
              <a:latin typeface="Montserrat" panose="00000500000000000000" pitchFamily="2" charset="0"/>
            </a:endParaRPr>
          </a:p>
        </p:txBody>
      </p:sp>
      <p:sp>
        <p:nvSpPr>
          <p:cNvPr id="2" name="AutoShape 2" descr="blob:https://web.whatsapp.com/b00393a1-7948-41d4-a8ed-c17366b410a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5" y="3596863"/>
            <a:ext cx="3563425" cy="2352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88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64" y="2115961"/>
            <a:ext cx="2871135" cy="3549761"/>
          </a:xfrm>
          <a:prstGeom prst="rect">
            <a:avLst/>
          </a:prstGeom>
        </p:spPr>
      </p:pic>
      <p:sp>
        <p:nvSpPr>
          <p:cNvPr id="10" name="12 CuadroTexto"/>
          <p:cNvSpPr txBox="1"/>
          <p:nvPr/>
        </p:nvSpPr>
        <p:spPr>
          <a:xfrm>
            <a:off x="6156176" y="5747186"/>
            <a:ext cx="2423998"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Ubicación de las estaciones meteorológicas y disdrómetros actuales. </a:t>
            </a:r>
            <a:endParaRPr lang="es-MX" sz="800" b="1" dirty="0">
              <a:latin typeface="Montserrat" panose="00000500000000000000" pitchFamily="2" charset="0"/>
            </a:endParaRPr>
          </a:p>
        </p:txBody>
      </p:sp>
      <p:sp>
        <p:nvSpPr>
          <p:cNvPr id="11" name="13 CuadroTexto"/>
          <p:cNvSpPr txBox="1"/>
          <p:nvPr/>
        </p:nvSpPr>
        <p:spPr>
          <a:xfrm>
            <a:off x="256129" y="1405220"/>
            <a:ext cx="5972055" cy="338554"/>
          </a:xfrm>
          <a:prstGeom prst="rect">
            <a:avLst/>
          </a:prstGeom>
          <a:noFill/>
        </p:spPr>
        <p:txBody>
          <a:bodyPr wrap="square" rtlCol="0">
            <a:spAutoFit/>
          </a:bodyPr>
          <a:lstStyle/>
          <a:p>
            <a:pPr algn="just"/>
            <a:r>
              <a:rPr lang="es-MX" sz="1600" b="1" dirty="0">
                <a:solidFill>
                  <a:srgbClr val="38806B"/>
                </a:solidFill>
                <a:latin typeface="Montserrat" panose="00000500000000000000" pitchFamily="2" charset="0"/>
              </a:rPr>
              <a:t>Recomendaciones </a:t>
            </a:r>
            <a:r>
              <a:rPr lang="es-MX" sz="1600" b="1" dirty="0" smtClean="0">
                <a:solidFill>
                  <a:srgbClr val="38806B"/>
                </a:solidFill>
                <a:latin typeface="Montserrat" panose="00000500000000000000" pitchFamily="2" charset="0"/>
              </a:rPr>
              <a:t>generales para </a:t>
            </a:r>
            <a:r>
              <a:rPr lang="es-MX" sz="1600" b="1" dirty="0">
                <a:solidFill>
                  <a:srgbClr val="38806B"/>
                </a:solidFill>
                <a:latin typeface="Montserrat" panose="00000500000000000000" pitchFamily="2" charset="0"/>
              </a:rPr>
              <a:t>mitigar los riesgos</a:t>
            </a:r>
            <a:r>
              <a:rPr lang="es-MX" sz="1600" b="1" dirty="0" smtClean="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p:txBody>
      </p:sp>
      <p:sp>
        <p:nvSpPr>
          <p:cNvPr id="12" name="2 Rectángulo"/>
          <p:cNvSpPr/>
          <p:nvPr/>
        </p:nvSpPr>
        <p:spPr>
          <a:xfrm>
            <a:off x="148843" y="1765260"/>
            <a:ext cx="5431269" cy="4832092"/>
          </a:xfrm>
          <a:prstGeom prst="rect">
            <a:avLst/>
          </a:prstGeom>
        </p:spPr>
        <p:txBody>
          <a:bodyPr wrap="square">
            <a:spAutoFit/>
          </a:bodyPr>
          <a:lstStyle/>
          <a:p>
            <a:pPr marL="285750" indent="-285750">
              <a:buFont typeface="Arial" panose="020B0604020202020204" pitchFamily="34" charset="0"/>
              <a:buChar char="•"/>
            </a:pPr>
            <a:r>
              <a:rPr lang="es-MX" sz="1400" dirty="0">
                <a:latin typeface="Montserrat" panose="00000500000000000000" pitchFamily="2" charset="0"/>
              </a:rPr>
              <a:t>La </a:t>
            </a:r>
            <a:r>
              <a:rPr lang="es-MX" sz="1400" dirty="0" smtClean="0">
                <a:latin typeface="Montserrat" panose="00000500000000000000" pitchFamily="2" charset="0"/>
              </a:rPr>
              <a:t>CDMX tiene </a:t>
            </a:r>
            <a:r>
              <a:rPr lang="es-MX" sz="1400" dirty="0">
                <a:latin typeface="Montserrat" panose="00000500000000000000" pitchFamily="2" charset="0"/>
              </a:rPr>
              <a:t>una superficie de 1,495 km</a:t>
            </a:r>
            <a:r>
              <a:rPr lang="es-MX" sz="1400" baseline="30000" dirty="0"/>
              <a:t>2 </a:t>
            </a:r>
            <a:r>
              <a:rPr lang="es-MX" sz="1400" dirty="0" smtClean="0">
                <a:latin typeface="Montserrat" panose="00000500000000000000" pitchFamily="2" charset="0"/>
              </a:rPr>
              <a:t>y </a:t>
            </a:r>
            <a:r>
              <a:rPr lang="es-MX" sz="1400" dirty="0">
                <a:latin typeface="Montserrat" panose="00000500000000000000" pitchFamily="2" charset="0"/>
              </a:rPr>
              <a:t>51 estaciones meteorológicas, con </a:t>
            </a:r>
            <a:r>
              <a:rPr lang="es-MX" sz="1400" b="1" dirty="0">
                <a:latin typeface="Montserrat" panose="00000500000000000000" pitchFamily="2" charset="0"/>
              </a:rPr>
              <a:t>una densidad de 29.31 km</a:t>
            </a:r>
            <a:r>
              <a:rPr lang="es-MX" sz="1400" b="1" baseline="30000" dirty="0"/>
              <a:t>2</a:t>
            </a:r>
            <a:r>
              <a:rPr lang="es-MX" sz="1400" b="1" dirty="0" smtClean="0">
                <a:latin typeface="Montserrat" panose="00000500000000000000" pitchFamily="2" charset="0"/>
              </a:rPr>
              <a:t> </a:t>
            </a:r>
            <a:r>
              <a:rPr lang="es-MX" sz="1400" b="1" dirty="0">
                <a:latin typeface="Montserrat" panose="00000500000000000000" pitchFamily="2" charset="0"/>
              </a:rPr>
              <a:t>por estación, siendo una de las entidades más instrumentada del país,</a:t>
            </a:r>
            <a:r>
              <a:rPr lang="es-MX" sz="1400" dirty="0">
                <a:latin typeface="Montserrat" panose="00000500000000000000" pitchFamily="2" charset="0"/>
              </a:rPr>
              <a:t> adicionalmente cuenta con </a:t>
            </a:r>
            <a:r>
              <a:rPr lang="es-MX" sz="1400" b="1" dirty="0">
                <a:latin typeface="Montserrat" panose="00000500000000000000" pitchFamily="2" charset="0"/>
              </a:rPr>
              <a:t>43 disdrómetros y tres radares meteorológicos</a:t>
            </a:r>
            <a:r>
              <a:rPr lang="es-MX" sz="1400" dirty="0">
                <a:latin typeface="Montserrat" panose="00000500000000000000" pitchFamily="2" charset="0"/>
              </a:rPr>
              <a:t>: CATEDRAL, SENEAM y CDMEX. </a:t>
            </a:r>
            <a:r>
              <a:rPr lang="es-MX" sz="1400" b="1" u="sng" dirty="0">
                <a:latin typeface="Montserrat" panose="00000500000000000000" pitchFamily="2" charset="0"/>
              </a:rPr>
              <a:t>Se recomienda </a:t>
            </a:r>
            <a:r>
              <a:rPr lang="es-MX" sz="1400" b="1" u="sng" dirty="0" smtClean="0">
                <a:latin typeface="Montserrat" panose="00000500000000000000" pitchFamily="2" charset="0"/>
              </a:rPr>
              <a:t>calibrar </a:t>
            </a:r>
            <a:r>
              <a:rPr lang="es-MX" sz="1400" b="1" u="sng" dirty="0">
                <a:latin typeface="Montserrat" panose="00000500000000000000" pitchFamily="2" charset="0"/>
              </a:rPr>
              <a:t>los radares para estimar intensidad de </a:t>
            </a:r>
            <a:r>
              <a:rPr lang="es-MX" sz="1400" b="1" u="sng" dirty="0" smtClean="0">
                <a:latin typeface="Montserrat" panose="00000500000000000000" pitchFamily="2" charset="0"/>
              </a:rPr>
              <a:t>precipitación</a:t>
            </a:r>
            <a:r>
              <a:rPr lang="es-MX" sz="1400" b="1" dirty="0" smtClean="0">
                <a:latin typeface="Montserrat" panose="00000500000000000000" pitchFamily="2" charset="0"/>
              </a:rPr>
              <a:t>. </a:t>
            </a:r>
          </a:p>
          <a:p>
            <a:pPr marL="285750" indent="-285750">
              <a:buFont typeface="Arial" panose="020B0604020202020204" pitchFamily="34" charset="0"/>
              <a:buChar char="•"/>
            </a:pPr>
            <a:r>
              <a:rPr lang="es-MX" sz="1400" dirty="0" smtClean="0">
                <a:latin typeface="Montserrat" panose="00000500000000000000" pitchFamily="2" charset="0"/>
              </a:rPr>
              <a:t>Trabajar </a:t>
            </a:r>
            <a:r>
              <a:rPr lang="es-MX" sz="1400" dirty="0">
                <a:latin typeface="Montserrat" panose="00000500000000000000" pitchFamily="2" charset="0"/>
              </a:rPr>
              <a:t>sobre </a:t>
            </a:r>
            <a:r>
              <a:rPr lang="es-MX" sz="1400" b="1" dirty="0">
                <a:latin typeface="Montserrat" panose="00000500000000000000" pitchFamily="2" charset="0"/>
              </a:rPr>
              <a:t>sistemas de alertas tempranas por </a:t>
            </a:r>
            <a:r>
              <a:rPr lang="es-MX" sz="1400" b="1" dirty="0" smtClean="0">
                <a:latin typeface="Montserrat" panose="00000500000000000000" pitchFamily="2" charset="0"/>
              </a:rPr>
              <a:t>lluvia, así como de </a:t>
            </a:r>
            <a:r>
              <a:rPr lang="es-MX" sz="1400" b="1" dirty="0">
                <a:latin typeface="Montserrat" panose="00000500000000000000" pitchFamily="2" charset="0"/>
              </a:rPr>
              <a:t>ondas de calor y gélidas.</a:t>
            </a:r>
          </a:p>
          <a:p>
            <a:pPr marL="285750" indent="-285750">
              <a:buFont typeface="Arial" panose="020B0604020202020204" pitchFamily="34" charset="0"/>
              <a:buChar char="•"/>
            </a:pPr>
            <a:r>
              <a:rPr lang="es-MX" sz="1400" dirty="0">
                <a:latin typeface="Montserrat" panose="00000500000000000000" pitchFamily="2" charset="0"/>
              </a:rPr>
              <a:t>La base de datos de las variables </a:t>
            </a:r>
            <a:r>
              <a:rPr lang="es-MX" sz="1400" dirty="0" smtClean="0">
                <a:latin typeface="Montserrat" panose="00000500000000000000" pitchFamily="2" charset="0"/>
              </a:rPr>
              <a:t>meteorológicas </a:t>
            </a:r>
            <a:r>
              <a:rPr lang="es-MX" sz="1400" dirty="0">
                <a:latin typeface="Montserrat" panose="00000500000000000000" pitchFamily="2" charset="0"/>
              </a:rPr>
              <a:t>de la red de estaciones, permitirá </a:t>
            </a:r>
            <a:r>
              <a:rPr lang="es-MX" sz="1400" b="1" dirty="0">
                <a:latin typeface="Montserrat" panose="00000500000000000000" pitchFamily="2" charset="0"/>
              </a:rPr>
              <a:t>la construcción de índices o funciones de peligro </a:t>
            </a:r>
            <a:r>
              <a:rPr lang="es-MX" sz="1400" b="1" dirty="0" smtClean="0">
                <a:latin typeface="Montserrat" panose="00000500000000000000" pitchFamily="2" charset="0"/>
              </a:rPr>
              <a:t>que </a:t>
            </a:r>
            <a:r>
              <a:rPr lang="es-MX" sz="1400" b="1" dirty="0">
                <a:latin typeface="Montserrat" panose="00000500000000000000" pitchFamily="2" charset="0"/>
              </a:rPr>
              <a:t>contribuyan a la elaboración de los mapas de </a:t>
            </a:r>
            <a:r>
              <a:rPr lang="es-MX" sz="1400" b="1" dirty="0" smtClean="0">
                <a:latin typeface="Montserrat" panose="00000500000000000000" pitchFamily="2" charset="0"/>
              </a:rPr>
              <a:t>riesgo.</a:t>
            </a:r>
            <a:endParaRPr lang="es-MX" sz="1400" dirty="0">
              <a:latin typeface="Montserrat" panose="00000500000000000000" pitchFamily="2" charset="0"/>
            </a:endParaRPr>
          </a:p>
          <a:p>
            <a:pPr marL="285750" indent="-285750">
              <a:buFont typeface="Arial" panose="020B0604020202020204" pitchFamily="34" charset="0"/>
              <a:buChar char="•"/>
            </a:pPr>
            <a:r>
              <a:rPr lang="es-MX" sz="1400" dirty="0">
                <a:latin typeface="Montserrat" panose="00000500000000000000" pitchFamily="2" charset="0"/>
              </a:rPr>
              <a:t>Debido a la gran instrumentación que tiene la CDMX se debe de </a:t>
            </a:r>
            <a:r>
              <a:rPr lang="es-MX" sz="1400" b="1" dirty="0">
                <a:latin typeface="Montserrat" panose="00000500000000000000" pitchFamily="2" charset="0"/>
              </a:rPr>
              <a:t>iniciar el monitoreo de otras variables </a:t>
            </a:r>
            <a:r>
              <a:rPr lang="es-MX" sz="1400" b="1" dirty="0" smtClean="0">
                <a:latin typeface="Montserrat" panose="00000500000000000000" pitchFamily="2" charset="0"/>
              </a:rPr>
              <a:t>meteorológicas </a:t>
            </a:r>
            <a:r>
              <a:rPr lang="es-MX" sz="1400" b="1" dirty="0">
                <a:latin typeface="Montserrat" panose="00000500000000000000" pitchFamily="2" charset="0"/>
              </a:rPr>
              <a:t>y fenómenos</a:t>
            </a:r>
            <a:r>
              <a:rPr lang="es-MX" sz="1400" dirty="0">
                <a:latin typeface="Montserrat" panose="00000500000000000000" pitchFamily="2" charset="0"/>
              </a:rPr>
              <a:t>, como el granizo, tornados y corrientes descendentes (</a:t>
            </a:r>
            <a:r>
              <a:rPr lang="es-MX" sz="1400" dirty="0" err="1">
                <a:latin typeface="Montserrat" panose="00000500000000000000" pitchFamily="2" charset="0"/>
              </a:rPr>
              <a:t>downburst</a:t>
            </a:r>
            <a:r>
              <a:rPr lang="es-MX" sz="1400" dirty="0">
                <a:latin typeface="Montserrat" panose="00000500000000000000" pitchFamily="2" charset="0"/>
              </a:rPr>
              <a:t>), los cuales </a:t>
            </a:r>
            <a:r>
              <a:rPr lang="es-MX" sz="1400" dirty="0" smtClean="0">
                <a:latin typeface="Montserrat" panose="00000500000000000000" pitchFamily="2" charset="0"/>
              </a:rPr>
              <a:t>pueden </a:t>
            </a:r>
            <a:r>
              <a:rPr lang="es-MX" sz="1400" dirty="0">
                <a:latin typeface="Montserrat" panose="00000500000000000000" pitchFamily="2" charset="0"/>
              </a:rPr>
              <a:t>causar </a:t>
            </a:r>
            <a:r>
              <a:rPr lang="es-MX" sz="1400" dirty="0" smtClean="0">
                <a:latin typeface="Montserrat" panose="00000500000000000000" pitchFamily="2" charset="0"/>
              </a:rPr>
              <a:t>daños </a:t>
            </a:r>
            <a:r>
              <a:rPr lang="es-MX" sz="1400" dirty="0">
                <a:latin typeface="Montserrat" panose="00000500000000000000" pitchFamily="2" charset="0"/>
              </a:rPr>
              <a:t>a la población y sus bienes</a:t>
            </a:r>
            <a:r>
              <a:rPr lang="es-MX" sz="1400" dirty="0" smtClean="0">
                <a:latin typeface="Montserrat" panose="00000500000000000000" pitchFamily="2" charset="0"/>
              </a:rPr>
              <a:t>.</a:t>
            </a:r>
          </a:p>
          <a:p>
            <a:pPr marL="285750" indent="-285750">
              <a:buFont typeface="Arial" panose="020B0604020202020204" pitchFamily="34" charset="0"/>
              <a:buChar char="•"/>
            </a:pPr>
            <a:r>
              <a:rPr lang="es-MX" sz="1400" b="1" dirty="0" smtClean="0">
                <a:latin typeface="Montserrat" panose="00000500000000000000" pitchFamily="2" charset="0"/>
              </a:rPr>
              <a:t>Fortalecer el área </a:t>
            </a:r>
            <a:r>
              <a:rPr lang="es-MX" sz="1400" b="1" dirty="0">
                <a:latin typeface="Montserrat" panose="00000500000000000000" pitchFamily="2" charset="0"/>
              </a:rPr>
              <a:t>de investigación </a:t>
            </a:r>
            <a:r>
              <a:rPr lang="es-MX" sz="1400" dirty="0">
                <a:latin typeface="Montserrat" panose="00000500000000000000" pitchFamily="2" charset="0"/>
              </a:rPr>
              <a:t>en el organigrama de PC </a:t>
            </a:r>
            <a:r>
              <a:rPr lang="es-MX" sz="1400" b="1" dirty="0">
                <a:latin typeface="Montserrat" panose="00000500000000000000" pitchFamily="2" charset="0"/>
              </a:rPr>
              <a:t>o comité científico asesor de fenómenos hidrometeorológicos, </a:t>
            </a:r>
            <a:r>
              <a:rPr lang="es-MX" sz="1400" dirty="0">
                <a:latin typeface="Montserrat" panose="00000500000000000000" pitchFamily="2" charset="0"/>
              </a:rPr>
              <a:t>con una visión </a:t>
            </a:r>
            <a:r>
              <a:rPr lang="es-MX" sz="1400" dirty="0" smtClean="0">
                <a:latin typeface="Montserrat" panose="00000500000000000000" pitchFamily="2" charset="0"/>
              </a:rPr>
              <a:t>preventiva</a:t>
            </a:r>
            <a:r>
              <a:rPr lang="es-MX" sz="1400" dirty="0">
                <a:latin typeface="Montserrat" panose="00000500000000000000" pitchFamily="2" charset="0"/>
              </a:rPr>
              <a:t>. </a:t>
            </a:r>
          </a:p>
        </p:txBody>
      </p:sp>
    </p:spTree>
    <p:extLst>
      <p:ext uri="{BB962C8B-B14F-4D97-AF65-F5344CB8AC3E}">
        <p14:creationId xmlns:p14="http://schemas.microsoft.com/office/powerpoint/2010/main" val="33494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332656"/>
            <a:ext cx="2651688" cy="369332"/>
          </a:xfrm>
          <a:prstGeom prst="rect">
            <a:avLst/>
          </a:prstGeom>
          <a:noFill/>
        </p:spPr>
        <p:txBody>
          <a:bodyPr wrap="none" rtlCol="0">
            <a:spAutoFit/>
          </a:bodyPr>
          <a:lstStyle/>
          <a:p>
            <a:r>
              <a:rPr lang="es-MX" b="1" dirty="0" smtClean="0">
                <a:solidFill>
                  <a:srgbClr val="38806B"/>
                </a:solidFill>
                <a:latin typeface="Montserrat"/>
              </a:rPr>
              <a:t>RIESGO VOLCÁNICO</a:t>
            </a:r>
            <a:endParaRPr lang="es-MX" b="1" dirty="0">
              <a:solidFill>
                <a:srgbClr val="38806B"/>
              </a:solidFill>
              <a:latin typeface="Montserrat"/>
            </a:endParaRPr>
          </a:p>
        </p:txBody>
      </p:sp>
      <p:sp>
        <p:nvSpPr>
          <p:cNvPr id="13" name="2 CuadroTexto"/>
          <p:cNvSpPr txBox="1"/>
          <p:nvPr/>
        </p:nvSpPr>
        <p:spPr>
          <a:xfrm>
            <a:off x="107504" y="1052736"/>
            <a:ext cx="8868667" cy="1384995"/>
          </a:xfrm>
          <a:prstGeom prst="rect">
            <a:avLst/>
          </a:prstGeom>
          <a:noFill/>
        </p:spPr>
        <p:txBody>
          <a:bodyPr wrap="square" rtlCol="0">
            <a:spAutoFit/>
          </a:bodyPr>
          <a:lstStyle/>
          <a:p>
            <a:pPr algn="just"/>
            <a:r>
              <a:rPr lang="es-MX" sz="1400" dirty="0" smtClean="0">
                <a:latin typeface="Montserrat"/>
              </a:rPr>
              <a:t>La Ciudad de México incluye, dentro de su territorio, una porción del campo volcánico </a:t>
            </a:r>
            <a:r>
              <a:rPr lang="es-MX" sz="1400" dirty="0" err="1" smtClean="0">
                <a:latin typeface="Montserrat"/>
              </a:rPr>
              <a:t>Chichinautzin</a:t>
            </a:r>
            <a:r>
              <a:rPr lang="es-MX" sz="1400" dirty="0" smtClean="0">
                <a:latin typeface="Montserrat"/>
              </a:rPr>
              <a:t>, que se extiende al sur hacia Morelos. En los vecinos estados de México y Michoacán, a menos de 100 km de la CDMX están los campos volcánicos </a:t>
            </a:r>
            <a:r>
              <a:rPr lang="es-MX" sz="1400" dirty="0" err="1" smtClean="0">
                <a:latin typeface="Montserrat"/>
              </a:rPr>
              <a:t>Apan-Tezontepec</a:t>
            </a:r>
            <a:r>
              <a:rPr lang="es-MX" sz="1400" dirty="0" smtClean="0">
                <a:latin typeface="Montserrat"/>
              </a:rPr>
              <a:t>, Valle de Bravo y Michoacán-Guanajuato, y los volcanes Jocotitlán, Nevado de Toluca, Papayo, Iztaccíhuatl y Malinche, considerados activos en fase de reposo, y el Popocatépetl, actualmente en erupción.</a:t>
            </a:r>
            <a:endParaRPr lang="es-MX" sz="1400" dirty="0">
              <a:latin typeface="Montserrat"/>
            </a:endParaRP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20"/>
          <a:stretch/>
        </p:blipFill>
        <p:spPr bwMode="auto">
          <a:xfrm>
            <a:off x="179512" y="2477207"/>
            <a:ext cx="8761164" cy="41921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74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332656"/>
            <a:ext cx="2651688" cy="369332"/>
          </a:xfrm>
          <a:prstGeom prst="rect">
            <a:avLst/>
          </a:prstGeom>
          <a:noFill/>
        </p:spPr>
        <p:txBody>
          <a:bodyPr wrap="none" rtlCol="0">
            <a:spAutoFit/>
          </a:bodyPr>
          <a:lstStyle/>
          <a:p>
            <a:r>
              <a:rPr lang="es-MX" b="1" dirty="0" smtClean="0">
                <a:solidFill>
                  <a:srgbClr val="38806B"/>
                </a:solidFill>
                <a:latin typeface="Montserrat"/>
              </a:rPr>
              <a:t>RIESGO VOLCÁNICO</a:t>
            </a:r>
            <a:endParaRPr lang="es-MX" b="1" dirty="0">
              <a:solidFill>
                <a:srgbClr val="38806B"/>
              </a:solidFill>
              <a:latin typeface="Montserrat"/>
            </a:endParaRPr>
          </a:p>
        </p:txBody>
      </p:sp>
      <p:sp>
        <p:nvSpPr>
          <p:cNvPr id="5" name="29 CuadroTexto"/>
          <p:cNvSpPr txBox="1"/>
          <p:nvPr/>
        </p:nvSpPr>
        <p:spPr>
          <a:xfrm>
            <a:off x="107504" y="5157192"/>
            <a:ext cx="8892480" cy="1615827"/>
          </a:xfrm>
          <a:prstGeom prst="rect">
            <a:avLst/>
          </a:prstGeom>
          <a:noFill/>
        </p:spPr>
        <p:txBody>
          <a:bodyPr wrap="square" rtlCol="0">
            <a:spAutoFit/>
          </a:bodyPr>
          <a:lstStyle/>
          <a:p>
            <a:pPr algn="just">
              <a:spcAft>
                <a:spcPts val="600"/>
              </a:spcAft>
            </a:pPr>
            <a:r>
              <a:rPr lang="es-MX" sz="1600" b="1" dirty="0">
                <a:solidFill>
                  <a:srgbClr val="38806B"/>
                </a:solidFill>
                <a:latin typeface="Montserrat" panose="00000500000000000000" pitchFamily="2" charset="0"/>
              </a:rPr>
              <a:t>CENAPRED:</a:t>
            </a:r>
          </a:p>
          <a:p>
            <a:pPr algn="just">
              <a:spcAft>
                <a:spcPts val="600"/>
              </a:spcAft>
            </a:pPr>
            <a:r>
              <a:rPr lang="es-MX" sz="1400" dirty="0" smtClean="0">
                <a:latin typeface="Montserrat"/>
              </a:rPr>
              <a:t>La </a:t>
            </a:r>
            <a:r>
              <a:rPr lang="es-MX" sz="1400" dirty="0">
                <a:latin typeface="Montserrat"/>
              </a:rPr>
              <a:t>ubicación de los volcanes y campos volcánicos activos en el país puede ser consultada en el Atlas Nacional de Riesgo</a:t>
            </a:r>
            <a:r>
              <a:rPr lang="es-MX" sz="1400" dirty="0" smtClean="0">
                <a:latin typeface="Montserrat"/>
              </a:rPr>
              <a:t>.</a:t>
            </a:r>
          </a:p>
          <a:p>
            <a:pPr algn="just">
              <a:spcAft>
                <a:spcPts val="600"/>
              </a:spcAft>
            </a:pPr>
            <a:r>
              <a:rPr lang="es-MX" sz="1400" dirty="0" smtClean="0">
                <a:latin typeface="Montserrat" panose="00000500000000000000" pitchFamily="2" charset="0"/>
              </a:rPr>
              <a:t>El CENAPRED tiene numerosas publicaciones (folletos e infografías) acerca de los peligros volcánicos, que pueden ser consultados en :</a:t>
            </a:r>
          </a:p>
          <a:p>
            <a:pPr algn="ctr">
              <a:spcAft>
                <a:spcPts val="600"/>
              </a:spcAft>
            </a:pPr>
            <a:r>
              <a:rPr lang="es-MX" sz="1200" dirty="0" smtClean="0">
                <a:solidFill>
                  <a:schemeClr val="tx2"/>
                </a:solidFill>
                <a:latin typeface="Montserrat" panose="00000500000000000000" pitchFamily="2" charset="0"/>
              </a:rPr>
              <a:t>http</a:t>
            </a:r>
            <a:r>
              <a:rPr lang="es-MX" sz="1200" dirty="0">
                <a:solidFill>
                  <a:schemeClr val="tx2"/>
                </a:solidFill>
                <a:latin typeface="Montserrat" panose="00000500000000000000" pitchFamily="2" charset="0"/>
              </a:rPr>
              <a:t>://www.cenapred.gob.mx/PublicacionesWebGobMX/buscaindex</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303" y="1071091"/>
            <a:ext cx="6156177" cy="430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CuadroTexto"/>
          <p:cNvSpPr txBox="1"/>
          <p:nvPr/>
        </p:nvSpPr>
        <p:spPr>
          <a:xfrm>
            <a:off x="179512" y="1052736"/>
            <a:ext cx="2160240" cy="2308324"/>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CENAPRED</a:t>
            </a:r>
            <a:r>
              <a:rPr lang="es-MX" sz="1600" b="1" dirty="0" smtClean="0">
                <a:solidFill>
                  <a:srgbClr val="38806B"/>
                </a:solidFill>
                <a:latin typeface="Montserrat" panose="00000500000000000000" pitchFamily="2" charset="0"/>
              </a:rPr>
              <a:t>:</a:t>
            </a:r>
          </a:p>
          <a:p>
            <a:endParaRPr lang="es-MX" sz="1600" dirty="0" smtClean="0">
              <a:solidFill>
                <a:srgbClr val="38806B"/>
              </a:solidFill>
              <a:latin typeface="Montserrat" panose="00000500000000000000" pitchFamily="2" charset="0"/>
            </a:endParaRPr>
          </a:p>
          <a:p>
            <a:pPr algn="just"/>
            <a:r>
              <a:rPr lang="es-MX" sz="1400" dirty="0" smtClean="0">
                <a:latin typeface="Montserrat" panose="00000500000000000000" pitchFamily="2" charset="0"/>
              </a:rPr>
              <a:t>Escenario de posible caída de cenizas</a:t>
            </a:r>
          </a:p>
          <a:p>
            <a:pPr algn="just"/>
            <a:r>
              <a:rPr lang="es-MX" sz="1400" dirty="0" smtClean="0">
                <a:latin typeface="Montserrat" panose="00000500000000000000" pitchFamily="2" charset="0"/>
              </a:rPr>
              <a:t>por erupciones de los volcanes </a:t>
            </a:r>
            <a:r>
              <a:rPr lang="es-MX" sz="1400" b="1" dirty="0" smtClean="0">
                <a:latin typeface="Montserrat" panose="00000500000000000000" pitchFamily="2" charset="0"/>
              </a:rPr>
              <a:t>Popocatépetl y Nevado de Toluca</a:t>
            </a:r>
          </a:p>
          <a:p>
            <a:pPr algn="just"/>
            <a:r>
              <a:rPr lang="es-MX" sz="1400" dirty="0" smtClean="0">
                <a:latin typeface="Montserrat" panose="00000500000000000000" pitchFamily="2" charset="0"/>
              </a:rPr>
              <a:t>(escenarios de mayor probabilidad)</a:t>
            </a:r>
            <a:endParaRPr lang="es-MX" sz="1400" dirty="0">
              <a:latin typeface="Montserrat" panose="00000500000000000000" pitchFamily="2" charset="0"/>
            </a:endParaRPr>
          </a:p>
        </p:txBody>
      </p:sp>
    </p:spTree>
    <p:extLst>
      <p:ext uri="{BB962C8B-B14F-4D97-AF65-F5344CB8AC3E}">
        <p14:creationId xmlns:p14="http://schemas.microsoft.com/office/powerpoint/2010/main" val="291705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332656"/>
            <a:ext cx="2651688" cy="369332"/>
          </a:xfrm>
          <a:prstGeom prst="rect">
            <a:avLst/>
          </a:prstGeom>
          <a:noFill/>
        </p:spPr>
        <p:txBody>
          <a:bodyPr wrap="none" rtlCol="0">
            <a:spAutoFit/>
          </a:bodyPr>
          <a:lstStyle/>
          <a:p>
            <a:r>
              <a:rPr lang="es-MX" b="1" dirty="0" smtClean="0">
                <a:solidFill>
                  <a:srgbClr val="38806B"/>
                </a:solidFill>
                <a:latin typeface="Montserrat"/>
              </a:rPr>
              <a:t>RIESGO VOLCÁNICO</a:t>
            </a:r>
            <a:endParaRPr lang="es-MX" b="1" dirty="0">
              <a:solidFill>
                <a:srgbClr val="38806B"/>
              </a:solidFill>
              <a:latin typeface="Montserrat"/>
            </a:endParaRPr>
          </a:p>
        </p:txBody>
      </p:sp>
      <p:pic>
        <p:nvPicPr>
          <p:cNvPr id="8"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972" y="2060848"/>
            <a:ext cx="4292524" cy="4725144"/>
          </a:xfrm>
          <a:prstGeom prst="rect">
            <a:avLst/>
          </a:prstGeom>
          <a:ln>
            <a:solidFill>
              <a:schemeClr val="tx1"/>
            </a:solidFill>
          </a:ln>
        </p:spPr>
      </p:pic>
      <p:sp>
        <p:nvSpPr>
          <p:cNvPr id="9" name="4 CuadroTexto"/>
          <p:cNvSpPr txBox="1"/>
          <p:nvPr/>
        </p:nvSpPr>
        <p:spPr>
          <a:xfrm>
            <a:off x="418508" y="5469612"/>
            <a:ext cx="3807009" cy="1415772"/>
          </a:xfrm>
          <a:prstGeom prst="rect">
            <a:avLst/>
          </a:prstGeom>
          <a:noFill/>
        </p:spPr>
        <p:txBody>
          <a:bodyPr wrap="square" rtlCol="0">
            <a:spAutoFit/>
          </a:bodyPr>
          <a:lstStyle/>
          <a:p>
            <a:r>
              <a:rPr lang="es-MX" sz="1400" b="1" dirty="0" smtClean="0">
                <a:latin typeface="Montserrat" panose="00000500000000000000" pitchFamily="2" charset="0"/>
              </a:rPr>
              <a:t>Sistemas Expuestos, derrame del </a:t>
            </a:r>
            <a:r>
              <a:rPr lang="es-MX" sz="1400" b="1" dirty="0" err="1" smtClean="0">
                <a:latin typeface="Montserrat" panose="00000500000000000000" pitchFamily="2" charset="0"/>
              </a:rPr>
              <a:t>Xitle</a:t>
            </a:r>
            <a:r>
              <a:rPr lang="es-MX" sz="1400" b="1" dirty="0" smtClean="0">
                <a:latin typeface="Montserrat" panose="00000500000000000000" pitchFamily="2" charset="0"/>
              </a:rPr>
              <a:t>:</a:t>
            </a:r>
          </a:p>
          <a:p>
            <a:endParaRPr lang="es-MX" sz="1200" dirty="0" smtClean="0">
              <a:latin typeface="Montserrat" panose="00000500000000000000" pitchFamily="2" charset="0"/>
            </a:endParaRPr>
          </a:p>
          <a:p>
            <a:r>
              <a:rPr lang="es-MX" sz="1200" dirty="0" smtClean="0">
                <a:latin typeface="Montserrat" panose="00000500000000000000" pitchFamily="2" charset="0"/>
              </a:rPr>
              <a:t>Población: 575,074       (274,971 H,  300,103 F)</a:t>
            </a:r>
          </a:p>
          <a:p>
            <a:r>
              <a:rPr lang="es-MX" sz="1200" dirty="0" smtClean="0">
                <a:latin typeface="Montserrat" panose="00000500000000000000" pitchFamily="2" charset="0"/>
              </a:rPr>
              <a:t>Viviendas: 172,780        Hospitales:               86  </a:t>
            </a:r>
          </a:p>
          <a:p>
            <a:r>
              <a:rPr lang="es-MX" sz="1200" dirty="0" smtClean="0">
                <a:latin typeface="Montserrat" panose="00000500000000000000" pitchFamily="2" charset="0"/>
              </a:rPr>
              <a:t>Escuelas:         818         Supermercados:      258</a:t>
            </a:r>
          </a:p>
          <a:p>
            <a:r>
              <a:rPr lang="es-MX" sz="1200" dirty="0" smtClean="0">
                <a:latin typeface="Montserrat" panose="00000500000000000000" pitchFamily="2" charset="0"/>
              </a:rPr>
              <a:t>Hoteles:            22          Bancos:                  166</a:t>
            </a:r>
          </a:p>
          <a:p>
            <a:r>
              <a:rPr lang="es-MX" sz="1200" dirty="0" smtClean="0">
                <a:latin typeface="Montserrat" panose="00000500000000000000" pitchFamily="2" charset="0"/>
              </a:rPr>
              <a:t>Gasolineras:     23          Presas:                        1</a:t>
            </a:r>
            <a:endParaRPr lang="es-MX" sz="1200" dirty="0">
              <a:latin typeface="Montserrat" panose="00000500000000000000" pitchFamily="2" charset="0"/>
            </a:endParaRPr>
          </a:p>
        </p:txBody>
      </p:sp>
      <p:sp>
        <p:nvSpPr>
          <p:cNvPr id="10" name="7 CuadroTexto"/>
          <p:cNvSpPr txBox="1"/>
          <p:nvPr/>
        </p:nvSpPr>
        <p:spPr>
          <a:xfrm>
            <a:off x="4649205" y="1106741"/>
            <a:ext cx="4494795" cy="954107"/>
          </a:xfrm>
          <a:prstGeom prst="rect">
            <a:avLst/>
          </a:prstGeom>
          <a:noFill/>
        </p:spPr>
        <p:txBody>
          <a:bodyPr wrap="square" rtlCol="0">
            <a:spAutoFit/>
          </a:bodyPr>
          <a:lstStyle/>
          <a:p>
            <a:r>
              <a:rPr lang="es-MX" sz="1400" dirty="0" smtClean="0">
                <a:latin typeface="Montserrat" panose="00000500000000000000" pitchFamily="2" charset="0"/>
              </a:rPr>
              <a:t>Zonas susceptibles de ser invadidas por derrames de lava (CV </a:t>
            </a:r>
            <a:r>
              <a:rPr lang="es-MX" sz="1400" dirty="0" err="1" smtClean="0">
                <a:latin typeface="Montserrat" panose="00000500000000000000" pitchFamily="2" charset="0"/>
              </a:rPr>
              <a:t>Chichinautzin</a:t>
            </a:r>
            <a:r>
              <a:rPr lang="es-MX" sz="1400" dirty="0" smtClean="0">
                <a:latin typeface="Montserrat" panose="00000500000000000000" pitchFamily="2" charset="0"/>
              </a:rPr>
              <a:t>) </a:t>
            </a:r>
          </a:p>
          <a:p>
            <a:r>
              <a:rPr lang="es-MX" sz="1400" dirty="0" smtClean="0">
                <a:latin typeface="Montserrat" panose="00000500000000000000" pitchFamily="2" charset="0"/>
              </a:rPr>
              <a:t>y sistemas expuestos sobre el derrame del </a:t>
            </a:r>
            <a:r>
              <a:rPr lang="es-MX" sz="1400" dirty="0" err="1" smtClean="0">
                <a:latin typeface="Montserrat" panose="00000500000000000000" pitchFamily="2" charset="0"/>
              </a:rPr>
              <a:t>Xitle</a:t>
            </a:r>
            <a:r>
              <a:rPr lang="es-MX" sz="1400" dirty="0" smtClean="0">
                <a:latin typeface="Montserrat" panose="00000500000000000000" pitchFamily="2" charset="0"/>
              </a:rPr>
              <a:t> (el volcán más reciente del campo)</a:t>
            </a:r>
            <a:endParaRPr lang="es-MX" sz="1400" dirty="0">
              <a:latin typeface="Montserrat" panose="00000500000000000000" pitchFamily="2"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60516"/>
            <a:ext cx="4180327" cy="398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179512" y="1066796"/>
            <a:ext cx="1617751" cy="369332"/>
          </a:xfrm>
          <a:prstGeom prst="rect">
            <a:avLst/>
          </a:prstGeom>
        </p:spPr>
        <p:txBody>
          <a:bodyPr wrap="none">
            <a:spAutoFit/>
          </a:bodyPr>
          <a:lstStyle/>
          <a:p>
            <a:r>
              <a:rPr lang="es-MX" b="1" dirty="0">
                <a:solidFill>
                  <a:srgbClr val="38806B"/>
                </a:solidFill>
                <a:latin typeface="Montserrat" panose="00000500000000000000" pitchFamily="2" charset="0"/>
              </a:rPr>
              <a:t>CENAPRED:</a:t>
            </a:r>
          </a:p>
        </p:txBody>
      </p:sp>
    </p:spTree>
    <p:extLst>
      <p:ext uri="{BB962C8B-B14F-4D97-AF65-F5344CB8AC3E}">
        <p14:creationId xmlns:p14="http://schemas.microsoft.com/office/powerpoint/2010/main" val="407278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6512" y="390723"/>
            <a:ext cx="9144000" cy="4985980"/>
          </a:xfrm>
          <a:prstGeom prst="rect">
            <a:avLst/>
          </a:prstGeom>
          <a:noFill/>
        </p:spPr>
        <p:txBody>
          <a:bodyPr wrap="square" rtlCol="0">
            <a:spAutoFit/>
          </a:bodyPr>
          <a:lstStyle/>
          <a:p>
            <a:pPr algn="just"/>
            <a:r>
              <a:rPr lang="es-MX" b="1" dirty="0" smtClean="0">
                <a:solidFill>
                  <a:srgbClr val="38806B"/>
                </a:solidFill>
                <a:latin typeface="Montserrat"/>
              </a:rPr>
              <a:t>ACCIONES </a:t>
            </a:r>
            <a:r>
              <a:rPr lang="es-MX" b="1" dirty="0">
                <a:solidFill>
                  <a:srgbClr val="38806B"/>
                </a:solidFill>
                <a:latin typeface="Montserrat"/>
              </a:rPr>
              <a:t>DE PREVENCIÓN </a:t>
            </a:r>
            <a:endParaRPr lang="es-MX" b="1" dirty="0" smtClean="0">
              <a:solidFill>
                <a:srgbClr val="38806B"/>
              </a:solidFill>
              <a:latin typeface="Montserrat"/>
            </a:endParaRPr>
          </a:p>
          <a:p>
            <a:pPr algn="just"/>
            <a:r>
              <a:rPr lang="es-MX" b="1" dirty="0" smtClean="0">
                <a:solidFill>
                  <a:srgbClr val="38806B"/>
                </a:solidFill>
                <a:latin typeface="Montserrat"/>
              </a:rPr>
              <a:t>POR </a:t>
            </a:r>
            <a:r>
              <a:rPr lang="es-MX" b="1" dirty="0">
                <a:solidFill>
                  <a:srgbClr val="38806B"/>
                </a:solidFill>
                <a:latin typeface="Montserrat"/>
              </a:rPr>
              <a:t>SISMOS </a:t>
            </a:r>
            <a:endParaRPr lang="es-MX" b="1" dirty="0" smtClean="0">
              <a:solidFill>
                <a:srgbClr val="38806B"/>
              </a:solidFill>
              <a:latin typeface="Montserrat"/>
            </a:endParaRPr>
          </a:p>
          <a:p>
            <a:pPr algn="just"/>
            <a:endParaRPr lang="es-MX" sz="1400" dirty="0">
              <a:solidFill>
                <a:prstClr val="black"/>
              </a:solidFill>
              <a:latin typeface="Montserrat" panose="00000500000000000000" pitchFamily="2" charset="0"/>
            </a:endParaRPr>
          </a:p>
          <a:p>
            <a:pPr algn="just">
              <a:spcAft>
                <a:spcPts val="600"/>
              </a:spcAft>
            </a:pPr>
            <a:r>
              <a:rPr lang="es-MX" sz="1400" b="1" dirty="0" smtClean="0">
                <a:solidFill>
                  <a:prstClr val="black"/>
                </a:solidFill>
                <a:latin typeface="Montserrat" panose="00000500000000000000" pitchFamily="2" charset="0"/>
              </a:rPr>
              <a:t>Peligro Sísmico</a:t>
            </a:r>
            <a:r>
              <a:rPr lang="es-MX" sz="1400" dirty="0" smtClean="0">
                <a:solidFill>
                  <a:prstClr val="black"/>
                </a:solidFill>
                <a:latin typeface="Montserrat" panose="00000500000000000000" pitchFamily="2" charset="0"/>
              </a:rPr>
              <a:t>: CDMX se encuentra en las </a:t>
            </a:r>
            <a:r>
              <a:rPr lang="es-MX" sz="1400" b="1" dirty="0">
                <a:solidFill>
                  <a:prstClr val="black"/>
                </a:solidFill>
                <a:latin typeface="Montserrat" panose="00000500000000000000" pitchFamily="2" charset="0"/>
              </a:rPr>
              <a:t>Z</a:t>
            </a:r>
            <a:r>
              <a:rPr lang="es-MX" sz="1400" b="1" dirty="0" smtClean="0">
                <a:solidFill>
                  <a:prstClr val="black"/>
                </a:solidFill>
                <a:latin typeface="Montserrat" panose="00000500000000000000" pitchFamily="2" charset="0"/>
              </a:rPr>
              <a:t>onas C</a:t>
            </a:r>
            <a:r>
              <a:rPr lang="es-MX" sz="1400" dirty="0" smtClean="0">
                <a:solidFill>
                  <a:prstClr val="black"/>
                </a:solidFill>
                <a:latin typeface="Montserrat" panose="00000500000000000000" pitchFamily="2" charset="0"/>
              </a:rPr>
              <a:t>  con base en la Regionalización Sísmica de la CFE.  Ante </a:t>
            </a:r>
            <a:r>
              <a:rPr lang="es-MX" sz="1400" dirty="0">
                <a:solidFill>
                  <a:prstClr val="black"/>
                </a:solidFill>
                <a:latin typeface="Montserrat" panose="00000500000000000000" pitchFamily="2" charset="0"/>
              </a:rPr>
              <a:t>la ocurrencia de un sismo en la </a:t>
            </a:r>
            <a:r>
              <a:rPr lang="es-MX" sz="1400" b="1" dirty="0" smtClean="0">
                <a:solidFill>
                  <a:prstClr val="black"/>
                </a:solidFill>
                <a:latin typeface="Montserrat" panose="00000500000000000000" pitchFamily="2" charset="0"/>
              </a:rPr>
              <a:t>Zona C</a:t>
            </a:r>
            <a:r>
              <a:rPr lang="es-MX" sz="1400" b="1" dirty="0">
                <a:solidFill>
                  <a:prstClr val="black"/>
                </a:solidFill>
                <a:latin typeface="Montserrat" panose="00000500000000000000" pitchFamily="2" charset="0"/>
              </a:rPr>
              <a:t>, de </a:t>
            </a:r>
            <a:r>
              <a:rPr lang="es-MX" sz="1400" b="1" dirty="0" smtClean="0">
                <a:solidFill>
                  <a:prstClr val="black"/>
                </a:solidFill>
                <a:latin typeface="Montserrat" panose="00000500000000000000" pitchFamily="2" charset="0"/>
              </a:rPr>
              <a:t>alta intensidad</a:t>
            </a:r>
            <a:r>
              <a:rPr lang="es-MX" sz="1400" dirty="0" smtClean="0">
                <a:solidFill>
                  <a:prstClr val="black"/>
                </a:solidFill>
                <a:latin typeface="Montserrat" panose="00000500000000000000" pitchFamily="2" charset="0"/>
              </a:rPr>
              <a:t> respectivamente, </a:t>
            </a:r>
            <a:r>
              <a:rPr lang="es-MX" sz="1400" dirty="0">
                <a:solidFill>
                  <a:prstClr val="black"/>
                </a:solidFill>
                <a:latin typeface="Montserrat" panose="00000500000000000000" pitchFamily="2" charset="0"/>
              </a:rPr>
              <a:t>las aceleraciones </a:t>
            </a:r>
            <a:r>
              <a:rPr lang="es-MX" sz="1400" b="1" dirty="0">
                <a:solidFill>
                  <a:prstClr val="black"/>
                </a:solidFill>
                <a:latin typeface="Montserrat" panose="00000500000000000000" pitchFamily="2" charset="0"/>
              </a:rPr>
              <a:t>no sobrepasarían el 70% </a:t>
            </a:r>
            <a:r>
              <a:rPr lang="es-MX" sz="1400" dirty="0">
                <a:solidFill>
                  <a:prstClr val="black"/>
                </a:solidFill>
                <a:latin typeface="Montserrat" panose="00000500000000000000" pitchFamily="2" charset="0"/>
              </a:rPr>
              <a:t>de la aceleración de la gravedad</a:t>
            </a:r>
            <a:r>
              <a:rPr lang="es-MX" sz="1400" dirty="0" smtClean="0">
                <a:solidFill>
                  <a:prstClr val="black"/>
                </a:solidFill>
                <a:latin typeface="Montserrat" panose="00000500000000000000" pitchFamily="2" charset="0"/>
              </a:rPr>
              <a:t>.  Se encuentra dentro de la región del </a:t>
            </a:r>
            <a:r>
              <a:rPr lang="es-MX" sz="1400" b="1" dirty="0" smtClean="0">
                <a:solidFill>
                  <a:prstClr val="black"/>
                </a:solidFill>
                <a:latin typeface="Montserrat" panose="00000500000000000000" pitchFamily="2" charset="0"/>
              </a:rPr>
              <a:t>Eje Volcánico Mexicano Transversal.</a:t>
            </a:r>
            <a:r>
              <a:rPr lang="es-MX" sz="1400" b="1" dirty="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La </a:t>
            </a:r>
            <a:r>
              <a:rPr lang="es-MX" sz="1400" b="1" dirty="0" smtClean="0">
                <a:solidFill>
                  <a:prstClr val="black"/>
                </a:solidFill>
                <a:latin typeface="Montserrat" panose="00000500000000000000" pitchFamily="2" charset="0"/>
              </a:rPr>
              <a:t>CDMX</a:t>
            </a:r>
            <a:r>
              <a:rPr lang="es-MX" sz="1400" dirty="0" smtClean="0">
                <a:solidFill>
                  <a:prstClr val="black"/>
                </a:solidFill>
                <a:latin typeface="Montserrat" panose="00000500000000000000" pitchFamily="2" charset="0"/>
              </a:rPr>
              <a:t>  cuenta con un </a:t>
            </a:r>
            <a:r>
              <a:rPr lang="es-MX" sz="1400" b="1" dirty="0" smtClean="0">
                <a:solidFill>
                  <a:prstClr val="black"/>
                </a:solidFill>
                <a:latin typeface="Montserrat" panose="00000500000000000000" pitchFamily="2" charset="0"/>
              </a:rPr>
              <a:t>efecto de sitio </a:t>
            </a:r>
            <a:r>
              <a:rPr lang="es-MX" sz="1400" dirty="0" smtClean="0">
                <a:solidFill>
                  <a:prstClr val="black"/>
                </a:solidFill>
                <a:latin typeface="Montserrat" panose="00000500000000000000" pitchFamily="2" charset="0"/>
              </a:rPr>
              <a:t>único a nivel mundial, existen cuatro tipo de </a:t>
            </a:r>
            <a:r>
              <a:rPr lang="es-MX" sz="1400" b="1" dirty="0" smtClean="0">
                <a:solidFill>
                  <a:prstClr val="black"/>
                </a:solidFill>
                <a:latin typeface="Montserrat" panose="00000500000000000000" pitchFamily="2" charset="0"/>
              </a:rPr>
              <a:t>sismos que le afectan:</a:t>
            </a:r>
          </a:p>
          <a:p>
            <a:pPr algn="just">
              <a:spcAft>
                <a:spcPts val="600"/>
              </a:spcAft>
            </a:pPr>
            <a:r>
              <a:rPr lang="es-MX" sz="1400" b="1" dirty="0" smtClean="0">
                <a:solidFill>
                  <a:prstClr val="black"/>
                </a:solidFill>
                <a:latin typeface="Montserrat" panose="00000500000000000000" pitchFamily="2" charset="0"/>
              </a:rPr>
              <a:t>1.- Subducción </a:t>
            </a:r>
            <a:r>
              <a:rPr lang="es-MX" sz="1400" dirty="0" smtClean="0">
                <a:solidFill>
                  <a:prstClr val="black"/>
                </a:solidFill>
                <a:latin typeface="Montserrat" panose="00000500000000000000" pitchFamily="2" charset="0"/>
              </a:rPr>
              <a:t>(entre la placa de Cocos y Norteamérica), el caso del sismo de </a:t>
            </a:r>
            <a:r>
              <a:rPr lang="es-MX" sz="1400" b="1" dirty="0" smtClean="0">
                <a:solidFill>
                  <a:prstClr val="black"/>
                </a:solidFill>
                <a:latin typeface="Montserrat" panose="00000500000000000000" pitchFamily="2" charset="0"/>
              </a:rPr>
              <a:t>Michoacán</a:t>
            </a:r>
            <a:r>
              <a:rPr lang="es-MX" sz="1400" dirty="0" smtClean="0">
                <a:solidFill>
                  <a:prstClr val="black"/>
                </a:solidFill>
                <a:latin typeface="Montserrat" panose="00000500000000000000" pitchFamily="2" charset="0"/>
              </a:rPr>
              <a:t> del 19 de septiembre de 1985, con magnitud M8.1, ubicado a </a:t>
            </a:r>
            <a:r>
              <a:rPr lang="es-MX" sz="1400" dirty="0" smtClean="0">
                <a:solidFill>
                  <a:prstClr val="black"/>
                </a:solidFill>
                <a:latin typeface="Montserrat" panose="00000500000000000000" pitchFamily="2" charset="0"/>
              </a:rPr>
              <a:t> más de 300 </a:t>
            </a:r>
            <a:r>
              <a:rPr lang="es-MX" sz="1400" dirty="0" smtClean="0">
                <a:solidFill>
                  <a:prstClr val="black"/>
                </a:solidFill>
                <a:latin typeface="Montserrat" panose="00000500000000000000" pitchFamily="2" charset="0"/>
              </a:rPr>
              <a:t>km de distancia.</a:t>
            </a:r>
          </a:p>
          <a:p>
            <a:pPr algn="just">
              <a:spcAft>
                <a:spcPts val="600"/>
              </a:spcAft>
            </a:pPr>
            <a:r>
              <a:rPr lang="es-MX" sz="1400" b="1" dirty="0" smtClean="0">
                <a:solidFill>
                  <a:prstClr val="black"/>
                </a:solidFill>
                <a:latin typeface="Montserrat" panose="00000500000000000000" pitchFamily="2" charset="0"/>
              </a:rPr>
              <a:t>2.-Interplaca por la placa de Cocos,</a:t>
            </a:r>
            <a:r>
              <a:rPr lang="es-MX" sz="1400" dirty="0" smtClean="0">
                <a:solidFill>
                  <a:prstClr val="black"/>
                </a:solidFill>
                <a:latin typeface="Montserrat" panose="00000500000000000000" pitchFamily="2" charset="0"/>
              </a:rPr>
              <a:t> el caso del sismo de </a:t>
            </a:r>
            <a:r>
              <a:rPr lang="es-MX" sz="1400" b="1" dirty="0" smtClean="0">
                <a:solidFill>
                  <a:prstClr val="black"/>
                </a:solidFill>
                <a:latin typeface="Montserrat" panose="00000500000000000000" pitchFamily="2" charset="0"/>
              </a:rPr>
              <a:t>Puebla-Morelos</a:t>
            </a:r>
            <a:r>
              <a:rPr lang="es-MX" sz="1400" dirty="0" smtClean="0">
                <a:solidFill>
                  <a:prstClr val="black"/>
                </a:solidFill>
                <a:latin typeface="Montserrat" panose="00000500000000000000" pitchFamily="2" charset="0"/>
              </a:rPr>
              <a:t> del 19 de septiembre de 2017, con magnitud </a:t>
            </a:r>
            <a:r>
              <a:rPr lang="es-MX" sz="1400" dirty="0" smtClean="0">
                <a:solidFill>
                  <a:prstClr val="black"/>
                </a:solidFill>
                <a:latin typeface="Montserrat" panose="00000500000000000000" pitchFamily="2" charset="0"/>
              </a:rPr>
              <a:t>M7.1</a:t>
            </a:r>
            <a:r>
              <a:rPr lang="es-MX" sz="1400" dirty="0" smtClean="0">
                <a:solidFill>
                  <a:prstClr val="black"/>
                </a:solidFill>
                <a:latin typeface="Montserrat" panose="00000500000000000000" pitchFamily="2" charset="0"/>
              </a:rPr>
              <a:t>, localizado </a:t>
            </a:r>
            <a:r>
              <a:rPr lang="es-MX" sz="1400" dirty="0" smtClean="0">
                <a:solidFill>
                  <a:prstClr val="black"/>
                </a:solidFill>
                <a:latin typeface="Montserrat" panose="00000500000000000000" pitchFamily="2" charset="0"/>
              </a:rPr>
              <a:t>a </a:t>
            </a:r>
            <a:r>
              <a:rPr lang="es-MX" sz="1400" dirty="0" smtClean="0">
                <a:solidFill>
                  <a:prstClr val="black"/>
                </a:solidFill>
                <a:latin typeface="Montserrat" panose="00000500000000000000" pitchFamily="2" charset="0"/>
              </a:rPr>
              <a:t>110 km de distancia.</a:t>
            </a:r>
          </a:p>
          <a:p>
            <a:pPr algn="just">
              <a:spcAft>
                <a:spcPts val="600"/>
              </a:spcAft>
            </a:pPr>
            <a:r>
              <a:rPr lang="es-MX" sz="1400" b="1" dirty="0" smtClean="0">
                <a:solidFill>
                  <a:prstClr val="black"/>
                </a:solidFill>
                <a:latin typeface="Montserrat" panose="00000500000000000000" pitchFamily="2" charset="0"/>
              </a:rPr>
              <a:t>3.-Interplaca por la placa de Norteamérica, </a:t>
            </a:r>
            <a:r>
              <a:rPr lang="es-MX" sz="1400" dirty="0" smtClean="0">
                <a:solidFill>
                  <a:prstClr val="black"/>
                </a:solidFill>
                <a:latin typeface="Montserrat" panose="00000500000000000000" pitchFamily="2" charset="0"/>
              </a:rPr>
              <a:t>el caso del sismo de </a:t>
            </a:r>
            <a:r>
              <a:rPr lang="es-MX" sz="1400" b="1" dirty="0" err="1" smtClean="0">
                <a:solidFill>
                  <a:prstClr val="black"/>
                </a:solidFill>
                <a:latin typeface="Montserrat" panose="00000500000000000000" pitchFamily="2" charset="0"/>
              </a:rPr>
              <a:t>Acambay</a:t>
            </a:r>
            <a:r>
              <a:rPr lang="es-MX" sz="1400" dirty="0" smtClean="0">
                <a:solidFill>
                  <a:prstClr val="black"/>
                </a:solidFill>
                <a:latin typeface="Montserrat" panose="00000500000000000000" pitchFamily="2" charset="0"/>
              </a:rPr>
              <a:t>  del 19 de noviembre de 1912, con magnitud 6.9, localizado  a 100 km de distancia.</a:t>
            </a:r>
          </a:p>
          <a:p>
            <a:pPr algn="just">
              <a:spcAft>
                <a:spcPts val="600"/>
              </a:spcAft>
            </a:pPr>
            <a:r>
              <a:rPr lang="es-MX" sz="1400" b="1" dirty="0" smtClean="0">
                <a:solidFill>
                  <a:prstClr val="black"/>
                </a:solidFill>
                <a:latin typeface="Montserrat" panose="00000500000000000000" pitchFamily="2" charset="0"/>
              </a:rPr>
              <a:t>4.- Sismos  dentro de la cuenca, </a:t>
            </a:r>
            <a:r>
              <a:rPr lang="es-MX" sz="1400" dirty="0" smtClean="0">
                <a:solidFill>
                  <a:prstClr val="black"/>
                </a:solidFill>
                <a:latin typeface="Montserrat" panose="00000500000000000000" pitchFamily="2" charset="0"/>
              </a:rPr>
              <a:t> estos sismos ocurren  en </a:t>
            </a:r>
            <a:r>
              <a:rPr lang="es-MX" sz="1400" b="1" dirty="0" smtClean="0">
                <a:solidFill>
                  <a:prstClr val="black"/>
                </a:solidFill>
                <a:latin typeface="Montserrat" panose="00000500000000000000" pitchFamily="2" charset="0"/>
              </a:rPr>
              <a:t>fallas locales </a:t>
            </a:r>
            <a:r>
              <a:rPr lang="es-MX" sz="1400" dirty="0" smtClean="0">
                <a:solidFill>
                  <a:prstClr val="black"/>
                </a:solidFill>
                <a:latin typeface="Montserrat" panose="00000500000000000000" pitchFamily="2" charset="0"/>
              </a:rPr>
              <a:t> activas.</a:t>
            </a:r>
          </a:p>
          <a:p>
            <a:pPr algn="just">
              <a:spcAft>
                <a:spcPts val="600"/>
              </a:spcAft>
            </a:pPr>
            <a:r>
              <a:rPr lang="es-MX" sz="1400" dirty="0" smtClean="0">
                <a:solidFill>
                  <a:prstClr val="black"/>
                </a:solidFill>
                <a:latin typeface="Montserrat" panose="00000500000000000000" pitchFamily="2" charset="0"/>
              </a:rPr>
              <a:t>El </a:t>
            </a:r>
            <a:r>
              <a:rPr lang="es-MX" sz="1400" b="1" dirty="0">
                <a:solidFill>
                  <a:prstClr val="black"/>
                </a:solidFill>
                <a:latin typeface="Montserrat" panose="00000500000000000000" pitchFamily="2" charset="0"/>
              </a:rPr>
              <a:t>SSN </a:t>
            </a:r>
            <a:r>
              <a:rPr lang="es-MX" sz="1400" dirty="0">
                <a:solidFill>
                  <a:prstClr val="black"/>
                </a:solidFill>
                <a:latin typeface="Montserrat" panose="00000500000000000000" pitchFamily="2" charset="0"/>
              </a:rPr>
              <a:t>de 1900 a la fecha ha </a:t>
            </a:r>
            <a:r>
              <a:rPr lang="es-MX" sz="1400" b="1" dirty="0">
                <a:solidFill>
                  <a:prstClr val="black"/>
                </a:solidFill>
                <a:latin typeface="Montserrat" panose="00000500000000000000" pitchFamily="2" charset="0"/>
              </a:rPr>
              <a:t>registrado 238  sismos</a:t>
            </a:r>
            <a:r>
              <a:rPr lang="es-MX" sz="1400" dirty="0">
                <a:solidFill>
                  <a:prstClr val="black"/>
                </a:solidFill>
                <a:latin typeface="Montserrat" panose="00000500000000000000" pitchFamily="2" charset="0"/>
              </a:rPr>
              <a:t> y cuenta con </a:t>
            </a:r>
            <a:r>
              <a:rPr lang="es-MX" sz="1400" b="1" dirty="0">
                <a:solidFill>
                  <a:prstClr val="black"/>
                </a:solidFill>
                <a:latin typeface="Montserrat" panose="00000500000000000000" pitchFamily="2" charset="0"/>
              </a:rPr>
              <a:t>la Red Sísmica del Valle de </a:t>
            </a:r>
            <a:r>
              <a:rPr lang="es-MX" sz="1400" b="1" dirty="0" smtClean="0">
                <a:solidFill>
                  <a:prstClr val="black"/>
                </a:solidFill>
                <a:latin typeface="Montserrat" panose="00000500000000000000" pitchFamily="2" charset="0"/>
              </a:rPr>
              <a:t>México, </a:t>
            </a:r>
            <a:r>
              <a:rPr lang="es-MX" sz="1400" dirty="0">
                <a:solidFill>
                  <a:prstClr val="black"/>
                </a:solidFill>
                <a:latin typeface="Montserrat" panose="00000500000000000000" pitchFamily="2" charset="0"/>
              </a:rPr>
              <a:t>cuenta a la fecha con 31 estaciones digitales. La mayoría de ellas se localiza en el Estado de México. El sismo con mayor magnitud fue </a:t>
            </a:r>
            <a:r>
              <a:rPr lang="es-MX" sz="1400" dirty="0" smtClean="0">
                <a:solidFill>
                  <a:prstClr val="black"/>
                </a:solidFill>
                <a:latin typeface="Montserrat" panose="00000500000000000000" pitchFamily="2" charset="0"/>
              </a:rPr>
              <a:t>registrado el </a:t>
            </a:r>
            <a:r>
              <a:rPr lang="es-MX" sz="1400" b="1" dirty="0" smtClean="0">
                <a:solidFill>
                  <a:prstClr val="black"/>
                </a:solidFill>
                <a:latin typeface="Montserrat" panose="00000500000000000000" pitchFamily="2" charset="0"/>
              </a:rPr>
              <a:t>15 de</a:t>
            </a:r>
          </a:p>
          <a:p>
            <a:pPr algn="just"/>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a:p>
            <a:pPr algn="just"/>
            <a:endParaRPr lang="es-MX" sz="1400" dirty="0">
              <a:solidFill>
                <a:prstClr val="black"/>
              </a:solidFill>
            </a:endParaRPr>
          </a:p>
        </p:txBody>
      </p:sp>
      <p:grpSp>
        <p:nvGrpSpPr>
          <p:cNvPr id="4" name="3 Grupo"/>
          <p:cNvGrpSpPr/>
          <p:nvPr/>
        </p:nvGrpSpPr>
        <p:grpSpPr>
          <a:xfrm>
            <a:off x="5652120" y="4581128"/>
            <a:ext cx="3456384" cy="2232248"/>
            <a:chOff x="5529942" y="3933371"/>
            <a:chExt cx="3546815" cy="2544646"/>
          </a:xfrm>
        </p:grpSpPr>
        <p:pic>
          <p:nvPicPr>
            <p:cNvPr id="1026" name="Picture 2" descr="F:\cfe\Distrito_Federa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10" t="5368"/>
            <a:stretch/>
          </p:blipFill>
          <p:spPr bwMode="auto">
            <a:xfrm>
              <a:off x="5529942" y="3933371"/>
              <a:ext cx="3546815" cy="25446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f.png"/>
            <p:cNvPicPr>
              <a:picLocks noChangeAspect="1" noChangeArrowheads="1"/>
            </p:cNvPicPr>
            <p:nvPr/>
          </p:nvPicPr>
          <p:blipFill rotWithShape="1">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l="69802" t="9528" r="9354" b="57915"/>
            <a:stretch/>
          </p:blipFill>
          <p:spPr bwMode="auto">
            <a:xfrm>
              <a:off x="7712948" y="4437112"/>
              <a:ext cx="891500" cy="92204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6 Rectángulo"/>
          <p:cNvSpPr/>
          <p:nvPr/>
        </p:nvSpPr>
        <p:spPr>
          <a:xfrm>
            <a:off x="-36513" y="4711203"/>
            <a:ext cx="5598201" cy="2462213"/>
          </a:xfrm>
          <a:prstGeom prst="rect">
            <a:avLst/>
          </a:prstGeom>
        </p:spPr>
        <p:txBody>
          <a:bodyPr wrap="square">
            <a:spAutoFit/>
          </a:bodyPr>
          <a:lstStyle/>
          <a:p>
            <a:pPr algn="just"/>
            <a:r>
              <a:rPr lang="es-MX" sz="1400" b="1" dirty="0" smtClean="0">
                <a:solidFill>
                  <a:prstClr val="black"/>
                </a:solidFill>
                <a:latin typeface="Montserrat" panose="00000500000000000000" pitchFamily="2" charset="0"/>
              </a:rPr>
              <a:t>noviembre </a:t>
            </a:r>
            <a:r>
              <a:rPr lang="es-MX" sz="1400" b="1" dirty="0">
                <a:solidFill>
                  <a:prstClr val="black"/>
                </a:solidFill>
                <a:latin typeface="Montserrat" panose="00000500000000000000" pitchFamily="2" charset="0"/>
              </a:rPr>
              <a:t>de 2003</a:t>
            </a:r>
            <a:r>
              <a:rPr lang="es-MX" sz="1400" dirty="0">
                <a:solidFill>
                  <a:prstClr val="black"/>
                </a:solidFill>
                <a:latin typeface="Montserrat" panose="00000500000000000000" pitchFamily="2" charset="0"/>
              </a:rPr>
              <a:t> con magnitud </a:t>
            </a:r>
            <a:r>
              <a:rPr lang="es-MX" sz="1400" b="1" dirty="0">
                <a:solidFill>
                  <a:prstClr val="black"/>
                </a:solidFill>
                <a:latin typeface="Montserrat" panose="00000500000000000000" pitchFamily="2" charset="0"/>
              </a:rPr>
              <a:t>M4</a:t>
            </a:r>
            <a:r>
              <a:rPr lang="es-MX" sz="1400" dirty="0">
                <a:solidFill>
                  <a:prstClr val="black"/>
                </a:solidFill>
                <a:latin typeface="Montserrat" panose="00000500000000000000" pitchFamily="2" charset="0"/>
              </a:rPr>
              <a:t>, ubicado en la alcaldía de Milpa </a:t>
            </a:r>
            <a:r>
              <a:rPr lang="es-MX" sz="1400" dirty="0" smtClean="0">
                <a:solidFill>
                  <a:prstClr val="black"/>
                </a:solidFill>
                <a:latin typeface="Montserrat" panose="00000500000000000000" pitchFamily="2" charset="0"/>
              </a:rPr>
              <a:t>Alta, </a:t>
            </a:r>
            <a:r>
              <a:rPr lang="es-MX" sz="1400" dirty="0">
                <a:solidFill>
                  <a:prstClr val="black"/>
                </a:solidFill>
                <a:latin typeface="Montserrat" panose="00000500000000000000" pitchFamily="2" charset="0"/>
              </a:rPr>
              <a:t>a una profundidad de 7 km</a:t>
            </a:r>
            <a:r>
              <a:rPr lang="es-MX" sz="1400" dirty="0" smtClean="0">
                <a:solidFill>
                  <a:prstClr val="black"/>
                </a:solidFill>
                <a:latin typeface="Montserrat" panose="00000500000000000000" pitchFamily="2" charset="0"/>
              </a:rPr>
              <a:t>.</a:t>
            </a:r>
          </a:p>
          <a:p>
            <a:pPr algn="just"/>
            <a:endParaRPr lang="es-MX" sz="1400" dirty="0" smtClean="0">
              <a:solidFill>
                <a:prstClr val="black"/>
              </a:solidFill>
              <a:latin typeface="Montserrat" panose="00000500000000000000" pitchFamily="2" charset="0"/>
            </a:endParaRPr>
          </a:p>
          <a:p>
            <a:pPr algn="just"/>
            <a:r>
              <a:rPr lang="es-MX" sz="1400" dirty="0" smtClean="0">
                <a:solidFill>
                  <a:prstClr val="black"/>
                </a:solidFill>
                <a:latin typeface="Montserrat" panose="00000500000000000000" pitchFamily="2" charset="0"/>
              </a:rPr>
              <a:t>Existen tres escenarios para la </a:t>
            </a:r>
            <a:r>
              <a:rPr lang="es-MX" sz="1400" b="1" dirty="0" smtClean="0">
                <a:solidFill>
                  <a:prstClr val="black"/>
                </a:solidFill>
                <a:latin typeface="Montserrat" panose="00000500000000000000" pitchFamily="2" charset="0"/>
              </a:rPr>
              <a:t>brecha de Guerrero</a:t>
            </a:r>
            <a:r>
              <a:rPr lang="es-MX" sz="1400" dirty="0" smtClean="0">
                <a:solidFill>
                  <a:prstClr val="black"/>
                </a:solidFill>
                <a:latin typeface="Montserrat" panose="00000500000000000000" pitchFamily="2" charset="0"/>
              </a:rPr>
              <a:t>, la </a:t>
            </a:r>
            <a:r>
              <a:rPr lang="es-MX" sz="1400" b="1" dirty="0" smtClean="0">
                <a:solidFill>
                  <a:prstClr val="black"/>
                </a:solidFill>
                <a:latin typeface="Montserrat" panose="00000500000000000000" pitchFamily="2" charset="0"/>
              </a:rPr>
              <a:t>mínima</a:t>
            </a:r>
            <a:r>
              <a:rPr lang="es-MX" sz="1400" dirty="0" smtClean="0">
                <a:solidFill>
                  <a:prstClr val="black"/>
                </a:solidFill>
                <a:latin typeface="Montserrat" panose="00000500000000000000" pitchFamily="2" charset="0"/>
              </a:rPr>
              <a:t> magnitud de </a:t>
            </a:r>
            <a:r>
              <a:rPr lang="es-MX" sz="1400" b="1" dirty="0" smtClean="0">
                <a:solidFill>
                  <a:prstClr val="black"/>
                </a:solidFill>
                <a:latin typeface="Montserrat" panose="00000500000000000000" pitchFamily="2" charset="0"/>
              </a:rPr>
              <a:t>M7.2</a:t>
            </a:r>
            <a:r>
              <a:rPr lang="es-MX" sz="1400" dirty="0" smtClean="0">
                <a:solidFill>
                  <a:prstClr val="black"/>
                </a:solidFill>
                <a:latin typeface="Montserrat" panose="00000500000000000000" pitchFamily="2" charset="0"/>
              </a:rPr>
              <a:t> y la </a:t>
            </a:r>
            <a:r>
              <a:rPr lang="es-MX" sz="1400" b="1" dirty="0" smtClean="0">
                <a:solidFill>
                  <a:prstClr val="black"/>
                </a:solidFill>
                <a:latin typeface="Montserrat" panose="00000500000000000000" pitchFamily="2" charset="0"/>
              </a:rPr>
              <a:t>máxima</a:t>
            </a:r>
            <a:r>
              <a:rPr lang="es-MX" sz="1400" dirty="0" smtClean="0">
                <a:solidFill>
                  <a:prstClr val="black"/>
                </a:solidFill>
                <a:latin typeface="Montserrat" panose="00000500000000000000" pitchFamily="2" charset="0"/>
              </a:rPr>
              <a:t> de </a:t>
            </a:r>
            <a:r>
              <a:rPr lang="es-MX" sz="1400" b="1" dirty="0" smtClean="0">
                <a:solidFill>
                  <a:prstClr val="black"/>
                </a:solidFill>
                <a:latin typeface="Montserrat" panose="00000500000000000000" pitchFamily="2" charset="0"/>
              </a:rPr>
              <a:t>M8.2</a:t>
            </a:r>
            <a:r>
              <a:rPr lang="es-MX" sz="1400" dirty="0" smtClean="0">
                <a:solidFill>
                  <a:prstClr val="black"/>
                </a:solidFill>
                <a:latin typeface="Montserrat" panose="00000500000000000000" pitchFamily="2" charset="0"/>
              </a:rPr>
              <a:t>, cualquier escenarios </a:t>
            </a:r>
            <a:r>
              <a:rPr lang="es-MX" sz="1400" b="1" dirty="0" smtClean="0">
                <a:solidFill>
                  <a:prstClr val="black"/>
                </a:solidFill>
                <a:latin typeface="Montserrat" panose="00000500000000000000" pitchFamily="2" charset="0"/>
              </a:rPr>
              <a:t>no es favorables</a:t>
            </a:r>
            <a:r>
              <a:rPr lang="es-MX" sz="1400" dirty="0" smtClean="0">
                <a:solidFill>
                  <a:prstClr val="black"/>
                </a:solidFill>
                <a:latin typeface="Montserrat" panose="00000500000000000000" pitchFamily="2" charset="0"/>
              </a:rPr>
              <a:t> para la </a:t>
            </a:r>
            <a:r>
              <a:rPr lang="es-MX" sz="1400" b="1" dirty="0" smtClean="0">
                <a:solidFill>
                  <a:prstClr val="black"/>
                </a:solidFill>
                <a:latin typeface="Montserrat" panose="00000500000000000000" pitchFamily="2" charset="0"/>
              </a:rPr>
              <a:t>CDMX</a:t>
            </a:r>
            <a:r>
              <a:rPr lang="es-MX" sz="1400" dirty="0" smtClean="0">
                <a:solidFill>
                  <a:prstClr val="black"/>
                </a:solidFill>
                <a:latin typeface="Montserrat" panose="00000500000000000000" pitchFamily="2" charset="0"/>
              </a:rPr>
              <a:t>. En caso de la ruptura de la brecha sísmica de Guerrero, se cuenta con </a:t>
            </a:r>
            <a:r>
              <a:rPr lang="es-MX" sz="1400" b="1" dirty="0" smtClean="0">
                <a:solidFill>
                  <a:prstClr val="black"/>
                </a:solidFill>
                <a:latin typeface="Montserrat" panose="00000500000000000000" pitchFamily="2" charset="0"/>
              </a:rPr>
              <a:t>~ 50 </a:t>
            </a:r>
            <a:r>
              <a:rPr lang="es-MX" sz="1400" b="1" dirty="0" smtClean="0">
                <a:solidFill>
                  <a:prstClr val="black"/>
                </a:solidFill>
                <a:latin typeface="Montserrat" panose="00000500000000000000" pitchFamily="2" charset="0"/>
              </a:rPr>
              <a:t>segundos</a:t>
            </a:r>
            <a:r>
              <a:rPr lang="es-MX" sz="1400" dirty="0" smtClean="0">
                <a:solidFill>
                  <a:prstClr val="black"/>
                </a:solidFill>
                <a:latin typeface="Montserrat" panose="00000500000000000000" pitchFamily="2" charset="0"/>
              </a:rPr>
              <a:t> para salvaguardar la vida en repliegue o evacuación de las edificaciones. </a:t>
            </a:r>
          </a:p>
          <a:p>
            <a:pPr algn="just"/>
            <a:endParaRPr lang="es-MX" sz="1400" dirty="0" smtClean="0">
              <a:solidFill>
                <a:prstClr val="black"/>
              </a:solidFill>
              <a:latin typeface="Montserrat" panose="00000500000000000000" pitchFamily="2" charset="0"/>
            </a:endParaRPr>
          </a:p>
          <a:p>
            <a:pPr algn="just"/>
            <a:endParaRPr lang="es-MX" sz="14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179984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217" y="5254749"/>
            <a:ext cx="9073007" cy="1846659"/>
          </a:xfrm>
          <a:prstGeom prst="rect">
            <a:avLst/>
          </a:prstGeom>
        </p:spPr>
        <p:txBody>
          <a:bodyPr wrap="square">
            <a:spAutoFit/>
          </a:bodyPr>
          <a:lstStyle/>
          <a:p>
            <a:pPr algn="just"/>
            <a:r>
              <a:rPr lang="es-MX" sz="1600" b="1" dirty="0" smtClean="0">
                <a:solidFill>
                  <a:srgbClr val="38806B"/>
                </a:solidFill>
                <a:latin typeface="Montserrat"/>
              </a:rPr>
              <a:t>RECOMENDACIONES</a:t>
            </a:r>
          </a:p>
          <a:p>
            <a:pPr marL="285750" indent="-285750" algn="just">
              <a:buSzPct val="150000"/>
              <a:buFont typeface="Arial" panose="020B0604020202020204" pitchFamily="34" charset="0"/>
              <a:buChar char="•"/>
            </a:pPr>
            <a:r>
              <a:rPr lang="es-MX" sz="1400" dirty="0" smtClean="0">
                <a:solidFill>
                  <a:prstClr val="black"/>
                </a:solidFill>
                <a:latin typeface="Montserrat" panose="00000500000000000000" pitchFamily="2" charset="0"/>
              </a:rPr>
              <a:t>Es </a:t>
            </a:r>
            <a:r>
              <a:rPr lang="es-MX" sz="1400" dirty="0">
                <a:solidFill>
                  <a:prstClr val="black"/>
                </a:solidFill>
                <a:latin typeface="Montserrat" panose="00000500000000000000" pitchFamily="2" charset="0"/>
              </a:rPr>
              <a:t>necesario generar estudios de </a:t>
            </a:r>
            <a:r>
              <a:rPr lang="es-MX" sz="1400" b="1" dirty="0">
                <a:solidFill>
                  <a:prstClr val="black"/>
                </a:solidFill>
                <a:latin typeface="Montserrat" panose="00000500000000000000" pitchFamily="2" charset="0"/>
              </a:rPr>
              <a:t>microzonificación sísmica</a:t>
            </a:r>
            <a:r>
              <a:rPr lang="es-MX" sz="1400" dirty="0">
                <a:solidFill>
                  <a:prstClr val="black"/>
                </a:solidFill>
                <a:latin typeface="Montserrat" panose="00000500000000000000" pitchFamily="2" charset="0"/>
              </a:rPr>
              <a:t>, análisis de fallas activas y estudios de </a:t>
            </a:r>
            <a:r>
              <a:rPr lang="es-MX" sz="1400" b="1" dirty="0" err="1" smtClean="0">
                <a:solidFill>
                  <a:prstClr val="black"/>
                </a:solidFill>
                <a:latin typeface="Montserrat" panose="00000500000000000000" pitchFamily="2" charset="0"/>
              </a:rPr>
              <a:t>paleosismología</a:t>
            </a:r>
            <a:r>
              <a:rPr lang="es-MX" sz="1400" b="1" dirty="0" smtClean="0">
                <a:solidFill>
                  <a:prstClr val="black"/>
                </a:solidFill>
                <a:latin typeface="Montserrat" panose="00000500000000000000" pitchFamily="2" charset="0"/>
              </a:rPr>
              <a:t>.</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a:p>
            <a:pPr marL="285750" indent="-285750" algn="just">
              <a:buSzPct val="150000"/>
              <a:buFont typeface="Arial" panose="020B0604020202020204" pitchFamily="34" charset="0"/>
              <a:buChar char="•"/>
            </a:pPr>
            <a:r>
              <a:rPr lang="es-MX" sz="1400" b="1" dirty="0" smtClean="0">
                <a:solidFill>
                  <a:prstClr val="black"/>
                </a:solidFill>
                <a:latin typeface="Montserrat" panose="00000500000000000000" pitchFamily="2" charset="0"/>
              </a:rPr>
              <a:t>Mapa </a:t>
            </a:r>
            <a:r>
              <a:rPr lang="es-MX" sz="1400" b="1" dirty="0">
                <a:solidFill>
                  <a:prstClr val="black"/>
                </a:solidFill>
                <a:latin typeface="Montserrat" panose="00000500000000000000" pitchFamily="2" charset="0"/>
              </a:rPr>
              <a:t>de </a:t>
            </a:r>
            <a:r>
              <a:rPr lang="es-MX" sz="1400" b="1" dirty="0" smtClean="0">
                <a:solidFill>
                  <a:prstClr val="black"/>
                </a:solidFill>
                <a:latin typeface="Montserrat" panose="00000500000000000000" pitchFamily="2" charset="0"/>
              </a:rPr>
              <a:t>peligro, </a:t>
            </a:r>
            <a:r>
              <a:rPr lang="es-MX" sz="1400" b="1" dirty="0">
                <a:solidFill>
                  <a:prstClr val="black"/>
                </a:solidFill>
                <a:latin typeface="Montserrat" panose="00000500000000000000" pitchFamily="2" charset="0"/>
              </a:rPr>
              <a:t>vulnerabilidad y riesgo</a:t>
            </a:r>
            <a:r>
              <a:rPr lang="es-MX" sz="1400" dirty="0">
                <a:solidFill>
                  <a:prstClr val="black"/>
                </a:solidFill>
                <a:latin typeface="Montserrat" panose="00000500000000000000" pitchFamily="2" charset="0"/>
              </a:rPr>
              <a:t> por sismos  </a:t>
            </a:r>
            <a:r>
              <a:rPr lang="es-MX" sz="1400" dirty="0" smtClean="0">
                <a:solidFill>
                  <a:prstClr val="black"/>
                </a:solidFill>
                <a:latin typeface="Montserrat" panose="00000500000000000000" pitchFamily="2" charset="0"/>
              </a:rPr>
              <a:t>para cada </a:t>
            </a:r>
            <a:r>
              <a:rPr lang="es-MX" sz="1400" b="1" dirty="0" smtClean="0">
                <a:solidFill>
                  <a:prstClr val="black"/>
                </a:solidFill>
                <a:latin typeface="Montserrat" panose="00000500000000000000" pitchFamily="2" charset="0"/>
              </a:rPr>
              <a:t>alcaldía</a:t>
            </a:r>
            <a:r>
              <a:rPr lang="es-MX" sz="1400" dirty="0" smtClean="0">
                <a:solidFill>
                  <a:prstClr val="black"/>
                </a:solidFill>
                <a:latin typeface="Montserrat" panose="00000500000000000000" pitchFamily="2" charset="0"/>
              </a:rPr>
              <a:t>.</a:t>
            </a:r>
            <a:endParaRPr lang="es-MX" sz="1400" dirty="0">
              <a:solidFill>
                <a:prstClr val="black"/>
              </a:solidFill>
              <a:latin typeface="Montserrat" panose="00000500000000000000" pitchFamily="2" charset="0"/>
            </a:endParaRPr>
          </a:p>
          <a:p>
            <a:pPr marL="285750" indent="-285750" algn="just">
              <a:buSzPct val="150000"/>
              <a:buFont typeface="Arial" panose="020B0604020202020204" pitchFamily="34" charset="0"/>
              <a:buChar char="•"/>
            </a:pPr>
            <a:r>
              <a:rPr lang="es-MX" sz="1400" b="1" dirty="0" smtClean="0">
                <a:solidFill>
                  <a:prstClr val="black"/>
                </a:solidFill>
                <a:latin typeface="Montserrat" panose="00000500000000000000" pitchFamily="2" charset="0"/>
              </a:rPr>
              <a:t>Seguir </a:t>
            </a:r>
            <a:r>
              <a:rPr lang="es-MX" sz="1400" dirty="0" smtClean="0">
                <a:solidFill>
                  <a:prstClr val="black"/>
                </a:solidFill>
                <a:latin typeface="Montserrat" panose="00000500000000000000" pitchFamily="2" charset="0"/>
              </a:rPr>
              <a:t>el </a:t>
            </a:r>
            <a:r>
              <a:rPr lang="es-MX" sz="1400" b="1" dirty="0">
                <a:solidFill>
                  <a:prstClr val="black"/>
                </a:solidFill>
                <a:latin typeface="Montserrat" panose="00000500000000000000" pitchFamily="2" charset="0"/>
              </a:rPr>
              <a:t>reglamento de construcción</a:t>
            </a:r>
            <a:r>
              <a:rPr lang="es-MX" sz="1400" dirty="0">
                <a:solidFill>
                  <a:prstClr val="black"/>
                </a:solidFill>
                <a:latin typeface="Montserrat" panose="00000500000000000000" pitchFamily="2" charset="0"/>
              </a:rPr>
              <a:t> vigente </a:t>
            </a:r>
            <a:r>
              <a:rPr lang="es-MX" sz="1400" dirty="0" smtClean="0">
                <a:solidFill>
                  <a:prstClr val="black"/>
                </a:solidFill>
                <a:latin typeface="Montserrat" panose="00000500000000000000" pitchFamily="2" charset="0"/>
              </a:rPr>
              <a:t>y </a:t>
            </a:r>
            <a:r>
              <a:rPr lang="es-MX" sz="1400" b="1" dirty="0">
                <a:solidFill>
                  <a:prstClr val="black"/>
                </a:solidFill>
                <a:latin typeface="Montserrat" panose="00000500000000000000" pitchFamily="2" charset="0"/>
              </a:rPr>
              <a:t>generar</a:t>
            </a:r>
            <a:r>
              <a:rPr lang="es-MX" sz="1400" dirty="0">
                <a:solidFill>
                  <a:prstClr val="black"/>
                </a:solidFill>
                <a:latin typeface="Montserrat" panose="00000500000000000000" pitchFamily="2" charset="0"/>
              </a:rPr>
              <a:t> los </a:t>
            </a:r>
            <a:r>
              <a:rPr lang="es-MX" sz="1400" dirty="0" smtClean="0">
                <a:solidFill>
                  <a:prstClr val="black"/>
                </a:solidFill>
                <a:latin typeface="Montserrat" panose="00000500000000000000" pitchFamily="2" charset="0"/>
              </a:rPr>
              <a:t>de las alcaldías restantes.</a:t>
            </a:r>
            <a:endParaRPr lang="es-MX" sz="1400" dirty="0">
              <a:solidFill>
                <a:prstClr val="black"/>
              </a:solidFill>
              <a:latin typeface="Montserrat" panose="00000500000000000000" pitchFamily="2" charset="0"/>
            </a:endParaRPr>
          </a:p>
          <a:p>
            <a:pPr marL="285750" indent="-285750" algn="just">
              <a:buSzPct val="150000"/>
              <a:buFont typeface="Arial" panose="020B0604020202020204" pitchFamily="34" charset="0"/>
              <a:buChar char="•"/>
            </a:pPr>
            <a:r>
              <a:rPr lang="es-MX" sz="1400" dirty="0" smtClean="0">
                <a:solidFill>
                  <a:prstClr val="black"/>
                </a:solidFill>
                <a:latin typeface="Montserrat" panose="00000500000000000000" pitchFamily="2" charset="0"/>
              </a:rPr>
              <a:t>Destinar zonas y/o explanadas para </a:t>
            </a:r>
            <a:r>
              <a:rPr lang="es-MX" sz="1400" b="1" dirty="0" smtClean="0">
                <a:solidFill>
                  <a:prstClr val="black"/>
                </a:solidFill>
                <a:latin typeface="Montserrat" panose="00000500000000000000" pitchFamily="2" charset="0"/>
              </a:rPr>
              <a:t>albergues </a:t>
            </a:r>
            <a:r>
              <a:rPr lang="es-MX" sz="1400" dirty="0" smtClean="0">
                <a:solidFill>
                  <a:prstClr val="black"/>
                </a:solidFill>
                <a:latin typeface="Montserrat" panose="00000500000000000000" pitchFamily="2" charset="0"/>
              </a:rPr>
              <a:t> y construir estructuras resistente por sismo.</a:t>
            </a:r>
          </a:p>
          <a:p>
            <a:pPr marL="285750" indent="-285750" algn="just">
              <a:buSzPct val="150000"/>
              <a:buFont typeface="Arial" panose="020B0604020202020204" pitchFamily="34" charset="0"/>
              <a:buChar char="•"/>
            </a:pPr>
            <a:r>
              <a:rPr lang="es-MX" sz="1400" dirty="0" smtClean="0">
                <a:solidFill>
                  <a:prstClr val="black"/>
                </a:solidFill>
                <a:latin typeface="Montserrat" panose="00000500000000000000" pitchFamily="2" charset="0"/>
              </a:rPr>
              <a:t>Generar </a:t>
            </a:r>
            <a:r>
              <a:rPr lang="es-MX" sz="1400" b="1" dirty="0" smtClean="0">
                <a:solidFill>
                  <a:prstClr val="black"/>
                </a:solidFill>
                <a:latin typeface="Montserrat" panose="00000500000000000000" pitchFamily="2" charset="0"/>
              </a:rPr>
              <a:t>diferentes escenarios</a:t>
            </a:r>
            <a:r>
              <a:rPr lang="es-MX" sz="1400" dirty="0" smtClean="0">
                <a:solidFill>
                  <a:prstClr val="black"/>
                </a:solidFill>
                <a:latin typeface="Montserrat" panose="00000500000000000000" pitchFamily="2" charset="0"/>
              </a:rPr>
              <a:t> por cada tipo de sismo.</a:t>
            </a:r>
            <a:endParaRPr lang="es-MX" sz="1400" dirty="0">
              <a:solidFill>
                <a:prstClr val="black"/>
              </a:solidFill>
              <a:latin typeface="Montserrat" panose="00000500000000000000" pitchFamily="2" charset="0"/>
            </a:endParaRPr>
          </a:p>
          <a:p>
            <a:pPr algn="just"/>
            <a:endParaRPr lang="es-MX" sz="1400" dirty="0">
              <a:solidFill>
                <a:prstClr val="black"/>
              </a:solidFill>
              <a:latin typeface="Montserrat" panose="00000500000000000000" pitchFamily="2" charset="0"/>
            </a:endParaRPr>
          </a:p>
        </p:txBody>
      </p:sp>
      <p:sp>
        <p:nvSpPr>
          <p:cNvPr id="4" name="3 Rectángulo"/>
          <p:cNvSpPr/>
          <p:nvPr/>
        </p:nvSpPr>
        <p:spPr>
          <a:xfrm>
            <a:off x="63217" y="827995"/>
            <a:ext cx="5904488" cy="4401205"/>
          </a:xfrm>
          <a:prstGeom prst="rect">
            <a:avLst/>
          </a:prstGeom>
        </p:spPr>
        <p:txBody>
          <a:bodyPr wrap="square">
            <a:spAutoFit/>
          </a:bodyPr>
          <a:lstStyle/>
          <a:p>
            <a:pPr algn="just"/>
            <a:r>
              <a:rPr lang="es-MX" sz="1400" dirty="0" smtClean="0">
                <a:solidFill>
                  <a:prstClr val="black"/>
                </a:solidFill>
                <a:latin typeface="Montserrat" panose="00000500000000000000" pitchFamily="2" charset="0"/>
              </a:rPr>
              <a:t>Después </a:t>
            </a:r>
            <a:r>
              <a:rPr lang="es-MX" sz="1400" dirty="0">
                <a:solidFill>
                  <a:prstClr val="black"/>
                </a:solidFill>
                <a:latin typeface="Montserrat" panose="00000500000000000000" pitchFamily="2" charset="0"/>
              </a:rPr>
              <a:t>de un gran sismo se pueden presentar </a:t>
            </a:r>
            <a:r>
              <a:rPr lang="es-MX" sz="1400" b="1" dirty="0">
                <a:solidFill>
                  <a:prstClr val="black"/>
                </a:solidFill>
                <a:latin typeface="Montserrat" panose="00000500000000000000" pitchFamily="2" charset="0"/>
              </a:rPr>
              <a:t>réplicas</a:t>
            </a:r>
            <a:r>
              <a:rPr lang="es-MX" sz="1400" dirty="0">
                <a:solidFill>
                  <a:prstClr val="black"/>
                </a:solidFill>
                <a:latin typeface="Montserrat" panose="00000500000000000000" pitchFamily="2" charset="0"/>
              </a:rPr>
              <a:t> que llegan a generar el colapso de edificaciones dañadas por el sismo principal. </a:t>
            </a:r>
            <a:endParaRPr lang="es-MX" sz="1400" dirty="0" smtClean="0">
              <a:solidFill>
                <a:prstClr val="black"/>
              </a:solidFill>
              <a:latin typeface="Montserrat" panose="00000500000000000000" pitchFamily="2" charset="0"/>
            </a:endParaRPr>
          </a:p>
          <a:p>
            <a:pPr algn="just"/>
            <a:r>
              <a:rPr lang="es-MX" sz="1400" dirty="0" smtClean="0">
                <a:solidFill>
                  <a:prstClr val="black"/>
                </a:solidFill>
                <a:latin typeface="Montserrat" panose="00000500000000000000" pitchFamily="2" charset="0"/>
              </a:rPr>
              <a:t>Las réplicas </a:t>
            </a:r>
            <a:r>
              <a:rPr lang="es-MX" sz="1400" b="1" dirty="0" smtClean="0">
                <a:solidFill>
                  <a:prstClr val="black"/>
                </a:solidFill>
                <a:latin typeface="Montserrat" panose="00000500000000000000" pitchFamily="2" charset="0"/>
              </a:rPr>
              <a:t>también pueden generar el colapso</a:t>
            </a:r>
            <a:r>
              <a:rPr lang="es-MX" sz="1400" dirty="0" smtClean="0">
                <a:solidFill>
                  <a:prstClr val="black"/>
                </a:solidFill>
                <a:latin typeface="Montserrat" panose="00000500000000000000" pitchFamily="2" charset="0"/>
              </a:rPr>
              <a:t>, de edificaciones previamente dañadas, tal es el caso de la </a:t>
            </a:r>
            <a:r>
              <a:rPr lang="es-MX" sz="1400" b="1" dirty="0" smtClean="0">
                <a:solidFill>
                  <a:prstClr val="black"/>
                </a:solidFill>
                <a:latin typeface="Montserrat" panose="00000500000000000000" pitchFamily="2" charset="0"/>
              </a:rPr>
              <a:t>réplica del 20 de septiembre de 1985, M</a:t>
            </a:r>
            <a:r>
              <a:rPr lang="es-MX" sz="1400" b="1" baseline="-25000" dirty="0" smtClean="0">
                <a:solidFill>
                  <a:prstClr val="black"/>
                </a:solidFill>
                <a:latin typeface="Montserrat" panose="00000500000000000000" pitchFamily="2" charset="0"/>
              </a:rPr>
              <a:t>s</a:t>
            </a:r>
            <a:r>
              <a:rPr lang="es-MX" sz="1400" b="1" dirty="0" smtClean="0">
                <a:solidFill>
                  <a:prstClr val="black"/>
                </a:solidFill>
                <a:latin typeface="Montserrat" panose="00000500000000000000" pitchFamily="2" charset="0"/>
              </a:rPr>
              <a:t> 7.5.</a:t>
            </a:r>
          </a:p>
          <a:p>
            <a:pPr algn="just"/>
            <a:endParaRPr lang="es-MX" sz="1400" dirty="0" smtClean="0">
              <a:solidFill>
                <a:prstClr val="black"/>
              </a:solidFill>
              <a:latin typeface="Montserrat" panose="00000500000000000000" pitchFamily="2" charset="0"/>
            </a:endParaRPr>
          </a:p>
          <a:p>
            <a:pPr algn="just"/>
            <a:r>
              <a:rPr lang="es-MX" sz="1400" dirty="0" smtClean="0">
                <a:solidFill>
                  <a:prstClr val="black"/>
                </a:solidFill>
                <a:latin typeface="Montserrat"/>
              </a:rPr>
              <a:t>En </a:t>
            </a:r>
            <a:r>
              <a:rPr lang="es-MX" sz="1400" dirty="0">
                <a:solidFill>
                  <a:prstClr val="black"/>
                </a:solidFill>
                <a:latin typeface="Montserrat"/>
              </a:rPr>
              <a:t>el Atlas Nacional de Riesgos se pueden encontrar </a:t>
            </a:r>
            <a:r>
              <a:rPr lang="es-MX" sz="1400" dirty="0" smtClean="0">
                <a:solidFill>
                  <a:prstClr val="black"/>
                </a:solidFill>
                <a:latin typeface="Montserrat"/>
              </a:rPr>
              <a:t>las </a:t>
            </a:r>
            <a:r>
              <a:rPr lang="es-MX" sz="1400" b="1" dirty="0" smtClean="0">
                <a:solidFill>
                  <a:prstClr val="black"/>
                </a:solidFill>
                <a:latin typeface="Montserrat"/>
              </a:rPr>
              <a:t>aceleraciones máximas</a:t>
            </a:r>
            <a:r>
              <a:rPr lang="es-MX" sz="1400" dirty="0" smtClean="0">
                <a:solidFill>
                  <a:prstClr val="black"/>
                </a:solidFill>
                <a:latin typeface="Montserrat"/>
              </a:rPr>
              <a:t> del terreno para diferentes </a:t>
            </a:r>
            <a:r>
              <a:rPr lang="es-MX" sz="1400" b="1" dirty="0" smtClean="0">
                <a:solidFill>
                  <a:prstClr val="black"/>
                </a:solidFill>
                <a:latin typeface="Montserrat"/>
              </a:rPr>
              <a:t>periodos de retorno </a:t>
            </a:r>
            <a:r>
              <a:rPr lang="es-MX" sz="1400" dirty="0" smtClean="0">
                <a:solidFill>
                  <a:prstClr val="black"/>
                </a:solidFill>
                <a:latin typeface="Montserrat"/>
              </a:rPr>
              <a:t>y</a:t>
            </a:r>
            <a:r>
              <a:rPr lang="es-MX" sz="1400" b="1" dirty="0" smtClean="0">
                <a:solidFill>
                  <a:prstClr val="black"/>
                </a:solidFill>
                <a:latin typeface="Montserrat"/>
              </a:rPr>
              <a:t> </a:t>
            </a:r>
            <a:r>
              <a:rPr lang="es-MX" sz="1400" dirty="0" smtClean="0">
                <a:solidFill>
                  <a:prstClr val="black"/>
                </a:solidFill>
                <a:latin typeface="Montserrat"/>
              </a:rPr>
              <a:t>diferentes</a:t>
            </a:r>
            <a:r>
              <a:rPr lang="es-MX" sz="1400" b="1" dirty="0" smtClean="0">
                <a:solidFill>
                  <a:prstClr val="black"/>
                </a:solidFill>
                <a:latin typeface="Montserrat"/>
              </a:rPr>
              <a:t> periodos estructurales</a:t>
            </a:r>
            <a:r>
              <a:rPr lang="es-MX" sz="1400" dirty="0" smtClean="0">
                <a:solidFill>
                  <a:prstClr val="black"/>
                </a:solidFill>
                <a:latin typeface="Montserrat"/>
              </a:rPr>
              <a:t>.</a:t>
            </a:r>
          </a:p>
          <a:p>
            <a:pPr algn="just"/>
            <a:endParaRPr lang="es-MX" sz="1400" dirty="0">
              <a:solidFill>
                <a:prstClr val="black"/>
              </a:solidFill>
              <a:latin typeface="Montserrat"/>
            </a:endParaRPr>
          </a:p>
          <a:p>
            <a:pPr algn="just"/>
            <a:r>
              <a:rPr lang="es-MX" sz="1400" dirty="0" smtClean="0">
                <a:solidFill>
                  <a:prstClr val="black"/>
                </a:solidFill>
                <a:latin typeface="Montserrat"/>
              </a:rPr>
              <a:t>La CDMX cuenta con una </a:t>
            </a:r>
            <a:r>
              <a:rPr lang="es-MX" sz="1400" b="1" dirty="0" smtClean="0">
                <a:solidFill>
                  <a:prstClr val="black"/>
                </a:solidFill>
                <a:latin typeface="Montserrat"/>
              </a:rPr>
              <a:t>microzonificación sísmica</a:t>
            </a:r>
            <a:r>
              <a:rPr lang="es-MX" sz="1400" dirty="0" smtClean="0">
                <a:solidFill>
                  <a:prstClr val="black"/>
                </a:solidFill>
                <a:latin typeface="Montserrat"/>
              </a:rPr>
              <a:t>, </a:t>
            </a:r>
            <a:r>
              <a:rPr lang="es-MX" sz="1400" b="1" dirty="0" smtClean="0">
                <a:solidFill>
                  <a:prstClr val="black"/>
                </a:solidFill>
                <a:latin typeface="Montserrat"/>
              </a:rPr>
              <a:t>alerta sísmica</a:t>
            </a:r>
            <a:r>
              <a:rPr lang="es-MX" sz="1400" dirty="0" smtClean="0">
                <a:solidFill>
                  <a:prstClr val="black"/>
                </a:solidFill>
                <a:latin typeface="Montserrat"/>
              </a:rPr>
              <a:t> y </a:t>
            </a:r>
            <a:r>
              <a:rPr lang="es-MX" sz="1400" b="1" dirty="0" smtClean="0">
                <a:solidFill>
                  <a:prstClr val="black"/>
                </a:solidFill>
                <a:latin typeface="Montserrat"/>
              </a:rPr>
              <a:t>reglamento de construcción</a:t>
            </a:r>
            <a:r>
              <a:rPr lang="es-MX" sz="1400" dirty="0" smtClean="0">
                <a:solidFill>
                  <a:prstClr val="black"/>
                </a:solidFill>
                <a:latin typeface="Montserrat"/>
              </a:rPr>
              <a:t>. </a:t>
            </a:r>
          </a:p>
          <a:p>
            <a:pPr algn="just"/>
            <a:endParaRPr lang="es-MX" sz="1400" dirty="0">
              <a:solidFill>
                <a:prstClr val="black"/>
              </a:solidFill>
              <a:latin typeface="Montserrat"/>
            </a:endParaRPr>
          </a:p>
          <a:p>
            <a:pPr algn="just"/>
            <a:r>
              <a:rPr lang="es-MX" sz="1400" dirty="0" smtClean="0">
                <a:solidFill>
                  <a:prstClr val="black"/>
                </a:solidFill>
                <a:latin typeface="Montserrat"/>
              </a:rPr>
              <a:t>La DI cuenta con </a:t>
            </a:r>
            <a:r>
              <a:rPr lang="es-MX" sz="1400" b="1" dirty="0">
                <a:solidFill>
                  <a:prstClr val="black"/>
                </a:solidFill>
                <a:latin typeface="Montserrat"/>
              </a:rPr>
              <a:t>estudios geofísicos</a:t>
            </a:r>
            <a:r>
              <a:rPr lang="es-MX" sz="1400" dirty="0">
                <a:solidFill>
                  <a:prstClr val="black"/>
                </a:solidFill>
                <a:latin typeface="Montserrat"/>
              </a:rPr>
              <a:t> para las alcaldías de Xochimilco, </a:t>
            </a:r>
            <a:r>
              <a:rPr lang="es-MX" sz="1400" dirty="0" smtClean="0">
                <a:solidFill>
                  <a:prstClr val="black"/>
                </a:solidFill>
                <a:latin typeface="Montserrat"/>
              </a:rPr>
              <a:t>e información sobre los </a:t>
            </a:r>
            <a:r>
              <a:rPr lang="es-MX" sz="1400" b="1" dirty="0" smtClean="0">
                <a:solidFill>
                  <a:prstClr val="black"/>
                </a:solidFill>
                <a:latin typeface="Montserrat"/>
              </a:rPr>
              <a:t>movimientos fuertes del terreno por sismos</a:t>
            </a:r>
            <a:r>
              <a:rPr lang="es-MX" sz="1400" dirty="0" smtClean="0">
                <a:solidFill>
                  <a:prstClr val="black"/>
                </a:solidFill>
                <a:latin typeface="Montserrat"/>
              </a:rPr>
              <a:t> (probabilista y determinista).</a:t>
            </a:r>
          </a:p>
          <a:p>
            <a:pPr algn="just"/>
            <a:endParaRPr lang="es-MX" sz="1400" dirty="0">
              <a:solidFill>
                <a:prstClr val="black"/>
              </a:solidFill>
              <a:latin typeface="Montserrat"/>
            </a:endParaRPr>
          </a:p>
          <a:p>
            <a:pPr algn="just"/>
            <a:r>
              <a:rPr lang="es-MX" sz="1400" b="1" dirty="0" smtClean="0">
                <a:solidFill>
                  <a:prstClr val="black"/>
                </a:solidFill>
                <a:latin typeface="Montserrat"/>
              </a:rPr>
              <a:t>SSN, II y CENAPRED</a:t>
            </a:r>
            <a:r>
              <a:rPr lang="es-MX" sz="1400" dirty="0" smtClean="0">
                <a:solidFill>
                  <a:prstClr val="black"/>
                </a:solidFill>
                <a:latin typeface="Montserrat"/>
              </a:rPr>
              <a:t> cuentan con información del subsuelo y sobre los efectos que generan los sismos.</a:t>
            </a:r>
            <a:endParaRPr lang="es-MX" sz="1400" dirty="0">
              <a:solidFill>
                <a:prstClr val="black"/>
              </a:solidFill>
              <a:latin typeface="Montserrat"/>
            </a:endParaRPr>
          </a:p>
        </p:txBody>
      </p:sp>
      <p:sp>
        <p:nvSpPr>
          <p:cNvPr id="13" name="12 Rectángulo"/>
          <p:cNvSpPr/>
          <p:nvPr/>
        </p:nvSpPr>
        <p:spPr>
          <a:xfrm>
            <a:off x="0" y="260648"/>
            <a:ext cx="4572000" cy="646331"/>
          </a:xfrm>
          <a:prstGeom prst="rect">
            <a:avLst/>
          </a:prstGeom>
        </p:spPr>
        <p:txBody>
          <a:bodyPr>
            <a:spAutoFit/>
          </a:bodyPr>
          <a:lstStyle/>
          <a:p>
            <a:r>
              <a:rPr lang="es-MX" b="1" dirty="0">
                <a:solidFill>
                  <a:srgbClr val="38806B"/>
                </a:solidFill>
                <a:latin typeface="Montserrat"/>
              </a:rPr>
              <a:t>ACCIONES DE PREVENCIÓN </a:t>
            </a:r>
            <a:endParaRPr lang="es-MX" b="1" dirty="0" smtClean="0">
              <a:solidFill>
                <a:srgbClr val="38806B"/>
              </a:solidFill>
              <a:latin typeface="Montserrat"/>
            </a:endParaRPr>
          </a:p>
          <a:p>
            <a:r>
              <a:rPr lang="es-MX" b="1" dirty="0" smtClean="0">
                <a:solidFill>
                  <a:srgbClr val="38806B"/>
                </a:solidFill>
                <a:latin typeface="Montserrat"/>
              </a:rPr>
              <a:t>POR SISMOS</a:t>
            </a:r>
            <a:endParaRPr lang="es-MX" b="1" dirty="0">
              <a:solidFill>
                <a:srgbClr val="38806B"/>
              </a:solidFill>
              <a:latin typeface="Montserrat"/>
            </a:endParaRPr>
          </a:p>
        </p:txBody>
      </p:sp>
      <p:pic>
        <p:nvPicPr>
          <p:cNvPr id="17" name="Picture 9"/>
          <p:cNvPicPr>
            <a:picLocks noChangeAspect="1"/>
          </p:cNvPicPr>
          <p:nvPr/>
        </p:nvPicPr>
        <p:blipFill rotWithShape="1">
          <a:blip r:embed="rId3" cstate="print">
            <a:clrChange>
              <a:clrFrom>
                <a:srgbClr val="006147"/>
              </a:clrFrom>
              <a:clrTo>
                <a:srgbClr val="006147">
                  <a:alpha val="0"/>
                </a:srgbClr>
              </a:clrTo>
            </a:clrChange>
            <a:extLst>
              <a:ext uri="{28A0092B-C50C-407E-A947-70E740481C1C}">
                <a14:useLocalDpi xmlns:a14="http://schemas.microsoft.com/office/drawing/2010/main" val="0"/>
              </a:ext>
            </a:extLst>
          </a:blip>
          <a:srcRect l="72412" t="33059" r="22536" b="61855"/>
          <a:stretch/>
        </p:blipFill>
        <p:spPr>
          <a:xfrm>
            <a:off x="7596335" y="3501008"/>
            <a:ext cx="216024" cy="144016"/>
          </a:xfrm>
          <a:prstGeom prst="rect">
            <a:avLst/>
          </a:prstGeom>
        </p:spPr>
      </p:pic>
      <p:pic>
        <p:nvPicPr>
          <p:cNvPr id="1026" name="Picture 2" descr="F:\estados_gif\DistritoFederal.gif"/>
          <p:cNvPicPr>
            <a:picLocks noChangeAspect="1" noChangeArrowheads="1" noCrop="1"/>
          </p:cNvPicPr>
          <p:nvPr/>
        </p:nvPicPr>
        <p:blipFill>
          <a:blip r:embed="rId4" cstate="print">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6012160" y="692696"/>
            <a:ext cx="3096344" cy="382905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13 Grupo"/>
          <p:cNvGrpSpPr/>
          <p:nvPr/>
        </p:nvGrpSpPr>
        <p:grpSpPr>
          <a:xfrm>
            <a:off x="6200632" y="4653136"/>
            <a:ext cx="4348032" cy="816008"/>
            <a:chOff x="5364088" y="5392816"/>
            <a:chExt cx="4348032" cy="816008"/>
          </a:xfrm>
        </p:grpSpPr>
        <p:grpSp>
          <p:nvGrpSpPr>
            <p:cNvPr id="20" name="19 Grupo"/>
            <p:cNvGrpSpPr/>
            <p:nvPr/>
          </p:nvGrpSpPr>
          <p:grpSpPr>
            <a:xfrm>
              <a:off x="5364088" y="5445224"/>
              <a:ext cx="2942515" cy="763600"/>
              <a:chOff x="5373901" y="5445224"/>
              <a:chExt cx="2942515" cy="763600"/>
            </a:xfrm>
          </p:grpSpPr>
          <p:sp>
            <p:nvSpPr>
              <p:cNvPr id="23" name="9 CuadroTexto"/>
              <p:cNvSpPr txBox="1"/>
              <p:nvPr/>
            </p:nvSpPr>
            <p:spPr>
              <a:xfrm>
                <a:off x="7524328" y="5613096"/>
                <a:ext cx="792088" cy="246221"/>
              </a:xfrm>
              <a:prstGeom prst="rect">
                <a:avLst/>
              </a:prstGeom>
              <a:noFill/>
            </p:spPr>
            <p:txBody>
              <a:bodyPr wrap="square" rtlCol="0">
                <a:spAutoFit/>
              </a:bodyPr>
              <a:lstStyle/>
              <a:p>
                <a:r>
                  <a:rPr lang="es-MX" sz="1000" dirty="0" smtClean="0">
                    <a:solidFill>
                      <a:prstClr val="black"/>
                    </a:solidFill>
                    <a:latin typeface="Montserrat" panose="00000500000000000000" pitchFamily="2" charset="0"/>
                  </a:rPr>
                  <a:t>3</a:t>
                </a:r>
                <a:r>
                  <a:rPr lang="es-MX" sz="1000" dirty="0">
                    <a:solidFill>
                      <a:prstClr val="black"/>
                    </a:solidFill>
                    <a:latin typeface="Montserrat" panose="00000500000000000000" pitchFamily="2" charset="0"/>
                  </a:rPr>
                  <a:t>≤</a:t>
                </a:r>
                <a:r>
                  <a:rPr lang="es-MX" sz="1000" dirty="0" smtClean="0">
                    <a:solidFill>
                      <a:prstClr val="black"/>
                    </a:solidFill>
                    <a:latin typeface="Montserrat" panose="00000500000000000000" pitchFamily="2" charset="0"/>
                  </a:rPr>
                  <a:t>M    &lt;4</a:t>
                </a:r>
                <a:endParaRPr lang="es-MX" sz="1000" dirty="0">
                  <a:solidFill>
                    <a:prstClr val="black"/>
                  </a:solidFill>
                  <a:latin typeface="Montserrat" panose="00000500000000000000" pitchFamily="2" charset="0"/>
                </a:endParaRPr>
              </a:p>
            </p:txBody>
          </p:sp>
          <p:pic>
            <p:nvPicPr>
              <p:cNvPr id="24" name="Picture 2" descr="F:\2.png"/>
              <p:cNvPicPr>
                <a:picLocks noChangeAspect="1" noChangeArrowheads="1"/>
              </p:cNvPicPr>
              <p:nvPr/>
            </p:nvPicPr>
            <p:blipFill rotWithShape="1">
              <a:blip r:embed="rId5">
                <a:clrChange>
                  <a:clrFrom>
                    <a:srgbClr val="006147"/>
                  </a:clrFrom>
                  <a:clrTo>
                    <a:srgbClr val="006147">
                      <a:alpha val="0"/>
                    </a:srgbClr>
                  </a:clrTo>
                </a:clrChange>
                <a:extLst>
                  <a:ext uri="{28A0092B-C50C-407E-A947-70E740481C1C}">
                    <a14:useLocalDpi xmlns:a14="http://schemas.microsoft.com/office/drawing/2010/main" val="0"/>
                  </a:ext>
                </a:extLst>
              </a:blip>
              <a:srcRect l="15489" t="29796" r="80502" b="65571"/>
              <a:stretch/>
            </p:blipFill>
            <p:spPr bwMode="auto">
              <a:xfrm>
                <a:off x="5373901" y="5595143"/>
                <a:ext cx="350227" cy="282129"/>
              </a:xfrm>
              <a:prstGeom prst="rect">
                <a:avLst/>
              </a:prstGeom>
              <a:noFill/>
              <a:extLst>
                <a:ext uri="{909E8E84-426E-40DD-AFC4-6F175D3DCCD1}">
                  <a14:hiddenFill xmlns:a14="http://schemas.microsoft.com/office/drawing/2010/main">
                    <a:solidFill>
                      <a:srgbClr val="FFFFFF"/>
                    </a:solidFill>
                  </a14:hiddenFill>
                </a:ext>
              </a:extLst>
            </p:spPr>
          </p:pic>
          <p:sp>
            <p:nvSpPr>
              <p:cNvPr id="25" name="7 CuadroTexto"/>
              <p:cNvSpPr txBox="1"/>
              <p:nvPr/>
            </p:nvSpPr>
            <p:spPr>
              <a:xfrm>
                <a:off x="5652120" y="5703059"/>
                <a:ext cx="2187792" cy="246221"/>
              </a:xfrm>
              <a:prstGeom prst="rect">
                <a:avLst/>
              </a:prstGeom>
              <a:noFill/>
            </p:spPr>
            <p:txBody>
              <a:bodyPr wrap="square" rtlCol="0">
                <a:spAutoFit/>
              </a:bodyPr>
              <a:lstStyle/>
              <a:p>
                <a:r>
                  <a:rPr lang="es-MX" sz="1000" dirty="0">
                    <a:solidFill>
                      <a:prstClr val="black"/>
                    </a:solidFill>
                    <a:latin typeface="Montserrat" panose="00000500000000000000" pitchFamily="2" charset="0"/>
                  </a:rPr>
                  <a:t>Fallas y Fracturas</a:t>
                </a:r>
              </a:p>
            </p:txBody>
          </p:sp>
          <p:sp>
            <p:nvSpPr>
              <p:cNvPr id="26" name="Oval 2"/>
              <p:cNvSpPr/>
              <p:nvPr/>
            </p:nvSpPr>
            <p:spPr>
              <a:xfrm>
                <a:off x="7884368" y="5661248"/>
                <a:ext cx="117727" cy="144016"/>
              </a:xfrm>
              <a:prstGeom prst="ellipse">
                <a:avLst/>
              </a:prstGeom>
              <a:solidFill>
                <a:srgbClr val="16F6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7" name="Picture 3" descr="F:\3.png"/>
              <p:cNvPicPr>
                <a:picLocks noChangeAspect="1" noChangeArrowheads="1"/>
              </p:cNvPicPr>
              <p:nvPr/>
            </p:nvPicPr>
            <p:blipFill rotWithShape="1">
              <a:blip r:embed="rId6">
                <a:clrChange>
                  <a:clrFrom>
                    <a:srgbClr val="006147"/>
                  </a:clrFrom>
                  <a:clrTo>
                    <a:srgbClr val="006147">
                      <a:alpha val="0"/>
                    </a:srgbClr>
                  </a:clrTo>
                </a:clrChange>
                <a:extLst>
                  <a:ext uri="{28A0092B-C50C-407E-A947-70E740481C1C}">
                    <a14:useLocalDpi xmlns:a14="http://schemas.microsoft.com/office/drawing/2010/main" val="0"/>
                  </a:ext>
                </a:extLst>
              </a:blip>
              <a:srcRect l="77160" t="43083" r="13716" b="53363"/>
              <a:stretch/>
            </p:blipFill>
            <p:spPr bwMode="auto">
              <a:xfrm>
                <a:off x="7397194" y="5805264"/>
                <a:ext cx="919222" cy="403560"/>
              </a:xfrm>
              <a:prstGeom prst="rect">
                <a:avLst/>
              </a:prstGeom>
              <a:noFill/>
              <a:extLst>
                <a:ext uri="{909E8E84-426E-40DD-AFC4-6F175D3DCCD1}">
                  <a14:hiddenFill xmlns:a14="http://schemas.microsoft.com/office/drawing/2010/main">
                    <a:solidFill>
                      <a:srgbClr val="FFFFFF"/>
                    </a:solidFill>
                  </a14:hiddenFill>
                </a:ext>
              </a:extLst>
            </p:spPr>
          </p:pic>
          <p:sp>
            <p:nvSpPr>
              <p:cNvPr id="28" name="27 Elipse"/>
              <p:cNvSpPr/>
              <p:nvPr/>
            </p:nvSpPr>
            <p:spPr>
              <a:xfrm>
                <a:off x="7884368" y="5445224"/>
                <a:ext cx="117727" cy="11522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grpSp>
        <p:sp>
          <p:nvSpPr>
            <p:cNvPr id="21" name="9 CuadroTexto"/>
            <p:cNvSpPr txBox="1"/>
            <p:nvPr/>
          </p:nvSpPr>
          <p:spPr>
            <a:xfrm>
              <a:off x="7524328" y="5871814"/>
              <a:ext cx="2187792" cy="246221"/>
            </a:xfrm>
            <a:prstGeom prst="rect">
              <a:avLst/>
            </a:prstGeom>
            <a:noFill/>
          </p:spPr>
          <p:txBody>
            <a:bodyPr wrap="square" rtlCol="0">
              <a:spAutoFit/>
            </a:bodyPr>
            <a:lstStyle/>
            <a:p>
              <a:r>
                <a:rPr lang="es-MX" sz="1000" dirty="0" smtClean="0">
                  <a:solidFill>
                    <a:prstClr val="black"/>
                  </a:solidFill>
                  <a:latin typeface="Montserrat" panose="00000500000000000000" pitchFamily="2" charset="0"/>
                </a:rPr>
                <a:t>    M   =</a:t>
              </a:r>
              <a:r>
                <a:rPr lang="es-MX" sz="1000" dirty="0">
                  <a:solidFill>
                    <a:prstClr val="black"/>
                  </a:solidFill>
                  <a:latin typeface="Montserrat" panose="00000500000000000000" pitchFamily="2" charset="0"/>
                </a:rPr>
                <a:t>4</a:t>
              </a:r>
            </a:p>
          </p:txBody>
        </p:sp>
        <p:sp>
          <p:nvSpPr>
            <p:cNvPr id="22" name="9 CuadroTexto"/>
            <p:cNvSpPr txBox="1"/>
            <p:nvPr/>
          </p:nvSpPr>
          <p:spPr>
            <a:xfrm>
              <a:off x="7524328" y="5392816"/>
              <a:ext cx="2187792" cy="246221"/>
            </a:xfrm>
            <a:prstGeom prst="rect">
              <a:avLst/>
            </a:prstGeom>
            <a:noFill/>
          </p:spPr>
          <p:txBody>
            <a:bodyPr wrap="square" rtlCol="0">
              <a:spAutoFit/>
            </a:bodyPr>
            <a:lstStyle/>
            <a:p>
              <a:r>
                <a:rPr lang="es-MX" sz="1000" dirty="0">
                  <a:solidFill>
                    <a:prstClr val="black"/>
                  </a:solidFill>
                  <a:latin typeface="Montserrat" panose="00000500000000000000" pitchFamily="2" charset="0"/>
                </a:rPr>
                <a:t>2</a:t>
              </a:r>
              <a:r>
                <a:rPr lang="es-MX" sz="1000" dirty="0" smtClean="0">
                  <a:solidFill>
                    <a:prstClr val="black"/>
                  </a:solidFill>
                  <a:latin typeface="Montserrat" panose="00000500000000000000" pitchFamily="2" charset="0"/>
                </a:rPr>
                <a:t>≤M    &lt;</a:t>
              </a:r>
              <a:r>
                <a:rPr lang="es-MX" sz="1000" dirty="0">
                  <a:solidFill>
                    <a:prstClr val="black"/>
                  </a:solidFill>
                  <a:latin typeface="Montserrat" panose="00000500000000000000" pitchFamily="2" charset="0"/>
                </a:rPr>
                <a:t>3</a:t>
              </a:r>
            </a:p>
          </p:txBody>
        </p:sp>
      </p:grpSp>
    </p:spTree>
    <p:extLst>
      <p:ext uri="{BB962C8B-B14F-4D97-AF65-F5344CB8AC3E}">
        <p14:creationId xmlns:p14="http://schemas.microsoft.com/office/powerpoint/2010/main" val="261657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3"/>
          <p:cNvSpPr/>
          <p:nvPr/>
        </p:nvSpPr>
        <p:spPr>
          <a:xfrm>
            <a:off x="467544" y="1410742"/>
            <a:ext cx="8390238" cy="1154162"/>
          </a:xfrm>
          <a:prstGeom prst="rect">
            <a:avLst/>
          </a:prstGeom>
        </p:spPr>
        <p:txBody>
          <a:bodyPr wrap="square">
            <a:spAutoFit/>
          </a:bodyPr>
          <a:lstStyle/>
          <a:p>
            <a:pPr algn="just">
              <a:lnSpc>
                <a:spcPct val="115000"/>
              </a:lnSpc>
              <a:spcAft>
                <a:spcPts val="1000"/>
              </a:spcAft>
            </a:pPr>
            <a:r>
              <a:rPr lang="es-MX" sz="1200" dirty="0">
                <a:solidFill>
                  <a:prstClr val="black"/>
                </a:solidFill>
                <a:latin typeface="Montserrat" panose="00000500000000000000" pitchFamily="2" charset="0"/>
                <a:ea typeface="Calibri" panose="020F0502020204030204" pitchFamily="34" charset="0"/>
                <a:cs typeface="Times New Roman" panose="02020603050405020304" pitchFamily="18" charset="0"/>
              </a:rPr>
              <a:t>P</a:t>
            </a:r>
            <a:r>
              <a:rPr lang="es-MX" sz="1200" dirty="0" smtClean="0">
                <a:solidFill>
                  <a:prstClr val="black"/>
                </a:solidFill>
                <a:latin typeface="Montserrat" panose="00000500000000000000" pitchFamily="2" charset="0"/>
                <a:ea typeface="Calibri" panose="020F0502020204030204" pitchFamily="34" charset="0"/>
                <a:cs typeface="Times New Roman" panose="02020603050405020304" pitchFamily="18" charset="0"/>
              </a:rPr>
              <a:t>ara los estudios de peligro </a:t>
            </a:r>
            <a:r>
              <a:rPr lang="es-MX" sz="1200" dirty="0">
                <a:solidFill>
                  <a:prstClr val="black"/>
                </a:solidFill>
                <a:latin typeface="Montserrat" panose="00000500000000000000" pitchFamily="2" charset="0"/>
                <a:ea typeface="Calibri" panose="020F0502020204030204" pitchFamily="34" charset="0"/>
                <a:cs typeface="Times New Roman" panose="02020603050405020304" pitchFamily="18" charset="0"/>
              </a:rPr>
              <a:t>s</a:t>
            </a:r>
            <a:r>
              <a:rPr lang="es-MX" sz="1200" dirty="0" smtClean="0">
                <a:solidFill>
                  <a:prstClr val="black"/>
                </a:solidFill>
                <a:latin typeface="Montserrat" panose="00000500000000000000" pitchFamily="2" charset="0"/>
                <a:ea typeface="Calibri" panose="020F0502020204030204" pitchFamily="34" charset="0"/>
                <a:cs typeface="Times New Roman" panose="02020603050405020304" pitchFamily="18" charset="0"/>
              </a:rPr>
              <a:t>ísmico en la CDMX, se han calculado </a:t>
            </a:r>
            <a:r>
              <a:rPr lang="es-MX" sz="1200" dirty="0" smtClean="0">
                <a:solidFill>
                  <a:srgbClr val="000000"/>
                </a:solidFill>
                <a:latin typeface="Montserrat" panose="00000500000000000000" pitchFamily="2" charset="0"/>
                <a:ea typeface="Calibri" panose="020F0502020204030204" pitchFamily="34" charset="0"/>
              </a:rPr>
              <a:t>modelos de atenuación que permiten estimar el nivel del movimiento de suelo en un sitio firme de referencia. Así se ha obtenido el Espectro de Peligro Uniforme (EPU). Éste contempla la ocurrencia de eventos sísmicos de distintas magnitudes y distancias (sismos de subducción y de profundidad intermedia) asociados </a:t>
            </a:r>
            <a:r>
              <a:rPr lang="es-MX" sz="1200" dirty="0" smtClean="0">
                <a:solidFill>
                  <a:prstClr val="black"/>
                </a:solidFill>
                <a:latin typeface="Montserrat" panose="00000500000000000000" pitchFamily="2" charset="0"/>
                <a:ea typeface="Calibri" panose="020F0502020204030204" pitchFamily="34" charset="0"/>
                <a:cs typeface="Times New Roman" panose="02020603050405020304" pitchFamily="18" charset="0"/>
              </a:rPr>
              <a:t>a 250 años de periodo de retorno (</a:t>
            </a:r>
            <a:r>
              <a:rPr lang="es-MX" sz="1200" dirty="0" err="1" smtClean="0">
                <a:solidFill>
                  <a:prstClr val="black"/>
                </a:solidFill>
                <a:latin typeface="Montserrat" panose="00000500000000000000" pitchFamily="2" charset="0"/>
                <a:ea typeface="Calibri" panose="020F0502020204030204" pitchFamily="34" charset="0"/>
                <a:cs typeface="Times New Roman" panose="02020603050405020304" pitchFamily="18" charset="0"/>
              </a:rPr>
              <a:t>Tr</a:t>
            </a:r>
            <a:r>
              <a:rPr lang="es-MX" sz="1200" dirty="0" smtClean="0">
                <a:solidFill>
                  <a:prstClr val="black"/>
                </a:solidFill>
                <a:latin typeface="Montserrat" panose="00000500000000000000" pitchFamily="2" charset="0"/>
                <a:ea typeface="Calibri" panose="020F0502020204030204" pitchFamily="34" charset="0"/>
                <a:cs typeface="Times New Roman" panose="02020603050405020304" pitchFamily="18" charset="0"/>
              </a:rPr>
              <a:t>). </a:t>
            </a:r>
            <a:r>
              <a:rPr lang="es-MX" sz="1200" b="1" i="1" dirty="0" smtClean="0">
                <a:solidFill>
                  <a:prstClr val="black"/>
                </a:solidFill>
                <a:latin typeface="Montserrat" panose="00000500000000000000" pitchFamily="2" charset="0"/>
                <a:ea typeface="Calibri" panose="020F0502020204030204" pitchFamily="34" charset="0"/>
                <a:cs typeface="Times New Roman" panose="02020603050405020304" pitchFamily="18" charset="0"/>
              </a:rPr>
              <a:t>R</a:t>
            </a:r>
            <a:r>
              <a:rPr lang="es-ES" sz="1200" b="1" i="1" dirty="0" err="1" smtClean="0">
                <a:solidFill>
                  <a:srgbClr val="000000"/>
                </a:solidFill>
                <a:latin typeface="Montserrat" panose="00000500000000000000" pitchFamily="2" charset="0"/>
                <a:ea typeface="Calibri" panose="020F0502020204030204" pitchFamily="34" charset="0"/>
                <a:cs typeface="Times New Roman" panose="02020603050405020304" pitchFamily="18" charset="0"/>
              </a:rPr>
              <a:t>eglamento</a:t>
            </a:r>
            <a:r>
              <a:rPr lang="es-ES" sz="1200" b="1" i="1" dirty="0" smtClean="0">
                <a:solidFill>
                  <a:srgbClr val="000000"/>
                </a:solidFill>
                <a:latin typeface="Montserrat" panose="00000500000000000000" pitchFamily="2" charset="0"/>
                <a:ea typeface="Calibri" panose="020F0502020204030204" pitchFamily="34" charset="0"/>
                <a:cs typeface="Times New Roman" panose="02020603050405020304" pitchFamily="18" charset="0"/>
              </a:rPr>
              <a:t> de construcciones de la Ciudad de México </a:t>
            </a:r>
            <a:r>
              <a:rPr lang="es-MX" sz="1200" b="1" i="1" dirty="0" smtClean="0">
                <a:solidFill>
                  <a:prstClr val="black"/>
                </a:solidFill>
                <a:latin typeface="Montserrat" panose="00000500000000000000" pitchFamily="2" charset="0"/>
                <a:ea typeface="Times New Roman" panose="02020603050405020304" pitchFamily="18" charset="0"/>
                <a:cs typeface="Times New Roman" panose="02020603050405020304" pitchFamily="18" charset="0"/>
              </a:rPr>
              <a:t>(RCDF-2017). </a:t>
            </a:r>
            <a:endParaRPr lang="es-MX" sz="1200" dirty="0">
              <a:solidFill>
                <a:prstClr val="black"/>
              </a:solidFill>
              <a:latin typeface="Montserrat" panose="00000500000000000000" pitchFamily="2" charset="0"/>
              <a:ea typeface="Times New Roman" panose="02020603050405020304" pitchFamily="18" charset="0"/>
              <a:cs typeface="Times New Roman" panose="02020603050405020304" pitchFamily="18" charset="0"/>
            </a:endParaRPr>
          </a:p>
        </p:txBody>
      </p:sp>
      <p:pic>
        <p:nvPicPr>
          <p:cNvPr id="3" name="Imagen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862645"/>
            <a:ext cx="4067644" cy="26545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8"/>
          <p:cNvGraphicFramePr>
            <a:graphicFrameLocks noGrp="1"/>
          </p:cNvGraphicFramePr>
          <p:nvPr>
            <p:extLst/>
          </p:nvPr>
        </p:nvGraphicFramePr>
        <p:xfrm>
          <a:off x="5796135" y="2636912"/>
          <a:ext cx="2452412" cy="2887841"/>
        </p:xfrm>
        <a:graphic>
          <a:graphicData uri="http://schemas.openxmlformats.org/drawingml/2006/table">
            <a:tbl>
              <a:tblPr>
                <a:tableStyleId>{5C22544A-7EE6-4342-B048-85BDC9FD1C3A}</a:tableStyleId>
              </a:tblPr>
              <a:tblGrid>
                <a:gridCol w="1226206"/>
                <a:gridCol w="1226206"/>
              </a:tblGrid>
              <a:tr h="262531">
                <a:tc>
                  <a:txBody>
                    <a:bodyPr/>
                    <a:lstStyle/>
                    <a:p>
                      <a:pPr algn="ctr" fontAlgn="b"/>
                      <a:r>
                        <a:rPr lang="es-MX" sz="1200" b="1" i="0" u="none" strike="noStrike" dirty="0" smtClean="0">
                          <a:solidFill>
                            <a:srgbClr val="000000"/>
                          </a:solidFill>
                          <a:effectLst/>
                          <a:latin typeface="Times New Roman" panose="02020603050405020304" pitchFamily="18" charset="0"/>
                          <a:cs typeface="Times New Roman" panose="02020603050405020304" pitchFamily="18" charset="0"/>
                        </a:rPr>
                        <a:t>Periodo</a:t>
                      </a:r>
                      <a:r>
                        <a:rPr lang="es-MX" sz="1200" b="1" i="0" u="none" strike="noStrike" baseline="0" dirty="0" smtClean="0">
                          <a:solidFill>
                            <a:srgbClr val="000000"/>
                          </a:solidFill>
                          <a:effectLst/>
                          <a:latin typeface="Times New Roman" panose="02020603050405020304" pitchFamily="18" charset="0"/>
                          <a:cs typeface="Times New Roman" panose="02020603050405020304" pitchFamily="18" charset="0"/>
                        </a:rPr>
                        <a:t> (s)</a:t>
                      </a:r>
                      <a:endParaRPr lang="es-MX"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MX" sz="1200" b="1" i="0" u="none" strike="noStrike" dirty="0" smtClean="0">
                          <a:solidFill>
                            <a:srgbClr val="000000"/>
                          </a:solidFill>
                          <a:effectLst/>
                          <a:latin typeface="Times New Roman" panose="02020603050405020304" pitchFamily="18" charset="0"/>
                          <a:cs typeface="Times New Roman" panose="02020603050405020304" pitchFamily="18" charset="0"/>
                        </a:rPr>
                        <a:t>cm/s²</a:t>
                      </a:r>
                      <a:endParaRPr lang="es-MX"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62531">
                <a:tc>
                  <a:txBody>
                    <a:bodyPr/>
                    <a:lstStyle/>
                    <a:p>
                      <a:pPr algn="ctr" fontAlgn="b"/>
                      <a:r>
                        <a:rPr lang="es-MX" sz="1200" b="0" u="none" strike="noStrike" dirty="0" smtClean="0">
                          <a:effectLst/>
                          <a:latin typeface="Times New Roman" panose="02020603050405020304" pitchFamily="18" charset="0"/>
                          <a:cs typeface="Times New Roman" panose="02020603050405020304" pitchFamily="18" charset="0"/>
                        </a:rPr>
                        <a:t>PGA (0</a:t>
                      </a:r>
                      <a:r>
                        <a:rPr lang="es-MX" sz="1200" b="0" u="none" strike="noStrike" baseline="0" dirty="0" smtClean="0">
                          <a:effectLst/>
                          <a:latin typeface="Times New Roman" panose="02020603050405020304" pitchFamily="18" charset="0"/>
                          <a:cs typeface="Times New Roman" panose="02020603050405020304" pitchFamily="18" charset="0"/>
                        </a:rPr>
                        <a:t> s)</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117</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62531">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0.1</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164</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62531">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0.15</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205</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62531">
                <a:tc>
                  <a:txBody>
                    <a:bodyPr/>
                    <a:lstStyle/>
                    <a:p>
                      <a:pPr algn="ctr" fontAlgn="b"/>
                      <a:r>
                        <a:rPr lang="es-MX" sz="1200" b="0" u="none" strike="noStrike">
                          <a:effectLst/>
                          <a:latin typeface="Times New Roman" panose="02020603050405020304" pitchFamily="18" charset="0"/>
                          <a:cs typeface="Times New Roman" panose="02020603050405020304" pitchFamily="18" charset="0"/>
                        </a:rPr>
                        <a:t>0.5</a:t>
                      </a:r>
                      <a:endParaRPr lang="es-MX"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152</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62531">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0.7</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159</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62531">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1</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142</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62531">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2</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129</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62531">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3</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82.5</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62531">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4</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45.4</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62531">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5</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MX" sz="1200" b="0" u="none" strike="noStrike" dirty="0">
                          <a:effectLst/>
                          <a:latin typeface="Times New Roman" panose="02020603050405020304" pitchFamily="18" charset="0"/>
                          <a:cs typeface="Times New Roman" panose="02020603050405020304" pitchFamily="18" charset="0"/>
                        </a:rPr>
                        <a:t>32.8</a:t>
                      </a:r>
                      <a:endParaRPr lang="es-MX"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bl>
          </a:graphicData>
        </a:graphic>
      </p:graphicFrame>
      <p:sp>
        <p:nvSpPr>
          <p:cNvPr id="5" name="4 CuadroTexto"/>
          <p:cNvSpPr txBox="1"/>
          <p:nvPr/>
        </p:nvSpPr>
        <p:spPr>
          <a:xfrm>
            <a:off x="323529" y="5703468"/>
            <a:ext cx="4536503" cy="646331"/>
          </a:xfrm>
          <a:prstGeom prst="rect">
            <a:avLst/>
          </a:prstGeom>
          <a:noFill/>
        </p:spPr>
        <p:txBody>
          <a:bodyPr wrap="square" rtlCol="0">
            <a:spAutoFit/>
          </a:bodyPr>
          <a:lstStyle/>
          <a:p>
            <a:pPr algn="just"/>
            <a:r>
              <a:rPr lang="es-MX" sz="1200" dirty="0" smtClean="0">
                <a:solidFill>
                  <a:prstClr val="black"/>
                </a:solidFill>
                <a:latin typeface="Montserrat" panose="00000500000000000000" pitchFamily="2" charset="0"/>
              </a:rPr>
              <a:t>Espectro de Peligro Uniforme (EPU) para suelo firme en la Ciudad de México, con un </a:t>
            </a:r>
            <a:r>
              <a:rPr lang="es-MX" sz="1200" dirty="0">
                <a:solidFill>
                  <a:prstClr val="black"/>
                </a:solidFill>
                <a:latin typeface="Montserrat" panose="00000500000000000000" pitchFamily="2" charset="0"/>
              </a:rPr>
              <a:t>periodo de retorno de 250 años, recomendado en el RCDF-17.</a:t>
            </a:r>
          </a:p>
        </p:txBody>
      </p:sp>
      <p:sp>
        <p:nvSpPr>
          <p:cNvPr id="6" name="5 CuadroTexto"/>
          <p:cNvSpPr txBox="1"/>
          <p:nvPr/>
        </p:nvSpPr>
        <p:spPr>
          <a:xfrm>
            <a:off x="5475945" y="5632885"/>
            <a:ext cx="3635896" cy="830997"/>
          </a:xfrm>
          <a:prstGeom prst="rect">
            <a:avLst/>
          </a:prstGeom>
          <a:noFill/>
        </p:spPr>
        <p:txBody>
          <a:bodyPr wrap="square" rtlCol="0">
            <a:spAutoFit/>
          </a:bodyPr>
          <a:lstStyle/>
          <a:p>
            <a:pPr algn="just"/>
            <a:r>
              <a:rPr lang="es-MX" sz="1200" dirty="0" smtClean="0">
                <a:solidFill>
                  <a:prstClr val="black"/>
                </a:solidFill>
                <a:latin typeface="Montserrat" panose="00000500000000000000" pitchFamily="2" charset="0"/>
              </a:rPr>
              <a:t>Principales ordenadas espectrales y aceleraciones correspondientes al EPU.</a:t>
            </a:r>
          </a:p>
          <a:p>
            <a:pPr algn="just"/>
            <a:r>
              <a:rPr lang="es-MX" sz="1200" dirty="0" smtClean="0">
                <a:solidFill>
                  <a:prstClr val="black"/>
                </a:solidFill>
                <a:latin typeface="Montserrat" panose="00000500000000000000" pitchFamily="2" charset="0"/>
              </a:rPr>
              <a:t>De manera general, se debe considerar 0.1 s por cada nivel de la construcción  </a:t>
            </a:r>
            <a:endParaRPr lang="es-MX" sz="1200" dirty="0">
              <a:solidFill>
                <a:prstClr val="black"/>
              </a:solidFill>
              <a:latin typeface="Montserrat" panose="00000500000000000000" pitchFamily="2" charset="0"/>
            </a:endParaRPr>
          </a:p>
        </p:txBody>
      </p:sp>
      <p:sp>
        <p:nvSpPr>
          <p:cNvPr id="8" name="CuadroTexto 2"/>
          <p:cNvSpPr txBox="1">
            <a:spLocks noChangeArrowheads="1"/>
          </p:cNvSpPr>
          <p:nvPr/>
        </p:nvSpPr>
        <p:spPr bwMode="auto">
          <a:xfrm>
            <a:off x="467544" y="1071891"/>
            <a:ext cx="3960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eaLnBrk="1" hangingPunct="1">
              <a:spcBef>
                <a:spcPct val="0"/>
              </a:spcBef>
              <a:buFontTx/>
              <a:buNone/>
            </a:pPr>
            <a:r>
              <a:rPr lang="es-MX" altLang="es-MX" sz="1600" b="1" dirty="0">
                <a:solidFill>
                  <a:srgbClr val="38806B"/>
                </a:solidFill>
                <a:latin typeface="Montserrat" panose="00000500000000000000" pitchFamily="2" charset="0"/>
              </a:rPr>
              <a:t>PELIGRO</a:t>
            </a:r>
            <a:r>
              <a:rPr lang="es-MX" altLang="es-MX" sz="1600" b="1" dirty="0" smtClean="0">
                <a:solidFill>
                  <a:srgbClr val="38806B"/>
                </a:solidFill>
                <a:latin typeface="Montserrat" panose="00000500000000000000"/>
              </a:rPr>
              <a:t> SÍSMICO</a:t>
            </a:r>
            <a:endParaRPr lang="es-MX" altLang="es-MX" sz="1600" b="1" dirty="0">
              <a:solidFill>
                <a:srgbClr val="38806B"/>
              </a:solidFill>
              <a:latin typeface="Montserrat" panose="00000500000000000000"/>
            </a:endParaRPr>
          </a:p>
        </p:txBody>
      </p:sp>
      <p:sp>
        <p:nvSpPr>
          <p:cNvPr id="9" name="12 Rectángulo"/>
          <p:cNvSpPr/>
          <p:nvPr/>
        </p:nvSpPr>
        <p:spPr>
          <a:xfrm>
            <a:off x="0" y="260648"/>
            <a:ext cx="4572000" cy="646331"/>
          </a:xfrm>
          <a:prstGeom prst="rect">
            <a:avLst/>
          </a:prstGeom>
        </p:spPr>
        <p:txBody>
          <a:bodyPr>
            <a:spAutoFit/>
          </a:bodyPr>
          <a:lstStyle/>
          <a:p>
            <a:r>
              <a:rPr lang="es-MX" b="1" dirty="0">
                <a:solidFill>
                  <a:srgbClr val="38806B"/>
                </a:solidFill>
                <a:latin typeface="Montserrat"/>
              </a:rPr>
              <a:t>ACCIONES DE PREVENCIÓN </a:t>
            </a:r>
            <a:endParaRPr lang="es-MX" b="1" dirty="0" smtClean="0">
              <a:solidFill>
                <a:srgbClr val="38806B"/>
              </a:solidFill>
              <a:latin typeface="Montserrat"/>
            </a:endParaRPr>
          </a:p>
          <a:p>
            <a:r>
              <a:rPr lang="es-MX" b="1" dirty="0" smtClean="0">
                <a:solidFill>
                  <a:srgbClr val="38806B"/>
                </a:solidFill>
                <a:latin typeface="Montserrat"/>
              </a:rPr>
              <a:t>POR SISMOS</a:t>
            </a:r>
            <a:endParaRPr lang="es-MX" b="1" dirty="0">
              <a:solidFill>
                <a:srgbClr val="38806B"/>
              </a:solidFill>
              <a:latin typeface="Montserrat"/>
            </a:endParaRPr>
          </a:p>
        </p:txBody>
      </p:sp>
    </p:spTree>
    <p:extLst>
      <p:ext uri="{BB962C8B-B14F-4D97-AF65-F5344CB8AC3E}">
        <p14:creationId xmlns:p14="http://schemas.microsoft.com/office/powerpoint/2010/main" val="2400445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smtClean="0">
                <a:solidFill>
                  <a:srgbClr val="D4C19C"/>
                </a:solidFill>
                <a:latin typeface="Montserrat" panose="00000500000000000000" pitchFamily="2" charset="0"/>
              </a:rPr>
              <a:t>18 de febrero, 2019</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uadroTexto 2"/>
          <p:cNvSpPr txBox="1">
            <a:spLocks noChangeArrowheads="1"/>
          </p:cNvSpPr>
          <p:nvPr/>
        </p:nvSpPr>
        <p:spPr bwMode="auto">
          <a:xfrm>
            <a:off x="3814192" y="2400300"/>
            <a:ext cx="482453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MX" sz="2000" b="1" dirty="0">
                <a:solidFill>
                  <a:schemeClr val="bg1"/>
                </a:solidFill>
                <a:latin typeface="Montserrat" panose="00000500000000000000" pitchFamily="2" charset="0"/>
              </a:rPr>
              <a:t>ACCIONES DE </a:t>
            </a:r>
            <a:r>
              <a:rPr lang="es-MX" sz="2000" b="1" dirty="0" smtClean="0">
                <a:solidFill>
                  <a:schemeClr val="bg1"/>
                </a:solidFill>
                <a:latin typeface="Montserrat" panose="00000500000000000000" pitchFamily="2" charset="0"/>
              </a:rPr>
              <a:t>FORTALECIMIENTO PARA LA PREVENCIÓN ANTE FENÓMENOS NATURALES</a:t>
            </a:r>
            <a:endParaRPr lang="es-MX" sz="2000" b="1" dirty="0">
              <a:solidFill>
                <a:schemeClr val="bg1"/>
              </a:solidFill>
              <a:latin typeface="Montserrat" panose="00000500000000000000" pitchFamily="2" charset="0"/>
            </a:endParaRPr>
          </a:p>
          <a:p>
            <a:pPr lvl="1" algn="r" eaLnBrk="1" hangingPunct="1">
              <a:spcBef>
                <a:spcPct val="0"/>
              </a:spcBef>
              <a:buFontTx/>
              <a:buNone/>
            </a:pPr>
            <a:r>
              <a:rPr lang="es-MX" altLang="es-MX" sz="2000" b="1" dirty="0" smtClean="0">
                <a:solidFill>
                  <a:schemeClr val="bg1"/>
                </a:solidFill>
                <a:latin typeface="Montserrat" panose="00000500000000000000" pitchFamily="2" charset="0"/>
              </a:rPr>
              <a:t>CIUDAD DE MÉXICO</a:t>
            </a:r>
            <a:endParaRPr lang="es-MX" altLang="es-MX" sz="2000" b="1" dirty="0">
              <a:solidFill>
                <a:schemeClr val="bg1"/>
              </a:solidFill>
              <a:latin typeface="Montserrat" panose="00000500000000000000" pitchFamily="2" charset="0"/>
            </a:endParaRPr>
          </a:p>
          <a:p>
            <a:pPr lvl="1" algn="r" eaLnBrk="1" hangingPunct="1">
              <a:spcBef>
                <a:spcPct val="0"/>
              </a:spcBef>
              <a:buFontTx/>
              <a:buNone/>
            </a:pPr>
            <a:r>
              <a:rPr lang="es-MX" altLang="es-MX" sz="1400" dirty="0" smtClean="0">
                <a:solidFill>
                  <a:schemeClr val="bg1"/>
                </a:solidFill>
                <a:latin typeface="Montserrat" panose="00000500000000000000" pitchFamily="2" charset="0"/>
              </a:rPr>
              <a:t>Dirección de Investigación</a:t>
            </a:r>
            <a:endParaRPr lang="es-MX" altLang="es-MX" sz="1400" dirty="0">
              <a:solidFill>
                <a:schemeClr val="bg1"/>
              </a:solidFill>
              <a:latin typeface="Montserrat" panose="00000500000000000000" pitchFamily="2"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657372" y="1916832"/>
            <a:ext cx="4523139" cy="4213614"/>
            <a:chOff x="1471846" y="83095"/>
            <a:chExt cx="6875892" cy="6308087"/>
          </a:xfrm>
        </p:grpSpPr>
        <p:pic>
          <p:nvPicPr>
            <p:cNvPr id="3" name="Picture 2" descr="F:\IMAG\s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35" b="2653"/>
            <a:stretch/>
          </p:blipFill>
          <p:spPr bwMode="auto">
            <a:xfrm>
              <a:off x="1471846" y="83095"/>
              <a:ext cx="6875892" cy="63080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Moises Contreras\Desktop\IMAG\DR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1423" y="693040"/>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Moises Contreras\Desktop\IMAG\UC4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1423" y="1341560"/>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Moises Contreras\Desktop\IMAG\MT5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4" y="2037300"/>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Moises Contreras\Desktop\IMAG\E03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1343" y="2638600"/>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Moises Contreras\Desktop\IMAG\A02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6674" y="3178973"/>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Moises Contreras\Desktop\IMAG\CH8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1423" y="3661086"/>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Moises Contreras\Desktop\IMAG\JC5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1423" y="4295929"/>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Moises Contreras\Desktop\IMAG\MI1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1423" y="5592969"/>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Moises Contreras\Desktop\IMAG\PA3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69615" y="5592969"/>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Moises Contreras\Desktop\IMAG\XO36.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51920" y="5592969"/>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 descr="C:\Users\Moises Contreras\Desktop\IMAG\CE18.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05856" y="4502224"/>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C:\Users\Moises Contreras\Desktop\IMAG\MY19.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36221" y="3845538"/>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C:\Users\Moises Contreras\Desktop\IMAG\SP5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36220" y="3218755"/>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C:\Users\Moises Contreras\Desktop\IMAG\NZ20.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36221" y="2577673"/>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Moises Contreras\Desktop\IMAG\AU1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05855" y="1913535"/>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9" descr="C:\Users\Moises Contreras\Desktop\IMAG\XP06.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40152" y="1918022"/>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C:\Users\Moises Contreras\Desktop\IMAG\RM48.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417687" y="1233413"/>
              <a:ext cx="594473" cy="5403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1" descr="C:\Users\Moises Contreras\Desktop\IMAG\CO56.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04049" y="639699"/>
              <a:ext cx="594473" cy="54037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21 Conector recto de flecha"/>
            <p:cNvCxnSpPr/>
            <p:nvPr/>
          </p:nvCxnSpPr>
          <p:spPr>
            <a:xfrm flipH="1" flipV="1">
              <a:off x="3635896" y="1233413"/>
              <a:ext cx="369244" cy="540373"/>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23" name="22 Conector recto de flecha"/>
            <p:cNvCxnSpPr/>
            <p:nvPr/>
          </p:nvCxnSpPr>
          <p:spPr>
            <a:xfrm flipH="1" flipV="1">
              <a:off x="3635896" y="1773787"/>
              <a:ext cx="616670" cy="836460"/>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24" name="23 Conector recto de flecha"/>
            <p:cNvCxnSpPr/>
            <p:nvPr/>
          </p:nvCxnSpPr>
          <p:spPr>
            <a:xfrm flipH="1" flipV="1">
              <a:off x="3575672" y="2307781"/>
              <a:ext cx="461916" cy="475230"/>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25" name="24 Conector recto de flecha"/>
            <p:cNvCxnSpPr/>
            <p:nvPr/>
          </p:nvCxnSpPr>
          <p:spPr>
            <a:xfrm flipH="1" flipV="1">
              <a:off x="2949593" y="2908787"/>
              <a:ext cx="1199563" cy="378333"/>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26" name="25 Conector recto de flecha"/>
            <p:cNvCxnSpPr/>
            <p:nvPr/>
          </p:nvCxnSpPr>
          <p:spPr>
            <a:xfrm flipH="1" flipV="1">
              <a:off x="2281147" y="3431236"/>
              <a:ext cx="2074829" cy="229850"/>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27" name="26 Conector recto de flecha"/>
            <p:cNvCxnSpPr/>
            <p:nvPr/>
          </p:nvCxnSpPr>
          <p:spPr>
            <a:xfrm flipH="1" flipV="1">
              <a:off x="3635896" y="3931272"/>
              <a:ext cx="1129852" cy="76427"/>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28" name="27 Conector recto de flecha"/>
            <p:cNvCxnSpPr/>
            <p:nvPr/>
          </p:nvCxnSpPr>
          <p:spPr>
            <a:xfrm flipH="1">
              <a:off x="3635896" y="4201459"/>
              <a:ext cx="1129852" cy="364657"/>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pic>
          <p:nvPicPr>
            <p:cNvPr id="29" name="Picture 22" descr="C:\Users\Moises Contreras\Desktop\IMAG\GC38.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41423" y="4937052"/>
              <a:ext cx="594473" cy="540373"/>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29 Conector recto de flecha"/>
            <p:cNvCxnSpPr/>
            <p:nvPr/>
          </p:nvCxnSpPr>
          <p:spPr>
            <a:xfrm flipH="1">
              <a:off x="3635896" y="4201459"/>
              <a:ext cx="1368153" cy="981231"/>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31" name="30 Conector recto de flecha"/>
            <p:cNvCxnSpPr/>
            <p:nvPr/>
          </p:nvCxnSpPr>
          <p:spPr>
            <a:xfrm flipH="1">
              <a:off x="3635896" y="4656218"/>
              <a:ext cx="1129851" cy="936751"/>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32" name="31 Conector recto de flecha"/>
            <p:cNvCxnSpPr/>
            <p:nvPr/>
          </p:nvCxnSpPr>
          <p:spPr>
            <a:xfrm flipH="1">
              <a:off x="4446393" y="4772410"/>
              <a:ext cx="616590" cy="820559"/>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33" name="32 Conector recto de flecha"/>
            <p:cNvCxnSpPr/>
            <p:nvPr/>
          </p:nvCxnSpPr>
          <p:spPr>
            <a:xfrm flipH="1">
              <a:off x="5360220" y="5665027"/>
              <a:ext cx="363908" cy="198129"/>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34" name="33 Conector recto de flecha"/>
            <p:cNvCxnSpPr/>
            <p:nvPr/>
          </p:nvCxnSpPr>
          <p:spPr>
            <a:xfrm flipV="1">
              <a:off x="4355976" y="1180072"/>
              <a:ext cx="707007" cy="1667788"/>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35" name="34 Conector recto de flecha"/>
            <p:cNvCxnSpPr/>
            <p:nvPr/>
          </p:nvCxnSpPr>
          <p:spPr>
            <a:xfrm flipV="1">
              <a:off x="4860032" y="1701849"/>
              <a:ext cx="682142" cy="875825"/>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36" name="35 Conector recto de flecha"/>
            <p:cNvCxnSpPr/>
            <p:nvPr/>
          </p:nvCxnSpPr>
          <p:spPr>
            <a:xfrm flipV="1">
              <a:off x="4644008" y="2372630"/>
              <a:ext cx="1296144" cy="475230"/>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37" name="36 Conector recto de flecha"/>
            <p:cNvCxnSpPr/>
            <p:nvPr/>
          </p:nvCxnSpPr>
          <p:spPr>
            <a:xfrm flipV="1">
              <a:off x="5292080" y="2453908"/>
              <a:ext cx="1513775" cy="725065"/>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38" name="37 Conector recto de flecha"/>
            <p:cNvCxnSpPr/>
            <p:nvPr/>
          </p:nvCxnSpPr>
          <p:spPr>
            <a:xfrm flipV="1">
              <a:off x="6372200" y="2908787"/>
              <a:ext cx="433655" cy="189167"/>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39" name="38 Conector recto de flecha"/>
            <p:cNvCxnSpPr/>
            <p:nvPr/>
          </p:nvCxnSpPr>
          <p:spPr>
            <a:xfrm flipV="1">
              <a:off x="4860032" y="3431236"/>
              <a:ext cx="1945823" cy="114924"/>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40" name="39 Conector recto de flecha"/>
            <p:cNvCxnSpPr/>
            <p:nvPr/>
          </p:nvCxnSpPr>
          <p:spPr>
            <a:xfrm>
              <a:off x="5832943" y="3845538"/>
              <a:ext cx="972912" cy="270187"/>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41" name="40 Conector recto de flecha"/>
            <p:cNvCxnSpPr/>
            <p:nvPr/>
          </p:nvCxnSpPr>
          <p:spPr>
            <a:xfrm>
              <a:off x="5292080" y="3931272"/>
              <a:ext cx="1513775" cy="841138"/>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sp>
          <p:nvSpPr>
            <p:cNvPr id="42" name="41 Rectángulo"/>
            <p:cNvSpPr/>
            <p:nvPr/>
          </p:nvSpPr>
          <p:spPr>
            <a:xfrm>
              <a:off x="3203848" y="710866"/>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DR16</a:t>
              </a:r>
              <a:endParaRPr lang="es-MX" sz="500" dirty="0">
                <a:solidFill>
                  <a:sysClr val="windowText" lastClr="000000"/>
                </a:solidFill>
              </a:endParaRPr>
            </a:p>
          </p:txBody>
        </p:sp>
        <p:sp>
          <p:nvSpPr>
            <p:cNvPr id="43" name="42 Rectángulo"/>
            <p:cNvSpPr/>
            <p:nvPr/>
          </p:nvSpPr>
          <p:spPr>
            <a:xfrm>
              <a:off x="3219674" y="1362508"/>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UC44</a:t>
              </a:r>
              <a:endParaRPr lang="es-MX" sz="500" dirty="0">
                <a:solidFill>
                  <a:sysClr val="windowText" lastClr="000000"/>
                </a:solidFill>
              </a:endParaRPr>
            </a:p>
          </p:txBody>
        </p:sp>
        <p:sp>
          <p:nvSpPr>
            <p:cNvPr id="44" name="43 Rectángulo"/>
            <p:cNvSpPr/>
            <p:nvPr/>
          </p:nvSpPr>
          <p:spPr>
            <a:xfrm>
              <a:off x="3176120" y="2055745"/>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MT50</a:t>
              </a:r>
              <a:endParaRPr lang="es-MX" sz="500" dirty="0">
                <a:solidFill>
                  <a:sysClr val="windowText" lastClr="000000"/>
                </a:solidFill>
              </a:endParaRPr>
            </a:p>
          </p:txBody>
        </p:sp>
        <p:sp>
          <p:nvSpPr>
            <p:cNvPr id="45" name="44 Rectángulo"/>
            <p:cNvSpPr/>
            <p:nvPr/>
          </p:nvSpPr>
          <p:spPr>
            <a:xfrm>
              <a:off x="2507677" y="2659942"/>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E030</a:t>
              </a:r>
              <a:endParaRPr lang="es-MX" sz="500" dirty="0">
                <a:solidFill>
                  <a:sysClr val="windowText" lastClr="000000"/>
                </a:solidFill>
              </a:endParaRPr>
            </a:p>
          </p:txBody>
        </p:sp>
        <p:sp>
          <p:nvSpPr>
            <p:cNvPr id="46" name="45 Rectángulo"/>
            <p:cNvSpPr/>
            <p:nvPr/>
          </p:nvSpPr>
          <p:spPr>
            <a:xfrm>
              <a:off x="1852915" y="3202679"/>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AO24</a:t>
              </a:r>
              <a:endParaRPr lang="es-MX" sz="500" dirty="0">
                <a:solidFill>
                  <a:sysClr val="windowText" lastClr="000000"/>
                </a:solidFill>
              </a:endParaRPr>
            </a:p>
          </p:txBody>
        </p:sp>
        <p:sp>
          <p:nvSpPr>
            <p:cNvPr id="47" name="46 Rectángulo"/>
            <p:cNvSpPr/>
            <p:nvPr/>
          </p:nvSpPr>
          <p:spPr>
            <a:xfrm>
              <a:off x="3228186" y="3683849"/>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CH84</a:t>
              </a:r>
              <a:endParaRPr lang="es-MX" sz="500" dirty="0">
                <a:solidFill>
                  <a:sysClr val="windowText" lastClr="000000"/>
                </a:solidFill>
              </a:endParaRPr>
            </a:p>
          </p:txBody>
        </p:sp>
        <p:sp>
          <p:nvSpPr>
            <p:cNvPr id="48" name="47 Rectángulo"/>
            <p:cNvSpPr/>
            <p:nvPr/>
          </p:nvSpPr>
          <p:spPr>
            <a:xfrm>
              <a:off x="3229072" y="4313755"/>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JC54</a:t>
              </a:r>
              <a:endParaRPr lang="es-MX" sz="500" dirty="0">
                <a:solidFill>
                  <a:sysClr val="windowText" lastClr="000000"/>
                </a:solidFill>
              </a:endParaRPr>
            </a:p>
          </p:txBody>
        </p:sp>
        <p:sp>
          <p:nvSpPr>
            <p:cNvPr id="49" name="48 Rectángulo"/>
            <p:cNvSpPr/>
            <p:nvPr/>
          </p:nvSpPr>
          <p:spPr>
            <a:xfrm>
              <a:off x="3225612" y="4961376"/>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GC38</a:t>
              </a:r>
              <a:endParaRPr lang="es-MX" sz="500" dirty="0">
                <a:solidFill>
                  <a:sysClr val="windowText" lastClr="000000"/>
                </a:solidFill>
              </a:endParaRPr>
            </a:p>
          </p:txBody>
        </p:sp>
        <p:sp>
          <p:nvSpPr>
            <p:cNvPr id="50" name="49 Rectángulo"/>
            <p:cNvSpPr/>
            <p:nvPr/>
          </p:nvSpPr>
          <p:spPr>
            <a:xfrm>
              <a:off x="3230150" y="5617525"/>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MI15</a:t>
              </a:r>
              <a:endParaRPr lang="es-MX" sz="500" dirty="0">
                <a:solidFill>
                  <a:sysClr val="windowText" lastClr="000000"/>
                </a:solidFill>
              </a:endParaRPr>
            </a:p>
          </p:txBody>
        </p:sp>
        <p:sp>
          <p:nvSpPr>
            <p:cNvPr id="51" name="50 Rectángulo"/>
            <p:cNvSpPr/>
            <p:nvPr/>
          </p:nvSpPr>
          <p:spPr>
            <a:xfrm>
              <a:off x="4037588" y="5610315"/>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XO36</a:t>
              </a:r>
              <a:endParaRPr lang="es-MX" sz="500" dirty="0">
                <a:solidFill>
                  <a:sysClr val="windowText" lastClr="000000"/>
                </a:solidFill>
              </a:endParaRPr>
            </a:p>
          </p:txBody>
        </p:sp>
        <p:sp>
          <p:nvSpPr>
            <p:cNvPr id="52" name="51 Rectángulo"/>
            <p:cNvSpPr/>
            <p:nvPr/>
          </p:nvSpPr>
          <p:spPr>
            <a:xfrm>
              <a:off x="4943321" y="5610314"/>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PA34</a:t>
              </a:r>
              <a:endParaRPr lang="es-MX" sz="500" dirty="0">
                <a:solidFill>
                  <a:sysClr val="windowText" lastClr="000000"/>
                </a:solidFill>
              </a:endParaRPr>
            </a:p>
          </p:txBody>
        </p:sp>
        <p:sp>
          <p:nvSpPr>
            <p:cNvPr id="53" name="52 Rectángulo"/>
            <p:cNvSpPr/>
            <p:nvPr/>
          </p:nvSpPr>
          <p:spPr>
            <a:xfrm>
              <a:off x="6984644" y="4529633"/>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CE18</a:t>
              </a:r>
              <a:endParaRPr lang="es-MX" sz="500" dirty="0">
                <a:solidFill>
                  <a:sysClr val="windowText" lastClr="000000"/>
                </a:solidFill>
              </a:endParaRPr>
            </a:p>
          </p:txBody>
        </p:sp>
        <p:sp>
          <p:nvSpPr>
            <p:cNvPr id="54" name="53 Rectángulo"/>
            <p:cNvSpPr/>
            <p:nvPr/>
          </p:nvSpPr>
          <p:spPr>
            <a:xfrm>
              <a:off x="6996520" y="3861935"/>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MY19</a:t>
              </a:r>
              <a:endParaRPr lang="es-MX" sz="500" dirty="0">
                <a:solidFill>
                  <a:sysClr val="windowText" lastClr="000000"/>
                </a:solidFill>
              </a:endParaRPr>
            </a:p>
          </p:txBody>
        </p:sp>
        <p:sp>
          <p:nvSpPr>
            <p:cNvPr id="55" name="54 Rectángulo"/>
            <p:cNvSpPr/>
            <p:nvPr/>
          </p:nvSpPr>
          <p:spPr>
            <a:xfrm>
              <a:off x="7001790" y="3236581"/>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SP51</a:t>
              </a:r>
              <a:endParaRPr lang="es-MX" sz="500" dirty="0">
                <a:solidFill>
                  <a:sysClr val="windowText" lastClr="000000"/>
                </a:solidFill>
              </a:endParaRPr>
            </a:p>
          </p:txBody>
        </p:sp>
        <p:sp>
          <p:nvSpPr>
            <p:cNvPr id="56" name="55 Rectángulo"/>
            <p:cNvSpPr/>
            <p:nvPr/>
          </p:nvSpPr>
          <p:spPr>
            <a:xfrm>
              <a:off x="7038059" y="2596846"/>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NZ20</a:t>
              </a:r>
              <a:endParaRPr lang="es-MX" sz="500" dirty="0">
                <a:solidFill>
                  <a:sysClr val="windowText" lastClr="000000"/>
                </a:solidFill>
              </a:endParaRPr>
            </a:p>
          </p:txBody>
        </p:sp>
        <p:sp>
          <p:nvSpPr>
            <p:cNvPr id="57" name="56 Rectángulo"/>
            <p:cNvSpPr/>
            <p:nvPr/>
          </p:nvSpPr>
          <p:spPr>
            <a:xfrm>
              <a:off x="6996493" y="1935849"/>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AU11</a:t>
              </a:r>
              <a:endParaRPr lang="es-MX" sz="500" dirty="0">
                <a:solidFill>
                  <a:sysClr val="windowText" lastClr="000000"/>
                </a:solidFill>
              </a:endParaRPr>
            </a:p>
          </p:txBody>
        </p:sp>
        <p:sp>
          <p:nvSpPr>
            <p:cNvPr id="58" name="57 Rectángulo"/>
            <p:cNvSpPr/>
            <p:nvPr/>
          </p:nvSpPr>
          <p:spPr>
            <a:xfrm>
              <a:off x="6132048" y="1940841"/>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XP06</a:t>
              </a:r>
              <a:endParaRPr lang="es-MX" sz="500" dirty="0">
                <a:solidFill>
                  <a:sysClr val="windowText" lastClr="000000"/>
                </a:solidFill>
              </a:endParaRPr>
            </a:p>
          </p:txBody>
        </p:sp>
        <p:sp>
          <p:nvSpPr>
            <p:cNvPr id="59" name="58 Rectángulo"/>
            <p:cNvSpPr/>
            <p:nvPr/>
          </p:nvSpPr>
          <p:spPr>
            <a:xfrm>
              <a:off x="5580708" y="1254397"/>
              <a:ext cx="521650"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RM48</a:t>
              </a:r>
              <a:endParaRPr lang="es-MX" sz="500" dirty="0">
                <a:solidFill>
                  <a:sysClr val="windowText" lastClr="000000"/>
                </a:solidFill>
              </a:endParaRPr>
            </a:p>
          </p:txBody>
        </p:sp>
        <p:sp>
          <p:nvSpPr>
            <p:cNvPr id="60" name="59 Rectángulo"/>
            <p:cNvSpPr/>
            <p:nvPr/>
          </p:nvSpPr>
          <p:spPr>
            <a:xfrm>
              <a:off x="5182218" y="663347"/>
              <a:ext cx="504056" cy="13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smtClean="0">
                  <a:solidFill>
                    <a:sysClr val="windowText" lastClr="000000"/>
                  </a:solidFill>
                </a:rPr>
                <a:t>CO56</a:t>
              </a:r>
              <a:endParaRPr lang="es-MX" sz="500" dirty="0">
                <a:solidFill>
                  <a:sysClr val="windowText" lastClr="000000"/>
                </a:solidFill>
              </a:endParaRPr>
            </a:p>
          </p:txBody>
        </p:sp>
      </p:grpSp>
      <p:pic>
        <p:nvPicPr>
          <p:cNvPr id="61" name="Picture 4" descr="C:\Users\Moises Contreras\Desktop\conmemoracion_sismos de septiembre\ts_mag_grav_popo\1_rtv_traces\Radialminmax.png"/>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r="3736" b="1643"/>
          <a:stretch/>
        </p:blipFill>
        <p:spPr bwMode="auto">
          <a:xfrm>
            <a:off x="-45899" y="1925874"/>
            <a:ext cx="4703271" cy="4311438"/>
          </a:xfrm>
          <a:prstGeom prst="rect">
            <a:avLst/>
          </a:prstGeom>
          <a:noFill/>
          <a:extLst>
            <a:ext uri="{909E8E84-426E-40DD-AFC4-6F175D3DCCD1}">
              <a14:hiddenFill xmlns:a14="http://schemas.microsoft.com/office/drawing/2010/main">
                <a:solidFill>
                  <a:srgbClr val="FFFFFF"/>
                </a:solidFill>
              </a14:hiddenFill>
            </a:ext>
          </a:extLst>
        </p:spPr>
      </p:pic>
      <p:sp>
        <p:nvSpPr>
          <p:cNvPr id="62" name="CuadroTexto 2"/>
          <p:cNvSpPr txBox="1">
            <a:spLocks noChangeArrowheads="1"/>
          </p:cNvSpPr>
          <p:nvPr/>
        </p:nvSpPr>
        <p:spPr bwMode="auto">
          <a:xfrm>
            <a:off x="13108" y="1126485"/>
            <a:ext cx="91308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eaLnBrk="1" hangingPunct="1">
              <a:spcBef>
                <a:spcPct val="0"/>
              </a:spcBef>
              <a:buFontTx/>
              <a:buNone/>
            </a:pPr>
            <a:r>
              <a:rPr lang="es-MX" altLang="es-MX" sz="1600" b="1" dirty="0" smtClean="0">
                <a:solidFill>
                  <a:srgbClr val="38806B"/>
                </a:solidFill>
                <a:latin typeface="Montserrat" panose="00000500000000000000" pitchFamily="2" charset="0"/>
              </a:rPr>
              <a:t>Aceleraciones registradas por CENARED  y espectros de respuesta de las CIRES el 19 de septiembre de 2017, M7.1</a:t>
            </a:r>
            <a:endParaRPr lang="es-MX" altLang="es-MX" sz="1600" b="1" dirty="0">
              <a:solidFill>
                <a:srgbClr val="38806B"/>
              </a:solidFill>
              <a:latin typeface="Montserrat" panose="00000500000000000000"/>
            </a:endParaRPr>
          </a:p>
        </p:txBody>
      </p:sp>
      <p:sp>
        <p:nvSpPr>
          <p:cNvPr id="63" name="62 CuadroTexto"/>
          <p:cNvSpPr txBox="1"/>
          <p:nvPr/>
        </p:nvSpPr>
        <p:spPr>
          <a:xfrm>
            <a:off x="539552" y="6309320"/>
            <a:ext cx="8017729" cy="307777"/>
          </a:xfrm>
          <a:prstGeom prst="rect">
            <a:avLst/>
          </a:prstGeom>
          <a:noFill/>
        </p:spPr>
        <p:txBody>
          <a:bodyPr wrap="square" rtlCol="0">
            <a:spAutoFit/>
          </a:bodyPr>
          <a:lstStyle/>
          <a:p>
            <a:r>
              <a:rPr lang="es-MX" sz="1400" b="1" dirty="0">
                <a:solidFill>
                  <a:srgbClr val="38806B"/>
                </a:solidFill>
                <a:latin typeface="Montserrat" panose="00000500000000000000" pitchFamily="2" charset="0"/>
                <a:ea typeface="ヒラギノ角ゴ Pro W3" pitchFamily="-106" charset="-128"/>
              </a:rPr>
              <a:t>Los puntos negros indican las edificaciones reportadas con daño o colapso total </a:t>
            </a:r>
          </a:p>
        </p:txBody>
      </p:sp>
      <p:sp>
        <p:nvSpPr>
          <p:cNvPr id="64" name="12 Rectángulo"/>
          <p:cNvSpPr/>
          <p:nvPr/>
        </p:nvSpPr>
        <p:spPr>
          <a:xfrm>
            <a:off x="0" y="260648"/>
            <a:ext cx="3851920" cy="646331"/>
          </a:xfrm>
          <a:prstGeom prst="rect">
            <a:avLst/>
          </a:prstGeom>
        </p:spPr>
        <p:txBody>
          <a:bodyPr wrap="square">
            <a:spAutoFit/>
          </a:bodyPr>
          <a:lstStyle/>
          <a:p>
            <a:r>
              <a:rPr lang="es-MX" b="1" dirty="0">
                <a:solidFill>
                  <a:srgbClr val="38806B"/>
                </a:solidFill>
                <a:latin typeface="Montserrat"/>
              </a:rPr>
              <a:t>ACCIONES DE PREVENCIÓN POR </a:t>
            </a:r>
            <a:r>
              <a:rPr lang="es-MX" b="1" dirty="0" smtClean="0">
                <a:solidFill>
                  <a:srgbClr val="38806B"/>
                </a:solidFill>
                <a:latin typeface="Montserrat"/>
              </a:rPr>
              <a:t>SISMOS</a:t>
            </a:r>
            <a:endParaRPr lang="es-MX" b="1" dirty="0">
              <a:solidFill>
                <a:srgbClr val="38806B"/>
              </a:solidFill>
              <a:latin typeface="Montserrat"/>
            </a:endParaRPr>
          </a:p>
        </p:txBody>
      </p:sp>
    </p:spTree>
    <p:extLst>
      <p:ext uri="{BB962C8B-B14F-4D97-AF65-F5344CB8AC3E}">
        <p14:creationId xmlns:p14="http://schemas.microsoft.com/office/powerpoint/2010/main" val="18079160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6183" y="188640"/>
            <a:ext cx="4777269" cy="646331"/>
          </a:xfrm>
          <a:prstGeom prst="rect">
            <a:avLst/>
          </a:prstGeom>
          <a:noFill/>
        </p:spPr>
        <p:txBody>
          <a:bodyPr wrap="none" rtlCol="0">
            <a:spAutoFit/>
          </a:bodyPr>
          <a:lstStyle/>
          <a:p>
            <a:pPr algn="ctr"/>
            <a:r>
              <a:rPr lang="es-MX" b="1" dirty="0">
                <a:solidFill>
                  <a:srgbClr val="38806B"/>
                </a:solidFill>
                <a:latin typeface="Montserrat" panose="00000500000000000000" pitchFamily="2" charset="0"/>
              </a:rPr>
              <a:t>Acciones de prevención por </a:t>
            </a:r>
            <a:r>
              <a:rPr lang="es-MX" b="1" dirty="0" smtClean="0">
                <a:solidFill>
                  <a:srgbClr val="38806B"/>
                </a:solidFill>
                <a:latin typeface="Montserrat" panose="00000500000000000000" pitchFamily="2" charset="0"/>
              </a:rPr>
              <a:t>Dinámica</a:t>
            </a:r>
          </a:p>
          <a:p>
            <a:pPr algn="ctr"/>
            <a:r>
              <a:rPr lang="es-MX" b="1" dirty="0" smtClean="0">
                <a:solidFill>
                  <a:srgbClr val="38806B"/>
                </a:solidFill>
                <a:latin typeface="Montserrat" panose="00000500000000000000" pitchFamily="2" charset="0"/>
              </a:rPr>
              <a:t> de Suelos y Procesos Gravitacionales</a:t>
            </a:r>
            <a:endParaRPr lang="es-MX" b="1" dirty="0">
              <a:solidFill>
                <a:srgbClr val="38806B"/>
              </a:solidFill>
              <a:latin typeface="Montserrat" panose="00000500000000000000" pitchFamily="2" charset="0"/>
            </a:endParaRPr>
          </a:p>
        </p:txBody>
      </p:sp>
      <p:sp>
        <p:nvSpPr>
          <p:cNvPr id="9" name="2 CuadroTexto"/>
          <p:cNvSpPr txBox="1"/>
          <p:nvPr/>
        </p:nvSpPr>
        <p:spPr>
          <a:xfrm>
            <a:off x="-324544" y="6500083"/>
            <a:ext cx="4176464" cy="153888"/>
          </a:xfrm>
          <a:prstGeom prst="rect">
            <a:avLst/>
          </a:prstGeom>
          <a:noFill/>
        </p:spPr>
        <p:txBody>
          <a:bodyPr wrap="square" lIns="0" tIns="0" rIns="0" bIns="0" rtlCol="0">
            <a:spAutoFit/>
          </a:bodyPr>
          <a:lstStyle/>
          <a:p>
            <a:pPr algn="r"/>
            <a:r>
              <a:rPr lang="es-MX" sz="1000" b="1" dirty="0" smtClean="0">
                <a:latin typeface="Montserrat" panose="00000500000000000000" pitchFamily="2" charset="0"/>
              </a:rPr>
              <a:t>24% de la entidad es propenso a inestabilidad de laderas</a:t>
            </a:r>
            <a:endParaRPr lang="es-MX" sz="1000" b="1" dirty="0">
              <a:latin typeface="Montserrat" panose="00000500000000000000" pitchFamily="2" charset="0"/>
            </a:endParaRPr>
          </a:p>
        </p:txBody>
      </p:sp>
      <p:sp>
        <p:nvSpPr>
          <p:cNvPr id="14" name="1 Título"/>
          <p:cNvSpPr txBox="1">
            <a:spLocks/>
          </p:cNvSpPr>
          <p:nvPr/>
        </p:nvSpPr>
        <p:spPr>
          <a:xfrm>
            <a:off x="395536" y="1077872"/>
            <a:ext cx="3042489" cy="406912"/>
          </a:xfrm>
          <a:prstGeom prst="rect">
            <a:avLst/>
          </a:prstGeom>
          <a:solidFill>
            <a:schemeClr val="bg1"/>
          </a:solid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Extracto Mapa Nacional de Susceptibilidad a la Inestabilidad de Laderas</a:t>
            </a:r>
            <a:endParaRPr lang="es-MX" sz="1000" b="1" dirty="0">
              <a:latin typeface="Montserrat" panose="00000500000000000000" pitchFamily="2" charset="0"/>
            </a:endParaRPr>
          </a:p>
        </p:txBody>
      </p:sp>
      <p:sp>
        <p:nvSpPr>
          <p:cNvPr id="15" name="7 Rectángulo"/>
          <p:cNvSpPr/>
          <p:nvPr/>
        </p:nvSpPr>
        <p:spPr>
          <a:xfrm>
            <a:off x="3888432" y="1124744"/>
            <a:ext cx="5148064" cy="5493812"/>
          </a:xfrm>
          <a:prstGeom prst="rect">
            <a:avLst/>
          </a:prstGeom>
        </p:spPr>
        <p:txBody>
          <a:bodyPr wrap="square">
            <a:spAutoFit/>
          </a:bodyPr>
          <a:lstStyle/>
          <a:p>
            <a:pPr algn="just">
              <a:spcAft>
                <a:spcPts val="600"/>
              </a:spcAft>
              <a:buClr>
                <a:srgbClr val="CBB487"/>
              </a:buClr>
            </a:pPr>
            <a:r>
              <a:rPr lang="da-DK" sz="1400" dirty="0" smtClean="0">
                <a:latin typeface="Montserrat" panose="00000500000000000000" pitchFamily="2" charset="0"/>
              </a:rPr>
              <a:t>Desde su fundación, la </a:t>
            </a:r>
            <a:r>
              <a:rPr lang="da-DK" sz="1400" b="1" dirty="0" smtClean="0">
                <a:latin typeface="Montserrat" panose="00000500000000000000" pitchFamily="2" charset="0"/>
              </a:rPr>
              <a:t>Ciudad de México</a:t>
            </a:r>
            <a:r>
              <a:rPr lang="da-DK" sz="1400" dirty="0" smtClean="0">
                <a:latin typeface="Montserrat" panose="00000500000000000000" pitchFamily="2" charset="0"/>
              </a:rPr>
              <a:t> ha presentado retos constructivos debido a las características geotécnicas del suelo. Aunado a la desfavorable respuesta sísmica del terreno, la extración intensiva de agua del subsuelo es uno de los principales problemas, </a:t>
            </a:r>
            <a:r>
              <a:rPr lang="da-DK" sz="1400" dirty="0">
                <a:latin typeface="Montserrat" panose="00000500000000000000" pitchFamily="2" charset="0"/>
              </a:rPr>
              <a:t>ya </a:t>
            </a:r>
            <a:r>
              <a:rPr lang="da-DK" sz="1400" dirty="0" smtClean="0">
                <a:latin typeface="Montserrat" panose="00000500000000000000" pitchFamily="2" charset="0"/>
              </a:rPr>
              <a:t>que es </a:t>
            </a:r>
            <a:r>
              <a:rPr lang="da-DK" sz="1400" dirty="0">
                <a:latin typeface="Montserrat" panose="00000500000000000000" pitchFamily="2" charset="0"/>
              </a:rPr>
              <a:t>la </a:t>
            </a:r>
            <a:r>
              <a:rPr lang="da-DK" sz="1400" dirty="0" smtClean="0">
                <a:latin typeface="Montserrat" panose="00000500000000000000" pitchFamily="2" charset="0"/>
              </a:rPr>
              <a:t>que genera el </a:t>
            </a:r>
            <a:r>
              <a:rPr lang="da-DK" sz="1400" b="1" dirty="0">
                <a:latin typeface="Montserrat" panose="00000500000000000000" pitchFamily="2" charset="0"/>
              </a:rPr>
              <a:t>hundimiento </a:t>
            </a:r>
            <a:r>
              <a:rPr lang="da-DK" sz="1400" b="1" dirty="0" smtClean="0">
                <a:latin typeface="Montserrat" panose="00000500000000000000" pitchFamily="2" charset="0"/>
              </a:rPr>
              <a:t>regional y el agrietamiento</a:t>
            </a:r>
            <a:r>
              <a:rPr lang="da-DK" sz="1400" dirty="0" smtClean="0">
                <a:latin typeface="Montserrat" panose="00000500000000000000" pitchFamily="2" charset="0"/>
              </a:rPr>
              <a:t> que </a:t>
            </a:r>
            <a:r>
              <a:rPr lang="da-DK" sz="1400" b="1" dirty="0" smtClean="0">
                <a:latin typeface="Montserrat" panose="00000500000000000000" pitchFamily="2" charset="0"/>
              </a:rPr>
              <a:t>afecta a 12 de las 16 alcadías.</a:t>
            </a:r>
          </a:p>
          <a:p>
            <a:pPr algn="just">
              <a:spcAft>
                <a:spcPts val="600"/>
              </a:spcAft>
              <a:buClr>
                <a:srgbClr val="CBB487"/>
              </a:buClr>
            </a:pPr>
            <a:r>
              <a:rPr lang="da-DK" sz="1400" dirty="0" smtClean="0">
                <a:latin typeface="Montserrat" panose="00000500000000000000" pitchFamily="2" charset="0"/>
              </a:rPr>
              <a:t>No menos importantes son </a:t>
            </a:r>
            <a:r>
              <a:rPr lang="da-DK" sz="1400" dirty="0">
                <a:latin typeface="Montserrat" panose="00000500000000000000" pitchFamily="2" charset="0"/>
              </a:rPr>
              <a:t>los </a:t>
            </a:r>
            <a:r>
              <a:rPr lang="da-DK" sz="1400" dirty="0" smtClean="0">
                <a:latin typeface="Montserrat" panose="00000500000000000000" pitchFamily="2" charset="0"/>
              </a:rPr>
              <a:t>fenómenos de </a:t>
            </a:r>
            <a:r>
              <a:rPr lang="da-DK" sz="1400" b="1" dirty="0" smtClean="0">
                <a:latin typeface="Montserrat" panose="00000500000000000000" pitchFamily="2" charset="0"/>
              </a:rPr>
              <a:t>inestabilidad de laderas</a:t>
            </a:r>
            <a:r>
              <a:rPr lang="da-DK" sz="1400" dirty="0" smtClean="0">
                <a:latin typeface="Montserrat" panose="00000500000000000000" pitchFamily="2" charset="0"/>
              </a:rPr>
              <a:t> y </a:t>
            </a:r>
            <a:r>
              <a:rPr lang="da-DK" sz="1400" b="1" dirty="0" smtClean="0">
                <a:latin typeface="Montserrat" panose="00000500000000000000" pitchFamily="2" charset="0"/>
              </a:rPr>
              <a:t>hundimientos súbitos en minas </a:t>
            </a:r>
            <a:r>
              <a:rPr lang="da-DK" sz="1400" dirty="0" smtClean="0">
                <a:latin typeface="Montserrat" panose="00000500000000000000" pitchFamily="2" charset="0"/>
              </a:rPr>
              <a:t>y bancos de materiales del poniente de la Ciudad, la mayoría detonados por </a:t>
            </a:r>
            <a:r>
              <a:rPr lang="da-DK" sz="1400" b="1" dirty="0" smtClean="0">
                <a:latin typeface="Montserrat" panose="00000500000000000000" pitchFamily="2" charset="0"/>
              </a:rPr>
              <a:t>lluvias, sismos y fugas </a:t>
            </a:r>
            <a:r>
              <a:rPr lang="da-DK" sz="1400" dirty="0" smtClean="0">
                <a:latin typeface="Montserrat" panose="00000500000000000000" pitchFamily="2" charset="0"/>
              </a:rPr>
              <a:t>en los sistemas de drenaje y agua potable. Adicionalmente, la gran deformabilidad del suelo tiene efectos negativos en construcciones y en obras de infraestructura.</a:t>
            </a:r>
          </a:p>
          <a:p>
            <a:pPr algn="just">
              <a:spcAft>
                <a:spcPts val="600"/>
              </a:spcAft>
              <a:buClr>
                <a:srgbClr val="CBB487"/>
              </a:buClr>
            </a:pPr>
            <a:r>
              <a:rPr lang="da-DK" sz="1400" dirty="0" smtClean="0">
                <a:latin typeface="Montserrat" panose="00000500000000000000" pitchFamily="2" charset="0"/>
              </a:rPr>
              <a:t>No obstante el gran número de fenómenos que afectan a la Ciudad, es una de las entidades con menos declaratorias de emergencia y de desastre.</a:t>
            </a:r>
          </a:p>
          <a:p>
            <a:pPr algn="just">
              <a:spcAft>
                <a:spcPts val="600"/>
              </a:spcAft>
              <a:buClr>
                <a:srgbClr val="CBB487"/>
              </a:buClr>
            </a:pPr>
            <a:r>
              <a:rPr lang="da-DK" sz="1400" dirty="0" smtClean="0">
                <a:latin typeface="Montserrat" panose="00000500000000000000" pitchFamily="2" charset="0"/>
              </a:rPr>
              <a:t>Dado que en ella se tiene la mayor concentración de población, es el lugar donde mayores estudios se han realizado, lo cual han contribuido enormemente a mejorar el conocimiento tanto a nivel nacional, como internacional.</a:t>
            </a:r>
            <a:endParaRPr lang="da-DK" sz="1400" dirty="0">
              <a:latin typeface="Montserrat" panose="00000500000000000000" pitchFamily="2" charset="0"/>
            </a:endParaRPr>
          </a:p>
        </p:txBody>
      </p:sp>
      <p:pic>
        <p:nvPicPr>
          <p:cNvPr id="16" name="Picture 2" descr="\\Mx03899\g\ApoyoSINAPROC\Apy Sinap 2018\140.- Acciones de Prevención de Desastres - ESTADOS\30 CDMX\MAPAS\Ciudad de Méxi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698" y="1369447"/>
            <a:ext cx="3434013" cy="500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55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6183" y="188640"/>
            <a:ext cx="4777269" cy="646331"/>
          </a:xfrm>
          <a:prstGeom prst="rect">
            <a:avLst/>
          </a:prstGeom>
          <a:noFill/>
        </p:spPr>
        <p:txBody>
          <a:bodyPr wrap="none" rtlCol="0">
            <a:spAutoFit/>
          </a:bodyPr>
          <a:lstStyle/>
          <a:p>
            <a:pPr algn="ctr"/>
            <a:r>
              <a:rPr lang="es-MX" b="1" dirty="0">
                <a:solidFill>
                  <a:srgbClr val="38806B"/>
                </a:solidFill>
                <a:latin typeface="Montserrat" panose="00000500000000000000" pitchFamily="2" charset="0"/>
              </a:rPr>
              <a:t>Acciones de prevención por </a:t>
            </a:r>
            <a:r>
              <a:rPr lang="es-MX" b="1" dirty="0" smtClean="0">
                <a:solidFill>
                  <a:srgbClr val="38806B"/>
                </a:solidFill>
                <a:latin typeface="Montserrat" panose="00000500000000000000" pitchFamily="2" charset="0"/>
              </a:rPr>
              <a:t>Dinámica</a:t>
            </a:r>
          </a:p>
          <a:p>
            <a:pPr algn="ctr"/>
            <a:r>
              <a:rPr lang="es-MX" b="1" dirty="0" smtClean="0">
                <a:solidFill>
                  <a:srgbClr val="38806B"/>
                </a:solidFill>
                <a:latin typeface="Montserrat" panose="00000500000000000000" pitchFamily="2" charset="0"/>
              </a:rPr>
              <a:t> de Suelos y Procesos Gravitacionales</a:t>
            </a:r>
            <a:endParaRPr lang="es-MX" b="1" dirty="0">
              <a:solidFill>
                <a:srgbClr val="38806B"/>
              </a:solidFill>
              <a:latin typeface="Montserrat" panose="00000500000000000000" pitchFamily="2" charset="0"/>
            </a:endParaRPr>
          </a:p>
        </p:txBody>
      </p:sp>
      <p:sp>
        <p:nvSpPr>
          <p:cNvPr id="7" name="6 Rectángulo"/>
          <p:cNvSpPr/>
          <p:nvPr/>
        </p:nvSpPr>
        <p:spPr>
          <a:xfrm>
            <a:off x="3788389" y="1604258"/>
            <a:ext cx="5248107" cy="4708981"/>
          </a:xfrm>
          <a:prstGeom prst="rect">
            <a:avLst/>
          </a:prstGeom>
        </p:spPr>
        <p:txBody>
          <a:bodyPr wrap="square">
            <a:spAutoFit/>
          </a:bodyPr>
          <a:lstStyle/>
          <a:p>
            <a:pPr marL="285750" indent="-285750" algn="just">
              <a:spcAft>
                <a:spcPts val="600"/>
              </a:spcAft>
              <a:buSzPct val="150000"/>
              <a:buFont typeface="Arial" panose="020B0604020202020204" pitchFamily="34" charset="0"/>
              <a:buChar char="•"/>
            </a:pPr>
            <a:r>
              <a:rPr lang="es-MX" sz="1400" b="1" dirty="0" smtClean="0">
                <a:latin typeface="Montserrat" panose="00000500000000000000" pitchFamily="2" charset="0"/>
              </a:rPr>
              <a:t>Fortalecimiento </a:t>
            </a:r>
            <a:r>
              <a:rPr lang="es-MX" sz="1400" dirty="0" smtClean="0">
                <a:latin typeface="Montserrat" panose="00000500000000000000" pitchFamily="2" charset="0"/>
              </a:rPr>
              <a:t>del</a:t>
            </a:r>
            <a:r>
              <a:rPr lang="es-MX" sz="1400" b="1" dirty="0" smtClean="0">
                <a:latin typeface="Montserrat" panose="00000500000000000000" pitchFamily="2" charset="0"/>
              </a:rPr>
              <a:t> </a:t>
            </a:r>
            <a:r>
              <a:rPr lang="es-MX" sz="1400" b="1" dirty="0">
                <a:latin typeface="Montserrat" panose="00000500000000000000" pitchFamily="2" charset="0"/>
              </a:rPr>
              <a:t>área de investigación de fenómenos geológicos </a:t>
            </a:r>
            <a:r>
              <a:rPr lang="es-MX" sz="1400" dirty="0">
                <a:latin typeface="Montserrat" panose="00000500000000000000" pitchFamily="2" charset="0"/>
              </a:rPr>
              <a:t>con una visión claramente </a:t>
            </a:r>
            <a:r>
              <a:rPr lang="es-MX" sz="1400" b="1" dirty="0" smtClean="0">
                <a:latin typeface="Montserrat" panose="00000500000000000000" pitchFamily="2" charset="0"/>
              </a:rPr>
              <a:t>preventiva</a:t>
            </a:r>
            <a:r>
              <a:rPr lang="es-MX" sz="1400" dirty="0" smtClean="0">
                <a:latin typeface="Montserrat" panose="00000500000000000000" pitchFamily="2" charset="0"/>
              </a:rPr>
              <a:t>.</a:t>
            </a:r>
          </a:p>
          <a:p>
            <a:pPr marL="285750" indent="-285750" algn="just">
              <a:spcAft>
                <a:spcPts val="600"/>
              </a:spcAft>
              <a:buSzPct val="150000"/>
              <a:buFont typeface="Arial" panose="020B0604020202020204" pitchFamily="34" charset="0"/>
              <a:buChar char="•"/>
            </a:pPr>
            <a:r>
              <a:rPr lang="es-MX" sz="1400" dirty="0" smtClean="0">
                <a:latin typeface="Montserrat" panose="00000500000000000000" pitchFamily="2" charset="0"/>
              </a:rPr>
              <a:t>Aunque actualmente existen </a:t>
            </a:r>
            <a:r>
              <a:rPr lang="es-MX" sz="1400" b="1" dirty="0" smtClean="0">
                <a:latin typeface="Montserrat" panose="00000500000000000000" pitchFamily="2" charset="0"/>
              </a:rPr>
              <a:t>comités científicos asesores de riesgos volcánicos y de agrietamiento del terreno, </a:t>
            </a:r>
            <a:r>
              <a:rPr lang="es-MX" sz="1400" dirty="0" smtClean="0">
                <a:latin typeface="Montserrat" panose="00000500000000000000" pitchFamily="2" charset="0"/>
              </a:rPr>
              <a:t>se sugiere tener otros comités para abordar otros fenómenos geotécnicos como son la </a:t>
            </a:r>
            <a:r>
              <a:rPr lang="es-MX" sz="1400" b="1" dirty="0" smtClean="0">
                <a:latin typeface="Montserrat" panose="00000500000000000000" pitchFamily="2" charset="0"/>
              </a:rPr>
              <a:t>inestabilidad de laderas </a:t>
            </a:r>
            <a:r>
              <a:rPr lang="da-DK" sz="1400" dirty="0">
                <a:latin typeface="Montserrat" panose="00000500000000000000" pitchFamily="2" charset="0"/>
              </a:rPr>
              <a:t>y </a:t>
            </a:r>
            <a:r>
              <a:rPr lang="da-DK" sz="1400" b="1" dirty="0">
                <a:latin typeface="Montserrat" panose="00000500000000000000" pitchFamily="2" charset="0"/>
              </a:rPr>
              <a:t>hundimientos súbitos en minas </a:t>
            </a:r>
            <a:r>
              <a:rPr lang="da-DK" sz="1400" dirty="0">
                <a:latin typeface="Montserrat" panose="00000500000000000000" pitchFamily="2" charset="0"/>
              </a:rPr>
              <a:t>y bancos de materiales del poniente de la Ciudad,</a:t>
            </a:r>
            <a:r>
              <a:rPr lang="es-MX" sz="1400" b="1" dirty="0" smtClean="0">
                <a:latin typeface="Montserrat" panose="00000500000000000000" pitchFamily="2" charset="0"/>
              </a:rPr>
              <a:t> </a:t>
            </a:r>
            <a:r>
              <a:rPr lang="es-MX" sz="1400" dirty="0" smtClean="0">
                <a:latin typeface="Montserrat" panose="00000500000000000000" pitchFamily="2" charset="0"/>
              </a:rPr>
              <a:t>con la participación </a:t>
            </a:r>
            <a:r>
              <a:rPr lang="es-MX" sz="1400" dirty="0">
                <a:latin typeface="Montserrat" panose="00000500000000000000" pitchFamily="2" charset="0"/>
              </a:rPr>
              <a:t>de autoridades, académicos, cuerpos colegiados y sociedades técnicas estatales</a:t>
            </a:r>
            <a:r>
              <a:rPr lang="es-MX" sz="1400" dirty="0" smtClean="0">
                <a:latin typeface="Montserrat" panose="00000500000000000000" pitchFamily="2" charset="0"/>
              </a:rPr>
              <a:t>.</a:t>
            </a:r>
            <a:endParaRPr lang="da-DK" sz="1400" dirty="0" smtClean="0">
              <a:latin typeface="Montserrat" panose="00000500000000000000" pitchFamily="2" charset="0"/>
            </a:endParaRPr>
          </a:p>
          <a:p>
            <a:pPr marL="285750" indent="-285750" algn="just">
              <a:spcAft>
                <a:spcPts val="600"/>
              </a:spcAft>
              <a:buSzPct val="150000"/>
              <a:buFont typeface="Arial" panose="020B0604020202020204" pitchFamily="34" charset="0"/>
              <a:buChar char="•"/>
            </a:pPr>
            <a:r>
              <a:rPr lang="da-DK" sz="1400" b="1" dirty="0" smtClean="0">
                <a:latin typeface="Montserrat" panose="00000500000000000000" pitchFamily="2" charset="0"/>
              </a:rPr>
              <a:t>Evitar</a:t>
            </a:r>
            <a:r>
              <a:rPr lang="da-DK" sz="1400" b="1" dirty="0">
                <a:latin typeface="Montserrat" panose="00000500000000000000" pitchFamily="2" charset="0"/>
              </a:rPr>
              <a:t>, en lo posible, la rotación de personal capacitado</a:t>
            </a:r>
            <a:r>
              <a:rPr lang="da-DK" sz="1400" dirty="0">
                <a:latin typeface="Montserrat" panose="00000500000000000000" pitchFamily="2" charset="0"/>
              </a:rPr>
              <a:t>, tanto a nivel </a:t>
            </a:r>
            <a:r>
              <a:rPr lang="da-DK" sz="1400" dirty="0" smtClean="0">
                <a:latin typeface="Montserrat" panose="00000500000000000000" pitchFamily="2" charset="0"/>
              </a:rPr>
              <a:t>ciudad, </a:t>
            </a:r>
            <a:r>
              <a:rPr lang="da-DK" sz="1400" dirty="0">
                <a:latin typeface="Montserrat" panose="00000500000000000000" pitchFamily="2" charset="0"/>
              </a:rPr>
              <a:t>como </a:t>
            </a:r>
            <a:r>
              <a:rPr lang="da-DK" sz="1400" dirty="0" smtClean="0">
                <a:latin typeface="Montserrat" panose="00000500000000000000" pitchFamily="2" charset="0"/>
              </a:rPr>
              <a:t>de alcaldía.</a:t>
            </a:r>
          </a:p>
          <a:p>
            <a:pPr marL="285750" indent="-285750" algn="just">
              <a:spcAft>
                <a:spcPts val="600"/>
              </a:spcAft>
              <a:buSzPct val="150000"/>
              <a:buFont typeface="Arial" panose="020B0604020202020204" pitchFamily="34" charset="0"/>
              <a:buChar char="•"/>
            </a:pPr>
            <a:r>
              <a:rPr lang="da-DK" sz="1400" b="1" dirty="0" smtClean="0">
                <a:latin typeface="Montserrat" panose="00000500000000000000" pitchFamily="2" charset="0"/>
              </a:rPr>
              <a:t>Fortalecer </a:t>
            </a:r>
            <a:r>
              <a:rPr lang="da-DK" sz="1400" b="1" dirty="0">
                <a:latin typeface="Montserrat" panose="00000500000000000000" pitchFamily="2" charset="0"/>
              </a:rPr>
              <a:t>las capacidades técnicas de </a:t>
            </a:r>
            <a:r>
              <a:rPr lang="da-DK" sz="1400" b="1" dirty="0" smtClean="0">
                <a:latin typeface="Montserrat" panose="00000500000000000000" pitchFamily="2" charset="0"/>
              </a:rPr>
              <a:t>las alcaldías </a:t>
            </a:r>
            <a:r>
              <a:rPr lang="da-DK" sz="1400" dirty="0">
                <a:latin typeface="Montserrat" panose="00000500000000000000" pitchFamily="2" charset="0"/>
              </a:rPr>
              <a:t>sobre el análisis y estudio de </a:t>
            </a:r>
            <a:r>
              <a:rPr lang="da-DK" sz="1400" dirty="0" smtClean="0">
                <a:latin typeface="Montserrat" panose="00000500000000000000" pitchFamily="2" charset="0"/>
              </a:rPr>
              <a:t>fenómenos y crear comités </a:t>
            </a:r>
            <a:r>
              <a:rPr lang="da-DK" sz="1400" dirty="0">
                <a:latin typeface="Montserrat" panose="00000500000000000000" pitchFamily="2" charset="0"/>
              </a:rPr>
              <a:t>locales de prevención de </a:t>
            </a:r>
            <a:r>
              <a:rPr lang="da-DK" sz="1400" dirty="0" smtClean="0">
                <a:latin typeface="Montserrat" panose="00000500000000000000" pitchFamily="2" charset="0"/>
              </a:rPr>
              <a:t>desastres.</a:t>
            </a:r>
            <a:endParaRPr lang="da-DK" sz="1400" dirty="0">
              <a:latin typeface="Montserrat" panose="00000500000000000000" pitchFamily="2" charset="0"/>
            </a:endParaRPr>
          </a:p>
          <a:p>
            <a:pPr marL="285750" indent="-285750" algn="just">
              <a:spcAft>
                <a:spcPts val="600"/>
              </a:spcAft>
              <a:buSzPct val="150000"/>
              <a:buFont typeface="Arial" panose="020B0604020202020204" pitchFamily="34" charset="0"/>
              <a:buChar char="•"/>
            </a:pPr>
            <a:r>
              <a:rPr lang="da-DK" sz="1400" dirty="0" smtClean="0">
                <a:latin typeface="Montserrat" panose="00000500000000000000" pitchFamily="2" charset="0"/>
              </a:rPr>
              <a:t>Implementar </a:t>
            </a:r>
            <a:r>
              <a:rPr lang="da-DK" sz="1400" b="1" dirty="0" smtClean="0">
                <a:latin typeface="Montserrat" panose="00000500000000000000" pitchFamily="2" charset="0"/>
              </a:rPr>
              <a:t>políticas públicas </a:t>
            </a:r>
            <a:r>
              <a:rPr lang="da-DK" sz="1400" dirty="0" smtClean="0">
                <a:latin typeface="Montserrat" panose="00000500000000000000" pitchFamily="2" charset="0"/>
              </a:rPr>
              <a:t>para el </a:t>
            </a:r>
            <a:r>
              <a:rPr lang="da-DK" sz="1400" b="1" dirty="0" smtClean="0">
                <a:latin typeface="Montserrat" panose="00000500000000000000" pitchFamily="2" charset="0"/>
              </a:rPr>
              <a:t>aprovechamiento </a:t>
            </a:r>
            <a:r>
              <a:rPr lang="da-DK" sz="1400" dirty="0" smtClean="0">
                <a:latin typeface="Montserrat" panose="00000500000000000000" pitchFamily="2" charset="0"/>
              </a:rPr>
              <a:t>del </a:t>
            </a:r>
            <a:r>
              <a:rPr lang="da-DK" sz="1400" b="1" dirty="0" smtClean="0">
                <a:latin typeface="Montserrat" panose="00000500000000000000" pitchFamily="2" charset="0"/>
              </a:rPr>
              <a:t>agua de lluvia y </a:t>
            </a:r>
            <a:r>
              <a:rPr lang="da-DK" sz="1400" dirty="0" smtClean="0">
                <a:latin typeface="Montserrat" panose="00000500000000000000" pitchFamily="2" charset="0"/>
              </a:rPr>
              <a:t>la construcción de </a:t>
            </a:r>
            <a:r>
              <a:rPr lang="da-DK" sz="1400" b="1" dirty="0" smtClean="0">
                <a:latin typeface="Montserrat" panose="00000500000000000000" pitchFamily="2" charset="0"/>
              </a:rPr>
              <a:t>pozos de absorción</a:t>
            </a:r>
            <a:r>
              <a:rPr lang="da-DK" sz="1400" dirty="0" smtClean="0">
                <a:latin typeface="Montserrat" panose="00000500000000000000" pitchFamily="2" charset="0"/>
              </a:rPr>
              <a:t>.</a:t>
            </a:r>
          </a:p>
        </p:txBody>
      </p:sp>
      <p:sp>
        <p:nvSpPr>
          <p:cNvPr id="8" name="6 CuadroTexto"/>
          <p:cNvSpPr txBox="1"/>
          <p:nvPr/>
        </p:nvSpPr>
        <p:spPr>
          <a:xfrm>
            <a:off x="-8727" y="6562219"/>
            <a:ext cx="3739085" cy="307777"/>
          </a:xfrm>
          <a:prstGeom prst="rect">
            <a:avLst/>
          </a:prstGeom>
          <a:noFill/>
        </p:spPr>
        <p:txBody>
          <a:bodyPr wrap="square" lIns="0" tIns="0" rIns="0" bIns="0" rtlCol="0">
            <a:spAutoFit/>
          </a:bodyPr>
          <a:lstStyle/>
          <a:p>
            <a:pPr algn="ctr"/>
            <a:r>
              <a:rPr lang="es-MX" sz="1000" b="1" dirty="0" smtClean="0">
                <a:latin typeface="Montserrat" panose="00000500000000000000" pitchFamily="2" charset="0"/>
              </a:rPr>
              <a:t>Muro de contención</a:t>
            </a:r>
            <a:r>
              <a:rPr lang="es-MX" sz="1000" b="1" dirty="0">
                <a:latin typeface="Montserrat" panose="00000500000000000000" pitchFamily="2" charset="0"/>
              </a:rPr>
              <a:t> </a:t>
            </a:r>
            <a:r>
              <a:rPr lang="es-MX" sz="1000" b="1" dirty="0" smtClean="0">
                <a:latin typeface="Montserrat" panose="00000500000000000000" pitchFamily="2" charset="0"/>
              </a:rPr>
              <a:t>para caídos de roca </a:t>
            </a:r>
          </a:p>
          <a:p>
            <a:pPr algn="ctr"/>
            <a:r>
              <a:rPr lang="es-MX" sz="1000" b="1" dirty="0" smtClean="0">
                <a:latin typeface="Montserrat" panose="00000500000000000000" pitchFamily="2" charset="0"/>
              </a:rPr>
              <a:t>En la Col. La Pastora, GAM</a:t>
            </a:r>
            <a:endParaRPr lang="es-MX" sz="1000" b="1" dirty="0">
              <a:latin typeface="Montserrat" panose="00000500000000000000" pitchFamily="2" charset="0"/>
            </a:endParaRPr>
          </a:p>
        </p:txBody>
      </p:sp>
      <p:pic>
        <p:nvPicPr>
          <p:cNvPr id="11" name="Imagen 10"/>
          <p:cNvPicPr>
            <a:picLocks noChangeAspect="1"/>
          </p:cNvPicPr>
          <p:nvPr/>
        </p:nvPicPr>
        <p:blipFill rotWithShape="1">
          <a:blip r:embed="rId3"/>
          <a:srcRect l="40550" t="19900" r="28738" b="19201"/>
          <a:stretch/>
        </p:blipFill>
        <p:spPr>
          <a:xfrm>
            <a:off x="449932" y="908720"/>
            <a:ext cx="2753916" cy="3210303"/>
          </a:xfrm>
          <a:prstGeom prst="rect">
            <a:avLst/>
          </a:prstGeom>
        </p:spPr>
      </p:pic>
      <p:sp>
        <p:nvSpPr>
          <p:cNvPr id="12" name="Rectángulo 11"/>
          <p:cNvSpPr/>
          <p:nvPr/>
        </p:nvSpPr>
        <p:spPr>
          <a:xfrm>
            <a:off x="-108520" y="4052530"/>
            <a:ext cx="3887511" cy="553998"/>
          </a:xfrm>
          <a:prstGeom prst="rect">
            <a:avLst/>
          </a:prstGeom>
        </p:spPr>
        <p:txBody>
          <a:bodyPr wrap="square">
            <a:spAutoFit/>
          </a:bodyPr>
          <a:lstStyle/>
          <a:p>
            <a:pPr algn="ctr"/>
            <a:r>
              <a:rPr lang="es-MX" sz="1000" b="1" dirty="0">
                <a:latin typeface="Montserrat" panose="00000500000000000000" pitchFamily="2" charset="0"/>
              </a:rPr>
              <a:t>Hundimiento regional acumulado </a:t>
            </a:r>
            <a:r>
              <a:rPr lang="es-MX" sz="1000" b="1" dirty="0" smtClean="0">
                <a:latin typeface="Montserrat" panose="00000500000000000000" pitchFamily="2" charset="0"/>
              </a:rPr>
              <a:t>en metros entre</a:t>
            </a:r>
          </a:p>
          <a:p>
            <a:pPr algn="ctr"/>
            <a:r>
              <a:rPr lang="es-MX" sz="1000" b="1" dirty="0" smtClean="0">
                <a:latin typeface="Montserrat" panose="00000500000000000000" pitchFamily="2" charset="0"/>
              </a:rPr>
              <a:t> </a:t>
            </a:r>
            <a:r>
              <a:rPr lang="es-MX" sz="1000" b="1" dirty="0">
                <a:latin typeface="Montserrat" panose="00000500000000000000" pitchFamily="2" charset="0"/>
              </a:rPr>
              <a:t>1862-2005 (</a:t>
            </a:r>
            <a:r>
              <a:rPr lang="es-MX" sz="900" b="1" dirty="0">
                <a:latin typeface="Montserrat" panose="00000500000000000000" pitchFamily="2" charset="0"/>
              </a:rPr>
              <a:t>Laboratorio de </a:t>
            </a:r>
            <a:r>
              <a:rPr lang="es-MX" sz="900" b="1" dirty="0" err="1" smtClean="0">
                <a:latin typeface="Montserrat" panose="00000500000000000000" pitchFamily="2" charset="0"/>
              </a:rPr>
              <a:t>Geoinformática</a:t>
            </a:r>
            <a:r>
              <a:rPr lang="es-MX" sz="900" b="1" dirty="0" smtClean="0">
                <a:latin typeface="Montserrat" panose="00000500000000000000" pitchFamily="2" charset="0"/>
              </a:rPr>
              <a:t> del Instituto de Ingeniería, 2008</a:t>
            </a:r>
            <a:r>
              <a:rPr lang="es-MX" sz="1000" b="1" dirty="0" smtClean="0">
                <a:latin typeface="Montserrat" panose="00000500000000000000" pitchFamily="2" charset="0"/>
              </a:rPr>
              <a:t>)</a:t>
            </a:r>
            <a:endParaRPr lang="es-MX" sz="1000" b="1" dirty="0">
              <a:latin typeface="Montserrat" panose="00000500000000000000" pitchFamily="2" charset="0"/>
            </a:endParaRPr>
          </a:p>
        </p:txBody>
      </p:sp>
      <p:pic>
        <p:nvPicPr>
          <p:cNvPr id="13" name="Picture 2" descr="Z:\ApoyoSINAPROC\Apy Sinap 2018\140.- Acciones de Prevención de Desastres - ESTADOS\30 CDMX\Fotos\Muro contención Caídos Roca\Muro contención caidos ro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606528"/>
            <a:ext cx="2600765" cy="1944216"/>
          </a:xfrm>
          <a:prstGeom prst="rect">
            <a:avLst/>
          </a:prstGeom>
          <a:noFill/>
          <a:extLst>
            <a:ext uri="{909E8E84-426E-40DD-AFC4-6F175D3DCCD1}">
              <a14:hiddenFill xmlns:a14="http://schemas.microsoft.com/office/drawing/2010/main">
                <a:solidFill>
                  <a:srgbClr val="FFFFFF"/>
                </a:solidFill>
              </a14:hiddenFill>
            </a:ext>
          </a:extLst>
        </p:spPr>
      </p:pic>
      <p:sp>
        <p:nvSpPr>
          <p:cNvPr id="17" name="8 Rectángulo"/>
          <p:cNvSpPr/>
          <p:nvPr/>
        </p:nvSpPr>
        <p:spPr>
          <a:xfrm>
            <a:off x="3779912" y="1196752"/>
            <a:ext cx="4824536" cy="338554"/>
          </a:xfrm>
          <a:prstGeom prst="rect">
            <a:avLst/>
          </a:prstGeom>
        </p:spPr>
        <p:txBody>
          <a:bodyPr wrap="square">
            <a:spAutoFit/>
          </a:bodyPr>
          <a:lstStyle/>
          <a:p>
            <a:pPr algn="just">
              <a:spcAft>
                <a:spcPts val="600"/>
              </a:spcAft>
            </a:pPr>
            <a:r>
              <a:rPr lang="es-MX" sz="1600" b="1" dirty="0" smtClean="0">
                <a:solidFill>
                  <a:srgbClr val="38806B"/>
                </a:solidFill>
                <a:latin typeface="Montserrat"/>
              </a:rPr>
              <a:t>RECOMENDACIONES</a:t>
            </a:r>
            <a:endParaRPr lang="es-MX" sz="1600" b="1" dirty="0">
              <a:solidFill>
                <a:srgbClr val="38806B"/>
              </a:solidFill>
              <a:latin typeface="Montserrat"/>
            </a:endParaRPr>
          </a:p>
        </p:txBody>
      </p:sp>
    </p:spTree>
    <p:extLst>
      <p:ext uri="{BB962C8B-B14F-4D97-AF65-F5344CB8AC3E}">
        <p14:creationId xmlns:p14="http://schemas.microsoft.com/office/powerpoint/2010/main" val="152833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6183" y="188640"/>
            <a:ext cx="4777269" cy="646331"/>
          </a:xfrm>
          <a:prstGeom prst="rect">
            <a:avLst/>
          </a:prstGeom>
          <a:noFill/>
        </p:spPr>
        <p:txBody>
          <a:bodyPr wrap="none" rtlCol="0">
            <a:spAutoFit/>
          </a:bodyPr>
          <a:lstStyle/>
          <a:p>
            <a:pPr algn="ctr"/>
            <a:r>
              <a:rPr lang="es-MX" b="1" dirty="0">
                <a:solidFill>
                  <a:srgbClr val="38806B"/>
                </a:solidFill>
                <a:latin typeface="Montserrat" panose="00000500000000000000" pitchFamily="2" charset="0"/>
              </a:rPr>
              <a:t>Acciones de prevención por </a:t>
            </a:r>
            <a:r>
              <a:rPr lang="es-MX" b="1" dirty="0" smtClean="0">
                <a:solidFill>
                  <a:srgbClr val="38806B"/>
                </a:solidFill>
                <a:latin typeface="Montserrat" panose="00000500000000000000" pitchFamily="2" charset="0"/>
              </a:rPr>
              <a:t>Dinámica</a:t>
            </a:r>
          </a:p>
          <a:p>
            <a:pPr algn="ctr"/>
            <a:r>
              <a:rPr lang="es-MX" b="1" dirty="0" smtClean="0">
                <a:solidFill>
                  <a:srgbClr val="38806B"/>
                </a:solidFill>
                <a:latin typeface="Montserrat" panose="00000500000000000000" pitchFamily="2" charset="0"/>
              </a:rPr>
              <a:t> de Suelos y Procesos Gravitacionales</a:t>
            </a:r>
            <a:endParaRPr lang="es-MX" b="1" dirty="0">
              <a:solidFill>
                <a:srgbClr val="38806B"/>
              </a:solidFill>
              <a:latin typeface="Montserrat" panose="00000500000000000000" pitchFamily="2" charset="0"/>
            </a:endParaRPr>
          </a:p>
        </p:txBody>
      </p:sp>
      <p:sp>
        <p:nvSpPr>
          <p:cNvPr id="9" name="Rectángulo 8"/>
          <p:cNvSpPr/>
          <p:nvPr/>
        </p:nvSpPr>
        <p:spPr>
          <a:xfrm>
            <a:off x="4139952" y="1524555"/>
            <a:ext cx="4824536" cy="5216813"/>
          </a:xfrm>
          <a:prstGeom prst="rect">
            <a:avLst/>
          </a:prstGeom>
        </p:spPr>
        <p:txBody>
          <a:bodyPr wrap="square">
            <a:spAutoFit/>
          </a:bodyPr>
          <a:lstStyle/>
          <a:p>
            <a:pPr marL="171450" indent="-171450" algn="just">
              <a:spcAft>
                <a:spcPts val="600"/>
              </a:spcAft>
              <a:buSzPct val="150000"/>
              <a:buFont typeface="Arial" panose="020B0604020202020204" pitchFamily="34" charset="0"/>
              <a:buChar char="•"/>
            </a:pPr>
            <a:r>
              <a:rPr lang="da-DK" sz="1400" b="1" dirty="0">
                <a:latin typeface="Montserrat" panose="00000500000000000000" pitchFamily="2" charset="0"/>
              </a:rPr>
              <a:t>Monitorear permanentemente </a:t>
            </a:r>
            <a:r>
              <a:rPr lang="da-DK" sz="1400" dirty="0">
                <a:latin typeface="Montserrat" panose="00000500000000000000" pitchFamily="2" charset="0"/>
              </a:rPr>
              <a:t>los sistemas de abastecimiento de agua y las tuberías de drenaje para detectar y </a:t>
            </a:r>
            <a:r>
              <a:rPr lang="da-DK" sz="1400" b="1" dirty="0">
                <a:latin typeface="Montserrat" panose="00000500000000000000" pitchFamily="2" charset="0"/>
              </a:rPr>
              <a:t>reparar oportunamente fugas</a:t>
            </a:r>
            <a:r>
              <a:rPr lang="da-DK" sz="1400" dirty="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da-DK" sz="1400" b="1" dirty="0" smtClean="0">
                <a:latin typeface="Montserrat" panose="00000500000000000000" pitchFamily="2" charset="0"/>
              </a:rPr>
              <a:t>Implementar </a:t>
            </a:r>
            <a:r>
              <a:rPr lang="da-DK" sz="1400" b="1" dirty="0">
                <a:latin typeface="Montserrat" panose="00000500000000000000" pitchFamily="2" charset="0"/>
              </a:rPr>
              <a:t>acciones de revisión de zonas críticas </a:t>
            </a:r>
            <a:r>
              <a:rPr lang="da-DK" sz="1400" dirty="0">
                <a:latin typeface="Montserrat" panose="00000500000000000000" pitchFamily="2" charset="0"/>
              </a:rPr>
              <a:t>para reubicación de viviendas y ordenamiento del territorio.</a:t>
            </a:r>
          </a:p>
          <a:p>
            <a:pPr marL="171450" indent="-171450" algn="just">
              <a:spcAft>
                <a:spcPts val="600"/>
              </a:spcAft>
              <a:buSzPct val="150000"/>
              <a:buFont typeface="Arial" panose="020B0604020202020204" pitchFamily="34" charset="0"/>
              <a:buChar char="•"/>
            </a:pPr>
            <a:r>
              <a:rPr lang="da-DK" sz="1400" b="1" dirty="0" smtClean="0">
                <a:latin typeface="Montserrat" panose="00000500000000000000" pitchFamily="2" charset="0"/>
              </a:rPr>
              <a:t>Generar </a:t>
            </a:r>
            <a:r>
              <a:rPr lang="da-DK" sz="1400" b="1" dirty="0">
                <a:latin typeface="Montserrat" panose="00000500000000000000" pitchFamily="2" charset="0"/>
              </a:rPr>
              <a:t>fortalezas en cartografía y análisis de imágenes de </a:t>
            </a:r>
            <a:r>
              <a:rPr lang="da-DK" sz="1400" b="1" dirty="0" smtClean="0">
                <a:latin typeface="Montserrat" panose="00000500000000000000" pitchFamily="2" charset="0"/>
              </a:rPr>
              <a:t>satélite</a:t>
            </a:r>
            <a:r>
              <a:rPr lang="da-DK" sz="1400" dirty="0" smtClean="0">
                <a:latin typeface="Montserrat" panose="00000500000000000000" pitchFamily="2" charset="0"/>
              </a:rPr>
              <a:t>. </a:t>
            </a:r>
            <a:r>
              <a:rPr lang="da-DK" sz="1400" dirty="0">
                <a:latin typeface="Montserrat" panose="00000500000000000000" pitchFamily="2" charset="0"/>
              </a:rPr>
              <a:t>La Dirección de Investigación puede </a:t>
            </a:r>
            <a:r>
              <a:rPr lang="da-DK" sz="1400" dirty="0" smtClean="0">
                <a:latin typeface="Montserrat" panose="00000500000000000000" pitchFamily="2" charset="0"/>
              </a:rPr>
              <a:t>colaborar para capacitar al personal de la Secretaría de PC.</a:t>
            </a:r>
            <a:endParaRPr lang="da-DK" sz="1400" dirty="0">
              <a:latin typeface="Montserrat" panose="00000500000000000000" pitchFamily="2" charset="0"/>
            </a:endParaRPr>
          </a:p>
          <a:p>
            <a:pPr marL="171450" indent="-171450" algn="just">
              <a:spcAft>
                <a:spcPts val="600"/>
              </a:spcAft>
              <a:buSzPct val="150000"/>
              <a:buFont typeface="Arial" panose="020B0604020202020204" pitchFamily="34" charset="0"/>
              <a:buChar char="•"/>
            </a:pPr>
            <a:r>
              <a:rPr lang="da-DK" sz="1400" dirty="0" smtClean="0">
                <a:latin typeface="Montserrat" panose="00000500000000000000" pitchFamily="2" charset="0"/>
              </a:rPr>
              <a:t>Reforzar </a:t>
            </a:r>
            <a:r>
              <a:rPr lang="da-DK" sz="1400" dirty="0">
                <a:latin typeface="Montserrat" panose="00000500000000000000" pitchFamily="2" charset="0"/>
              </a:rPr>
              <a:t>la red de </a:t>
            </a:r>
            <a:r>
              <a:rPr lang="da-DK" sz="1400" b="1" dirty="0">
                <a:latin typeface="Montserrat" panose="00000500000000000000" pitchFamily="2" charset="0"/>
              </a:rPr>
              <a:t>estaciones meteorológicas </a:t>
            </a:r>
            <a:r>
              <a:rPr lang="da-DK" sz="1400" dirty="0">
                <a:latin typeface="Montserrat" panose="00000500000000000000" pitchFamily="2" charset="0"/>
              </a:rPr>
              <a:t>y </a:t>
            </a:r>
            <a:r>
              <a:rPr lang="da-DK" sz="1400" b="1" dirty="0">
                <a:latin typeface="Montserrat" panose="00000500000000000000" pitchFamily="2" charset="0"/>
              </a:rPr>
              <a:t>sísmicas</a:t>
            </a:r>
            <a:r>
              <a:rPr lang="da-DK" sz="1400" dirty="0">
                <a:latin typeface="Montserrat" panose="00000500000000000000" pitchFamily="2" charset="0"/>
              </a:rPr>
              <a:t>, principalmente</a:t>
            </a:r>
            <a:r>
              <a:rPr lang="da-DK" sz="1400" b="1" dirty="0">
                <a:latin typeface="Montserrat" panose="00000500000000000000" pitchFamily="2" charset="0"/>
              </a:rPr>
              <a:t> </a:t>
            </a:r>
            <a:r>
              <a:rPr lang="da-DK" sz="1400" dirty="0">
                <a:latin typeface="Montserrat" panose="00000500000000000000" pitchFamily="2" charset="0"/>
              </a:rPr>
              <a:t>en zonas propensas a inestabilidad de laderas, así como gestionar la </a:t>
            </a:r>
            <a:r>
              <a:rPr lang="da-DK" sz="1400" b="1" dirty="0">
                <a:latin typeface="Montserrat" panose="00000500000000000000" pitchFamily="2" charset="0"/>
              </a:rPr>
              <a:t>adquisición de equipo geotécnico</a:t>
            </a:r>
            <a:r>
              <a:rPr lang="da-DK" sz="1400" dirty="0">
                <a:latin typeface="Montserrat" panose="00000500000000000000" pitchFamily="2" charset="0"/>
              </a:rPr>
              <a:t> para trabajo de campo como GPS, brújulas, distanciómetros, mapa movil, penetrómetros, etc.</a:t>
            </a:r>
          </a:p>
          <a:p>
            <a:pPr marL="171450" indent="-171450" algn="just">
              <a:spcAft>
                <a:spcPts val="600"/>
              </a:spcAft>
              <a:buSzPct val="150000"/>
              <a:buFont typeface="Arial" panose="020B0604020202020204" pitchFamily="34" charset="0"/>
              <a:buChar char="•"/>
            </a:pPr>
            <a:r>
              <a:rPr lang="es-MX" sz="1400" dirty="0" smtClean="0">
                <a:latin typeface="Montserrat" panose="00000500000000000000" pitchFamily="2" charset="0"/>
              </a:rPr>
              <a:t>Para el análisis de los fenómenos de hundimiento y agrietamiento, además del </a:t>
            </a:r>
            <a:r>
              <a:rPr lang="es-MX" sz="1400" b="1" dirty="0" smtClean="0">
                <a:latin typeface="Montserrat" panose="00000500000000000000" pitchFamily="2" charset="0"/>
              </a:rPr>
              <a:t>monitoreo topográfico</a:t>
            </a:r>
            <a:r>
              <a:rPr lang="es-MX" sz="1400" dirty="0" smtClean="0">
                <a:latin typeface="Montserrat" panose="00000500000000000000" pitchFamily="2" charset="0"/>
              </a:rPr>
              <a:t>,</a:t>
            </a:r>
            <a:r>
              <a:rPr lang="es-MX" sz="1400" b="1" dirty="0" smtClean="0">
                <a:latin typeface="Montserrat" panose="00000500000000000000" pitchFamily="2" charset="0"/>
              </a:rPr>
              <a:t> </a:t>
            </a:r>
            <a:r>
              <a:rPr lang="es-MX" sz="1400" dirty="0" smtClean="0">
                <a:latin typeface="Montserrat" panose="00000500000000000000" pitchFamily="2" charset="0"/>
              </a:rPr>
              <a:t>se sugiere realizar </a:t>
            </a:r>
            <a:r>
              <a:rPr lang="es-MX" sz="1400" dirty="0">
                <a:latin typeface="Montserrat" panose="00000500000000000000" pitchFamily="2" charset="0"/>
              </a:rPr>
              <a:t>análisis de imágenes de </a:t>
            </a:r>
            <a:r>
              <a:rPr lang="es-MX" sz="1400" dirty="0" smtClean="0">
                <a:latin typeface="Montserrat" panose="00000500000000000000" pitchFamily="2" charset="0"/>
              </a:rPr>
              <a:t>satélite o vuelos </a:t>
            </a:r>
            <a:r>
              <a:rPr lang="es-MX" sz="1400" dirty="0">
                <a:latin typeface="Montserrat" panose="00000500000000000000" pitchFamily="2" charset="0"/>
              </a:rPr>
              <a:t>L</a:t>
            </a:r>
            <a:r>
              <a:rPr lang="es-MX" sz="1400" dirty="0" smtClean="0">
                <a:latin typeface="Montserrat" panose="00000500000000000000" pitchFamily="2" charset="0"/>
              </a:rPr>
              <a:t>idar para </a:t>
            </a:r>
            <a:r>
              <a:rPr lang="es-MX" sz="1400" dirty="0">
                <a:latin typeface="Montserrat" panose="00000500000000000000" pitchFamily="2" charset="0"/>
              </a:rPr>
              <a:t>estimar </a:t>
            </a:r>
            <a:r>
              <a:rPr lang="es-MX" sz="1400" b="1" dirty="0">
                <a:latin typeface="Montserrat" panose="00000500000000000000" pitchFamily="2" charset="0"/>
              </a:rPr>
              <a:t>velocidades de hundimiento</a:t>
            </a:r>
            <a:r>
              <a:rPr lang="es-MX" sz="1400" dirty="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es-MX" sz="1400" b="1" dirty="0" smtClean="0">
                <a:latin typeface="Montserrat" panose="00000500000000000000" pitchFamily="2" charset="0"/>
              </a:rPr>
              <a:t>Actualizar el Atlas de Riesgos de la CDMX</a:t>
            </a:r>
            <a:r>
              <a:rPr lang="es-MX" sz="1400" dirty="0" smtClean="0">
                <a:latin typeface="Montserrat" panose="00000500000000000000" pitchFamily="2" charset="0"/>
              </a:rPr>
              <a:t>.</a:t>
            </a:r>
          </a:p>
        </p:txBody>
      </p:sp>
      <p:sp>
        <p:nvSpPr>
          <p:cNvPr id="14" name="1 Título"/>
          <p:cNvSpPr txBox="1">
            <a:spLocks/>
          </p:cNvSpPr>
          <p:nvPr/>
        </p:nvSpPr>
        <p:spPr>
          <a:xfrm>
            <a:off x="53469" y="6432467"/>
            <a:ext cx="3926558" cy="266233"/>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Estabilización de laderas, Milpa Alta, 2003</a:t>
            </a:r>
          </a:p>
        </p:txBody>
      </p:sp>
      <p:pic>
        <p:nvPicPr>
          <p:cNvPr id="15" name="Picture 3" descr="\\Mx03899\g\ApoyoSINAPROC\Apy Sinap 2018\140.- Acciones de Prevención de Desastres - ESTADOS\30 CDMX\Fotos\Milpa_Alta 20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40" y="3840179"/>
            <a:ext cx="3746182" cy="2497455"/>
          </a:xfrm>
          <a:prstGeom prst="rect">
            <a:avLst/>
          </a:prstGeom>
          <a:noFill/>
          <a:extLst>
            <a:ext uri="{909E8E84-426E-40DD-AFC4-6F175D3DCCD1}">
              <a14:hiddenFill xmlns:a14="http://schemas.microsoft.com/office/drawing/2010/main">
                <a:solidFill>
                  <a:srgbClr val="FFFFFF"/>
                </a:solidFill>
              </a14:hiddenFill>
            </a:ext>
          </a:extLst>
        </p:spPr>
      </p:pic>
      <p:sp>
        <p:nvSpPr>
          <p:cNvPr id="16" name="1 Título"/>
          <p:cNvSpPr txBox="1">
            <a:spLocks/>
          </p:cNvSpPr>
          <p:nvPr/>
        </p:nvSpPr>
        <p:spPr>
          <a:xfrm>
            <a:off x="145836" y="3620613"/>
            <a:ext cx="3847974" cy="31244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Agrietamiento del terreno en Tláhuac, 2016</a:t>
            </a:r>
            <a:endParaRPr lang="es-MX" sz="1000" b="1" dirty="0">
              <a:latin typeface="Montserrat" panose="00000500000000000000" pitchFamily="2" charset="0"/>
            </a:endParaRPr>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233" y="1340768"/>
            <a:ext cx="3845703" cy="2160240"/>
          </a:xfrm>
          <a:prstGeom prst="rect">
            <a:avLst/>
          </a:prstGeom>
        </p:spPr>
      </p:pic>
      <p:sp>
        <p:nvSpPr>
          <p:cNvPr id="19" name="8 Rectángulo"/>
          <p:cNvSpPr/>
          <p:nvPr/>
        </p:nvSpPr>
        <p:spPr>
          <a:xfrm>
            <a:off x="4067944" y="1146230"/>
            <a:ext cx="4824536" cy="338554"/>
          </a:xfrm>
          <a:prstGeom prst="rect">
            <a:avLst/>
          </a:prstGeom>
        </p:spPr>
        <p:txBody>
          <a:bodyPr wrap="square">
            <a:spAutoFit/>
          </a:bodyPr>
          <a:lstStyle/>
          <a:p>
            <a:pPr algn="just">
              <a:spcAft>
                <a:spcPts val="600"/>
              </a:spcAft>
            </a:pPr>
            <a:r>
              <a:rPr lang="es-MX" sz="1600" b="1" dirty="0" smtClean="0">
                <a:solidFill>
                  <a:srgbClr val="38806B"/>
                </a:solidFill>
                <a:latin typeface="Montserrat"/>
              </a:rPr>
              <a:t>RECOMENDACIONES</a:t>
            </a:r>
            <a:endParaRPr lang="es-MX" sz="1600" b="1" dirty="0">
              <a:solidFill>
                <a:srgbClr val="38806B"/>
              </a:solidFill>
              <a:latin typeface="Montserrat"/>
            </a:endParaRPr>
          </a:p>
        </p:txBody>
      </p:sp>
    </p:spTree>
    <p:extLst>
      <p:ext uri="{BB962C8B-B14F-4D97-AF65-F5344CB8AC3E}">
        <p14:creationId xmlns:p14="http://schemas.microsoft.com/office/powerpoint/2010/main" val="373324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6183" y="188640"/>
            <a:ext cx="4777269" cy="646331"/>
          </a:xfrm>
          <a:prstGeom prst="rect">
            <a:avLst/>
          </a:prstGeom>
          <a:noFill/>
        </p:spPr>
        <p:txBody>
          <a:bodyPr wrap="none" rtlCol="0">
            <a:spAutoFit/>
          </a:bodyPr>
          <a:lstStyle/>
          <a:p>
            <a:pPr algn="ctr"/>
            <a:r>
              <a:rPr lang="es-MX" b="1" dirty="0">
                <a:solidFill>
                  <a:srgbClr val="38806B"/>
                </a:solidFill>
                <a:latin typeface="Montserrat" panose="00000500000000000000" pitchFamily="2" charset="0"/>
              </a:rPr>
              <a:t>Acciones de prevención por </a:t>
            </a:r>
            <a:r>
              <a:rPr lang="es-MX" b="1" dirty="0" smtClean="0">
                <a:solidFill>
                  <a:srgbClr val="38806B"/>
                </a:solidFill>
                <a:latin typeface="Montserrat" panose="00000500000000000000" pitchFamily="2" charset="0"/>
              </a:rPr>
              <a:t>Dinámica</a:t>
            </a:r>
          </a:p>
          <a:p>
            <a:pPr algn="ctr"/>
            <a:r>
              <a:rPr lang="es-MX" b="1" dirty="0" smtClean="0">
                <a:solidFill>
                  <a:srgbClr val="38806B"/>
                </a:solidFill>
                <a:latin typeface="Montserrat" panose="00000500000000000000" pitchFamily="2" charset="0"/>
              </a:rPr>
              <a:t> de Suelos y Procesos Gravitacionales</a:t>
            </a:r>
            <a:endParaRPr lang="es-MX" b="1" dirty="0">
              <a:solidFill>
                <a:srgbClr val="38806B"/>
              </a:solidFill>
              <a:latin typeface="Montserrat" panose="00000500000000000000" pitchFamily="2" charset="0"/>
            </a:endParaRPr>
          </a:p>
        </p:txBody>
      </p:sp>
      <p:sp>
        <p:nvSpPr>
          <p:cNvPr id="8" name="6 Rectángulo"/>
          <p:cNvSpPr/>
          <p:nvPr/>
        </p:nvSpPr>
        <p:spPr>
          <a:xfrm>
            <a:off x="251520" y="1484784"/>
            <a:ext cx="8496944" cy="1831271"/>
          </a:xfrm>
          <a:prstGeom prst="rect">
            <a:avLst/>
          </a:prstGeom>
        </p:spPr>
        <p:txBody>
          <a:bodyPr wrap="square">
            <a:spAutoFit/>
          </a:bodyPr>
          <a:lstStyle/>
          <a:p>
            <a:pPr marL="171450" indent="-171450" algn="just">
              <a:spcAft>
                <a:spcPts val="600"/>
              </a:spcAft>
              <a:buSzPct val="150000"/>
              <a:buFont typeface="Arial" panose="020B0604020202020204" pitchFamily="34" charset="0"/>
              <a:buChar char="•"/>
            </a:pPr>
            <a:r>
              <a:rPr lang="da-DK" sz="1400" dirty="0" smtClean="0">
                <a:latin typeface="Montserrat" panose="00000500000000000000" pitchFamily="2" charset="0"/>
              </a:rPr>
              <a:t>En la página del ANR está disponible, para su </a:t>
            </a:r>
            <a:r>
              <a:rPr lang="da-DK" sz="1400" b="1" dirty="0" smtClean="0">
                <a:latin typeface="Montserrat" panose="00000500000000000000" pitchFamily="2" charset="0"/>
              </a:rPr>
              <a:t>consulta y descarga, el Mapa Nacional de Susceptibilidad a la Inestabilidad de Laderas</a:t>
            </a:r>
            <a:r>
              <a:rPr lang="da-DK" sz="1400" dirty="0" smtClean="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da-DK" sz="1400" b="1" dirty="0" smtClean="0">
                <a:latin typeface="Montserrat" panose="00000500000000000000" pitchFamily="2" charset="0"/>
              </a:rPr>
              <a:t>Para los fenómenos de hundimIento y agrietamiento se </a:t>
            </a:r>
            <a:r>
              <a:rPr lang="da-DK" sz="1400" b="1" dirty="0">
                <a:latin typeface="Montserrat" panose="00000500000000000000" pitchFamily="2" charset="0"/>
              </a:rPr>
              <a:t>recomienda seguir los lineamientos de la Guía de Contenido </a:t>
            </a:r>
            <a:r>
              <a:rPr lang="da-DK" sz="1400" b="1" dirty="0" smtClean="0">
                <a:latin typeface="Montserrat" panose="00000500000000000000" pitchFamily="2" charset="0"/>
              </a:rPr>
              <a:t>Mínimo</a:t>
            </a:r>
            <a:r>
              <a:rPr lang="da-DK" sz="1400" dirty="0" smtClean="0">
                <a:latin typeface="Montserrat" panose="00000500000000000000" pitchFamily="2" charset="0"/>
              </a:rPr>
              <a:t>:</a:t>
            </a:r>
          </a:p>
          <a:p>
            <a:pPr marL="177800" algn="ctr">
              <a:spcAft>
                <a:spcPts val="600"/>
              </a:spcAft>
              <a:buClr>
                <a:srgbClr val="CBB487"/>
              </a:buClr>
            </a:pPr>
            <a:r>
              <a:rPr lang="da-DK" sz="1400" dirty="0" smtClean="0">
                <a:latin typeface="Montserrat" panose="00000500000000000000" pitchFamily="2" charset="0"/>
              </a:rPr>
              <a:t>http</a:t>
            </a:r>
            <a:r>
              <a:rPr lang="da-DK" sz="1400" dirty="0">
                <a:latin typeface="Montserrat" panose="00000500000000000000" pitchFamily="2" charset="0"/>
              </a:rPr>
              <a:t>://</a:t>
            </a:r>
            <a:r>
              <a:rPr lang="da-DK" sz="1400" dirty="0" smtClean="0">
                <a:latin typeface="Montserrat" panose="00000500000000000000" pitchFamily="2" charset="0"/>
              </a:rPr>
              <a:t>www.atlasnacionalderiesgos.gob.mx/archivo/descargas.html</a:t>
            </a:r>
          </a:p>
          <a:p>
            <a:pPr marL="171450" indent="-171450" algn="just">
              <a:spcAft>
                <a:spcPts val="600"/>
              </a:spcAft>
              <a:buSzPct val="150000"/>
              <a:buFont typeface="Arial" panose="020B0604020202020204" pitchFamily="34" charset="0"/>
              <a:buChar char="•"/>
            </a:pPr>
            <a:r>
              <a:rPr lang="da-DK" sz="1400" dirty="0" smtClean="0">
                <a:latin typeface="Montserrat" panose="00000500000000000000" pitchFamily="2" charset="0"/>
              </a:rPr>
              <a:t>El </a:t>
            </a:r>
            <a:r>
              <a:rPr lang="da-DK" sz="1400" dirty="0">
                <a:latin typeface="Montserrat" panose="00000500000000000000" pitchFamily="2" charset="0"/>
              </a:rPr>
              <a:t>CENAPRED </a:t>
            </a:r>
            <a:r>
              <a:rPr lang="da-DK" sz="1400" dirty="0" smtClean="0">
                <a:latin typeface="Montserrat" panose="00000500000000000000" pitchFamily="2" charset="0"/>
              </a:rPr>
              <a:t>puede colaborar con </a:t>
            </a:r>
            <a:r>
              <a:rPr lang="da-DK" sz="1400" b="1" dirty="0" smtClean="0">
                <a:latin typeface="Montserrat" panose="00000500000000000000" pitchFamily="2" charset="0"/>
              </a:rPr>
              <a:t>capacitación en temas de inestabilidad de laderas, hundimiento y agrietamiento del terreno.</a:t>
            </a:r>
            <a:endParaRPr lang="da-DK" sz="1400" dirty="0">
              <a:latin typeface="Montserrat" panose="00000500000000000000" pitchFamily="2" charset="0"/>
            </a:endParaRPr>
          </a:p>
        </p:txBody>
      </p:sp>
      <p:sp>
        <p:nvSpPr>
          <p:cNvPr id="10" name="1 Título"/>
          <p:cNvSpPr txBox="1">
            <a:spLocks/>
          </p:cNvSpPr>
          <p:nvPr/>
        </p:nvSpPr>
        <p:spPr>
          <a:xfrm>
            <a:off x="130940" y="6421350"/>
            <a:ext cx="3456384" cy="504056"/>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Desarrollo Habitacional Vista del Campo, Cuajimalpa, 2017</a:t>
            </a:r>
          </a:p>
        </p:txBody>
      </p:sp>
      <p:sp>
        <p:nvSpPr>
          <p:cNvPr id="12" name="7 Rectángulo"/>
          <p:cNvSpPr/>
          <p:nvPr/>
        </p:nvSpPr>
        <p:spPr>
          <a:xfrm>
            <a:off x="3855634" y="3406928"/>
            <a:ext cx="5036846" cy="3262432"/>
          </a:xfrm>
          <a:prstGeom prst="rect">
            <a:avLst/>
          </a:prstGeom>
        </p:spPr>
        <p:txBody>
          <a:bodyPr wrap="square">
            <a:spAutoFit/>
          </a:bodyPr>
          <a:lstStyle/>
          <a:p>
            <a:pPr marL="171450" indent="-171450" algn="just">
              <a:spcAft>
                <a:spcPts val="600"/>
              </a:spcAft>
              <a:buSzPct val="150000"/>
              <a:buFont typeface="Arial" panose="020B0604020202020204" pitchFamily="34" charset="0"/>
              <a:buChar char="•"/>
            </a:pPr>
            <a:r>
              <a:rPr lang="da-DK" sz="1400" dirty="0" smtClean="0">
                <a:latin typeface="Montserrat" panose="00000500000000000000" pitchFamily="2" charset="0"/>
              </a:rPr>
              <a:t>El CENAPRED cuenta con </a:t>
            </a:r>
            <a:r>
              <a:rPr lang="da-DK" sz="1400" b="1" dirty="0" smtClean="0">
                <a:latin typeface="Montserrat" panose="00000500000000000000" pitchFamily="2" charset="0"/>
              </a:rPr>
              <a:t>procedimientos y experiencia</a:t>
            </a:r>
            <a:r>
              <a:rPr lang="da-DK" sz="1400" dirty="0" smtClean="0">
                <a:latin typeface="Montserrat" panose="00000500000000000000" pitchFamily="2" charset="0"/>
              </a:rPr>
              <a:t> para </a:t>
            </a:r>
            <a:r>
              <a:rPr lang="da-DK" sz="1400" dirty="0">
                <a:latin typeface="Montserrat" panose="00000500000000000000" pitchFamily="2" charset="0"/>
              </a:rPr>
              <a:t>realizar/implementar </a:t>
            </a:r>
            <a:r>
              <a:rPr lang="da-DK" sz="1400" dirty="0" smtClean="0">
                <a:latin typeface="Montserrat" panose="00000500000000000000" pitchFamily="2" charset="0"/>
              </a:rPr>
              <a:t>cursos y acciones </a:t>
            </a:r>
            <a:r>
              <a:rPr lang="da-DK" sz="1400" dirty="0">
                <a:latin typeface="Montserrat" panose="00000500000000000000" pitchFamily="2" charset="0"/>
              </a:rPr>
              <a:t>de comunicación del riesgo y difusión de medidas de prevención</a:t>
            </a:r>
            <a:r>
              <a:rPr lang="da-DK" sz="1400" dirty="0" smtClean="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da-DK" sz="1400" b="1" dirty="0" smtClean="0">
                <a:latin typeface="Montserrat" panose="00000500000000000000" pitchFamily="2" charset="0"/>
              </a:rPr>
              <a:t>La </a:t>
            </a:r>
            <a:r>
              <a:rPr lang="da-DK" sz="1400" b="1" dirty="0">
                <a:latin typeface="Montserrat" panose="00000500000000000000" pitchFamily="2" charset="0"/>
              </a:rPr>
              <a:t>Dirección de Investigación cuenta con un amplio acervo de información </a:t>
            </a:r>
            <a:r>
              <a:rPr lang="da-DK" sz="1400" dirty="0">
                <a:latin typeface="Montserrat" panose="00000500000000000000" pitchFamily="2" charset="0"/>
              </a:rPr>
              <a:t>sobre los fenómenos </a:t>
            </a:r>
            <a:r>
              <a:rPr lang="da-DK" sz="1400" dirty="0" smtClean="0">
                <a:latin typeface="Montserrat" panose="00000500000000000000" pitchFamily="2" charset="0"/>
              </a:rPr>
              <a:t>de inestabilidad de laderas</a:t>
            </a:r>
            <a:r>
              <a:rPr lang="es-MX" sz="1400" dirty="0" smtClean="0">
                <a:latin typeface="Montserrat" panose="00000500000000000000" pitchFamily="2" charset="0"/>
              </a:rPr>
              <a:t>, fallas en minas, hundimiento y agrietamiento del terreno, los </a:t>
            </a:r>
            <a:r>
              <a:rPr lang="es-MX" sz="1400" dirty="0">
                <a:latin typeface="Montserrat" panose="00000500000000000000" pitchFamily="2" charset="0"/>
              </a:rPr>
              <a:t>cuales están disponibles para su consulta en la Subdirección de Dinámica de Suelos y Procesos Gravitacionales</a:t>
            </a:r>
            <a:r>
              <a:rPr lang="da-DK" sz="1400" dirty="0" smtClean="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da-DK" sz="1400" dirty="0" smtClean="0">
                <a:latin typeface="Montserrat" panose="00000500000000000000" pitchFamily="2" charset="0"/>
              </a:rPr>
              <a:t>También cuenta con un Laboratorio de Dinámica de Suelos, en el cual se pueden realizar ensayes dinámicos en muestras de suelo macizas y huecas.</a:t>
            </a:r>
            <a:endParaRPr lang="da-DK" sz="1400" dirty="0">
              <a:latin typeface="Montserrat" panose="00000500000000000000" pitchFamily="2" charset="0"/>
            </a:endParaRPr>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4" y="3573016"/>
            <a:ext cx="3604650" cy="2704318"/>
          </a:xfrm>
          <a:prstGeom prst="rect">
            <a:avLst/>
          </a:prstGeom>
        </p:spPr>
      </p:pic>
      <p:sp>
        <p:nvSpPr>
          <p:cNvPr id="18" name="8 Rectángulo"/>
          <p:cNvSpPr/>
          <p:nvPr/>
        </p:nvSpPr>
        <p:spPr>
          <a:xfrm>
            <a:off x="251520" y="1074222"/>
            <a:ext cx="4824536" cy="338554"/>
          </a:xfrm>
          <a:prstGeom prst="rect">
            <a:avLst/>
          </a:prstGeom>
        </p:spPr>
        <p:txBody>
          <a:bodyPr wrap="square">
            <a:spAutoFit/>
          </a:bodyPr>
          <a:lstStyle/>
          <a:p>
            <a:pPr algn="just">
              <a:spcAft>
                <a:spcPts val="600"/>
              </a:spcAft>
            </a:pPr>
            <a:r>
              <a:rPr lang="es-MX" sz="1600" b="1" dirty="0" smtClean="0">
                <a:solidFill>
                  <a:srgbClr val="38806B"/>
                </a:solidFill>
                <a:latin typeface="Montserrat"/>
              </a:rPr>
              <a:t>RECURSOS DISPONIBLES</a:t>
            </a:r>
            <a:endParaRPr lang="es-MX" sz="1600" b="1" dirty="0">
              <a:solidFill>
                <a:srgbClr val="38806B"/>
              </a:solidFill>
              <a:latin typeface="Montserrat"/>
            </a:endParaRPr>
          </a:p>
        </p:txBody>
      </p:sp>
    </p:spTree>
    <p:extLst>
      <p:ext uri="{BB962C8B-B14F-4D97-AF65-F5344CB8AC3E}">
        <p14:creationId xmlns:p14="http://schemas.microsoft.com/office/powerpoint/2010/main" val="26630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 xmlns:a16="http://schemas.microsoft.com/office/drawing/2014/main" id="{8704289E-E0FC-492E-AA72-A14602583E7F}"/>
              </a:ext>
            </a:extLst>
          </p:cNvPr>
          <p:cNvSpPr txBox="1"/>
          <p:nvPr/>
        </p:nvSpPr>
        <p:spPr>
          <a:xfrm>
            <a:off x="107504" y="332656"/>
            <a:ext cx="4068743"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VULNERABILIDAD DE VIVIENDA</a:t>
            </a:r>
            <a:endParaRPr lang="es-MX" b="1" dirty="0">
              <a:solidFill>
                <a:srgbClr val="38806B"/>
              </a:solidFill>
              <a:latin typeface="Montserrat" panose="00000500000000000000" pitchFamily="2" charset="0"/>
            </a:endParaRPr>
          </a:p>
        </p:txBody>
      </p:sp>
      <p:graphicFrame>
        <p:nvGraphicFramePr>
          <p:cNvPr id="16" name="18 Tabla"/>
          <p:cNvGraphicFramePr>
            <a:graphicFrameLocks noGrp="1"/>
          </p:cNvGraphicFramePr>
          <p:nvPr>
            <p:extLst>
              <p:ext uri="{D42A27DB-BD31-4B8C-83A1-F6EECF244321}">
                <p14:modId xmlns:p14="http://schemas.microsoft.com/office/powerpoint/2010/main" val="1200327630"/>
              </p:ext>
            </p:extLst>
          </p:nvPr>
        </p:nvGraphicFramePr>
        <p:xfrm>
          <a:off x="107504" y="934173"/>
          <a:ext cx="6840760" cy="2599536"/>
        </p:xfrm>
        <a:graphic>
          <a:graphicData uri="http://schemas.openxmlformats.org/drawingml/2006/table">
            <a:tbl>
              <a:tblPr>
                <a:tableStyleId>{5C22544A-7EE6-4342-B048-85BDC9FD1C3A}</a:tableStyleId>
              </a:tblPr>
              <a:tblGrid>
                <a:gridCol w="4392488"/>
                <a:gridCol w="1008112"/>
                <a:gridCol w="1440160"/>
              </a:tblGrid>
              <a:tr h="288032">
                <a:tc>
                  <a:txBody>
                    <a:bodyPr/>
                    <a:lstStyle/>
                    <a:p>
                      <a:pPr algn="ctr" fontAlgn="b"/>
                      <a:r>
                        <a:rPr lang="es-MX" sz="1400" b="1" u="none" strike="noStrike" baseline="0" dirty="0">
                          <a:solidFill>
                            <a:schemeClr val="bg1"/>
                          </a:solidFill>
                          <a:effectLst/>
                          <a:latin typeface="Montserrat" panose="00000500000000000000" pitchFamily="2" charset="0"/>
                        </a:rPr>
                        <a:t>Tipología de vivienda en </a:t>
                      </a:r>
                      <a:r>
                        <a:rPr lang="es-MX" sz="1400" b="1" u="none" strike="noStrike" baseline="0" dirty="0" smtClean="0">
                          <a:solidFill>
                            <a:schemeClr val="bg1"/>
                          </a:solidFill>
                          <a:effectLst/>
                          <a:latin typeface="Montserrat" panose="00000500000000000000" pitchFamily="2" charset="0"/>
                        </a:rPr>
                        <a:t>la Ciudad de México</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No. viviendas</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Vulnerabilidad</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r>
              <a:tr h="285740">
                <a:tc>
                  <a:txBody>
                    <a:bodyPr/>
                    <a:lstStyle/>
                    <a:p>
                      <a:pPr algn="l" fontAlgn="b"/>
                      <a:r>
                        <a:rPr lang="es-MX" sz="1400" u="none" strike="noStrike" dirty="0">
                          <a:effectLst/>
                          <a:latin typeface="Montserrat" panose="00000500000000000000" pitchFamily="2" charset="0"/>
                        </a:rPr>
                        <a:t>Muros de mampostería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2,381,989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00B050"/>
                          </a:solidFill>
                          <a:effectLst/>
                          <a:latin typeface="Montserrat" panose="00000500000000000000" pitchFamily="2" charset="0"/>
                        </a:rPr>
                        <a:t>Baja</a:t>
                      </a:r>
                      <a:endParaRPr lang="es-MX" sz="1400" b="1" i="0" u="none" strike="noStrike" dirty="0">
                        <a:solidFill>
                          <a:srgbClr val="00B050"/>
                        </a:solidFill>
                        <a:effectLst/>
                        <a:latin typeface="Montserrat" panose="00000500000000000000" pitchFamily="2" charset="0"/>
                      </a:endParaRPr>
                    </a:p>
                  </a:txBody>
                  <a:tcPr marL="7620" marR="7620" marT="7620" marB="0" anchor="b">
                    <a:noFill/>
                  </a:tcPr>
                </a:tc>
              </a:tr>
              <a:tr h="360040">
                <a:tc>
                  <a:txBody>
                    <a:bodyPr/>
                    <a:lstStyle/>
                    <a:p>
                      <a:pPr algn="l" fontAlgn="b"/>
                      <a:r>
                        <a:rPr lang="es-MX" sz="1400" u="none" strike="noStrike" dirty="0">
                          <a:effectLst/>
                          <a:latin typeface="Montserrat" panose="00000500000000000000" pitchFamily="2" charset="0"/>
                        </a:rPr>
                        <a:t>Muros de mampostería con techos flexibles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175,748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400" b="1" u="none" strike="noStrike" dirty="0" smtClean="0">
                          <a:solidFill>
                            <a:srgbClr val="FFC000"/>
                          </a:solidFill>
                          <a:effectLst/>
                          <a:latin typeface="Montserrat" panose="00000500000000000000" pitchFamily="2" charset="0"/>
                        </a:rPr>
                        <a:t>Media</a:t>
                      </a:r>
                      <a:endParaRPr lang="es-MX" sz="1400" b="1" i="0" u="none" strike="noStrike" dirty="0" smtClean="0">
                        <a:solidFill>
                          <a:srgbClr val="FFC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u="none" strike="noStrike" dirty="0">
                          <a:effectLst/>
                          <a:latin typeface="Montserrat" panose="00000500000000000000" pitchFamily="2" charset="0"/>
                        </a:rPr>
                        <a:t>Muros de adobe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6,971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FF0000"/>
                          </a:solidFill>
                          <a:effectLst/>
                          <a:latin typeface="Montserrat" panose="00000500000000000000" pitchFamily="2" charset="0"/>
                        </a:rPr>
                        <a:t>Muros de adobe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FF0000"/>
                          </a:solidFill>
                          <a:effectLst/>
                          <a:latin typeface="Montserrat" panose="00000500000000000000" pitchFamily="2" charset="0"/>
                        </a:rPr>
                        <a:t>514 </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FF0000"/>
                          </a:solidFill>
                          <a:effectLst/>
                          <a:latin typeface="Montserrat" panose="00000500000000000000" pitchFamily="2" charset="0"/>
                        </a:rPr>
                        <a:t>Muros de materiales débiles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FF0000"/>
                          </a:solidFill>
                          <a:effectLst/>
                          <a:latin typeface="Montserrat" panose="00000500000000000000" pitchFamily="2" charset="0"/>
                        </a:rPr>
                        <a:t>2,327</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r>
                        <a:rPr lang="es-MX" sz="1400" b="1" i="1" u="none" strike="noStrike" dirty="0" smtClean="0">
                          <a:solidFill>
                            <a:srgbClr val="FF0000"/>
                          </a:solidFill>
                          <a:effectLst/>
                          <a:latin typeface="Montserrat" panose="00000500000000000000" pitchFamily="2" charset="0"/>
                        </a:rPr>
                        <a:t>Alta</a:t>
                      </a:r>
                      <a:endParaRPr lang="es-MX" sz="1400" b="1" i="1" u="none" strike="noStrike" dirty="0">
                        <a:solidFill>
                          <a:srgbClr val="FF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860000"/>
                          </a:solidFill>
                          <a:effectLst/>
                          <a:latin typeface="Montserrat" panose="00000500000000000000" pitchFamily="2" charset="0"/>
                        </a:rPr>
                        <a:t>Vivienda no clasificada</a:t>
                      </a:r>
                      <a:endParaRPr lang="es-MX" sz="1400" b="1" i="0" u="none" strike="noStrike" dirty="0">
                        <a:solidFill>
                          <a:srgbClr val="86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860000"/>
                          </a:solidFill>
                          <a:effectLst/>
                          <a:latin typeface="Montserrat" panose="00000500000000000000" pitchFamily="2" charset="0"/>
                        </a:rPr>
                        <a:t>31,532</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860000"/>
                          </a:solidFill>
                          <a:effectLst/>
                          <a:latin typeface="Montserrat" panose="00000500000000000000" pitchFamily="2" charset="0"/>
                        </a:rPr>
                        <a:t>Muy Alta</a:t>
                      </a:r>
                      <a:endParaRPr lang="es-MX" sz="1400" b="1" i="0" u="none" strike="noStrike" dirty="0">
                        <a:solidFill>
                          <a:srgbClr val="860000"/>
                        </a:solidFill>
                        <a:effectLst/>
                        <a:latin typeface="Montserrat" panose="00000500000000000000" pitchFamily="2" charset="0"/>
                      </a:endParaRPr>
                    </a:p>
                  </a:txBody>
                  <a:tcPr marL="7620" marR="7620" marT="7620" marB="0" anchor="b">
                    <a:noFill/>
                  </a:tcPr>
                </a:tc>
              </a:tr>
              <a:tr h="182880">
                <a:tc>
                  <a:txBody>
                    <a:bodyPr/>
                    <a:lstStyle/>
                    <a:p>
                      <a:pPr algn="l" fontAlgn="b"/>
                      <a:r>
                        <a:rPr lang="es-MX" sz="1000" b="1" i="0" u="none" strike="noStrike" dirty="0" smtClean="0">
                          <a:solidFill>
                            <a:schemeClr val="tx1"/>
                          </a:solidFill>
                          <a:effectLst/>
                          <a:latin typeface="Montserrat" panose="00000500000000000000" pitchFamily="2" charset="0"/>
                        </a:rPr>
                        <a:t>Fuente: </a:t>
                      </a:r>
                      <a:r>
                        <a:rPr lang="es-MX" sz="1000" b="0" i="0" u="none" strike="noStrike" dirty="0" err="1" smtClean="0">
                          <a:solidFill>
                            <a:schemeClr val="tx1"/>
                          </a:solidFill>
                          <a:effectLst/>
                          <a:latin typeface="Montserrat" panose="00000500000000000000" pitchFamily="2" charset="0"/>
                        </a:rPr>
                        <a:t>Encuenta</a:t>
                      </a:r>
                      <a:r>
                        <a:rPr lang="es-MX" sz="1000" b="0" i="0" u="none" strike="noStrike" dirty="0" smtClean="0">
                          <a:solidFill>
                            <a:schemeClr val="tx1"/>
                          </a:solidFill>
                          <a:effectLst/>
                          <a:latin typeface="Montserrat" panose="00000500000000000000" pitchFamily="2" charset="0"/>
                        </a:rPr>
                        <a:t> </a:t>
                      </a:r>
                      <a:r>
                        <a:rPr lang="es-MX" sz="1000" b="0" i="0" u="none" strike="noStrike" dirty="0" err="1" smtClean="0">
                          <a:solidFill>
                            <a:schemeClr val="tx1"/>
                          </a:solidFill>
                          <a:effectLst/>
                          <a:latin typeface="Montserrat" panose="00000500000000000000" pitchFamily="2" charset="0"/>
                        </a:rPr>
                        <a:t>intercensal</a:t>
                      </a:r>
                      <a:r>
                        <a:rPr lang="es-MX" sz="1000" b="0" i="0" u="none" strike="noStrike" dirty="0" smtClean="0">
                          <a:solidFill>
                            <a:schemeClr val="tx1"/>
                          </a:solidFill>
                          <a:effectLst/>
                          <a:latin typeface="Montserrat" panose="00000500000000000000" pitchFamily="2" charset="0"/>
                        </a:rPr>
                        <a:t> INEGI 2015</a:t>
                      </a:r>
                      <a:endParaRPr lang="es-MX" sz="1000" b="0" i="0" u="none" strike="noStrike" dirty="0">
                        <a:solidFill>
                          <a:schemeClr val="tx1"/>
                        </a:solidFill>
                        <a:effectLst/>
                        <a:latin typeface="Montserrat" panose="00000500000000000000" pitchFamily="2" charset="0"/>
                      </a:endParaRPr>
                    </a:p>
                  </a:txBody>
                  <a:tcPr marL="7620" marR="7620" marT="7620" marB="0" anchor="b">
                    <a:noFill/>
                  </a:tcPr>
                </a:tc>
                <a:tc>
                  <a:txBody>
                    <a:bodyPr/>
                    <a:lstStyle/>
                    <a:p>
                      <a:pPr algn="r" fontAlgn="b"/>
                      <a:endParaRPr lang="es-MX" sz="1400" b="1" i="0" u="none" strike="noStrike" dirty="0">
                        <a:solidFill>
                          <a:srgbClr val="860000"/>
                        </a:solidFill>
                        <a:effectLst/>
                        <a:latin typeface="Montserrat" panose="00000500000000000000" pitchFamily="2" charset="0"/>
                      </a:endParaRPr>
                    </a:p>
                  </a:txBody>
                  <a:tcPr marL="7620" marR="7620" marT="7620" marB="0" anchor="b">
                    <a:noFill/>
                  </a:tcPr>
                </a:tc>
                <a:tc>
                  <a:txBody>
                    <a:bodyPr/>
                    <a:lstStyle/>
                    <a:p>
                      <a:pPr algn="ctr" fontAlgn="b"/>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r>
            </a:tbl>
          </a:graphicData>
        </a:graphic>
      </p:graphicFrame>
      <p:sp>
        <p:nvSpPr>
          <p:cNvPr id="17" name="21 Cerrar llave"/>
          <p:cNvSpPr/>
          <p:nvPr/>
        </p:nvSpPr>
        <p:spPr>
          <a:xfrm>
            <a:off x="6660232" y="1777771"/>
            <a:ext cx="144016" cy="1492375"/>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8" name="24 CuadroTexto"/>
          <p:cNvSpPr txBox="1"/>
          <p:nvPr/>
        </p:nvSpPr>
        <p:spPr>
          <a:xfrm>
            <a:off x="6757640" y="2314188"/>
            <a:ext cx="792088" cy="369332"/>
          </a:xfrm>
          <a:prstGeom prst="rect">
            <a:avLst/>
          </a:prstGeom>
          <a:noFill/>
        </p:spPr>
        <p:txBody>
          <a:bodyPr wrap="square" rtlCol="0">
            <a:spAutoFit/>
          </a:bodyPr>
          <a:lstStyle/>
          <a:p>
            <a:r>
              <a:rPr lang="es-MX" dirty="0"/>
              <a:t>8</a:t>
            </a:r>
            <a:r>
              <a:rPr lang="es-MX" dirty="0" smtClean="0"/>
              <a:t>%</a:t>
            </a:r>
            <a:endParaRPr lang="es-MX" dirty="0"/>
          </a:p>
        </p:txBody>
      </p:sp>
      <p:sp>
        <p:nvSpPr>
          <p:cNvPr id="19" name="9 CuadroTexto"/>
          <p:cNvSpPr txBox="1"/>
          <p:nvPr/>
        </p:nvSpPr>
        <p:spPr>
          <a:xfrm>
            <a:off x="107504" y="5442982"/>
            <a:ext cx="8795735" cy="1438855"/>
          </a:xfrm>
          <a:prstGeom prst="rect">
            <a:avLst/>
          </a:prstGeom>
          <a:noFill/>
        </p:spPr>
        <p:txBody>
          <a:bodyPr wrap="square" rtlCol="0">
            <a:spAutoFit/>
          </a:bodyPr>
          <a:lstStyle/>
          <a:p>
            <a:pPr marL="171450" indent="-171450" algn="just">
              <a:lnSpc>
                <a:spcPct val="125000"/>
              </a:lnSpc>
              <a:buFont typeface="Arial" panose="020B0604020202020204" pitchFamily="34" charset="0"/>
              <a:buChar char="•"/>
            </a:pPr>
            <a:r>
              <a:rPr lang="es-MX" sz="1400" dirty="0" smtClean="0">
                <a:latin typeface="Montserrat" panose="00000500000000000000" pitchFamily="2" charset="0"/>
              </a:rPr>
              <a:t>Elaboración de un formato y un manual para evaluar cuantitativamente la vulnerabilidad estructural de la edificación, previo a la ocurrencia de un fenómeno, principalmente  sismo.</a:t>
            </a:r>
          </a:p>
          <a:p>
            <a:pPr marL="171450" indent="-171450" algn="just">
              <a:lnSpc>
                <a:spcPct val="125000"/>
              </a:lnSpc>
              <a:buFont typeface="Arial" panose="020B0604020202020204" pitchFamily="34" charset="0"/>
              <a:buChar char="•"/>
            </a:pPr>
            <a:r>
              <a:rPr lang="es-MX" sz="1400" dirty="0">
                <a:latin typeface="Montserrat" panose="00000500000000000000" pitchFamily="2" charset="0"/>
              </a:rPr>
              <a:t>Elaboración de un formato y un manual para evaluar cuantitativamente la </a:t>
            </a:r>
            <a:r>
              <a:rPr lang="es-MX" sz="1400" dirty="0" smtClean="0">
                <a:latin typeface="Montserrat" panose="00000500000000000000" pitchFamily="2" charset="0"/>
              </a:rPr>
              <a:t>seguridad estructural </a:t>
            </a:r>
            <a:r>
              <a:rPr lang="es-MX" sz="1400" dirty="0">
                <a:latin typeface="Montserrat" panose="00000500000000000000" pitchFamily="2" charset="0"/>
              </a:rPr>
              <a:t>de </a:t>
            </a:r>
            <a:r>
              <a:rPr lang="es-MX" sz="1400" dirty="0" smtClean="0">
                <a:latin typeface="Montserrat" panose="00000500000000000000" pitchFamily="2" charset="0"/>
              </a:rPr>
              <a:t>las edificaciones, después de la ocurrencia </a:t>
            </a:r>
            <a:r>
              <a:rPr lang="es-MX" sz="1400" dirty="0">
                <a:latin typeface="Montserrat" panose="00000500000000000000" pitchFamily="2" charset="0"/>
              </a:rPr>
              <a:t>de un </a:t>
            </a:r>
            <a:r>
              <a:rPr lang="es-MX" sz="1400" dirty="0" smtClean="0">
                <a:latin typeface="Montserrat" panose="00000500000000000000" pitchFamily="2" charset="0"/>
              </a:rPr>
              <a:t>fenómeno.</a:t>
            </a:r>
            <a:endParaRPr lang="es-MX" sz="1400" dirty="0">
              <a:latin typeface="Montserrat" panose="00000500000000000000" pitchFamily="2" charset="0"/>
            </a:endParaRPr>
          </a:p>
          <a:p>
            <a:pPr marL="171450" indent="-171450" algn="just">
              <a:lnSpc>
                <a:spcPct val="125000"/>
              </a:lnSpc>
              <a:buFont typeface="Arial" panose="020B0604020202020204" pitchFamily="34" charset="0"/>
              <a:buChar char="•"/>
            </a:pPr>
            <a:r>
              <a:rPr lang="es-MX" sz="1400" dirty="0" smtClean="0">
                <a:latin typeface="Montserrat" panose="00000500000000000000" pitchFamily="2" charset="0"/>
              </a:rPr>
              <a:t>Curso de formación de instructores para que la metodología sea replicada en las alcaldías.</a:t>
            </a:r>
          </a:p>
        </p:txBody>
      </p:sp>
      <p:sp>
        <p:nvSpPr>
          <p:cNvPr id="20" name="8 CuadroTexto"/>
          <p:cNvSpPr txBox="1"/>
          <p:nvPr/>
        </p:nvSpPr>
        <p:spPr>
          <a:xfrm>
            <a:off x="168753" y="4847070"/>
            <a:ext cx="8795735" cy="630942"/>
          </a:xfrm>
          <a:prstGeom prst="rect">
            <a:avLst/>
          </a:prstGeom>
          <a:noFill/>
        </p:spPr>
        <p:txBody>
          <a:bodyPr wrap="square" rtlCol="0">
            <a:spAutoFit/>
          </a:bodyPr>
          <a:lstStyle/>
          <a:p>
            <a:pPr algn="just">
              <a:lnSpc>
                <a:spcPct val="125000"/>
              </a:lnSpc>
              <a:spcAft>
                <a:spcPts val="600"/>
              </a:spcAft>
            </a:pPr>
            <a:r>
              <a:rPr lang="es-MX" sz="1400" b="1" dirty="0">
                <a:solidFill>
                  <a:srgbClr val="38806B"/>
                </a:solidFill>
                <a:latin typeface="Montserrat" panose="00000500000000000000" pitchFamily="2" charset="0"/>
              </a:rPr>
              <a:t>Actividades con las que CENAPRED puede contribuir al fortalecimiento de capacidades para la evaluación de la seguridad de las construcciones e infraestructura</a:t>
            </a:r>
            <a:r>
              <a:rPr lang="es-MX" sz="1400" b="1" dirty="0" smtClean="0">
                <a:solidFill>
                  <a:srgbClr val="38806B"/>
                </a:solidFill>
                <a:latin typeface="Montserrat" panose="00000500000000000000" pitchFamily="2" charset="0"/>
              </a:rPr>
              <a:t>.</a:t>
            </a:r>
            <a:endParaRPr lang="es-MX" sz="1400" dirty="0" smtClean="0">
              <a:latin typeface="Montserrat" panose="00000500000000000000" pitchFamily="2" charset="0"/>
            </a:endParaRPr>
          </a:p>
        </p:txBody>
      </p:sp>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087" t="9740" r="24217" b="7826"/>
          <a:stretch/>
        </p:blipFill>
        <p:spPr bwMode="auto">
          <a:xfrm>
            <a:off x="7243188" y="980728"/>
            <a:ext cx="1865316" cy="249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6 Rectángulo"/>
          <p:cNvSpPr/>
          <p:nvPr/>
        </p:nvSpPr>
        <p:spPr>
          <a:xfrm>
            <a:off x="168752" y="3722499"/>
            <a:ext cx="8795736" cy="1074653"/>
          </a:xfrm>
          <a:prstGeom prst="rect">
            <a:avLst/>
          </a:prstGeom>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4000"/>
              </a:lnSpc>
            </a:pPr>
            <a:r>
              <a:rPr lang="es-MX" sz="1400" dirty="0">
                <a:latin typeface="Montserrat" panose="00000500000000000000" pitchFamily="2" charset="0"/>
              </a:rPr>
              <a:t>La edificación para vivienda, </a:t>
            </a:r>
            <a:r>
              <a:rPr lang="es-MX" sz="1400" dirty="0" smtClean="0">
                <a:latin typeface="Montserrat" panose="00000500000000000000" pitchFamily="2" charset="0"/>
              </a:rPr>
              <a:t>en promedio, </a:t>
            </a:r>
            <a:r>
              <a:rPr lang="es-MX" sz="1400" dirty="0">
                <a:latin typeface="Montserrat" panose="00000500000000000000" pitchFamily="2" charset="0"/>
              </a:rPr>
              <a:t>presenta un </a:t>
            </a:r>
            <a:r>
              <a:rPr lang="es-MX" sz="1400" b="1" dirty="0">
                <a:latin typeface="Montserrat" panose="00000500000000000000" pitchFamily="2" charset="0"/>
              </a:rPr>
              <a:t>nivel </a:t>
            </a:r>
            <a:r>
              <a:rPr lang="es-MX" sz="1400" b="1" dirty="0" smtClean="0">
                <a:latin typeface="Montserrat" panose="00000500000000000000" pitchFamily="2" charset="0"/>
              </a:rPr>
              <a:t>muy bajo </a:t>
            </a:r>
            <a:r>
              <a:rPr lang="es-MX" sz="1400" dirty="0" smtClean="0">
                <a:latin typeface="Montserrat" panose="00000500000000000000" pitchFamily="2" charset="0"/>
              </a:rPr>
              <a:t>(nivel 1, </a:t>
            </a:r>
            <a:r>
              <a:rPr lang="es-MX" sz="1400" dirty="0">
                <a:latin typeface="Montserrat" panose="00000500000000000000" pitchFamily="2" charset="0"/>
              </a:rPr>
              <a:t>en una escala de 1, muy bajo, y 7, muy alto) de </a:t>
            </a:r>
            <a:r>
              <a:rPr lang="es-MX" sz="1400" b="1" dirty="0">
                <a:latin typeface="Montserrat" panose="00000500000000000000" pitchFamily="2" charset="0"/>
              </a:rPr>
              <a:t>susceptibilidad de daño por </a:t>
            </a:r>
            <a:r>
              <a:rPr lang="es-MX" sz="1400" b="1" dirty="0" smtClean="0">
                <a:latin typeface="Montserrat" panose="00000500000000000000" pitchFamily="2" charset="0"/>
              </a:rPr>
              <a:t>sismo</a:t>
            </a:r>
            <a:r>
              <a:rPr lang="es-MX" sz="1400" dirty="0" smtClean="0">
                <a:latin typeface="Montserrat" panose="00000500000000000000" pitchFamily="2" charset="0"/>
              </a:rPr>
              <a:t>.</a:t>
            </a:r>
            <a:endParaRPr lang="es-MX" sz="1400" dirty="0">
              <a:latin typeface="Montserrat" panose="00000500000000000000" pitchFamily="2" charset="0"/>
            </a:endParaRPr>
          </a:p>
          <a:p>
            <a:pPr algn="just">
              <a:lnSpc>
                <a:spcPct val="114000"/>
              </a:lnSpc>
            </a:pPr>
            <a:r>
              <a:rPr lang="es-MX" sz="1400" dirty="0" smtClean="0">
                <a:latin typeface="Montserrat" panose="00000500000000000000" pitchFamily="2" charset="0"/>
              </a:rPr>
              <a:t>Para el caso de vientos fuertes, en promedio, presenta un </a:t>
            </a:r>
            <a:r>
              <a:rPr lang="es-MX" sz="1400" b="1" dirty="0" smtClean="0">
                <a:latin typeface="Montserrat" panose="00000500000000000000" pitchFamily="2" charset="0"/>
              </a:rPr>
              <a:t>nivel muy bajo </a:t>
            </a:r>
            <a:r>
              <a:rPr lang="es-MX" sz="1400" dirty="0" smtClean="0">
                <a:latin typeface="Montserrat" panose="00000500000000000000" pitchFamily="2" charset="0"/>
              </a:rPr>
              <a:t>(nivel 1, en una escala de 1, muy bajo, y 7, muy alto) de </a:t>
            </a:r>
            <a:r>
              <a:rPr lang="es-MX" sz="1400" b="1" dirty="0" smtClean="0">
                <a:latin typeface="Montserrat" panose="00000500000000000000" pitchFamily="2" charset="0"/>
              </a:rPr>
              <a:t>susceptibilidad de daño por viento</a:t>
            </a:r>
            <a:r>
              <a:rPr lang="es-MX" sz="1400" dirty="0" smtClean="0">
                <a:latin typeface="Montserrat" panose="00000500000000000000" pitchFamily="2" charset="0"/>
              </a:rPr>
              <a:t>.</a:t>
            </a:r>
            <a:endParaRPr lang="es-MX" sz="1400" dirty="0">
              <a:latin typeface="Montserrat" panose="00000500000000000000" pitchFamily="2" charset="0"/>
            </a:endParaRPr>
          </a:p>
        </p:txBody>
      </p:sp>
    </p:spTree>
    <p:extLst>
      <p:ext uri="{BB962C8B-B14F-4D97-AF65-F5344CB8AC3E}">
        <p14:creationId xmlns:p14="http://schemas.microsoft.com/office/powerpoint/2010/main" val="120787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2 CuadroTexto">
            <a:extLst>
              <a:ext uri="{FF2B5EF4-FFF2-40B4-BE49-F238E27FC236}">
                <a16:creationId xmlns="" xmlns:a16="http://schemas.microsoft.com/office/drawing/2014/main" id="{8704289E-E0FC-492E-AA72-A14602583E7F}"/>
              </a:ext>
            </a:extLst>
          </p:cNvPr>
          <p:cNvSpPr txBox="1"/>
          <p:nvPr/>
        </p:nvSpPr>
        <p:spPr>
          <a:xfrm>
            <a:off x="107504" y="332656"/>
            <a:ext cx="4519186"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REGLAMENTOS DE CONSTRUCCIÓN</a:t>
            </a:r>
            <a:endParaRPr lang="es-MX" b="1" dirty="0">
              <a:solidFill>
                <a:srgbClr val="38806B"/>
              </a:solidFill>
              <a:latin typeface="Montserrat" panose="00000500000000000000" pitchFamily="2" charset="0"/>
            </a:endParaRPr>
          </a:p>
        </p:txBody>
      </p:sp>
      <p:sp>
        <p:nvSpPr>
          <p:cNvPr id="10" name="4 CuadroTexto"/>
          <p:cNvSpPr txBox="1"/>
          <p:nvPr/>
        </p:nvSpPr>
        <p:spPr>
          <a:xfrm>
            <a:off x="179512" y="1052736"/>
            <a:ext cx="5760640" cy="1515800"/>
          </a:xfrm>
          <a:prstGeom prst="rect">
            <a:avLst/>
          </a:prstGeom>
          <a:noFill/>
        </p:spPr>
        <p:txBody>
          <a:bodyPr wrap="square" rtlCol="0">
            <a:spAutoFit/>
          </a:bodyPr>
          <a:lstStyle/>
          <a:p>
            <a:pPr>
              <a:lnSpc>
                <a:spcPct val="125000"/>
              </a:lnSpc>
            </a:pPr>
            <a:r>
              <a:rPr lang="es-MX" sz="1400" dirty="0" smtClean="0">
                <a:latin typeface="Montserrat" panose="00000500000000000000" pitchFamily="2" charset="0"/>
              </a:rPr>
              <a:t>Según información de la Sociedad Mexicana de Ingeniería Estructural:</a:t>
            </a:r>
          </a:p>
          <a:p>
            <a:pPr marL="285750" indent="-285750">
              <a:lnSpc>
                <a:spcPct val="125000"/>
              </a:lnSpc>
              <a:spcAft>
                <a:spcPts val="600"/>
              </a:spcAft>
              <a:buSzPct val="150000"/>
              <a:buFont typeface="Arial" panose="020B0604020202020204" pitchFamily="34" charset="0"/>
              <a:buChar char="•"/>
            </a:pPr>
            <a:r>
              <a:rPr lang="es-MX" sz="1400" b="1" dirty="0" smtClean="0">
                <a:latin typeface="Montserrat" panose="00000500000000000000" pitchFamily="2" charset="0"/>
              </a:rPr>
              <a:t>Existe </a:t>
            </a:r>
            <a:r>
              <a:rPr lang="es-MX" sz="1400" dirty="0" smtClean="0">
                <a:latin typeface="Montserrat" panose="00000500000000000000" pitchFamily="2" charset="0"/>
              </a:rPr>
              <a:t>un reglamento para la Ciudad de México (RCDF).</a:t>
            </a:r>
          </a:p>
          <a:p>
            <a:pPr algn="just">
              <a:lnSpc>
                <a:spcPct val="125000"/>
              </a:lnSpc>
            </a:pPr>
            <a:r>
              <a:rPr lang="es-MX" sz="1400" dirty="0" smtClean="0">
                <a:latin typeface="Montserrat" panose="00000500000000000000" pitchFamily="2" charset="0"/>
              </a:rPr>
              <a:t>El reglamento para la CDMX es de aplicación obligatoria para las 16 alcaldías que la conforman.</a:t>
            </a:r>
          </a:p>
        </p:txBody>
      </p:sp>
      <p:sp>
        <p:nvSpPr>
          <p:cNvPr id="13" name="4 CuadroTexto"/>
          <p:cNvSpPr txBox="1"/>
          <p:nvPr/>
        </p:nvSpPr>
        <p:spPr>
          <a:xfrm>
            <a:off x="179512" y="3074492"/>
            <a:ext cx="5616624" cy="1146596"/>
          </a:xfrm>
          <a:prstGeom prst="rect">
            <a:avLst/>
          </a:prstGeom>
          <a:noFill/>
        </p:spPr>
        <p:txBody>
          <a:bodyPr wrap="square" rtlCol="0">
            <a:spAutoFit/>
          </a:bodyPr>
          <a:lstStyle/>
          <a:p>
            <a:pPr marL="182563" indent="-182563"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Impulsar y consolidar la figura de los entes coadyuvantes de la autoridad local y/o estatal (DRO o CSE), para que se tenga la posibilidad de aplicar los reglamentos y normas de construcción de manera adecuada y supervisada.</a:t>
            </a:r>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65" t="8348" r="35717" b="7710"/>
          <a:stretch/>
        </p:blipFill>
        <p:spPr bwMode="auto">
          <a:xfrm>
            <a:off x="6084168" y="980728"/>
            <a:ext cx="2376264" cy="3141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8 Rectángulo"/>
          <p:cNvSpPr/>
          <p:nvPr/>
        </p:nvSpPr>
        <p:spPr>
          <a:xfrm>
            <a:off x="107504" y="2735938"/>
            <a:ext cx="4824536" cy="338554"/>
          </a:xfrm>
          <a:prstGeom prst="rect">
            <a:avLst/>
          </a:prstGeom>
        </p:spPr>
        <p:txBody>
          <a:bodyPr wrap="square">
            <a:spAutoFit/>
          </a:bodyPr>
          <a:lstStyle/>
          <a:p>
            <a:pPr algn="just">
              <a:spcAft>
                <a:spcPts val="600"/>
              </a:spcAft>
            </a:pPr>
            <a:r>
              <a:rPr lang="es-MX" sz="1600" b="1" dirty="0" smtClean="0">
                <a:solidFill>
                  <a:srgbClr val="38806B"/>
                </a:solidFill>
                <a:latin typeface="Montserrat"/>
              </a:rPr>
              <a:t>RECOMENDACIONES</a:t>
            </a:r>
            <a:endParaRPr lang="es-MX" sz="1600" b="1" dirty="0">
              <a:solidFill>
                <a:srgbClr val="38806B"/>
              </a:solidFill>
              <a:latin typeface="Montserrat"/>
            </a:endParaRPr>
          </a:p>
        </p:txBody>
      </p:sp>
      <p:sp>
        <p:nvSpPr>
          <p:cNvPr id="16" name="4 CuadroTexto"/>
          <p:cNvSpPr txBox="1"/>
          <p:nvPr/>
        </p:nvSpPr>
        <p:spPr>
          <a:xfrm>
            <a:off x="179512" y="4212580"/>
            <a:ext cx="8424936" cy="2669962"/>
          </a:xfrm>
          <a:prstGeom prst="rect">
            <a:avLst/>
          </a:prstGeom>
          <a:noFill/>
        </p:spPr>
        <p:txBody>
          <a:bodyPr wrap="square" rtlCol="0">
            <a:spAutoFit/>
          </a:bodyPr>
          <a:lstStyle/>
          <a:p>
            <a:pPr marL="182563" indent="-182563"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Promover la participación del Colegio </a:t>
            </a:r>
            <a:r>
              <a:rPr lang="es-MX" sz="1400" dirty="0">
                <a:latin typeface="Montserrat" panose="00000500000000000000" pitchFamily="2" charset="0"/>
              </a:rPr>
              <a:t>de Ingenieros Civiles </a:t>
            </a:r>
            <a:r>
              <a:rPr lang="es-MX" sz="1400" dirty="0" smtClean="0">
                <a:latin typeface="Montserrat" panose="00000500000000000000" pitchFamily="2" charset="0"/>
              </a:rPr>
              <a:t>de México y del Colegio de Arquitectos de la CDMX, en conjunto con el Instituto para la Seguridad de las Construcciones en la Ciudad de México.</a:t>
            </a:r>
          </a:p>
          <a:p>
            <a:pPr marL="182563" indent="-182563"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Revisar la posibilidad de elaborar documentos complementarios del RCDF y las Normas Técnicas Complementarias, sencillos, claros y gráficos, que permitan a las zonas semiurbanas y rurales de la CDMX reducir la vulnerabilidad de las edificaciones del sector informal (autoconstrucción).</a:t>
            </a:r>
            <a:endParaRPr lang="es-MX" sz="1400" dirty="0">
              <a:latin typeface="Montserrat" panose="00000500000000000000" pitchFamily="2" charset="0"/>
            </a:endParaRPr>
          </a:p>
          <a:p>
            <a:pPr marL="182563" indent="-182563"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Revisar los estudios de peligro, vulnerabilidad y susceptibilidad de daño que en algunas alcaldías de la CDMX han desarrollado las instituciones públicas: UNAM, UAM e IPN.</a:t>
            </a:r>
          </a:p>
        </p:txBody>
      </p:sp>
    </p:spTree>
    <p:extLst>
      <p:ext uri="{BB962C8B-B14F-4D97-AF65-F5344CB8AC3E}">
        <p14:creationId xmlns:p14="http://schemas.microsoft.com/office/powerpoint/2010/main" val="3170404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a:extLst>
              <a:ext uri="{FF2B5EF4-FFF2-40B4-BE49-F238E27FC236}">
                <a16:creationId xmlns:a16="http://schemas.microsoft.com/office/drawing/2014/main" xmlns="" id="{8704289E-E0FC-492E-AA72-A14602583E7F}"/>
              </a:ext>
            </a:extLst>
          </p:cNvPr>
          <p:cNvSpPr txBox="1"/>
          <p:nvPr/>
        </p:nvSpPr>
        <p:spPr>
          <a:xfrm>
            <a:off x="43386" y="364423"/>
            <a:ext cx="2109873"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17" name="CuadroTexto 20">
            <a:extLst>
              <a:ext uri="{FF2B5EF4-FFF2-40B4-BE49-F238E27FC236}">
                <a16:creationId xmlns="" xmlns:a16="http://schemas.microsoft.com/office/drawing/2014/main" id="{5764E41A-638A-41F4-8891-65D83EA98CAE}"/>
              </a:ext>
            </a:extLst>
          </p:cNvPr>
          <p:cNvSpPr txBox="1"/>
          <p:nvPr/>
        </p:nvSpPr>
        <p:spPr>
          <a:xfrm>
            <a:off x="91966" y="1988840"/>
            <a:ext cx="5776178" cy="4847481"/>
          </a:xfrm>
          <a:prstGeom prst="rect">
            <a:avLst/>
          </a:prstGeom>
          <a:noFill/>
        </p:spPr>
        <p:txBody>
          <a:bodyPr wrap="square" rtlCol="0">
            <a:spAutoFit/>
          </a:bodyPr>
          <a:lstStyle/>
          <a:p>
            <a:pPr marL="177800" indent="-177800" algn="just">
              <a:spcAft>
                <a:spcPts val="600"/>
              </a:spcAft>
              <a:buSzPct val="150000"/>
              <a:buFont typeface="Arial" panose="020B0604020202020204" pitchFamily="34" charset="0"/>
              <a:buChar char="•"/>
            </a:pPr>
            <a:r>
              <a:rPr lang="es-MX" sz="1400" dirty="0">
                <a:latin typeface="Montserrat Light" panose="00000400000000000000" pitchFamily="2" charset="0"/>
              </a:rPr>
              <a:t>Desde los primeros asentamientos se </a:t>
            </a:r>
            <a:r>
              <a:rPr lang="es-MX" sz="1400" dirty="0" smtClean="0">
                <a:latin typeface="Montserrat Light" panose="00000400000000000000" pitchFamily="2" charset="0"/>
              </a:rPr>
              <a:t>han tenido problemas con la </a:t>
            </a:r>
            <a:r>
              <a:rPr lang="es-MX" sz="1400" b="1" dirty="0">
                <a:latin typeface="Montserrat Light" panose="00000400000000000000" pitchFamily="2" charset="0"/>
              </a:rPr>
              <a:t>escasez de agua potable y las </a:t>
            </a:r>
            <a:r>
              <a:rPr lang="es-MX" sz="1400" b="1" dirty="0" smtClean="0">
                <a:latin typeface="Montserrat Light" panose="00000400000000000000" pitchFamily="2" charset="0"/>
              </a:rPr>
              <a:t>inundaciones</a:t>
            </a:r>
            <a:r>
              <a:rPr lang="es-MX" sz="1400" dirty="0" smtClean="0">
                <a:latin typeface="Montserrat Light" panose="00000400000000000000" pitchFamily="2" charset="0"/>
              </a:rPr>
              <a:t>. En un principio </a:t>
            </a:r>
            <a:r>
              <a:rPr lang="es-MX" sz="1400" dirty="0">
                <a:latin typeface="Montserrat Light" panose="00000400000000000000" pitchFamily="2" charset="0"/>
              </a:rPr>
              <a:t>la ciudad sobrevivió con los manantiales de agua potable de la zona sur de la </a:t>
            </a:r>
            <a:r>
              <a:rPr lang="es-MX" sz="1400" dirty="0" smtClean="0">
                <a:latin typeface="Montserrat Light" panose="00000400000000000000" pitchFamily="2" charset="0"/>
              </a:rPr>
              <a:t>cuenca</a:t>
            </a:r>
            <a:r>
              <a:rPr lang="es-MX" sz="1400" dirty="0">
                <a:latin typeface="Montserrat Light" panose="00000400000000000000" pitchFamily="2" charset="0"/>
              </a:rPr>
              <a:t>. A partir de 1629 se inició con el desagüe </a:t>
            </a:r>
            <a:r>
              <a:rPr lang="es-MX" sz="1400" dirty="0" smtClean="0">
                <a:latin typeface="Montserrat Light" panose="00000400000000000000" pitchFamily="2" charset="0"/>
              </a:rPr>
              <a:t>mediante  </a:t>
            </a:r>
            <a:r>
              <a:rPr lang="es-MX" sz="1400" dirty="0">
                <a:latin typeface="Montserrat Light" panose="00000400000000000000" pitchFamily="2" charset="0"/>
              </a:rPr>
              <a:t>el Tajo de </a:t>
            </a:r>
            <a:r>
              <a:rPr lang="es-MX" sz="1400" dirty="0" err="1">
                <a:latin typeface="Montserrat Light" panose="00000400000000000000" pitchFamily="2" charset="0"/>
              </a:rPr>
              <a:t>Nochistongo</a:t>
            </a:r>
            <a:r>
              <a:rPr lang="es-MX" sz="1400" dirty="0">
                <a:latin typeface="Montserrat Light" panose="00000400000000000000" pitchFamily="2" charset="0"/>
              </a:rPr>
              <a:t>, el </a:t>
            </a:r>
            <a:r>
              <a:rPr lang="es-MX" sz="1400" dirty="0" smtClean="0">
                <a:latin typeface="Montserrat Light" panose="00000400000000000000" pitchFamily="2" charset="0"/>
              </a:rPr>
              <a:t>túnel </a:t>
            </a:r>
            <a:r>
              <a:rPr lang="es-MX" sz="1400" dirty="0">
                <a:latin typeface="Montserrat Light" panose="00000400000000000000" pitchFamily="2" charset="0"/>
              </a:rPr>
              <a:t>de </a:t>
            </a:r>
            <a:r>
              <a:rPr lang="es-MX" sz="1400" dirty="0" err="1">
                <a:latin typeface="Montserrat Light" panose="00000400000000000000" pitchFamily="2" charset="0"/>
              </a:rPr>
              <a:t>Tequixquiac</a:t>
            </a:r>
            <a:r>
              <a:rPr lang="es-MX" sz="1400" dirty="0">
                <a:latin typeface="Montserrat Light" panose="00000400000000000000" pitchFamily="2" charset="0"/>
              </a:rPr>
              <a:t> y el Emisor Central. Esto aceleró el crecimiento urbano y la </a:t>
            </a:r>
            <a:r>
              <a:rPr lang="es-MX" sz="1400" b="1" dirty="0">
                <a:latin typeface="Montserrat Light" panose="00000400000000000000" pitchFamily="2" charset="0"/>
              </a:rPr>
              <a:t>demanda de agua potable</a:t>
            </a:r>
            <a:r>
              <a:rPr lang="es-MX" sz="1400" dirty="0">
                <a:latin typeface="Montserrat Light" panose="00000400000000000000" pitchFamily="2" charset="0"/>
              </a:rPr>
              <a:t>, por lo que se </a:t>
            </a:r>
            <a:r>
              <a:rPr lang="es-MX" sz="1400" dirty="0" smtClean="0">
                <a:latin typeface="Montserrat Light" panose="00000400000000000000" pitchFamily="2" charset="0"/>
              </a:rPr>
              <a:t>comenzó con </a:t>
            </a:r>
            <a:r>
              <a:rPr lang="es-MX" sz="1400" dirty="0">
                <a:latin typeface="Montserrat Light" panose="00000400000000000000" pitchFamily="2" charset="0"/>
              </a:rPr>
              <a:t>la </a:t>
            </a:r>
            <a:r>
              <a:rPr lang="es-MX" sz="1400" b="1" dirty="0">
                <a:latin typeface="Montserrat Light" panose="00000400000000000000" pitchFamily="2" charset="0"/>
              </a:rPr>
              <a:t>explotación de los mantos acuíferos</a:t>
            </a:r>
            <a:r>
              <a:rPr lang="es-MX" sz="1400" dirty="0">
                <a:latin typeface="Montserrat Light" panose="00000400000000000000" pitchFamily="2" charset="0"/>
              </a:rPr>
              <a:t> </a:t>
            </a:r>
            <a:r>
              <a:rPr lang="es-MX" sz="1400" dirty="0" smtClean="0">
                <a:latin typeface="Montserrat Light" panose="00000400000000000000" pitchFamily="2" charset="0"/>
              </a:rPr>
              <a:t> en </a:t>
            </a:r>
            <a:r>
              <a:rPr lang="es-MX" sz="1400" dirty="0">
                <a:latin typeface="Montserrat Light" panose="00000400000000000000" pitchFamily="2" charset="0"/>
              </a:rPr>
              <a:t>el siglo XX</a:t>
            </a:r>
            <a:r>
              <a:rPr lang="es-MX" sz="1400" dirty="0" smtClean="0">
                <a:latin typeface="Montserrat Light" panose="00000400000000000000" pitchFamily="2" charset="0"/>
              </a:rPr>
              <a:t>.</a:t>
            </a:r>
          </a:p>
          <a:p>
            <a:pPr marL="177800" indent="-177800" algn="just">
              <a:spcAft>
                <a:spcPts val="600"/>
              </a:spcAft>
              <a:buSzPct val="150000"/>
              <a:buFont typeface="Arial" panose="020B0604020202020204" pitchFamily="34" charset="0"/>
              <a:buChar char="•"/>
            </a:pPr>
            <a:r>
              <a:rPr lang="es-MX" sz="1400" dirty="0">
                <a:latin typeface="Montserrat Light" panose="00000400000000000000" pitchFamily="2" charset="0"/>
              </a:rPr>
              <a:t>Los cauces naturales </a:t>
            </a:r>
            <a:r>
              <a:rPr lang="es-MX" sz="1400" dirty="0" smtClean="0">
                <a:latin typeface="Montserrat Light" panose="00000400000000000000" pitchFamily="2" charset="0"/>
              </a:rPr>
              <a:t>sólo </a:t>
            </a:r>
            <a:r>
              <a:rPr lang="es-MX" sz="1400" dirty="0">
                <a:latin typeface="Montserrat Light" panose="00000400000000000000" pitchFamily="2" charset="0"/>
              </a:rPr>
              <a:t>se conservan en las zonas montañosas, los ríos que cruzan </a:t>
            </a:r>
            <a:r>
              <a:rPr lang="es-MX" sz="1400" dirty="0" smtClean="0">
                <a:latin typeface="Montserrat Light" panose="00000400000000000000" pitchFamily="2" charset="0"/>
              </a:rPr>
              <a:t>el área urbana </a:t>
            </a:r>
            <a:r>
              <a:rPr lang="es-MX" sz="1400" dirty="0">
                <a:latin typeface="Montserrat Light" panose="00000400000000000000" pitchFamily="2" charset="0"/>
              </a:rPr>
              <a:t>han sido entubados para evitar el contacto de la población con aguas negras. </a:t>
            </a:r>
            <a:endParaRPr lang="es-MX" sz="1400" dirty="0" smtClean="0">
              <a:latin typeface="Montserrat Light" panose="00000400000000000000" pitchFamily="2" charset="0"/>
            </a:endParaRPr>
          </a:p>
          <a:p>
            <a:pPr marL="177800" indent="-177800" algn="just">
              <a:spcAft>
                <a:spcPts val="600"/>
              </a:spcAft>
              <a:buSzPct val="150000"/>
              <a:buFont typeface="Arial" panose="020B0604020202020204" pitchFamily="34" charset="0"/>
              <a:buChar char="•"/>
            </a:pPr>
            <a:r>
              <a:rPr lang="es-MX" sz="1400" dirty="0" smtClean="0">
                <a:latin typeface="Montserrat Light" panose="00000400000000000000" pitchFamily="2" charset="0"/>
              </a:rPr>
              <a:t>Los </a:t>
            </a:r>
            <a:r>
              <a:rPr lang="es-MX" sz="1400" dirty="0">
                <a:latin typeface="Montserrat Light" panose="00000400000000000000" pitchFamily="2" charset="0"/>
              </a:rPr>
              <a:t>ríos principales son el </a:t>
            </a:r>
            <a:r>
              <a:rPr lang="es-MX" sz="1400" b="1" dirty="0">
                <a:latin typeface="Montserrat Light" panose="00000400000000000000" pitchFamily="2" charset="0"/>
              </a:rPr>
              <a:t>Magdalena, Mixcoac, Tacubaya y Hondo</a:t>
            </a:r>
            <a:r>
              <a:rPr lang="es-MX" sz="1400" dirty="0">
                <a:latin typeface="Montserrat Light" panose="00000400000000000000" pitchFamily="2" charset="0"/>
              </a:rPr>
              <a:t>, </a:t>
            </a:r>
            <a:r>
              <a:rPr lang="es-MX" sz="1400" dirty="0" smtClean="0">
                <a:latin typeface="Montserrat Light" panose="00000400000000000000" pitchFamily="2" charset="0"/>
              </a:rPr>
              <a:t>conducen </a:t>
            </a:r>
            <a:r>
              <a:rPr lang="es-MX" sz="1400" dirty="0">
                <a:latin typeface="Montserrat Light" panose="00000400000000000000" pitchFamily="2" charset="0"/>
              </a:rPr>
              <a:t>el agua hacia norte y </a:t>
            </a:r>
            <a:r>
              <a:rPr lang="es-MX" sz="1400" dirty="0" smtClean="0">
                <a:latin typeface="Montserrat Light" panose="00000400000000000000" pitchFamily="2" charset="0"/>
              </a:rPr>
              <a:t>la </a:t>
            </a:r>
            <a:r>
              <a:rPr lang="es-MX" sz="1400" dirty="0">
                <a:latin typeface="Montserrat Light" panose="00000400000000000000" pitchFamily="2" charset="0"/>
              </a:rPr>
              <a:t>descarga en </a:t>
            </a:r>
            <a:r>
              <a:rPr lang="es-MX" sz="1400" dirty="0" smtClean="0">
                <a:latin typeface="Montserrat Light" panose="00000400000000000000" pitchFamily="2" charset="0"/>
              </a:rPr>
              <a:t>el </a:t>
            </a:r>
            <a:r>
              <a:rPr lang="es-MX" sz="1400" dirty="0">
                <a:latin typeface="Montserrat Light" panose="00000400000000000000" pitchFamily="2" charset="0"/>
              </a:rPr>
              <a:t>Vaso del Cristo, donde se regula </a:t>
            </a:r>
            <a:r>
              <a:rPr lang="es-MX" sz="1400" dirty="0" smtClean="0">
                <a:latin typeface="Montserrat Light" panose="00000400000000000000" pitchFamily="2" charset="0"/>
              </a:rPr>
              <a:t> hacia el </a:t>
            </a:r>
            <a:r>
              <a:rPr lang="es-MX" sz="1400" dirty="0">
                <a:latin typeface="Montserrat Light" panose="00000400000000000000" pitchFamily="2" charset="0"/>
              </a:rPr>
              <a:t>Emisor </a:t>
            </a:r>
            <a:r>
              <a:rPr lang="es-MX" sz="1400" dirty="0" smtClean="0">
                <a:latin typeface="Montserrat Light" panose="00000400000000000000" pitchFamily="2" charset="0"/>
              </a:rPr>
              <a:t>Poniente</a:t>
            </a:r>
            <a:r>
              <a:rPr lang="es-MX" sz="1400" dirty="0">
                <a:latin typeface="Montserrat Light" panose="00000400000000000000" pitchFamily="2" charset="0"/>
              </a:rPr>
              <a:t>. </a:t>
            </a:r>
            <a:r>
              <a:rPr lang="es-MX" sz="1400" dirty="0" smtClean="0">
                <a:latin typeface="Montserrat Light" panose="00000400000000000000" pitchFamily="2" charset="0"/>
              </a:rPr>
              <a:t>También recibe </a:t>
            </a:r>
            <a:r>
              <a:rPr lang="es-MX" sz="1400" dirty="0">
                <a:latin typeface="Montserrat Light" panose="00000400000000000000" pitchFamily="2" charset="0"/>
              </a:rPr>
              <a:t>las descargas de los ríos Tlalnepantla, San </a:t>
            </a:r>
            <a:r>
              <a:rPr lang="es-MX" sz="1400" dirty="0" smtClean="0">
                <a:latin typeface="Montserrat Light" panose="00000400000000000000" pitchFamily="2" charset="0"/>
              </a:rPr>
              <a:t>Javier y Cuautitlán, </a:t>
            </a:r>
            <a:r>
              <a:rPr lang="es-MX" sz="1400" dirty="0">
                <a:latin typeface="Montserrat Light" panose="00000400000000000000" pitchFamily="2" charset="0"/>
              </a:rPr>
              <a:t>los cuales son regulados en las presas </a:t>
            </a:r>
            <a:r>
              <a:rPr lang="es-MX" sz="1400" dirty="0" err="1">
                <a:latin typeface="Montserrat Light" panose="00000400000000000000" pitchFamily="2" charset="0"/>
              </a:rPr>
              <a:t>Madín</a:t>
            </a:r>
            <a:r>
              <a:rPr lang="es-MX" sz="1400" dirty="0">
                <a:latin typeface="Montserrat Light" panose="00000400000000000000" pitchFamily="2" charset="0"/>
              </a:rPr>
              <a:t>, San Juan, </a:t>
            </a:r>
            <a:r>
              <a:rPr lang="es-MX" sz="1400" dirty="0" smtClean="0">
                <a:latin typeface="Montserrat Light" panose="00000400000000000000" pitchFamily="2" charset="0"/>
              </a:rPr>
              <a:t>Las </a:t>
            </a:r>
            <a:r>
              <a:rPr lang="es-MX" sz="1400" dirty="0">
                <a:latin typeface="Montserrat Light" panose="00000400000000000000" pitchFamily="2" charset="0"/>
              </a:rPr>
              <a:t>Ruinas, Guadalupe y </a:t>
            </a:r>
            <a:r>
              <a:rPr lang="es-MX" sz="1400" dirty="0" smtClean="0">
                <a:latin typeface="Montserrat Light" panose="00000400000000000000" pitchFamily="2" charset="0"/>
              </a:rPr>
              <a:t>La </a:t>
            </a:r>
            <a:r>
              <a:rPr lang="es-MX" sz="1400" dirty="0">
                <a:latin typeface="Montserrat Light" panose="00000400000000000000" pitchFamily="2" charset="0"/>
              </a:rPr>
              <a:t>Concepción</a:t>
            </a:r>
            <a:r>
              <a:rPr lang="es-MX" sz="1400" dirty="0" smtClean="0">
                <a:latin typeface="Montserrat Light" panose="00000400000000000000" pitchFamily="2" charset="0"/>
              </a:rPr>
              <a:t>.</a:t>
            </a:r>
          </a:p>
          <a:p>
            <a:pPr marL="177800" indent="-177800" algn="just">
              <a:spcAft>
                <a:spcPts val="600"/>
              </a:spcAft>
              <a:buSzPct val="150000"/>
              <a:buFont typeface="Arial" panose="020B0604020202020204" pitchFamily="34" charset="0"/>
              <a:buChar char="•"/>
            </a:pPr>
            <a:r>
              <a:rPr lang="es-MX" sz="1400" dirty="0" smtClean="0">
                <a:latin typeface="Montserrat Light" panose="00000400000000000000" pitchFamily="2" charset="0"/>
              </a:rPr>
              <a:t>Los </a:t>
            </a:r>
            <a:r>
              <a:rPr lang="es-MX" sz="1400" b="1" dirty="0" smtClean="0">
                <a:latin typeface="Montserrat Light" panose="00000400000000000000" pitchFamily="2" charset="0"/>
              </a:rPr>
              <a:t>ríos </a:t>
            </a:r>
            <a:r>
              <a:rPr lang="es-MX" sz="1400" b="1" dirty="0">
                <a:latin typeface="Montserrat Light" panose="00000400000000000000" pitchFamily="2" charset="0"/>
              </a:rPr>
              <a:t>entubados Mixcoac, Churubusco, La Piedad y Consulado</a:t>
            </a:r>
            <a:r>
              <a:rPr lang="es-MX" sz="1400" dirty="0">
                <a:latin typeface="Montserrat Light" panose="00000400000000000000" pitchFamily="2" charset="0"/>
              </a:rPr>
              <a:t>, </a:t>
            </a:r>
            <a:r>
              <a:rPr lang="es-MX" sz="1400" dirty="0" smtClean="0">
                <a:latin typeface="Montserrat Light" panose="00000400000000000000" pitchFamily="2" charset="0"/>
              </a:rPr>
              <a:t>descargan </a:t>
            </a:r>
            <a:r>
              <a:rPr lang="es-MX" sz="1400" dirty="0">
                <a:latin typeface="Montserrat Light" panose="00000400000000000000" pitchFamily="2" charset="0"/>
              </a:rPr>
              <a:t>en el lago </a:t>
            </a:r>
            <a:r>
              <a:rPr lang="es-MX" sz="1400" dirty="0" smtClean="0">
                <a:latin typeface="Montserrat Light" panose="00000400000000000000" pitchFamily="2" charset="0"/>
              </a:rPr>
              <a:t>Texcoco</a:t>
            </a:r>
            <a:r>
              <a:rPr lang="es-MX" sz="1400" dirty="0">
                <a:latin typeface="Montserrat Light" panose="00000400000000000000" pitchFamily="2" charset="0"/>
              </a:rPr>
              <a:t> y</a:t>
            </a:r>
            <a:r>
              <a:rPr lang="es-MX" sz="1400" dirty="0" smtClean="0">
                <a:latin typeface="Montserrat Light" panose="00000400000000000000" pitchFamily="2" charset="0"/>
              </a:rPr>
              <a:t> </a:t>
            </a:r>
            <a:r>
              <a:rPr lang="es-MX" sz="1400" dirty="0">
                <a:latin typeface="Montserrat Light" panose="00000400000000000000" pitchFamily="2" charset="0"/>
              </a:rPr>
              <a:t>son interceptados por el Drenaje </a:t>
            </a:r>
            <a:r>
              <a:rPr lang="es-MX" sz="1400" dirty="0" smtClean="0">
                <a:latin typeface="Montserrat Light" panose="00000400000000000000" pitchFamily="2" charset="0"/>
              </a:rPr>
              <a:t>Profundo.</a:t>
            </a:r>
            <a:endParaRPr lang="es-MX" sz="1400" dirty="0">
              <a:latin typeface="Montserrat Light" panose="00000400000000000000" pitchFamily="2" charset="0"/>
            </a:endParaRPr>
          </a:p>
        </p:txBody>
      </p:sp>
      <p:sp>
        <p:nvSpPr>
          <p:cNvPr id="18" name="11 CuadroTexto"/>
          <p:cNvSpPr txBox="1"/>
          <p:nvPr/>
        </p:nvSpPr>
        <p:spPr>
          <a:xfrm>
            <a:off x="91966" y="962725"/>
            <a:ext cx="5668186" cy="954107"/>
          </a:xfrm>
          <a:prstGeom prst="rect">
            <a:avLst/>
          </a:prstGeom>
          <a:noFill/>
        </p:spPr>
        <p:txBody>
          <a:bodyPr wrap="square" rtlCol="0">
            <a:spAutoFit/>
          </a:bodyPr>
          <a:lstStyle/>
          <a:p>
            <a:pPr algn="just"/>
            <a:r>
              <a:rPr lang="es-MX" sz="1400" b="1" dirty="0" smtClean="0">
                <a:latin typeface="Montserrat" panose="00000500000000000000" pitchFamily="2" charset="0"/>
              </a:rPr>
              <a:t>CIUDAD DE MÉXICO </a:t>
            </a:r>
            <a:r>
              <a:rPr lang="es-MX" sz="1400" dirty="0" smtClean="0">
                <a:latin typeface="Montserrat" panose="00000500000000000000" pitchFamily="2" charset="0"/>
              </a:rPr>
              <a:t>es cuenca endorreica</a:t>
            </a:r>
            <a:r>
              <a:rPr lang="es-MX" sz="1400" dirty="0">
                <a:latin typeface="Montserrat" panose="00000500000000000000" pitchFamily="2" charset="0"/>
              </a:rPr>
              <a:t>, en condiciones originales, en la parte más baja, se tenían grandes áreas lacustres (Zumpango, </a:t>
            </a:r>
            <a:r>
              <a:rPr lang="es-MX" sz="1400" dirty="0" err="1">
                <a:latin typeface="Montserrat" panose="00000500000000000000" pitchFamily="2" charset="0"/>
              </a:rPr>
              <a:t>Xaltocán</a:t>
            </a:r>
            <a:r>
              <a:rPr lang="es-MX" sz="1400" dirty="0">
                <a:latin typeface="Montserrat" panose="00000500000000000000" pitchFamily="2" charset="0"/>
              </a:rPr>
              <a:t>, Texcoco, </a:t>
            </a:r>
            <a:r>
              <a:rPr lang="es-MX" sz="1400" dirty="0" smtClean="0">
                <a:latin typeface="Montserrat" panose="00000500000000000000" pitchFamily="2" charset="0"/>
              </a:rPr>
              <a:t>Xochimilco </a:t>
            </a:r>
            <a:r>
              <a:rPr lang="es-MX" sz="1400" dirty="0">
                <a:latin typeface="Montserrat" panose="00000500000000000000" pitchFamily="2" charset="0"/>
              </a:rPr>
              <a:t>y Chalco</a:t>
            </a:r>
            <a:r>
              <a:rPr lang="es-MX" sz="1400" dirty="0" smtClean="0">
                <a:latin typeface="Montserrat" panose="00000500000000000000" pitchFamily="2" charset="0"/>
              </a:rPr>
              <a:t>).</a:t>
            </a:r>
            <a:endParaRPr lang="es-MX" sz="1400" b="1" dirty="0">
              <a:latin typeface="Montserrat" panose="00000500000000000000" pitchFamily="2" charset="0"/>
            </a:endParaRPr>
          </a:p>
        </p:txBody>
      </p:sp>
      <p:pic>
        <p:nvPicPr>
          <p:cNvPr id="1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1998" y="4869023"/>
            <a:ext cx="3176506" cy="165632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8022" y="1107753"/>
            <a:ext cx="2683590" cy="361725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21547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2 CuadroTexto">
            <a:extLst>
              <a:ext uri="{FF2B5EF4-FFF2-40B4-BE49-F238E27FC236}">
                <a16:creationId xmlns:a16="http://schemas.microsoft.com/office/drawing/2014/main" xmlns="" id="{8704289E-E0FC-492E-AA72-A14602583E7F}"/>
              </a:ext>
            </a:extLst>
          </p:cNvPr>
          <p:cNvSpPr txBox="1"/>
          <p:nvPr/>
        </p:nvSpPr>
        <p:spPr>
          <a:xfrm>
            <a:off x="43386" y="364423"/>
            <a:ext cx="2109873"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14" name="CuadroTexto 20">
            <a:extLst>
              <a:ext uri="{FF2B5EF4-FFF2-40B4-BE49-F238E27FC236}">
                <a16:creationId xmlns="" xmlns:a16="http://schemas.microsoft.com/office/drawing/2014/main" id="{5764E41A-638A-41F4-8891-65D83EA98CAE}"/>
              </a:ext>
            </a:extLst>
          </p:cNvPr>
          <p:cNvSpPr txBox="1"/>
          <p:nvPr/>
        </p:nvSpPr>
        <p:spPr>
          <a:xfrm>
            <a:off x="91966" y="4997494"/>
            <a:ext cx="5668186" cy="1815882"/>
          </a:xfrm>
          <a:prstGeom prst="rect">
            <a:avLst/>
          </a:prstGeom>
          <a:noFill/>
        </p:spPr>
        <p:txBody>
          <a:bodyPr wrap="square" rtlCol="0">
            <a:spAutoFit/>
          </a:bodyPr>
          <a:lstStyle/>
          <a:p>
            <a:pPr marL="285750" indent="-285750" algn="just">
              <a:spcAft>
                <a:spcPts val="600"/>
              </a:spcAft>
              <a:buSzPct val="150000"/>
              <a:buFont typeface="Arial" panose="020B0604020202020204" pitchFamily="34" charset="0"/>
              <a:buChar char="•"/>
            </a:pPr>
            <a:r>
              <a:rPr lang="es-MX" sz="1400" b="1" dirty="0">
                <a:latin typeface="Montserrat Light" panose="00000400000000000000" pitchFamily="2" charset="0"/>
              </a:rPr>
              <a:t>Temas a desarrollar</a:t>
            </a:r>
            <a:r>
              <a:rPr lang="es-MX" sz="1400" dirty="0">
                <a:latin typeface="Montserrat Light" panose="00000400000000000000" pitchFamily="2" charset="0"/>
              </a:rPr>
              <a:t>: </a:t>
            </a:r>
            <a:r>
              <a:rPr lang="es-MX" sz="1400" dirty="0" smtClean="0">
                <a:latin typeface="Montserrat Light" panose="00000400000000000000" pitchFamily="2" charset="0"/>
              </a:rPr>
              <a:t>Actualizar </a:t>
            </a:r>
            <a:r>
              <a:rPr lang="es-MX" sz="1400" dirty="0">
                <a:latin typeface="Montserrat Light" panose="00000400000000000000" pitchFamily="2" charset="0"/>
              </a:rPr>
              <a:t>los </a:t>
            </a:r>
            <a:r>
              <a:rPr lang="es-MX" sz="1400" b="1" dirty="0">
                <a:latin typeface="Montserrat Light" panose="00000400000000000000" pitchFamily="2" charset="0"/>
              </a:rPr>
              <a:t>puntos críticos </a:t>
            </a:r>
            <a:r>
              <a:rPr lang="es-MX" sz="1400" dirty="0" smtClean="0">
                <a:latin typeface="Montserrat Light" panose="00000400000000000000" pitchFamily="2" charset="0"/>
              </a:rPr>
              <a:t>de inundación </a:t>
            </a:r>
            <a:r>
              <a:rPr lang="es-MX" sz="1400" dirty="0">
                <a:latin typeface="Montserrat Light" panose="00000400000000000000" pitchFamily="2" charset="0"/>
              </a:rPr>
              <a:t>en el estado, </a:t>
            </a:r>
            <a:r>
              <a:rPr lang="es-MX" sz="1400" dirty="0" smtClean="0">
                <a:latin typeface="Montserrat Light" panose="00000400000000000000" pitchFamily="2" charset="0"/>
              </a:rPr>
              <a:t>sobre todo los que se ubican en cercanías de poblaciones asentadas en zonas de peligro, así como </a:t>
            </a:r>
            <a:r>
              <a:rPr lang="es-MX" sz="1400" b="1" dirty="0" smtClean="0">
                <a:latin typeface="Montserrat Light" panose="00000400000000000000" pitchFamily="2" charset="0"/>
              </a:rPr>
              <a:t>aguas abajo </a:t>
            </a:r>
            <a:r>
              <a:rPr lang="es-MX" sz="1400" dirty="0" smtClean="0">
                <a:latin typeface="Montserrat Light" panose="00000400000000000000" pitchFamily="2" charset="0"/>
              </a:rPr>
              <a:t>de las </a:t>
            </a:r>
            <a:r>
              <a:rPr lang="es-MX" sz="1400" b="1" dirty="0" smtClean="0">
                <a:latin typeface="Montserrat Light" panose="00000400000000000000" pitchFamily="2" charset="0"/>
              </a:rPr>
              <a:t>presas que poseen vertedor libre (</a:t>
            </a:r>
            <a:r>
              <a:rPr lang="es-MX" sz="1400" b="1" dirty="0" err="1" smtClean="0">
                <a:latin typeface="Montserrat Light" panose="00000400000000000000" pitchFamily="2" charset="0"/>
              </a:rPr>
              <a:t>Anzaldo</a:t>
            </a:r>
            <a:r>
              <a:rPr lang="es-MX" sz="1400" b="1" dirty="0" smtClean="0">
                <a:latin typeface="Montserrat Light" panose="00000400000000000000" pitchFamily="2" charset="0"/>
              </a:rPr>
              <a:t>, Becerra C, Becerra B y Pilares)</a:t>
            </a:r>
            <a:r>
              <a:rPr lang="es-MX" sz="1400" dirty="0" smtClean="0">
                <a:latin typeface="Montserrat Light" panose="00000400000000000000" pitchFamily="2" charset="0"/>
              </a:rPr>
              <a:t>, ya que existe un protocolo para toda la cuenca. Se recomienda incluir en su base de datos, la precipitación asociada al evento de inundación.</a:t>
            </a:r>
            <a:endParaRPr lang="es-MX" sz="1400" dirty="0">
              <a:latin typeface="Montserrat Light" panose="00000400000000000000" pitchFamily="2" charset="0"/>
            </a:endParaRPr>
          </a:p>
        </p:txBody>
      </p:sp>
      <p:sp>
        <p:nvSpPr>
          <p:cNvPr id="15" name="Rectángulo 14"/>
          <p:cNvSpPr/>
          <p:nvPr/>
        </p:nvSpPr>
        <p:spPr>
          <a:xfrm>
            <a:off x="135537" y="1104414"/>
            <a:ext cx="5660599" cy="3908762"/>
          </a:xfrm>
          <a:prstGeom prst="rect">
            <a:avLst/>
          </a:prstGeom>
        </p:spPr>
        <p:txBody>
          <a:bodyPr wrap="square">
            <a:spAutoFit/>
          </a:bodyPr>
          <a:lstStyle/>
          <a:p>
            <a:pPr marL="285750" indent="-285750" algn="just">
              <a:spcAft>
                <a:spcPts val="600"/>
              </a:spcAft>
              <a:buSzPct val="150000"/>
              <a:buFont typeface="Arial" panose="020B0604020202020204" pitchFamily="34" charset="0"/>
              <a:buChar char="•"/>
            </a:pPr>
            <a:r>
              <a:rPr lang="es-MX" sz="1400" dirty="0" smtClean="0">
                <a:latin typeface="Montserrat Light" panose="00000400000000000000" pitchFamily="2" charset="0"/>
              </a:rPr>
              <a:t>Las </a:t>
            </a:r>
            <a:r>
              <a:rPr lang="es-MX" sz="1400" b="1" dirty="0" smtClean="0">
                <a:latin typeface="Montserrat Light" panose="00000400000000000000" pitchFamily="2" charset="0"/>
              </a:rPr>
              <a:t>inundaciones </a:t>
            </a:r>
            <a:r>
              <a:rPr lang="es-MX" sz="1400" dirty="0" smtClean="0">
                <a:latin typeface="Montserrat Light" panose="00000400000000000000" pitchFamily="2" charset="0"/>
              </a:rPr>
              <a:t>ocurren</a:t>
            </a:r>
            <a:r>
              <a:rPr lang="es-MX" sz="1400" b="1" dirty="0" smtClean="0">
                <a:latin typeface="Montserrat Light" panose="00000400000000000000" pitchFamily="2" charset="0"/>
              </a:rPr>
              <a:t> </a:t>
            </a:r>
            <a:r>
              <a:rPr lang="es-MX" sz="1400" dirty="0" smtClean="0">
                <a:latin typeface="Montserrat Light" panose="00000400000000000000" pitchFamily="2" charset="0"/>
              </a:rPr>
              <a:t>principalmente en la época de lluvias (</a:t>
            </a:r>
            <a:r>
              <a:rPr lang="es-MX" sz="1400" b="1" u="sng" dirty="0" smtClean="0">
                <a:latin typeface="Montserrat Light" panose="00000400000000000000" pitchFamily="2" charset="0"/>
              </a:rPr>
              <a:t>mayo a octubre).</a:t>
            </a:r>
          </a:p>
          <a:p>
            <a:pPr marL="285750" indent="-285750" algn="just">
              <a:spcAft>
                <a:spcPts val="600"/>
              </a:spcAft>
              <a:buSzPct val="150000"/>
              <a:buFont typeface="Arial" panose="020B0604020202020204" pitchFamily="34" charset="0"/>
              <a:buChar char="•"/>
            </a:pPr>
            <a:r>
              <a:rPr lang="es-MX" sz="1400" dirty="0" smtClean="0">
                <a:latin typeface="Montserrat Light" panose="00000400000000000000" pitchFamily="2" charset="0"/>
              </a:rPr>
              <a:t>Durante </a:t>
            </a:r>
            <a:r>
              <a:rPr lang="es-MX" sz="1400" b="1" dirty="0" smtClean="0">
                <a:latin typeface="Montserrat Light" panose="00000400000000000000" pitchFamily="2" charset="0"/>
              </a:rPr>
              <a:t>1970 al 2010</a:t>
            </a:r>
            <a:r>
              <a:rPr lang="es-MX" sz="1400" dirty="0" smtClean="0">
                <a:latin typeface="Montserrat Light" panose="00000400000000000000" pitchFamily="2" charset="0"/>
              </a:rPr>
              <a:t> se registraron </a:t>
            </a:r>
            <a:r>
              <a:rPr lang="es-MX" sz="1400" b="1" dirty="0" smtClean="0">
                <a:latin typeface="Montserrat Light" panose="00000400000000000000" pitchFamily="2" charset="0"/>
              </a:rPr>
              <a:t>15</a:t>
            </a:r>
            <a:r>
              <a:rPr lang="es-MX" sz="1400" dirty="0" smtClean="0">
                <a:latin typeface="Montserrat Light" panose="00000400000000000000" pitchFamily="2" charset="0"/>
              </a:rPr>
              <a:t> </a:t>
            </a:r>
            <a:r>
              <a:rPr lang="es-MX" sz="1400" dirty="0" smtClean="0">
                <a:latin typeface="Montserrat Light" panose="00000400000000000000" pitchFamily="2" charset="0"/>
              </a:rPr>
              <a:t>inundaciones </a:t>
            </a:r>
            <a:r>
              <a:rPr lang="es-MX" sz="1400" dirty="0" smtClean="0">
                <a:latin typeface="Montserrat Light" panose="00000400000000000000" pitchFamily="2" charset="0"/>
              </a:rPr>
              <a:t>que ocasionaron daños importantes principalmente en 14 alcaldías (con excepción de Cuauhtémoc e Iztacalco), mientras que en los </a:t>
            </a:r>
            <a:r>
              <a:rPr lang="es-MX" sz="1400" b="1" dirty="0" smtClean="0">
                <a:latin typeface="Montserrat Light" panose="00000400000000000000" pitchFamily="2" charset="0"/>
              </a:rPr>
              <a:t>últimos cuatro años </a:t>
            </a:r>
            <a:r>
              <a:rPr lang="es-MX" sz="1400" dirty="0" smtClean="0">
                <a:latin typeface="Montserrat Light" panose="00000400000000000000" pitchFamily="2" charset="0"/>
              </a:rPr>
              <a:t>han ocurrido </a:t>
            </a:r>
            <a:r>
              <a:rPr lang="es-MX" sz="1400" b="1" dirty="0" smtClean="0">
                <a:latin typeface="Montserrat Light" panose="00000400000000000000" pitchFamily="2" charset="0"/>
              </a:rPr>
              <a:t>52 eventos </a:t>
            </a:r>
            <a:r>
              <a:rPr lang="es-MX" sz="1400" dirty="0" smtClean="0">
                <a:latin typeface="Montserrat Light" panose="00000400000000000000" pitchFamily="2" charset="0"/>
              </a:rPr>
              <a:t>en los municipios de </a:t>
            </a:r>
            <a:r>
              <a:rPr lang="es-MX" sz="1400" u="sng" dirty="0" smtClean="0">
                <a:latin typeface="Montserrat Light" panose="00000400000000000000" pitchFamily="2" charset="0"/>
              </a:rPr>
              <a:t>Azcapotzalco, Benito Juárez, Coyoacán Iztapalapa, Iztacalco, Gustavo A. Madero, </a:t>
            </a:r>
            <a:r>
              <a:rPr lang="es-MX" sz="1400" u="sng" dirty="0">
                <a:latin typeface="Montserrat Light" panose="00000400000000000000" pitchFamily="2" charset="0"/>
              </a:rPr>
              <a:t>Miguel </a:t>
            </a:r>
            <a:r>
              <a:rPr lang="es-MX" sz="1400" u="sng" dirty="0" smtClean="0">
                <a:latin typeface="Montserrat Light" panose="00000400000000000000" pitchFamily="2" charset="0"/>
              </a:rPr>
              <a:t>Hidalgo, Tláhuac, Venustiano Carranza y Xochimilco  </a:t>
            </a:r>
            <a:r>
              <a:rPr lang="es-MX" sz="1400" dirty="0" smtClean="0">
                <a:latin typeface="Montserrat Light" panose="00000400000000000000" pitchFamily="2" charset="0"/>
              </a:rPr>
              <a:t>(</a:t>
            </a:r>
            <a:r>
              <a:rPr lang="es-MX" sz="1400" b="1" dirty="0" smtClean="0">
                <a:latin typeface="Montserrat Light" panose="00000400000000000000" pitchFamily="2" charset="0"/>
              </a:rPr>
              <a:t>peligro muy alto</a:t>
            </a:r>
            <a:r>
              <a:rPr lang="es-MX" sz="1400" dirty="0" smtClean="0">
                <a:latin typeface="Montserrat Light" panose="00000400000000000000" pitchFamily="2" charset="0"/>
              </a:rPr>
              <a:t>); </a:t>
            </a:r>
            <a:r>
              <a:rPr lang="es-MX" sz="1400" u="sng" dirty="0" smtClean="0">
                <a:latin typeface="Montserrat Light" panose="00000400000000000000" pitchFamily="2" charset="0"/>
              </a:rPr>
              <a:t>Tlalpan</a:t>
            </a:r>
            <a:r>
              <a:rPr lang="es-MX" sz="1400" dirty="0" smtClean="0">
                <a:latin typeface="Montserrat Light" panose="00000400000000000000" pitchFamily="2" charset="0"/>
              </a:rPr>
              <a:t> (</a:t>
            </a:r>
            <a:r>
              <a:rPr lang="es-MX" sz="1400" b="1" dirty="0" smtClean="0">
                <a:latin typeface="Montserrat Light" panose="00000400000000000000" pitchFamily="2" charset="0"/>
              </a:rPr>
              <a:t>peligro alto</a:t>
            </a:r>
            <a:r>
              <a:rPr lang="es-MX" sz="1400" dirty="0">
                <a:latin typeface="Montserrat Light" panose="00000400000000000000" pitchFamily="2" charset="0"/>
              </a:rPr>
              <a:t>); </a:t>
            </a:r>
            <a:r>
              <a:rPr lang="es-MX" sz="1400" u="sng" dirty="0">
                <a:latin typeface="Montserrat Light" panose="00000400000000000000" pitchFamily="2" charset="0"/>
              </a:rPr>
              <a:t>Álvaro </a:t>
            </a:r>
            <a:r>
              <a:rPr lang="es-MX" sz="1400" u="sng" dirty="0" smtClean="0">
                <a:latin typeface="Montserrat Light" panose="00000400000000000000" pitchFamily="2" charset="0"/>
              </a:rPr>
              <a:t>Obregón </a:t>
            </a:r>
            <a:r>
              <a:rPr lang="es-MX" sz="1400" dirty="0" smtClean="0">
                <a:latin typeface="Montserrat Light" panose="00000400000000000000" pitchFamily="2" charset="0"/>
              </a:rPr>
              <a:t>(</a:t>
            </a:r>
            <a:r>
              <a:rPr lang="es-MX" sz="1400" b="1" dirty="0" smtClean="0">
                <a:latin typeface="Montserrat Light" panose="00000400000000000000" pitchFamily="2" charset="0"/>
              </a:rPr>
              <a:t>peligro medio </a:t>
            </a:r>
            <a:r>
              <a:rPr lang="es-MX" sz="1400" dirty="0" smtClean="0">
                <a:latin typeface="Montserrat Light" panose="00000400000000000000" pitchFamily="2" charset="0"/>
              </a:rPr>
              <a:t>); </a:t>
            </a:r>
            <a:r>
              <a:rPr lang="es-MX" sz="1400" u="sng" dirty="0" smtClean="0">
                <a:latin typeface="Montserrat Light" panose="00000400000000000000" pitchFamily="2" charset="0"/>
              </a:rPr>
              <a:t>Magdalena Contreras  y Milpa Alta </a:t>
            </a:r>
            <a:r>
              <a:rPr lang="es-MX" sz="1400" dirty="0" smtClean="0">
                <a:latin typeface="Montserrat Light" panose="00000400000000000000" pitchFamily="2" charset="0"/>
              </a:rPr>
              <a:t>(</a:t>
            </a:r>
            <a:r>
              <a:rPr lang="es-MX" sz="1400" b="1" dirty="0" smtClean="0">
                <a:latin typeface="Montserrat Light" panose="00000400000000000000" pitchFamily="2" charset="0"/>
              </a:rPr>
              <a:t>peligro bajo</a:t>
            </a:r>
            <a:r>
              <a:rPr lang="es-MX" sz="1400" dirty="0" smtClean="0">
                <a:latin typeface="Montserrat Light" panose="00000400000000000000" pitchFamily="2" charset="0"/>
              </a:rPr>
              <a:t>). </a:t>
            </a:r>
          </a:p>
          <a:p>
            <a:pPr marL="285750" indent="-285750" algn="just">
              <a:spcAft>
                <a:spcPts val="600"/>
              </a:spcAft>
              <a:buSzPct val="150000"/>
              <a:buFont typeface="Arial" panose="020B0604020202020204" pitchFamily="34" charset="0"/>
              <a:buChar char="•"/>
            </a:pPr>
            <a:r>
              <a:rPr lang="es-MX" sz="1400" dirty="0" smtClean="0">
                <a:latin typeface="Montserrat Light" panose="00000400000000000000" pitchFamily="2" charset="0"/>
              </a:rPr>
              <a:t>CDMX </a:t>
            </a:r>
            <a:r>
              <a:rPr lang="es-MX" sz="1400" dirty="0">
                <a:latin typeface="Montserrat Light" panose="00000400000000000000" pitchFamily="2" charset="0"/>
              </a:rPr>
              <a:t>posee </a:t>
            </a:r>
            <a:r>
              <a:rPr lang="es-MX" sz="1400" b="1" dirty="0" smtClean="0">
                <a:latin typeface="Montserrat Light" panose="00000400000000000000" pitchFamily="2" charset="0"/>
              </a:rPr>
              <a:t>26 </a:t>
            </a:r>
            <a:r>
              <a:rPr lang="es-MX" sz="1400" b="1" dirty="0">
                <a:latin typeface="Montserrat Light" panose="00000400000000000000" pitchFamily="2" charset="0"/>
              </a:rPr>
              <a:t>presas</a:t>
            </a:r>
            <a:r>
              <a:rPr lang="es-MX" sz="1400" dirty="0">
                <a:latin typeface="Montserrat Light" panose="00000400000000000000" pitchFamily="2" charset="0"/>
              </a:rPr>
              <a:t>, de las cuales </a:t>
            </a:r>
            <a:r>
              <a:rPr lang="es-MX" sz="1400" b="1" dirty="0" smtClean="0">
                <a:latin typeface="Montserrat Light" panose="00000400000000000000" pitchFamily="2" charset="0"/>
              </a:rPr>
              <a:t>24</a:t>
            </a:r>
            <a:r>
              <a:rPr lang="es-MX" sz="1400" dirty="0" smtClean="0">
                <a:latin typeface="Montserrat Light" panose="00000400000000000000" pitchFamily="2" charset="0"/>
              </a:rPr>
              <a:t> son para el </a:t>
            </a:r>
            <a:r>
              <a:rPr lang="es-MX" sz="1400" b="1" dirty="0">
                <a:latin typeface="Montserrat Light" panose="00000400000000000000" pitchFamily="2" charset="0"/>
              </a:rPr>
              <a:t>control de </a:t>
            </a:r>
            <a:r>
              <a:rPr lang="es-MX" sz="1400" b="1" dirty="0" smtClean="0">
                <a:latin typeface="Montserrat Light" panose="00000400000000000000" pitchFamily="2" charset="0"/>
              </a:rPr>
              <a:t>avenidas</a:t>
            </a:r>
            <a:r>
              <a:rPr lang="es-MX" sz="1400" dirty="0" smtClean="0">
                <a:latin typeface="Montserrat Light" panose="00000400000000000000" pitchFamily="2" charset="0"/>
              </a:rPr>
              <a:t>. </a:t>
            </a:r>
            <a:r>
              <a:rPr lang="es-MX" sz="1400" dirty="0">
                <a:latin typeface="Montserrat Light" panose="00000400000000000000" pitchFamily="2" charset="0"/>
              </a:rPr>
              <a:t>Se requiere monitoreo y vigilancia en </a:t>
            </a:r>
            <a:r>
              <a:rPr lang="es-MX" sz="1400" dirty="0" smtClean="0">
                <a:latin typeface="Montserrat Light" panose="00000400000000000000" pitchFamily="2" charset="0"/>
              </a:rPr>
              <a:t>TODAS, ya que hay asentamientos humanos cerca de éstas. </a:t>
            </a:r>
            <a:r>
              <a:rPr lang="es-MX" sz="1400" u="sng" dirty="0" smtClean="0">
                <a:latin typeface="Montserrat Light" panose="00000400000000000000" pitchFamily="2" charset="0"/>
              </a:rPr>
              <a:t>Ninguna está dentro de las 206 grandes presas que supervisa semanalmente la CONAGUA. </a:t>
            </a:r>
            <a:endParaRPr lang="es-MX" sz="1400" u="sng" dirty="0">
              <a:latin typeface="Montserrat Light" panose="00000400000000000000" pitchFamily="2" charset="0"/>
            </a:endParaRPr>
          </a:p>
        </p:txBody>
      </p:sp>
      <p:grpSp>
        <p:nvGrpSpPr>
          <p:cNvPr id="16" name="6 Grupo"/>
          <p:cNvGrpSpPr/>
          <p:nvPr/>
        </p:nvGrpSpPr>
        <p:grpSpPr>
          <a:xfrm>
            <a:off x="5911274" y="984649"/>
            <a:ext cx="3102545" cy="2764500"/>
            <a:chOff x="5911274" y="984649"/>
            <a:chExt cx="3102545" cy="2764500"/>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274" y="984649"/>
              <a:ext cx="3102545" cy="27645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6 Rectángulo"/>
            <p:cNvSpPr/>
            <p:nvPr/>
          </p:nvSpPr>
          <p:spPr>
            <a:xfrm>
              <a:off x="6012160" y="997155"/>
              <a:ext cx="1562430" cy="288032"/>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smtClean="0">
                  <a:solidFill>
                    <a:srgbClr val="860000"/>
                  </a:solidFill>
                  <a:latin typeface="Montserrat" panose="00000500000000000000" pitchFamily="2" charset="0"/>
                </a:rPr>
                <a:t>Zona urbana de Magdalena Contreras</a:t>
              </a:r>
              <a:endParaRPr lang="es-MX" sz="900" b="1" dirty="0">
                <a:solidFill>
                  <a:srgbClr val="860000"/>
                </a:solidFill>
                <a:latin typeface="Montserrat" panose="00000500000000000000" pitchFamily="2" charset="0"/>
              </a:endParaRPr>
            </a:p>
          </p:txBody>
        </p:sp>
      </p:grpSp>
      <p:pic>
        <p:nvPicPr>
          <p:cNvPr id="22" name="Picture 3" descr="D:\CENAPRED\2018\Logos CENAPRED_nvos\logo CENAPRED_vertical y horizontal-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0301" y="3429000"/>
            <a:ext cx="765336" cy="2312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645" y="4077072"/>
            <a:ext cx="3109550" cy="187220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9 CuadroTexto"/>
          <p:cNvSpPr txBox="1"/>
          <p:nvPr/>
        </p:nvSpPr>
        <p:spPr>
          <a:xfrm>
            <a:off x="5868144" y="3761453"/>
            <a:ext cx="3199915" cy="253916"/>
          </a:xfrm>
          <a:prstGeom prst="rect">
            <a:avLst/>
          </a:prstGeom>
          <a:noFill/>
        </p:spPr>
        <p:txBody>
          <a:bodyPr wrap="none" rtlCol="0">
            <a:spAutoFit/>
          </a:bodyPr>
          <a:lstStyle/>
          <a:p>
            <a:r>
              <a:rPr lang="es-MX" sz="1050" b="1" dirty="0" smtClean="0">
                <a:latin typeface="Montserrat" panose="00000500000000000000" pitchFamily="2" charset="0"/>
              </a:rPr>
              <a:t>Escenario de inundación para </a:t>
            </a:r>
            <a:r>
              <a:rPr lang="es-MX" sz="1050" b="1" dirty="0" err="1" smtClean="0">
                <a:latin typeface="Montserrat" panose="00000500000000000000" pitchFamily="2" charset="0"/>
              </a:rPr>
              <a:t>Tr</a:t>
            </a:r>
            <a:r>
              <a:rPr lang="es-MX" sz="1050" b="1" dirty="0" smtClean="0">
                <a:latin typeface="Montserrat" panose="00000500000000000000" pitchFamily="2" charset="0"/>
              </a:rPr>
              <a:t>=100 años</a:t>
            </a:r>
            <a:endParaRPr lang="es-MX" sz="1050" b="1" dirty="0">
              <a:latin typeface="Montserrat" panose="00000500000000000000" pitchFamily="2" charset="0"/>
            </a:endParaRPr>
          </a:p>
        </p:txBody>
      </p:sp>
      <p:sp>
        <p:nvSpPr>
          <p:cNvPr id="25" name="18 CuadroTexto"/>
          <p:cNvSpPr txBox="1"/>
          <p:nvPr/>
        </p:nvSpPr>
        <p:spPr>
          <a:xfrm>
            <a:off x="5813279" y="5959828"/>
            <a:ext cx="3295225" cy="861774"/>
          </a:xfrm>
          <a:prstGeom prst="rect">
            <a:avLst/>
          </a:prstGeom>
          <a:noFill/>
        </p:spPr>
        <p:txBody>
          <a:bodyPr wrap="square" rtlCol="0">
            <a:spAutoFit/>
          </a:bodyPr>
          <a:lstStyle/>
          <a:p>
            <a:pPr algn="just"/>
            <a:r>
              <a:rPr lang="es-MX" sz="1000" b="1" dirty="0" smtClean="0">
                <a:solidFill>
                  <a:srgbClr val="C00000"/>
                </a:solidFill>
                <a:latin typeface="Montserrat" panose="00000500000000000000" pitchFamily="2" charset="0"/>
              </a:rPr>
              <a:t>En 2017, la CDMX ocupó el tercer lugar a nivel nacional por el número de registro, detrás de Chiapas (44) y Veracruz (35). Fuente: Catálogo de inundaciones históricas CENAPRED, con datos oficiales de la CONAGUA</a:t>
            </a:r>
            <a:r>
              <a:rPr lang="es-MX" sz="1000" b="1" dirty="0" smtClean="0">
                <a:latin typeface="Montserrat" panose="00000500000000000000" pitchFamily="2" charset="0"/>
              </a:rPr>
              <a:t>.</a:t>
            </a:r>
            <a:endParaRPr lang="es-MX" sz="1000" b="1" dirty="0">
              <a:latin typeface="Montserrat" panose="00000500000000000000" pitchFamily="2" charset="0"/>
            </a:endParaRPr>
          </a:p>
        </p:txBody>
      </p:sp>
    </p:spTree>
    <p:extLst>
      <p:ext uri="{BB962C8B-B14F-4D97-AF65-F5344CB8AC3E}">
        <p14:creationId xmlns:p14="http://schemas.microsoft.com/office/powerpoint/2010/main" val="378327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2 CuadroTexto">
            <a:extLst>
              <a:ext uri="{FF2B5EF4-FFF2-40B4-BE49-F238E27FC236}">
                <a16:creationId xmlns:a16="http://schemas.microsoft.com/office/drawing/2014/main" xmlns="" id="{8704289E-E0FC-492E-AA72-A14602583E7F}"/>
              </a:ext>
            </a:extLst>
          </p:cNvPr>
          <p:cNvSpPr txBox="1"/>
          <p:nvPr/>
        </p:nvSpPr>
        <p:spPr>
          <a:xfrm>
            <a:off x="43386" y="364423"/>
            <a:ext cx="2109873"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14" name="CuadroTexto 13">
            <a:extLst>
              <a:ext uri="{FF2B5EF4-FFF2-40B4-BE49-F238E27FC236}">
                <a16:creationId xmlns="" xmlns:a16="http://schemas.microsoft.com/office/drawing/2014/main" id="{C72EED67-8814-42EC-AC9E-531C75A9F126}"/>
              </a:ext>
            </a:extLst>
          </p:cNvPr>
          <p:cNvSpPr txBox="1"/>
          <p:nvPr/>
        </p:nvSpPr>
        <p:spPr>
          <a:xfrm>
            <a:off x="107504" y="1011207"/>
            <a:ext cx="5904656" cy="5586145"/>
          </a:xfrm>
          <a:prstGeom prst="rect">
            <a:avLst/>
          </a:prstGeom>
          <a:noFill/>
        </p:spPr>
        <p:txBody>
          <a:bodyPr wrap="square" rtlCol="0">
            <a:spAutoFit/>
          </a:bodyPr>
          <a:lstStyle/>
          <a:p>
            <a:pPr marL="285750" indent="-285750" algn="just">
              <a:spcAft>
                <a:spcPts val="600"/>
              </a:spcAft>
              <a:buSzPct val="150000"/>
              <a:buFont typeface="Arial" panose="020B0604020202020204" pitchFamily="34" charset="0"/>
              <a:buChar char="•"/>
            </a:pPr>
            <a:r>
              <a:rPr lang="es-MX" sz="1400" dirty="0">
                <a:latin typeface="Montserrat Light" panose="00000400000000000000" pitchFamily="2" charset="0"/>
              </a:rPr>
              <a:t>Se cuenta con los siguientes materiales: mapas de </a:t>
            </a:r>
            <a:r>
              <a:rPr lang="es-MX" sz="1400" b="1" dirty="0">
                <a:latin typeface="Montserrat Light" panose="00000400000000000000" pitchFamily="2" charset="0"/>
              </a:rPr>
              <a:t>peligro</a:t>
            </a:r>
            <a:r>
              <a:rPr lang="es-MX" sz="1400" dirty="0">
                <a:latin typeface="Montserrat Light" panose="00000400000000000000" pitchFamily="2" charset="0"/>
              </a:rPr>
              <a:t> a escala municipal, </a:t>
            </a:r>
            <a:r>
              <a:rPr lang="es-MX" sz="1400" b="1" dirty="0">
                <a:latin typeface="Montserrat Light" panose="00000400000000000000" pitchFamily="2" charset="0"/>
              </a:rPr>
              <a:t>inundaciones históricas</a:t>
            </a:r>
            <a:r>
              <a:rPr lang="es-MX" sz="1400" dirty="0">
                <a:latin typeface="Montserrat Light" panose="00000400000000000000" pitchFamily="2" charset="0"/>
              </a:rPr>
              <a:t>  y de </a:t>
            </a:r>
            <a:r>
              <a:rPr lang="es-MX" sz="1400" b="1" dirty="0">
                <a:latin typeface="Montserrat Light" panose="00000400000000000000" pitchFamily="2" charset="0"/>
              </a:rPr>
              <a:t>vulnerabilidad</a:t>
            </a:r>
            <a:r>
              <a:rPr lang="es-MX" sz="1400" dirty="0">
                <a:latin typeface="Montserrat Light" panose="00000400000000000000" pitchFamily="2" charset="0"/>
              </a:rPr>
              <a:t>, ambos disponibles en el </a:t>
            </a:r>
            <a:r>
              <a:rPr lang="es-MX" sz="1400" dirty="0" smtClean="0">
                <a:latin typeface="Montserrat Light" panose="00000400000000000000" pitchFamily="2" charset="0"/>
              </a:rPr>
              <a:t>ANR, así como el </a:t>
            </a:r>
            <a:r>
              <a:rPr lang="es-MX" sz="1400" b="1" dirty="0" smtClean="0">
                <a:latin typeface="Montserrat Light" panose="00000400000000000000" pitchFamily="2" charset="0"/>
              </a:rPr>
              <a:t>índice de </a:t>
            </a:r>
            <a:r>
              <a:rPr lang="es-MX" sz="1400" b="1" dirty="0" err="1" smtClean="0">
                <a:latin typeface="Montserrat Light" panose="00000400000000000000" pitchFamily="2" charset="0"/>
              </a:rPr>
              <a:t>inundabilidad</a:t>
            </a:r>
            <a:r>
              <a:rPr lang="es-MX" sz="1400" b="1" dirty="0" smtClean="0">
                <a:latin typeface="Montserrat Light" panose="00000400000000000000" pitchFamily="2" charset="0"/>
              </a:rPr>
              <a:t>. </a:t>
            </a:r>
            <a:r>
              <a:rPr lang="es-MX" sz="1400" dirty="0" smtClean="0">
                <a:latin typeface="Montserrat Light" panose="00000400000000000000" pitchFamily="2" charset="0"/>
              </a:rPr>
              <a:t>En</a:t>
            </a:r>
            <a:r>
              <a:rPr lang="es-MX" sz="1400" b="1" dirty="0" smtClean="0">
                <a:latin typeface="Montserrat Light" panose="00000400000000000000" pitchFamily="2" charset="0"/>
              </a:rPr>
              <a:t> 2016 </a:t>
            </a:r>
            <a:r>
              <a:rPr lang="es-MX" sz="1400" dirty="0" smtClean="0">
                <a:latin typeface="Montserrat Light" panose="00000400000000000000" pitchFamily="2" charset="0"/>
              </a:rPr>
              <a:t>se elaboró el </a:t>
            </a:r>
            <a:r>
              <a:rPr lang="es-MX" sz="1400" b="1" dirty="0" smtClean="0">
                <a:latin typeface="Montserrat Light" panose="00000400000000000000" pitchFamily="2" charset="0"/>
              </a:rPr>
              <a:t>escenario de inundación </a:t>
            </a:r>
            <a:r>
              <a:rPr lang="es-MX" sz="1400" dirty="0" smtClean="0">
                <a:latin typeface="Montserrat Light" panose="00000400000000000000" pitchFamily="2" charset="0"/>
              </a:rPr>
              <a:t>para el </a:t>
            </a:r>
            <a:r>
              <a:rPr lang="es-MX" sz="1400" b="1" dirty="0" smtClean="0">
                <a:latin typeface="Montserrat Light" panose="00000400000000000000" pitchFamily="2" charset="0"/>
              </a:rPr>
              <a:t>río Magdalena  </a:t>
            </a:r>
            <a:r>
              <a:rPr lang="es-MX" sz="1400" dirty="0" smtClean="0">
                <a:latin typeface="Montserrat Light" panose="00000400000000000000" pitchFamily="2" charset="0"/>
              </a:rPr>
              <a:t>y en </a:t>
            </a:r>
            <a:r>
              <a:rPr lang="es-MX" sz="1400" b="1" dirty="0" smtClean="0">
                <a:latin typeface="Montserrat Light" panose="00000400000000000000" pitchFamily="2" charset="0"/>
              </a:rPr>
              <a:t>2018</a:t>
            </a:r>
            <a:r>
              <a:rPr lang="es-MX" sz="1400" dirty="0" smtClean="0">
                <a:latin typeface="Montserrat Light" panose="00000400000000000000" pitchFamily="2" charset="0"/>
              </a:rPr>
              <a:t> para el </a:t>
            </a:r>
            <a:r>
              <a:rPr lang="es-MX" sz="1400" b="1" dirty="0" smtClean="0">
                <a:latin typeface="Montserrat Light" panose="00000400000000000000" pitchFamily="2" charset="0"/>
              </a:rPr>
              <a:t>río Tacubaya</a:t>
            </a:r>
            <a:r>
              <a:rPr lang="es-MX" sz="1400" dirty="0" smtClean="0">
                <a:latin typeface="Montserrat Light" panose="00000400000000000000" pitchFamily="2" charset="0"/>
              </a:rPr>
              <a:t>. </a:t>
            </a:r>
          </a:p>
          <a:p>
            <a:pPr marL="285750" indent="-285750" algn="just">
              <a:spcAft>
                <a:spcPts val="600"/>
              </a:spcAft>
              <a:buFont typeface="Wingdings" panose="05000000000000000000" pitchFamily="2" charset="2"/>
              <a:buChar char="q"/>
            </a:pPr>
            <a:endParaRPr lang="es-MX" sz="1400" dirty="0">
              <a:latin typeface="Montserrat Light" panose="00000400000000000000" pitchFamily="2" charset="0"/>
            </a:endParaRPr>
          </a:p>
          <a:p>
            <a:pPr algn="just">
              <a:spcAft>
                <a:spcPts val="600"/>
              </a:spcAft>
            </a:pPr>
            <a:r>
              <a:rPr lang="es-MX" sz="1600" b="1" dirty="0">
                <a:solidFill>
                  <a:srgbClr val="38806B"/>
                </a:solidFill>
                <a:latin typeface="Montserrat" panose="00000500000000000000" pitchFamily="2" charset="0"/>
              </a:rPr>
              <a:t>RECOMENDACIONES</a:t>
            </a:r>
          </a:p>
          <a:p>
            <a:pPr marL="285750" indent="-285750" algn="just">
              <a:spcAft>
                <a:spcPts val="600"/>
              </a:spcAft>
              <a:buSzPct val="150000"/>
              <a:buFont typeface="Arial" panose="020B0604020202020204" pitchFamily="34" charset="0"/>
              <a:buChar char="•"/>
            </a:pPr>
            <a:r>
              <a:rPr lang="es-MX" sz="1400" u="sng" dirty="0" smtClean="0">
                <a:latin typeface="Montserrat Light" panose="00000400000000000000" pitchFamily="2" charset="0"/>
              </a:rPr>
              <a:t>Actualizar</a:t>
            </a:r>
            <a:r>
              <a:rPr lang="es-MX" sz="1400" u="sng" dirty="0">
                <a:latin typeface="Montserrat Light" panose="00000400000000000000" pitchFamily="2" charset="0"/>
              </a:rPr>
              <a:t>, elaborar y difundir mapas de inundación para </a:t>
            </a:r>
            <a:r>
              <a:rPr lang="es-MX" sz="1400" u="sng" dirty="0" smtClean="0">
                <a:latin typeface="Montserrat Light" panose="00000400000000000000" pitchFamily="2" charset="0"/>
              </a:rPr>
              <a:t>ríos y presas, </a:t>
            </a:r>
            <a:r>
              <a:rPr lang="es-MX" sz="1400" dirty="0">
                <a:latin typeface="Montserrat Light" panose="00000400000000000000" pitchFamily="2" charset="0"/>
              </a:rPr>
              <a:t>con apoyo de las dependencias académicas </a:t>
            </a:r>
            <a:r>
              <a:rPr lang="es-MX" sz="1400" dirty="0" smtClean="0">
                <a:latin typeface="Montserrat Light" panose="00000400000000000000" pitchFamily="2" charset="0"/>
              </a:rPr>
              <a:t>de la CDMX, para las alcaldías con </a:t>
            </a:r>
            <a:r>
              <a:rPr lang="es-MX" sz="1400" b="1" dirty="0" smtClean="0">
                <a:latin typeface="Montserrat Light" panose="00000400000000000000" pitchFamily="2" charset="0"/>
              </a:rPr>
              <a:t>peligro muy alto y alto</a:t>
            </a:r>
            <a:r>
              <a:rPr lang="es-MX" sz="1400" dirty="0" smtClean="0">
                <a:latin typeface="Montserrat Light" panose="00000400000000000000" pitchFamily="2" charset="0"/>
              </a:rPr>
              <a:t>.</a:t>
            </a:r>
          </a:p>
          <a:p>
            <a:pPr marL="285750" indent="-285750" algn="just">
              <a:spcAft>
                <a:spcPts val="600"/>
              </a:spcAft>
              <a:buSzPct val="150000"/>
              <a:buFont typeface="Arial" panose="020B0604020202020204" pitchFamily="34" charset="0"/>
              <a:buChar char="•"/>
            </a:pPr>
            <a:r>
              <a:rPr lang="es-MX" sz="1400" u="sng" dirty="0" smtClean="0">
                <a:latin typeface="Montserrat Light" panose="00000400000000000000" pitchFamily="2" charset="0"/>
              </a:rPr>
              <a:t>Fortalecer el monitoreo y vigilancia </a:t>
            </a:r>
            <a:r>
              <a:rPr lang="es-MX" sz="1400" u="sng" dirty="0" err="1" smtClean="0">
                <a:latin typeface="Montserrat Light" panose="00000400000000000000" pitchFamily="2" charset="0"/>
              </a:rPr>
              <a:t>hidrometeorológica</a:t>
            </a:r>
            <a:r>
              <a:rPr lang="es-MX" sz="1400" dirty="0" smtClean="0">
                <a:latin typeface="Montserrat Light" panose="00000400000000000000" pitchFamily="2" charset="0"/>
              </a:rPr>
              <a:t>, ya que existe una red de estaciones </a:t>
            </a:r>
            <a:r>
              <a:rPr lang="es-MX" sz="1400" dirty="0" err="1" smtClean="0">
                <a:latin typeface="Montserrat Light" panose="00000400000000000000" pitchFamily="2" charset="0"/>
              </a:rPr>
              <a:t>pluviográfica</a:t>
            </a:r>
            <a:r>
              <a:rPr lang="es-MX" sz="1400" dirty="0" smtClean="0">
                <a:latin typeface="Montserrat Light" panose="00000400000000000000" pitchFamily="2" charset="0"/>
              </a:rPr>
              <a:t> a cargo de SACMEX y dos hidrométricas, así como el programa para atender emergencias por inundación </a:t>
            </a:r>
            <a:r>
              <a:rPr lang="es-MX" sz="1400" b="1" dirty="0" smtClean="0">
                <a:latin typeface="Montserrat Light" panose="00000400000000000000" pitchFamily="2" charset="0"/>
              </a:rPr>
              <a:t>Grupo tormenta</a:t>
            </a:r>
            <a:r>
              <a:rPr lang="es-MX" sz="1400" dirty="0" smtClean="0">
                <a:latin typeface="Montserrat Light" panose="00000400000000000000" pitchFamily="2" charset="0"/>
              </a:rPr>
              <a:t>. </a:t>
            </a:r>
          </a:p>
          <a:p>
            <a:pPr marL="285750" indent="-285750" algn="just">
              <a:spcAft>
                <a:spcPts val="600"/>
              </a:spcAft>
              <a:buSzPct val="150000"/>
              <a:buFont typeface="Arial" panose="020B0604020202020204" pitchFamily="34" charset="0"/>
              <a:buChar char="•"/>
            </a:pPr>
            <a:r>
              <a:rPr lang="es-MX" sz="1400" b="1" dirty="0" smtClean="0">
                <a:latin typeface="Montserrat Light" panose="00000400000000000000" pitchFamily="2" charset="0"/>
              </a:rPr>
              <a:t>Delimitar las zonas federales</a:t>
            </a:r>
            <a:r>
              <a:rPr lang="es-MX" sz="1400" dirty="0" smtClean="0">
                <a:latin typeface="Montserrat Light" panose="00000400000000000000" pitchFamily="2" charset="0"/>
              </a:rPr>
              <a:t> para </a:t>
            </a:r>
            <a:r>
              <a:rPr lang="es-MX" sz="1400" b="1" dirty="0" smtClean="0">
                <a:latin typeface="Montserrat Light" panose="00000400000000000000" pitchFamily="2" charset="0"/>
              </a:rPr>
              <a:t>disminuir</a:t>
            </a:r>
            <a:r>
              <a:rPr lang="es-MX" sz="1400" dirty="0" smtClean="0">
                <a:latin typeface="Montserrat Light" panose="00000400000000000000" pitchFamily="2" charset="0"/>
              </a:rPr>
              <a:t> las </a:t>
            </a:r>
            <a:r>
              <a:rPr lang="es-MX" sz="1400" b="1" dirty="0" smtClean="0">
                <a:latin typeface="Montserrat Light" panose="00000400000000000000" pitchFamily="2" charset="0"/>
              </a:rPr>
              <a:t>invasiones</a:t>
            </a:r>
            <a:r>
              <a:rPr lang="es-MX" sz="1400" dirty="0" smtClean="0">
                <a:latin typeface="Montserrat Light" panose="00000400000000000000" pitchFamily="2" charset="0"/>
              </a:rPr>
              <a:t> aguas abajo de las </a:t>
            </a:r>
            <a:r>
              <a:rPr lang="es-MX" sz="1400" b="1" dirty="0">
                <a:latin typeface="Montserrat Light" panose="00000400000000000000" pitchFamily="2" charset="0"/>
              </a:rPr>
              <a:t>presas </a:t>
            </a:r>
            <a:r>
              <a:rPr lang="es-MX" sz="1400" dirty="0" smtClean="0">
                <a:latin typeface="Montserrat Light" panose="00000400000000000000" pitchFamily="2" charset="0"/>
              </a:rPr>
              <a:t>reguladoras, así como en las </a:t>
            </a:r>
            <a:r>
              <a:rPr lang="es-MX" sz="1400" b="1" dirty="0" smtClean="0">
                <a:latin typeface="Montserrat Light" panose="00000400000000000000" pitchFamily="2" charset="0"/>
              </a:rPr>
              <a:t>márgenes de ríos y arroyos</a:t>
            </a:r>
            <a:r>
              <a:rPr lang="es-MX" sz="1400" dirty="0" smtClean="0">
                <a:latin typeface="Montserrat Light" panose="00000400000000000000" pitchFamily="2" charset="0"/>
              </a:rPr>
              <a:t>.</a:t>
            </a:r>
          </a:p>
          <a:p>
            <a:pPr marL="285750" indent="-285750" algn="just">
              <a:spcAft>
                <a:spcPts val="600"/>
              </a:spcAft>
              <a:buSzPct val="150000"/>
              <a:buFont typeface="Arial" panose="020B0604020202020204" pitchFamily="34" charset="0"/>
              <a:buChar char="•"/>
            </a:pPr>
            <a:r>
              <a:rPr lang="es-MX" sz="1400" u="sng" dirty="0" smtClean="0">
                <a:latin typeface="Montserrat Light" panose="00000400000000000000" pitchFamily="2" charset="0"/>
              </a:rPr>
              <a:t>Elaborar un inventario que integre las características y condiciones de las obras de protección</a:t>
            </a:r>
            <a:r>
              <a:rPr lang="es-MX" sz="1400" dirty="0" smtClean="0">
                <a:latin typeface="Montserrat Light" panose="00000400000000000000" pitchFamily="2" charset="0"/>
              </a:rPr>
              <a:t>, para el control de avenidas en la CDMX.</a:t>
            </a:r>
          </a:p>
          <a:p>
            <a:pPr marL="285750" indent="-285750" algn="just">
              <a:spcAft>
                <a:spcPts val="600"/>
              </a:spcAft>
              <a:buSzPct val="150000"/>
              <a:buFont typeface="Arial" panose="020B0604020202020204" pitchFamily="34" charset="0"/>
              <a:buChar char="•"/>
            </a:pPr>
            <a:r>
              <a:rPr lang="es-MX" sz="1400" dirty="0">
                <a:latin typeface="Montserrat Light" panose="00000400000000000000" pitchFamily="2" charset="0"/>
              </a:rPr>
              <a:t>Dar </a:t>
            </a:r>
            <a:r>
              <a:rPr lang="es-MX" sz="1400" b="1" dirty="0">
                <a:latin typeface="Montserrat Light" panose="00000400000000000000" pitchFamily="2" charset="0"/>
              </a:rPr>
              <a:t>mantenimiento </a:t>
            </a:r>
            <a:r>
              <a:rPr lang="es-MX" sz="1400" b="1" dirty="0" smtClean="0">
                <a:latin typeface="Montserrat Light" panose="00000400000000000000" pitchFamily="2" charset="0"/>
              </a:rPr>
              <a:t>preventivo a </a:t>
            </a:r>
            <a:r>
              <a:rPr lang="es-MX" sz="1400" b="1" dirty="0">
                <a:latin typeface="Montserrat Light" panose="00000400000000000000" pitchFamily="2" charset="0"/>
              </a:rPr>
              <a:t>los </a:t>
            </a:r>
            <a:r>
              <a:rPr lang="es-MX" sz="1400" b="1" dirty="0" smtClean="0">
                <a:latin typeface="Montserrat Light" panose="00000400000000000000" pitchFamily="2" charset="0"/>
              </a:rPr>
              <a:t>bordos y vasos de regulación,</a:t>
            </a:r>
            <a:r>
              <a:rPr lang="es-MX" sz="1400" dirty="0" smtClean="0">
                <a:latin typeface="Montserrat Light" panose="00000400000000000000" pitchFamily="2" charset="0"/>
              </a:rPr>
              <a:t> con </a:t>
            </a:r>
            <a:r>
              <a:rPr lang="es-MX" sz="1400" dirty="0">
                <a:latin typeface="Montserrat Light" panose="00000400000000000000" pitchFamily="2" charset="0"/>
              </a:rPr>
              <a:t>el fin de proteger a los centros de población y zonas productivas. </a:t>
            </a:r>
          </a:p>
        </p:txBody>
      </p:sp>
      <p:sp>
        <p:nvSpPr>
          <p:cNvPr id="15" name="8 CuadroTexto"/>
          <p:cNvSpPr txBox="1"/>
          <p:nvPr/>
        </p:nvSpPr>
        <p:spPr>
          <a:xfrm>
            <a:off x="4087315" y="6479476"/>
            <a:ext cx="4986792" cy="461665"/>
          </a:xfrm>
          <a:prstGeom prst="rect">
            <a:avLst/>
          </a:prstGeom>
          <a:noFill/>
        </p:spPr>
        <p:txBody>
          <a:bodyPr wrap="square" rtlCol="0">
            <a:spAutoFit/>
          </a:bodyPr>
          <a:lstStyle/>
          <a:p>
            <a:pPr algn="r"/>
            <a:r>
              <a:rPr lang="es-MX" sz="800" b="1" dirty="0">
                <a:latin typeface="Montserrat Light" panose="00000400000000000000" pitchFamily="2" charset="0"/>
              </a:rPr>
              <a:t>Fuente: PRONACCH, </a:t>
            </a:r>
            <a:r>
              <a:rPr lang="es-MX" sz="800" b="1" dirty="0" smtClean="0">
                <a:latin typeface="Montserrat Light" panose="00000400000000000000" pitchFamily="2" charset="0"/>
              </a:rPr>
              <a:t>2013</a:t>
            </a:r>
          </a:p>
          <a:p>
            <a:pPr algn="r"/>
            <a:r>
              <a:rPr lang="es-MX" sz="800" b="1" dirty="0">
                <a:latin typeface="Montserrat Light" panose="00000400000000000000" pitchFamily="2" charset="0"/>
                <a:hlinkClick r:id="rId3"/>
              </a:rPr>
              <a:t>https://</a:t>
            </a:r>
            <a:r>
              <a:rPr lang="es-MX" sz="800" b="1" dirty="0" smtClean="0">
                <a:latin typeface="Montserrat Light" panose="00000400000000000000" pitchFamily="2" charset="0"/>
                <a:hlinkClick r:id="rId3"/>
              </a:rPr>
              <a:t>www.gob.mx/conagua/acciones-y-programas/aguas-del-valle-de-mexico</a:t>
            </a:r>
            <a:endParaRPr lang="es-MX" sz="800" b="1" dirty="0" smtClean="0">
              <a:latin typeface="Montserrat Light" panose="00000400000000000000" pitchFamily="2" charset="0"/>
            </a:endParaRPr>
          </a:p>
          <a:p>
            <a:pPr algn="r"/>
            <a:endParaRPr lang="es-MX" sz="800" b="1" dirty="0" smtClean="0">
              <a:latin typeface="Montserrat Light" panose="00000400000000000000" pitchFamily="2" charset="0"/>
            </a:endParaRPr>
          </a:p>
        </p:txBody>
      </p:sp>
      <p:grpSp>
        <p:nvGrpSpPr>
          <p:cNvPr id="16" name="4 Grupo"/>
          <p:cNvGrpSpPr/>
          <p:nvPr/>
        </p:nvGrpSpPr>
        <p:grpSpPr>
          <a:xfrm>
            <a:off x="6077449" y="1132329"/>
            <a:ext cx="2917931" cy="2416569"/>
            <a:chOff x="6077449" y="959275"/>
            <a:chExt cx="2917931" cy="2416569"/>
          </a:xfrm>
        </p:grpSpPr>
        <p:pic>
          <p:nvPicPr>
            <p:cNvPr id="1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506" t="2973" r="2603" b="3452"/>
            <a:stretch/>
          </p:blipFill>
          <p:spPr bwMode="auto">
            <a:xfrm>
              <a:off x="6077449" y="959275"/>
              <a:ext cx="2917931" cy="241656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descr="D:\CENAPRED\2018\Logos CENAPRED_nvos\logo CENAPRED_vertical y horizontal-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2892" y="2935570"/>
              <a:ext cx="655638" cy="1980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5 Grupo"/>
          <p:cNvGrpSpPr/>
          <p:nvPr/>
        </p:nvGrpSpPr>
        <p:grpSpPr>
          <a:xfrm>
            <a:off x="6077449" y="3818077"/>
            <a:ext cx="2917931" cy="2491243"/>
            <a:chOff x="6077449" y="3645023"/>
            <a:chExt cx="2917931" cy="2491243"/>
          </a:xfrm>
        </p:grpSpPr>
        <p:pic>
          <p:nvPicPr>
            <p:cNvPr id="2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449" y="3645023"/>
              <a:ext cx="2917931" cy="2491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15 Rectángulo"/>
            <p:cNvSpPr/>
            <p:nvPr/>
          </p:nvSpPr>
          <p:spPr>
            <a:xfrm>
              <a:off x="7308304" y="4437112"/>
              <a:ext cx="1512168" cy="288032"/>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smtClean="0">
                  <a:solidFill>
                    <a:srgbClr val="860000"/>
                  </a:solidFill>
                  <a:latin typeface="Montserrat" panose="00000500000000000000" pitchFamily="2" charset="0"/>
                </a:rPr>
                <a:t>Río Tacubaya</a:t>
              </a:r>
              <a:endParaRPr lang="es-MX" sz="900" b="1" dirty="0">
                <a:solidFill>
                  <a:srgbClr val="860000"/>
                </a:solidFill>
                <a:latin typeface="Montserrat" panose="00000500000000000000" pitchFamily="2" charset="0"/>
              </a:endParaRPr>
            </a:p>
          </p:txBody>
        </p:sp>
      </p:grpSp>
    </p:spTree>
    <p:extLst>
      <p:ext uri="{BB962C8B-B14F-4D97-AF65-F5344CB8AC3E}">
        <p14:creationId xmlns:p14="http://schemas.microsoft.com/office/powerpoint/2010/main" val="4211750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2 CuadroTexto">
            <a:extLst>
              <a:ext uri="{FF2B5EF4-FFF2-40B4-BE49-F238E27FC236}">
                <a16:creationId xmlns:a16="http://schemas.microsoft.com/office/drawing/2014/main" xmlns="" id="{8704289E-E0FC-492E-AA72-A14602583E7F}"/>
              </a:ext>
            </a:extLst>
          </p:cNvPr>
          <p:cNvSpPr txBox="1"/>
          <p:nvPr/>
        </p:nvSpPr>
        <p:spPr>
          <a:xfrm>
            <a:off x="43386" y="364423"/>
            <a:ext cx="2109873"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2473" y="1052736"/>
            <a:ext cx="2946500" cy="214677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uadroTexto 14">
            <a:extLst>
              <a:ext uri="{FF2B5EF4-FFF2-40B4-BE49-F238E27FC236}">
                <a16:creationId xmlns="" xmlns:a16="http://schemas.microsoft.com/office/drawing/2014/main" id="{C72EED67-8814-42EC-AC9E-531C75A9F126}"/>
              </a:ext>
            </a:extLst>
          </p:cNvPr>
          <p:cNvSpPr txBox="1"/>
          <p:nvPr/>
        </p:nvSpPr>
        <p:spPr>
          <a:xfrm>
            <a:off x="35496" y="1386056"/>
            <a:ext cx="5904656" cy="5355312"/>
          </a:xfrm>
          <a:prstGeom prst="rect">
            <a:avLst/>
          </a:prstGeom>
          <a:noFill/>
        </p:spPr>
        <p:txBody>
          <a:bodyPr wrap="square" rtlCol="0">
            <a:spAutoFit/>
          </a:bodyPr>
          <a:lstStyle/>
          <a:p>
            <a:pPr marL="285750" indent="-285750" algn="just">
              <a:spcAft>
                <a:spcPts val="600"/>
              </a:spcAft>
              <a:buSzPct val="150000"/>
              <a:buFont typeface="Arial" panose="020B0604020202020204" pitchFamily="34" charset="0"/>
              <a:buChar char="•"/>
            </a:pPr>
            <a:r>
              <a:rPr lang="es-MX" sz="1400" dirty="0" smtClean="0">
                <a:solidFill>
                  <a:srgbClr val="FF0000"/>
                </a:solidFill>
                <a:latin typeface="Montserrat Light" panose="00000400000000000000" pitchFamily="2" charset="0"/>
              </a:rPr>
              <a:t>Presa </a:t>
            </a:r>
            <a:r>
              <a:rPr lang="es-MX" sz="1400" b="1" dirty="0" smtClean="0">
                <a:solidFill>
                  <a:srgbClr val="FF0000"/>
                </a:solidFill>
                <a:latin typeface="Montserrat Light" panose="00000400000000000000" pitchFamily="2" charset="0"/>
              </a:rPr>
              <a:t>ANGULO</a:t>
            </a:r>
            <a:r>
              <a:rPr lang="es-MX" sz="1400" dirty="0" smtClean="0">
                <a:solidFill>
                  <a:srgbClr val="FF0000"/>
                </a:solidFill>
                <a:latin typeface="Montserrat Light" panose="00000400000000000000" pitchFamily="2" charset="0"/>
              </a:rPr>
              <a:t> </a:t>
            </a:r>
            <a:r>
              <a:rPr lang="es-MX" sz="1400" dirty="0" smtClean="0">
                <a:latin typeface="Montserrat Light" panose="00000400000000000000" pitchFamily="2" charset="0"/>
              </a:rPr>
              <a:t>con </a:t>
            </a:r>
            <a:r>
              <a:rPr lang="es-MX" sz="1400" b="1" i="1" dirty="0">
                <a:latin typeface="Montserrat Light" panose="00000400000000000000" pitchFamily="2" charset="0"/>
              </a:rPr>
              <a:t>300 años </a:t>
            </a:r>
            <a:r>
              <a:rPr lang="es-MX" sz="1400" b="1" i="1" dirty="0" smtClean="0">
                <a:latin typeface="Montserrat Light" panose="00000400000000000000" pitchFamily="2" charset="0"/>
              </a:rPr>
              <a:t>operando</a:t>
            </a:r>
            <a:r>
              <a:rPr lang="es-MX" sz="1400" b="1" dirty="0" smtClean="0">
                <a:latin typeface="Montserrat Light" panose="00000400000000000000" pitchFamily="2" charset="0"/>
              </a:rPr>
              <a:t> </a:t>
            </a:r>
            <a:r>
              <a:rPr lang="es-MX" sz="1400" dirty="0" smtClean="0">
                <a:latin typeface="Montserrat Light" panose="00000400000000000000" pitchFamily="2" charset="0"/>
              </a:rPr>
              <a:t>en </a:t>
            </a:r>
            <a:r>
              <a:rPr lang="es-MX" sz="1400" dirty="0">
                <a:latin typeface="Montserrat Light" panose="00000400000000000000" pitchFamily="2" charset="0"/>
              </a:rPr>
              <a:t>los límites de Atizapán de Zaragoza y Cuautitlán Izcalli, </a:t>
            </a:r>
            <a:r>
              <a:rPr lang="es-MX" sz="1400" b="1" dirty="0">
                <a:latin typeface="Montserrat Light" panose="00000400000000000000" pitchFamily="2" charset="0"/>
              </a:rPr>
              <a:t>recibe y regula escurrimientos </a:t>
            </a:r>
            <a:r>
              <a:rPr lang="es-MX" sz="1400" dirty="0">
                <a:latin typeface="Montserrat Light" panose="00000400000000000000" pitchFamily="2" charset="0"/>
              </a:rPr>
              <a:t>de ríos y </a:t>
            </a:r>
            <a:r>
              <a:rPr lang="es-MX" sz="1400" dirty="0" smtClean="0">
                <a:latin typeface="Montserrat Light" panose="00000400000000000000" pitchFamily="2" charset="0"/>
              </a:rPr>
              <a:t>arroyos. Se </a:t>
            </a:r>
            <a:r>
              <a:rPr lang="es-MX" sz="1400" dirty="0">
                <a:latin typeface="Montserrat Light" panose="00000400000000000000" pitchFamily="2" charset="0"/>
              </a:rPr>
              <a:t>localiza en </a:t>
            </a:r>
            <a:r>
              <a:rPr lang="es-MX" sz="1400" b="1" dirty="0">
                <a:latin typeface="Montserrat Light" panose="00000400000000000000" pitchFamily="2" charset="0"/>
              </a:rPr>
              <a:t>terrenos </a:t>
            </a:r>
            <a:r>
              <a:rPr lang="es-MX" sz="1400" b="1" dirty="0" smtClean="0">
                <a:latin typeface="Montserrat Light" panose="00000400000000000000" pitchFamily="2" charset="0"/>
              </a:rPr>
              <a:t>particulares </a:t>
            </a:r>
            <a:r>
              <a:rPr lang="es-MX" sz="1400" dirty="0" smtClean="0">
                <a:latin typeface="Montserrat Light" panose="00000400000000000000" pitchFamily="2" charset="0"/>
              </a:rPr>
              <a:t>y </a:t>
            </a:r>
            <a:r>
              <a:rPr lang="es-MX" sz="1400" dirty="0">
                <a:latin typeface="Montserrat Light" panose="00000400000000000000" pitchFamily="2" charset="0"/>
              </a:rPr>
              <a:t>conduce agua hacia el emisor poniente, el cual es utilizado como drenaje de colonias aguas </a:t>
            </a:r>
            <a:r>
              <a:rPr lang="es-MX" sz="1400" dirty="0" smtClean="0">
                <a:latin typeface="Montserrat Light" panose="00000400000000000000" pitchFamily="2" charset="0"/>
              </a:rPr>
              <a:t>abajo. Se </a:t>
            </a:r>
            <a:r>
              <a:rPr lang="es-MX" sz="1400" dirty="0">
                <a:latin typeface="Montserrat Light" panose="00000400000000000000" pitchFamily="2" charset="0"/>
              </a:rPr>
              <a:t>ha convertido en presa reguladora, </a:t>
            </a:r>
            <a:r>
              <a:rPr lang="es-MX" sz="1400" b="1" dirty="0">
                <a:latin typeface="Montserrat Light" panose="00000400000000000000" pitchFamily="2" charset="0"/>
              </a:rPr>
              <a:t>el desfogue ya no es </a:t>
            </a:r>
            <a:r>
              <a:rPr lang="es-MX" sz="1400" b="1" dirty="0" smtClean="0">
                <a:latin typeface="Montserrat Light" panose="00000400000000000000" pitchFamily="2" charset="0"/>
              </a:rPr>
              <a:t>suficiente</a:t>
            </a:r>
            <a:r>
              <a:rPr lang="es-MX" sz="1400" dirty="0" smtClean="0">
                <a:latin typeface="Montserrat Light" panose="00000400000000000000" pitchFamily="2" charset="0"/>
              </a:rPr>
              <a:t> </a:t>
            </a:r>
            <a:r>
              <a:rPr lang="es-MX" sz="1400" b="1" dirty="0" smtClean="0">
                <a:latin typeface="Montserrat Light" panose="00000400000000000000" pitchFamily="2" charset="0"/>
              </a:rPr>
              <a:t>por azolvamiento, </a:t>
            </a:r>
            <a:r>
              <a:rPr lang="es-MX" sz="1400" dirty="0" smtClean="0">
                <a:latin typeface="Montserrat Light" panose="00000400000000000000" pitchFamily="2" charset="0"/>
              </a:rPr>
              <a:t>y </a:t>
            </a:r>
            <a:r>
              <a:rPr lang="es-MX" sz="1400" dirty="0">
                <a:latin typeface="Montserrat Light" panose="00000400000000000000" pitchFamily="2" charset="0"/>
              </a:rPr>
              <a:t>la </a:t>
            </a:r>
            <a:r>
              <a:rPr lang="es-MX" sz="1400" u="sng" dirty="0">
                <a:latin typeface="Montserrat Light" panose="00000400000000000000" pitchFamily="2" charset="0"/>
              </a:rPr>
              <a:t>cortina </a:t>
            </a:r>
            <a:r>
              <a:rPr lang="es-MX" sz="1400" u="sng" dirty="0" smtClean="0">
                <a:latin typeface="Montserrat Light" panose="00000400000000000000" pitchFamily="2" charset="0"/>
              </a:rPr>
              <a:t>es de </a:t>
            </a:r>
            <a:r>
              <a:rPr lang="es-MX" sz="1400" u="sng" dirty="0">
                <a:latin typeface="Montserrat Light" panose="00000400000000000000" pitchFamily="2" charset="0"/>
              </a:rPr>
              <a:t>mampostería con </a:t>
            </a:r>
            <a:r>
              <a:rPr lang="es-MX" sz="1400" u="sng" dirty="0" smtClean="0">
                <a:latin typeface="Montserrat Light" panose="00000400000000000000" pitchFamily="2" charset="0"/>
              </a:rPr>
              <a:t>contrafuertes, </a:t>
            </a:r>
            <a:r>
              <a:rPr lang="es-MX" sz="1400" u="sng" dirty="0">
                <a:latin typeface="Montserrat Light" panose="00000400000000000000" pitchFamily="2" charset="0"/>
              </a:rPr>
              <a:t>algunos de los cuales están separados y </a:t>
            </a:r>
            <a:r>
              <a:rPr lang="es-MX" sz="1400" b="1" dirty="0" smtClean="0">
                <a:latin typeface="Montserrat Light" panose="00000400000000000000" pitchFamily="2" charset="0"/>
              </a:rPr>
              <a:t>puede presentar </a:t>
            </a:r>
            <a:r>
              <a:rPr lang="es-MX" sz="1400" b="1" dirty="0">
                <a:latin typeface="Montserrat Light" panose="00000400000000000000" pitchFamily="2" charset="0"/>
              </a:rPr>
              <a:t>riesgo de falla</a:t>
            </a:r>
            <a:r>
              <a:rPr lang="es-MX" sz="1400" dirty="0" smtClean="0">
                <a:latin typeface="Montserrat Light" panose="00000400000000000000" pitchFamily="2" charset="0"/>
              </a:rPr>
              <a:t>.</a:t>
            </a:r>
          </a:p>
          <a:p>
            <a:pPr marL="285750" indent="-285750" algn="just">
              <a:spcAft>
                <a:spcPts val="600"/>
              </a:spcAft>
              <a:buSzPct val="150000"/>
              <a:buFont typeface="Arial" panose="020B0604020202020204" pitchFamily="34" charset="0"/>
              <a:buChar char="•"/>
            </a:pPr>
            <a:r>
              <a:rPr lang="es-MX" sz="1400" dirty="0">
                <a:latin typeface="Montserrat Light" panose="00000400000000000000" pitchFamily="2" charset="0"/>
              </a:rPr>
              <a:t>Túnel Emisor Oriente: reforzar el sistema principal del drenaje de la zona urbana (150 m</a:t>
            </a:r>
            <a:r>
              <a:rPr lang="es-MX" sz="1400" baseline="30000" dirty="0">
                <a:latin typeface="Montserrat Light" panose="00000400000000000000" pitchFamily="2" charset="0"/>
              </a:rPr>
              <a:t>3</a:t>
            </a:r>
            <a:r>
              <a:rPr lang="es-MX" sz="1400" dirty="0">
                <a:latin typeface="Montserrat Light" panose="00000400000000000000" pitchFamily="2" charset="0"/>
              </a:rPr>
              <a:t>/s)</a:t>
            </a:r>
          </a:p>
          <a:p>
            <a:pPr marL="285750" indent="-285750" algn="just">
              <a:spcAft>
                <a:spcPts val="600"/>
              </a:spcAft>
              <a:buSzPct val="150000"/>
              <a:buFont typeface="Arial" panose="020B0604020202020204" pitchFamily="34" charset="0"/>
              <a:buChar char="•"/>
            </a:pPr>
            <a:r>
              <a:rPr lang="es-MX" sz="1400" dirty="0">
                <a:latin typeface="Montserrat Light" panose="00000400000000000000" pitchFamily="2" charset="0"/>
              </a:rPr>
              <a:t>Túnel Emisor Poniente II: reforzar el Emisor del Poniente</a:t>
            </a:r>
          </a:p>
          <a:p>
            <a:pPr marL="285750" indent="-285750" algn="just">
              <a:spcAft>
                <a:spcPts val="600"/>
              </a:spcAft>
              <a:buSzPct val="150000"/>
              <a:buFont typeface="Arial" panose="020B0604020202020204" pitchFamily="34" charset="0"/>
              <a:buChar char="•"/>
            </a:pPr>
            <a:r>
              <a:rPr lang="es-MX" sz="1400" dirty="0">
                <a:latin typeface="Montserrat Light" panose="00000400000000000000" pitchFamily="2" charset="0"/>
              </a:rPr>
              <a:t>Túnel río La Compañía II: monitoreo permanente del río La Compañía. En el tramo que funciona como cielo abierto </a:t>
            </a:r>
            <a:r>
              <a:rPr lang="es-MX" sz="1400" b="1" dirty="0">
                <a:latin typeface="Montserrat Light" panose="00000400000000000000" pitchFamily="2" charset="0"/>
              </a:rPr>
              <a:t>podrían generar riesgos</a:t>
            </a:r>
            <a:r>
              <a:rPr lang="es-MX" sz="1400" dirty="0">
                <a:latin typeface="Montserrat Light" panose="00000400000000000000" pitchFamily="2" charset="0"/>
              </a:rPr>
              <a:t> semejantes a los que obligaron </a:t>
            </a:r>
            <a:r>
              <a:rPr lang="es-MX" sz="1400" dirty="0" smtClean="0">
                <a:latin typeface="Montserrat Light" panose="00000400000000000000" pitchFamily="2" charset="0"/>
              </a:rPr>
              <a:t>a la </a:t>
            </a:r>
            <a:r>
              <a:rPr lang="es-MX" sz="1400" dirty="0">
                <a:latin typeface="Montserrat Light" panose="00000400000000000000" pitchFamily="2" charset="0"/>
              </a:rPr>
              <a:t>construcción del túnel y el ducto cerrado</a:t>
            </a:r>
            <a:r>
              <a:rPr lang="es-MX" sz="1400" dirty="0" smtClean="0">
                <a:latin typeface="Montserrat Light" panose="00000400000000000000" pitchFamily="2" charset="0"/>
              </a:rPr>
              <a:t>.</a:t>
            </a:r>
          </a:p>
          <a:p>
            <a:pPr marL="285750" indent="-285750" algn="just">
              <a:spcAft>
                <a:spcPts val="600"/>
              </a:spcAft>
              <a:buSzPct val="150000"/>
              <a:buFont typeface="Arial" panose="020B0604020202020204" pitchFamily="34" charset="0"/>
              <a:buChar char="•"/>
            </a:pPr>
            <a:r>
              <a:rPr lang="es-MX" sz="1400" dirty="0">
                <a:latin typeface="Montserrat Light" panose="00000400000000000000" pitchFamily="2" charset="0"/>
              </a:rPr>
              <a:t>Ampliación de drenaje profundo y </a:t>
            </a:r>
            <a:r>
              <a:rPr lang="es-MX" sz="1400" dirty="0" err="1">
                <a:latin typeface="Montserrat Light" panose="00000400000000000000" pitchFamily="2" charset="0"/>
              </a:rPr>
              <a:t>semiprofundo</a:t>
            </a:r>
            <a:r>
              <a:rPr lang="es-MX" sz="1400" dirty="0">
                <a:latin typeface="Montserrat Light" panose="00000400000000000000" pitchFamily="2" charset="0"/>
              </a:rPr>
              <a:t> EPII, interceptor </a:t>
            </a:r>
            <a:r>
              <a:rPr lang="es-MX" sz="1400" dirty="0" smtClean="0">
                <a:latin typeface="Montserrat Light" panose="00000400000000000000" pitchFamily="2" charset="0"/>
              </a:rPr>
              <a:t>John </a:t>
            </a:r>
            <a:r>
              <a:rPr lang="es-MX" sz="1400" dirty="0">
                <a:latin typeface="Montserrat Light" panose="00000400000000000000" pitchFamily="2" charset="0"/>
              </a:rPr>
              <a:t>F. Kennedy, Interceptor Norte, IPII, </a:t>
            </a:r>
            <a:r>
              <a:rPr lang="es-MX" sz="1400" dirty="0" smtClean="0">
                <a:latin typeface="Montserrat Light" panose="00000400000000000000" pitchFamily="2" charset="0"/>
              </a:rPr>
              <a:t>río La </a:t>
            </a:r>
            <a:r>
              <a:rPr lang="es-MX" sz="1400" dirty="0">
                <a:latin typeface="Montserrat Light" panose="00000400000000000000" pitchFamily="2" charset="0"/>
              </a:rPr>
              <a:t>Compañía, </a:t>
            </a:r>
            <a:r>
              <a:rPr lang="es-MX" sz="1400" dirty="0" smtClean="0">
                <a:latin typeface="Montserrat Light" panose="00000400000000000000" pitchFamily="2" charset="0"/>
              </a:rPr>
              <a:t>Interceptor Central (</a:t>
            </a:r>
            <a:r>
              <a:rPr lang="es-MX" sz="1400" dirty="0">
                <a:latin typeface="Montserrat Light" panose="00000400000000000000" pitchFamily="2" charset="0"/>
              </a:rPr>
              <a:t>ramal sur), Canal Nacional-Canal Chalco, Canal General, </a:t>
            </a:r>
            <a:r>
              <a:rPr lang="es-MX" sz="1400" dirty="0" smtClean="0">
                <a:latin typeface="Montserrat Light" panose="00000400000000000000" pitchFamily="2" charset="0"/>
              </a:rPr>
              <a:t>Churubusco-río </a:t>
            </a:r>
            <a:r>
              <a:rPr lang="es-MX" sz="1400" dirty="0">
                <a:latin typeface="Montserrat Light" panose="00000400000000000000" pitchFamily="2" charset="0"/>
              </a:rPr>
              <a:t>de los Remedios, Indios Verdes, EC y obras complementarias, IP, Gran Canal, Obrero Mundial, </a:t>
            </a:r>
            <a:r>
              <a:rPr lang="es-MX" sz="1400" b="1" dirty="0">
                <a:latin typeface="Montserrat Light" panose="00000400000000000000" pitchFamily="2" charset="0"/>
              </a:rPr>
              <a:t>rehabilitación de </a:t>
            </a:r>
            <a:r>
              <a:rPr lang="es-MX" sz="1400" b="1" dirty="0" smtClean="0">
                <a:latin typeface="Montserrat Light" panose="00000400000000000000" pitchFamily="2" charset="0"/>
              </a:rPr>
              <a:t>presas</a:t>
            </a:r>
            <a:r>
              <a:rPr lang="es-MX" sz="1400" dirty="0">
                <a:latin typeface="Montserrat Light" panose="00000400000000000000" pitchFamily="2" charset="0"/>
              </a:rPr>
              <a:t>, </a:t>
            </a:r>
            <a:r>
              <a:rPr lang="es-MX" sz="1400" b="1" dirty="0">
                <a:latin typeface="Montserrat Light" panose="00000400000000000000" pitchFamily="2" charset="0"/>
              </a:rPr>
              <a:t>represas y barrancas</a:t>
            </a:r>
            <a:r>
              <a:rPr lang="es-MX" sz="1400" dirty="0">
                <a:latin typeface="Montserrat Light" panose="00000400000000000000" pitchFamily="2" charset="0"/>
              </a:rPr>
              <a:t>. </a:t>
            </a:r>
          </a:p>
        </p:txBody>
      </p:sp>
      <p:pic>
        <p:nvPicPr>
          <p:cNvPr id="1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145"/>
          <a:stretch/>
        </p:blipFill>
        <p:spPr bwMode="auto">
          <a:xfrm>
            <a:off x="6197036" y="3356992"/>
            <a:ext cx="2697374" cy="302691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0 CuadroTexto"/>
          <p:cNvSpPr txBox="1"/>
          <p:nvPr/>
        </p:nvSpPr>
        <p:spPr>
          <a:xfrm>
            <a:off x="5866878" y="6381328"/>
            <a:ext cx="3277122" cy="415498"/>
          </a:xfrm>
          <a:prstGeom prst="rect">
            <a:avLst/>
          </a:prstGeom>
          <a:noFill/>
        </p:spPr>
        <p:txBody>
          <a:bodyPr wrap="square" rtlCol="0">
            <a:spAutoFit/>
          </a:bodyPr>
          <a:lstStyle/>
          <a:p>
            <a:pPr algn="ctr"/>
            <a:r>
              <a:rPr lang="es-MX" sz="1050" b="1" dirty="0" smtClean="0">
                <a:latin typeface="Montserrat" panose="00000500000000000000" pitchFamily="2" charset="0"/>
              </a:rPr>
              <a:t>Sistema principal del drenaje del valle de México</a:t>
            </a:r>
            <a:endParaRPr lang="es-MX" sz="1050" b="1" dirty="0">
              <a:latin typeface="Montserrat" panose="00000500000000000000" pitchFamily="2" charset="0"/>
            </a:endParaRPr>
          </a:p>
        </p:txBody>
      </p:sp>
      <p:sp>
        <p:nvSpPr>
          <p:cNvPr id="18" name="2 CuadroTexto">
            <a:extLst>
              <a:ext uri="{FF2B5EF4-FFF2-40B4-BE49-F238E27FC236}">
                <a16:creationId xmlns="" xmlns:a16="http://schemas.microsoft.com/office/drawing/2014/main" id="{8704289E-E0FC-492E-AA72-A14602583E7F}"/>
              </a:ext>
            </a:extLst>
          </p:cNvPr>
          <p:cNvSpPr txBox="1"/>
          <p:nvPr/>
        </p:nvSpPr>
        <p:spPr>
          <a:xfrm>
            <a:off x="91336" y="1036444"/>
            <a:ext cx="3544560" cy="338554"/>
          </a:xfrm>
          <a:prstGeom prst="rect">
            <a:avLst/>
          </a:prstGeom>
          <a:noFill/>
        </p:spPr>
        <p:txBody>
          <a:bodyPr wrap="none" rtlCol="0">
            <a:spAutoFit/>
          </a:bodyPr>
          <a:lstStyle/>
          <a:p>
            <a:pPr algn="r"/>
            <a:r>
              <a:rPr lang="es-MX" sz="1600" b="1" dirty="0" smtClean="0">
                <a:solidFill>
                  <a:srgbClr val="38806B"/>
                </a:solidFill>
                <a:latin typeface="Montserrat" panose="00000500000000000000" pitchFamily="2" charset="0"/>
              </a:rPr>
              <a:t>ALGUNAS OBRAS RELEVANTES</a:t>
            </a:r>
            <a:endParaRPr lang="es-MX" sz="1600"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2640675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10" name="9 Rectángulo"/>
          <p:cNvSpPr/>
          <p:nvPr/>
        </p:nvSpPr>
        <p:spPr>
          <a:xfrm>
            <a:off x="63922" y="980728"/>
            <a:ext cx="8756550" cy="646331"/>
          </a:xfrm>
          <a:prstGeom prst="rect">
            <a:avLst/>
          </a:prstGeom>
        </p:spPr>
        <p:txBody>
          <a:bodyPr wrap="square">
            <a:spAutoFit/>
          </a:bodyPr>
          <a:lstStyle/>
          <a:p>
            <a:r>
              <a:rPr lang="es-MX" b="1" dirty="0" smtClean="0">
                <a:solidFill>
                  <a:srgbClr val="38806B"/>
                </a:solidFill>
                <a:latin typeface="Montserrat"/>
              </a:rPr>
              <a:t>Tormentas </a:t>
            </a:r>
            <a:r>
              <a:rPr lang="es-MX" b="1" dirty="0">
                <a:solidFill>
                  <a:srgbClr val="38806B"/>
                </a:solidFill>
                <a:latin typeface="Montserrat"/>
              </a:rPr>
              <a:t>eléctricas y de granizo (</a:t>
            </a:r>
            <a:r>
              <a:rPr lang="es-MX" dirty="0" smtClean="0">
                <a:solidFill>
                  <a:srgbClr val="38806B"/>
                </a:solidFill>
                <a:latin typeface="Montserrat"/>
              </a:rPr>
              <a:t>forman parte de tormentas severas, las cuales comprenden, además vientos </a:t>
            </a:r>
            <a:r>
              <a:rPr lang="es-MX" dirty="0">
                <a:solidFill>
                  <a:srgbClr val="38806B"/>
                </a:solidFill>
                <a:latin typeface="Montserrat"/>
              </a:rPr>
              <a:t>y lluvia</a:t>
            </a:r>
            <a:r>
              <a:rPr lang="es-MX" b="1" dirty="0" smtClean="0">
                <a:solidFill>
                  <a:srgbClr val="38806B"/>
                </a:solidFill>
                <a:latin typeface="Montserrat"/>
              </a:rPr>
              <a:t>)</a:t>
            </a:r>
            <a:endParaRPr lang="es-MX" b="1" dirty="0">
              <a:solidFill>
                <a:srgbClr val="38806B"/>
              </a:solidFill>
              <a:latin typeface="Montserrat"/>
            </a:endParaRPr>
          </a:p>
        </p:txBody>
      </p:sp>
      <p:sp>
        <p:nvSpPr>
          <p:cNvPr id="11" name="8 Rectángulo"/>
          <p:cNvSpPr/>
          <p:nvPr/>
        </p:nvSpPr>
        <p:spPr>
          <a:xfrm>
            <a:off x="15008" y="3027724"/>
            <a:ext cx="5925144" cy="3785652"/>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CENAPRED:</a:t>
            </a:r>
          </a:p>
          <a:p>
            <a:pPr marL="285750" indent="-285750">
              <a:buFont typeface="Symbol" panose="05050102010706020507" pitchFamily="18" charset="2"/>
              <a:buChar char=""/>
            </a:pPr>
            <a:r>
              <a:rPr lang="es-MX" sz="1400" b="1" dirty="0" smtClean="0">
                <a:latin typeface="Montserrat" panose="00000500000000000000" pitchFamily="2" charset="0"/>
              </a:rPr>
              <a:t>Capas de indicadores cuantitativos y de escenarios de riesgo por </a:t>
            </a:r>
            <a:r>
              <a:rPr lang="es-MX" sz="1400" b="1" dirty="0">
                <a:latin typeface="Montserrat" panose="00000500000000000000" pitchFamily="2" charset="0"/>
              </a:rPr>
              <a:t>tormentas </a:t>
            </a:r>
            <a:r>
              <a:rPr lang="es-MX" sz="1400" b="1" dirty="0" smtClean="0">
                <a:latin typeface="Montserrat" panose="00000500000000000000" pitchFamily="2" charset="0"/>
              </a:rPr>
              <a:t>eléctricas</a:t>
            </a:r>
            <a:r>
              <a:rPr lang="es-MX" sz="1400" dirty="0" smtClean="0">
                <a:latin typeface="Montserrat" panose="00000500000000000000" pitchFamily="2" charset="0"/>
              </a:rPr>
              <a:t> </a:t>
            </a:r>
            <a:r>
              <a:rPr lang="es-MX" sz="1400" dirty="0" smtClean="0">
                <a:latin typeface="Montserrat" panose="00000500000000000000" pitchFamily="2" charset="0"/>
                <a:hlinkClick r:id="rId3"/>
              </a:rPr>
              <a:t>http</a:t>
            </a:r>
            <a:r>
              <a:rPr lang="es-MX" sz="1400" dirty="0">
                <a:latin typeface="Montserrat" panose="00000500000000000000" pitchFamily="2" charset="0"/>
                <a:hlinkClick r:id="rId3"/>
              </a:rPr>
              <a:t>://</a:t>
            </a:r>
            <a:r>
              <a:rPr lang="es-MX" sz="1400" dirty="0" smtClean="0">
                <a:latin typeface="Montserrat" panose="00000500000000000000" pitchFamily="2" charset="0"/>
                <a:hlinkClick r:id="rId3"/>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Fracciones V.6 y V.7 </a:t>
            </a:r>
            <a:r>
              <a:rPr lang="es-MX" sz="1400" dirty="0">
                <a:latin typeface="Montserrat" panose="00000500000000000000" pitchFamily="2" charset="0"/>
                <a:hlinkClick r:id="rId4"/>
              </a:rPr>
              <a:t>http://</a:t>
            </a:r>
            <a:r>
              <a:rPr lang="es-MX" sz="1400" dirty="0" smtClean="0">
                <a:latin typeface="Montserrat" panose="00000500000000000000" pitchFamily="2" charset="0"/>
                <a:hlinkClick r:id="rId4"/>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Tormentas Severas</a:t>
            </a:r>
            <a:r>
              <a:rPr lang="es-MX" sz="1400" dirty="0">
                <a:latin typeface="Montserrat" panose="00000500000000000000" pitchFamily="2" charset="0"/>
              </a:rPr>
              <a:t> </a:t>
            </a:r>
            <a:r>
              <a:rPr lang="es-MX" sz="1400" dirty="0">
                <a:latin typeface="Montserrat" panose="00000500000000000000" pitchFamily="2" charset="0"/>
                <a:hlinkClick r:id="rId5"/>
              </a:rPr>
              <a:t>https://</a:t>
            </a:r>
            <a:r>
              <a:rPr lang="es-MX" sz="1400" dirty="0" smtClean="0">
                <a:latin typeface="Montserrat" panose="00000500000000000000" pitchFamily="2" charset="0"/>
                <a:hlinkClick r:id="rId5"/>
              </a:rPr>
              <a:t>www.cenapred.gob.mx/es/Publicaciones/archivos/189-FASCCULOTORMENTASSEVERAS.PDF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Otros: </a:t>
            </a:r>
            <a:r>
              <a:rPr lang="es-MX" sz="1400" b="1" dirty="0" smtClean="0">
                <a:latin typeface="Montserrat" panose="00000500000000000000" pitchFamily="2" charset="0"/>
              </a:rPr>
              <a:t>Red </a:t>
            </a:r>
            <a:r>
              <a:rPr lang="es-MX" sz="1400" b="1" dirty="0">
                <a:latin typeface="Montserrat" panose="00000500000000000000" pitchFamily="2" charset="0"/>
              </a:rPr>
              <a:t>mundial de localización de rayos</a:t>
            </a:r>
            <a:r>
              <a:rPr lang="es-MX" sz="1400" dirty="0" smtClean="0">
                <a:latin typeface="Montserrat" panose="00000500000000000000" pitchFamily="2" charset="0"/>
              </a:rPr>
              <a:t> (</a:t>
            </a:r>
            <a:r>
              <a:rPr lang="en-US" sz="1400" dirty="0">
                <a:latin typeface="Montserrat" panose="00000500000000000000" pitchFamily="2" charset="0"/>
              </a:rPr>
              <a:t>World Wide Lightning Location </a:t>
            </a:r>
            <a:r>
              <a:rPr lang="en-US" sz="1400" dirty="0" smtClean="0">
                <a:latin typeface="Montserrat" panose="00000500000000000000" pitchFamily="2" charset="0"/>
              </a:rPr>
              <a:t>Network)</a:t>
            </a:r>
            <a:r>
              <a:rPr lang="es-MX" sz="1400" dirty="0" smtClean="0">
                <a:latin typeface="Montserrat" panose="00000500000000000000" pitchFamily="2" charset="0"/>
              </a:rPr>
              <a:t> </a:t>
            </a:r>
            <a:r>
              <a:rPr lang="es-MX" sz="1400" dirty="0">
                <a:latin typeface="Montserrat" panose="00000500000000000000" pitchFamily="2" charset="0"/>
                <a:hlinkClick r:id="rId6"/>
              </a:rPr>
              <a:t>http://wwlln.net</a:t>
            </a:r>
            <a:r>
              <a:rPr lang="es-MX" sz="1400" dirty="0" smtClean="0">
                <a:latin typeface="Montserrat" panose="00000500000000000000" pitchFamily="2" charset="0"/>
                <a:hlinkClick r:id="rId6"/>
              </a:rPr>
              <a:t>/</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a:latin typeface="Montserrat" panose="00000500000000000000" pitchFamily="2" charset="0"/>
              </a:rPr>
              <a:t>Seminario de </a:t>
            </a:r>
            <a:r>
              <a:rPr lang="es-MX" sz="1400" b="1" i="1" dirty="0">
                <a:latin typeface="Montserrat" panose="00000500000000000000" pitchFamily="2" charset="0"/>
              </a:rPr>
              <a:t>Riesgos hidrometeorológicos</a:t>
            </a:r>
            <a:r>
              <a:rPr lang="es-MX" sz="1400" dirty="0">
                <a:latin typeface="Montserrat" panose="00000500000000000000" pitchFamily="2" charset="0"/>
              </a:rPr>
              <a:t> </a:t>
            </a:r>
          </a:p>
          <a:p>
            <a:r>
              <a:rPr lang="es-MX" sz="1400" dirty="0">
                <a:latin typeface="Montserrat" panose="00000500000000000000" pitchFamily="2" charset="0"/>
              </a:rPr>
              <a:t>      (Auditorio del CENAPRED, </a:t>
            </a:r>
            <a:r>
              <a:rPr lang="es-MX" sz="1400" dirty="0" smtClean="0">
                <a:latin typeface="Montserrat" panose="00000500000000000000" pitchFamily="2" charset="0"/>
              </a:rPr>
              <a:t>27 </a:t>
            </a:r>
            <a:r>
              <a:rPr lang="es-MX" sz="1400" dirty="0">
                <a:latin typeface="Montserrat" panose="00000500000000000000" pitchFamily="2" charset="0"/>
              </a:rPr>
              <a:t>de marzo).</a:t>
            </a:r>
          </a:p>
          <a:p>
            <a:pPr marL="285750" indent="-285750">
              <a:buSzPct val="150000"/>
              <a:buFont typeface="Arial" panose="020B0604020202020204" pitchFamily="34" charset="0"/>
              <a:buChar char="•"/>
            </a:pPr>
            <a:r>
              <a:rPr lang="es-MX" sz="1400" b="1" dirty="0">
                <a:latin typeface="Montserrat" panose="00000500000000000000" pitchFamily="2" charset="0"/>
              </a:rPr>
              <a:t>Cursos de sistemas de información geográfica </a:t>
            </a:r>
            <a:r>
              <a:rPr lang="es-MX" sz="1400" dirty="0">
                <a:latin typeface="Montserrat" panose="00000500000000000000" pitchFamily="2" charset="0"/>
              </a:rPr>
              <a:t>(</a:t>
            </a:r>
            <a:r>
              <a:rPr lang="es-MX" sz="1400" i="1" dirty="0" err="1">
                <a:latin typeface="Montserrat" panose="00000500000000000000" pitchFamily="2" charset="0"/>
              </a:rPr>
              <a:t>Qgis</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12" name="13 Rectángulo"/>
          <p:cNvSpPr/>
          <p:nvPr/>
        </p:nvSpPr>
        <p:spPr>
          <a:xfrm>
            <a:off x="35496" y="1520644"/>
            <a:ext cx="8621680" cy="1631216"/>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a:latin typeface="Montserrat" panose="00000500000000000000" pitchFamily="2" charset="0"/>
              </a:rPr>
              <a:t>16 decesos por tormentas eléctricas </a:t>
            </a:r>
            <a:r>
              <a:rPr lang="es-MX" sz="1400" dirty="0">
                <a:latin typeface="Montserrat" panose="00000500000000000000" pitchFamily="2" charset="0"/>
              </a:rPr>
              <a:t>de 1998 a 2017 (SS, 2019).</a:t>
            </a:r>
          </a:p>
          <a:p>
            <a:pPr marL="285750" indent="-285750" algn="just">
              <a:buFont typeface="Symbol" panose="05050102010706020507" pitchFamily="18" charset="2"/>
              <a:buChar char=""/>
            </a:pPr>
            <a:r>
              <a:rPr lang="es-MX" sz="1400" b="1" dirty="0" smtClean="0">
                <a:latin typeface="Montserrat" panose="00000500000000000000" pitchFamily="2" charset="0"/>
              </a:rPr>
              <a:t>Tormenta de granizo el 27 </a:t>
            </a:r>
            <a:r>
              <a:rPr lang="es-MX" sz="1400" b="1" dirty="0">
                <a:latin typeface="Montserrat" panose="00000500000000000000" pitchFamily="2" charset="0"/>
              </a:rPr>
              <a:t>de agosto de 1976.</a:t>
            </a:r>
            <a:r>
              <a:rPr lang="es-MX" sz="1400" dirty="0">
                <a:latin typeface="Montserrat" panose="00000500000000000000" pitchFamily="2" charset="0"/>
              </a:rPr>
              <a:t> </a:t>
            </a:r>
            <a:r>
              <a:rPr lang="es-MX" sz="1400" dirty="0" smtClean="0">
                <a:latin typeface="Montserrat" panose="00000500000000000000" pitchFamily="2" charset="0"/>
              </a:rPr>
              <a:t>Afectó </a:t>
            </a:r>
            <a:r>
              <a:rPr lang="es-MX" sz="1400" dirty="0">
                <a:latin typeface="Montserrat" panose="00000500000000000000" pitchFamily="2" charset="0"/>
              </a:rPr>
              <a:t>la zona poniente de la Ciudad</a:t>
            </a:r>
            <a:r>
              <a:rPr lang="es-MX" sz="1400" dirty="0" smtClean="0">
                <a:latin typeface="Montserrat" panose="00000500000000000000" pitchFamily="2" charset="0"/>
              </a:rPr>
              <a:t>.</a:t>
            </a:r>
          </a:p>
          <a:p>
            <a:pPr marL="285750" indent="-285750" algn="just">
              <a:buFont typeface="Symbol" panose="05050102010706020507" pitchFamily="18" charset="2"/>
              <a:buChar char=""/>
            </a:pPr>
            <a:r>
              <a:rPr lang="es-MX" sz="1400" b="1" dirty="0">
                <a:latin typeface="Montserrat" panose="00000500000000000000" pitchFamily="2" charset="0"/>
              </a:rPr>
              <a:t>Tormenta de granizo el </a:t>
            </a:r>
            <a:r>
              <a:rPr lang="es-MX" sz="1400" b="1" dirty="0" smtClean="0">
                <a:latin typeface="Montserrat" panose="00000500000000000000" pitchFamily="2" charset="0"/>
              </a:rPr>
              <a:t>17 </a:t>
            </a:r>
            <a:r>
              <a:rPr lang="es-MX" sz="1400" b="1" dirty="0">
                <a:latin typeface="Montserrat" panose="00000500000000000000" pitchFamily="2" charset="0"/>
              </a:rPr>
              <a:t>de agosto de </a:t>
            </a:r>
            <a:r>
              <a:rPr lang="es-MX" sz="1400" b="1" dirty="0" smtClean="0">
                <a:latin typeface="Montserrat" panose="00000500000000000000" pitchFamily="2" charset="0"/>
              </a:rPr>
              <a:t>2014.</a:t>
            </a:r>
            <a:r>
              <a:rPr lang="es-MX" sz="1400" dirty="0" smtClean="0">
                <a:latin typeface="Montserrat" panose="00000500000000000000" pitchFamily="2" charset="0"/>
              </a:rPr>
              <a:t> </a:t>
            </a:r>
            <a:r>
              <a:rPr lang="es-MX" sz="1400" dirty="0">
                <a:latin typeface="Montserrat" panose="00000500000000000000" pitchFamily="2" charset="0"/>
              </a:rPr>
              <a:t>Afectó la zona </a:t>
            </a:r>
            <a:r>
              <a:rPr lang="es-MX" sz="1400" dirty="0" smtClean="0">
                <a:latin typeface="Montserrat" panose="00000500000000000000" pitchFamily="2" charset="0"/>
              </a:rPr>
              <a:t>poniente, </a:t>
            </a:r>
            <a:r>
              <a:rPr lang="es-MX" sz="1400" dirty="0">
                <a:latin typeface="Montserrat" panose="00000500000000000000" pitchFamily="2" charset="0"/>
              </a:rPr>
              <a:t>centro y </a:t>
            </a:r>
            <a:r>
              <a:rPr lang="es-MX" sz="1400" dirty="0" smtClean="0">
                <a:latin typeface="Montserrat" panose="00000500000000000000" pitchFamily="2" charset="0"/>
              </a:rPr>
              <a:t>norte de </a:t>
            </a:r>
            <a:r>
              <a:rPr lang="es-MX" sz="1400" dirty="0">
                <a:latin typeface="Montserrat" panose="00000500000000000000" pitchFamily="2" charset="0"/>
              </a:rPr>
              <a:t>la Ciudad</a:t>
            </a:r>
            <a:r>
              <a:rPr lang="es-MX" sz="1400" dirty="0" smtClean="0">
                <a:latin typeface="Montserrat" panose="00000500000000000000" pitchFamily="2" charset="0"/>
              </a:rPr>
              <a:t>.</a:t>
            </a:r>
          </a:p>
          <a:p>
            <a:pPr marL="285750" indent="-285750" algn="just">
              <a:buFont typeface="Symbol" panose="05050102010706020507" pitchFamily="18" charset="2"/>
              <a:buChar char=""/>
            </a:pPr>
            <a:r>
              <a:rPr lang="es-MX" sz="1400" b="1" dirty="0" smtClean="0">
                <a:latin typeface="Montserrat" panose="00000500000000000000" pitchFamily="2" charset="0"/>
              </a:rPr>
              <a:t>Tormenta de granizo del 30 de agosto de 2018.</a:t>
            </a:r>
            <a:r>
              <a:rPr lang="es-MX" sz="1400" dirty="0" smtClean="0">
                <a:latin typeface="Montserrat" panose="00000500000000000000" pitchFamily="2" charset="0"/>
              </a:rPr>
              <a:t> Afectó la zona sur de la Ciudad, junto con una corriente descendente (</a:t>
            </a:r>
            <a:r>
              <a:rPr lang="es-MX" sz="1400" i="1" dirty="0" err="1">
                <a:latin typeface="Montserrat" panose="00000500000000000000" pitchFamily="2" charset="0"/>
              </a:rPr>
              <a:t>d</a:t>
            </a:r>
            <a:r>
              <a:rPr lang="es-MX" sz="1400" i="1" dirty="0" err="1" smtClean="0">
                <a:latin typeface="Montserrat" panose="00000500000000000000" pitchFamily="2" charset="0"/>
              </a:rPr>
              <a:t>ownburst</a:t>
            </a:r>
            <a:r>
              <a:rPr lang="es-MX" sz="1400" i="1" dirty="0" smtClean="0">
                <a:latin typeface="Montserrat" panose="00000500000000000000" pitchFamily="2" charset="0"/>
              </a:rPr>
              <a:t>)</a:t>
            </a:r>
            <a:r>
              <a:rPr lang="es-MX" sz="1400" dirty="0" smtClean="0">
                <a:latin typeface="Montserrat" panose="00000500000000000000" pitchFamily="2" charset="0"/>
              </a:rPr>
              <a:t> .</a:t>
            </a:r>
          </a:p>
        </p:txBody>
      </p:sp>
      <p:pic>
        <p:nvPicPr>
          <p:cNvPr id="13" name="3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6008" y="3390470"/>
            <a:ext cx="2880000" cy="2160000"/>
          </a:xfrm>
          <a:prstGeom prst="rect">
            <a:avLst/>
          </a:prstGeom>
        </p:spPr>
      </p:pic>
      <p:sp>
        <p:nvSpPr>
          <p:cNvPr id="14" name="15 CuadroTexto"/>
          <p:cNvSpPr txBox="1"/>
          <p:nvPr/>
        </p:nvSpPr>
        <p:spPr>
          <a:xfrm>
            <a:off x="6136008" y="5661248"/>
            <a:ext cx="2879999" cy="707886"/>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Vía Twitter: </a:t>
            </a:r>
            <a:r>
              <a:rPr lang="es-MX" sz="800" b="1" dirty="0" err="1" smtClean="0">
                <a:latin typeface="Montserrat" panose="00000500000000000000" pitchFamily="2" charset="0"/>
              </a:rPr>
              <a:t>WebCams</a:t>
            </a:r>
            <a:r>
              <a:rPr lang="es-MX" sz="800" b="1" dirty="0" smtClean="0">
                <a:latin typeface="Montserrat" panose="00000500000000000000" pitchFamily="2" charset="0"/>
              </a:rPr>
              <a:t> de México, (@</a:t>
            </a:r>
            <a:r>
              <a:rPr lang="es-MX" sz="800" b="1" dirty="0" err="1" smtClean="0">
                <a:latin typeface="Montserrat" panose="00000500000000000000" pitchFamily="2" charset="0"/>
              </a:rPr>
              <a:t>webcamsdeméxico</a:t>
            </a:r>
            <a:r>
              <a:rPr lang="es-MX" sz="800" b="1" dirty="0" smtClean="0">
                <a:latin typeface="Montserrat" panose="00000500000000000000" pitchFamily="2" charset="0"/>
              </a:rPr>
              <a:t>). </a:t>
            </a:r>
            <a:r>
              <a:rPr lang="es-MX" sz="800" b="1" i="1" dirty="0">
                <a:latin typeface="Montserrat" panose="00000500000000000000" pitchFamily="2" charset="0"/>
              </a:rPr>
              <a:t>Con evidencias fotográficas, todo indica que la tormenta con granizo </a:t>
            </a:r>
            <a:r>
              <a:rPr lang="es-MX" sz="800" b="1" i="1" dirty="0" smtClean="0">
                <a:latin typeface="Montserrat" panose="00000500000000000000" pitchFamily="2" charset="0"/>
              </a:rPr>
              <a:t>de </a:t>
            </a:r>
            <a:r>
              <a:rPr lang="es-MX" sz="800" b="1" i="1" dirty="0">
                <a:latin typeface="Montserrat" panose="00000500000000000000" pitchFamily="2" charset="0"/>
              </a:rPr>
              <a:t>hoy fue una #Downburst/#</a:t>
            </a:r>
            <a:r>
              <a:rPr lang="es-MX" sz="800" b="1" i="1" dirty="0" err="1" smtClean="0">
                <a:latin typeface="Montserrat" panose="00000500000000000000" pitchFamily="2" charset="0"/>
              </a:rPr>
              <a:t>Microburs</a:t>
            </a:r>
            <a:r>
              <a:rPr lang="es-MX" sz="800" b="1" dirty="0" err="1" smtClean="0">
                <a:latin typeface="Montserrat" panose="00000500000000000000" pitchFamily="2" charset="0"/>
              </a:rPr>
              <a:t>t</a:t>
            </a:r>
            <a:r>
              <a:rPr lang="es-MX" sz="800" b="1" dirty="0" smtClean="0">
                <a:latin typeface="Montserrat" panose="00000500000000000000" pitchFamily="2" charset="0"/>
              </a:rPr>
              <a:t>. 30 agosto 2018. </a:t>
            </a:r>
            <a:endParaRPr lang="es-MX" sz="800" b="1" dirty="0">
              <a:latin typeface="Montserrat" panose="00000500000000000000" pitchFamily="2" charset="0"/>
            </a:endParaRPr>
          </a:p>
        </p:txBody>
      </p:sp>
    </p:spTree>
    <p:extLst>
      <p:ext uri="{BB962C8B-B14F-4D97-AF65-F5344CB8AC3E}">
        <p14:creationId xmlns:p14="http://schemas.microsoft.com/office/powerpoint/2010/main" val="114293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8" name="7 Rectángulo"/>
          <p:cNvSpPr/>
          <p:nvPr/>
        </p:nvSpPr>
        <p:spPr>
          <a:xfrm>
            <a:off x="16096" y="1510103"/>
            <a:ext cx="9043009" cy="1415772"/>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Contar </a:t>
            </a:r>
            <a:r>
              <a:rPr lang="es-MX" sz="1400" dirty="0">
                <a:latin typeface="Montserrat" panose="00000500000000000000" pitchFamily="2" charset="0"/>
              </a:rPr>
              <a:t>con </a:t>
            </a:r>
            <a:r>
              <a:rPr lang="es-MX" sz="1400" b="1" dirty="0">
                <a:latin typeface="Montserrat" panose="00000500000000000000" pitchFamily="2" charset="0"/>
              </a:rPr>
              <a:t>equipo para la remoción de granizo.</a:t>
            </a:r>
          </a:p>
          <a:p>
            <a:pPr marL="285750" indent="-285750" algn="just">
              <a:buFont typeface="Symbol" panose="05050102010706020507" pitchFamily="18" charset="2"/>
              <a:buChar char=""/>
            </a:pPr>
            <a:r>
              <a:rPr lang="es-MX" sz="1400" b="1" dirty="0" smtClean="0">
                <a:latin typeface="Montserrat" panose="00000500000000000000" pitchFamily="2" charset="0"/>
              </a:rPr>
              <a:t>Instalar </a:t>
            </a:r>
            <a:r>
              <a:rPr lang="es-MX" sz="1400" b="1" dirty="0">
                <a:latin typeface="Montserrat" panose="00000500000000000000" pitchFamily="2" charset="0"/>
              </a:rPr>
              <a:t>pararrayos </a:t>
            </a:r>
            <a:r>
              <a:rPr lang="es-MX" sz="1400" dirty="0">
                <a:latin typeface="Montserrat" panose="00000500000000000000" pitchFamily="2" charset="0"/>
              </a:rPr>
              <a:t>en torres y antenas</a:t>
            </a:r>
            <a:r>
              <a:rPr lang="es-MX" sz="1400" dirty="0" smtClean="0">
                <a:latin typeface="Montserrat" panose="00000500000000000000" pitchFamily="2" charset="0"/>
              </a:rPr>
              <a:t>.</a:t>
            </a:r>
          </a:p>
          <a:p>
            <a:pPr marL="285750" indent="-285750" algn="just">
              <a:buFont typeface="Symbol" panose="05050102010706020507" pitchFamily="18" charset="2"/>
              <a:buChar char=""/>
            </a:pPr>
            <a:r>
              <a:rPr lang="es-MX" sz="1400" dirty="0" smtClean="0">
                <a:latin typeface="Montserrat" panose="00000500000000000000" pitchFamily="2" charset="0"/>
              </a:rPr>
              <a:t>Elaborar planes de acción y protocolos para la prevención y atención de fenómenos relacionados con las tormentas severas como </a:t>
            </a:r>
            <a:r>
              <a:rPr lang="es-MX" sz="1400" b="1" dirty="0" smtClean="0">
                <a:latin typeface="Montserrat" panose="00000500000000000000" pitchFamily="2" charset="0"/>
              </a:rPr>
              <a:t>corrientes descendentes (</a:t>
            </a:r>
            <a:r>
              <a:rPr lang="es-MX" sz="1400" b="1" i="1" dirty="0" err="1" smtClean="0">
                <a:latin typeface="Montserrat" panose="00000500000000000000" pitchFamily="2" charset="0"/>
              </a:rPr>
              <a:t>downburst</a:t>
            </a:r>
            <a:r>
              <a:rPr lang="es-MX" sz="1400" b="1" i="1" dirty="0" smtClean="0">
                <a:latin typeface="Montserrat" panose="00000500000000000000" pitchFamily="2" charset="0"/>
              </a:rPr>
              <a:t>), caída de granizo </a:t>
            </a:r>
            <a:r>
              <a:rPr lang="es-MX" sz="1400" i="1" dirty="0" smtClean="0">
                <a:latin typeface="Montserrat" panose="00000500000000000000" pitchFamily="2" charset="0"/>
              </a:rPr>
              <a:t>y</a:t>
            </a:r>
            <a:r>
              <a:rPr lang="es-MX" sz="1400" b="1" i="1" dirty="0" smtClean="0">
                <a:latin typeface="Montserrat" panose="00000500000000000000" pitchFamily="2" charset="0"/>
              </a:rPr>
              <a:t> tornados.</a:t>
            </a:r>
            <a:endParaRPr lang="es-MX" sz="1400" b="1" dirty="0">
              <a:latin typeface="Montserrat" panose="00000500000000000000" pitchFamily="2" charset="0"/>
            </a:endParaRPr>
          </a:p>
        </p:txBody>
      </p:sp>
      <p:sp>
        <p:nvSpPr>
          <p:cNvPr id="9" name="9 Rectángulo"/>
          <p:cNvSpPr/>
          <p:nvPr/>
        </p:nvSpPr>
        <p:spPr>
          <a:xfrm>
            <a:off x="63922" y="910461"/>
            <a:ext cx="8756550" cy="646331"/>
          </a:xfrm>
          <a:prstGeom prst="rect">
            <a:avLst/>
          </a:prstGeom>
        </p:spPr>
        <p:txBody>
          <a:bodyPr wrap="square">
            <a:spAutoFit/>
          </a:bodyPr>
          <a:lstStyle/>
          <a:p>
            <a:r>
              <a:rPr lang="es-MX" b="1" dirty="0">
                <a:solidFill>
                  <a:srgbClr val="38806B"/>
                </a:solidFill>
                <a:latin typeface="Montserrat"/>
              </a:rPr>
              <a:t>Tormentas </a:t>
            </a:r>
            <a:r>
              <a:rPr lang="es-MX" b="1" dirty="0" smtClean="0">
                <a:solidFill>
                  <a:srgbClr val="38806B"/>
                </a:solidFill>
                <a:latin typeface="Montserrat"/>
              </a:rPr>
              <a:t>eléctricas y de granizo (</a:t>
            </a:r>
            <a:r>
              <a:rPr lang="es-MX" dirty="0" smtClean="0">
                <a:solidFill>
                  <a:srgbClr val="38806B"/>
                </a:solidFill>
                <a:latin typeface="Montserrat"/>
              </a:rPr>
              <a:t>forman parte de tormentas severas, las cuales comprenden, además vientos </a:t>
            </a:r>
            <a:r>
              <a:rPr lang="es-MX" dirty="0">
                <a:solidFill>
                  <a:srgbClr val="38806B"/>
                </a:solidFill>
                <a:latin typeface="Montserrat"/>
              </a:rPr>
              <a:t>y lluvia</a:t>
            </a:r>
            <a:r>
              <a:rPr lang="es-MX" b="1" dirty="0" smtClean="0">
                <a:solidFill>
                  <a:srgbClr val="38806B"/>
                </a:solidFill>
                <a:latin typeface="Montserrat"/>
              </a:rPr>
              <a:t>)</a:t>
            </a:r>
            <a:endParaRPr lang="es-MX" b="1" dirty="0">
              <a:solidFill>
                <a:srgbClr val="38806B"/>
              </a:solidFill>
              <a:latin typeface="Montserrat"/>
            </a:endParaRPr>
          </a:p>
        </p:txBody>
      </p:sp>
      <p:sp>
        <p:nvSpPr>
          <p:cNvPr id="15" name="11 CuadroTexto"/>
          <p:cNvSpPr txBox="1"/>
          <p:nvPr/>
        </p:nvSpPr>
        <p:spPr>
          <a:xfrm>
            <a:off x="6228184" y="6435781"/>
            <a:ext cx="2450358"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tormentas eléctricas </a:t>
            </a:r>
            <a:r>
              <a:rPr lang="es-MX" sz="800" b="1" dirty="0" smtClean="0">
                <a:latin typeface="Montserrat" panose="00000500000000000000" pitchFamily="2" charset="0"/>
              </a:rPr>
              <a:t>en las alcaldías de la Ciudad de México</a:t>
            </a:r>
            <a:endParaRPr lang="es-MX" sz="800" b="1" dirty="0">
              <a:latin typeface="Montserrat" panose="00000500000000000000" pitchFamily="2" charset="0"/>
            </a:endParaRPr>
          </a:p>
        </p:txBody>
      </p:sp>
      <p:sp>
        <p:nvSpPr>
          <p:cNvPr id="16" name="12 Rectángulo"/>
          <p:cNvSpPr/>
          <p:nvPr/>
        </p:nvSpPr>
        <p:spPr>
          <a:xfrm>
            <a:off x="107504" y="2924944"/>
            <a:ext cx="3456384" cy="553998"/>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Toda la Ciudad</a:t>
            </a:r>
            <a:r>
              <a:rPr lang="es-MX" sz="1400" dirty="0" smtClean="0">
                <a:latin typeface="Montserrat" panose="00000500000000000000" pitchFamily="2" charset="0"/>
              </a:rPr>
              <a:t>.</a:t>
            </a:r>
            <a:endParaRPr lang="es-MX" sz="1400" dirty="0">
              <a:latin typeface="Montserrat" panose="00000500000000000000" pitchFamily="2" charset="0"/>
            </a:endParaRPr>
          </a:p>
        </p:txBody>
      </p:sp>
      <p:pic>
        <p:nvPicPr>
          <p:cNvPr id="17"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366" y="3645024"/>
            <a:ext cx="3203201" cy="2772000"/>
          </a:xfrm>
          <a:prstGeom prst="rect">
            <a:avLst/>
          </a:prstGeom>
        </p:spPr>
      </p:pic>
      <p:pic>
        <p:nvPicPr>
          <p:cNvPr id="18"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5606" y="3609328"/>
            <a:ext cx="3364594" cy="2772000"/>
          </a:xfrm>
          <a:prstGeom prst="rect">
            <a:avLst/>
          </a:prstGeom>
        </p:spPr>
      </p:pic>
      <p:sp>
        <p:nvSpPr>
          <p:cNvPr id="19" name="14 CuadroTexto"/>
          <p:cNvSpPr txBox="1"/>
          <p:nvPr/>
        </p:nvSpPr>
        <p:spPr>
          <a:xfrm>
            <a:off x="660685" y="6485269"/>
            <a:ext cx="3171281"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tormentas </a:t>
            </a:r>
            <a:r>
              <a:rPr lang="es-MX" sz="800" b="1" dirty="0" smtClean="0">
                <a:latin typeface="Montserrat" panose="00000500000000000000" pitchFamily="2" charset="0"/>
              </a:rPr>
              <a:t>de granizo en las alcaldías de la Ciudad de México</a:t>
            </a:r>
            <a:endParaRPr lang="es-MX" sz="800" b="1" dirty="0">
              <a:latin typeface="Montserrat" panose="00000500000000000000" pitchFamily="2" charset="0"/>
            </a:endParaRPr>
          </a:p>
        </p:txBody>
      </p:sp>
    </p:spTree>
    <p:extLst>
      <p:ext uri="{BB962C8B-B14F-4D97-AF65-F5344CB8AC3E}">
        <p14:creationId xmlns:p14="http://schemas.microsoft.com/office/powerpoint/2010/main" val="240572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10" name="8 Rectángulo"/>
          <p:cNvSpPr/>
          <p:nvPr/>
        </p:nvSpPr>
        <p:spPr>
          <a:xfrm>
            <a:off x="107504" y="3243168"/>
            <a:ext cx="8820680" cy="3570208"/>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cuantitativos y de escenarios de riesgo </a:t>
            </a:r>
            <a:r>
              <a:rPr lang="es-MX" sz="1400" b="1" dirty="0">
                <a:latin typeface="Montserrat" panose="00000500000000000000" pitchFamily="2" charset="0"/>
              </a:rPr>
              <a:t>por ondas de calor</a:t>
            </a:r>
            <a:r>
              <a:rPr lang="es-MX" sz="1400" dirty="0">
                <a:latin typeface="Montserrat" panose="00000500000000000000" pitchFamily="2" charset="0"/>
              </a:rPr>
              <a:t> </a:t>
            </a:r>
            <a:r>
              <a:rPr lang="es-MX" sz="1400" dirty="0" smtClean="0">
                <a:latin typeface="Montserrat" panose="00000500000000000000" pitchFamily="2" charset="0"/>
              </a:rPr>
              <a:t>(nuevos, próximamente en el </a:t>
            </a:r>
            <a:r>
              <a:rPr lang="es-MX" sz="1400" dirty="0" err="1" smtClean="0">
                <a:latin typeface="Montserrat" panose="00000500000000000000" pitchFamily="2" charset="0"/>
              </a:rPr>
              <a:t>ANR</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b="1" dirty="0">
                <a:latin typeface="Montserrat" panose="00000500000000000000" pitchFamily="2" charset="0"/>
              </a:rPr>
              <a:t>Capas de indicadores cuantitativos y de escenarios de riesgo por ondas gélidas</a:t>
            </a:r>
            <a:r>
              <a:rPr lang="es-MX" sz="1400" dirty="0">
                <a:latin typeface="Montserrat" panose="00000500000000000000" pitchFamily="2" charset="0"/>
              </a:rPr>
              <a:t> </a:t>
            </a:r>
            <a:r>
              <a:rPr lang="es-MX" sz="1400" dirty="0">
                <a:latin typeface="Montserrat" panose="00000500000000000000" pitchFamily="2" charset="0"/>
                <a:hlinkClick r:id="rId3"/>
              </a:rPr>
              <a:t>http://www.atlasnacionalderiesgos.gob.mx/archivo/visor-capas.html</a:t>
            </a:r>
            <a:r>
              <a:rPr lang="es-MX" sz="1400" dirty="0">
                <a:latin typeface="Montserrat" panose="00000500000000000000" pitchFamily="2" charset="0"/>
              </a:rPr>
              <a:t>.</a:t>
            </a:r>
          </a:p>
          <a:p>
            <a:pPr marL="285750" indent="-285750">
              <a:buFont typeface="Symbol" panose="05050102010706020507" pitchFamily="18" charset="2"/>
              <a:buChar char=""/>
            </a:pPr>
            <a:r>
              <a:rPr lang="es-MX" sz="1400" b="1" dirty="0">
                <a:latin typeface="Montserrat" panose="00000500000000000000" pitchFamily="2" charset="0"/>
              </a:rPr>
              <a:t>Estudio</a:t>
            </a:r>
            <a:r>
              <a:rPr lang="es-MX" sz="1400" dirty="0">
                <a:latin typeface="Montserrat" panose="00000500000000000000" pitchFamily="2" charset="0"/>
              </a:rPr>
              <a:t>: </a:t>
            </a:r>
            <a:r>
              <a:rPr lang="es-MX" sz="1400" i="1" dirty="0" smtClean="0">
                <a:latin typeface="Montserrat" panose="00000500000000000000" pitchFamily="2" charset="0"/>
              </a:rPr>
              <a:t>Aplicación </a:t>
            </a:r>
            <a:r>
              <a:rPr lang="es-MX" sz="1400" i="1" dirty="0">
                <a:latin typeface="Montserrat" panose="00000500000000000000" pitchFamily="2" charset="0"/>
              </a:rPr>
              <a:t>de la Metodología para obtener Mapas de Riesgo por Bajas Temperaturas y Nevadas en la Comunidad de Raíces, Estado de México</a:t>
            </a:r>
            <a:r>
              <a:rPr lang="es-MX" sz="1400" dirty="0">
                <a:latin typeface="Montserrat" panose="00000500000000000000" pitchFamily="2" charset="0"/>
              </a:rPr>
              <a:t> </a:t>
            </a:r>
            <a:r>
              <a:rPr lang="es-MX" sz="1400" dirty="0">
                <a:latin typeface="Montserrat" panose="00000500000000000000" pitchFamily="2" charset="0"/>
                <a:hlinkClick r:id="rId4"/>
              </a:rPr>
              <a:t>https://www.cenapred.gob.mx/es/Publicaciones/archivos/156.pdf</a:t>
            </a:r>
            <a:endParaRPr lang="es-MX" sz="1400" dirty="0">
              <a:latin typeface="Montserrat" panose="00000500000000000000" pitchFamily="2" charset="0"/>
            </a:endParaRPr>
          </a:p>
          <a:p>
            <a:pPr marL="285750" indent="-285750">
              <a:buFont typeface="Symbol" panose="05050102010706020507" pitchFamily="18" charset="2"/>
              <a:buChar char=""/>
            </a:pPr>
            <a:r>
              <a:rPr lang="es-MX" sz="1400" b="1" dirty="0">
                <a:latin typeface="Montserrat" panose="00000500000000000000" pitchFamily="2" charset="0"/>
              </a:rPr>
              <a:t>Estudio</a:t>
            </a:r>
            <a:r>
              <a:rPr lang="es-MX" sz="1400" dirty="0">
                <a:latin typeface="Montserrat" panose="00000500000000000000" pitchFamily="2" charset="0"/>
              </a:rPr>
              <a:t>: Mapas de riesgo por temperaturas máximas (3ª etapa ondas de calor) </a:t>
            </a:r>
            <a:r>
              <a:rPr lang="es-MX" sz="1400" dirty="0">
                <a:latin typeface="Montserrat" panose="00000500000000000000" pitchFamily="2" charset="0"/>
                <a:hlinkClick r:id="rId5"/>
              </a:rPr>
              <a:t>http://www1.cenapred.unam.mx/DIR_INVESTIGACION/Fraccion_XLI/RH/180301_RH_ondas_de_calor_mapas.pdf</a:t>
            </a:r>
            <a:endParaRPr lang="es-MX" sz="1400" dirty="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a:t>
            </a:r>
            <a:r>
              <a:rPr lang="es-MX" sz="1400" dirty="0">
                <a:latin typeface="Montserrat" panose="00000500000000000000" pitchFamily="2" charset="0"/>
              </a:rPr>
              <a:t>Fracciones </a:t>
            </a:r>
            <a:r>
              <a:rPr lang="es-MX" sz="1400" dirty="0" smtClean="0">
                <a:latin typeface="Montserrat" panose="00000500000000000000" pitchFamily="2" charset="0"/>
              </a:rPr>
              <a:t>V.10, V.11 y V.12 </a:t>
            </a:r>
            <a:r>
              <a:rPr lang="es-MX" sz="1400" dirty="0" smtClean="0">
                <a:latin typeface="Montserrat" panose="00000500000000000000" pitchFamily="2" charset="0"/>
                <a:hlinkClick r:id="rId6"/>
              </a:rPr>
              <a:t>http</a:t>
            </a:r>
            <a:r>
              <a:rPr lang="es-MX" sz="1400" dirty="0">
                <a:latin typeface="Montserrat" panose="00000500000000000000" pitchFamily="2" charset="0"/>
                <a:hlinkClick r:id="rId6"/>
              </a:rPr>
              <a:t>://</a:t>
            </a:r>
            <a:r>
              <a:rPr lang="es-MX" sz="1400" dirty="0" smtClean="0">
                <a:latin typeface="Montserrat" panose="00000500000000000000" pitchFamily="2" charset="0"/>
                <a:hlinkClick r:id="rId6"/>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i="1" dirty="0">
                <a:latin typeface="Montserrat" panose="00000500000000000000" pitchFamily="2" charset="0"/>
              </a:rPr>
              <a:t>Guía Básica para la Elaboración de Atlas Estatales y Municipales de Peligros y Riesgos</a:t>
            </a:r>
            <a:r>
              <a:rPr lang="es-MX" sz="1400" b="1" dirty="0">
                <a:latin typeface="Montserrat" panose="00000500000000000000" pitchFamily="2" charset="0"/>
              </a:rPr>
              <a:t>.</a:t>
            </a:r>
            <a:r>
              <a:rPr lang="es-MX" sz="1400" dirty="0">
                <a:latin typeface="Montserrat" panose="00000500000000000000" pitchFamily="2" charset="0"/>
              </a:rPr>
              <a:t> </a:t>
            </a:r>
            <a:r>
              <a:rPr lang="es-MX" sz="1400" dirty="0" smtClean="0">
                <a:latin typeface="Montserrat" panose="00000500000000000000" pitchFamily="2" charset="0"/>
              </a:rPr>
              <a:t>Capítulo III </a:t>
            </a:r>
            <a:r>
              <a:rPr lang="es-MX" sz="1400" dirty="0" smtClean="0">
                <a:latin typeface="Montserrat" panose="00000500000000000000" pitchFamily="2" charset="0"/>
                <a:hlinkClick r:id="rId7"/>
              </a:rPr>
              <a:t>https</a:t>
            </a:r>
            <a:r>
              <a:rPr lang="es-MX" sz="1400" dirty="0">
                <a:latin typeface="Montserrat" panose="00000500000000000000" pitchFamily="2" charset="0"/>
                <a:hlinkClick r:id="rId7"/>
              </a:rPr>
              <a:t>://</a:t>
            </a:r>
            <a:r>
              <a:rPr lang="es-MX" sz="1400" dirty="0" smtClean="0">
                <a:latin typeface="Montserrat" panose="00000500000000000000" pitchFamily="2" charset="0"/>
                <a:hlinkClick r:id="rId7"/>
              </a:rPr>
              <a:t>www.cenapred.gob.mx/es/Publicaciones/archivos/63.pdf</a:t>
            </a:r>
            <a:endParaRPr lang="es-MX" sz="1400" dirty="0" smtClean="0">
              <a:latin typeface="Montserrat" panose="00000500000000000000" pitchFamily="2" charset="0"/>
            </a:endParaRPr>
          </a:p>
        </p:txBody>
      </p:sp>
      <p:sp>
        <p:nvSpPr>
          <p:cNvPr id="11" name="9 Rectángulo"/>
          <p:cNvSpPr/>
          <p:nvPr/>
        </p:nvSpPr>
        <p:spPr>
          <a:xfrm>
            <a:off x="63922" y="1259468"/>
            <a:ext cx="8756550" cy="369332"/>
          </a:xfrm>
          <a:prstGeom prst="rect">
            <a:avLst/>
          </a:prstGeom>
        </p:spPr>
        <p:txBody>
          <a:bodyPr wrap="square">
            <a:spAutoFit/>
          </a:bodyPr>
          <a:lstStyle/>
          <a:p>
            <a:r>
              <a:rPr lang="es-MX" b="1" dirty="0">
                <a:solidFill>
                  <a:srgbClr val="38806B"/>
                </a:solidFill>
                <a:latin typeface="Montserrat"/>
              </a:rPr>
              <a:t>Ondas de </a:t>
            </a:r>
            <a:r>
              <a:rPr lang="es-MX" b="1" dirty="0" smtClean="0">
                <a:solidFill>
                  <a:srgbClr val="38806B"/>
                </a:solidFill>
                <a:latin typeface="Montserrat"/>
              </a:rPr>
              <a:t>calor </a:t>
            </a:r>
            <a:r>
              <a:rPr lang="es-MX" b="1" dirty="0">
                <a:solidFill>
                  <a:srgbClr val="38806B"/>
                </a:solidFill>
                <a:latin typeface="Montserrat"/>
              </a:rPr>
              <a:t>y </a:t>
            </a:r>
            <a:r>
              <a:rPr lang="es-MX" b="1" dirty="0" smtClean="0">
                <a:solidFill>
                  <a:srgbClr val="38806B"/>
                </a:solidFill>
                <a:latin typeface="Montserrat"/>
              </a:rPr>
              <a:t>bajas temperaturas</a:t>
            </a:r>
            <a:endParaRPr lang="es-MX" b="1" dirty="0">
              <a:solidFill>
                <a:srgbClr val="38806B"/>
              </a:solidFill>
              <a:latin typeface="Montserrat"/>
            </a:endParaRPr>
          </a:p>
        </p:txBody>
      </p:sp>
      <p:sp>
        <p:nvSpPr>
          <p:cNvPr id="12" name="13 Rectángulo"/>
          <p:cNvSpPr/>
          <p:nvPr/>
        </p:nvSpPr>
        <p:spPr>
          <a:xfrm>
            <a:off x="107504" y="1724615"/>
            <a:ext cx="8820680" cy="1415772"/>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22 decesos </a:t>
            </a:r>
            <a:r>
              <a:rPr lang="es-MX" sz="1400" b="1" dirty="0">
                <a:latin typeface="Montserrat" panose="00000500000000000000" pitchFamily="2" charset="0"/>
              </a:rPr>
              <a:t>por bajas temperaturas</a:t>
            </a:r>
            <a:r>
              <a:rPr lang="es-MX" sz="1400" dirty="0">
                <a:latin typeface="Montserrat" panose="00000500000000000000" pitchFamily="2" charset="0"/>
              </a:rPr>
              <a:t> de 1998 a 2017 (SS, 2019).</a:t>
            </a:r>
          </a:p>
          <a:p>
            <a:pPr marL="285750" indent="-285750" algn="just">
              <a:buFont typeface="Symbol" panose="05050102010706020507" pitchFamily="18" charset="2"/>
              <a:buChar char=""/>
            </a:pPr>
            <a:r>
              <a:rPr lang="es-MX" sz="1400" b="1" dirty="0">
                <a:latin typeface="Montserrat" panose="00000500000000000000" pitchFamily="2" charset="0"/>
              </a:rPr>
              <a:t>Una declaratoria de emergencia por bajas temperaturas </a:t>
            </a:r>
            <a:r>
              <a:rPr lang="es-MX" sz="1400" dirty="0">
                <a:latin typeface="Montserrat" panose="00000500000000000000" pitchFamily="2" charset="0"/>
              </a:rPr>
              <a:t>(base de datos de declaratorias de desastres y emergencias de 2000 a 2018</a:t>
            </a:r>
            <a:r>
              <a:rPr lang="es-MX" sz="1400" dirty="0" smtClean="0">
                <a:latin typeface="Montserrat" panose="00000500000000000000" pitchFamily="2" charset="0"/>
              </a:rPr>
              <a:t>).</a:t>
            </a:r>
          </a:p>
          <a:p>
            <a:pPr marL="285750" indent="-285750" algn="just">
              <a:buFont typeface="Symbol" panose="05050102010706020507" pitchFamily="18" charset="2"/>
              <a:buChar char=""/>
            </a:pPr>
            <a:endParaRPr lang="es-MX" sz="1400" dirty="0">
              <a:latin typeface="Montserrat" panose="00000500000000000000" pitchFamily="2" charset="0"/>
            </a:endParaRPr>
          </a:p>
          <a:p>
            <a:pPr marL="285750" indent="-285750" algn="just">
              <a:buFont typeface="Symbol" panose="05050102010706020507" pitchFamily="18" charset="2"/>
              <a:buChar char=""/>
            </a:pPr>
            <a:r>
              <a:rPr lang="es-MX" sz="1400" b="1" dirty="0">
                <a:latin typeface="Montserrat" panose="00000500000000000000" pitchFamily="2" charset="0"/>
              </a:rPr>
              <a:t>3</a:t>
            </a:r>
            <a:r>
              <a:rPr lang="es-MX" sz="1400" b="1" dirty="0" smtClean="0">
                <a:latin typeface="Montserrat" panose="00000500000000000000" pitchFamily="2" charset="0"/>
              </a:rPr>
              <a:t> decesos por calor </a:t>
            </a:r>
            <a:r>
              <a:rPr lang="es-MX" sz="1400" dirty="0" smtClean="0">
                <a:latin typeface="Montserrat" panose="00000500000000000000" pitchFamily="2" charset="0"/>
              </a:rPr>
              <a:t>de 1998 a 2017 (SS, 2019).</a:t>
            </a:r>
          </a:p>
        </p:txBody>
      </p:sp>
    </p:spTree>
    <p:extLst>
      <p:ext uri="{BB962C8B-B14F-4D97-AF65-F5344CB8AC3E}">
        <p14:creationId xmlns:p14="http://schemas.microsoft.com/office/powerpoint/2010/main" val="362820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2070</TotalTime>
  <Words>4881</Words>
  <Application>Microsoft Office PowerPoint</Application>
  <PresentationFormat>Presentación en pantalla (4:3)</PresentationFormat>
  <Paragraphs>354</Paragraphs>
  <Slides>26</Slides>
  <Notes>19</Notes>
  <HiddenSlides>0</HiddenSlides>
  <MMClips>0</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Gutiérrez Martínez Carlos Antonio</cp:lastModifiedBy>
  <cp:revision>164</cp:revision>
  <dcterms:created xsi:type="dcterms:W3CDTF">2018-12-04T21:42:05Z</dcterms:created>
  <dcterms:modified xsi:type="dcterms:W3CDTF">2019-02-18T21:48:45Z</dcterms:modified>
</cp:coreProperties>
</file>