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14" r:id="rId3"/>
    <p:sldId id="315" r:id="rId4"/>
    <p:sldId id="316" r:id="rId5"/>
    <p:sldId id="317" r:id="rId6"/>
    <p:sldId id="318" r:id="rId7"/>
    <p:sldId id="320" r:id="rId8"/>
    <p:sldId id="321" r:id="rId9"/>
    <p:sldId id="322" r:id="rId10"/>
    <p:sldId id="319" r:id="rId11"/>
    <p:sldId id="311" r:id="rId12"/>
    <p:sldId id="312" r:id="rId13"/>
    <p:sldId id="313" r:id="rId14"/>
    <p:sldId id="306" r:id="rId15"/>
    <p:sldId id="307" r:id="rId16"/>
    <p:sldId id="308" r:id="rId17"/>
    <p:sldId id="309" r:id="rId18"/>
    <p:sldId id="310" r:id="rId19"/>
    <p:sldId id="300" r:id="rId20"/>
    <p:sldId id="301" r:id="rId21"/>
    <p:sldId id="302" r:id="rId22"/>
    <p:sldId id="303" r:id="rId23"/>
    <p:sldId id="304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8806B"/>
    <a:srgbClr val="439B82"/>
    <a:srgbClr val="D4C19C"/>
    <a:srgbClr val="E8DECA"/>
    <a:srgbClr val="FFFFFF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50000" autoAdjust="0"/>
  </p:normalViewPr>
  <p:slideViewPr>
    <p:cSldViewPr showGuides="1">
      <p:cViewPr varScale="1">
        <p:scale>
          <a:sx n="97" d="100"/>
          <a:sy n="97" d="100"/>
        </p:scale>
        <p:origin x="15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Reglamentos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Hoja1!$F$3:$F$65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Hoja1!$G$1:$G$2</c:f>
              <c:strCache>
                <c:ptCount val="1"/>
                <c:pt idx="0">
                  <c:v>Acuerdos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Hoja1!$G$3:$G$65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v>Normas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Hoja1!$H$3:$H$65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Hoja1!$I$1:$I$2</c:f>
              <c:strCache>
                <c:ptCount val="1"/>
                <c:pt idx="0">
                  <c:v>Lineamientos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Hoja1!$I$3:$I$65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Hoja1!$J$1:$J$2</c:f>
              <c:strCache>
                <c:ptCount val="1"/>
                <c:pt idx="0">
                  <c:v>Manuales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Hoja1!$J$3:$J$65</c:f>
              <c:numCache>
                <c:formatCode>General</c:formatCode>
                <c:ptCount val="4"/>
              </c:numCache>
            </c:numRef>
          </c:val>
        </c:ser>
        <c:ser>
          <c:idx val="5"/>
          <c:order val="5"/>
          <c:tx>
            <c:strRef>
              <c:f>Hoja1!$K$1:$K$2</c:f>
              <c:strCache>
                <c:ptCount val="1"/>
                <c:pt idx="0">
                  <c:v>Bases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Hoja1!$K$3:$K$65</c:f>
              <c:numCache>
                <c:formatCode>General</c:formatCode>
                <c:ptCount val="4"/>
              </c:numCache>
            </c:numRef>
          </c:val>
        </c:ser>
        <c:ser>
          <c:idx val="6"/>
          <c:order val="6"/>
          <c:tx>
            <c:strRef>
              <c:f>Hoja1!$L$1:$L$2</c:f>
              <c:strCache>
                <c:ptCount val="1"/>
                <c:pt idx="0">
                  <c:v>Oficios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Hoja1!$L$3:$L$65</c:f>
              <c:numCache>
                <c:formatCode>General</c:formatCode>
                <c:ptCount val="4"/>
              </c:numCache>
            </c:numRef>
          </c:val>
        </c:ser>
        <c:ser>
          <c:idx val="7"/>
          <c:order val="7"/>
          <c:tx>
            <c:v>Otras</c:v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Hoja1!$M$3:$M$65</c:f>
              <c:numCache>
                <c:formatCode>General</c:formatCode>
                <c:ptCount val="4"/>
                <c:pt idx="2">
                  <c:v>1</c:v>
                </c:pt>
              </c:numCache>
            </c:numRef>
          </c:val>
        </c:ser>
        <c:ser>
          <c:idx val="8"/>
          <c:order val="8"/>
          <c:tx>
            <c:strRef>
              <c:f>Hoja1!$N$1:$N$2</c:f>
              <c:strCache>
                <c:ptCount val="1"/>
                <c:pt idx="0">
                  <c:v>No especificado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Hoja1!$D$3:$D$65</c:f>
              <c:strCache>
                <c:ptCount val="4"/>
                <c:pt idx="0">
                  <c:v>Ensenada</c:v>
                </c:pt>
                <c:pt idx="1">
                  <c:v>Mexicali</c:v>
                </c:pt>
                <c:pt idx="2">
                  <c:v>Tijuana</c:v>
                </c:pt>
                <c:pt idx="3">
                  <c:v>Playas de Rosarito</c:v>
                </c:pt>
              </c:strCache>
            </c:strRef>
          </c:cat>
          <c:val>
            <c:numRef>
              <c:f>Hoja1!$N$3:$N$65</c:f>
              <c:numCache>
                <c:formatCode>General</c:formatCode>
                <c:ptCount val="4"/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08556192"/>
        <c:axId val="308556752"/>
      </c:barChart>
      <c:catAx>
        <c:axId val="308556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Municipios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308556752"/>
        <c:crosses val="autoZero"/>
        <c:auto val="1"/>
        <c:lblAlgn val="ctr"/>
        <c:lblOffset val="100"/>
        <c:noMultiLvlLbl val="0"/>
      </c:catAx>
      <c:valAx>
        <c:axId val="308556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Número de documentos normativos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85561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Daños y pérdidas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económicas y defunciones en el estado de Baja </a:t>
            </a: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California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2000-2017</a:t>
            </a:r>
            <a:endParaRPr lang="es-MX" sz="1600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BCHis!$R$1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1.6621001697738176E-2"/>
                  <c:y val="-3.906793745130927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BCHis!$Q$2:$Q$18</c:f>
              <c:numCache>
                <c:formatCode>0</c:formatCode>
                <c:ptCount val="17"/>
                <c:pt idx="0">
                  <c:v>2000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BCHis!$R$2:$R$18</c:f>
              <c:numCache>
                <c:formatCode>General</c:formatCode>
                <c:ptCount val="17"/>
                <c:pt idx="0">
                  <c:v>0</c:v>
                </c:pt>
                <c:pt idx="1">
                  <c:v>19</c:v>
                </c:pt>
                <c:pt idx="2">
                  <c:v>11</c:v>
                </c:pt>
                <c:pt idx="3">
                  <c:v>1</c:v>
                </c:pt>
                <c:pt idx="4">
                  <c:v>10</c:v>
                </c:pt>
                <c:pt idx="5">
                  <c:v>33</c:v>
                </c:pt>
                <c:pt idx="6">
                  <c:v>9</c:v>
                </c:pt>
                <c:pt idx="7">
                  <c:v>7</c:v>
                </c:pt>
                <c:pt idx="8">
                  <c:v>19</c:v>
                </c:pt>
                <c:pt idx="9">
                  <c:v>28</c:v>
                </c:pt>
                <c:pt idx="10">
                  <c:v>2</c:v>
                </c:pt>
                <c:pt idx="11">
                  <c:v>14</c:v>
                </c:pt>
                <c:pt idx="12">
                  <c:v>0</c:v>
                </c:pt>
                <c:pt idx="13">
                  <c:v>15</c:v>
                </c:pt>
                <c:pt idx="14">
                  <c:v>31</c:v>
                </c:pt>
                <c:pt idx="15">
                  <c:v>10</c:v>
                </c:pt>
                <c:pt idx="16">
                  <c:v>18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8559552"/>
        <c:axId val="308560112"/>
      </c:barChart>
      <c:lineChart>
        <c:grouping val="standard"/>
        <c:varyColors val="0"/>
        <c:ser>
          <c:idx val="1"/>
          <c:order val="1"/>
          <c:tx>
            <c:strRef>
              <c:f>BCHis!$S$1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2785385921337056E-3"/>
                  <c:y val="-1.5627174980523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785385921337056E-3"/>
                  <c:y val="-2.1487365598220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785385921337056E-3"/>
                  <c:y val="-1.1720381235392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7580571853089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785385921337056E-3"/>
                  <c:y val="-1.1720381235392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879206825638266E-17"/>
                  <c:y val="-1.758057185308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1720381235392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1.367377810795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1.367377810795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2785385921337995E-3"/>
                  <c:y val="-1.758057185308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3.8356157764011171E-3"/>
                  <c:y val="-1.367377810795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2785385921337056E-3"/>
                  <c:y val="-1.5627174980523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1.2785385921337056E-3"/>
                  <c:y val="-1.1720381235392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BCHis!$Q$2:$Q$18</c:f>
              <c:numCache>
                <c:formatCode>0</c:formatCode>
                <c:ptCount val="17"/>
                <c:pt idx="0">
                  <c:v>2000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numCache>
            </c:numRef>
          </c:cat>
          <c:val>
            <c:numRef>
              <c:f>BCHis!$S$2:$S$18</c:f>
              <c:numCache>
                <c:formatCode>_-* #,##0.0_-;\-* #,##0.0_-;_-* "-"??_-;_-@_-</c:formatCode>
                <c:ptCount val="17"/>
                <c:pt idx="0">
                  <c:v>6.9121478052720082</c:v>
                </c:pt>
                <c:pt idx="1">
                  <c:v>20.903060190909443</c:v>
                </c:pt>
                <c:pt idx="2">
                  <c:v>231.59431399367298</c:v>
                </c:pt>
                <c:pt idx="3">
                  <c:v>27.681452675882934</c:v>
                </c:pt>
                <c:pt idx="4">
                  <c:v>57.491498266536453</c:v>
                </c:pt>
                <c:pt idx="5">
                  <c:v>24.85274337375645</c:v>
                </c:pt>
                <c:pt idx="6">
                  <c:v>39.818478281695661</c:v>
                </c:pt>
                <c:pt idx="7">
                  <c:v>16.588326038746008</c:v>
                </c:pt>
                <c:pt idx="8">
                  <c:v>90.138618516309776</c:v>
                </c:pt>
                <c:pt idx="9">
                  <c:v>10740.103407538112</c:v>
                </c:pt>
                <c:pt idx="10">
                  <c:v>21.129256910138963</c:v>
                </c:pt>
                <c:pt idx="11">
                  <c:v>29.108234864828525</c:v>
                </c:pt>
                <c:pt idx="12">
                  <c:v>1126.1300000000001</c:v>
                </c:pt>
                <c:pt idx="13">
                  <c:v>15.738228762750861</c:v>
                </c:pt>
                <c:pt idx="14">
                  <c:v>163.96542486608382</c:v>
                </c:pt>
                <c:pt idx="15">
                  <c:v>8.5766131207444882</c:v>
                </c:pt>
                <c:pt idx="16">
                  <c:v>42.496872323476985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561232"/>
        <c:axId val="308560672"/>
      </c:lineChart>
      <c:catAx>
        <c:axId val="3085595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8560112"/>
        <c:crosses val="autoZero"/>
        <c:auto val="1"/>
        <c:lblAlgn val="ctr"/>
        <c:lblOffset val="100"/>
        <c:noMultiLvlLbl val="0"/>
      </c:catAx>
      <c:valAx>
        <c:axId val="308560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8559552"/>
        <c:crosses val="autoZero"/>
        <c:crossBetween val="between"/>
      </c:valAx>
      <c:valAx>
        <c:axId val="30856067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08561232"/>
        <c:crosses val="max"/>
        <c:crossBetween val="between"/>
      </c:valAx>
      <c:catAx>
        <c:axId val="308561232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3085606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s-MX" sz="1400"/>
              <a:t>Porcentaje de defunciones</a:t>
            </a:r>
            <a:r>
              <a:rPr lang="es-MX" sz="1400" baseline="0"/>
              <a:t> por categoría de fenómeno, 2000-2017</a:t>
            </a:r>
            <a:endParaRPr lang="es-MX" sz="14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BCHis!$M$27:$M$30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BCHis!$N$27:$N$30</c:f>
              <c:numCache>
                <c:formatCode>0.0%</c:formatCode>
                <c:ptCount val="4"/>
                <c:pt idx="0">
                  <c:v>2.2026431718061675E-2</c:v>
                </c:pt>
                <c:pt idx="1">
                  <c:v>0.53303964757709255</c:v>
                </c:pt>
                <c:pt idx="2">
                  <c:v>0.22466960352422907</c:v>
                </c:pt>
                <c:pt idx="3">
                  <c:v>0.22026431718061673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s-MX" sz="1200"/>
              <a:t>Participación</a:t>
            </a:r>
            <a:r>
              <a:rPr lang="es-MX" sz="1200" baseline="0"/>
              <a:t> porcentual en los daños por categoría de fenómeno 2000-2017 (millones de pesos constantes base 2013)</a:t>
            </a:r>
            <a:endParaRPr lang="es-MX" sz="1200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BCHis!$M$27:$M$30</c:f>
              <c:strCache>
                <c:ptCount val="4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Socio-organizativo</c:v>
                </c:pt>
              </c:strCache>
            </c:strRef>
          </c:cat>
          <c:val>
            <c:numRef>
              <c:f>BCHis!$O$27:$O$30</c:f>
              <c:numCache>
                <c:formatCode>0.0%</c:formatCode>
                <c:ptCount val="4"/>
                <c:pt idx="0">
                  <c:v>0.76383523644289864</c:v>
                </c:pt>
                <c:pt idx="1">
                  <c:v>0.18390962095219379</c:v>
                </c:pt>
                <c:pt idx="2">
                  <c:v>5.0776557061274374E-2</c:v>
                </c:pt>
                <c:pt idx="3">
                  <c:v>1.4785855436332503E-3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050" dirty="0"/>
              <a:t>Participación por sector en los daños y pérdidas causadas por los desastres de origen natural </a:t>
            </a:r>
            <a:r>
              <a:rPr lang="es-MX" sz="1050" dirty="0" smtClean="0"/>
              <a:t>en </a:t>
            </a:r>
            <a:r>
              <a:rPr lang="es-MX" sz="1050" dirty="0"/>
              <a:t>el estado de Baja </a:t>
            </a:r>
            <a:r>
              <a:rPr lang="es-MX" sz="1050" dirty="0" smtClean="0"/>
              <a:t>California </a:t>
            </a:r>
            <a:r>
              <a:rPr lang="es-MX" sz="1050" dirty="0"/>
              <a:t>2000-2017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804046369203849"/>
          <c:y val="0.33398403324584425"/>
          <c:w val="0.37130249343832022"/>
          <c:h val="0.61883748906386704"/>
        </c:manualLayout>
      </c:layout>
      <c:pieChart>
        <c:varyColors val="1"/>
        <c:ser>
          <c:idx val="0"/>
          <c:order val="0"/>
          <c:tx>
            <c:strRef>
              <c:f>BCSec!$B$1</c:f>
              <c:strCache>
                <c:ptCount val="1"/>
                <c:pt idx="0">
                  <c:v>Participación por sector en los daños y pérdidas causadas por los desastres de origen natural y antrópico en el estado de Baja California, 2000-2017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BCSec!$A$3:$A$10</c:f>
              <c:strCache>
                <c:ptCount val="8"/>
                <c:pt idx="0">
                  <c:v>Agropecuario y acuícola</c:v>
                </c:pt>
                <c:pt idx="1">
                  <c:v>Carretero</c:v>
                </c:pt>
                <c:pt idx="2">
                  <c:v>Educativo</c:v>
                </c:pt>
                <c:pt idx="3">
                  <c:v>Hidráulico</c:v>
                </c:pt>
                <c:pt idx="4">
                  <c:v>Otros</c:v>
                </c:pt>
                <c:pt idx="5">
                  <c:v>Salud</c:v>
                </c:pt>
                <c:pt idx="6">
                  <c:v>Urbano</c:v>
                </c:pt>
                <c:pt idx="7">
                  <c:v>Vivienda</c:v>
                </c:pt>
              </c:strCache>
            </c:strRef>
          </c:cat>
          <c:val>
            <c:numRef>
              <c:f>BCSec!$C$3:$C$10</c:f>
              <c:numCache>
                <c:formatCode>0.0%</c:formatCode>
                <c:ptCount val="8"/>
                <c:pt idx="0">
                  <c:v>9.0577453950620973E-2</c:v>
                </c:pt>
                <c:pt idx="1">
                  <c:v>0.33840996194812939</c:v>
                </c:pt>
                <c:pt idx="2">
                  <c:v>9.42889867777673E-2</c:v>
                </c:pt>
                <c:pt idx="3">
                  <c:v>0.23773656288910844</c:v>
                </c:pt>
                <c:pt idx="4">
                  <c:v>7.9426217963343038E-2</c:v>
                </c:pt>
                <c:pt idx="5">
                  <c:v>4.1076016411516161E-2</c:v>
                </c:pt>
                <c:pt idx="6">
                  <c:v>5.2176909177086582E-2</c:v>
                </c:pt>
                <c:pt idx="7">
                  <c:v>6.6307890882428125E-2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BCSec!$A$3:$A$10</c:f>
              <c:strCache>
                <c:ptCount val="8"/>
                <c:pt idx="0">
                  <c:v>Agropecuario y acuícola</c:v>
                </c:pt>
                <c:pt idx="1">
                  <c:v>Carretero</c:v>
                </c:pt>
                <c:pt idx="2">
                  <c:v>Educativo</c:v>
                </c:pt>
                <c:pt idx="3">
                  <c:v>Hidráulico</c:v>
                </c:pt>
                <c:pt idx="4">
                  <c:v>Otros</c:v>
                </c:pt>
                <c:pt idx="5">
                  <c:v>Salud</c:v>
                </c:pt>
                <c:pt idx="6">
                  <c:v>Urbano</c:v>
                </c:pt>
                <c:pt idx="7">
                  <c:v>Vivienda</c:v>
                </c:pt>
              </c:strCache>
            </c:strRef>
          </c:cat>
          <c:val>
            <c:numRef>
              <c:f>BCSec!$C$3:$C$10</c:f>
              <c:numCache>
                <c:formatCode>0.0%</c:formatCode>
                <c:ptCount val="8"/>
                <c:pt idx="0">
                  <c:v>9.0577453950620973E-2</c:v>
                </c:pt>
                <c:pt idx="1">
                  <c:v>0.33840996194812939</c:v>
                </c:pt>
                <c:pt idx="2">
                  <c:v>9.42889867777673E-2</c:v>
                </c:pt>
                <c:pt idx="3">
                  <c:v>0.23773656288910844</c:v>
                </c:pt>
                <c:pt idx="4">
                  <c:v>7.9426217963343038E-2</c:v>
                </c:pt>
                <c:pt idx="5">
                  <c:v>4.1076016411516161E-2</c:v>
                </c:pt>
                <c:pt idx="6">
                  <c:v>5.2176909177086582E-2</c:v>
                </c:pt>
                <c:pt idx="7">
                  <c:v>6.6307890882428125E-2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78018372703413"/>
          <c:y val="9.7696850393700782E-2"/>
          <c:w val="0.83855314960629923"/>
          <c:h val="0.734448089822105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numRef>
              <c:f>'2018 Total'!$K$8:$K$13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'2018 Total'!$L$8:$L$13</c:f>
              <c:numCache>
                <c:formatCode>General</c:formatCode>
                <c:ptCount val="6"/>
                <c:pt idx="0">
                  <c:v>48</c:v>
                </c:pt>
                <c:pt idx="1">
                  <c:v>63</c:v>
                </c:pt>
                <c:pt idx="2">
                  <c:v>46</c:v>
                </c:pt>
                <c:pt idx="3">
                  <c:v>49</c:v>
                </c:pt>
                <c:pt idx="4">
                  <c:v>57</c:v>
                </c:pt>
                <c:pt idx="5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963968"/>
        <c:axId val="235964528"/>
      </c:barChart>
      <c:catAx>
        <c:axId val="235963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Año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5964528"/>
        <c:crosses val="autoZero"/>
        <c:auto val="1"/>
        <c:lblAlgn val="ctr"/>
        <c:lblOffset val="100"/>
        <c:noMultiLvlLbl val="0"/>
      </c:catAx>
      <c:valAx>
        <c:axId val="2359645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</a:t>
                </a:r>
                <a:r>
                  <a:rPr lang="es-MX" baseline="0"/>
                  <a:t> de casos</a:t>
                </a:r>
                <a:endParaRPr lang="es-MX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59639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A2939-AEF9-4FDD-8D90-129524CDDFA1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9A5307-CD40-4332-AA64-7DE0A044A0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739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DC3615-62A1-4FC2-AA3D-0394278E2747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27A828-C118-4CCE-96D7-DDE7A70243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1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18/02/2019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municipio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atlasnacionalderiesgos.gob.mx/AtlasEstatales/?&amp;NOM_ENT=San%20Luis%20Potos%C3%AD&amp;CVE_ENT=2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mgir.proyectomesoamerica.org/portal/apps/MapTools/index.html?appid=ab45cf1bfdf34a2da3f5ea6f7f2464c7" TargetMode="External"/><Relationship Id="rId2" Type="http://schemas.openxmlformats.org/officeDocument/2006/relationships/hyperlink" Target="http://www.atlasnacionalderiesgos.gob.mx/app/CoberturaEstat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google.com/url?sa=i&amp;rct=j&amp;q=&amp;esrc=s&amp;source=images&amp;cd=&amp;cad=rja&amp;uact=8&amp;ved=2ahUKEwj6zaqOqL7gAhVlmK0KHbGhAIwQjRx6BAgBEAU&amp;url=https://www.elfinanciero.com.mx/economia/ellos-querian-vender-gas-lp-mas-barato-pero-se-toparon-con-la-burocracia&amp;psig=AOvVaw13Lacjk71Y_2sYqUJ1xkiD&amp;ust=155033981391643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www.google.com/url?sa=i&amp;rct=j&amp;q=&amp;esrc=s&amp;source=images&amp;cd=&amp;cad=rja&amp;uact=8&amp;ved=2ahUKEwirzNTLrr7gAhUQOawKHXRoAwsQjRx6BAgBEAU&amp;url=https://encuentroenergia.mx/combustibles/andeavor-construira-terminal-de-almacenamiento-de-combustibles-en-baja-california/&amp;psig=AOvVaw1XyNzF-HI6MlD3KkZC_umD&amp;ust=155034155951536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com/url?sa=i&amp;rct=j&amp;q=&amp;esrc=s&amp;source=images&amp;cd=&amp;cad=rja&amp;uact=8&amp;ved=2ahUKEwiyyYCErb7gAhUOEawKHTkNCnUQjRx6BAgBEAU&amp;url=https://www.onexpo.com.mx/noticias/ductos-de-pemex-se-usaran-en-telecom-sct/&amp;psig=AOvVaw2DdLvVj0HjCwskKMoS_Vi_&amp;ust=15503411518538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source=images&amp;cd=&amp;cad=rja&amp;uact=8&amp;ved=2ahUKEwjY-5Gsr77gAhUHT6wKHYzUBRgQjRx6BAgBEAU&amp;url=http://zetatijuana.com/2014/01/a-ensenada-solo-por-la-libre/&amp;psig=AOvVaw1-UzQwoxSL6gOwnPy7UILI&amp;ust=155034177928802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m/url?sa=i&amp;rct=j&amp;q=&amp;esrc=s&amp;source=images&amp;cd=&amp;cad=rja&amp;uact=8&amp;ved=2ahUKEwi-ws3Brb7gAhUmnq0KHcu7CxQQjRx6BAgBEAU&amp;url=https://www.elsalvador.com/noticias/nacional/211007/habilitan-paso-en-la-panamericana-tras-accidente-de-pipa-con-gasolina/&amp;psig=AOvVaw3KCL_yVCg7mvsJ0FKyJhOl&amp;ust=155034128808965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IGOP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2242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18 febrero </a:t>
            </a: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del 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ES" altLang="es-MX" b="1" dirty="0">
                <a:solidFill>
                  <a:schemeClr val="bg1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 smtClean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ES" b="1" dirty="0" smtClean="0">
                <a:solidFill>
                  <a:schemeClr val="bg1"/>
                </a:solidFill>
                <a:latin typeface="Montserrat" pitchFamily="2" charset="77"/>
              </a:rPr>
              <a:t>Baja California</a:t>
            </a: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412063" y="622429"/>
            <a:ext cx="3284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latin typeface="Montserrat Medium" panose="00000600000000000000" pitchFamily="2" charset="0"/>
              </a:rPr>
              <a:t>Instrumento</a:t>
            </a:r>
            <a:r>
              <a:rPr lang="en-US" sz="2000" b="1" dirty="0">
                <a:latin typeface="Montserrat Medium" panose="00000600000000000000" pitchFamily="2" charset="0"/>
              </a:rPr>
              <a:t> </a:t>
            </a:r>
            <a:r>
              <a:rPr lang="es-MX" sz="2000" b="1" dirty="0">
                <a:latin typeface="Montserrat Medium" panose="00000600000000000000" pitchFamily="2" charset="0"/>
              </a:rPr>
              <a:t>Financiero</a:t>
            </a:r>
            <a:r>
              <a:rPr lang="en-US" sz="2000" b="1" dirty="0">
                <a:latin typeface="Montserrat Medium" panose="00000600000000000000" pitchFamily="2" charset="0"/>
              </a:rPr>
              <a:t> </a:t>
            </a:r>
          </a:p>
          <a:p>
            <a:r>
              <a:rPr lang="en-US" sz="2000" b="1" dirty="0">
                <a:latin typeface="Montserrat Medium" panose="00000600000000000000" pitchFamily="2" charset="0"/>
              </a:rPr>
              <a:t>FOPREDEN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6012160" y="1332057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latin typeface="Montserrat" panose="00000500000000000000" pitchFamily="2" charset="0"/>
              </a:rPr>
              <a:t>Histórico de Proyectos</a:t>
            </a:r>
          </a:p>
          <a:p>
            <a:r>
              <a:rPr lang="es-ES_tradnl" sz="1600" dirty="0" smtClean="0">
                <a:latin typeface="Montserrat" panose="00000500000000000000" pitchFamily="2" charset="0"/>
              </a:rPr>
              <a:t>Preventivos</a:t>
            </a:r>
            <a:endParaRPr lang="es-ES_tradnl" sz="1600" dirty="0">
              <a:latin typeface="Montserrat" panose="00000500000000000000" pitchFamily="2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70782"/>
              </p:ext>
            </p:extLst>
          </p:nvPr>
        </p:nvGraphicFramePr>
        <p:xfrm>
          <a:off x="687336" y="2287454"/>
          <a:ext cx="7776864" cy="2811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233"/>
                <a:gridCol w="1362975"/>
                <a:gridCol w="1872208"/>
                <a:gridCol w="1290241"/>
                <a:gridCol w="1545367"/>
                <a:gridCol w="1196840"/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MICROZONACIÓN SÍSMICA EN LA ZONA URBANA, MEXICALI, B. C.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910,000.00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390,000.00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1,300,000.00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MICROZONACIÓN SÍSMICA EN LA ZONA URBANA, TIJUANA, B. C.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1,288,000.00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$ 552,000.00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1,840,000.00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71169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  <a:p>
                      <a:pPr algn="ctr" fontAlgn="ctr"/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ATLAS DE RIESGOS DEL ESTADO DE BAJA CALIFORNIA, PRIMER ETAPA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7,867,125.00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3,371,625.00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11,238,750.00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323528" y="587727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Inversión total en prevención 2007 - actual 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$ 14’378,750.00</a:t>
            </a:r>
          </a:p>
        </p:txBody>
      </p:sp>
    </p:spTree>
    <p:extLst>
      <p:ext uri="{BB962C8B-B14F-4D97-AF65-F5344CB8AC3E}">
        <p14:creationId xmlns:p14="http://schemas.microsoft.com/office/powerpoint/2010/main" val="1878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7956376" cy="5539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34EBB8-FD13-5C4C-8FDC-AF0085A6340E}"/>
              </a:ext>
            </a:extLst>
          </p:cNvPr>
          <p:cNvSpPr txBox="1"/>
          <p:nvPr/>
        </p:nvSpPr>
        <p:spPr>
          <a:xfrm>
            <a:off x="179512" y="116632"/>
            <a:ext cx="407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Montserrat" pitchFamily="2" charset="77"/>
              </a:rPr>
              <a:t>Perfil</a:t>
            </a:r>
            <a:r>
              <a:rPr lang="en-US" sz="2000" b="1" dirty="0">
                <a:latin typeface="Montserrat" pitchFamily="2" charset="77"/>
              </a:rPr>
              <a:t> de </a:t>
            </a:r>
            <a:r>
              <a:rPr lang="en-US" sz="2000" b="1" dirty="0" err="1" smtClean="0">
                <a:latin typeface="Montserrat" pitchFamily="2" charset="77"/>
              </a:rPr>
              <a:t>Peligro</a:t>
            </a:r>
            <a:r>
              <a:rPr lang="en-US" sz="2000" b="1" dirty="0" smtClean="0">
                <a:latin typeface="Montserrat" pitchFamily="2" charset="77"/>
              </a:rPr>
              <a:t>(x </a:t>
            </a:r>
            <a:r>
              <a:rPr lang="en-US" sz="2000" b="1" dirty="0">
                <a:latin typeface="Montserrat" pitchFamily="2" charset="77"/>
              </a:rPr>
              <a:t>Municipio)</a:t>
            </a: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E4DB2646-F610-2B47-8B3C-1CC419205B03}"/>
              </a:ext>
            </a:extLst>
          </p:cNvPr>
          <p:cNvSpPr txBox="1"/>
          <p:nvPr/>
        </p:nvSpPr>
        <p:spPr>
          <a:xfrm>
            <a:off x="179512" y="620688"/>
            <a:ext cx="510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www.atlasnacionalderiesgos.gob.mx</a:t>
            </a:r>
            <a:r>
              <a:rPr lang="en-US" sz="1200" b="1" i="1" dirty="0">
                <a:latin typeface="Montserrat" pitchFamily="2" charset="77"/>
                <a:hlinkClick r:id="rId3"/>
              </a:rPr>
              <a:t>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municipios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EB4B4F8E-2F1E-9040-8F21-5C792F02D6F8}"/>
              </a:ext>
            </a:extLst>
          </p:cNvPr>
          <p:cNvSpPr/>
          <p:nvPr/>
        </p:nvSpPr>
        <p:spPr>
          <a:xfrm rot="19247827">
            <a:off x="2031939" y="1894449"/>
            <a:ext cx="586662" cy="566638"/>
          </a:xfrm>
          <a:prstGeom prst="downArrow">
            <a:avLst/>
          </a:prstGeom>
          <a:noFill/>
          <a:ln w="57150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17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14" y="2778871"/>
            <a:ext cx="4793937" cy="3768644"/>
          </a:xfrm>
          <a:prstGeom prst="rect">
            <a:avLst/>
          </a:prstGeom>
        </p:spPr>
      </p:pic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4AE6D5B-8C64-7942-8A34-9B1BD47DDB20}"/>
              </a:ext>
            </a:extLst>
          </p:cNvPr>
          <p:cNvSpPr txBox="1"/>
          <p:nvPr/>
        </p:nvSpPr>
        <p:spPr>
          <a:xfrm>
            <a:off x="179510" y="593649"/>
            <a:ext cx="561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http://www.atlasnacionalderiesgos.gob.mx/app/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CoberturaEstatal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3E76E0-46F8-8E45-AB95-8362C2F2C526}"/>
              </a:ext>
            </a:extLst>
          </p:cNvPr>
          <p:cNvSpPr txBox="1"/>
          <p:nvPr/>
        </p:nvSpPr>
        <p:spPr>
          <a:xfrm>
            <a:off x="179512" y="11663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Estatal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r>
              <a:rPr lang="en-US" b="1" dirty="0">
                <a:latin typeface="Montserrat" pitchFamily="2" charset="77"/>
              </a:rPr>
              <a:t> (</a:t>
            </a:r>
            <a:r>
              <a:rPr lang="en-US" b="1" dirty="0" smtClean="0">
                <a:latin typeface="Montserrat" pitchFamily="2" charset="77"/>
              </a:rPr>
              <a:t>2014)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533D64-F3F7-7841-8059-C2ED6611F592}"/>
              </a:ext>
            </a:extLst>
          </p:cNvPr>
          <p:cNvSpPr txBox="1"/>
          <p:nvPr/>
        </p:nvSpPr>
        <p:spPr>
          <a:xfrm>
            <a:off x="6609627" y="6563685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Montserrat" pitchFamily="2" charset="77"/>
              </a:rPr>
              <a:t>81</a:t>
            </a:r>
            <a:r>
              <a:rPr lang="en-US" sz="1400" dirty="0" smtClean="0">
                <a:latin typeface="Montserrat" pitchFamily="2" charset="77"/>
              </a:rPr>
              <a:t> </a:t>
            </a:r>
            <a:r>
              <a:rPr lang="en-US" sz="1400" dirty="0" err="1">
                <a:latin typeface="Montserrat" pitchFamily="2" charset="77"/>
              </a:rPr>
              <a:t>capas</a:t>
            </a:r>
            <a:r>
              <a:rPr lang="en-US" sz="1400" dirty="0">
                <a:latin typeface="Montserrat" pitchFamily="2" charset="77"/>
              </a:rPr>
              <a:t> de </a:t>
            </a:r>
            <a:r>
              <a:rPr lang="en-US" sz="1400" dirty="0" err="1">
                <a:latin typeface="Montserrat" pitchFamily="2" charset="77"/>
              </a:rPr>
              <a:t>información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="" xmlns:a16="http://schemas.microsoft.com/office/drawing/2014/main" id="{AD271166-37A0-3E43-B278-907B8D61D99A}"/>
              </a:ext>
            </a:extLst>
          </p:cNvPr>
          <p:cNvSpPr/>
          <p:nvPr/>
        </p:nvSpPr>
        <p:spPr>
          <a:xfrm>
            <a:off x="36844" y="6586768"/>
            <a:ext cx="4333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>
                <a:latin typeface="Montserrat" pitchFamily="2" charset="77"/>
              </a:rPr>
              <a:t>http://</a:t>
            </a:r>
            <a:r>
              <a:rPr lang="es-ES_tradnl" sz="1100" i="1" dirty="0" smtClean="0">
                <a:latin typeface="Montserrat" pitchFamily="2" charset="77"/>
              </a:rPr>
              <a:t>www.atlasnacionalderiesgos.gob.mx/BajaCalifornia</a:t>
            </a:r>
            <a:endParaRPr lang="es-ES_tradnl" sz="1100" i="1" dirty="0">
              <a:latin typeface="Montserrat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0" y="978333"/>
            <a:ext cx="4968146" cy="38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CE4222-B880-6240-BF1E-8039E594F7FB}"/>
              </a:ext>
            </a:extLst>
          </p:cNvPr>
          <p:cNvSpPr txBox="1"/>
          <p:nvPr/>
        </p:nvSpPr>
        <p:spPr>
          <a:xfrm>
            <a:off x="163107" y="221476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Municipales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smtClean="0">
                <a:latin typeface="Montserrat" pitchFamily="2" charset="77"/>
              </a:rPr>
              <a:t>(</a:t>
            </a:r>
            <a:r>
              <a:rPr lang="en-US" b="1" dirty="0">
                <a:latin typeface="Montserrat" pitchFamily="2" charset="77"/>
              </a:rPr>
              <a:t>4</a:t>
            </a:r>
            <a:r>
              <a:rPr lang="en-US" b="1" dirty="0" smtClean="0">
                <a:latin typeface="Montserrat" pitchFamily="2" charset="77"/>
              </a:rPr>
              <a:t>/5)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="" xmlns:a16="http://schemas.microsoft.com/office/drawing/2014/main" id="{6658F708-B32B-0446-B0B0-00BD0D8E7B58}"/>
              </a:ext>
            </a:extLst>
          </p:cNvPr>
          <p:cNvSpPr txBox="1"/>
          <p:nvPr/>
        </p:nvSpPr>
        <p:spPr>
          <a:xfrm>
            <a:off x="179512" y="867807"/>
            <a:ext cx="888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rmgir.proyectomesoamerica.org</a:t>
            </a:r>
            <a:r>
              <a:rPr lang="en-US" sz="1100" b="1" i="1" dirty="0">
                <a:latin typeface="Montserrat" pitchFamily="2" charset="77"/>
                <a:hlinkClick r:id="rId3"/>
              </a:rPr>
              <a:t>/portal/apps/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MapTools</a:t>
            </a:r>
            <a:r>
              <a:rPr lang="en-US" sz="1100" b="1" i="1" dirty="0">
                <a:latin typeface="Montserrat" pitchFamily="2" charset="77"/>
                <a:hlinkClick r:id="rId3"/>
              </a:rPr>
              <a:t>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index.html?appid</a:t>
            </a:r>
            <a:r>
              <a:rPr lang="en-US" sz="1100" b="1" i="1" dirty="0">
                <a:latin typeface="Montserrat" pitchFamily="2" charset="77"/>
                <a:hlinkClick r:id="rId3"/>
              </a:rPr>
              <a:t>=ab45cf1bfdf34a2da3f5ea6f7f2464c7</a:t>
            </a:r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7CDED0-1819-764A-AAED-BEDC80E2F524}"/>
              </a:ext>
            </a:extLst>
          </p:cNvPr>
          <p:cNvSpPr txBox="1"/>
          <p:nvPr/>
        </p:nvSpPr>
        <p:spPr>
          <a:xfrm>
            <a:off x="76440" y="1340768"/>
            <a:ext cx="3004464" cy="95410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MX" sz="1400" dirty="0"/>
              <a:t>Ensenada </a:t>
            </a:r>
            <a:endParaRPr lang="es-MX" sz="1400" dirty="0" smtClean="0"/>
          </a:p>
          <a:p>
            <a:r>
              <a:rPr lang="es-MX" sz="1400" dirty="0"/>
              <a:t>Playas de Rosarito </a:t>
            </a:r>
            <a:endParaRPr lang="es-MX" sz="1400" dirty="0" smtClean="0"/>
          </a:p>
          <a:p>
            <a:r>
              <a:rPr lang="es-MX" sz="1400" dirty="0"/>
              <a:t>Mexicali </a:t>
            </a:r>
            <a:endParaRPr lang="es-MX" sz="1400" dirty="0" smtClean="0"/>
          </a:p>
          <a:p>
            <a:r>
              <a:rPr lang="es-MX" sz="1400" dirty="0"/>
              <a:t>Tijuana </a:t>
            </a:r>
            <a:endParaRPr lang="es-ES_tradn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25" y="1355330"/>
            <a:ext cx="7380312" cy="522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512" y="836712"/>
            <a:ext cx="853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 Baja California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7544" y="3433107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Baja California tiene 28 sitios de disposición final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residuos sólidos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urbanos. El municipio clasificados con índice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peligro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alto es Mexicali, debido a que los sitios de disposición no cuentan con medidas para evitar lixiviados y emanación de gases, lo cual genera la probabilidad de contaminación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suelo y 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aguas subterráneas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6" t="693" r="21" b="24638"/>
          <a:stretch/>
        </p:blipFill>
        <p:spPr bwMode="auto">
          <a:xfrm>
            <a:off x="5278047" y="2852936"/>
            <a:ext cx="3462782" cy="331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68530" r="84880" b="10780"/>
          <a:stretch/>
        </p:blipFill>
        <p:spPr bwMode="auto">
          <a:xfrm>
            <a:off x="7668344" y="3068795"/>
            <a:ext cx="1212112" cy="14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223708" y="6029131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Montserrat"/>
              </a:rPr>
              <a:t>Peligro por Residuos Sólidos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23528" y="141277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"/>
            <a:r>
              <a:rPr lang="es-MX" dirty="0">
                <a:solidFill>
                  <a:srgbClr val="000000"/>
                </a:solidFill>
                <a:latin typeface="Montserrat"/>
              </a:rPr>
              <a:t>Los peligros sanitario-ecológicos,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fundamentalmente impactan en la salud de la población, están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asociados a epidemias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 enfermedades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por contaminación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aire, suelo, agua y alimentos, así como por plagas que transmiten algunas de éstas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4273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3" t="28369" r="30425" b="30698"/>
          <a:stretch/>
        </p:blipFill>
        <p:spPr bwMode="auto">
          <a:xfrm>
            <a:off x="4759515" y="2636912"/>
            <a:ext cx="3766503" cy="32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1075536"/>
            <a:ext cx="78424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 Baja California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68530" r="84880" b="10780"/>
          <a:stretch/>
        </p:blipFill>
        <p:spPr bwMode="auto">
          <a:xfrm>
            <a:off x="7657527" y="2657213"/>
            <a:ext cx="1212112" cy="14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95535" y="1782545"/>
            <a:ext cx="786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>
                <a:latin typeface="Montserrat" panose="00000500000000000000" pitchFamily="2" charset="0"/>
                <a:ea typeface="ヒラギノ角ゴ Pro W3" pitchFamily="-106" charset="-128"/>
              </a:rPr>
              <a:t>La contaminación </a:t>
            </a:r>
            <a:r>
              <a:rPr lang="es-MX" sz="2000" dirty="0">
                <a:latin typeface="Montserrat" panose="00000500000000000000" pitchFamily="2" charset="0"/>
                <a:ea typeface="ヒラギノ角ゴ Pro W3" pitchFamily="-106" charset="-128"/>
              </a:rPr>
              <a:t>de cuerpos de agua </a:t>
            </a:r>
            <a:r>
              <a:rPr lang="es-MX" sz="2000" dirty="0" smtClean="0">
                <a:latin typeface="Montserrat" panose="00000500000000000000" pitchFamily="2" charset="0"/>
                <a:ea typeface="ヒラギノ角ゴ Pro W3" pitchFamily="-106" charset="-128"/>
              </a:rPr>
              <a:t>se da por el vertido de aguas </a:t>
            </a:r>
            <a:r>
              <a:rPr lang="es-MX" sz="2000" dirty="0">
                <a:latin typeface="Montserrat" panose="00000500000000000000" pitchFamily="2" charset="0"/>
                <a:ea typeface="ヒラギノ角ゴ Pro W3" pitchFamily="-106" charset="-128"/>
              </a:rPr>
              <a:t>residuales a éstos.</a:t>
            </a: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479321" y="3200376"/>
            <a:ext cx="382618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2000" dirty="0" smtClean="0">
                <a:latin typeface="Montserrat" panose="00000500000000000000" pitchFamily="2" charset="0"/>
              </a:rPr>
              <a:t>Los municipios con un nivel de peligro medio de toxicidad de cuerpos de agua son Tecate y Tijuana, está agua se puede usar para riego.</a:t>
            </a:r>
            <a:endParaRPr lang="es-ES" altLang="es-MX" sz="2000" dirty="0">
              <a:latin typeface="Montserrat" panose="000005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830219" y="5893421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latin typeface="Montserrat" panose="00000500000000000000" pitchFamily="2" charset="0"/>
                <a:ea typeface="ヒラギノ角ゴ Pro W3" pitchFamily="-106" charset="-128"/>
              </a:rPr>
              <a:t>Toxicidad en cuerpos de agua</a:t>
            </a:r>
          </a:p>
        </p:txBody>
      </p:sp>
    </p:spTree>
    <p:extLst>
      <p:ext uri="{BB962C8B-B14F-4D97-AF65-F5344CB8AC3E}">
        <p14:creationId xmlns:p14="http://schemas.microsoft.com/office/powerpoint/2010/main" val="401168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7" t="31401" r="29603" b="21156"/>
          <a:stretch/>
        </p:blipFill>
        <p:spPr bwMode="auto">
          <a:xfrm>
            <a:off x="5530097" y="2647870"/>
            <a:ext cx="3391786" cy="32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5305" y="1120433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 Baja California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68530" r="84880" b="10780"/>
          <a:stretch/>
        </p:blipFill>
        <p:spPr bwMode="auto">
          <a:xfrm>
            <a:off x="7905921" y="2647870"/>
            <a:ext cx="1212112" cy="141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25529" y="2420888"/>
            <a:ext cx="513456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s-ES" altLang="es-MX" sz="2400" dirty="0" smtClean="0">
                <a:latin typeface="Montserrat" panose="00000500000000000000" pitchFamily="2" charset="0"/>
              </a:rPr>
              <a:t>Cuenta con 7 minas de explotación de minerales metálicos. Los municipios de Ensenada </a:t>
            </a:r>
            <a:r>
              <a:rPr lang="es-ES" altLang="es-MX" sz="2400" dirty="0">
                <a:latin typeface="Montserrat" panose="00000500000000000000" pitchFamily="2" charset="0"/>
              </a:rPr>
              <a:t>y  </a:t>
            </a:r>
            <a:r>
              <a:rPr lang="es-ES" altLang="es-MX" sz="2400" dirty="0" smtClean="0">
                <a:latin typeface="Montserrat" panose="00000500000000000000" pitchFamily="2" charset="0"/>
              </a:rPr>
              <a:t>Mexicali está </a:t>
            </a:r>
            <a:r>
              <a:rPr lang="es-ES" altLang="es-MX" sz="2400" dirty="0">
                <a:latin typeface="Montserrat" panose="00000500000000000000" pitchFamily="2" charset="0"/>
              </a:rPr>
              <a:t>clasificado con un índice de peligro </a:t>
            </a:r>
            <a:r>
              <a:rPr lang="es-ES" altLang="es-MX" sz="2400" dirty="0" smtClean="0">
                <a:latin typeface="Montserrat" panose="00000500000000000000" pitchFamily="2" charset="0"/>
              </a:rPr>
              <a:t>alto.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220072" y="6237312"/>
            <a:ext cx="3940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>
                <a:latin typeface="Montserrat" panose="00000500000000000000" pitchFamily="2" charset="0"/>
                <a:ea typeface="ヒラギノ角ゴ Pro W3" pitchFamily="-106" charset="-128"/>
              </a:rPr>
              <a:t>Peligro por residuos mineros</a:t>
            </a:r>
          </a:p>
        </p:txBody>
      </p:sp>
    </p:spTree>
    <p:extLst>
      <p:ext uri="{BB962C8B-B14F-4D97-AF65-F5344CB8AC3E}">
        <p14:creationId xmlns:p14="http://schemas.microsoft.com/office/powerpoint/2010/main" val="301050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177281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El uso indiscriminado de plaguicidas sin las precauciones debidas, potencia los riesgos de intoxicación aguda y crónica principalmente en las personas que trabajan en el campo.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1403484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Intoxicación por plaguicidas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11560" y="5744493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En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Baja California, durante el periodo 2013- 2018 se presentaron 316 casos de intoxicaciones por plaguicidas, sobresaliendo 2014 con 63 casos.</a:t>
            </a:r>
            <a:endParaRPr lang="es-MX" dirty="0">
              <a:latin typeface="Montserrat" panose="00000500000000000000" pitchFamily="2" charset="0"/>
              <a:ea typeface="ヒラギノ角ゴ Pro W3" pitchFamily="-106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18768" y="836712"/>
            <a:ext cx="797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en Baja California</a:t>
            </a: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643861"/>
              </p:ext>
            </p:extLst>
          </p:nvPr>
        </p:nvGraphicFramePr>
        <p:xfrm>
          <a:off x="2249996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27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9356" y="1875889"/>
            <a:ext cx="43924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Durante la temporada de influenza estacional de octubre de 2018 al </a:t>
            </a:r>
            <a:r>
              <a:rPr lang="es-MX" dirty="0" smtClean="0">
                <a:latin typeface="Montserrat" panose="00000500000000000000" pitchFamily="2" charset="0"/>
              </a:rPr>
              <a:t>14 </a:t>
            </a:r>
            <a:r>
              <a:rPr lang="es-MX" dirty="0">
                <a:latin typeface="Montserrat" panose="00000500000000000000" pitchFamily="2" charset="0"/>
              </a:rPr>
              <a:t>de febrero 2019, se han confirmado </a:t>
            </a:r>
            <a:r>
              <a:rPr lang="es-MX" dirty="0" smtClean="0">
                <a:latin typeface="Montserrat" panose="00000500000000000000" pitchFamily="2" charset="0"/>
              </a:rPr>
              <a:t>140 </a:t>
            </a:r>
            <a:r>
              <a:rPr lang="es-MX" dirty="0">
                <a:latin typeface="Montserrat" panose="00000500000000000000" pitchFamily="2" charset="0"/>
              </a:rPr>
              <a:t>casos positivos de influenza A(H1N1</a:t>
            </a:r>
            <a:r>
              <a:rPr lang="es-MX" dirty="0" smtClean="0">
                <a:latin typeface="Montserrat" panose="00000500000000000000" pitchFamily="2" charset="0"/>
              </a:rPr>
              <a:t>). Con un registro de 20 defunciones.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>
                <a:latin typeface="Montserrat" panose="00000500000000000000" pitchFamily="2" charset="0"/>
              </a:rPr>
              <a:t>Se presentaron solo 4 casos de dengue  en 2018 y en el primer mes de 2019 aun no se han registrado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581128"/>
            <a:ext cx="2601832" cy="16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27" y="1988840"/>
            <a:ext cx="1781287" cy="17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9512" y="980728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Montserrat Medium" panose="00000600000000000000" pitchFamily="2" charset="0"/>
              </a:rPr>
              <a:t>Análisis de peligros sanitario-ecológicos  en  Baja California </a:t>
            </a:r>
          </a:p>
        </p:txBody>
      </p:sp>
    </p:spTree>
    <p:extLst>
      <p:ext uri="{BB962C8B-B14F-4D97-AF65-F5344CB8AC3E}">
        <p14:creationId xmlns:p14="http://schemas.microsoft.com/office/powerpoint/2010/main" val="23041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9512" y="632882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Peligros químicos en el estado de Baja California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1556792"/>
            <a:ext cx="52790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latin typeface="Montserrat" panose="00000500000000000000" pitchFamily="2" charset="0"/>
              </a:rPr>
              <a:t>El estado cuenta con 68 instalaciones industriales que almacenan sustancias químicas </a:t>
            </a:r>
            <a:r>
              <a:rPr lang="es-MX" sz="1600" dirty="0">
                <a:latin typeface="Montserrat" panose="00000500000000000000" pitchFamily="2" charset="0"/>
              </a:rPr>
              <a:t>peligrosas, tales como:  amoniaco, propano, hidrógeno, </a:t>
            </a:r>
            <a:r>
              <a:rPr lang="es-MX" sz="1600" dirty="0" err="1">
                <a:latin typeface="Montserrat" panose="00000500000000000000" pitchFamily="2" charset="0"/>
              </a:rPr>
              <a:t>ciclopentano</a:t>
            </a:r>
            <a:r>
              <a:rPr lang="es-MX" sz="1600" dirty="0">
                <a:latin typeface="Montserrat" panose="00000500000000000000" pitchFamily="2" charset="0"/>
              </a:rPr>
              <a:t>, ácido clorhídrico, ácido fluorhídrico, ácido nítrico, ácido sulfúrico, metil metacrilato, acetona, turbosina, cianuro de sodio, diésel, hidróxido de sodio, alcohol metílico, hipoclorito de sodio, combustóleo, cloro, peróxido de hidrógeno y gas LP.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 estado cuenta con 2 regiones mineras </a:t>
            </a:r>
            <a:r>
              <a:rPr lang="es-MX" sz="1600" dirty="0" smtClean="0">
                <a:latin typeface="Montserrat" panose="00000500000000000000" pitchFamily="2" charset="0"/>
              </a:rPr>
              <a:t>las cuales son: Mexicali </a:t>
            </a:r>
            <a:r>
              <a:rPr lang="es-MX" sz="1600" dirty="0">
                <a:latin typeface="Montserrat" panose="00000500000000000000" pitchFamily="2" charset="0"/>
              </a:rPr>
              <a:t>y Ensenada, donde se han extraído oro, plata, plomo, zinc, cobre y </a:t>
            </a:r>
            <a:r>
              <a:rPr lang="es-MX" sz="1600" dirty="0" smtClean="0">
                <a:latin typeface="Montserrat" panose="00000500000000000000" pitchFamily="2" charset="0"/>
              </a:rPr>
              <a:t>molibdeno</a:t>
            </a:r>
            <a:r>
              <a:rPr lang="es-MX" sz="1600" dirty="0">
                <a:latin typeface="Montserrat" panose="00000500000000000000" pitchFamily="2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</a:t>
            </a:r>
            <a:r>
              <a:rPr lang="es-MX" sz="1600" dirty="0">
                <a:latin typeface="Montserrat" panose="00000500000000000000" pitchFamily="2" charset="0"/>
              </a:rPr>
              <a:t>encuentran </a:t>
            </a:r>
            <a:r>
              <a:rPr lang="es-MX" sz="1600" dirty="0" smtClean="0">
                <a:latin typeface="Montserrat" panose="00000500000000000000" pitchFamily="2" charset="0"/>
              </a:rPr>
              <a:t>tres </a:t>
            </a:r>
            <a:r>
              <a:rPr lang="es-MX" sz="1600" dirty="0">
                <a:latin typeface="Montserrat" panose="00000500000000000000" pitchFamily="2" charset="0"/>
              </a:rPr>
              <a:t>Terminales de Almacenamiento y Reparto de Combustibles (TAR) ubicadas en </a:t>
            </a:r>
            <a:r>
              <a:rPr lang="es-MX" sz="1600" dirty="0" smtClean="0">
                <a:latin typeface="Montserrat" panose="00000500000000000000" pitchFamily="2" charset="0"/>
              </a:rPr>
              <a:t>Ensenada, Mexicali y Rosarito</a:t>
            </a:r>
            <a:r>
              <a:rPr lang="es-MX" sz="16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155 plantas de almacenamiento y distribución de gas LP y estaciones de </a:t>
            </a:r>
            <a:r>
              <a:rPr lang="es-MX" sz="1600" dirty="0" smtClean="0">
                <a:latin typeface="Montserrat" panose="00000500000000000000" pitchFamily="2" charset="0"/>
              </a:rPr>
              <a:t>carburación.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pic>
        <p:nvPicPr>
          <p:cNvPr id="1026" name="Picture 2" descr="Resultado de imagen para gaseras en baja californi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68" y="4437112"/>
            <a:ext cx="3316212" cy="18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68" y="1677825"/>
            <a:ext cx="3316212" cy="22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DC2165-6ED2-AC47-9290-3D955273443E}"/>
              </a:ext>
            </a:extLst>
          </p:cNvPr>
          <p:cNvSpPr txBox="1"/>
          <p:nvPr/>
        </p:nvSpPr>
        <p:spPr>
          <a:xfrm>
            <a:off x="251520" y="11663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Montserrat" pitchFamily="2" charset="77"/>
              </a:rPr>
              <a:t>Diagnóstico</a:t>
            </a:r>
            <a:endParaRPr lang="en-US" sz="2400" b="1" dirty="0">
              <a:latin typeface="Montserrat" pitchFamily="2" charset="77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14471" y="5949280"/>
            <a:ext cx="512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*</a:t>
            </a:r>
            <a:r>
              <a:rPr lang="es-MX" sz="1200" dirty="0">
                <a:latin typeface="Montserrat" pitchFamily="2" charset="77"/>
              </a:rPr>
              <a:t>Sin información para el municipio de Tecate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403648" y="105273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Marco regulatorio de Protección Civil por </a:t>
            </a:r>
            <a:r>
              <a:rPr lang="es-MX" dirty="0" smtClean="0">
                <a:latin typeface="Montserrat" panose="00000500000000000000" pitchFamily="2" charset="0"/>
              </a:rPr>
              <a:t>municipio</a:t>
            </a:r>
          </a:p>
        </p:txBody>
      </p:sp>
      <p:graphicFrame>
        <p:nvGraphicFramePr>
          <p:cNvPr id="6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200357"/>
              </p:ext>
            </p:extLst>
          </p:nvPr>
        </p:nvGraphicFramePr>
        <p:xfrm>
          <a:off x="899592" y="1422068"/>
          <a:ext cx="7524750" cy="4530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440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476672"/>
            <a:ext cx="3530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químicos en el estado de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Baja California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07904" y="1232168"/>
            <a:ext cx="5184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con 10 plantas generadoras de energía, una termoeléctrica </a:t>
            </a:r>
            <a:r>
              <a:rPr lang="es-MX" sz="1600" dirty="0">
                <a:latin typeface="Montserrat" panose="00000500000000000000" pitchFamily="2" charset="0"/>
              </a:rPr>
              <a:t>de </a:t>
            </a:r>
            <a:r>
              <a:rPr lang="es-MX" sz="1600" dirty="0" smtClean="0">
                <a:latin typeface="Montserrat" panose="00000500000000000000" pitchFamily="2" charset="0"/>
              </a:rPr>
              <a:t>vapor convencional ubicada en Rosarito, cuatro </a:t>
            </a:r>
            <a:r>
              <a:rPr lang="es-MX" sz="1600" dirty="0" err="1" smtClean="0">
                <a:latin typeface="Montserrat" panose="00000500000000000000" pitchFamily="2" charset="0"/>
              </a:rPr>
              <a:t>geotermoélectricas</a:t>
            </a:r>
            <a:r>
              <a:rPr lang="es-MX" sz="1600" dirty="0" smtClean="0">
                <a:latin typeface="Montserrat" panose="00000500000000000000" pitchFamily="2" charset="0"/>
              </a:rPr>
              <a:t> en Mexicali,  tres </a:t>
            </a:r>
            <a:r>
              <a:rPr lang="es-MX" sz="1600" dirty="0" err="1" smtClean="0">
                <a:latin typeface="Montserrat" panose="00000500000000000000" pitchFamily="2" charset="0"/>
              </a:rPr>
              <a:t>turbogás</a:t>
            </a:r>
            <a:r>
              <a:rPr lang="es-MX" sz="1600" dirty="0" smtClean="0">
                <a:latin typeface="Montserrat" panose="00000500000000000000" pitchFamily="2" charset="0"/>
              </a:rPr>
              <a:t> en Rosarito, Mexicali y Ensenada, una de ciclo </a:t>
            </a:r>
            <a:r>
              <a:rPr lang="es-MX" sz="1600" dirty="0">
                <a:latin typeface="Montserrat" panose="00000500000000000000" pitchFamily="2" charset="0"/>
              </a:rPr>
              <a:t>c</a:t>
            </a:r>
            <a:r>
              <a:rPr lang="es-MX" sz="1600" dirty="0" smtClean="0">
                <a:latin typeface="Montserrat" panose="00000500000000000000" pitchFamily="2" charset="0"/>
              </a:rPr>
              <a:t>ombinado en Rosarito y </a:t>
            </a:r>
            <a:r>
              <a:rPr lang="es-MX" sz="1600" dirty="0">
                <a:latin typeface="Montserrat" panose="00000500000000000000" pitchFamily="2" charset="0"/>
              </a:rPr>
              <a:t>una </a:t>
            </a:r>
            <a:r>
              <a:rPr lang="es-MX" sz="1600" dirty="0" smtClean="0">
                <a:latin typeface="Montserrat" panose="00000500000000000000" pitchFamily="2" charset="0"/>
              </a:rPr>
              <a:t>solar fotovoltaica en Mexicali.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Por el estado pasan 221.2 km de vías férreas a través de 2 municipios Mexicali y Tijuana, por los cuales se transportan sustancias químicas peligrosas </a:t>
            </a:r>
            <a:r>
              <a:rPr lang="es-MX" sz="1600" dirty="0" smtClean="0">
                <a:latin typeface="Montserrat" panose="00000500000000000000" pitchFamily="2" charset="0"/>
              </a:rPr>
              <a:t>como: </a:t>
            </a:r>
            <a:r>
              <a:rPr lang="es-MX" sz="1600" dirty="0">
                <a:latin typeface="Montserrat" panose="00000500000000000000" pitchFamily="2" charset="0"/>
              </a:rPr>
              <a:t>ácido fosfórico, amoniaco anhidro, fertilizante, gas LP, </a:t>
            </a:r>
            <a:r>
              <a:rPr lang="es-MX" sz="1600" dirty="0" err="1">
                <a:latin typeface="Montserrat" panose="00000500000000000000" pitchFamily="2" charset="0"/>
              </a:rPr>
              <a:t>poliestireno</a:t>
            </a:r>
            <a:r>
              <a:rPr lang="es-MX" sz="1600" dirty="0">
                <a:latin typeface="Montserrat" panose="00000500000000000000" pitchFamily="2" charset="0"/>
              </a:rPr>
              <a:t> y tiosulfato de potasio principalmente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Se encuentra el Puerto de </a:t>
            </a:r>
            <a:r>
              <a:rPr lang="es-MX" sz="1600" dirty="0" smtClean="0">
                <a:latin typeface="Montserrat" panose="00000500000000000000" pitchFamily="2" charset="0"/>
              </a:rPr>
              <a:t>Ensenada el cual se </a:t>
            </a:r>
            <a:r>
              <a:rPr lang="es-MX" sz="1600" dirty="0">
                <a:latin typeface="Montserrat" panose="00000500000000000000" pitchFamily="2" charset="0"/>
              </a:rPr>
              <a:t>concentra en atender principalmente a los mercados de Baja California, Baja California Sur, Sonora y Chihuahua. En Estados Unidos, el sur de California y Arizona. En carga </a:t>
            </a:r>
            <a:r>
              <a:rPr lang="es-MX" sz="1600" dirty="0" smtClean="0">
                <a:latin typeface="Montserrat" panose="00000500000000000000" pitchFamily="2" charset="0"/>
              </a:rPr>
              <a:t>figuran</a:t>
            </a:r>
            <a:r>
              <a:rPr lang="es-MX" sz="1600" dirty="0">
                <a:latin typeface="Montserrat" panose="00000500000000000000" pitchFamily="2" charset="0"/>
              </a:rPr>
              <a:t>: productos de acero, maquinaria, chatarra, fertilizante, </a:t>
            </a:r>
            <a:r>
              <a:rPr lang="es-MX" sz="1600" dirty="0" smtClean="0">
                <a:latin typeface="Montserrat" panose="00000500000000000000" pitchFamily="2" charset="0"/>
              </a:rPr>
              <a:t>madera, cemento, mineral de hierro y cobre, coque, granel agrícola, fluidos entre otros.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7" y="1484784"/>
            <a:ext cx="3350821" cy="223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Resultado de imagen para puerto maritimo de ense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7" y="4005064"/>
            <a:ext cx="3350821" cy="2513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5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70489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químicos en el estado de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Baja California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1772816"/>
            <a:ext cx="5254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Cuenta con 533 km de ductos, 231 administrados por PEMEX, los cuales conducen  productos de refinación y 302 km de gasoductos que transportan gas natural.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dirty="0">
                <a:latin typeface="Montserrat" panose="00000500000000000000" pitchFamily="2" charset="0"/>
              </a:rPr>
              <a:t>Cuenta con las carreteras federales No. 002D Mexicali – Ensenada con los tramos carreteros: El Centinela - La Rumorosa, La Rumorosa – Tecate, Tecate – Tijuana,  No. 001D Tijuana – Ensenada,  No. 002 </a:t>
            </a:r>
            <a:r>
              <a:rPr lang="es-MX" dirty="0" err="1">
                <a:latin typeface="Montserrat" panose="00000500000000000000" pitchFamily="2" charset="0"/>
              </a:rPr>
              <a:t>Sonoita</a:t>
            </a:r>
            <a:r>
              <a:rPr lang="es-MX" dirty="0">
                <a:latin typeface="Montserrat" panose="00000500000000000000" pitchFamily="2" charset="0"/>
              </a:rPr>
              <a:t> –Mexicali que conecta con Sonora,  No. 005 Mexicali - San Felipe y No. 001 </a:t>
            </a:r>
            <a:r>
              <a:rPr lang="es-MX" dirty="0" err="1">
                <a:latin typeface="Montserrat" panose="00000500000000000000" pitchFamily="2" charset="0"/>
              </a:rPr>
              <a:t>Ent</a:t>
            </a:r>
            <a:r>
              <a:rPr lang="es-MX" dirty="0">
                <a:latin typeface="Montserrat" panose="00000500000000000000" pitchFamily="2" charset="0"/>
              </a:rPr>
              <a:t>. Punta Prieta - Bahía de Los Ángeles que conecta con </a:t>
            </a:r>
            <a:r>
              <a:rPr lang="es-MX" dirty="0" smtClean="0">
                <a:latin typeface="Montserrat" panose="00000500000000000000" pitchFamily="2" charset="0"/>
              </a:rPr>
              <a:t>BCS, </a:t>
            </a:r>
            <a:r>
              <a:rPr lang="es-MX" dirty="0">
                <a:latin typeface="Montserrat" panose="00000500000000000000" pitchFamily="2" charset="0"/>
              </a:rPr>
              <a:t>por las que pueden transitar sustancias químicas peligrosas para su distribución. </a:t>
            </a:r>
          </a:p>
        </p:txBody>
      </p:sp>
      <p:pic>
        <p:nvPicPr>
          <p:cNvPr id="4" name="Picture 2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06" y="1828935"/>
            <a:ext cx="3197566" cy="196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carreteras en ensenad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06" y="4245807"/>
            <a:ext cx="3197566" cy="20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94437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 </a:t>
            </a:r>
            <a:r>
              <a:rPr lang="es-MX" sz="2000" b="1" dirty="0">
                <a:latin typeface="Montserrat" panose="00000500000000000000" pitchFamily="2" charset="0"/>
              </a:rPr>
              <a:t>químicos en el estado </a:t>
            </a:r>
            <a:r>
              <a:rPr lang="es-MX" sz="2000" b="1" dirty="0" smtClean="0">
                <a:latin typeface="Montserrat" panose="00000500000000000000" pitchFamily="2" charset="0"/>
              </a:rPr>
              <a:t>de Baja California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619672" y="6381328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" panose="00000500000000000000" pitchFamily="2" charset="0"/>
              </a:rPr>
              <a:t>http://www.atlasnacionalderiesgos.gob.mx/apps/Restringido</a:t>
            </a:r>
            <a:r>
              <a:rPr lang="es-MX" sz="1400" dirty="0"/>
              <a:t>/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643316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Se tienen registrados 30 accidentes ocurridos durante el transporte de sustancias químicas peligrosas en el periodo 2010-2016, en los cuales estuvieron involucradas gas LP, gasolina, turbosina, diésel, ácido sulfúrico, asfalto, dióxido de carbono y residuos peligrosos.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961856" y="4167099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En el ANR se encuentran simulaciones de escenarios de accidentes con sustancias peligrosas </a:t>
            </a:r>
          </a:p>
        </p:txBody>
      </p:sp>
      <p:pic>
        <p:nvPicPr>
          <p:cNvPr id="12" name="Picture 4" descr="Resultado de imagen para accidentes de pipas de gasoli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81" y="1268509"/>
            <a:ext cx="3075254" cy="21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4"/>
          <a:srcRect t="9122" r="2939" b="5406"/>
          <a:stretch/>
        </p:blipFill>
        <p:spPr bwMode="auto">
          <a:xfrm>
            <a:off x="285026" y="3573016"/>
            <a:ext cx="5507355" cy="2726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17 Cuadro de texto"/>
          <p:cNvSpPr txBox="1"/>
          <p:nvPr/>
        </p:nvSpPr>
        <p:spPr>
          <a:xfrm>
            <a:off x="971600" y="3904853"/>
            <a:ext cx="2873499" cy="676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000" b="1" dirty="0">
                <a:solidFill>
                  <a:srgbClr val="FFFFFF"/>
                </a:solidFill>
                <a:effectLst/>
                <a:ea typeface="Calibri"/>
                <a:cs typeface="Times New Roman"/>
              </a:rPr>
              <a:t>     </a:t>
            </a:r>
            <a:r>
              <a:rPr lang="es-MX" sz="1000" b="1" dirty="0" smtClean="0">
                <a:solidFill>
                  <a:srgbClr val="FFFFFF"/>
                </a:solidFill>
                <a:effectLst/>
                <a:ea typeface="Calibri"/>
                <a:cs typeface="Times New Roman"/>
              </a:rPr>
              <a:t>    </a:t>
            </a:r>
            <a:r>
              <a:rPr lang="es-MX" sz="900" b="1" dirty="0" smtClean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Nube </a:t>
            </a:r>
            <a:r>
              <a:rPr lang="es-MX" sz="900" b="1" dirty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Tóxica de Ácido Fluorhídrico</a:t>
            </a:r>
            <a:endParaRPr lang="es-MX" sz="900" b="1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900" b="1" dirty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 </a:t>
            </a:r>
            <a:r>
              <a:rPr lang="es-MX" sz="900" b="1" dirty="0" smtClean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  Radio </a:t>
            </a:r>
            <a:r>
              <a:rPr lang="es-MX" sz="900" b="1" dirty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de riesgo                    </a:t>
            </a:r>
            <a:r>
              <a:rPr lang="es-MX" sz="900" b="1" dirty="0" smtClean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 990 m</a:t>
            </a:r>
            <a:endParaRPr lang="es-MX" sz="900" b="1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900" b="1" dirty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  </a:t>
            </a:r>
            <a:r>
              <a:rPr lang="es-MX" sz="900" b="1" dirty="0" smtClean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 Radio </a:t>
            </a:r>
            <a:r>
              <a:rPr lang="es-MX" sz="900" b="1" dirty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de amortiguamiento </a:t>
            </a:r>
            <a:r>
              <a:rPr lang="es-MX" sz="900" b="1" dirty="0" smtClean="0">
                <a:solidFill>
                  <a:schemeClr val="bg1"/>
                </a:solidFill>
                <a:effectLst/>
                <a:latin typeface="Verdana"/>
                <a:ea typeface="Calibri"/>
                <a:cs typeface="Arial"/>
              </a:rPr>
              <a:t>  4500 m</a:t>
            </a:r>
            <a:endParaRPr lang="es-MX" sz="900" b="1" dirty="0">
              <a:solidFill>
                <a:schemeClr val="bg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9" name="18 Conector"/>
          <p:cNvSpPr/>
          <p:nvPr/>
        </p:nvSpPr>
        <p:spPr>
          <a:xfrm>
            <a:off x="1183432" y="4153777"/>
            <a:ext cx="76200" cy="838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10" name="19 Conector"/>
          <p:cNvSpPr/>
          <p:nvPr/>
        </p:nvSpPr>
        <p:spPr>
          <a:xfrm>
            <a:off x="1183432" y="4323253"/>
            <a:ext cx="76200" cy="6927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86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8240" y="97143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Acciones de fortalecimiento para el estado de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Baja California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682799"/>
            <a:ext cx="81369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Adecuado ordenamiento territorial tomando en cuenta los aspectos de peligro y riesgo químico para su asignación.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Respetar las franjas de desarrollo o derechos de vía de los ductos que conducen sustancias peligrosas.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Capacitación </a:t>
            </a:r>
            <a:r>
              <a:rPr lang="es-MX" sz="1600" dirty="0">
                <a:latin typeface="Montserrat" panose="00000500000000000000" pitchFamily="2" charset="0"/>
              </a:rPr>
              <a:t>del personal de protección civil para la correcta interpretación de los atlas municipales de </a:t>
            </a:r>
            <a:r>
              <a:rPr lang="es-MX" sz="1600" dirty="0" smtClean="0">
                <a:latin typeface="Montserrat" panose="00000500000000000000" pitchFamily="2" charset="0"/>
              </a:rPr>
              <a:t>peligro y riesgo </a:t>
            </a:r>
            <a:r>
              <a:rPr lang="es-MX" sz="1600" dirty="0">
                <a:latin typeface="Montserrat" panose="00000500000000000000" pitchFamily="2" charset="0"/>
              </a:rPr>
              <a:t>y continuar desarrollando los atlas de los municipios faltantes.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Elaboración de los planes de contingencia municipales para la atención de emergencias químicas.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Trabajo coordinado en las actividades de perforación y excavación realizadas durante actividades de mantenimiento de tuberías de agua potable y drenaje, así como introducción de otros servicios.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Capacitación del personal de las unidades de protección civil en la atención de emergencias </a:t>
            </a:r>
            <a:r>
              <a:rPr lang="es-MX" sz="1600" dirty="0" smtClean="0">
                <a:latin typeface="Montserrat" panose="00000500000000000000" pitchFamily="2" charset="0"/>
              </a:rPr>
              <a:t>químicas.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Equipo de protección personal </a:t>
            </a:r>
            <a:r>
              <a:rPr lang="es-MX" sz="1600" dirty="0" smtClean="0">
                <a:latin typeface="Montserrat" panose="00000500000000000000" pitchFamily="2" charset="0"/>
              </a:rPr>
              <a:t>adecuado al tipo de emergencia que pueda presentarse.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Fomentar la creación de Grupos Locales de Ayuda Mutua Industrial para fortalecer la atención de emergencias y optimizar recursos materiales y humanos.</a:t>
            </a:r>
          </a:p>
        </p:txBody>
      </p:sp>
    </p:spTree>
    <p:extLst>
      <p:ext uri="{BB962C8B-B14F-4D97-AF65-F5344CB8AC3E}">
        <p14:creationId xmlns:p14="http://schemas.microsoft.com/office/powerpoint/2010/main" val="33018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62789" y="3068960"/>
            <a:ext cx="18489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Montserrat" panose="00000500000000000000" pitchFamily="2" charset="0"/>
              </a:rPr>
              <a:t>Todos los municipios cuentan con Consejo o Comité de PC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59690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427536" y="1173929"/>
            <a:ext cx="4672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Brigadas de PC</a:t>
            </a:r>
          </a:p>
        </p:txBody>
      </p:sp>
    </p:spTree>
    <p:extLst>
      <p:ext uri="{BB962C8B-B14F-4D97-AF65-F5344CB8AC3E}">
        <p14:creationId xmlns:p14="http://schemas.microsoft.com/office/powerpoint/2010/main" val="23104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1342509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Número de acciones de capacitación por municipio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436096" y="1295793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programas de capacitación en PC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5"/>
            <a:ext cx="4811015" cy="371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58" y="2022232"/>
            <a:ext cx="3309122" cy="428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03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1033829"/>
              </p:ext>
            </p:extLst>
          </p:nvPr>
        </p:nvGraphicFramePr>
        <p:xfrm>
          <a:off x="467544" y="1052736"/>
          <a:ext cx="820891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270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831895"/>
              </p:ext>
            </p:extLst>
          </p:nvPr>
        </p:nvGraphicFramePr>
        <p:xfrm>
          <a:off x="179512" y="1124744"/>
          <a:ext cx="417646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0523055"/>
              </p:ext>
            </p:extLst>
          </p:nvPr>
        </p:nvGraphicFramePr>
        <p:xfrm>
          <a:off x="4499992" y="1124744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285734"/>
              </p:ext>
            </p:extLst>
          </p:nvPr>
        </p:nvGraphicFramePr>
        <p:xfrm>
          <a:off x="2339752" y="37170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7935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49465"/>
            <a:ext cx="779145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xmlns="" id="{B274B974-E8DC-7947-9523-18BE6B675668}"/>
              </a:ext>
            </a:extLst>
          </p:cNvPr>
          <p:cNvSpPr txBox="1"/>
          <p:nvPr/>
        </p:nvSpPr>
        <p:spPr>
          <a:xfrm>
            <a:off x="179512" y="867807"/>
            <a:ext cx="39565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4"/>
              </a:rPr>
              <a:t>http://</a:t>
            </a:r>
            <a:r>
              <a:rPr lang="en-US" sz="1100" b="1" i="1" dirty="0" smtClean="0">
                <a:latin typeface="Montserrat" pitchFamily="2" charset="77"/>
                <a:hlinkClick r:id="rId4"/>
              </a:rPr>
              <a:t>www.atlasnacionalderiesgos.gob.mx/IGOPP</a:t>
            </a:r>
            <a:endParaRPr lang="en-US" sz="1100" b="1" i="1" dirty="0" smtClean="0">
              <a:latin typeface="Montserrat" pitchFamily="2" charset="77"/>
            </a:endParaRPr>
          </a:p>
          <a:p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428000-644A-454A-9ECB-D9808BA003E3}"/>
              </a:ext>
            </a:extLst>
          </p:cNvPr>
          <p:cNvSpPr/>
          <p:nvPr/>
        </p:nvSpPr>
        <p:spPr>
          <a:xfrm>
            <a:off x="340066" y="6523603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Informe de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Gobernabilidad y Políticas Públicas </a:t>
            </a:r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(IGOPP) en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Gestión </a:t>
            </a:r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Integral del Riesgo,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CENAPRED (2018).</a:t>
            </a:r>
            <a:endParaRPr lang="es-ES_tradnl" sz="1000" b="1" i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213745" y="5373216"/>
            <a:ext cx="458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Montserrat" panose="00000500000000000000" pitchFamily="2" charset="0"/>
              </a:rPr>
              <a:t>Baja California  </a:t>
            </a:r>
            <a:r>
              <a:rPr lang="es-ES_tradnl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56.2 </a:t>
            </a:r>
            <a:r>
              <a:rPr lang="es-ES_tradnl" b="1" dirty="0">
                <a:solidFill>
                  <a:srgbClr val="860000"/>
                </a:solidFill>
                <a:latin typeface="Montserrat" panose="00000500000000000000" pitchFamily="2" charset="0"/>
              </a:rPr>
              <a:t>% - </a:t>
            </a:r>
            <a:r>
              <a:rPr lang="es-ES_tradnl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APRECIABLE</a:t>
            </a:r>
            <a:endParaRPr lang="es-ES_tradnl" dirty="0">
              <a:solidFill>
                <a:srgbClr val="860000"/>
              </a:solidFill>
              <a:latin typeface="Montserrat" panose="00000500000000000000" pitchFamily="2" charset="0"/>
            </a:endParaRPr>
          </a:p>
          <a:p>
            <a:r>
              <a:rPr lang="es-ES_tradnl" dirty="0" smtClean="0">
                <a:latin typeface="Montserrat" panose="00000500000000000000" pitchFamily="2" charset="0"/>
              </a:rPr>
              <a:t>Evaluación Nacional</a:t>
            </a:r>
            <a:endParaRPr lang="es-ES_tradnl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10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6" y="504325"/>
            <a:ext cx="8172400" cy="42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59FBD8-3D2B-294F-8E55-7A1A3FBD7F6E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BC16CB-1175-1A47-AE3F-FEE291F9BBF9}"/>
              </a:ext>
            </a:extLst>
          </p:cNvPr>
          <p:cNvSpPr txBox="1"/>
          <p:nvPr/>
        </p:nvSpPr>
        <p:spPr>
          <a:xfrm>
            <a:off x="4067944" y="3601320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6C74DF-CB50-7F40-8DA2-7078C13C08D7}"/>
              </a:ext>
            </a:extLst>
          </p:cNvPr>
          <p:cNvSpPr txBox="1"/>
          <p:nvPr/>
        </p:nvSpPr>
        <p:spPr>
          <a:xfrm>
            <a:off x="78696" y="5665023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4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b="1" dirty="0">
                <a:latin typeface="Montserrat" pitchFamily="2" charset="77"/>
              </a:rPr>
              <a:t>Implementación de estructuras de protección financiera o Transferencia de riesgos</a:t>
            </a:r>
            <a:r>
              <a:rPr lang="es-ES_tradnl" sz="1100" dirty="0">
                <a:latin typeface="Montserrat" pitchFamily="2" charset="77"/>
              </a:rPr>
              <a:t> a nivel municipal, existencia de </a:t>
            </a:r>
            <a:r>
              <a:rPr lang="es-ES_tradnl" sz="1100" b="1" dirty="0">
                <a:latin typeface="Montserrat" pitchFamily="2" charset="77"/>
              </a:rPr>
              <a:t>Estrategia para la Gestión Integral de Riesgos (EGIR</a:t>
            </a:r>
            <a:r>
              <a:rPr lang="es-ES_tradnl" sz="1100" b="1" dirty="0" smtClean="0">
                <a:latin typeface="Montserrat" pitchFamily="2" charset="77"/>
              </a:rPr>
              <a:t>).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5071564" y="2532325"/>
            <a:ext cx="1084612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3953476" y="3862965"/>
            <a:ext cx="1164444" cy="4112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xmlns="" id="{D462C488-EBE2-1B47-8221-0A063607AE39}"/>
              </a:ext>
            </a:extLst>
          </p:cNvPr>
          <p:cNvSpPr txBox="1"/>
          <p:nvPr/>
        </p:nvSpPr>
        <p:spPr>
          <a:xfrm>
            <a:off x="3016540" y="3651203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xmlns="" id="{F9BC16CB-1175-1A47-AE3F-FEE291F9BBF9}"/>
              </a:ext>
            </a:extLst>
          </p:cNvPr>
          <p:cNvSpPr txBox="1"/>
          <p:nvPr/>
        </p:nvSpPr>
        <p:spPr>
          <a:xfrm>
            <a:off x="4067953" y="3976253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4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5137939" y="3523479"/>
            <a:ext cx="1018237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3953476" y="3523479"/>
            <a:ext cx="1164444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xmlns="" id="{D462C488-EBE2-1B47-8221-0A063607AE39}"/>
              </a:ext>
            </a:extLst>
          </p:cNvPr>
          <p:cNvSpPr txBox="1"/>
          <p:nvPr/>
        </p:nvSpPr>
        <p:spPr>
          <a:xfrm>
            <a:off x="2987824" y="2210266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xmlns="" id="{2B6C74DF-CB50-7F40-8DA2-7078C13C08D7}"/>
              </a:ext>
            </a:extLst>
          </p:cNvPr>
          <p:cNvSpPr txBox="1"/>
          <p:nvPr/>
        </p:nvSpPr>
        <p:spPr>
          <a:xfrm>
            <a:off x="87301" y="5157192"/>
            <a:ext cx="903649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3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Marco jurídico que establezca la actualización de los </a:t>
            </a:r>
            <a:r>
              <a:rPr lang="es-ES_tradnl" sz="1100" b="1" dirty="0">
                <a:latin typeface="Montserrat" pitchFamily="2" charset="77"/>
              </a:rPr>
              <a:t>planes de desarrollo urbano</a:t>
            </a:r>
            <a:r>
              <a:rPr lang="es-ES_tradnl" sz="1100" dirty="0">
                <a:latin typeface="Montserrat" pitchFamily="2" charset="77"/>
              </a:rPr>
              <a:t>, así como en los </a:t>
            </a:r>
            <a:r>
              <a:rPr lang="es-ES_tradnl" sz="1100" b="1" dirty="0">
                <a:latin typeface="Montserrat" pitchFamily="2" charset="77"/>
              </a:rPr>
              <a:t>planes de ordenamiento territorial</a:t>
            </a:r>
            <a:r>
              <a:rPr lang="es-ES_tradnl" sz="1100" dirty="0">
                <a:latin typeface="Montserrat" pitchFamily="2" charset="77"/>
              </a:rPr>
              <a:t> después de ocurrido un desastre, área de oportunidad para corregir los procesos de ocupación y uso del suelo que evidencien problemas o riesgos preexistentes.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xmlns="" id="{2B6C74DF-CB50-7F40-8DA2-7078C13C08D7}"/>
              </a:ext>
            </a:extLst>
          </p:cNvPr>
          <p:cNvSpPr txBox="1"/>
          <p:nvPr/>
        </p:nvSpPr>
        <p:spPr>
          <a:xfrm>
            <a:off x="76329" y="6389887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6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C</a:t>
            </a:r>
            <a:r>
              <a:rPr lang="es-ES_tradnl" sz="1100" dirty="0" smtClean="0">
                <a:latin typeface="Montserrat" pitchFamily="2" charset="77"/>
              </a:rPr>
              <a:t>ada </a:t>
            </a:r>
            <a:r>
              <a:rPr lang="es-ES_tradnl" sz="1100" b="1" dirty="0" smtClean="0">
                <a:latin typeface="Montserrat" pitchFamily="2" charset="77"/>
              </a:rPr>
              <a:t>sector es responsable de la realización de planes de recuperación, </a:t>
            </a:r>
            <a:r>
              <a:rPr lang="es-ES_tradnl" sz="1100" dirty="0" smtClean="0">
                <a:latin typeface="Montserrat" pitchFamily="2" charset="77"/>
              </a:rPr>
              <a:t>los cuales determinen acciones básicas y estrategias a realizar en caso de afrontar un proceso de recuperación post desastre.</a:t>
            </a:r>
            <a:endParaRPr lang="es-ES_tradnl" sz="1100" dirty="0">
              <a:latin typeface="Montserrat" pitchFamily="2" charset="77"/>
            </a:endParaRPr>
          </a:p>
        </p:txBody>
      </p:sp>
      <p:sp>
        <p:nvSpPr>
          <p:cNvPr id="34" name="TextBox 21">
            <a:extLst>
              <a:ext uri="{FF2B5EF4-FFF2-40B4-BE49-F238E27FC236}">
                <a16:creationId xmlns="" xmlns:a16="http://schemas.microsoft.com/office/drawing/2014/main" id="{9BF8ABF2-B9F9-F445-A465-4062BA7B72F4}"/>
              </a:ext>
            </a:extLst>
          </p:cNvPr>
          <p:cNvSpPr txBox="1"/>
          <p:nvPr/>
        </p:nvSpPr>
        <p:spPr>
          <a:xfrm>
            <a:off x="78115" y="6046987"/>
            <a:ext cx="903649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5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Evidencia de asignación presupuesta a </a:t>
            </a:r>
            <a:r>
              <a:rPr lang="es-ES_tradnl" sz="1100" b="1" dirty="0">
                <a:latin typeface="Montserrat" pitchFamily="2" charset="77"/>
              </a:rPr>
              <a:t>identificación de riesgos </a:t>
            </a:r>
            <a:r>
              <a:rPr lang="es-ES_tradnl" sz="1100" dirty="0">
                <a:latin typeface="Montserrat" pitchFamily="2" charset="77"/>
              </a:rPr>
              <a:t>en los </a:t>
            </a:r>
            <a:r>
              <a:rPr lang="es-ES_tradnl" sz="1100" dirty="0" smtClean="0">
                <a:latin typeface="Montserrat" pitchFamily="2" charset="77"/>
              </a:rPr>
              <a:t>sectores</a:t>
            </a:r>
            <a:r>
              <a:rPr lang="es-ES_tradnl" sz="1100" dirty="0">
                <a:latin typeface="Montserrat" pitchFamily="2" charset="77"/>
              </a:rPr>
              <a:t>, por ejemplo</a:t>
            </a:r>
            <a:r>
              <a:rPr lang="es-ES_tradnl" sz="1100" b="1" dirty="0">
                <a:latin typeface="Montserrat" pitchFamily="2" charset="77"/>
              </a:rPr>
              <a:t>: partidas específicas para análisis de vulnerabilidad en el sector hidráulico o carretero.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xmlns="" id="{2B6C74DF-CB50-7F40-8DA2-7078C13C08D7}"/>
              </a:ext>
            </a:extLst>
          </p:cNvPr>
          <p:cNvSpPr txBox="1"/>
          <p:nvPr/>
        </p:nvSpPr>
        <p:spPr>
          <a:xfrm>
            <a:off x="87301" y="4715144"/>
            <a:ext cx="90364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1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 smtClean="0">
                <a:latin typeface="Montserrat" pitchFamily="2" charset="77"/>
              </a:rPr>
              <a:t>Asignación de responsabilidades a la normatividad de cada sector. </a:t>
            </a:r>
            <a:r>
              <a:rPr lang="es-ES_tradnl" sz="1100" dirty="0" err="1" smtClean="0">
                <a:latin typeface="Montserrat" pitchFamily="2" charset="77"/>
              </a:rPr>
              <a:t>Ej</a:t>
            </a:r>
            <a:r>
              <a:rPr lang="es-ES_tradnl" sz="1100" dirty="0" smtClean="0">
                <a:latin typeface="Montserrat" pitchFamily="2" charset="77"/>
              </a:rPr>
              <a:t>: agua y saneamiento. 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xmlns="" id="{2B6C74DF-CB50-7F40-8DA2-7078C13C08D7}"/>
              </a:ext>
            </a:extLst>
          </p:cNvPr>
          <p:cNvSpPr txBox="1"/>
          <p:nvPr/>
        </p:nvSpPr>
        <p:spPr>
          <a:xfrm>
            <a:off x="78696" y="4925925"/>
            <a:ext cx="903649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2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 smtClean="0">
                <a:latin typeface="Montserrat" pitchFamily="2" charset="77"/>
              </a:rPr>
              <a:t>Asignación de responsabilidades a la normatividad de cada sector para la fase de recuperación y reconstrucción. </a:t>
            </a:r>
            <a:r>
              <a:rPr lang="es-ES_tradnl" sz="1100" dirty="0" err="1" smtClean="0">
                <a:latin typeface="Montserrat" pitchFamily="2" charset="77"/>
              </a:rPr>
              <a:t>Ej</a:t>
            </a:r>
            <a:r>
              <a:rPr lang="es-ES_tradnl" sz="1100" dirty="0" smtClean="0">
                <a:latin typeface="Montserrat" pitchFamily="2" charset="77"/>
              </a:rPr>
              <a:t>: energía. 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2861252" y="2132856"/>
            <a:ext cx="1084612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E03E77D6-28FA-3C4E-89B2-1F90CD63E656}"/>
              </a:ext>
            </a:extLst>
          </p:cNvPr>
          <p:cNvSpPr/>
          <p:nvPr/>
        </p:nvSpPr>
        <p:spPr>
          <a:xfrm>
            <a:off x="2861252" y="3573793"/>
            <a:ext cx="1084612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F9BC16CB-1175-1A47-AE3F-FEE291F9BBF9}"/>
              </a:ext>
            </a:extLst>
          </p:cNvPr>
          <p:cNvSpPr txBox="1"/>
          <p:nvPr/>
        </p:nvSpPr>
        <p:spPr>
          <a:xfrm>
            <a:off x="5149861" y="2632793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 smtClean="0">
                <a:solidFill>
                  <a:srgbClr val="FF0000"/>
                </a:solidFill>
                <a:latin typeface="Montserrat" pitchFamily="2" charset="77"/>
              </a:rPr>
              <a:t>5</a:t>
            </a:r>
            <a:endParaRPr lang="es-ES_tradnl" sz="1200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xmlns="" id="{F9BC16CB-1175-1A47-AE3F-FEE291F9BBF9}"/>
              </a:ext>
            </a:extLst>
          </p:cNvPr>
          <p:cNvSpPr txBox="1"/>
          <p:nvPr/>
        </p:nvSpPr>
        <p:spPr>
          <a:xfrm>
            <a:off x="5239659" y="3600889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 smtClean="0">
                <a:solidFill>
                  <a:srgbClr val="FF0000"/>
                </a:solidFill>
                <a:latin typeface="Montserrat" pitchFamily="2" charset="77"/>
              </a:rPr>
              <a:t>6</a:t>
            </a:r>
            <a:endParaRPr lang="es-ES_tradnl" sz="1200" dirty="0">
              <a:solidFill>
                <a:srgbClr val="FF000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43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2" grpId="0" animBg="1"/>
      <p:bldP spid="19" grpId="0" animBg="1"/>
      <p:bldP spid="21" grpId="0"/>
      <p:bldP spid="26" grpId="0"/>
      <p:bldP spid="27" grpId="0" animBg="1"/>
      <p:bldP spid="28" grpId="0" animBg="1"/>
      <p:bldP spid="29" grpId="0"/>
      <p:bldP spid="30" grpId="0"/>
      <p:bldP spid="25" grpId="0"/>
      <p:bldP spid="34" grpId="0"/>
      <p:bldP spid="17" grpId="0"/>
      <p:bldP spid="18" grpId="0"/>
      <p:bldP spid="20" grpId="0" animBg="1"/>
      <p:bldP spid="22" grpId="0" animBg="1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740838-4494-4A4F-911F-2B360E667D85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28" y="762963"/>
            <a:ext cx="65436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91" y="3726435"/>
            <a:ext cx="6915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36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1519</Words>
  <Application>Microsoft Office PowerPoint</Application>
  <PresentationFormat>Presentación en pantalla (4:3)</PresentationFormat>
  <Paragraphs>138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Calibri</vt:lpstr>
      <vt:lpstr>Montserrat</vt:lpstr>
      <vt:lpstr>Montserrat Medium</vt:lpstr>
      <vt:lpstr>Times New Roman</vt:lpstr>
      <vt:lpstr>Verdana</vt:lpstr>
      <vt:lpstr>Wingdings</vt:lpstr>
      <vt:lpstr>ヒラギノ角ゴ Pro W3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Armendariz Valdez Moises Osvaldo</cp:lastModifiedBy>
  <cp:revision>130</cp:revision>
  <dcterms:created xsi:type="dcterms:W3CDTF">2018-12-04T21:42:05Z</dcterms:created>
  <dcterms:modified xsi:type="dcterms:W3CDTF">2019-02-18T17:16:29Z</dcterms:modified>
</cp:coreProperties>
</file>