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457" r:id="rId4"/>
    <p:sldId id="458" r:id="rId5"/>
    <p:sldId id="442" r:id="rId6"/>
    <p:sldId id="443" r:id="rId7"/>
    <p:sldId id="444" r:id="rId8"/>
    <p:sldId id="445" r:id="rId9"/>
    <p:sldId id="446" r:id="rId10"/>
    <p:sldId id="451" r:id="rId11"/>
    <p:sldId id="440" r:id="rId12"/>
    <p:sldId id="441" r:id="rId13"/>
    <p:sldId id="447" r:id="rId14"/>
    <p:sldId id="448" r:id="rId15"/>
    <p:sldId id="449" r:id="rId16"/>
    <p:sldId id="450" r:id="rId17"/>
    <p:sldId id="438" r:id="rId18"/>
    <p:sldId id="455" r:id="rId19"/>
    <p:sldId id="456" r:id="rId20"/>
    <p:sldId id="439" r:id="rId21"/>
    <p:sldId id="454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7" autoAdjust="0"/>
  </p:normalViewPr>
  <p:slideViewPr>
    <p:cSldViewPr showGuides="1">
      <p:cViewPr varScale="1">
        <p:scale>
          <a:sx n="83" d="100"/>
          <a:sy n="83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788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I. Península de Baja California. Fuente: IMTA-CONAGUA, 2013.</a:t>
            </a:r>
            <a:endParaRPr lang="es-MX" strike="noStrik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9917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err="1" smtClean="0">
                <a:latin typeface="Montserrat" panose="00000500000000000000" pitchFamily="2" charset="0"/>
              </a:rPr>
              <a:t>BC</a:t>
            </a:r>
            <a:r>
              <a:rPr lang="es-MX" sz="1200" dirty="0" smtClean="0">
                <a:latin typeface="Montserrat" panose="00000500000000000000" pitchFamily="2" charset="0"/>
              </a:rPr>
              <a:t> es la segunda entidad con más muertes por calor en el país en el periodo 1998-2017</a:t>
            </a:r>
          </a:p>
          <a:p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</a:t>
            </a:r>
            <a:r>
              <a:rPr lang="es-MX" sz="1200" baseline="0" dirty="0" err="1" smtClean="0">
                <a:latin typeface="Montserrat" panose="00000500000000000000" pitchFamily="2" charset="0"/>
              </a:rPr>
              <a:t>ANR</a:t>
            </a:r>
            <a:r>
              <a:rPr lang="es-MX" sz="1200" baseline="0" dirty="0" smtClean="0">
                <a:latin typeface="Montserrat" panose="00000500000000000000" pitchFamily="2" charset="0"/>
              </a:rPr>
              <a:t>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87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Los efectos </a:t>
            </a:r>
            <a:r>
              <a:rPr lang="es-MX" baseline="0" dirty="0" smtClean="0"/>
              <a:t>de los </a:t>
            </a:r>
            <a:r>
              <a:rPr lang="es-MX" baseline="0" dirty="0" err="1" smtClean="0"/>
              <a:t>CT</a:t>
            </a:r>
            <a:r>
              <a:rPr lang="es-MX" baseline="0" dirty="0" smtClean="0"/>
              <a:t> son la lluvia (</a:t>
            </a:r>
            <a:r>
              <a:rPr lang="es-MX" dirty="0" smtClean="0"/>
              <a:t>principalmente</a:t>
            </a:r>
            <a:r>
              <a:rPr lang="es-MX" baseline="0" dirty="0" smtClean="0"/>
              <a:t>) y el viento.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2273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Otras variables son:</a:t>
            </a:r>
            <a:endParaRPr lang="es-MX" dirty="0" smtClean="0"/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Temperatura Ambiental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Humedad Relativa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Velocidad del viento 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Dirección del viento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Presión barométrica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Precipitación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3506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Sismicidad del 1900-01-01 al 2019-01-18, todas las magnitudes, todas las profundidades, en Baja California.									</a:t>
            </a:r>
          </a:p>
          <a:p>
            <a:r>
              <a:rPr lang="es-MX" dirty="0" smtClean="0"/>
              <a:t>Total: 5995 eventos.									</a:t>
            </a:r>
          </a:p>
          <a:p>
            <a:r>
              <a:rPr lang="es-MX" dirty="0" smtClean="0"/>
              <a:t>04/04/2010	17:40:42	7.2	32.47	-115.37	10	23 km al SURESTE de MEXICALI, BC	04/04/2010	22:40:42	revisado</a:t>
            </a:r>
          </a:p>
          <a:p>
            <a:r>
              <a:rPr lang="es-MX" dirty="0" smtClean="0"/>
              <a:t>31/12/1934	12:45:45	7.1	32	-114.75	33	46 km al SURESTE de GPE VICTORIA(KM.43), BC	31/12/1934	18:45:45	revisado</a:t>
            </a:r>
          </a:p>
          <a:p>
            <a:r>
              <a:rPr lang="es-MX" dirty="0" smtClean="0"/>
              <a:t>18/05/1940	22:36:41	7.1	32.7	-115.5	33	5 km al NOROESTE de MEXICALI, BC	19/05/1940	04:36:41	revisado</a:t>
            </a:r>
          </a:p>
          <a:p>
            <a:r>
              <a:rPr lang="es-MX" dirty="0" smtClean="0"/>
              <a:t>20/11/1915	18:13:22	7	32	-115	10	33 km al SURESTE de GPE VICTORIA(KM.43), BC	21/11/1915	00:13:22	revisado</a:t>
            </a:r>
          </a:p>
          <a:p>
            <a:r>
              <a:rPr lang="es-MX" dirty="0" smtClean="0"/>
              <a:t>09/02/1956	08:32:39	6.7	31.9	-115.8	33	75 km al ESTE de RODOLFO SANCHEZ T(MRO), BC	09/02/1956	14:32:39	revisado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11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12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Baja California 961,553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baseline="0" dirty="0" smtClean="0"/>
              <a:t>viviendas de las cuales aproximadamente </a:t>
            </a:r>
            <a:r>
              <a:rPr lang="es-MX" baseline="0" smtClean="0"/>
              <a:t>el 56% (542,341) </a:t>
            </a:r>
            <a:r>
              <a:rPr lang="es-MX" baseline="0" dirty="0" smtClean="0"/>
              <a:t>presentan una vulnerabilidad de media a alta </a:t>
            </a:r>
            <a:r>
              <a:rPr lang="es-MX" sz="1200" dirty="0" smtClean="0">
                <a:latin typeface="Montserrat" panose="00000500000000000000" pitchFamily="2" charset="0"/>
              </a:rPr>
              <a:t>ante la ocurrencia de un fenómeno intenso (viento y sismo)</a:t>
            </a:r>
            <a:r>
              <a:rPr lang="es-MX" baseline="0" dirty="0" smtClean="0"/>
              <a:t>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mx/conagua/acciones-y-programas/peninsula-de-baja-california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hyperlink" Target="https://www.gob.mx/cms/uploads/attachment/file/281353/ZONA_URBANA_ENSENADA__BC.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s://www.cenapred.gob.mx/es/Publicaciones/archivos/63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tlasnacionalderiesgos.gob.mx/descargas/Guia_contenido_minimo2016.pdf" TargetMode="External"/><Relationship Id="rId5" Type="http://schemas.openxmlformats.org/officeDocument/2006/relationships/hyperlink" Target="http://www1.cenapred.unam.mx/DIR_INVESTIGACION/Fraccion_XLI/RH/180301_RH_ondas_de_calor_mapas.pdf" TargetMode="External"/><Relationship Id="rId4" Type="http://schemas.openxmlformats.org/officeDocument/2006/relationships/hyperlink" Target="https://www.cenapred.gob.mx/es/Publicaciones/archivos/156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descargas/Guia_contenido_minimo2016.pdf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://www.atlasnacionalderiesgos.gob.mx/archivo/visor-capa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tlasnacionalderiesgos.gob.mx/descargas/anexos.zip" TargetMode="External"/><Relationship Id="rId5" Type="http://schemas.openxmlformats.org/officeDocument/2006/relationships/hyperlink" Target="https://smn.cna.gob.mx/es/climatologia/monitor-de-sequia/monitor-de-sequia-en-mexico" TargetMode="External"/><Relationship Id="rId4" Type="http://schemas.openxmlformats.org/officeDocument/2006/relationships/hyperlink" Target="https://www.cenapred.gob.mx/es/Publicaciones/archivos/8-FASCCULOSEQUAS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5-FASCCULOCICLONESTROPICALES.PDF" TargetMode="External"/><Relationship Id="rId5" Type="http://schemas.openxmlformats.org/officeDocument/2006/relationships/hyperlink" Target="https://www.cenapred.gob.mx/es/Publicaciones/archivos/63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8388" y="36459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Riesgo Volcánico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0" y="1116027"/>
            <a:ext cx="343257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/>
              </a:rPr>
              <a:t>Baja California incluye, en su territorio, los Campos volcánicos San Quintín, </a:t>
            </a:r>
            <a:r>
              <a:rPr lang="es-MX" sz="1400" dirty="0" err="1" smtClean="0">
                <a:latin typeface="Montserrat"/>
              </a:rPr>
              <a:t>Jaraguay</a:t>
            </a:r>
            <a:r>
              <a:rPr lang="es-MX" sz="1400" dirty="0" smtClean="0">
                <a:latin typeface="Montserrat"/>
              </a:rPr>
              <a:t> y San Borja, que tuvieron actividad Holocénica, y los volcanes activos Cerro Prieto, Isla San Luis, Isla Coronado e Isla Guadalupe, el primero de los cuales </a:t>
            </a:r>
            <a:r>
              <a:rPr lang="es-MX" sz="1400" dirty="0">
                <a:latin typeface="Montserrat"/>
              </a:rPr>
              <a:t>es </a:t>
            </a:r>
            <a:r>
              <a:rPr lang="es-MX" sz="1400" dirty="0" smtClean="0">
                <a:latin typeface="Montserrat"/>
              </a:rPr>
              <a:t>explotado por </a:t>
            </a:r>
            <a:r>
              <a:rPr lang="es-MX" sz="1400" dirty="0">
                <a:latin typeface="Montserrat"/>
              </a:rPr>
              <a:t>CFE </a:t>
            </a:r>
            <a:r>
              <a:rPr lang="es-MX" sz="1400" dirty="0" smtClean="0">
                <a:latin typeface="Montserrat"/>
              </a:rPr>
              <a:t>para energía geotérmica. </a:t>
            </a:r>
          </a:p>
          <a:p>
            <a:pPr algn="just"/>
            <a:endParaRPr lang="es-MX" sz="1400" dirty="0">
              <a:latin typeface="Montserrat"/>
            </a:endParaRPr>
          </a:p>
          <a:p>
            <a:pPr algn="just"/>
            <a:r>
              <a:rPr lang="es-MX" sz="1400" dirty="0" smtClean="0">
                <a:latin typeface="Montserrat"/>
              </a:rPr>
              <a:t>Aunque en territorio del estado de Baja California Sur, los volcanes Tres Vírgenes,  Isla Tortuga, Isla Guadalupe  y el volcán submarino Sin Nombre, así como el Campo volcánico El Pinacate en Sonora, </a:t>
            </a:r>
            <a:r>
              <a:rPr lang="es-MX" sz="1400" b="1" dirty="0" smtClean="0">
                <a:latin typeface="Montserrat"/>
              </a:rPr>
              <a:t>podrían llegar a afectar </a:t>
            </a:r>
            <a:r>
              <a:rPr lang="es-MX" sz="1400" dirty="0" smtClean="0">
                <a:latin typeface="Montserrat"/>
              </a:rPr>
              <a:t>al estado de Baja California </a:t>
            </a:r>
            <a:r>
              <a:rPr lang="es-MX" sz="1400" b="1" dirty="0" smtClean="0">
                <a:latin typeface="Montserrat"/>
              </a:rPr>
              <a:t>por caída de ceniza.</a:t>
            </a:r>
          </a:p>
          <a:p>
            <a:pPr algn="just"/>
            <a:endParaRPr lang="es-MX" sz="800" dirty="0">
              <a:latin typeface="Montserrat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"/>
          <a:stretch/>
        </p:blipFill>
        <p:spPr bwMode="auto">
          <a:xfrm>
            <a:off x="3432570" y="1040541"/>
            <a:ext cx="5693450" cy="44046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36 CuadroTexto"/>
          <p:cNvSpPr txBox="1"/>
          <p:nvPr/>
        </p:nvSpPr>
        <p:spPr>
          <a:xfrm>
            <a:off x="13618" y="559770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Montserrat"/>
              </a:rPr>
              <a:t>La ubicación de los volcanes y campos volcánicos activos en el país puede ser consultada en el Atlas Nacional de </a:t>
            </a:r>
            <a:r>
              <a:rPr lang="es-MX" sz="1400" dirty="0" smtClean="0">
                <a:latin typeface="Montserrat"/>
              </a:rPr>
              <a:t>Riesgo. </a:t>
            </a:r>
            <a:r>
              <a:rPr lang="es-MX" sz="1400" dirty="0" smtClean="0">
                <a:latin typeface="Montserrat" panose="00000500000000000000" pitchFamily="2" charset="0"/>
              </a:rPr>
              <a:t>El </a:t>
            </a:r>
            <a:r>
              <a:rPr lang="es-MX" sz="1400" dirty="0">
                <a:latin typeface="Montserrat" panose="00000500000000000000" pitchFamily="2" charset="0"/>
              </a:rPr>
              <a:t>CENAPRED tiene numerosas publicaciones (folletos e infografías) acerca de los peligros volcánicos, que pueden ser consultados en </a:t>
            </a:r>
            <a:r>
              <a:rPr lang="es-MX" sz="1400" dirty="0" smtClean="0">
                <a:latin typeface="Montserrat" panose="00000500000000000000" pitchFamily="2" charset="0"/>
              </a:rPr>
              <a:t>:</a:t>
            </a:r>
            <a:endParaRPr lang="es-MX" sz="1400" dirty="0">
              <a:latin typeface="Montserrat" panose="00000500000000000000" pitchFamily="2" charset="0"/>
            </a:endParaRPr>
          </a:p>
          <a:p>
            <a:pPr algn="ctr"/>
            <a:r>
              <a:rPr lang="es-MX" sz="1400" dirty="0">
                <a:solidFill>
                  <a:schemeClr val="tx2"/>
                </a:solidFill>
                <a:latin typeface="Montserrat" panose="00000500000000000000" pitchFamily="2" charset="0"/>
              </a:rPr>
              <a:t>http://www.cenapred.gob.mx/PublicacionesWebGobMX/buscaindex</a:t>
            </a:r>
            <a:endParaRPr lang="es-MX" sz="1400" dirty="0">
              <a:latin typeface="Montserrat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4539123" y="2858452"/>
            <a:ext cx="1112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 San Quintín</a:t>
            </a:r>
            <a:endParaRPr lang="es-MX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5625789" y="3811220"/>
            <a:ext cx="927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 </a:t>
            </a:r>
            <a:r>
              <a:rPr lang="es-MX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Jaraguay</a:t>
            </a:r>
            <a:endParaRPr lang="es-MX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6475771" y="4808185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 San Borja</a:t>
            </a:r>
            <a:endParaRPr lang="es-MX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7098010" y="1268760"/>
            <a:ext cx="1066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 El Pinacate</a:t>
            </a:r>
            <a:endParaRPr lang="es-MX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162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07915"/>
            <a:ext cx="914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solidFill>
                  <a:srgbClr val="38806B"/>
                </a:solidFill>
                <a:latin typeface="Montserrat" panose="00000500000000000000" pitchFamily="2" charset="0"/>
              </a:rPr>
              <a:t>A</a:t>
            </a:r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cciones de prevención por sismos </a:t>
            </a:r>
          </a:p>
          <a:p>
            <a:pPr algn="just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y tsunamis</a:t>
            </a:r>
          </a:p>
          <a:p>
            <a:pPr algn="just"/>
            <a:endParaRPr lang="es-MX" sz="1400" b="1" dirty="0" smtClean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Baja California se encuentra en las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zonas B,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C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y 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con base en la Regionalización Sísmica de la CFE. Ante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ocurrencia de un sismo 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B y C,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media y alta intensidad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respectivamente,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las aceleraciones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sobrepasarían el 70%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aceleración de la gravedad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En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D, de muy alta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intensidad,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asociado al sistema de f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allas Cerro Prieto que es una prolongación de la falla de San Andrés,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 donde se han generado los grandes sismos históricos. Las aceleraciones del suelo, ante la ocurrencia de un gran sismo,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sobrepasarían el 70 % de la aceleración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gravedad. </a:t>
            </a:r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con mayor magnitud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que se ha registrado, fue 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04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abril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2010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M7.2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60 km al sureste de Mexicali y a una profundidad de 10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km. Causó la muerte de al menos una personas y genero daños en edificaciones  y en la carretera que comunica a Mexicali con Tijuana.</a:t>
            </a:r>
            <a:endParaRPr lang="es-MX" sz="1400" b="1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189" y="3429000"/>
            <a:ext cx="4648315" cy="331236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5495" y="3356992"/>
            <a:ext cx="44246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Después de un gran sismo se pueden presentar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réplicas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llegan a generar el colapso de edificaciones dañadas por el sismo principal. </a:t>
            </a: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entidad se pueden presentar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enjambres sísmicos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debido a fallas locales.</a:t>
            </a: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SSN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registrado 6036  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el territorio de Baja California y cuenta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tres estaciones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la entidad.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Además,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CICESE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cuenta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71 estaciones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entre equipos sísmicos y de GPS</a:t>
            </a:r>
          </a:p>
          <a:p>
            <a:endParaRPr lang="es-MX" sz="1400" dirty="0"/>
          </a:p>
        </p:txBody>
      </p:sp>
      <p:pic>
        <p:nvPicPr>
          <p:cNvPr id="6" name="Picture 4" descr="F:\f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2" t="9528" r="9354" b="57915"/>
          <a:stretch/>
        </p:blipFill>
        <p:spPr bwMode="auto">
          <a:xfrm>
            <a:off x="7380312" y="4450243"/>
            <a:ext cx="891500" cy="92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7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7271" y="5948460"/>
            <a:ext cx="9073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Mapa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vulnerabilidad y riesgo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sismos y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tsunamis.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Picture 4" descr="F:\2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29796" r="80502" b="65571"/>
          <a:stretch/>
        </p:blipFill>
        <p:spPr bwMode="auto">
          <a:xfrm>
            <a:off x="5148064" y="5379119"/>
            <a:ext cx="350227" cy="2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3 CuadroTexto"/>
          <p:cNvSpPr txBox="1"/>
          <p:nvPr/>
        </p:nvSpPr>
        <p:spPr>
          <a:xfrm>
            <a:off x="5498960" y="5373216"/>
            <a:ext cx="2187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400">
                <a:latin typeface="Montserrat" panose="00000500000000000000" pitchFamily="2" charset="0"/>
              </a:defRPr>
            </a:lvl1pPr>
          </a:lstStyle>
          <a:p>
            <a:r>
              <a:rPr lang="es-MX" dirty="0">
                <a:solidFill>
                  <a:prstClr val="black"/>
                </a:solidFill>
              </a:rPr>
              <a:t>Fallas y Fracturas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85437" y="836712"/>
            <a:ext cx="468051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peligro por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tsunami en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golfo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California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puede ser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por sismo, erupciones volcánicas y deslizamientos de taludes.</a:t>
            </a: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el Atlas Nacional de Riesgos se pueden encontrar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 del terreno para diferentes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periodos de retorno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Se cuenta con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investigaciones e información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sobre la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sismicidad, peligro sísmico y geología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en las bases del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CICESE, CFE y SGM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respectivamente. </a:t>
            </a:r>
            <a:endParaRPr lang="es-MX" sz="1400" dirty="0" smtClean="0">
              <a:solidFill>
                <a:prstClr val="black"/>
              </a:solidFill>
              <a:latin typeface="Montserrat"/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7947" y="25193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Acciones de prevención por sismos y tsunamis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7860332" y="5157192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  <a:latin typeface="Montserrat" panose="00000500000000000000" pitchFamily="2" charset="0"/>
              </a:rPr>
              <a:t>M&lt;5</a:t>
            </a:r>
          </a:p>
          <a:p>
            <a:r>
              <a:rPr lang="en-GB" sz="12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5≤M&lt;6</a:t>
            </a:r>
          </a:p>
          <a:p>
            <a:r>
              <a:rPr lang="en-GB" sz="12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6≤M&lt;7</a:t>
            </a:r>
          </a:p>
          <a:p>
            <a:r>
              <a:rPr lang="en-GB" sz="12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M7</a:t>
            </a: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9312" r="45182" b="83059"/>
          <a:stretch/>
        </p:blipFill>
        <p:spPr>
          <a:xfrm>
            <a:off x="7514514" y="5733256"/>
            <a:ext cx="216025" cy="216024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3" t="14111" r="80879" b="75717"/>
          <a:stretch/>
        </p:blipFill>
        <p:spPr>
          <a:xfrm>
            <a:off x="7514514" y="5517232"/>
            <a:ext cx="144016" cy="28803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1010"/>
              </a:clrFrom>
              <a:clrTo>
                <a:srgbClr val="FF101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836712"/>
            <a:ext cx="4097660" cy="432048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5 CuadroTexto"/>
          <p:cNvSpPr txBox="1"/>
          <p:nvPr/>
        </p:nvSpPr>
        <p:spPr>
          <a:xfrm>
            <a:off x="35496" y="4221088"/>
            <a:ext cx="478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algn="just"/>
            <a:endParaRPr lang="es-MX" sz="1400" b="1" dirty="0">
              <a:solidFill>
                <a:srgbClr val="38806B"/>
              </a:solidFill>
              <a:latin typeface="Mont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Es necesario generar estudios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400" b="1" dirty="0" err="1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Análisis de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geomorfología de bahías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estudios de transgresión del mar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 impacto en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vivienda, infraestructura y líneas vitales.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/>
          </a:p>
        </p:txBody>
      </p:sp>
      <p:sp>
        <p:nvSpPr>
          <p:cNvPr id="20" name="19 Elipse"/>
          <p:cNvSpPr/>
          <p:nvPr/>
        </p:nvSpPr>
        <p:spPr>
          <a:xfrm>
            <a:off x="7596338" y="5320663"/>
            <a:ext cx="54000" cy="5255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2" t="33059" r="22536" b="61855"/>
          <a:stretch/>
        </p:blipFill>
        <p:spPr>
          <a:xfrm>
            <a:off x="7452320" y="5445224"/>
            <a:ext cx="216024" cy="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5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33261" y="2606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25932" y="6382489"/>
            <a:ext cx="2489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100" b="1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35% del estado es propenso a la Inestabilidad de Laderas</a:t>
            </a:r>
            <a:endParaRPr lang="es-MX" sz="1100" b="1" dirty="0">
              <a:solidFill>
                <a:srgbClr val="FF0000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707904" y="980728"/>
            <a:ext cx="522615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En los últimos años se han registrado </a:t>
            </a:r>
            <a:r>
              <a:rPr lang="da-DK" sz="1400" b="1" dirty="0" smtClean="0">
                <a:latin typeface="Montserrat" panose="00000500000000000000" pitchFamily="2" charset="0"/>
              </a:rPr>
              <a:t>deslizamientos, caídos y derrumbes </a:t>
            </a:r>
            <a:r>
              <a:rPr lang="da-DK" sz="1400" dirty="0" smtClean="0">
                <a:latin typeface="Montserrat" panose="00000500000000000000" pitchFamily="2" charset="0"/>
              </a:rPr>
              <a:t>en este estado, causando </a:t>
            </a:r>
            <a:r>
              <a:rPr lang="da-DK" sz="1400" b="1" dirty="0" smtClean="0">
                <a:latin typeface="Montserrat" panose="00000500000000000000" pitchFamily="2" charset="0"/>
              </a:rPr>
              <a:t>daños severos </a:t>
            </a:r>
            <a:r>
              <a:rPr lang="da-DK" sz="1400" dirty="0" smtClean="0">
                <a:latin typeface="Montserrat" panose="00000500000000000000" pitchFamily="2" charset="0"/>
              </a:rPr>
              <a:t>a la población, principalmente en la ciudad de Tijuana, donde las </a:t>
            </a:r>
            <a:r>
              <a:rPr lang="da-DK" sz="1400" b="1" dirty="0" smtClean="0">
                <a:latin typeface="Montserrat" panose="00000500000000000000" pitchFamily="2" charset="0"/>
              </a:rPr>
              <a:t>lluvias </a:t>
            </a:r>
            <a:r>
              <a:rPr lang="da-DK" sz="1400" dirty="0" smtClean="0">
                <a:latin typeface="Montserrat" panose="00000500000000000000" pitchFamily="2" charset="0"/>
              </a:rPr>
              <a:t>son el principal factor detonante, además de la </a:t>
            </a:r>
            <a:r>
              <a:rPr lang="da-DK" sz="1400" b="1" dirty="0" smtClean="0">
                <a:latin typeface="Montserrat" panose="00000500000000000000" pitchFamily="2" charset="0"/>
              </a:rPr>
              <a:t>actividad sísmica </a:t>
            </a:r>
            <a:r>
              <a:rPr lang="da-DK" sz="1400" dirty="0" smtClean="0">
                <a:latin typeface="Montserrat" panose="00000500000000000000" pitchFamily="2" charset="0"/>
              </a:rPr>
              <a:t>y las </a:t>
            </a:r>
            <a:r>
              <a:rPr lang="da-DK" sz="1400" b="1" dirty="0" smtClean="0">
                <a:latin typeface="Montserrat" panose="00000500000000000000" pitchFamily="2" charset="0"/>
              </a:rPr>
              <a:t>modificaciones al entorno </a:t>
            </a:r>
            <a:r>
              <a:rPr lang="da-DK" sz="1400" dirty="0" smtClean="0">
                <a:latin typeface="Montserrat" panose="00000500000000000000" pitchFamily="2" charset="0"/>
              </a:rPr>
              <a:t>que realiza la población.</a:t>
            </a:r>
            <a:endParaRPr lang="da-DK" sz="1400" b="1" dirty="0" smtClean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endParaRPr lang="da-DK" sz="1400" b="1" dirty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Otros fenómenos que han afectado a la entidad </a:t>
            </a:r>
            <a:r>
              <a:rPr lang="da-DK" sz="1400" dirty="0">
                <a:latin typeface="Montserrat" panose="00000500000000000000" pitchFamily="2" charset="0"/>
              </a:rPr>
              <a:t>son </a:t>
            </a:r>
            <a:r>
              <a:rPr lang="da-DK" sz="1400" dirty="0" smtClean="0">
                <a:latin typeface="Montserrat" panose="00000500000000000000" pitchFamily="2" charset="0"/>
              </a:rPr>
              <a:t>los </a:t>
            </a:r>
            <a:r>
              <a:rPr lang="da-DK" sz="1400" b="1" dirty="0" smtClean="0">
                <a:latin typeface="Montserrat" panose="00000500000000000000" pitchFamily="2" charset="0"/>
              </a:rPr>
              <a:t>hundimientos y agrietamientos</a:t>
            </a:r>
            <a:r>
              <a:rPr lang="da-DK" sz="1400" dirty="0" smtClean="0">
                <a:latin typeface="Montserrat" panose="00000500000000000000" pitchFamily="2" charset="0"/>
              </a:rPr>
              <a:t>,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asociados principalmente a </a:t>
            </a:r>
            <a:r>
              <a:rPr lang="da-DK" sz="1400" b="1" dirty="0" smtClean="0">
                <a:latin typeface="Montserrat" panose="00000500000000000000" pitchFamily="2" charset="0"/>
              </a:rPr>
              <a:t>deslizamientos, fallas </a:t>
            </a:r>
            <a:r>
              <a:rPr lang="da-DK" sz="1400" b="1" dirty="0">
                <a:latin typeface="Montserrat" panose="00000500000000000000" pitchFamily="2" charset="0"/>
              </a:rPr>
              <a:t>y fracturas </a:t>
            </a:r>
            <a:r>
              <a:rPr lang="da-DK" sz="1400" b="1" dirty="0" smtClean="0">
                <a:latin typeface="Montserrat" panose="00000500000000000000" pitchFamily="2" charset="0"/>
              </a:rPr>
              <a:t>geologicas, </a:t>
            </a:r>
            <a:r>
              <a:rPr lang="da-DK" sz="1400" dirty="0" smtClean="0">
                <a:latin typeface="Montserrat" panose="00000500000000000000" pitchFamily="2" charset="0"/>
              </a:rPr>
              <a:t>además de la </a:t>
            </a:r>
            <a:r>
              <a:rPr lang="da-DK" sz="1400" b="1" dirty="0" smtClean="0">
                <a:latin typeface="Montserrat" panose="00000500000000000000" pitchFamily="2" charset="0"/>
              </a:rPr>
              <a:t>licuación de suelos</a:t>
            </a:r>
            <a:r>
              <a:rPr lang="da-DK" sz="1400" dirty="0" smtClean="0">
                <a:latin typeface="Montserrat" panose="00000500000000000000" pitchFamily="2" charset="0"/>
              </a:rPr>
              <a:t>,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como resultado del sismo de magnitud 7.2, del 4 de abril de 2010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  <a:endParaRPr lang="da-DK" sz="1400" dirty="0" smtClean="0">
              <a:solidFill>
                <a:srgbClr val="FF000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-36512" y="1052736"/>
            <a:ext cx="3877769" cy="432048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707904" y="4293096"/>
            <a:ext cx="5126861" cy="240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Contar con un </a:t>
            </a:r>
            <a:r>
              <a:rPr lang="es-MX" sz="1400" b="1" dirty="0">
                <a:latin typeface="Montserrat" panose="00000500000000000000" pitchFamily="2" charset="0"/>
              </a:rPr>
              <a:t>área de investigación de fenómenos </a:t>
            </a:r>
            <a:r>
              <a:rPr lang="es-MX" sz="1400" b="1" dirty="0" smtClean="0">
                <a:latin typeface="Montserrat" panose="00000500000000000000" pitchFamily="2" charset="0"/>
              </a:rPr>
              <a:t>geológicos </a:t>
            </a:r>
            <a:r>
              <a:rPr lang="es-MX" sz="1400" dirty="0" smtClean="0">
                <a:latin typeface="Montserrat" panose="00000500000000000000" pitchFamily="2" charset="0"/>
              </a:rPr>
              <a:t>en el organigrama de PC, con </a:t>
            </a:r>
            <a:r>
              <a:rPr lang="es-MX" sz="1400" dirty="0">
                <a:latin typeface="Montserrat" panose="00000500000000000000" pitchFamily="2" charset="0"/>
              </a:rPr>
              <a:t>una </a:t>
            </a:r>
            <a:r>
              <a:rPr lang="es-MX" sz="1400" b="1" dirty="0">
                <a:latin typeface="Montserrat" panose="00000500000000000000" pitchFamily="2" charset="0"/>
              </a:rPr>
              <a:t>visión</a:t>
            </a:r>
            <a:r>
              <a:rPr lang="es-MX" sz="1400" dirty="0">
                <a:latin typeface="Montserrat" panose="00000500000000000000" pitchFamily="2" charset="0"/>
              </a:rPr>
              <a:t> claramente </a:t>
            </a:r>
            <a:r>
              <a:rPr lang="es-MX" sz="1400" b="1" dirty="0" smtClean="0">
                <a:latin typeface="Montserrat" panose="00000500000000000000" pitchFamily="2" charset="0"/>
              </a:rPr>
              <a:t>preventiva</a:t>
            </a:r>
            <a:r>
              <a:rPr lang="es-MX" sz="1400" dirty="0" smtClean="0">
                <a:latin typeface="Montserrat" panose="00000500000000000000" pitchFamily="2" charset="0"/>
              </a:rPr>
              <a:t>, similar a la estructura del CENAPRED.</a:t>
            </a: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05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Además de considerar al CICESE como un asesor técnico, se sugiere </a:t>
            </a:r>
            <a:r>
              <a:rPr lang="es-MX" sz="1400" b="1" dirty="0">
                <a:latin typeface="Montserrat" panose="00000500000000000000" pitchFamily="2" charset="0"/>
              </a:rPr>
              <a:t>i</a:t>
            </a:r>
            <a:r>
              <a:rPr lang="es-MX" sz="1400" b="1" dirty="0" smtClean="0">
                <a:latin typeface="Montserrat" panose="00000500000000000000" pitchFamily="2" charset="0"/>
              </a:rPr>
              <a:t>ntegrar formalmente </a:t>
            </a:r>
            <a:r>
              <a:rPr lang="es-MX" sz="1400" dirty="0" smtClean="0">
                <a:latin typeface="Montserrat" panose="00000500000000000000" pitchFamily="2" charset="0"/>
              </a:rPr>
              <a:t>un</a:t>
            </a:r>
            <a:r>
              <a:rPr lang="es-MX" sz="1400" b="1" dirty="0" smtClean="0">
                <a:latin typeface="Montserrat" panose="00000500000000000000" pitchFamily="2" charset="0"/>
              </a:rPr>
              <a:t> </a:t>
            </a:r>
            <a:r>
              <a:rPr lang="es-MX" sz="1400" b="1" dirty="0">
                <a:latin typeface="Montserrat" panose="00000500000000000000" pitchFamily="2" charset="0"/>
              </a:rPr>
              <a:t>comité científico </a:t>
            </a:r>
            <a:r>
              <a:rPr lang="es-MX" sz="1400" b="1" dirty="0" smtClean="0">
                <a:latin typeface="Montserrat" panose="00000500000000000000" pitchFamily="2" charset="0"/>
              </a:rPr>
              <a:t>asesor </a:t>
            </a:r>
            <a:r>
              <a:rPr lang="es-MX" sz="1400" dirty="0" smtClean="0">
                <a:latin typeface="Montserrat" panose="00000500000000000000" pitchFamily="2" charset="0"/>
              </a:rPr>
              <a:t>de fenómenos </a:t>
            </a:r>
            <a:r>
              <a:rPr lang="es-MX" sz="1400" b="1" dirty="0" smtClean="0">
                <a:latin typeface="Montserrat" panose="00000500000000000000" pitchFamily="2" charset="0"/>
              </a:rPr>
              <a:t>geológicos y geotécnicos</a:t>
            </a:r>
            <a:r>
              <a:rPr lang="es-MX" sz="1400" dirty="0" smtClean="0">
                <a:latin typeface="Montserrat" panose="00000500000000000000" pitchFamily="2" charset="0"/>
              </a:rPr>
              <a:t> con apoyo de académicos</a:t>
            </a:r>
            <a:r>
              <a:rPr lang="es-MX" sz="1400" dirty="0">
                <a:latin typeface="Montserrat" panose="00000500000000000000" pitchFamily="2" charset="0"/>
              </a:rPr>
              <a:t>, cuerpos </a:t>
            </a:r>
            <a:r>
              <a:rPr lang="es-MX" sz="1400" dirty="0" smtClean="0">
                <a:latin typeface="Montserrat" panose="00000500000000000000" pitchFamily="2" charset="0"/>
              </a:rPr>
              <a:t>colegiados, autoridades del gobierno y sociedades </a:t>
            </a:r>
            <a:r>
              <a:rPr lang="es-MX" sz="1400" dirty="0">
                <a:latin typeface="Montserrat" panose="00000500000000000000" pitchFamily="2" charset="0"/>
              </a:rPr>
              <a:t>técnicas estatales.</a:t>
            </a:r>
          </a:p>
        </p:txBody>
      </p:sp>
      <p:sp>
        <p:nvSpPr>
          <p:cNvPr id="8" name="8 Rectángulo"/>
          <p:cNvSpPr/>
          <p:nvPr/>
        </p:nvSpPr>
        <p:spPr>
          <a:xfrm>
            <a:off x="3762821" y="3933056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RECOMENDACIONES</a:t>
            </a:r>
          </a:p>
        </p:txBody>
      </p:sp>
      <p:pic>
        <p:nvPicPr>
          <p:cNvPr id="1026" name="Picture 2" descr="Z:\ApoyoSINAPROC\Apy Sinap 2018\140.- Acciones de Prevención de Desastres - ESTADOS\26 Baja California\MAPAS\Baja Californ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3" y="1484784"/>
            <a:ext cx="3098916" cy="483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2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9512" y="6135107"/>
            <a:ext cx="3816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Deslizamiento en la autopista Tijuana-Ensenada, 2013</a:t>
            </a:r>
            <a:endParaRPr lang="es-MX" sz="1000" b="1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8" name="6 Rectángulo"/>
          <p:cNvSpPr/>
          <p:nvPr/>
        </p:nvSpPr>
        <p:spPr>
          <a:xfrm>
            <a:off x="3851920" y="1037629"/>
            <a:ext cx="5119072" cy="562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Evitar, en lo posible, la 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municipal.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Realizar estudios geotécnicos de </a:t>
            </a:r>
            <a:r>
              <a:rPr lang="da-DK" sz="1400" b="1" dirty="0" smtClean="0">
                <a:latin typeface="Montserrat" panose="00000500000000000000" pitchFamily="2" charset="0"/>
              </a:rPr>
              <a:t>campo </a:t>
            </a:r>
            <a:r>
              <a:rPr lang="da-DK" sz="1400" dirty="0" smtClean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laboratorio</a:t>
            </a:r>
            <a:r>
              <a:rPr lang="da-DK" sz="1400" dirty="0" smtClean="0">
                <a:latin typeface="Montserrat" panose="00000500000000000000" pitchFamily="2" charset="0"/>
              </a:rPr>
              <a:t> para zonificar los regiones </a:t>
            </a:r>
            <a:r>
              <a:rPr lang="da-DK" sz="1400" b="1" dirty="0" smtClean="0">
                <a:latin typeface="Montserrat" panose="00000500000000000000" pitchFamily="2" charset="0"/>
              </a:rPr>
              <a:t>propensas a licuación</a:t>
            </a:r>
            <a:r>
              <a:rPr lang="da-DK" sz="1400" dirty="0" smtClean="0">
                <a:latin typeface="Montserrat" panose="00000500000000000000" pitchFamily="2" charset="0"/>
              </a:rPr>
              <a:t>. Las universidades pueden colaborar en estos trabajos.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Fortalecer </a:t>
            </a:r>
            <a:r>
              <a:rPr lang="da-DK" sz="1400" b="1" dirty="0">
                <a:latin typeface="Montserrat" panose="00000500000000000000" pitchFamily="2" charset="0"/>
              </a:rPr>
              <a:t>las capacidades técnicas de los municipios </a:t>
            </a:r>
            <a:r>
              <a:rPr lang="da-DK" sz="1400" dirty="0">
                <a:latin typeface="Montserrat" panose="00000500000000000000" pitchFamily="2" charset="0"/>
              </a:rPr>
              <a:t>sobre el análisis y estudio de fenómenos, generando comités locales de prevención de </a:t>
            </a:r>
            <a:r>
              <a:rPr lang="da-DK" sz="1400" dirty="0" smtClean="0">
                <a:latin typeface="Montserrat" panose="00000500000000000000" pitchFamily="2" charset="0"/>
              </a:rPr>
              <a:t>desastres.</a:t>
            </a:r>
            <a:endParaRPr lang="da-DK" sz="14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5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Monitorear </a:t>
            </a:r>
            <a:r>
              <a:rPr lang="da-DK" sz="1400" dirty="0" smtClean="0">
                <a:latin typeface="Montserrat" panose="00000500000000000000" pitchFamily="2" charset="0"/>
              </a:rPr>
              <a:t>permanentemente los sistemas de abastecimiento de agua y las tuberías de drenaje para </a:t>
            </a:r>
            <a:r>
              <a:rPr lang="da-DK" sz="1400" b="1" dirty="0" smtClean="0">
                <a:latin typeface="Montserrat" panose="00000500000000000000" pitchFamily="2" charset="0"/>
              </a:rPr>
              <a:t>detectar y reparar oportunamente fugas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da-DK" sz="105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Implementar acciones de revisión de zonas críticas </a:t>
            </a:r>
            <a:r>
              <a:rPr lang="da-DK" sz="1400" dirty="0" smtClean="0">
                <a:latin typeface="Montserrat" panose="00000500000000000000" pitchFamily="2" charset="0"/>
              </a:rPr>
              <a:t>para reubicación de viviendas y ordenamiento del territorio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que permitan establecer programas y fondos de ayuda a damnificados.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5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Reforzar la red de estaciones </a:t>
            </a:r>
            <a:r>
              <a:rPr lang="da-DK" sz="1400" dirty="0" smtClean="0">
                <a:latin typeface="Montserrat" panose="00000500000000000000" pitchFamily="2" charset="0"/>
              </a:rPr>
              <a:t>meteorológicas en las </a:t>
            </a:r>
            <a:r>
              <a:rPr lang="da-DK" sz="1400" b="1" dirty="0" smtClean="0">
                <a:latin typeface="Montserrat" panose="00000500000000000000" pitchFamily="2" charset="0"/>
              </a:rPr>
              <a:t>zonas propensas a inestabilidad de laderas </a:t>
            </a:r>
            <a:r>
              <a:rPr lang="da-DK" sz="1400" dirty="0" smtClean="0">
                <a:latin typeface="Montserrat" panose="00000500000000000000" pitchFamily="2" charset="0"/>
              </a:rPr>
              <a:t>y gestionar </a:t>
            </a:r>
            <a:r>
              <a:rPr lang="da-DK" sz="1400" dirty="0">
                <a:latin typeface="Montserrat" panose="00000500000000000000" pitchFamily="2" charset="0"/>
              </a:rPr>
              <a:t>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</a:t>
            </a:r>
            <a:r>
              <a:rPr lang="da-DK" sz="1400" dirty="0" smtClean="0">
                <a:latin typeface="Montserrat" panose="00000500000000000000" pitchFamily="2" charset="0"/>
              </a:rPr>
              <a:t>para </a:t>
            </a:r>
            <a:r>
              <a:rPr lang="da-DK" sz="1400" dirty="0">
                <a:latin typeface="Montserrat" panose="00000500000000000000" pitchFamily="2" charset="0"/>
              </a:rPr>
              <a:t>trabajo de </a:t>
            </a:r>
            <a:r>
              <a:rPr lang="da-DK" sz="1400" dirty="0" smtClean="0">
                <a:latin typeface="Montserrat" panose="00000500000000000000" pitchFamily="2" charset="0"/>
              </a:rPr>
              <a:t>campo como GPS, brújulas, distanciómetros, mapa movil, penetrómetros, etc.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-61253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pic>
        <p:nvPicPr>
          <p:cNvPr id="1026" name="Picture 2" descr="Z:\ApoyoSINAPROC\Apy Sinap 2018\140.- Acciones de Prevención de Desastres - ESTADOS\26 Baja California\MAPAS\Regionalizació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23155"/>
            <a:ext cx="3024336" cy="265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Z:\ApoyoSINAPROC\Apy Sinap 2018\140.- Acciones de Prevención de Desastres - ESTADOS\26 Baja California\Fotos\Deslizamiento Autopista Tijuana Ensenada 2013\Tijuana-Ensenada 2013 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67" y="3579236"/>
            <a:ext cx="3218329" cy="248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27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80528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211960" y="1088405"/>
            <a:ext cx="475903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Generar </a:t>
            </a:r>
            <a:r>
              <a:rPr lang="da-DK" sz="1400" dirty="0">
                <a:latin typeface="Montserrat" panose="00000500000000000000" pitchFamily="2" charset="0"/>
              </a:rPr>
              <a:t>fortalezas en </a:t>
            </a:r>
            <a:r>
              <a:rPr lang="da-DK" sz="1400" b="1" dirty="0">
                <a:latin typeface="Montserrat" panose="00000500000000000000" pitchFamily="2" charset="0"/>
              </a:rPr>
              <a:t>cartografía y análisis de imágenes de </a:t>
            </a:r>
            <a:r>
              <a:rPr lang="da-DK" sz="1400" b="1" dirty="0" smtClean="0">
                <a:latin typeface="Montserrat" panose="00000500000000000000" pitchFamily="2" charset="0"/>
              </a:rPr>
              <a:t>satélite</a:t>
            </a:r>
            <a:r>
              <a:rPr lang="da-DK" sz="1400" dirty="0">
                <a:latin typeface="Montserrat" panose="00000500000000000000" pitchFamily="2" charset="0"/>
              </a:rPr>
              <a:t>. La Dirección de Investigación puede colaborar para capacitar al personal de la Subsecretaría de PC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Realizar acciones de </a:t>
            </a:r>
            <a:r>
              <a:rPr lang="es-MX" sz="1400" b="1" dirty="0">
                <a:latin typeface="Montserrat" panose="00000500000000000000" pitchFamily="2" charset="0"/>
              </a:rPr>
              <a:t>comunicación del riesgo</a:t>
            </a:r>
            <a:r>
              <a:rPr lang="es-MX" sz="1400" dirty="0">
                <a:latin typeface="Montserrat" panose="00000500000000000000" pitchFamily="2" charset="0"/>
              </a:rPr>
              <a:t> y difusión de </a:t>
            </a:r>
            <a:r>
              <a:rPr lang="es-MX" sz="1400" b="1" dirty="0">
                <a:latin typeface="Montserrat" panose="00000500000000000000" pitchFamily="2" charset="0"/>
              </a:rPr>
              <a:t>medidas de prevención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Instalar </a:t>
            </a:r>
            <a:r>
              <a:rPr lang="es-MX" sz="1400" b="1" dirty="0" smtClean="0">
                <a:latin typeface="Montserrat" panose="00000500000000000000" pitchFamily="2" charset="0"/>
              </a:rPr>
              <a:t>pluviómetros caseros </a:t>
            </a:r>
            <a:r>
              <a:rPr lang="es-MX" sz="1400" dirty="0" smtClean="0">
                <a:latin typeface="Montserrat" panose="00000500000000000000" pitchFamily="2" charset="0"/>
              </a:rPr>
              <a:t>en </a:t>
            </a:r>
            <a:r>
              <a:rPr lang="es-MX" sz="1400" b="1" dirty="0" smtClean="0">
                <a:latin typeface="Montserrat" panose="00000500000000000000" pitchFamily="2" charset="0"/>
              </a:rPr>
              <a:t>zonas rurales </a:t>
            </a:r>
            <a:r>
              <a:rPr lang="es-MX" sz="1400" dirty="0" smtClean="0">
                <a:latin typeface="Montserrat" panose="00000500000000000000" pitchFamily="2" charset="0"/>
              </a:rPr>
              <a:t>o donde haya escasez de estaciones meteorológicas automáticas.</a:t>
            </a:r>
          </a:p>
          <a:p>
            <a:pPr algn="just"/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sistemas de </a:t>
            </a:r>
            <a:r>
              <a:rPr lang="es-MX" sz="1400" b="1" dirty="0" smtClean="0">
                <a:latin typeface="Montserrat" panose="00000500000000000000" pitchFamily="2" charset="0"/>
              </a:rPr>
              <a:t>monitoreo topográfico </a:t>
            </a:r>
            <a:r>
              <a:rPr lang="es-MX" sz="1400" dirty="0" smtClean="0">
                <a:latin typeface="Montserrat" panose="00000500000000000000" pitchFamily="2" charset="0"/>
              </a:rPr>
              <a:t>para estimar </a:t>
            </a:r>
            <a:r>
              <a:rPr lang="es-MX" sz="1400" b="1" dirty="0" smtClean="0">
                <a:latin typeface="Montserrat" panose="00000500000000000000" pitchFamily="2" charset="0"/>
              </a:rPr>
              <a:t>velocidades de desplazamiento de deslizamientos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</a:t>
            </a:r>
            <a:r>
              <a:rPr lang="es-MX" sz="1400" dirty="0">
                <a:latin typeface="Montserrat" panose="00000500000000000000" pitchFamily="2" charset="0"/>
              </a:rPr>
              <a:t>políticas públicas para </a:t>
            </a:r>
            <a:r>
              <a:rPr lang="es-MX" sz="1400" b="1" dirty="0" smtClean="0">
                <a:latin typeface="Montserrat" panose="00000500000000000000" pitchFamily="2" charset="0"/>
              </a:rPr>
              <a:t>captar </a:t>
            </a:r>
            <a:r>
              <a:rPr lang="es-MX" sz="1400" b="1" dirty="0">
                <a:latin typeface="Montserrat" panose="00000500000000000000" pitchFamily="2" charset="0"/>
              </a:rPr>
              <a:t>agua de lluvia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latin typeface="Montserrat" panose="00000500000000000000" pitchFamily="2" charset="0"/>
              </a:rPr>
              <a:t>tratar </a:t>
            </a:r>
            <a:r>
              <a:rPr lang="es-MX" sz="1400" b="1" dirty="0">
                <a:latin typeface="Montserrat" panose="00000500000000000000" pitchFamily="2" charset="0"/>
              </a:rPr>
              <a:t>aguas residuales</a:t>
            </a:r>
            <a:r>
              <a:rPr lang="es-MX" sz="1400" dirty="0">
                <a:latin typeface="Montserrat" panose="00000500000000000000" pitchFamily="2" charset="0"/>
              </a:rPr>
              <a:t> y </a:t>
            </a:r>
            <a:r>
              <a:rPr lang="es-MX" sz="1400" dirty="0" smtClean="0">
                <a:latin typeface="Montserrat" panose="00000500000000000000" pitchFamily="2" charset="0"/>
              </a:rPr>
              <a:t>construir </a:t>
            </a:r>
            <a:r>
              <a:rPr lang="es-MX" sz="1400" b="1" dirty="0">
                <a:latin typeface="Montserrat" panose="00000500000000000000" pitchFamily="2" charset="0"/>
              </a:rPr>
              <a:t>pozos de absorción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72009" y="6496419"/>
            <a:ext cx="4067943" cy="180020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Deslizamientos en Cumbres del Rubí, Tijuana, 2003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3" name="Picture 2" descr="Z:\ApoyoSINAPROC\Apy Sinap 2018\140.- Acciones de Prevención de Desastres - ESTADOS\26 Baja California\Fotos\Deslizamientos Tijuana 2003\Tijuana 2003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4" y="1157178"/>
            <a:ext cx="3803778" cy="253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ApoyoSINAPROC\Apy Sinap 2018\140.- Acciones de Prevención de Desastres - ESTADOS\26 Baja California\Fotos\Deslizamientos Tijuana 2003\Tijuana 2003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" y="3789040"/>
            <a:ext cx="378041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4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 Rectángulo"/>
          <p:cNvSpPr/>
          <p:nvPr/>
        </p:nvSpPr>
        <p:spPr>
          <a:xfrm>
            <a:off x="3995936" y="908720"/>
            <a:ext cx="4054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Recursos disponibles en CENAPRED</a:t>
            </a:r>
          </a:p>
        </p:txBody>
      </p:sp>
      <p:sp>
        <p:nvSpPr>
          <p:cNvPr id="3" name="6 Rectángulo"/>
          <p:cNvSpPr/>
          <p:nvPr/>
        </p:nvSpPr>
        <p:spPr>
          <a:xfrm>
            <a:off x="3773408" y="1196752"/>
            <a:ext cx="526308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 smtClean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del Atlas de Riesgos Estatal, se recomienda </a:t>
            </a:r>
            <a:r>
              <a:rPr lang="da-DK" sz="1400" b="1" dirty="0" smtClean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Para los fenómenos de hundimiento, agrietamiento y licuación de </a:t>
            </a:r>
            <a:r>
              <a:rPr lang="da-DK" sz="1400" b="1" dirty="0">
                <a:latin typeface="Montserrat" panose="00000500000000000000" pitchFamily="2" charset="0"/>
              </a:rPr>
              <a:t>suelos </a:t>
            </a:r>
            <a:r>
              <a:rPr lang="da-DK" sz="1400" dirty="0">
                <a:latin typeface="Montserrat" panose="00000500000000000000" pitchFamily="2" charset="0"/>
              </a:rPr>
              <a:t>se recomienda </a:t>
            </a:r>
            <a:r>
              <a:rPr lang="da-DK" sz="1400" b="1" dirty="0">
                <a:latin typeface="Montserrat" panose="00000500000000000000" pitchFamily="2" charset="0"/>
              </a:rPr>
              <a:t>seguir los lineamientos de la 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Mínimo.</a:t>
            </a:r>
          </a:p>
          <a:p>
            <a:pPr marL="177800" algn="just"/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://www.atlasnacionalderiesgos.gob.mx/archivo/descargas.html</a:t>
            </a: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El CENAPRED cuenta con un curso especializado para la construcción de pluviómetros caseros y un tutorial </a:t>
            </a:r>
            <a:r>
              <a:rPr lang="da-DK" sz="1400" dirty="0" smtClean="0">
                <a:latin typeface="Montserrat" panose="00000500000000000000" pitchFamily="2" charset="0"/>
              </a:rPr>
              <a:t>que está disponible en: https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drive.google.com/file/d/ 1Mlym3nK-RDGNimt3wnwvBIgwaBOSieXq/ view?usp=sharing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La Dirección de Investigación del CENAPRED </a:t>
            </a:r>
            <a:r>
              <a:rPr lang="da-DK" sz="1400" b="1" dirty="0" smtClean="0">
                <a:latin typeface="Montserrat" panose="00000500000000000000" pitchFamily="2" charset="0"/>
              </a:rPr>
              <a:t>cuenta con informes sobre inestabilidad de laderas y licuación de suelos </a:t>
            </a:r>
            <a:r>
              <a:rPr lang="da-DK" sz="1400" dirty="0" smtClean="0">
                <a:latin typeface="Montserrat" panose="00000500000000000000" pitchFamily="2" charset="0"/>
              </a:rPr>
              <a:t>registrados en algunos municipios del estado, los cuales están disponibles en la sección de Transparencia, así como en la Subdirección de Dinámica de Suelos y Procesos Gravitacionales.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-116612" y="252556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pic>
        <p:nvPicPr>
          <p:cNvPr id="1026" name="Picture 2" descr="Z:\ApoyoSINAPROC\Apy Sinap 2018\140.- Acciones de Prevención de Desastres - ESTADOS\26 Baja California\Fotos\Efectos Sismo Mexicali\Efectos agrietamiento terreno Mexicali sismo 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2609"/>
            <a:ext cx="3605386" cy="240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ApoyoSINAPROC\Apy Sinap 2018\140.- Acciones de Prevención de Desastres - ESTADOS\26 Baja California\Fotos\Efectos Sismo Mexicali\Daños en tramos carreteros sismo Mexical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3593896" cy="24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-36512" y="6093296"/>
            <a:ext cx="4067943" cy="180020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Daños en el municipio de Mexicali ocasionados</a:t>
            </a:r>
          </a:p>
          <a:p>
            <a:r>
              <a:rPr lang="es-MX" sz="1000" b="1" dirty="0" smtClean="0">
                <a:latin typeface="Montserrat" panose="00000500000000000000" pitchFamily="2" charset="0"/>
              </a:rPr>
              <a:t> por el sismo de magnitud 7.2 del 4 de abril de 2010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6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71015" y="298660"/>
            <a:ext cx="577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212595"/>
              </p:ext>
            </p:extLst>
          </p:nvPr>
        </p:nvGraphicFramePr>
        <p:xfrm>
          <a:off x="539552" y="908720"/>
          <a:ext cx="7440678" cy="2453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032"/>
                <a:gridCol w="974375"/>
                <a:gridCol w="1417271"/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Baja California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857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419,212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342,240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9,314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7,603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82,333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100,851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22" name="21 Cerrar llave"/>
          <p:cNvSpPr/>
          <p:nvPr/>
        </p:nvSpPr>
        <p:spPr>
          <a:xfrm>
            <a:off x="7956376" y="1876182"/>
            <a:ext cx="216024" cy="1264786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8205342" y="234423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56%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2511557" y="5302513"/>
            <a:ext cx="6660232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Uso de un formato y un manual para valorar cuantitativamente la vulnerabilidad estructural, previo a la ocurrencia de un fenómeno ,principalmente  sismo.</a:t>
            </a:r>
          </a:p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Curso de formación de instructores para que la metodología sea replicada en todo el estado.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511557" y="4598258"/>
            <a:ext cx="66602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puede contribuir al fortalecimiento de capacidades para la evaluación de la seguridad de las construcciones e infraestructura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4" t="9741" r="19522" b="6666"/>
          <a:stretch/>
        </p:blipFill>
        <p:spPr bwMode="auto">
          <a:xfrm>
            <a:off x="103104" y="3861048"/>
            <a:ext cx="2271678" cy="287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Rectángulo"/>
          <p:cNvSpPr/>
          <p:nvPr/>
        </p:nvSpPr>
        <p:spPr>
          <a:xfrm>
            <a:off x="2483768" y="3506475"/>
            <a:ext cx="6660232" cy="10746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s-MX" sz="1400" dirty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>
                <a:latin typeface="Montserrat" panose="00000500000000000000" pitchFamily="2" charset="0"/>
              </a:rPr>
              <a:t>nivel </a:t>
            </a:r>
            <a:r>
              <a:rPr lang="es-MX" sz="1400" b="1" dirty="0" smtClean="0">
                <a:latin typeface="Montserrat" panose="00000500000000000000" pitchFamily="2" charset="0"/>
              </a:rPr>
              <a:t>medio bajo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b="1" dirty="0">
                <a:latin typeface="Montserrat" panose="00000500000000000000" pitchFamily="2" charset="0"/>
              </a:rPr>
              <a:t>susceptibilidad de daño por </a:t>
            </a:r>
            <a:r>
              <a:rPr lang="es-MX" sz="1400" b="1" dirty="0" smtClean="0">
                <a:latin typeface="Montserrat" panose="00000500000000000000" pitchFamily="2" charset="0"/>
              </a:rPr>
              <a:t>sismo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Para el caso de vientos fuertes,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alto </a:t>
            </a:r>
            <a:r>
              <a:rPr lang="es-MX" sz="1400" dirty="0" smtClean="0">
                <a:latin typeface="Montserrat" panose="00000500000000000000" pitchFamily="2" charset="0"/>
              </a:rPr>
              <a:t>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552822"/>
              </p:ext>
            </p:extLst>
          </p:nvPr>
        </p:nvGraphicFramePr>
        <p:xfrm>
          <a:off x="1974316" y="0"/>
          <a:ext cx="5283518" cy="681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02" r="28802"/>
                      <a:stretch>
                        <a:fillRect/>
                      </a:stretch>
                    </p:blipFill>
                    <p:spPr bwMode="auto">
                      <a:xfrm>
                        <a:off x="1974316" y="0"/>
                        <a:ext cx="5283518" cy="68144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649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934830"/>
              </p:ext>
            </p:extLst>
          </p:nvPr>
        </p:nvGraphicFramePr>
        <p:xfrm>
          <a:off x="-10649" y="786045"/>
          <a:ext cx="8341849" cy="55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22" r="7422"/>
                      <a:stretch>
                        <a:fillRect/>
                      </a:stretch>
                    </p:blipFill>
                    <p:spPr bwMode="auto">
                      <a:xfrm>
                        <a:off x="-10649" y="786045"/>
                        <a:ext cx="8341849" cy="55051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840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-4188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18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Baja California</a:t>
            </a:r>
            <a:endParaRPr lang="es-MX" alt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4988" y="332656"/>
            <a:ext cx="41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4 CuadroTexto"/>
          <p:cNvSpPr txBox="1"/>
          <p:nvPr/>
        </p:nvSpPr>
        <p:spPr>
          <a:xfrm>
            <a:off x="179512" y="1590615"/>
            <a:ext cx="5688632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la Sociedad Mexicana de Ingeniería Estructural:</a:t>
            </a:r>
          </a:p>
          <a:p>
            <a:pPr marL="742950" lvl="1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Existe</a:t>
            </a:r>
            <a:r>
              <a:rPr lang="es-MX" sz="1400" dirty="0" smtClean="0">
                <a:latin typeface="Montserrat" panose="00000500000000000000" pitchFamily="2" charset="0"/>
              </a:rPr>
              <a:t> un reglamento estatal.</a:t>
            </a:r>
          </a:p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El Atlas Nacional de Riesgos reporta la existencia de documentos normativos relativos a construcción y/o desarrollo urbano para los </a:t>
            </a:r>
            <a:r>
              <a:rPr lang="es-MX" sz="1400" b="1" dirty="0" smtClean="0">
                <a:latin typeface="Montserrat" panose="00000500000000000000" pitchFamily="2" charset="0"/>
              </a:rPr>
              <a:t>cinco </a:t>
            </a:r>
            <a:r>
              <a:rPr lang="es-MX" sz="1400" dirty="0" smtClean="0">
                <a:latin typeface="Montserrat" panose="00000500000000000000" pitchFamily="2" charset="0"/>
              </a:rPr>
              <a:t>municipios de Baja California.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79512" y="4253073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79512" y="4797152"/>
            <a:ext cx="87849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</a:t>
            </a:r>
            <a:r>
              <a:rPr lang="es-MX" sz="1400" b="1" dirty="0" smtClean="0">
                <a:latin typeface="Montserrat" panose="00000500000000000000" pitchFamily="2" charset="0"/>
              </a:rPr>
              <a:t>actualización de </a:t>
            </a:r>
            <a:r>
              <a:rPr lang="es-MX" sz="1400" b="1" dirty="0">
                <a:latin typeface="Montserrat" panose="00000500000000000000" pitchFamily="2" charset="0"/>
              </a:rPr>
              <a:t>la normatividad técnica</a:t>
            </a:r>
            <a:r>
              <a:rPr lang="es-MX" sz="1400" dirty="0">
                <a:latin typeface="Montserrat" panose="00000500000000000000" pitchFamily="2" charset="0"/>
              </a:rPr>
              <a:t> en materia de construcción en </a:t>
            </a:r>
            <a:r>
              <a:rPr lang="es-MX" sz="1400" dirty="0" smtClean="0">
                <a:latin typeface="Montserrat" panose="00000500000000000000" pitchFamily="2" charset="0"/>
              </a:rPr>
              <a:t>Baja California.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</a:t>
            </a:r>
            <a:r>
              <a:rPr lang="es-MX" sz="1400" dirty="0" smtClean="0">
                <a:latin typeface="Montserrat" panose="00000500000000000000" pitchFamily="2" charset="0"/>
              </a:rPr>
              <a:t>la participación </a:t>
            </a:r>
            <a:r>
              <a:rPr lang="es-MX" sz="1400" dirty="0">
                <a:latin typeface="Montserrat" panose="00000500000000000000" pitchFamily="2" charset="0"/>
              </a:rPr>
              <a:t>de los Colegios de Ingenieros Civiles existentes </a:t>
            </a:r>
            <a:r>
              <a:rPr lang="es-MX" sz="1400" dirty="0" smtClean="0">
                <a:latin typeface="Montserrat" panose="00000500000000000000" pitchFamily="2" charset="0"/>
              </a:rPr>
              <a:t>en Baja California.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5" t="8927" r="19587" b="7131"/>
          <a:stretch/>
        </p:blipFill>
        <p:spPr bwMode="auto">
          <a:xfrm>
            <a:off x="6119459" y="1052736"/>
            <a:ext cx="2809452" cy="358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10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1208941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</a:t>
            </a:r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para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especialistas locales, 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98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0">
            <a:extLst>
              <a:ext uri="{FF2B5EF4-FFF2-40B4-BE49-F238E27FC236}">
                <a16:creationId xmlns="" xmlns:a16="http://schemas.microsoft.com/office/drawing/2014/main" id="{5764E41A-638A-41F4-8891-65D83EA98CAE}"/>
              </a:ext>
            </a:extLst>
          </p:cNvPr>
          <p:cNvSpPr txBox="1"/>
          <p:nvPr/>
        </p:nvSpPr>
        <p:spPr>
          <a:xfrm>
            <a:off x="127950" y="5715833"/>
            <a:ext cx="9016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2000505000000020004" pitchFamily="2" charset="0"/>
              </a:rPr>
              <a:t>Temas a desarrollar</a:t>
            </a:r>
            <a:r>
              <a:rPr lang="es-MX" sz="1400" dirty="0">
                <a:latin typeface="Montserrat" panose="02000505000000020004" pitchFamily="2" charset="0"/>
              </a:rPr>
              <a:t>: </a:t>
            </a:r>
            <a:r>
              <a:rPr lang="es-MX" sz="1400" dirty="0" smtClean="0">
                <a:latin typeface="Montserrat" panose="02000505000000020004" pitchFamily="2" charset="0"/>
              </a:rPr>
              <a:t>Actualizar </a:t>
            </a:r>
            <a:r>
              <a:rPr lang="es-MX" sz="1400" dirty="0">
                <a:latin typeface="Montserrat" panose="02000505000000020004" pitchFamily="2" charset="0"/>
              </a:rPr>
              <a:t>los </a:t>
            </a:r>
            <a:r>
              <a:rPr lang="es-MX" sz="1400" b="1" dirty="0">
                <a:latin typeface="Montserrat" panose="02000505000000020004" pitchFamily="2" charset="0"/>
              </a:rPr>
              <a:t>puntos críticos </a:t>
            </a:r>
            <a:r>
              <a:rPr lang="es-MX" sz="1400" dirty="0" smtClean="0">
                <a:latin typeface="Montserrat" panose="02000505000000020004" pitchFamily="2" charset="0"/>
              </a:rPr>
              <a:t>de inundación </a:t>
            </a:r>
            <a:r>
              <a:rPr lang="es-MX" sz="1400" dirty="0">
                <a:latin typeface="Montserrat" panose="02000505000000020004" pitchFamily="2" charset="0"/>
              </a:rPr>
              <a:t>en el estado, </a:t>
            </a:r>
            <a:r>
              <a:rPr lang="es-MX" sz="1400" dirty="0" smtClean="0">
                <a:latin typeface="Montserrat" panose="02000505000000020004" pitchFamily="2" charset="0"/>
              </a:rPr>
              <a:t>sobre todo los que se ubican en cercanías de poblaciones asentadas en zonas de peligro, así como </a:t>
            </a:r>
            <a:r>
              <a:rPr lang="es-MX" sz="1400" b="1" dirty="0" smtClean="0">
                <a:latin typeface="Montserrat" panose="02000505000000020004" pitchFamily="2" charset="0"/>
              </a:rPr>
              <a:t>aguas abajo </a:t>
            </a:r>
            <a:r>
              <a:rPr lang="es-MX" sz="1400" dirty="0" smtClean="0">
                <a:latin typeface="Montserrat" panose="02000505000000020004" pitchFamily="2" charset="0"/>
              </a:rPr>
              <a:t>de las dos </a:t>
            </a:r>
            <a:r>
              <a:rPr lang="es-MX" sz="1400" b="1" dirty="0" smtClean="0">
                <a:latin typeface="Montserrat" panose="02000505000000020004" pitchFamily="2" charset="0"/>
              </a:rPr>
              <a:t>presas que poseen vertedor libre (El Carrizo y Emilio López Zamora)</a:t>
            </a:r>
            <a:r>
              <a:rPr lang="es-MX" sz="1400" dirty="0" smtClean="0">
                <a:latin typeface="Montserrat" panose="02000505000000020004" pitchFamily="2" charset="0"/>
              </a:rPr>
              <a:t>, ya que no existe un protocolo para el control de avenidas extraordinarias. </a:t>
            </a:r>
            <a:endParaRPr lang="es-MX" sz="1400" dirty="0">
              <a:latin typeface="Montserrat" panose="02000505000000020004" pitchFamily="2" charset="0"/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0" y="332656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5537" y="899423"/>
            <a:ext cx="566059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2000505000000020004" pitchFamily="2" charset="0"/>
              </a:rPr>
              <a:t>El estado cuenta con </a:t>
            </a:r>
            <a:r>
              <a:rPr lang="es-MX" sz="1400" b="1" dirty="0" smtClean="0">
                <a:latin typeface="Montserrat" panose="02000505000000020004" pitchFamily="2" charset="0"/>
              </a:rPr>
              <a:t>arroyos, ríos y presas</a:t>
            </a:r>
            <a:r>
              <a:rPr lang="es-MX" sz="1400" dirty="0" smtClean="0">
                <a:latin typeface="Montserrat" panose="02000505000000020004" pitchFamily="2" charset="0"/>
              </a:rPr>
              <a:t>, </a:t>
            </a:r>
            <a:r>
              <a:rPr lang="es-MX" sz="1400" dirty="0">
                <a:latin typeface="Montserrat" panose="02000505000000020004" pitchFamily="2" charset="0"/>
              </a:rPr>
              <a:t>los cuales pueden provocar </a:t>
            </a:r>
            <a:r>
              <a:rPr lang="es-MX" sz="1400" b="1" dirty="0" smtClean="0">
                <a:latin typeface="Montserrat" panose="02000505000000020004" pitchFamily="2" charset="0"/>
              </a:rPr>
              <a:t>inundaciones, </a:t>
            </a:r>
            <a:r>
              <a:rPr lang="es-MX" sz="1400" dirty="0" smtClean="0">
                <a:latin typeface="Montserrat" panose="02000505000000020004" pitchFamily="2" charset="0"/>
              </a:rPr>
              <a:t>principalmente en el invierno (diciembre a marzo), y en menor número en verano (julio a septiembre).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2000505000000020004" pitchFamily="2" charset="0"/>
              </a:rPr>
              <a:t>Durante </a:t>
            </a:r>
            <a:r>
              <a:rPr lang="es-MX" sz="1400" b="1" dirty="0" smtClean="0">
                <a:latin typeface="Montserrat" panose="02000505000000020004" pitchFamily="2" charset="0"/>
              </a:rPr>
              <a:t>1970 al 2010</a:t>
            </a:r>
            <a:r>
              <a:rPr lang="es-MX" sz="1400" dirty="0" smtClean="0">
                <a:latin typeface="Montserrat" panose="02000505000000020004" pitchFamily="2" charset="0"/>
              </a:rPr>
              <a:t> se registraron </a:t>
            </a:r>
            <a:r>
              <a:rPr lang="es-MX" sz="1400" b="1" dirty="0" smtClean="0">
                <a:latin typeface="Montserrat" panose="02000505000000020004" pitchFamily="2" charset="0"/>
              </a:rPr>
              <a:t>50</a:t>
            </a:r>
            <a:r>
              <a:rPr lang="es-MX" sz="1400" dirty="0" smtClean="0">
                <a:latin typeface="Montserrat" panose="02000505000000020004" pitchFamily="2" charset="0"/>
              </a:rPr>
              <a:t>   inundaciones que ocasionaron daños importantes principalmente en: Tijuana, Ensenada y Tecate, mientras que en los </a:t>
            </a:r>
            <a:r>
              <a:rPr lang="es-MX" sz="1400" b="1" dirty="0" smtClean="0">
                <a:latin typeface="Montserrat" panose="02000505000000020004" pitchFamily="2" charset="0"/>
              </a:rPr>
              <a:t>últimos cuatro años </a:t>
            </a:r>
            <a:r>
              <a:rPr lang="es-MX" sz="1400" dirty="0" smtClean="0">
                <a:latin typeface="Montserrat" panose="02000505000000020004" pitchFamily="2" charset="0"/>
              </a:rPr>
              <a:t>han ocurrido </a:t>
            </a:r>
            <a:r>
              <a:rPr lang="es-MX" sz="1400" b="1" dirty="0" smtClean="0">
                <a:latin typeface="Montserrat" panose="02000505000000020004" pitchFamily="2" charset="0"/>
              </a:rPr>
              <a:t>26 eventos </a:t>
            </a:r>
            <a:r>
              <a:rPr lang="es-MX" sz="1400" dirty="0" smtClean="0">
                <a:latin typeface="Montserrat" panose="02000505000000020004" pitchFamily="2" charset="0"/>
              </a:rPr>
              <a:t>en los municipios de Mexicali </a:t>
            </a:r>
            <a:r>
              <a:rPr lang="es-MX" sz="1400" dirty="0">
                <a:latin typeface="Montserrat" panose="02000505000000020004" pitchFamily="2" charset="0"/>
              </a:rPr>
              <a:t>(</a:t>
            </a:r>
            <a:r>
              <a:rPr lang="es-MX" sz="1400" b="1" dirty="0" smtClean="0">
                <a:latin typeface="Montserrat" panose="02000505000000020004" pitchFamily="2" charset="0"/>
              </a:rPr>
              <a:t>peligro muy alto</a:t>
            </a:r>
            <a:r>
              <a:rPr lang="es-MX" sz="1400" dirty="0" smtClean="0">
                <a:latin typeface="Montserrat" panose="02000505000000020004" pitchFamily="2" charset="0"/>
              </a:rPr>
              <a:t>); (Tijuana (</a:t>
            </a:r>
            <a:r>
              <a:rPr lang="es-MX" sz="1400" b="1" dirty="0" smtClean="0">
                <a:latin typeface="Montserrat" panose="02000505000000020004" pitchFamily="2" charset="0"/>
              </a:rPr>
              <a:t>peligro medio</a:t>
            </a:r>
            <a:r>
              <a:rPr lang="es-MX" sz="1400" dirty="0">
                <a:latin typeface="Montserrat" panose="02000505000000020004" pitchFamily="2" charset="0"/>
              </a:rPr>
              <a:t>); </a:t>
            </a:r>
            <a:r>
              <a:rPr lang="es-MX" sz="1400" dirty="0" smtClean="0">
                <a:latin typeface="Montserrat" panose="02000505000000020004" pitchFamily="2" charset="0"/>
              </a:rPr>
              <a:t>Tecate y </a:t>
            </a:r>
            <a:r>
              <a:rPr lang="es-MX" sz="1400" dirty="0">
                <a:latin typeface="Montserrat" panose="02000505000000020004" pitchFamily="2" charset="0"/>
              </a:rPr>
              <a:t>Ensenada </a:t>
            </a:r>
            <a:r>
              <a:rPr lang="es-MX" sz="1400" dirty="0" smtClean="0">
                <a:latin typeface="Montserrat" panose="02000505000000020004" pitchFamily="2" charset="0"/>
              </a:rPr>
              <a:t>(</a:t>
            </a:r>
            <a:r>
              <a:rPr lang="es-MX" sz="1400" b="1" dirty="0" smtClean="0">
                <a:latin typeface="Montserrat" panose="02000505000000020004" pitchFamily="2" charset="0"/>
              </a:rPr>
              <a:t>peligro bajo</a:t>
            </a:r>
            <a:r>
              <a:rPr lang="es-MX" sz="1400" dirty="0" smtClean="0">
                <a:latin typeface="Montserrat" panose="02000505000000020004" pitchFamily="2" charset="0"/>
              </a:rPr>
              <a:t>); y Playas de Rosarito (</a:t>
            </a:r>
            <a:r>
              <a:rPr lang="es-MX" sz="1400" b="1" dirty="0" smtClean="0">
                <a:latin typeface="Montserrat" panose="02000505000000020004" pitchFamily="2" charset="0"/>
              </a:rPr>
              <a:t>peligro muy bajo</a:t>
            </a:r>
            <a:r>
              <a:rPr lang="es-MX" sz="1400" dirty="0" smtClean="0">
                <a:latin typeface="Montserrat" panose="02000505000000020004" pitchFamily="2" charset="0"/>
              </a:rPr>
              <a:t>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2000505000000020004" pitchFamily="2" charset="0"/>
              </a:rPr>
              <a:t>BC posee </a:t>
            </a:r>
            <a:r>
              <a:rPr lang="es-MX" sz="1400" b="1" dirty="0">
                <a:latin typeface="Montserrat" panose="02000505000000020004" pitchFamily="2" charset="0"/>
              </a:rPr>
              <a:t>51 presas</a:t>
            </a:r>
            <a:r>
              <a:rPr lang="es-MX" sz="1400" dirty="0">
                <a:latin typeface="Montserrat" panose="02000505000000020004" pitchFamily="2" charset="0"/>
              </a:rPr>
              <a:t>, de las cuales sólo </a:t>
            </a:r>
            <a:r>
              <a:rPr lang="es-MX" sz="1400" b="1" dirty="0">
                <a:latin typeface="Montserrat" panose="02000505000000020004" pitchFamily="2" charset="0"/>
              </a:rPr>
              <a:t>11 </a:t>
            </a:r>
            <a:r>
              <a:rPr lang="es-MX" sz="1400" dirty="0">
                <a:latin typeface="Montserrat" panose="02000505000000020004" pitchFamily="2" charset="0"/>
              </a:rPr>
              <a:t>tienen </a:t>
            </a:r>
            <a:r>
              <a:rPr lang="es-MX" sz="1400" dirty="0" smtClean="0">
                <a:latin typeface="Montserrat" panose="02000505000000020004" pitchFamily="2" charset="0"/>
              </a:rPr>
              <a:t>protocolo de </a:t>
            </a:r>
            <a:r>
              <a:rPr lang="es-MX" sz="1400" b="1" dirty="0">
                <a:latin typeface="Montserrat" panose="02000505000000020004" pitchFamily="2" charset="0"/>
              </a:rPr>
              <a:t>control de avenidas</a:t>
            </a:r>
            <a:r>
              <a:rPr lang="es-MX" sz="1400" dirty="0">
                <a:latin typeface="Montserrat" panose="02000505000000020004" pitchFamily="2" charset="0"/>
              </a:rPr>
              <a:t>, entre ellas está Emilio López Zamora. Se requiere monitoreo y vigilancia en las demás presas.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2000505000000020004" pitchFamily="2" charset="0"/>
              </a:rPr>
              <a:t>Semanalmente</a:t>
            </a:r>
            <a:r>
              <a:rPr lang="es-MX" sz="1400" dirty="0">
                <a:latin typeface="Montserrat" panose="02000505000000020004" pitchFamily="2" charset="0"/>
              </a:rPr>
              <a:t>, </a:t>
            </a:r>
            <a:r>
              <a:rPr lang="es-MX" sz="1400" b="1" dirty="0">
                <a:latin typeface="Montserrat" panose="02000505000000020004" pitchFamily="2" charset="0"/>
              </a:rPr>
              <a:t>se monitorean </a:t>
            </a:r>
            <a:r>
              <a:rPr lang="es-MX" sz="1400" b="1" dirty="0" smtClean="0">
                <a:latin typeface="Montserrat" panose="02000505000000020004" pitchFamily="2" charset="0"/>
              </a:rPr>
              <a:t>TRES</a:t>
            </a:r>
            <a:r>
              <a:rPr lang="es-MX" sz="1400" dirty="0" smtClean="0">
                <a:latin typeface="Montserrat" panose="02000505000000020004" pitchFamily="2" charset="0"/>
              </a:rPr>
              <a:t> </a:t>
            </a:r>
            <a:r>
              <a:rPr lang="es-MX" sz="1400" b="1" dirty="0">
                <a:latin typeface="Montserrat" panose="02000505000000020004" pitchFamily="2" charset="0"/>
              </a:rPr>
              <a:t>presas</a:t>
            </a:r>
            <a:r>
              <a:rPr lang="es-MX" sz="1400" dirty="0">
                <a:latin typeface="Montserrat" panose="02000505000000020004" pitchFamily="2" charset="0"/>
              </a:rPr>
              <a:t>: </a:t>
            </a:r>
            <a:r>
              <a:rPr lang="es-MX" sz="1400" dirty="0" smtClean="0">
                <a:latin typeface="Montserrat" panose="02000505000000020004" pitchFamily="2" charset="0"/>
              </a:rPr>
              <a:t>Abelardo L. Rodríguez (82 años operando), El Carrizo y Emilio López Zamora,  por </a:t>
            </a:r>
            <a:r>
              <a:rPr lang="es-MX" sz="1400" dirty="0">
                <a:latin typeface="Montserrat" panose="02000505000000020004" pitchFamily="2" charset="0"/>
              </a:rPr>
              <a:t>su importancia en </a:t>
            </a:r>
            <a:r>
              <a:rPr lang="es-MX" sz="1400" b="1" dirty="0" smtClean="0">
                <a:latin typeface="Montserrat" panose="02000505000000020004" pitchFamily="2" charset="0"/>
              </a:rPr>
              <a:t>dotación de agua potable </a:t>
            </a:r>
            <a:r>
              <a:rPr lang="es-MX" sz="1400" dirty="0" smtClean="0">
                <a:latin typeface="Montserrat" panose="02000505000000020004" pitchFamily="2" charset="0"/>
              </a:rPr>
              <a:t>doméstico e industrial. 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5981593" y="877742"/>
            <a:ext cx="3067615" cy="2444482"/>
            <a:chOff x="5972167" y="1025100"/>
            <a:chExt cx="3067615" cy="244448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167" y="1025100"/>
              <a:ext cx="3067615" cy="2444482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16 Rectángulo"/>
            <p:cNvSpPr/>
            <p:nvPr/>
          </p:nvSpPr>
          <p:spPr>
            <a:xfrm>
              <a:off x="6023115" y="2204864"/>
              <a:ext cx="1346406" cy="2880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100" b="1" dirty="0" smtClean="0">
                  <a:solidFill>
                    <a:srgbClr val="860000"/>
                  </a:solidFill>
                  <a:latin typeface="Montserrat" panose="00000500000000000000" pitchFamily="2" charset="0"/>
                </a:rPr>
                <a:t>Presa Abelardo L. Rodríguez</a:t>
              </a:r>
              <a:endParaRPr lang="es-MX" sz="1100" b="1" dirty="0">
                <a:solidFill>
                  <a:srgbClr val="860000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2540147"/>
              <a:ext cx="692150" cy="695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10 Grupo"/>
          <p:cNvGrpSpPr/>
          <p:nvPr/>
        </p:nvGrpSpPr>
        <p:grpSpPr>
          <a:xfrm>
            <a:off x="6002712" y="3557973"/>
            <a:ext cx="3086468" cy="1982347"/>
            <a:chOff x="5962740" y="3998059"/>
            <a:chExt cx="3086468" cy="1982347"/>
          </a:xfrm>
        </p:grpSpPr>
        <p:pic>
          <p:nvPicPr>
            <p:cNvPr id="2053" name="Picture 5" descr="D:\Desktop\Tijuana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2740" y="3998059"/>
              <a:ext cx="3086468" cy="1982347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6026685" y="4509120"/>
              <a:ext cx="756084" cy="2880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100" b="1" dirty="0" smtClean="0">
                  <a:solidFill>
                    <a:srgbClr val="860000"/>
                  </a:solidFill>
                  <a:latin typeface="Montserrat" panose="00000500000000000000" pitchFamily="2" charset="0"/>
                </a:rPr>
                <a:t>Tijuana</a:t>
              </a:r>
              <a:endParaRPr lang="es-MX" sz="1100" b="1" dirty="0">
                <a:solidFill>
                  <a:srgbClr val="860000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18" name="Picture 7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55083" y="4941168"/>
              <a:ext cx="641235" cy="828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849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C72EED67-8814-42EC-AC9E-531C75A9F126}"/>
              </a:ext>
            </a:extLst>
          </p:cNvPr>
          <p:cNvSpPr txBox="1"/>
          <p:nvPr/>
        </p:nvSpPr>
        <p:spPr>
          <a:xfrm>
            <a:off x="-36513" y="764704"/>
            <a:ext cx="609378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2000505000000020004" pitchFamily="2" charset="0"/>
              </a:rPr>
              <a:t>Se cuenta con los siguientes materiales: mapas de </a:t>
            </a:r>
            <a:r>
              <a:rPr lang="es-MX" sz="1400" b="1" dirty="0">
                <a:latin typeface="Montserrat" panose="02000505000000020004" pitchFamily="2" charset="0"/>
              </a:rPr>
              <a:t>peligro</a:t>
            </a:r>
            <a:r>
              <a:rPr lang="es-MX" sz="1400" dirty="0">
                <a:latin typeface="Montserrat" panose="02000505000000020004" pitchFamily="2" charset="0"/>
              </a:rPr>
              <a:t> a escala municipal, </a:t>
            </a:r>
            <a:r>
              <a:rPr lang="es-MX" sz="1400" b="1" dirty="0">
                <a:latin typeface="Montserrat" panose="02000505000000020004" pitchFamily="2" charset="0"/>
              </a:rPr>
              <a:t>inundaciones históricas</a:t>
            </a:r>
            <a:r>
              <a:rPr lang="es-MX" sz="1400" dirty="0">
                <a:latin typeface="Montserrat" panose="02000505000000020004" pitchFamily="2" charset="0"/>
              </a:rPr>
              <a:t>  y de </a:t>
            </a:r>
            <a:r>
              <a:rPr lang="es-MX" sz="1400" b="1" dirty="0">
                <a:latin typeface="Montserrat" panose="02000505000000020004" pitchFamily="2" charset="0"/>
              </a:rPr>
              <a:t>vulnerabilidad</a:t>
            </a:r>
            <a:r>
              <a:rPr lang="es-MX" sz="1400" dirty="0">
                <a:latin typeface="Montserrat" panose="02000505000000020004" pitchFamily="2" charset="0"/>
              </a:rPr>
              <a:t>, ambos disponibles en el </a:t>
            </a:r>
            <a:r>
              <a:rPr lang="es-MX" sz="1400" dirty="0" smtClean="0">
                <a:latin typeface="Montserrat" panose="02000505000000020004" pitchFamily="2" charset="0"/>
              </a:rPr>
              <a:t>ANR, así como el </a:t>
            </a:r>
            <a:r>
              <a:rPr lang="es-MX" sz="1400" b="1" dirty="0" smtClean="0">
                <a:latin typeface="Montserrat" panose="02000505000000020004" pitchFamily="2" charset="0"/>
              </a:rPr>
              <a:t>índice de inundabilidad</a:t>
            </a:r>
            <a:r>
              <a:rPr lang="es-MX" sz="1400" dirty="0" smtClean="0">
                <a:latin typeface="Montserrat" panose="02000505000000020004" pitchFamily="2" charset="0"/>
              </a:rPr>
              <a:t>, escenarios de inundación para las </a:t>
            </a:r>
            <a:r>
              <a:rPr lang="es-MX" sz="1400" b="1" dirty="0" smtClean="0">
                <a:latin typeface="Montserrat" panose="02000505000000020004" pitchFamily="2" charset="0"/>
              </a:rPr>
              <a:t>ciudades</a:t>
            </a:r>
            <a:r>
              <a:rPr lang="es-MX" sz="1400" dirty="0" smtClean="0">
                <a:latin typeface="Montserrat" panose="02000505000000020004" pitchFamily="2" charset="0"/>
              </a:rPr>
              <a:t> de Ensenada, Los Cabos, Mexicali, Tecate y Tijuana; </a:t>
            </a:r>
            <a:r>
              <a:rPr lang="es-MX" sz="1400" b="1" dirty="0" smtClean="0">
                <a:latin typeface="Montserrat" panose="02000505000000020004" pitchFamily="2" charset="0"/>
              </a:rPr>
              <a:t>presa</a:t>
            </a:r>
            <a:r>
              <a:rPr lang="es-MX" sz="1400" dirty="0" smtClean="0">
                <a:latin typeface="Montserrat" panose="02000505000000020004" pitchFamily="2" charset="0"/>
              </a:rPr>
              <a:t> Abelardo L. Rodríguez y </a:t>
            </a:r>
            <a:r>
              <a:rPr lang="es-MX" sz="1400" b="1" dirty="0" smtClean="0">
                <a:latin typeface="Montserrat" panose="02000505000000020004" pitchFamily="2" charset="0"/>
              </a:rPr>
              <a:t>delimitación de zonas federales,</a:t>
            </a:r>
            <a:r>
              <a:rPr lang="es-MX" sz="1400" dirty="0" smtClean="0">
                <a:latin typeface="Montserrat" panose="02000505000000020004" pitchFamily="2" charset="0"/>
              </a:rPr>
              <a:t> éstos últimos elaborados por </a:t>
            </a:r>
            <a:r>
              <a:rPr lang="es-MX" sz="1400" dirty="0">
                <a:latin typeface="Montserrat" panose="02000505000000020004" pitchFamily="2" charset="0"/>
              </a:rPr>
              <a:t>la </a:t>
            </a:r>
            <a:r>
              <a:rPr lang="es-MX" sz="1400" dirty="0" smtClean="0">
                <a:latin typeface="Montserrat" panose="02000505000000020004" pitchFamily="2" charset="0"/>
              </a:rPr>
              <a:t>CONAGUA y la UNAM. </a:t>
            </a:r>
            <a:endParaRPr lang="es-MX" sz="1400" dirty="0">
              <a:latin typeface="Montserrat" panose="02000505000000020004" pitchFamily="2" charset="0"/>
            </a:endParaRPr>
          </a:p>
          <a:p>
            <a:pPr algn="just"/>
            <a:r>
              <a:rPr lang="es-MX" sz="1400" b="1" dirty="0" smtClean="0">
                <a:solidFill>
                  <a:srgbClr val="38806B"/>
                </a:solidFill>
                <a:latin typeface="Montserrat" panose="02000505000000020004" pitchFamily="2" charset="0"/>
              </a:rPr>
              <a:t>Recomendaciones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2000505000000020004" pitchFamily="2" charset="0"/>
              </a:rPr>
              <a:t>Actualizar</a:t>
            </a:r>
            <a:r>
              <a:rPr lang="es-MX" sz="1400" dirty="0">
                <a:latin typeface="Montserrat" panose="02000505000000020004" pitchFamily="2" charset="0"/>
              </a:rPr>
              <a:t>, elaborar y difundir mapas de inundación para </a:t>
            </a:r>
            <a:r>
              <a:rPr lang="es-MX" sz="1400" dirty="0" smtClean="0">
                <a:latin typeface="Montserrat" panose="02000505000000020004" pitchFamily="2" charset="0"/>
              </a:rPr>
              <a:t>ríos, </a:t>
            </a:r>
            <a:r>
              <a:rPr lang="es-MX" sz="1400" dirty="0">
                <a:latin typeface="Montserrat" panose="02000505000000020004" pitchFamily="2" charset="0"/>
              </a:rPr>
              <a:t>centros </a:t>
            </a:r>
            <a:r>
              <a:rPr lang="es-MX" sz="1400" dirty="0" smtClean="0">
                <a:latin typeface="Montserrat" panose="02000505000000020004" pitchFamily="2" charset="0"/>
              </a:rPr>
              <a:t>urbanos y presas, </a:t>
            </a:r>
            <a:r>
              <a:rPr lang="es-MX" sz="1400" dirty="0">
                <a:latin typeface="Montserrat" panose="02000505000000020004" pitchFamily="2" charset="0"/>
              </a:rPr>
              <a:t>con apoyo de las dependencias académicas del </a:t>
            </a:r>
            <a:r>
              <a:rPr lang="es-MX" sz="1400" dirty="0" smtClean="0">
                <a:latin typeface="Montserrat" panose="02000505000000020004" pitchFamily="2" charset="0"/>
              </a:rPr>
              <a:t>estado, para </a:t>
            </a:r>
            <a:r>
              <a:rPr lang="es-MX" sz="1400" b="1" dirty="0" smtClean="0">
                <a:latin typeface="Montserrat" panose="02000505000000020004" pitchFamily="2" charset="0"/>
              </a:rPr>
              <a:t>todos</a:t>
            </a:r>
            <a:r>
              <a:rPr lang="es-MX" sz="1400" dirty="0" smtClean="0">
                <a:latin typeface="Montserrat" panose="02000505000000020004" pitchFamily="2" charset="0"/>
              </a:rPr>
              <a:t> los municipios.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2000505000000020004" pitchFamily="2" charset="0"/>
              </a:rPr>
              <a:t>Fortalecer el monitoreo y vigilancia </a:t>
            </a:r>
            <a:r>
              <a:rPr lang="es-MX" sz="1400" dirty="0" err="1" smtClean="0">
                <a:latin typeface="Montserrat" panose="02000505000000020004" pitchFamily="2" charset="0"/>
              </a:rPr>
              <a:t>hidrometeorológica</a:t>
            </a:r>
            <a:r>
              <a:rPr lang="es-MX" sz="1400" dirty="0" smtClean="0">
                <a:latin typeface="Montserrat" panose="02000505000000020004" pitchFamily="2" charset="0"/>
              </a:rPr>
              <a:t>, principalmente en las cuencas de los ríos Tijuana, arroyos </a:t>
            </a:r>
            <a:r>
              <a:rPr lang="es-MX" sz="1400" dirty="0">
                <a:latin typeface="Montserrat" panose="02000505000000020004" pitchFamily="2" charset="0"/>
              </a:rPr>
              <a:t>Ensenada, </a:t>
            </a:r>
            <a:r>
              <a:rPr lang="es-MX" sz="1400" dirty="0" err="1">
                <a:latin typeface="Montserrat" panose="02000505000000020004" pitchFamily="2" charset="0"/>
              </a:rPr>
              <a:t>Aguijito</a:t>
            </a:r>
            <a:r>
              <a:rPr lang="es-MX" sz="1400" dirty="0">
                <a:latin typeface="Montserrat" panose="02000505000000020004" pitchFamily="2" charset="0"/>
              </a:rPr>
              <a:t>, Agua Chiquita, Nueva York, La Escopeta, Santo Domingo, Guadalupe, San Carlos, San Vicente, Las </a:t>
            </a:r>
            <a:r>
              <a:rPr lang="es-MX" sz="1400" dirty="0" smtClean="0">
                <a:latin typeface="Montserrat" panose="02000505000000020004" pitchFamily="2" charset="0"/>
              </a:rPr>
              <a:t>Palmas, ya que existe una red de estaciones climatológicas e hidrométricas, las cuales no todas operan de forma automática.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2000505000000020004" pitchFamily="2" charset="0"/>
              </a:rPr>
              <a:t>Delimitar las zonas federales</a:t>
            </a:r>
            <a:r>
              <a:rPr lang="es-MX" sz="1400" dirty="0" smtClean="0">
                <a:latin typeface="Montserrat" panose="02000505000000020004" pitchFamily="2" charset="0"/>
              </a:rPr>
              <a:t> para </a:t>
            </a:r>
            <a:r>
              <a:rPr lang="es-MX" sz="1400" b="1" dirty="0" smtClean="0">
                <a:latin typeface="Montserrat" panose="02000505000000020004" pitchFamily="2" charset="0"/>
              </a:rPr>
              <a:t>disminuir</a:t>
            </a:r>
            <a:r>
              <a:rPr lang="es-MX" sz="1400" dirty="0" smtClean="0">
                <a:latin typeface="Montserrat" panose="02000505000000020004" pitchFamily="2" charset="0"/>
              </a:rPr>
              <a:t> las </a:t>
            </a:r>
            <a:r>
              <a:rPr lang="es-MX" sz="1400" b="1" dirty="0" smtClean="0">
                <a:latin typeface="Montserrat" panose="02000505000000020004" pitchFamily="2" charset="0"/>
              </a:rPr>
              <a:t>invasiones</a:t>
            </a:r>
            <a:r>
              <a:rPr lang="es-MX" sz="1400" dirty="0" smtClean="0">
                <a:latin typeface="Montserrat" panose="02000505000000020004" pitchFamily="2" charset="0"/>
              </a:rPr>
              <a:t> aguas abajo de las </a:t>
            </a:r>
            <a:r>
              <a:rPr lang="es-MX" sz="1400" b="1" dirty="0">
                <a:latin typeface="Montserrat" panose="02000505000000020004" pitchFamily="2" charset="0"/>
              </a:rPr>
              <a:t>presas </a:t>
            </a:r>
            <a:r>
              <a:rPr lang="es-MX" sz="1400" dirty="0">
                <a:latin typeface="Montserrat" panose="02000505000000020004" pitchFamily="2" charset="0"/>
              </a:rPr>
              <a:t>Abelardo L. </a:t>
            </a:r>
            <a:r>
              <a:rPr lang="es-MX" sz="1400" dirty="0" smtClean="0">
                <a:latin typeface="Montserrat" panose="02000505000000020004" pitchFamily="2" charset="0"/>
              </a:rPr>
              <a:t>Rodríguez, </a:t>
            </a:r>
            <a:r>
              <a:rPr lang="es-MX" sz="1400" dirty="0">
                <a:latin typeface="Montserrat" panose="02000505000000020004" pitchFamily="2" charset="0"/>
              </a:rPr>
              <a:t>El Carrizo y Emilio López Zamora</a:t>
            </a:r>
            <a:r>
              <a:rPr lang="es-MX" sz="1400" dirty="0" smtClean="0">
                <a:latin typeface="Montserrat" panose="02000505000000020004" pitchFamily="2" charset="0"/>
              </a:rPr>
              <a:t>, así como en las </a:t>
            </a:r>
            <a:r>
              <a:rPr lang="es-MX" sz="1400" b="1" dirty="0" smtClean="0">
                <a:latin typeface="Montserrat" panose="02000505000000020004" pitchFamily="2" charset="0"/>
              </a:rPr>
              <a:t>márgenes de arroyos</a:t>
            </a:r>
            <a:r>
              <a:rPr lang="es-MX" sz="1400" dirty="0" smtClean="0">
                <a:latin typeface="Montserrat" panose="02000505000000020004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2000505000000020004" pitchFamily="2" charset="0"/>
              </a:rPr>
              <a:t>Elaborar un inventario que integre las características y condiciones de las obras de protección, para el control de avenidas en el estado.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2000505000000020004" pitchFamily="2" charset="0"/>
              </a:rPr>
              <a:t>Dar </a:t>
            </a:r>
            <a:r>
              <a:rPr lang="es-MX" sz="1400" b="1" dirty="0">
                <a:latin typeface="Montserrat" panose="02000505000000020004" pitchFamily="2" charset="0"/>
              </a:rPr>
              <a:t>mantenimiento </a:t>
            </a:r>
            <a:r>
              <a:rPr lang="es-MX" sz="1400" b="1" dirty="0" smtClean="0">
                <a:latin typeface="Montserrat" panose="02000505000000020004" pitchFamily="2" charset="0"/>
              </a:rPr>
              <a:t>preventivo a </a:t>
            </a:r>
            <a:r>
              <a:rPr lang="es-MX" sz="1400" b="1" dirty="0">
                <a:latin typeface="Montserrat" panose="02000505000000020004" pitchFamily="2" charset="0"/>
              </a:rPr>
              <a:t>los </a:t>
            </a:r>
            <a:r>
              <a:rPr lang="es-MX" sz="1400" b="1" dirty="0" smtClean="0">
                <a:latin typeface="Montserrat" panose="02000505000000020004" pitchFamily="2" charset="0"/>
              </a:rPr>
              <a:t>bordos</a:t>
            </a:r>
            <a:r>
              <a:rPr lang="es-MX" sz="1400" dirty="0">
                <a:latin typeface="Montserrat" panose="02000505000000020004" pitchFamily="2" charset="0"/>
              </a:rPr>
              <a:t> </a:t>
            </a:r>
            <a:r>
              <a:rPr lang="es-MX" sz="1400" dirty="0" smtClean="0">
                <a:latin typeface="Montserrat" panose="02000505000000020004" pitchFamily="2" charset="0"/>
              </a:rPr>
              <a:t>con </a:t>
            </a:r>
            <a:r>
              <a:rPr lang="es-MX" sz="1400" dirty="0">
                <a:latin typeface="Montserrat" panose="02000505000000020004" pitchFamily="2" charset="0"/>
              </a:rPr>
              <a:t>el fin de proteger a los centros de población y zonas productivas. 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2391" y="332656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I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57208" y="6275579"/>
            <a:ext cx="498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b="1" dirty="0">
                <a:latin typeface="Montserrat Light" panose="00000400000000000000" pitchFamily="2" charset="0"/>
              </a:rPr>
              <a:t>Fuente: PRONACCH, </a:t>
            </a:r>
            <a:r>
              <a:rPr lang="es-MX" sz="800" b="1" dirty="0" smtClean="0">
                <a:latin typeface="Montserrat Light" panose="00000400000000000000" pitchFamily="2" charset="0"/>
              </a:rPr>
              <a:t>2013</a:t>
            </a:r>
          </a:p>
          <a:p>
            <a:pPr algn="r"/>
            <a:r>
              <a:rPr lang="es-MX" sz="800" b="1" dirty="0">
                <a:latin typeface="Montserrat Light" panose="00000400000000000000" pitchFamily="2" charset="0"/>
                <a:hlinkClick r:id="rId3"/>
              </a:rPr>
              <a:t>https://</a:t>
            </a:r>
            <a:r>
              <a:rPr lang="es-MX" sz="800" b="1" dirty="0" smtClean="0">
                <a:latin typeface="Montserrat Light" panose="00000400000000000000" pitchFamily="2" charset="0"/>
                <a:hlinkClick r:id="rId3"/>
              </a:rPr>
              <a:t>www.gob.mx/conagua/acciones-y-programas/peninsula-de-baja-california</a:t>
            </a:r>
            <a:endParaRPr lang="es-MX" sz="800" b="1" dirty="0" smtClean="0">
              <a:latin typeface="Montserrat Light" panose="00000400000000000000" pitchFamily="2" charset="0"/>
            </a:endParaRPr>
          </a:p>
          <a:p>
            <a:pPr algn="r"/>
            <a:r>
              <a:rPr lang="es-MX" sz="800" b="1" dirty="0" smtClean="0">
                <a:latin typeface="Montserrat Light" panose="00000400000000000000" pitchFamily="2" charset="0"/>
                <a:hlinkClick r:id="rId4"/>
              </a:rPr>
              <a:t>https</a:t>
            </a:r>
            <a:r>
              <a:rPr lang="es-MX" sz="800" b="1" dirty="0">
                <a:latin typeface="Montserrat Light" panose="00000400000000000000" pitchFamily="2" charset="0"/>
                <a:hlinkClick r:id="rId4"/>
              </a:rPr>
              <a:t>://www.gob.mx/</a:t>
            </a:r>
            <a:r>
              <a:rPr lang="es-MX" sz="800" b="1" dirty="0" err="1">
                <a:latin typeface="Montserrat Light" panose="00000400000000000000" pitchFamily="2" charset="0"/>
                <a:hlinkClick r:id="rId4"/>
              </a:rPr>
              <a:t>cms</a:t>
            </a:r>
            <a:r>
              <a:rPr lang="es-MX" sz="800" b="1" dirty="0">
                <a:latin typeface="Montserrat Light" panose="00000400000000000000" pitchFamily="2" charset="0"/>
                <a:hlinkClick r:id="rId4"/>
              </a:rPr>
              <a:t>/</a:t>
            </a:r>
            <a:r>
              <a:rPr lang="es-MX" sz="800" b="1" dirty="0" err="1">
                <a:latin typeface="Montserrat Light" panose="00000400000000000000" pitchFamily="2" charset="0"/>
                <a:hlinkClick r:id="rId4"/>
              </a:rPr>
              <a:t>uploads</a:t>
            </a:r>
            <a:r>
              <a:rPr lang="es-MX" sz="800" b="1" dirty="0">
                <a:latin typeface="Montserrat Light" panose="00000400000000000000" pitchFamily="2" charset="0"/>
                <a:hlinkClick r:id="rId4"/>
              </a:rPr>
              <a:t>/</a:t>
            </a:r>
            <a:r>
              <a:rPr lang="es-MX" sz="800" b="1" dirty="0" err="1">
                <a:latin typeface="Montserrat Light" panose="00000400000000000000" pitchFamily="2" charset="0"/>
                <a:hlinkClick r:id="rId4"/>
              </a:rPr>
              <a:t>attachment</a:t>
            </a:r>
            <a:r>
              <a:rPr lang="es-MX" sz="800" b="1" dirty="0">
                <a:latin typeface="Montserrat Light" panose="00000400000000000000" pitchFamily="2" charset="0"/>
                <a:hlinkClick r:id="rId4"/>
              </a:rPr>
              <a:t>/file/281353/ZONA_URBANA_ENSENADA__BC..</a:t>
            </a:r>
            <a:r>
              <a:rPr lang="es-MX" sz="800" b="1" dirty="0" err="1" smtClean="0">
                <a:latin typeface="Montserrat Light" panose="00000400000000000000" pitchFamily="2" charset="0"/>
                <a:hlinkClick r:id="rId4"/>
              </a:rPr>
              <a:t>pdf</a:t>
            </a:r>
            <a:endParaRPr lang="es-MX" sz="800" b="1" dirty="0" smtClean="0">
              <a:latin typeface="Montserrat Light" panose="00000400000000000000" pitchFamily="2" charset="0"/>
            </a:endParaRPr>
          </a:p>
          <a:p>
            <a:pPr algn="r"/>
            <a:endParaRPr lang="es-MX" sz="800" b="1" dirty="0" smtClean="0">
              <a:latin typeface="Montserrat Light" panose="00000400000000000000" pitchFamily="2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6084168" y="908720"/>
            <a:ext cx="2869447" cy="2405524"/>
            <a:chOff x="6084168" y="1041621"/>
            <a:chExt cx="2869447" cy="240552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84168" y="1041621"/>
              <a:ext cx="2869447" cy="2405524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3017990"/>
              <a:ext cx="648072" cy="19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71" y="3429000"/>
            <a:ext cx="2896344" cy="263055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07504" y="3099152"/>
            <a:ext cx="88206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400" b="1" dirty="0">
                <a:latin typeface="Montserrat" panose="00000500000000000000" pitchFamily="2" charset="0"/>
              </a:rPr>
              <a:t>por ondas de calor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(nuevos, próximamente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Capas de indicadores cuantitativos y de escenarios de riesgo por ondas gélidas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http://www.atlasnacionalderiesgos.gob.mx/archivo/visor-capas.html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r>
              <a:rPr lang="es-MX" sz="1400" i="1" dirty="0" smtClean="0">
                <a:latin typeface="Montserrat" panose="00000500000000000000" pitchFamily="2" charset="0"/>
              </a:rPr>
              <a:t>Aplicación </a:t>
            </a:r>
            <a:r>
              <a:rPr lang="es-MX" sz="1400" i="1" dirty="0">
                <a:latin typeface="Montserrat" panose="00000500000000000000" pitchFamily="2" charset="0"/>
              </a:rPr>
              <a:t>de la Metodología para obtener Mapas de Riesgo por Bajas Temperaturas y Nevadas en la Comunidad de Raíces, Estado de México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https://www.cenapred.gob.mx/es/Publicaciones/archivos/156.pdf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Mapas de riesgo por temperaturas máximas (3ª etapa ondas de calor)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http://www1.cenapred.unam.mx/DIR_INVESTIGACION/Fraccion_XLI/RH/180301_RH_ondas_de_calor_mapas.pdf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</a:t>
            </a:r>
            <a:r>
              <a:rPr lang="es-MX" sz="1400" dirty="0">
                <a:latin typeface="Montserrat" panose="00000500000000000000" pitchFamily="2" charset="0"/>
              </a:rPr>
              <a:t>Fracciones </a:t>
            </a:r>
            <a:r>
              <a:rPr lang="es-MX" sz="1400" dirty="0" smtClean="0">
                <a:latin typeface="Montserrat" panose="00000500000000000000" pitchFamily="2" charset="0"/>
              </a:rPr>
              <a:t>V.10, V.11 y V.12 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>
                <a:latin typeface="Montserrat" panose="00000500000000000000" pitchFamily="2" charset="0"/>
              </a:rPr>
              <a:t>Guía Básica para la Elaboración de Atlas Estatales y Municipales de Peligros y Riesgos</a:t>
            </a:r>
            <a:r>
              <a:rPr lang="es-MX" sz="1400" b="1" dirty="0">
                <a:latin typeface="Montserrat" panose="00000500000000000000" pitchFamily="2" charset="0"/>
              </a:rPr>
              <a:t>.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Capítulo III 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www.cenapred.gob.mx/es/Publicaciones/archivos/63.pdf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332656"/>
            <a:ext cx="471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922" y="827420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calor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y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bajas temperaturas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07504" y="1155516"/>
            <a:ext cx="8820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147 </a:t>
            </a:r>
            <a:r>
              <a:rPr lang="es-MX" sz="1400" b="1" dirty="0" smtClean="0">
                <a:latin typeface="Montserrat" panose="00000500000000000000" pitchFamily="2" charset="0"/>
              </a:rPr>
              <a:t>decesos </a:t>
            </a:r>
            <a:r>
              <a:rPr lang="es-MX" sz="1400" b="1" dirty="0">
                <a:latin typeface="Montserrat" panose="00000500000000000000" pitchFamily="2" charset="0"/>
              </a:rPr>
              <a:t>por calor </a:t>
            </a:r>
            <a:r>
              <a:rPr lang="es-MX" sz="1400" dirty="0">
                <a:latin typeface="Montserrat" panose="00000500000000000000" pitchFamily="2" charset="0"/>
              </a:rPr>
              <a:t>de 1998 a 2017 (SS, 2019).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Dos declaratorias </a:t>
            </a:r>
            <a:r>
              <a:rPr lang="es-MX" sz="1400" b="1" dirty="0">
                <a:latin typeface="Montserrat" panose="00000500000000000000" pitchFamily="2" charset="0"/>
              </a:rPr>
              <a:t>de emergencia por ondas cálidas</a:t>
            </a:r>
            <a:r>
              <a:rPr lang="es-MX" sz="1400" dirty="0">
                <a:latin typeface="Montserrat" panose="00000500000000000000" pitchFamily="2" charset="0"/>
              </a:rPr>
              <a:t> (base 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29 decesos por bajas temperaturas</a:t>
            </a:r>
            <a:r>
              <a:rPr lang="es-MX" sz="1400" dirty="0">
                <a:latin typeface="Montserrat" panose="00000500000000000000" pitchFamily="2" charset="0"/>
              </a:rPr>
              <a:t> de 1998 a 2017 (SS, 2019).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Dos declaratorias </a:t>
            </a:r>
            <a:r>
              <a:rPr lang="es-MX" sz="1400" b="1" dirty="0">
                <a:latin typeface="Montserrat" panose="00000500000000000000" pitchFamily="2" charset="0"/>
              </a:rPr>
              <a:t>de emergencia por bajas temperaturas </a:t>
            </a:r>
            <a:r>
              <a:rPr lang="es-MX" sz="1400" dirty="0">
                <a:latin typeface="Montserrat" panose="00000500000000000000" pitchFamily="2" charset="0"/>
              </a:rPr>
              <a:t>(base 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268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1253659"/>
            <a:ext cx="8640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Identificar a </a:t>
            </a:r>
            <a:r>
              <a:rPr lang="es-MX" sz="1400" b="1" dirty="0">
                <a:latin typeface="Montserrat" panose="00000500000000000000" pitchFamily="2" charset="0"/>
              </a:rPr>
              <a:t>población y </a:t>
            </a:r>
            <a:r>
              <a:rPr lang="es-MX" sz="1400" b="1" dirty="0" smtClean="0">
                <a:latin typeface="Montserrat" panose="00000500000000000000" pitchFamily="2" charset="0"/>
              </a:rPr>
              <a:t>vivienda vulnerable </a:t>
            </a:r>
            <a:r>
              <a:rPr lang="es-MX" sz="1400" dirty="0" smtClean="0">
                <a:latin typeface="Montserrat" panose="00000500000000000000" pitchFamily="2" charset="0"/>
              </a:rPr>
              <a:t>(indigentes</a:t>
            </a:r>
            <a:r>
              <a:rPr lang="es-MX" sz="1400" dirty="0">
                <a:latin typeface="Montserrat" panose="00000500000000000000" pitchFamily="2" charset="0"/>
              </a:rPr>
              <a:t>, infantes, enfermos, personas adultas mayores y con discapacidad), así como personas en pobreza </a:t>
            </a:r>
            <a:r>
              <a:rPr lang="es-MX" sz="1400" dirty="0" smtClean="0">
                <a:latin typeface="Montserrat" panose="00000500000000000000" pitchFamily="2" charset="0"/>
              </a:rPr>
              <a:t>extrema.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Promover </a:t>
            </a:r>
            <a:r>
              <a:rPr lang="es-MX" sz="1400" b="1" dirty="0" smtClean="0">
                <a:latin typeface="Montserrat" panose="00000500000000000000" pitchFamily="2" charset="0"/>
              </a:rPr>
              <a:t>mejoras a la vivienda</a:t>
            </a:r>
            <a:r>
              <a:rPr lang="es-MX" sz="1400" dirty="0" smtClean="0">
                <a:latin typeface="Montserrat" panose="00000500000000000000" pitchFamily="2" charset="0"/>
              </a:rPr>
              <a:t> para tener aislamiento térmico y el uso correcto de calentadores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y hornos, así </a:t>
            </a:r>
            <a:r>
              <a:rPr lang="es-MX" sz="1400" dirty="0">
                <a:latin typeface="Montserrat" panose="00000500000000000000" pitchFamily="2" charset="0"/>
              </a:rPr>
              <a:t>como </a:t>
            </a:r>
            <a:r>
              <a:rPr lang="es-MX" sz="1400" dirty="0" smtClean="0">
                <a:latin typeface="Montserrat" panose="00000500000000000000" pitchFamily="2" charset="0"/>
              </a:rPr>
              <a:t>el </a:t>
            </a:r>
            <a:r>
              <a:rPr lang="es-MX" sz="1400" dirty="0">
                <a:latin typeface="Montserrat" panose="00000500000000000000" pitchFamily="2" charset="0"/>
              </a:rPr>
              <a:t>uso correcto de sistemas de aire acondicionado.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Albergues </a:t>
            </a:r>
            <a:r>
              <a:rPr lang="es-MX" sz="1400" dirty="0">
                <a:latin typeface="Montserrat" panose="00000500000000000000" pitchFamily="2" charset="0"/>
              </a:rPr>
              <a:t>con instalaciones adecuadas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Revisar </a:t>
            </a:r>
            <a:r>
              <a:rPr lang="es-MX" sz="1400" b="1" dirty="0">
                <a:latin typeface="Montserrat" panose="00000500000000000000" pitchFamily="2" charset="0"/>
              </a:rPr>
              <a:t>los avisos de </a:t>
            </a:r>
            <a:r>
              <a:rPr lang="es-MX" sz="1400" b="1" i="1" dirty="0">
                <a:latin typeface="Montserrat" panose="00000500000000000000" pitchFamily="2" charset="0"/>
              </a:rPr>
              <a:t>Potencial de Tormentas</a:t>
            </a:r>
            <a:r>
              <a:rPr lang="es-MX" sz="1400" dirty="0">
                <a:latin typeface="Montserrat" panose="00000500000000000000" pitchFamily="2" charset="0"/>
              </a:rPr>
              <a:t> que emite el </a:t>
            </a:r>
            <a:r>
              <a:rPr lang="es-MX" sz="1400" dirty="0" err="1">
                <a:latin typeface="Montserrat" panose="00000500000000000000" pitchFamily="2" charset="0"/>
              </a:rPr>
              <a:t>SMN</a:t>
            </a:r>
            <a:r>
              <a:rPr lang="es-MX" sz="1400" dirty="0">
                <a:latin typeface="Montserrat" panose="00000500000000000000" pitchFamily="2" charset="0"/>
              </a:rPr>
              <a:t> cada tres </a:t>
            </a:r>
            <a:r>
              <a:rPr lang="es-MX" sz="1400" dirty="0" smtClean="0">
                <a:latin typeface="Montserrat" panose="00000500000000000000" pitchFamily="2" charset="0"/>
              </a:rPr>
              <a:t>horas para identificar </a:t>
            </a:r>
            <a:r>
              <a:rPr lang="es-MX" sz="1400" b="1" dirty="0">
                <a:latin typeface="Montserrat" panose="00000500000000000000" pitchFamily="2" charset="0"/>
              </a:rPr>
              <a:t>bancos de niebla </a:t>
            </a:r>
            <a:r>
              <a:rPr lang="es-MX" sz="1400" dirty="0">
                <a:latin typeface="Montserrat" panose="00000500000000000000" pitchFamily="2" charset="0"/>
              </a:rPr>
              <a:t>que se puedan </a:t>
            </a:r>
            <a:r>
              <a:rPr lang="es-MX" sz="1400" dirty="0" smtClean="0">
                <a:latin typeface="Montserrat" panose="00000500000000000000" pitchFamily="2" charset="0"/>
              </a:rPr>
              <a:t>formar e implementar medidas que eviten </a:t>
            </a:r>
            <a:r>
              <a:rPr lang="es-MX" sz="1400" dirty="0">
                <a:latin typeface="Montserrat" panose="00000500000000000000" pitchFamily="2" charset="0"/>
              </a:rPr>
              <a:t>accidentes carreteros y en </a:t>
            </a:r>
            <a:r>
              <a:rPr lang="es-MX" sz="1400" dirty="0" smtClean="0">
                <a:latin typeface="Montserrat" panose="00000500000000000000" pitchFamily="2" charset="0"/>
              </a:rPr>
              <a:t>aeropuertos.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56" y="3643386"/>
            <a:ext cx="2936612" cy="25200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807562" y="6181816"/>
            <a:ext cx="2880000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gélidas en los municipios de </a:t>
            </a:r>
            <a:r>
              <a:rPr lang="es-MX" sz="800" b="1" dirty="0">
                <a:latin typeface="Montserrat" panose="00000500000000000000" pitchFamily="2" charset="0"/>
              </a:rPr>
              <a:t>Baja California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3922" y="827420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calor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y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bajas temperaturas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328881"/>
            <a:ext cx="471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6086" y="3958605"/>
            <a:ext cx="22536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Por ondas de calor: </a:t>
            </a:r>
            <a:r>
              <a:rPr lang="es-MX" sz="1400" b="1" dirty="0">
                <a:latin typeface="Montserrat" panose="00000500000000000000" pitchFamily="2" charset="0"/>
              </a:rPr>
              <a:t>toda la entidad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endParaRPr lang="es-MX" sz="1400" b="1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Por bajas temperaturas: </a:t>
            </a:r>
            <a:r>
              <a:rPr lang="es-MX" sz="1400" b="1" dirty="0" smtClean="0">
                <a:latin typeface="Montserrat" panose="00000500000000000000" pitchFamily="2" charset="0"/>
              </a:rPr>
              <a:t>gran parte de la entidad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  <a:endParaRPr lang="es-MX" sz="1400" b="1" dirty="0" smtClean="0">
              <a:latin typeface="Montserrat" panose="000005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96" y="3645304"/>
            <a:ext cx="2475000" cy="25200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2735708" y="6165304"/>
            <a:ext cx="2304576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de </a:t>
            </a:r>
            <a:r>
              <a:rPr lang="es-MX" sz="800" b="1" dirty="0">
                <a:latin typeface="Montserrat" panose="00000500000000000000" pitchFamily="2" charset="0"/>
              </a:rPr>
              <a:t>calor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Baja California</a:t>
            </a:r>
          </a:p>
        </p:txBody>
      </p:sp>
    </p:spTree>
    <p:extLst>
      <p:ext uri="{BB962C8B-B14F-4D97-AF65-F5344CB8AC3E}">
        <p14:creationId xmlns:p14="http://schemas.microsoft.com/office/powerpoint/2010/main" val="266376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328881"/>
            <a:ext cx="4860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4610" y="5400519"/>
            <a:ext cx="89244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Optimizar el uso del agua </a:t>
            </a:r>
            <a:r>
              <a:rPr lang="es-MX" sz="1400" dirty="0">
                <a:latin typeface="Montserrat" panose="00000500000000000000" pitchFamily="2" charset="0"/>
              </a:rPr>
              <a:t>con la construcción o el buen manejo de infraestructura tal como: presas, tanques de almacenamiento, sistemas de abastecimiento de agua potable, plantas de tratamiento de aguas negras, perforación de pozos, canales revestidos y sistemas de irrigación.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Trabajar con la población en </a:t>
            </a:r>
            <a:r>
              <a:rPr lang="es-MX" sz="1400" b="1" dirty="0">
                <a:latin typeface="Montserrat" panose="00000500000000000000" pitchFamily="2" charset="0"/>
              </a:rPr>
              <a:t>campañas de concientización </a:t>
            </a:r>
            <a:r>
              <a:rPr lang="es-MX" sz="1400" dirty="0">
                <a:latin typeface="Montserrat" panose="00000500000000000000" pitchFamily="2" charset="0"/>
              </a:rPr>
              <a:t>sobre una cultura del cuidado del agua.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Sequía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34" y="1875016"/>
            <a:ext cx="636766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cuantitativos, de eventos históricos y de escenarios de riesgo por sequía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2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V.9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www.cenapred.gob.mx/es/Publicaciones/archivos/8-FASCCULOSEQUAS.PDF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i="1" dirty="0">
                <a:latin typeface="Montserrat" panose="00000500000000000000" pitchFamily="2" charset="0"/>
              </a:rPr>
              <a:t>Monitor de Sequía en México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smn.cna.gob.mx/es/climatologia/monitor-de-sequia/monitor-de-sequia-en-mexico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dirty="0">
                <a:latin typeface="Montserrat" panose="00000500000000000000" pitchFamily="2" charset="0"/>
              </a:rPr>
              <a:t>libro </a:t>
            </a:r>
            <a:r>
              <a:rPr lang="es-MX" sz="1400" b="1" i="1" dirty="0">
                <a:latin typeface="Montserrat" panose="00000500000000000000" pitchFamily="2" charset="0"/>
              </a:rPr>
              <a:t>Análisis de 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www.atlasnacionalderiesgos.gob.mx/descargas/anexos.zip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5497" y="1080013"/>
            <a:ext cx="8784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Una declaratoria de desastre por sequía</a:t>
            </a:r>
            <a:r>
              <a:rPr lang="es-MX" sz="1400" dirty="0" smtClean="0">
                <a:latin typeface="Montserrat" panose="00000500000000000000" pitchFamily="2" charset="0"/>
              </a:rPr>
              <a:t> (base de datos de declaratorias de desastres y emergencias de 2000 a 2018).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42" y="3110439"/>
            <a:ext cx="2046124" cy="1883193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735442" y="5013176"/>
            <a:ext cx="2046124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por sequía en los municipios de </a:t>
            </a:r>
            <a:r>
              <a:rPr lang="es-MX" sz="800" b="1" dirty="0">
                <a:latin typeface="Montserrat" panose="00000500000000000000" pitchFamily="2" charset="0"/>
              </a:rPr>
              <a:t>Baja California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6660231" y="1875016"/>
            <a:ext cx="2308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Eventos históricos: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1962</a:t>
            </a:r>
            <a:endParaRPr lang="es-MX" sz="16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1998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2000</a:t>
            </a:r>
            <a:endParaRPr lang="es-MX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65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128826"/>
            <a:ext cx="478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5496" y="4725144"/>
            <a:ext cx="54726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Contar con un </a:t>
            </a:r>
            <a:r>
              <a:rPr lang="es-MX" sz="1400" b="1" dirty="0">
                <a:latin typeface="Montserrat" panose="00000500000000000000" pitchFamily="2" charset="0"/>
              </a:rPr>
              <a:t>área de investigación </a:t>
            </a:r>
            <a:r>
              <a:rPr lang="es-MX" sz="1400" dirty="0">
                <a:latin typeface="Montserrat" panose="00000500000000000000" pitchFamily="2" charset="0"/>
              </a:rPr>
              <a:t>en el organigrama de PC </a:t>
            </a:r>
            <a:r>
              <a:rPr lang="es-MX" sz="1400" b="1" dirty="0">
                <a:latin typeface="Montserrat" panose="00000500000000000000" pitchFamily="2" charset="0"/>
              </a:rPr>
              <a:t>o comité científico asesor de fenómenos hidrometeorológicos, </a:t>
            </a:r>
            <a:r>
              <a:rPr lang="es-MX" sz="1400" dirty="0">
                <a:latin typeface="Montserrat" panose="00000500000000000000" pitchFamily="2" charset="0"/>
              </a:rPr>
              <a:t>con una visión claramente preventiva. El CENAPRED puede apoyar con su creación o fortalecimiento.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Elaborar mapas de peligro y riesgo </a:t>
            </a:r>
            <a:r>
              <a:rPr lang="es-MX" sz="1400" dirty="0" smtClean="0">
                <a:latin typeface="Montserrat" panose="00000500000000000000" pitchFamily="2" charset="0"/>
              </a:rPr>
              <a:t>por los </a:t>
            </a:r>
            <a:r>
              <a:rPr lang="es-MX" sz="1400" dirty="0">
                <a:latin typeface="Montserrat" panose="00000500000000000000" pitchFamily="2" charset="0"/>
              </a:rPr>
              <a:t>efectos de los ciclones </a:t>
            </a:r>
            <a:r>
              <a:rPr lang="es-MX" sz="1400" dirty="0" smtClean="0">
                <a:latin typeface="Montserrat" panose="00000500000000000000" pitchFamily="2" charset="0"/>
              </a:rPr>
              <a:t>tropicales.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3922" y="2231573"/>
            <a:ext cx="89232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de peligro y riesgo</a:t>
            </a:r>
            <a:r>
              <a:rPr lang="es-MX" sz="1400" dirty="0" smtClean="0">
                <a:latin typeface="Montserrat" panose="00000500000000000000" pitchFamily="2" charset="0"/>
              </a:rPr>
              <a:t>, de eventos históricos, así como de escenarios de peligro por </a:t>
            </a:r>
            <a:r>
              <a:rPr lang="es-MX" sz="1400" dirty="0" err="1" smtClean="0">
                <a:latin typeface="Montserrat" panose="00000500000000000000" pitchFamily="2" charset="0"/>
              </a:rPr>
              <a:t>CT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b="1" dirty="0" smtClean="0"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latin typeface="Montserrat" panose="00000500000000000000" pitchFamily="2" charset="0"/>
              </a:rPr>
              <a:t> Anexo Único, Fracción V.13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 smtClean="0">
                <a:latin typeface="Montserrat" panose="00000500000000000000" pitchFamily="2" charset="0"/>
              </a:rPr>
              <a:t>Guía Básica para la Elaboración de Atlas Estatales y Municipales de Peligros y Riesgos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dirty="0">
                <a:latin typeface="Montserrat" panose="00000500000000000000" pitchFamily="2" charset="0"/>
              </a:rPr>
              <a:t>Capítulos II y IV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www.cenapred.gob.mx/es/Publicaciones/archivos/63.pdf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Ciclones </a:t>
            </a:r>
            <a:r>
              <a:rPr lang="es-MX" sz="1400" i="1" dirty="0" smtClean="0">
                <a:latin typeface="Montserrat" panose="00000500000000000000" pitchFamily="2" charset="0"/>
              </a:rPr>
              <a:t>Tropicales 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www.cenapred.gob.mx/es/Publicaciones/archivos/5-FASCCULOCICLONESTROPICALES.PDF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7724" y="1052736"/>
            <a:ext cx="65405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Dos declaratorias </a:t>
            </a:r>
            <a:r>
              <a:rPr lang="es-MX" sz="1400" b="1" dirty="0"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latin typeface="Montserrat" panose="00000500000000000000" pitchFamily="2" charset="0"/>
              </a:rPr>
              <a:t>desastre por ciclones tropicales </a:t>
            </a:r>
            <a:r>
              <a:rPr lang="es-MX" sz="1400" dirty="0" smtClean="0">
                <a:latin typeface="Montserrat" panose="00000500000000000000" pitchFamily="2" charset="0"/>
              </a:rPr>
              <a:t>(base </a:t>
            </a:r>
            <a:r>
              <a:rPr lang="es-MX" sz="1400" dirty="0">
                <a:latin typeface="Montserrat" panose="00000500000000000000" pitchFamily="2" charset="0"/>
              </a:rPr>
              <a:t>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Tormentas tropicales </a:t>
            </a:r>
            <a:r>
              <a:rPr lang="es-MX" sz="1400" i="1" dirty="0" smtClean="0">
                <a:latin typeface="Montserrat" panose="00000500000000000000" pitchFamily="2" charset="0"/>
              </a:rPr>
              <a:t>Rosa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dirty="0" smtClean="0">
                <a:latin typeface="Montserrat" panose="00000500000000000000" pitchFamily="2" charset="0"/>
              </a:rPr>
              <a:t>2018 y </a:t>
            </a:r>
            <a:r>
              <a:rPr lang="es-MX" sz="1400" dirty="0" err="1">
                <a:latin typeface="Montserrat" panose="00000500000000000000" pitchFamily="2" charset="0"/>
              </a:rPr>
              <a:t>Odile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dirty="0" smtClean="0">
                <a:latin typeface="Montserrat" panose="00000500000000000000" pitchFamily="2" charset="0"/>
              </a:rPr>
              <a:t>2014.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4365104"/>
            <a:ext cx="3240000" cy="221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6588224" y="980728"/>
            <a:ext cx="243372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Presencia de lluvias por ciclones tropicales y remanentes  </a:t>
            </a:r>
            <a:r>
              <a:rPr lang="es-MX" sz="1400" b="1" dirty="0" smtClean="0">
                <a:latin typeface="Montserrat" panose="00000500000000000000" pitchFamily="2" charset="0"/>
              </a:rPr>
              <a:t>en toda la entidad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851405" y="6559579"/>
            <a:ext cx="3129462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Trayectorias de ciclones tropicales en </a:t>
            </a:r>
            <a:r>
              <a:rPr lang="es-MX" sz="800" b="1" dirty="0">
                <a:latin typeface="Montserrat" panose="00000500000000000000" pitchFamily="2" charset="0"/>
              </a:rPr>
              <a:t>Baja California</a:t>
            </a:r>
          </a:p>
        </p:txBody>
      </p:sp>
    </p:spTree>
    <p:extLst>
      <p:ext uri="{BB962C8B-B14F-4D97-AF65-F5344CB8AC3E}">
        <p14:creationId xmlns:p14="http://schemas.microsoft.com/office/powerpoint/2010/main" val="87020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328428"/>
            <a:ext cx="4644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4" y="1052736"/>
            <a:ext cx="8712608" cy="260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Seguir las indicaciones del Sistema de Alerta Temprana de Ciclones Tropicales (</a:t>
            </a:r>
            <a:r>
              <a:rPr lang="es-MX" sz="1600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SIAT-CT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), el cual consiste en: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Conocimiento del riesgo</a:t>
            </a:r>
            <a:r>
              <a:rPr lang="es-MX" sz="1400" dirty="0" smtClean="0">
                <a:latin typeface="Montserrat" panose="00000500000000000000" pitchFamily="2" charset="0"/>
              </a:rPr>
              <a:t> (atlas de riesgo).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Monitoreo del fenómeno</a:t>
            </a:r>
            <a:r>
              <a:rPr lang="es-MX" sz="1400" dirty="0" smtClean="0">
                <a:latin typeface="Montserrat" panose="00000500000000000000" pitchFamily="2" charset="0"/>
              </a:rPr>
              <a:t> (avisos y boletines del Servicio Meteorológico Nacional, de la Dirección General de Protección Civil y de estaciones meteorológicas de la propia unidad estatal de PC).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Difusión de </a:t>
            </a:r>
            <a:r>
              <a:rPr lang="es-MX" sz="1400" b="1" dirty="0" smtClean="0">
                <a:latin typeface="Montserrat" panose="00000500000000000000" pitchFamily="2" charset="0"/>
              </a:rPr>
              <a:t>alertas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a toda la población, especialmente la más </a:t>
            </a:r>
            <a:r>
              <a:rPr lang="es-MX" sz="1400" dirty="0" smtClean="0">
                <a:latin typeface="Montserrat" panose="00000500000000000000" pitchFamily="2" charset="0"/>
              </a:rPr>
              <a:t>vulnerable, </a:t>
            </a:r>
            <a:r>
              <a:rPr lang="es-MX" sz="1400" dirty="0">
                <a:latin typeface="Montserrat" panose="00000500000000000000" pitchFamily="2" charset="0"/>
              </a:rPr>
              <a:t>así como asegurar que la población indígena esté informada de las acciones </a:t>
            </a:r>
            <a:r>
              <a:rPr lang="es-MX" sz="1400" dirty="0" smtClean="0">
                <a:latin typeface="Montserrat" panose="00000500000000000000" pitchFamily="2" charset="0"/>
              </a:rPr>
              <a:t>que </a:t>
            </a:r>
            <a:r>
              <a:rPr lang="es-MX" sz="1400" dirty="0">
                <a:latin typeface="Montserrat" panose="00000500000000000000" pitchFamily="2" charset="0"/>
              </a:rPr>
              <a:t>deba tomar. Para ello, existe material de difusión que ha elaborado el CENAPRED en varias lenguas indígenas.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planes de </a:t>
            </a:r>
            <a:r>
              <a:rPr lang="es-MX" sz="1400" b="1" dirty="0" smtClean="0">
                <a:latin typeface="Montserrat" panose="00000500000000000000" pitchFamily="2" charset="0"/>
              </a:rPr>
              <a:t>respuesta</a:t>
            </a:r>
            <a:r>
              <a:rPr lang="es-MX" sz="1400" dirty="0" smtClean="0">
                <a:latin typeface="Montserrat" panose="00000500000000000000" pitchFamily="2" charset="0"/>
              </a:rPr>
              <a:t> por </a:t>
            </a:r>
            <a:r>
              <a:rPr lang="es-MX" sz="1400" dirty="0">
                <a:latin typeface="Montserrat" panose="00000500000000000000" pitchFamily="2" charset="0"/>
              </a:rPr>
              <a:t>los efectos de los ciclones tropicales (rutas de evacuación, albergues, simulacros, </a:t>
            </a:r>
            <a:r>
              <a:rPr lang="es-MX" sz="1400" dirty="0" smtClean="0">
                <a:latin typeface="Montserrat" panose="00000500000000000000" pitchFamily="2" charset="0"/>
              </a:rPr>
              <a:t>etc.)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" r="17114" b="3602"/>
          <a:stretch/>
        </p:blipFill>
        <p:spPr>
          <a:xfrm>
            <a:off x="5696062" y="3717032"/>
            <a:ext cx="3240000" cy="2701560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6104063" y="6453916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07504" y="3501008"/>
            <a:ext cx="547260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 para mitigar los 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Para </a:t>
            </a:r>
            <a:r>
              <a:rPr lang="es-MX" sz="1400" dirty="0">
                <a:latin typeface="Montserrat" panose="00000500000000000000" pitchFamily="2" charset="0"/>
              </a:rPr>
              <a:t>mejorar el monitoreo de lluvias y </a:t>
            </a:r>
            <a:r>
              <a:rPr lang="es-MX" sz="1400" dirty="0" smtClean="0">
                <a:latin typeface="Montserrat" panose="00000500000000000000" pitchFamily="2" charset="0"/>
              </a:rPr>
              <a:t>temperaturas, entre otras variables, </a:t>
            </a:r>
            <a:r>
              <a:rPr lang="es-MX" sz="1400" b="1" dirty="0">
                <a:latin typeface="Montserrat" panose="00000500000000000000" pitchFamily="2" charset="0"/>
              </a:rPr>
              <a:t>se </a:t>
            </a:r>
            <a:r>
              <a:rPr lang="es-MX" sz="1400" b="1" dirty="0" smtClean="0">
                <a:latin typeface="Montserrat" panose="00000500000000000000" pitchFamily="2" charset="0"/>
              </a:rPr>
              <a:t>recomienda incrementar </a:t>
            </a:r>
            <a:r>
              <a:rPr lang="es-MX" sz="1400" b="1" dirty="0">
                <a:latin typeface="Montserrat" panose="00000500000000000000" pitchFamily="2" charset="0"/>
              </a:rPr>
              <a:t>el número de estaciones </a:t>
            </a:r>
            <a:r>
              <a:rPr lang="es-MX" sz="1400" b="1" dirty="0" smtClean="0">
                <a:latin typeface="Montserrat" panose="00000500000000000000" pitchFamily="2" charset="0"/>
              </a:rPr>
              <a:t>meteorológicas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latin typeface="Montserrat" panose="00000500000000000000" pitchFamily="2" charset="0"/>
              </a:rPr>
              <a:t>23 estaciones </a:t>
            </a:r>
            <a:r>
              <a:rPr lang="es-MX" sz="1400" b="1" dirty="0">
                <a:latin typeface="Montserrat" panose="00000500000000000000" pitchFamily="2" charset="0"/>
              </a:rPr>
              <a:t>adicionales a las </a:t>
            </a:r>
            <a:r>
              <a:rPr lang="es-MX" sz="1400" b="1" dirty="0" smtClean="0">
                <a:latin typeface="Montserrat" panose="00000500000000000000" pitchFamily="2" charset="0"/>
              </a:rPr>
              <a:t>15 </a:t>
            </a:r>
            <a:r>
              <a:rPr lang="es-MX" sz="1400" b="1" dirty="0">
                <a:latin typeface="Montserrat" panose="00000500000000000000" pitchFamily="2" charset="0"/>
              </a:rPr>
              <a:t>que actualmente transmiten</a:t>
            </a:r>
            <a:r>
              <a:rPr lang="es-MX" sz="1400" dirty="0">
                <a:latin typeface="Montserrat" panose="00000500000000000000" pitchFamily="2" charset="0"/>
              </a:rPr>
              <a:t>, ubicándolas en las </a:t>
            </a:r>
            <a:r>
              <a:rPr lang="es-MX" sz="1400" dirty="0" smtClean="0">
                <a:latin typeface="Montserrat" panose="00000500000000000000" pitchFamily="2" charset="0"/>
              </a:rPr>
              <a:t>cuencas </a:t>
            </a:r>
            <a:r>
              <a:rPr lang="es-MX" sz="1400" dirty="0">
                <a:latin typeface="Montserrat" panose="00000500000000000000" pitchFamily="2" charset="0"/>
              </a:rPr>
              <a:t>hidrológicas: una en Bacanora-Mejorada, tres en Lago Salado-Arroyo del Diablo, cinco en arroyo Las Animas-arroyo Santo Domingo, tres en arroyo Agua Dulce-Sta. Clara, cuatro en arroyo Santa Catarina-arroyo Rosarito, dos en Arroyo </a:t>
            </a:r>
            <a:r>
              <a:rPr lang="es-MX" sz="1400" dirty="0" err="1">
                <a:latin typeface="Montserrat" panose="00000500000000000000" pitchFamily="2" charset="0"/>
              </a:rPr>
              <a:t>Camalajue</a:t>
            </a:r>
            <a:r>
              <a:rPr lang="es-MX" sz="1400" dirty="0">
                <a:latin typeface="Montserrat" panose="00000500000000000000" pitchFamily="2" charset="0"/>
              </a:rPr>
              <a:t> y otros, tres en San Miguel-Arroyo del Vigía y dos en Arroyo Sta. Isabel y otros .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Se subraya que </a:t>
            </a:r>
            <a:r>
              <a:rPr lang="es-MX" sz="1400" b="1" dirty="0" smtClean="0">
                <a:latin typeface="Montserrat" panose="00000500000000000000" pitchFamily="2" charset="0"/>
              </a:rPr>
              <a:t>hay cerca de la entidad dos radares meteorológicos de los EUA</a:t>
            </a:r>
            <a:r>
              <a:rPr lang="es-MX" sz="1400" dirty="0" smtClean="0">
                <a:latin typeface="Montserrat" panose="00000500000000000000" pitchFamily="2" charset="0"/>
              </a:rPr>
              <a:t>, que apoyan el seguimiento de tormentas.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58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4173</TotalTime>
  <Words>3427</Words>
  <Application>Microsoft Office PowerPoint</Application>
  <PresentationFormat>Presentación en pantalla (4:3)</PresentationFormat>
  <Paragraphs>260</Paragraphs>
  <Slides>21</Slides>
  <Notes>9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Arial</vt:lpstr>
      <vt:lpstr>Calibri</vt:lpstr>
      <vt:lpstr>Montserrat</vt:lpstr>
      <vt:lpstr>Montserrat Light</vt:lpstr>
      <vt:lpstr>Symbol</vt:lpstr>
      <vt:lpstr>ヒラギノ角ゴ Pro W3</vt:lpstr>
      <vt:lpstr>Tema de Office</vt:lpstr>
      <vt:lpstr>AutoCAD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Armendariz Valdez Moises Osvaldo</cp:lastModifiedBy>
  <cp:revision>222</cp:revision>
  <dcterms:created xsi:type="dcterms:W3CDTF">2018-12-04T21:42:05Z</dcterms:created>
  <dcterms:modified xsi:type="dcterms:W3CDTF">2019-02-18T17:17:01Z</dcterms:modified>
</cp:coreProperties>
</file>