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xlsx" ContentType="application/vnd.openxmlformats-officedocument.spreadsheetml.sheet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308" r:id="rId2"/>
    <p:sldId id="309" r:id="rId3"/>
    <p:sldId id="310" r:id="rId4"/>
    <p:sldId id="311" r:id="rId5"/>
    <p:sldId id="316" r:id="rId6"/>
    <p:sldId id="312" r:id="rId7"/>
    <p:sldId id="313" r:id="rId8"/>
    <p:sldId id="314" r:id="rId9"/>
    <p:sldId id="315" r:id="rId10"/>
  </p:sldIdLst>
  <p:sldSz cx="9144000" cy="6858000" type="screen4x3"/>
  <p:notesSz cx="7315200" cy="96012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9B82"/>
    <a:srgbClr val="38806B"/>
    <a:srgbClr val="D4C19C"/>
    <a:srgbClr val="E8DECA"/>
    <a:srgbClr val="FFFFFF"/>
    <a:srgbClr val="860000"/>
    <a:srgbClr val="6A18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431" autoAdjust="0"/>
  </p:normalViewPr>
  <p:slideViewPr>
    <p:cSldViewPr showGuides="1">
      <p:cViewPr varScale="1">
        <p:scale>
          <a:sx n="76" d="100"/>
          <a:sy n="76" d="100"/>
        </p:scale>
        <p:origin x="-38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71" d="100"/>
          <a:sy n="71" d="100"/>
        </p:scale>
        <p:origin x="-3186" y="-96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417473174715596"/>
          <c:y val="2.8987875990986758E-2"/>
          <c:w val="0.73590875398914568"/>
          <c:h val="0.7912774648970627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Hoja1!$I$47</c:f>
              <c:strCache>
                <c:ptCount val="1"/>
                <c:pt idx="0">
                  <c:v>capacitados  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tx1"/>
              </a:solidFill>
            </a:ln>
          </c:spPr>
          <c:invertIfNegative val="0"/>
          <c:dLbls>
            <c:spPr>
              <a:solidFill>
                <a:schemeClr val="bg1"/>
              </a:solidFill>
              <a:ln>
                <a:noFill/>
              </a:ln>
            </c:spPr>
            <c:txPr>
              <a:bodyPr/>
              <a:lstStyle/>
              <a:p>
                <a:pPr>
                  <a:defRPr sz="1000" b="1"/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Hoja1!$H$48:$H$52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Hoja1!$I$48:$I$52</c:f>
              <c:numCache>
                <c:formatCode>General</c:formatCode>
                <c:ptCount val="5"/>
                <c:pt idx="0">
                  <c:v>528</c:v>
                </c:pt>
                <c:pt idx="1">
                  <c:v>1554</c:v>
                </c:pt>
                <c:pt idx="2">
                  <c:v>4159</c:v>
                </c:pt>
                <c:pt idx="3">
                  <c:v>3580</c:v>
                </c:pt>
                <c:pt idx="4">
                  <c:v>2964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0134144"/>
        <c:axId val="45747008"/>
      </c:barChart>
      <c:lineChart>
        <c:grouping val="standard"/>
        <c:varyColors val="0"/>
        <c:ser>
          <c:idx val="1"/>
          <c:order val="1"/>
          <c:tx>
            <c:strRef>
              <c:f>Hoja1!$J$47</c:f>
              <c:strCache>
                <c:ptCount val="1"/>
                <c:pt idx="0">
                  <c:v>cursos </c:v>
                </c:pt>
              </c:strCache>
            </c:strRef>
          </c:tx>
          <c:spPr>
            <a:ln>
              <a:solidFill>
                <a:schemeClr val="bg1">
                  <a:lumMod val="50000"/>
                </a:schemeClr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3.8368082031940458E-17"/>
                  <c:y val="-2.2611447730878989E-2"/>
                </c:manualLayout>
              </c:layout>
              <c:numFmt formatCode="#,##0" sourceLinked="0"/>
              <c:spPr>
                <a:ln>
                  <a:noFill/>
                </a:ln>
              </c:spPr>
              <c:txPr>
                <a:bodyPr/>
                <a:lstStyle/>
                <a:p>
                  <a:pPr>
                    <a:defRPr b="1">
                      <a:solidFill>
                        <a:srgbClr val="FF0000"/>
                      </a:solidFill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8.3713146029014956E-3"/>
                  <c:y val="-9.044579092351562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6149901093240722E-2"/>
                  <c:y val="3.52006683942024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4.5810205792429989E-3"/>
                  <c:y val="9.533475259505701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0928451296911236E-2"/>
                  <c:y val="4.52225393759668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" sourceLinked="0"/>
            <c:txPr>
              <a:bodyPr/>
              <a:lstStyle/>
              <a:p>
                <a:pPr>
                  <a:defRPr b="1">
                    <a:solidFill>
                      <a:srgbClr val="FF0000"/>
                    </a:solidFill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Hoja1!$H$48:$H$52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Hoja1!$J$48:$J$52</c:f>
              <c:numCache>
                <c:formatCode>General</c:formatCode>
                <c:ptCount val="5"/>
                <c:pt idx="0">
                  <c:v>14</c:v>
                </c:pt>
                <c:pt idx="1">
                  <c:v>12</c:v>
                </c:pt>
                <c:pt idx="2">
                  <c:v>39</c:v>
                </c:pt>
                <c:pt idx="3">
                  <c:v>39</c:v>
                </c:pt>
                <c:pt idx="4">
                  <c:v>28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0135168"/>
        <c:axId val="45747584"/>
      </c:lineChart>
      <c:catAx>
        <c:axId val="1201341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s-MX"/>
          </a:p>
        </c:txPr>
        <c:crossAx val="45747008"/>
        <c:crosses val="autoZero"/>
        <c:auto val="1"/>
        <c:lblAlgn val="ctr"/>
        <c:lblOffset val="100"/>
        <c:noMultiLvlLbl val="0"/>
      </c:catAx>
      <c:valAx>
        <c:axId val="4574700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20134144"/>
        <c:crosses val="autoZero"/>
        <c:crossBetween val="between"/>
      </c:valAx>
      <c:valAx>
        <c:axId val="45747584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crossAx val="120135168"/>
        <c:crosses val="max"/>
        <c:crossBetween val="between"/>
      </c:valAx>
      <c:catAx>
        <c:axId val="1201351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5747584"/>
        <c:crosses val="autoZero"/>
        <c:auto val="1"/>
        <c:lblAlgn val="ctr"/>
        <c:lblOffset val="100"/>
        <c:noMultiLvlLbl val="0"/>
      </c:catAx>
      <c:spPr>
        <a:noFill/>
      </c:spPr>
    </c:plotArea>
    <c:legend>
      <c:legendPos val="r"/>
      <c:layout>
        <c:manualLayout>
          <c:xMode val="edge"/>
          <c:yMode val="edge"/>
          <c:x val="0.17597360201517975"/>
          <c:y val="5.5429026404473579E-2"/>
          <c:w val="0.19274770335763558"/>
          <c:h val="0.24104084968710768"/>
        </c:manualLayout>
      </c:layout>
      <c:overlay val="0"/>
      <c:txPr>
        <a:bodyPr/>
        <a:lstStyle/>
        <a:p>
          <a:pPr>
            <a:defRPr b="1"/>
          </a:pPr>
          <a:endParaRPr lang="es-MX"/>
        </a:p>
      </c:txPr>
    </c:legend>
    <c:plotVisOnly val="1"/>
    <c:dispBlanksAs val="gap"/>
    <c:showDLblsOverMax val="0"/>
  </c:chart>
  <c:spPr>
    <a:solidFill>
      <a:srgbClr val="E8DECA"/>
    </a:solidFill>
  </c:spPr>
  <c:txPr>
    <a:bodyPr/>
    <a:lstStyle/>
    <a:p>
      <a:pPr>
        <a:defRPr sz="1050"/>
      </a:pPr>
      <a:endParaRPr lang="es-MX"/>
    </a:p>
  </c:tx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0.49721</cdr:x>
      <cdr:y>0.89447</cdr:y>
    </cdr:from>
    <cdr:to>
      <cdr:x>0.57816</cdr:x>
      <cdr:y>0.98931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3017225" y="2511963"/>
          <a:ext cx="491247" cy="2663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s-MX" sz="1200" b="1" dirty="0"/>
            <a:t>A</a:t>
          </a:r>
          <a:r>
            <a:rPr lang="es-MX" sz="1200" b="1" dirty="0" smtClean="0"/>
            <a:t>ño</a:t>
          </a:r>
          <a:endParaRPr lang="es-MX" sz="1200" b="1" dirty="0"/>
        </a:p>
      </cdr:txBody>
    </cdr:sp>
  </cdr:relSizeAnchor>
  <cdr:relSizeAnchor xmlns:cdr="http://schemas.openxmlformats.org/drawingml/2006/chartDrawing">
    <cdr:from>
      <cdr:x>0.03795</cdr:x>
      <cdr:y>0.20513</cdr:y>
    </cdr:from>
    <cdr:to>
      <cdr:x>0.08542</cdr:x>
      <cdr:y>0.52671</cdr:y>
    </cdr:to>
    <cdr:sp macro="" textlink="">
      <cdr:nvSpPr>
        <cdr:cNvPr id="3" name="1 CuadroTexto"/>
        <cdr:cNvSpPr txBox="1"/>
      </cdr:nvSpPr>
      <cdr:spPr>
        <a:xfrm xmlns:a="http://schemas.openxmlformats.org/drawingml/2006/main" rot="16200000">
          <a:off x="-77234" y="883601"/>
          <a:ext cx="903107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200" b="1" dirty="0" smtClean="0"/>
            <a:t>Asistentes </a:t>
          </a:r>
          <a:endParaRPr lang="es-MX" sz="1200" b="1" dirty="0"/>
        </a:p>
      </cdr:txBody>
    </cdr:sp>
  </cdr:relSizeAnchor>
  <cdr:relSizeAnchor xmlns:cdr="http://schemas.openxmlformats.org/drawingml/2006/chartDrawing">
    <cdr:from>
      <cdr:x>0.93758</cdr:x>
      <cdr:y>0.23077</cdr:y>
    </cdr:from>
    <cdr:to>
      <cdr:x>0.98067</cdr:x>
      <cdr:y>0.49386</cdr:y>
    </cdr:to>
    <cdr:sp macro="" textlink="">
      <cdr:nvSpPr>
        <cdr:cNvPr id="4" name="1 CuadroTexto"/>
        <cdr:cNvSpPr txBox="1"/>
      </cdr:nvSpPr>
      <cdr:spPr>
        <a:xfrm xmlns:a="http://schemas.openxmlformats.org/drawingml/2006/main" rot="16200000">
          <a:off x="5450879" y="886748"/>
          <a:ext cx="738828" cy="2614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200" b="1" dirty="0" smtClean="0"/>
            <a:t>Cursos </a:t>
          </a:r>
          <a:endParaRPr lang="es-MX" sz="1200" b="1" dirty="0"/>
        </a:p>
      </cdr:txBody>
    </cdr:sp>
  </cdr:relSizeAnchor>
  <cdr:relSizeAnchor xmlns:cdr="http://schemas.openxmlformats.org/drawingml/2006/chartDrawing">
    <cdr:from>
      <cdr:x>0.22131</cdr:x>
      <cdr:y>0.56322</cdr:y>
    </cdr:from>
    <cdr:to>
      <cdr:x>0.23318</cdr:x>
      <cdr:y>0.58886</cdr:y>
    </cdr:to>
    <cdr:sp macro="" textlink="">
      <cdr:nvSpPr>
        <cdr:cNvPr id="5" name="4 Elipse"/>
        <cdr:cNvSpPr/>
      </cdr:nvSpPr>
      <cdr:spPr>
        <a:xfrm xmlns:a="http://schemas.openxmlformats.org/drawingml/2006/main">
          <a:off x="1944216" y="3528392"/>
          <a:ext cx="104244" cy="160633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s-MX"/>
        </a:p>
      </cdr:txBody>
    </cdr:sp>
  </cdr:relSizeAnchor>
  <cdr:relSizeAnchor xmlns:cdr="http://schemas.openxmlformats.org/drawingml/2006/chartDrawing">
    <cdr:from>
      <cdr:x>0.36785</cdr:x>
      <cdr:y>0.58974</cdr:y>
    </cdr:from>
    <cdr:to>
      <cdr:x>0.37972</cdr:x>
      <cdr:y>0.61538</cdr:y>
    </cdr:to>
    <cdr:sp macro="" textlink="">
      <cdr:nvSpPr>
        <cdr:cNvPr id="7" name="1 Elipse"/>
        <cdr:cNvSpPr/>
      </cdr:nvSpPr>
      <cdr:spPr>
        <a:xfrm xmlns:a="http://schemas.openxmlformats.org/drawingml/2006/main">
          <a:off x="2232248" y="1656184"/>
          <a:ext cx="72008" cy="72008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MX"/>
        </a:p>
      </cdr:txBody>
    </cdr:sp>
  </cdr:relSizeAnchor>
  <cdr:relSizeAnchor xmlns:cdr="http://schemas.openxmlformats.org/drawingml/2006/chartDrawing">
    <cdr:from>
      <cdr:x>0.51639</cdr:x>
      <cdr:y>0.12227</cdr:y>
    </cdr:from>
    <cdr:to>
      <cdr:x>0.52826</cdr:x>
      <cdr:y>0.14791</cdr:y>
    </cdr:to>
    <cdr:sp macro="" textlink="">
      <cdr:nvSpPr>
        <cdr:cNvPr id="8" name="1 Elipse"/>
        <cdr:cNvSpPr/>
      </cdr:nvSpPr>
      <cdr:spPr>
        <a:xfrm xmlns:a="http://schemas.openxmlformats.org/drawingml/2006/main">
          <a:off x="4536504" y="766003"/>
          <a:ext cx="104244" cy="160633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MX"/>
        </a:p>
      </cdr:txBody>
    </cdr:sp>
  </cdr:relSizeAnchor>
  <cdr:relSizeAnchor xmlns:cdr="http://schemas.openxmlformats.org/drawingml/2006/chartDrawing">
    <cdr:from>
      <cdr:x>0.66393</cdr:x>
      <cdr:y>0.12227</cdr:y>
    </cdr:from>
    <cdr:to>
      <cdr:x>0.6758</cdr:x>
      <cdr:y>0.14791</cdr:y>
    </cdr:to>
    <cdr:sp macro="" textlink="">
      <cdr:nvSpPr>
        <cdr:cNvPr id="9" name="1 Elipse"/>
        <cdr:cNvSpPr/>
      </cdr:nvSpPr>
      <cdr:spPr>
        <a:xfrm xmlns:a="http://schemas.openxmlformats.org/drawingml/2006/main">
          <a:off x="5832648" y="766003"/>
          <a:ext cx="104244" cy="160633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MX"/>
        </a:p>
      </cdr:txBody>
    </cdr:sp>
  </cdr:relSizeAnchor>
  <cdr:relSizeAnchor xmlns:cdr="http://schemas.openxmlformats.org/drawingml/2006/chartDrawing">
    <cdr:from>
      <cdr:x>0.80778</cdr:x>
      <cdr:y>0.31815</cdr:y>
    </cdr:from>
    <cdr:to>
      <cdr:x>0.81964</cdr:x>
      <cdr:y>0.34379</cdr:y>
    </cdr:to>
    <cdr:sp macro="" textlink="">
      <cdr:nvSpPr>
        <cdr:cNvPr id="10" name="1 Elipse"/>
        <cdr:cNvSpPr/>
      </cdr:nvSpPr>
      <cdr:spPr>
        <a:xfrm xmlns:a="http://schemas.openxmlformats.org/drawingml/2006/main">
          <a:off x="7096316" y="1993098"/>
          <a:ext cx="104245" cy="160633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MX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17316674-6323-449B-89C6-3A204ABD4289}" type="datetimeFigureOut">
              <a:rPr lang="es-MX" smtClean="0"/>
              <a:t>12/02/2019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20423C76-74CF-4C18-AC18-838D005D52D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48289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4761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12/02/2019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0094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12/02/2019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13022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751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3219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4802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12/02/2019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8323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12/02/2019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4305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12/02/2019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2546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12/02/2019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9889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12/02/2019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0750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92064" cy="6858000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137" y="351564"/>
            <a:ext cx="2068095" cy="387207"/>
          </a:xfrm>
          <a:prstGeom prst="rect">
            <a:avLst/>
          </a:prstGeom>
        </p:spPr>
      </p:pic>
      <p:cxnSp>
        <p:nvCxnSpPr>
          <p:cNvPr id="12" name="11 Conector recto"/>
          <p:cNvCxnSpPr/>
          <p:nvPr userDrawn="1"/>
        </p:nvCxnSpPr>
        <p:spPr>
          <a:xfrm>
            <a:off x="6804248" y="351565"/>
            <a:ext cx="0" cy="387206"/>
          </a:xfrm>
          <a:prstGeom prst="line">
            <a:avLst/>
          </a:prstGeom>
          <a:ln>
            <a:solidFill>
              <a:srgbClr val="D4C1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1 Imagen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" t="4300" b="73121"/>
          <a:stretch/>
        </p:blipFill>
        <p:spPr>
          <a:xfrm>
            <a:off x="6948264" y="325980"/>
            <a:ext cx="1656184" cy="41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928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mailto:jmarceo@cenapred.unam.mx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2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55"/>
          <a:stretch/>
        </p:blipFill>
        <p:spPr>
          <a:xfrm>
            <a:off x="-2" y="1"/>
            <a:ext cx="9144001" cy="6899880"/>
          </a:xfrm>
          <a:prstGeom prst="rect">
            <a:avLst/>
          </a:prstGeom>
        </p:spPr>
      </p:pic>
      <p:sp>
        <p:nvSpPr>
          <p:cNvPr id="8" name="Rectángulo 3"/>
          <p:cNvSpPr>
            <a:spLocks noChangeArrowheads="1"/>
          </p:cNvSpPr>
          <p:nvPr/>
        </p:nvSpPr>
        <p:spPr bwMode="auto">
          <a:xfrm>
            <a:off x="5553306" y="4129137"/>
            <a:ext cx="3038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MX" altLang="es-MX" sz="1400" dirty="0" smtClean="0">
                <a:solidFill>
                  <a:srgbClr val="D4C19C"/>
                </a:solidFill>
                <a:latin typeface="Montserrat" panose="00000500000000000000" pitchFamily="2" charset="0"/>
              </a:rPr>
              <a:t>12 de febrero, 2019</a:t>
            </a:r>
            <a:endParaRPr lang="es-MX" altLang="es-MX" sz="1400" dirty="0">
              <a:solidFill>
                <a:srgbClr val="D4C19C"/>
              </a:solidFill>
              <a:latin typeface="Montserrat" panose="00000500000000000000" pitchFamily="2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683568" y="2413657"/>
            <a:ext cx="8449217" cy="1512168"/>
          </a:xfrm>
          <a:prstGeom prst="rect">
            <a:avLst/>
          </a:prstGeom>
          <a:gradFill flip="none" rotWithShape="1">
            <a:gsLst>
              <a:gs pos="0">
                <a:srgbClr val="439B82"/>
              </a:gs>
              <a:gs pos="100000">
                <a:srgbClr val="38806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CuadroTexto 2"/>
          <p:cNvSpPr txBox="1">
            <a:spLocks noChangeArrowheads="1"/>
          </p:cNvSpPr>
          <p:nvPr/>
        </p:nvSpPr>
        <p:spPr bwMode="auto">
          <a:xfrm>
            <a:off x="3814192" y="2711822"/>
            <a:ext cx="482453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1313" indent="-3413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30163" indent="-301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sz="2000" b="1" dirty="0" smtClean="0">
                <a:solidFill>
                  <a:srgbClr val="E8DECA"/>
                </a:solidFill>
                <a:latin typeface="Montserrat" panose="00000500000000000000" pitchFamily="2" charset="0"/>
              </a:rPr>
              <a:t>CAPACITACIÓN </a:t>
            </a:r>
            <a:r>
              <a:rPr lang="es-MX" altLang="es-MX" sz="2000" b="1" dirty="0">
                <a:solidFill>
                  <a:srgbClr val="E8DECA"/>
                </a:solidFill>
                <a:latin typeface="Montserrat" panose="00000500000000000000" pitchFamily="2" charset="0"/>
              </a:rPr>
              <a:t>EN MATERIA DE PROTECCIÓN CIVIL </a:t>
            </a:r>
          </a:p>
          <a:p>
            <a:pPr lvl="1" algn="r" eaLnBrk="1" hangingPunct="1">
              <a:spcBef>
                <a:spcPct val="0"/>
              </a:spcBef>
              <a:buFontTx/>
              <a:buNone/>
            </a:pPr>
            <a:endParaRPr lang="es-MX" altLang="es-MX" sz="1000" b="1" dirty="0">
              <a:solidFill>
                <a:srgbClr val="595959"/>
              </a:solidFill>
              <a:latin typeface="Trajan Pro" pitchFamily="18" charset="0"/>
            </a:endParaRPr>
          </a:p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sz="1400" dirty="0" smtClean="0">
                <a:solidFill>
                  <a:srgbClr val="E8DECA"/>
                </a:solidFill>
                <a:latin typeface="Montserrat" panose="00000500000000000000" pitchFamily="2" charset="0"/>
              </a:rPr>
              <a:t>BAJA CALIFORNIA SUR</a:t>
            </a:r>
            <a:endParaRPr lang="es-MX" altLang="es-MX" sz="1400" dirty="0">
              <a:solidFill>
                <a:srgbClr val="E8DECA"/>
              </a:solidFill>
              <a:latin typeface="Montserrat" panose="00000500000000000000" pitchFamily="2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186" y="495476"/>
            <a:ext cx="2088232" cy="142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7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1147810" y="1408596"/>
            <a:ext cx="7096124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98513" lvl="1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/>
            </a:pPr>
            <a:endParaRPr lang="es-MX" altLang="ja-JP" dirty="0"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b="1" dirty="0">
              <a:solidFill>
                <a:srgbClr val="4D4D4D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359532" y="2043702"/>
            <a:ext cx="842493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Habitantes: 718, 384</a:t>
            </a:r>
          </a:p>
          <a:p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Municipios: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5</a:t>
            </a:r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Los principales peligros identificados en el estado son: susceptibilidad de laderas y ciclones tropicales.</a:t>
            </a:r>
          </a:p>
          <a:p>
            <a:pPr algn="just"/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Estudiantes en el  TBGIR</a:t>
            </a:r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1147810" y="1031002"/>
            <a:ext cx="71686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Antecedentes en el estado de 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BAJA CALIFORNIA SUR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16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9" name="Rectangle 3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2" name="Rectangle 6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15" name="Rectangle 8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14" name="Rectangle 9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6" name="Rectangle 10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22" name="Rectangle 1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graphicFrame>
        <p:nvGraphicFramePr>
          <p:cNvPr id="28" name="2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7148915"/>
              </p:ext>
            </p:extLst>
          </p:nvPr>
        </p:nvGraphicFramePr>
        <p:xfrm>
          <a:off x="1547664" y="4381501"/>
          <a:ext cx="6408712" cy="243840"/>
        </p:xfrm>
        <a:graphic>
          <a:graphicData uri="http://schemas.openxmlformats.org/drawingml/2006/table">
            <a:tbl>
              <a:tblPr/>
              <a:tblGrid>
                <a:gridCol w="6408712"/>
              </a:tblGrid>
              <a:tr h="199628">
                <a:tc>
                  <a:txBody>
                    <a:bodyPr/>
                    <a:lstStyle/>
                    <a:p>
                      <a:pPr algn="ctr"/>
                      <a:r>
                        <a:rPr lang="es-MX" sz="1000" b="1" dirty="0" smtClean="0">
                          <a:latin typeface="Montserrat" panose="00000500000000000000" pitchFamily="2" charset="0"/>
                        </a:rPr>
                        <a:t>Alumnos por</a:t>
                      </a:r>
                      <a:r>
                        <a:rPr lang="es-MX" sz="1000" b="1" baseline="0" dirty="0" smtClean="0">
                          <a:latin typeface="Montserrat" panose="00000500000000000000" pitchFamily="2" charset="0"/>
                        </a:rPr>
                        <a:t> Estado</a:t>
                      </a:r>
                      <a:endParaRPr lang="es-MX" sz="1000" b="1" dirty="0">
                        <a:latin typeface="Montserrat" panose="000005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E8DECA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9" name="2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1431458"/>
              </p:ext>
            </p:extLst>
          </p:nvPr>
        </p:nvGraphicFramePr>
        <p:xfrm>
          <a:off x="1547661" y="4653136"/>
          <a:ext cx="6408720" cy="614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107"/>
                <a:gridCol w="576064"/>
                <a:gridCol w="648072"/>
                <a:gridCol w="720080"/>
                <a:gridCol w="648072"/>
                <a:gridCol w="648072"/>
                <a:gridCol w="720080"/>
                <a:gridCol w="720080"/>
                <a:gridCol w="792093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Estado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2014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2015-1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2015-2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2016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2017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2017-2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2018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Total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900" b="1" dirty="0" smtClean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Baja California Sur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14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37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15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21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23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6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22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138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0" name="2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5253567"/>
              </p:ext>
            </p:extLst>
          </p:nvPr>
        </p:nvGraphicFramePr>
        <p:xfrm>
          <a:off x="1547664" y="5301208"/>
          <a:ext cx="6400450" cy="243840"/>
        </p:xfrm>
        <a:graphic>
          <a:graphicData uri="http://schemas.openxmlformats.org/drawingml/2006/table">
            <a:tbl>
              <a:tblPr/>
              <a:tblGrid>
                <a:gridCol w="6400450"/>
              </a:tblGrid>
              <a:tr h="199628">
                <a:tc>
                  <a:txBody>
                    <a:bodyPr/>
                    <a:lstStyle/>
                    <a:p>
                      <a:pPr algn="ctr"/>
                      <a:r>
                        <a:rPr lang="es-MX" sz="1000" b="1" dirty="0" smtClean="0">
                          <a:latin typeface="Montserrat" panose="00000500000000000000" pitchFamily="2" charset="0"/>
                        </a:rPr>
                        <a:t>Egresados por Estado y Eficiencia Terminal</a:t>
                      </a:r>
                      <a:endParaRPr lang="es-MX" sz="1000" b="1" dirty="0">
                        <a:latin typeface="Montserrat" panose="000005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E8DECA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2" name="3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7837027"/>
              </p:ext>
            </p:extLst>
          </p:nvPr>
        </p:nvGraphicFramePr>
        <p:xfrm>
          <a:off x="1547664" y="5589240"/>
          <a:ext cx="6408712" cy="767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3046"/>
                <a:gridCol w="502490"/>
                <a:gridCol w="574274"/>
                <a:gridCol w="646058"/>
                <a:gridCol w="502490"/>
                <a:gridCol w="527148"/>
                <a:gridCol w="638880"/>
                <a:gridCol w="556795"/>
                <a:gridCol w="574274"/>
                <a:gridCol w="933257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Estado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2014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2015-1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2015-2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2016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2017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2017-2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2018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Total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Eficiencia Terminal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900" b="1" dirty="0" smtClean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Baja California Sur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4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10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2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8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8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1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0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33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23.9%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pSp>
        <p:nvGrpSpPr>
          <p:cNvPr id="5" name="Group 2"/>
          <p:cNvGrpSpPr>
            <a:grpSpLocks/>
          </p:cNvGrpSpPr>
          <p:nvPr/>
        </p:nvGrpSpPr>
        <p:grpSpPr bwMode="auto">
          <a:xfrm rot="20000909">
            <a:off x="7020272" y="1400334"/>
            <a:ext cx="992188" cy="1458912"/>
            <a:chOff x="8949" y="1058"/>
            <a:chExt cx="1563" cy="2296"/>
          </a:xfrm>
        </p:grpSpPr>
        <p:sp>
          <p:nvSpPr>
            <p:cNvPr id="7" name="Freeform 3"/>
            <p:cNvSpPr>
              <a:spLocks/>
            </p:cNvSpPr>
            <p:nvPr/>
          </p:nvSpPr>
          <p:spPr bwMode="auto">
            <a:xfrm>
              <a:off x="8949" y="1058"/>
              <a:ext cx="852" cy="2296"/>
            </a:xfrm>
            <a:custGeom>
              <a:avLst/>
              <a:gdLst>
                <a:gd name="T0" fmla="*/ 72 w 1229"/>
                <a:gd name="T1" fmla="*/ 39 h 3995"/>
                <a:gd name="T2" fmla="*/ 161 w 1229"/>
                <a:gd name="T3" fmla="*/ 65 h 3995"/>
                <a:gd name="T4" fmla="*/ 368 w 1229"/>
                <a:gd name="T5" fmla="*/ 190 h 3995"/>
                <a:gd name="T6" fmla="*/ 473 w 1229"/>
                <a:gd name="T7" fmla="*/ 187 h 3995"/>
                <a:gd name="T8" fmla="*/ 611 w 1229"/>
                <a:gd name="T9" fmla="*/ 337 h 3995"/>
                <a:gd name="T10" fmla="*/ 1147 w 1229"/>
                <a:gd name="T11" fmla="*/ 701 h 3995"/>
                <a:gd name="T12" fmla="*/ 1134 w 1229"/>
                <a:gd name="T13" fmla="*/ 1038 h 3995"/>
                <a:gd name="T14" fmla="*/ 1121 w 1229"/>
                <a:gd name="T15" fmla="*/ 1166 h 3995"/>
                <a:gd name="T16" fmla="*/ 1127 w 1229"/>
                <a:gd name="T17" fmla="*/ 1359 h 3995"/>
                <a:gd name="T18" fmla="*/ 1170 w 1229"/>
                <a:gd name="T19" fmla="*/ 1454 h 3995"/>
                <a:gd name="T20" fmla="*/ 1190 w 1229"/>
                <a:gd name="T21" fmla="*/ 1765 h 3995"/>
                <a:gd name="T22" fmla="*/ 1167 w 1229"/>
                <a:gd name="T23" fmla="*/ 1837 h 3995"/>
                <a:gd name="T24" fmla="*/ 1147 w 1229"/>
                <a:gd name="T25" fmla="*/ 1965 h 3995"/>
                <a:gd name="T26" fmla="*/ 1071 w 1229"/>
                <a:gd name="T27" fmla="*/ 2122 h 3995"/>
                <a:gd name="T28" fmla="*/ 1075 w 1229"/>
                <a:gd name="T29" fmla="*/ 2384 h 3995"/>
                <a:gd name="T30" fmla="*/ 1002 w 1229"/>
                <a:gd name="T31" fmla="*/ 2541 h 3995"/>
                <a:gd name="T32" fmla="*/ 1025 w 1229"/>
                <a:gd name="T33" fmla="*/ 2797 h 3995"/>
                <a:gd name="T34" fmla="*/ 878 w 1229"/>
                <a:gd name="T35" fmla="*/ 2957 h 3995"/>
                <a:gd name="T36" fmla="*/ 851 w 1229"/>
                <a:gd name="T37" fmla="*/ 3111 h 3995"/>
                <a:gd name="T38" fmla="*/ 1029 w 1229"/>
                <a:gd name="T39" fmla="*/ 3180 h 3995"/>
                <a:gd name="T40" fmla="*/ 1104 w 1229"/>
                <a:gd name="T41" fmla="*/ 3206 h 3995"/>
                <a:gd name="T42" fmla="*/ 1147 w 1229"/>
                <a:gd name="T43" fmla="*/ 3334 h 3995"/>
                <a:gd name="T44" fmla="*/ 1160 w 1229"/>
                <a:gd name="T45" fmla="*/ 3563 h 3995"/>
                <a:gd name="T46" fmla="*/ 1150 w 1229"/>
                <a:gd name="T47" fmla="*/ 3629 h 3995"/>
                <a:gd name="T48" fmla="*/ 1141 w 1229"/>
                <a:gd name="T49" fmla="*/ 3737 h 3995"/>
                <a:gd name="T50" fmla="*/ 1203 w 1229"/>
                <a:gd name="T51" fmla="*/ 3819 h 3995"/>
                <a:gd name="T52" fmla="*/ 1147 w 1229"/>
                <a:gd name="T53" fmla="*/ 3930 h 3995"/>
                <a:gd name="T54" fmla="*/ 989 w 1229"/>
                <a:gd name="T55" fmla="*/ 3995 h 3995"/>
                <a:gd name="T56" fmla="*/ 792 w 1229"/>
                <a:gd name="T57" fmla="*/ 3972 h 3995"/>
                <a:gd name="T58" fmla="*/ 716 w 1229"/>
                <a:gd name="T59" fmla="*/ 3930 h 3995"/>
                <a:gd name="T60" fmla="*/ 733 w 1229"/>
                <a:gd name="T61" fmla="*/ 3769 h 3995"/>
                <a:gd name="T62" fmla="*/ 759 w 1229"/>
                <a:gd name="T63" fmla="*/ 3720 h 3995"/>
                <a:gd name="T64" fmla="*/ 756 w 1229"/>
                <a:gd name="T65" fmla="*/ 3563 h 3995"/>
                <a:gd name="T66" fmla="*/ 674 w 1229"/>
                <a:gd name="T67" fmla="*/ 3380 h 3995"/>
                <a:gd name="T68" fmla="*/ 638 w 1229"/>
                <a:gd name="T69" fmla="*/ 3150 h 3995"/>
                <a:gd name="T70" fmla="*/ 549 w 1229"/>
                <a:gd name="T71" fmla="*/ 2905 h 3995"/>
                <a:gd name="T72" fmla="*/ 348 w 1229"/>
                <a:gd name="T73" fmla="*/ 2581 h 3995"/>
                <a:gd name="T74" fmla="*/ 289 w 1229"/>
                <a:gd name="T75" fmla="*/ 2420 h 3995"/>
                <a:gd name="T76" fmla="*/ 315 w 1229"/>
                <a:gd name="T77" fmla="*/ 2296 h 3995"/>
                <a:gd name="T78" fmla="*/ 536 w 1229"/>
                <a:gd name="T79" fmla="*/ 2089 h 3995"/>
                <a:gd name="T80" fmla="*/ 588 w 1229"/>
                <a:gd name="T81" fmla="*/ 2001 h 3995"/>
                <a:gd name="T82" fmla="*/ 693 w 1229"/>
                <a:gd name="T83" fmla="*/ 1713 h 3995"/>
                <a:gd name="T84" fmla="*/ 618 w 1229"/>
                <a:gd name="T85" fmla="*/ 1542 h 3995"/>
                <a:gd name="T86" fmla="*/ 598 w 1229"/>
                <a:gd name="T87" fmla="*/ 1467 h 3995"/>
                <a:gd name="T88" fmla="*/ 519 w 1229"/>
                <a:gd name="T89" fmla="*/ 1382 h 3995"/>
                <a:gd name="T90" fmla="*/ 559 w 1229"/>
                <a:gd name="T91" fmla="*/ 1349 h 3995"/>
                <a:gd name="T92" fmla="*/ 509 w 1229"/>
                <a:gd name="T93" fmla="*/ 1231 h 3995"/>
                <a:gd name="T94" fmla="*/ 447 w 1229"/>
                <a:gd name="T95" fmla="*/ 1009 h 3995"/>
                <a:gd name="T96" fmla="*/ 273 w 1229"/>
                <a:gd name="T97" fmla="*/ 933 h 3995"/>
                <a:gd name="T98" fmla="*/ 276 w 1229"/>
                <a:gd name="T99" fmla="*/ 799 h 3995"/>
                <a:gd name="T100" fmla="*/ 171 w 1229"/>
                <a:gd name="T101" fmla="*/ 563 h 3995"/>
                <a:gd name="T102" fmla="*/ 79 w 1229"/>
                <a:gd name="T103" fmla="*/ 468 h 3995"/>
                <a:gd name="T104" fmla="*/ 118 w 1229"/>
                <a:gd name="T105" fmla="*/ 321 h 3995"/>
                <a:gd name="T106" fmla="*/ 49 w 1229"/>
                <a:gd name="T107" fmla="*/ 144 h 3995"/>
                <a:gd name="T108" fmla="*/ 16 w 1229"/>
                <a:gd name="T109" fmla="*/ 88 h 39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29" h="3995">
                  <a:moveTo>
                    <a:pt x="6" y="0"/>
                  </a:moveTo>
                  <a:lnTo>
                    <a:pt x="39" y="20"/>
                  </a:lnTo>
                  <a:lnTo>
                    <a:pt x="72" y="39"/>
                  </a:lnTo>
                  <a:lnTo>
                    <a:pt x="108" y="42"/>
                  </a:lnTo>
                  <a:lnTo>
                    <a:pt x="125" y="59"/>
                  </a:lnTo>
                  <a:lnTo>
                    <a:pt x="161" y="65"/>
                  </a:lnTo>
                  <a:lnTo>
                    <a:pt x="181" y="108"/>
                  </a:lnTo>
                  <a:lnTo>
                    <a:pt x="289" y="170"/>
                  </a:lnTo>
                  <a:lnTo>
                    <a:pt x="368" y="190"/>
                  </a:lnTo>
                  <a:lnTo>
                    <a:pt x="398" y="190"/>
                  </a:lnTo>
                  <a:lnTo>
                    <a:pt x="407" y="170"/>
                  </a:lnTo>
                  <a:lnTo>
                    <a:pt x="473" y="187"/>
                  </a:lnTo>
                  <a:lnTo>
                    <a:pt x="496" y="206"/>
                  </a:lnTo>
                  <a:lnTo>
                    <a:pt x="496" y="239"/>
                  </a:lnTo>
                  <a:lnTo>
                    <a:pt x="611" y="337"/>
                  </a:lnTo>
                  <a:lnTo>
                    <a:pt x="960" y="566"/>
                  </a:lnTo>
                  <a:lnTo>
                    <a:pt x="1104" y="665"/>
                  </a:lnTo>
                  <a:lnTo>
                    <a:pt x="1147" y="701"/>
                  </a:lnTo>
                  <a:lnTo>
                    <a:pt x="1157" y="809"/>
                  </a:lnTo>
                  <a:lnTo>
                    <a:pt x="1131" y="901"/>
                  </a:lnTo>
                  <a:lnTo>
                    <a:pt x="1134" y="1038"/>
                  </a:lnTo>
                  <a:lnTo>
                    <a:pt x="1117" y="1061"/>
                  </a:lnTo>
                  <a:lnTo>
                    <a:pt x="1094" y="1163"/>
                  </a:lnTo>
                  <a:lnTo>
                    <a:pt x="1121" y="1166"/>
                  </a:lnTo>
                  <a:lnTo>
                    <a:pt x="1104" y="1195"/>
                  </a:lnTo>
                  <a:lnTo>
                    <a:pt x="1164" y="1330"/>
                  </a:lnTo>
                  <a:lnTo>
                    <a:pt x="1127" y="1359"/>
                  </a:lnTo>
                  <a:lnTo>
                    <a:pt x="1111" y="1434"/>
                  </a:lnTo>
                  <a:lnTo>
                    <a:pt x="1147" y="1451"/>
                  </a:lnTo>
                  <a:lnTo>
                    <a:pt x="1170" y="1454"/>
                  </a:lnTo>
                  <a:lnTo>
                    <a:pt x="1229" y="1608"/>
                  </a:lnTo>
                  <a:lnTo>
                    <a:pt x="1200" y="1657"/>
                  </a:lnTo>
                  <a:lnTo>
                    <a:pt x="1190" y="1765"/>
                  </a:lnTo>
                  <a:lnTo>
                    <a:pt x="1210" y="1765"/>
                  </a:lnTo>
                  <a:lnTo>
                    <a:pt x="1206" y="1781"/>
                  </a:lnTo>
                  <a:lnTo>
                    <a:pt x="1167" y="1837"/>
                  </a:lnTo>
                  <a:lnTo>
                    <a:pt x="1170" y="1880"/>
                  </a:lnTo>
                  <a:lnTo>
                    <a:pt x="1127" y="1952"/>
                  </a:lnTo>
                  <a:lnTo>
                    <a:pt x="1147" y="1965"/>
                  </a:lnTo>
                  <a:lnTo>
                    <a:pt x="1127" y="2017"/>
                  </a:lnTo>
                  <a:lnTo>
                    <a:pt x="1062" y="2076"/>
                  </a:lnTo>
                  <a:lnTo>
                    <a:pt x="1071" y="2122"/>
                  </a:lnTo>
                  <a:lnTo>
                    <a:pt x="1058" y="2132"/>
                  </a:lnTo>
                  <a:lnTo>
                    <a:pt x="1035" y="2312"/>
                  </a:lnTo>
                  <a:lnTo>
                    <a:pt x="1075" y="2384"/>
                  </a:lnTo>
                  <a:lnTo>
                    <a:pt x="1058" y="2414"/>
                  </a:lnTo>
                  <a:lnTo>
                    <a:pt x="1062" y="2440"/>
                  </a:lnTo>
                  <a:lnTo>
                    <a:pt x="1002" y="2541"/>
                  </a:lnTo>
                  <a:lnTo>
                    <a:pt x="1009" y="2604"/>
                  </a:lnTo>
                  <a:lnTo>
                    <a:pt x="1039" y="2662"/>
                  </a:lnTo>
                  <a:lnTo>
                    <a:pt x="1025" y="2797"/>
                  </a:lnTo>
                  <a:lnTo>
                    <a:pt x="996" y="2846"/>
                  </a:lnTo>
                  <a:lnTo>
                    <a:pt x="924" y="2875"/>
                  </a:lnTo>
                  <a:lnTo>
                    <a:pt x="878" y="2957"/>
                  </a:lnTo>
                  <a:lnTo>
                    <a:pt x="881" y="3000"/>
                  </a:lnTo>
                  <a:lnTo>
                    <a:pt x="858" y="3033"/>
                  </a:lnTo>
                  <a:lnTo>
                    <a:pt x="851" y="3111"/>
                  </a:lnTo>
                  <a:lnTo>
                    <a:pt x="910" y="3177"/>
                  </a:lnTo>
                  <a:lnTo>
                    <a:pt x="979" y="3200"/>
                  </a:lnTo>
                  <a:lnTo>
                    <a:pt x="1029" y="3180"/>
                  </a:lnTo>
                  <a:lnTo>
                    <a:pt x="1078" y="3160"/>
                  </a:lnTo>
                  <a:lnTo>
                    <a:pt x="1104" y="3190"/>
                  </a:lnTo>
                  <a:lnTo>
                    <a:pt x="1104" y="3206"/>
                  </a:lnTo>
                  <a:lnTo>
                    <a:pt x="1121" y="3226"/>
                  </a:lnTo>
                  <a:lnTo>
                    <a:pt x="1101" y="3291"/>
                  </a:lnTo>
                  <a:lnTo>
                    <a:pt x="1147" y="3334"/>
                  </a:lnTo>
                  <a:lnTo>
                    <a:pt x="1127" y="3422"/>
                  </a:lnTo>
                  <a:lnTo>
                    <a:pt x="1187" y="3455"/>
                  </a:lnTo>
                  <a:lnTo>
                    <a:pt x="1160" y="3563"/>
                  </a:lnTo>
                  <a:lnTo>
                    <a:pt x="1154" y="3589"/>
                  </a:lnTo>
                  <a:lnTo>
                    <a:pt x="1160" y="3609"/>
                  </a:lnTo>
                  <a:lnTo>
                    <a:pt x="1150" y="3629"/>
                  </a:lnTo>
                  <a:lnTo>
                    <a:pt x="1117" y="3651"/>
                  </a:lnTo>
                  <a:lnTo>
                    <a:pt x="1131" y="3661"/>
                  </a:lnTo>
                  <a:lnTo>
                    <a:pt x="1141" y="3737"/>
                  </a:lnTo>
                  <a:lnTo>
                    <a:pt x="1177" y="3756"/>
                  </a:lnTo>
                  <a:lnTo>
                    <a:pt x="1183" y="3789"/>
                  </a:lnTo>
                  <a:lnTo>
                    <a:pt x="1203" y="3819"/>
                  </a:lnTo>
                  <a:lnTo>
                    <a:pt x="1173" y="3851"/>
                  </a:lnTo>
                  <a:lnTo>
                    <a:pt x="1167" y="3897"/>
                  </a:lnTo>
                  <a:lnTo>
                    <a:pt x="1147" y="3930"/>
                  </a:lnTo>
                  <a:lnTo>
                    <a:pt x="1075" y="3972"/>
                  </a:lnTo>
                  <a:lnTo>
                    <a:pt x="1022" y="3989"/>
                  </a:lnTo>
                  <a:lnTo>
                    <a:pt x="989" y="3995"/>
                  </a:lnTo>
                  <a:lnTo>
                    <a:pt x="917" y="3979"/>
                  </a:lnTo>
                  <a:lnTo>
                    <a:pt x="815" y="3986"/>
                  </a:lnTo>
                  <a:lnTo>
                    <a:pt x="792" y="3972"/>
                  </a:lnTo>
                  <a:lnTo>
                    <a:pt x="779" y="3982"/>
                  </a:lnTo>
                  <a:lnTo>
                    <a:pt x="743" y="3966"/>
                  </a:lnTo>
                  <a:lnTo>
                    <a:pt x="716" y="3930"/>
                  </a:lnTo>
                  <a:lnTo>
                    <a:pt x="710" y="3835"/>
                  </a:lnTo>
                  <a:lnTo>
                    <a:pt x="723" y="3812"/>
                  </a:lnTo>
                  <a:lnTo>
                    <a:pt x="733" y="3769"/>
                  </a:lnTo>
                  <a:lnTo>
                    <a:pt x="746" y="3760"/>
                  </a:lnTo>
                  <a:lnTo>
                    <a:pt x="743" y="3733"/>
                  </a:lnTo>
                  <a:lnTo>
                    <a:pt x="759" y="3720"/>
                  </a:lnTo>
                  <a:lnTo>
                    <a:pt x="756" y="3710"/>
                  </a:lnTo>
                  <a:lnTo>
                    <a:pt x="759" y="3655"/>
                  </a:lnTo>
                  <a:lnTo>
                    <a:pt x="756" y="3563"/>
                  </a:lnTo>
                  <a:lnTo>
                    <a:pt x="772" y="3478"/>
                  </a:lnTo>
                  <a:lnTo>
                    <a:pt x="710" y="3399"/>
                  </a:lnTo>
                  <a:lnTo>
                    <a:pt x="674" y="3380"/>
                  </a:lnTo>
                  <a:lnTo>
                    <a:pt x="651" y="3236"/>
                  </a:lnTo>
                  <a:lnTo>
                    <a:pt x="667" y="3206"/>
                  </a:lnTo>
                  <a:lnTo>
                    <a:pt x="638" y="3150"/>
                  </a:lnTo>
                  <a:lnTo>
                    <a:pt x="559" y="2938"/>
                  </a:lnTo>
                  <a:lnTo>
                    <a:pt x="578" y="2921"/>
                  </a:lnTo>
                  <a:lnTo>
                    <a:pt x="549" y="2905"/>
                  </a:lnTo>
                  <a:lnTo>
                    <a:pt x="384" y="2725"/>
                  </a:lnTo>
                  <a:lnTo>
                    <a:pt x="381" y="2617"/>
                  </a:lnTo>
                  <a:lnTo>
                    <a:pt x="348" y="2581"/>
                  </a:lnTo>
                  <a:lnTo>
                    <a:pt x="388" y="2515"/>
                  </a:lnTo>
                  <a:lnTo>
                    <a:pt x="348" y="2427"/>
                  </a:lnTo>
                  <a:lnTo>
                    <a:pt x="289" y="2420"/>
                  </a:lnTo>
                  <a:lnTo>
                    <a:pt x="269" y="2400"/>
                  </a:lnTo>
                  <a:lnTo>
                    <a:pt x="305" y="2358"/>
                  </a:lnTo>
                  <a:lnTo>
                    <a:pt x="315" y="2296"/>
                  </a:lnTo>
                  <a:lnTo>
                    <a:pt x="381" y="2214"/>
                  </a:lnTo>
                  <a:lnTo>
                    <a:pt x="476" y="2155"/>
                  </a:lnTo>
                  <a:lnTo>
                    <a:pt x="536" y="2089"/>
                  </a:lnTo>
                  <a:lnTo>
                    <a:pt x="572" y="2089"/>
                  </a:lnTo>
                  <a:lnTo>
                    <a:pt x="572" y="2057"/>
                  </a:lnTo>
                  <a:lnTo>
                    <a:pt x="588" y="2001"/>
                  </a:lnTo>
                  <a:lnTo>
                    <a:pt x="687" y="1814"/>
                  </a:lnTo>
                  <a:lnTo>
                    <a:pt x="703" y="1742"/>
                  </a:lnTo>
                  <a:lnTo>
                    <a:pt x="693" y="1713"/>
                  </a:lnTo>
                  <a:lnTo>
                    <a:pt x="680" y="1595"/>
                  </a:lnTo>
                  <a:lnTo>
                    <a:pt x="661" y="1549"/>
                  </a:lnTo>
                  <a:lnTo>
                    <a:pt x="618" y="1542"/>
                  </a:lnTo>
                  <a:lnTo>
                    <a:pt x="588" y="1500"/>
                  </a:lnTo>
                  <a:lnTo>
                    <a:pt x="605" y="1487"/>
                  </a:lnTo>
                  <a:lnTo>
                    <a:pt x="598" y="1467"/>
                  </a:lnTo>
                  <a:lnTo>
                    <a:pt x="568" y="1457"/>
                  </a:lnTo>
                  <a:lnTo>
                    <a:pt x="555" y="1428"/>
                  </a:lnTo>
                  <a:lnTo>
                    <a:pt x="519" y="1382"/>
                  </a:lnTo>
                  <a:lnTo>
                    <a:pt x="526" y="1352"/>
                  </a:lnTo>
                  <a:lnTo>
                    <a:pt x="562" y="1356"/>
                  </a:lnTo>
                  <a:lnTo>
                    <a:pt x="559" y="1349"/>
                  </a:lnTo>
                  <a:lnTo>
                    <a:pt x="506" y="1284"/>
                  </a:lnTo>
                  <a:lnTo>
                    <a:pt x="496" y="1254"/>
                  </a:lnTo>
                  <a:lnTo>
                    <a:pt x="509" y="1231"/>
                  </a:lnTo>
                  <a:lnTo>
                    <a:pt x="542" y="1097"/>
                  </a:lnTo>
                  <a:lnTo>
                    <a:pt x="526" y="1061"/>
                  </a:lnTo>
                  <a:lnTo>
                    <a:pt x="447" y="1009"/>
                  </a:lnTo>
                  <a:lnTo>
                    <a:pt x="358" y="959"/>
                  </a:lnTo>
                  <a:lnTo>
                    <a:pt x="292" y="946"/>
                  </a:lnTo>
                  <a:lnTo>
                    <a:pt x="273" y="933"/>
                  </a:lnTo>
                  <a:lnTo>
                    <a:pt x="286" y="910"/>
                  </a:lnTo>
                  <a:lnTo>
                    <a:pt x="266" y="868"/>
                  </a:lnTo>
                  <a:lnTo>
                    <a:pt x="276" y="799"/>
                  </a:lnTo>
                  <a:lnTo>
                    <a:pt x="233" y="734"/>
                  </a:lnTo>
                  <a:lnTo>
                    <a:pt x="181" y="704"/>
                  </a:lnTo>
                  <a:lnTo>
                    <a:pt x="171" y="563"/>
                  </a:lnTo>
                  <a:lnTo>
                    <a:pt x="118" y="524"/>
                  </a:lnTo>
                  <a:lnTo>
                    <a:pt x="92" y="524"/>
                  </a:lnTo>
                  <a:lnTo>
                    <a:pt x="79" y="468"/>
                  </a:lnTo>
                  <a:lnTo>
                    <a:pt x="56" y="455"/>
                  </a:lnTo>
                  <a:lnTo>
                    <a:pt x="59" y="426"/>
                  </a:lnTo>
                  <a:lnTo>
                    <a:pt x="118" y="321"/>
                  </a:lnTo>
                  <a:lnTo>
                    <a:pt x="75" y="239"/>
                  </a:lnTo>
                  <a:lnTo>
                    <a:pt x="46" y="226"/>
                  </a:lnTo>
                  <a:lnTo>
                    <a:pt x="49" y="144"/>
                  </a:lnTo>
                  <a:lnTo>
                    <a:pt x="72" y="101"/>
                  </a:lnTo>
                  <a:lnTo>
                    <a:pt x="46" y="101"/>
                  </a:lnTo>
                  <a:lnTo>
                    <a:pt x="16" y="88"/>
                  </a:lnTo>
                  <a:lnTo>
                    <a:pt x="0" y="85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EAEAEA"/>
            </a:solidFill>
            <a:ln w="19050" cmpd="sng">
              <a:solidFill>
                <a:srgbClr val="439B8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  <p:sp>
          <p:nvSpPr>
            <p:cNvPr id="10" name="Text Box 4"/>
            <p:cNvSpPr txBox="1">
              <a:spLocks noChangeArrowheads="1"/>
            </p:cNvSpPr>
            <p:nvPr/>
          </p:nvSpPr>
          <p:spPr bwMode="auto">
            <a:xfrm>
              <a:off x="9261" y="2858"/>
              <a:ext cx="720" cy="360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AEAEA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s-MX" altLang="es-MX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 </a:t>
              </a:r>
              <a:r>
                <a:rPr kumimoji="0" lang="es-MX" altLang="es-MX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  <a:sym typeface="Wingdings 2" pitchFamily="18" charset="2"/>
                </a:rPr>
                <a:t></a:t>
              </a:r>
              <a:endParaRPr kumimoji="0" lang="es-MX" altLang="es-MX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187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99592" y="923151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Actividades de capacitación presencial 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4280220" cy="1592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992" y="1637547"/>
            <a:ext cx="4192832" cy="1584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62833"/>
              </p:ext>
            </p:extLst>
          </p:nvPr>
        </p:nvGraphicFramePr>
        <p:xfrm>
          <a:off x="1691680" y="3789040"/>
          <a:ext cx="5688632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5855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1023938" y="1569482"/>
            <a:ext cx="7096124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98513" lvl="1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/>
            </a:pPr>
            <a:endParaRPr lang="es-MX" altLang="ja-JP" dirty="0"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b="1" dirty="0">
              <a:solidFill>
                <a:srgbClr val="4D4D4D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86015" y="1971145"/>
            <a:ext cx="439248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Capacitación en tiempo real vía </a:t>
            </a:r>
            <a:r>
              <a:rPr lang="es-MX" sz="1600" b="1" dirty="0" err="1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WebEx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Curso a distancia para personal de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Protección Civil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y del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Sector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alud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sobre </a:t>
            </a:r>
            <a:r>
              <a:rPr lang="es-MX" sz="1600" b="1" i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“Apoyo Psicológico de primer contacto para Emergencias o Desastres”.</a:t>
            </a:r>
          </a:p>
          <a:p>
            <a:pPr algn="just"/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Curso a distancia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sobre </a:t>
            </a:r>
            <a:r>
              <a:rPr lang="es-MX" sz="1600" b="1" i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“Elaboración de Programas especiales de </a:t>
            </a:r>
            <a:r>
              <a:rPr lang="es-MX" sz="1600" b="1" i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Protección Civil </a:t>
            </a:r>
            <a:r>
              <a:rPr lang="es-MX" sz="1600" b="1" i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de acuerdo al </a:t>
            </a:r>
            <a:r>
              <a:rPr lang="es-MX" sz="1600" b="1" i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Riesgo</a:t>
            </a:r>
            <a:r>
              <a:rPr lang="es-MX" sz="1600" b="1" i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”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 para su posterior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certificación.</a:t>
            </a:r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617" y="4149080"/>
            <a:ext cx="2545326" cy="1908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899592" y="923151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Acciones propuestas </a:t>
            </a:r>
          </a:p>
        </p:txBody>
      </p:sp>
      <p:pic>
        <p:nvPicPr>
          <p:cNvPr id="2" name="Respiración diafragmática 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20072" y="1700808"/>
            <a:ext cx="3528392" cy="213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580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797315" y="910153"/>
            <a:ext cx="4998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Capacitación en tiempo real vía </a:t>
            </a:r>
            <a:r>
              <a:rPr lang="es-MX" b="1" dirty="0" err="1">
                <a:solidFill>
                  <a:srgbClr val="38806B"/>
                </a:solidFill>
                <a:latin typeface="Montserrat" panose="00000500000000000000" pitchFamily="2" charset="0"/>
              </a:rPr>
              <a:t>WebEx</a:t>
            </a:r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.</a:t>
            </a:r>
          </a:p>
        </p:txBody>
      </p:sp>
      <p:sp>
        <p:nvSpPr>
          <p:cNvPr id="4" name="3 Rectángulo"/>
          <p:cNvSpPr/>
          <p:nvPr/>
        </p:nvSpPr>
        <p:spPr>
          <a:xfrm>
            <a:off x="179512" y="1412776"/>
            <a:ext cx="4176464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Requisitos: </a:t>
            </a:r>
          </a:p>
          <a:p>
            <a:pPr algn="just"/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Contar con internet de banda ancha (10 </a:t>
            </a:r>
            <a:r>
              <a:rPr lang="es-MX" sz="1600" b="1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Megas como mínimo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)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Disponer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de un espacio para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proyección, auditorio , salón, etc.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Sistema de audio y video (cámara web) 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Realizar previamente prueba técnica de conexión (2 días antes)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Enviar solicitud al correo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  <a:hlinkClick r:id="rId2"/>
              </a:rPr>
              <a:t>jmarceo@cenapred.unam.mx</a:t>
            </a:r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Durante el evento se podrá interactuar vía Chat.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Recabar lista de asistentes en el formato de ENAPROC</a:t>
            </a:r>
          </a:p>
          <a:p>
            <a:pPr algn="just"/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464" y="1973746"/>
            <a:ext cx="3313761" cy="2012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3077" name="Picture 5" descr="G:\2019\presentacion 2019\fotos\20170626_1036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885" y="4149080"/>
            <a:ext cx="3313760" cy="2391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303385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74440" y="892743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Actividades de capacitación presencial 2019 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115540" y="1700808"/>
            <a:ext cx="68408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Programa de Capacitación Presencial en Protección Civil para “Responsables de Protección Civil”</a:t>
            </a:r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" t="35496" r="3354" b="22193"/>
          <a:stretch/>
        </p:blipFill>
        <p:spPr bwMode="auto">
          <a:xfrm>
            <a:off x="1143575" y="2420888"/>
            <a:ext cx="6812800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324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74440" y="892743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Actividades de capacitación presencial 2019 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611560" y="1585035"/>
            <a:ext cx="74889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Programa de Capacitación Presencial (para el público en general) Objetivo: Generar una sociedad resiliente a través de la Gestión Integral de Riesgos</a:t>
            </a:r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564904"/>
            <a:ext cx="7200799" cy="3819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90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1023938" y="1569482"/>
            <a:ext cx="7096124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98513" lvl="1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/>
            </a:pPr>
            <a:endParaRPr lang="es-MX" altLang="ja-JP" dirty="0"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b="1" dirty="0">
              <a:solidFill>
                <a:srgbClr val="4D4D4D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0" y="1700808"/>
            <a:ext cx="9001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Implementación del Curso Equipos Comunitarios de Respuesta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a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Emergencias (CERT), para formar instructores en cada uno de los estados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(5 participantes). </a:t>
            </a:r>
          </a:p>
          <a:p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5" name="Secuencia 0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5856" y="2531805"/>
            <a:ext cx="5112568" cy="3738566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98" y="4574256"/>
            <a:ext cx="2672118" cy="1696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08" y="2531805"/>
            <a:ext cx="2724108" cy="1928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1023938" y="1124744"/>
            <a:ext cx="70961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Acciones propuestas para 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el estado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71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0978241"/>
              </p:ext>
            </p:extLst>
          </p:nvPr>
        </p:nvGraphicFramePr>
        <p:xfrm>
          <a:off x="395288" y="1052513"/>
          <a:ext cx="8428037" cy="5599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2" name="Documento" r:id="rId3" imgW="8422508" imgH="5623788" progId="Word.Document.12">
                  <p:embed/>
                </p:oleObj>
              </mc:Choice>
              <mc:Fallback>
                <p:oleObj name="Documento" r:id="rId3" imgW="8422508" imgH="5623788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1052513"/>
                        <a:ext cx="8428037" cy="5599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4075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1641</TotalTime>
  <Words>335</Words>
  <Application>Microsoft Office PowerPoint</Application>
  <PresentationFormat>Presentación en pantalla (4:3)</PresentationFormat>
  <Paragraphs>90</Paragraphs>
  <Slides>9</Slides>
  <Notes>0</Notes>
  <HiddenSlides>0</HiddenSlides>
  <MMClips>2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1" baseType="lpstr">
      <vt:lpstr>Tema de Office</vt:lpstr>
      <vt:lpstr>Documento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Estrada Cabrera Cynthia Paola</dc:creator>
  <cp:lastModifiedBy>Karen Álvarez</cp:lastModifiedBy>
  <cp:revision>158</cp:revision>
  <cp:lastPrinted>2018-12-27T21:16:22Z</cp:lastPrinted>
  <dcterms:created xsi:type="dcterms:W3CDTF">2018-12-04T21:42:05Z</dcterms:created>
  <dcterms:modified xsi:type="dcterms:W3CDTF">2019-02-12T15:26:02Z</dcterms:modified>
</cp:coreProperties>
</file>