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80" r:id="rId3"/>
    <p:sldId id="281" r:id="rId4"/>
    <p:sldId id="282" r:id="rId5"/>
    <p:sldId id="283" r:id="rId6"/>
    <p:sldId id="284" r:id="rId7"/>
    <p:sldId id="285" r:id="rId8"/>
    <p:sldId id="287" r:id="rId9"/>
    <p:sldId id="286" r:id="rId10"/>
    <p:sldId id="277" r:id="rId11"/>
    <p:sldId id="269" r:id="rId12"/>
    <p:sldId id="292" r:id="rId13"/>
    <p:sldId id="279" r:id="rId14"/>
    <p:sldId id="288" r:id="rId15"/>
    <p:sldId id="289" r:id="rId16"/>
    <p:sldId id="290" r:id="rId17"/>
    <p:sldId id="291" r:id="rId18"/>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0000"/>
    <a:srgbClr val="38806B"/>
    <a:srgbClr val="439B82"/>
    <a:srgbClr val="D4C19C"/>
    <a:srgbClr val="E8DECA"/>
    <a:srgbClr val="FFFFFF"/>
    <a:srgbClr val="6A18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66"/>
    <p:restoredTop sz="50000" autoAdjust="0"/>
  </p:normalViewPr>
  <p:slideViewPr>
    <p:cSldViewPr showGuides="1">
      <p:cViewPr varScale="1">
        <p:scale>
          <a:sx n="54" d="100"/>
          <a:sy n="54" d="100"/>
        </p:scale>
        <p:origin x="1224" y="200"/>
      </p:cViewPr>
      <p:guideLst>
        <p:guide orient="horz" pos="2160"/>
        <p:guide pos="2880"/>
      </p:guideLst>
    </p:cSldViewPr>
  </p:slideViewPr>
  <p:notesTextViewPr>
    <p:cViewPr>
      <p:scale>
        <a:sx n="1" d="1"/>
        <a:sy n="1" d="1"/>
      </p:scale>
      <p:origin x="0" y="0"/>
    </p:cViewPr>
  </p:notesTextViewPr>
  <p:notesViewPr>
    <p:cSldViewPr showGuides="1">
      <p:cViewPr varScale="1">
        <p:scale>
          <a:sx n="71" d="100"/>
          <a:sy n="71" d="100"/>
        </p:scale>
        <p:origin x="-318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s-MX" sz="1600" b="1" i="0" baseline="0" dirty="0">
                <a:solidFill>
                  <a:sysClr val="windowText" lastClr="000000"/>
                </a:solidFill>
                <a:effectLst/>
              </a:rPr>
              <a:t>Daños y pérdidas económicas y defunciones en el estado de Baja California Sur, 2000-2017</a:t>
            </a:r>
            <a:endParaRPr lang="es-MX" sz="1200" dirty="0">
              <a:solidFill>
                <a:sysClr val="windowText" lastClr="000000"/>
              </a:solidFill>
              <a:effectLst/>
            </a:endParaRPr>
          </a:p>
        </c:rich>
      </c:tx>
      <c:overlay val="0"/>
      <c:spPr>
        <a:noFill/>
        <a:ln>
          <a:noFill/>
        </a:ln>
        <a:effectLst/>
      </c:spPr>
    </c:title>
    <c:autoTitleDeleted val="0"/>
    <c:plotArea>
      <c:layout>
        <c:manualLayout>
          <c:layoutTarget val="inner"/>
          <c:xMode val="edge"/>
          <c:yMode val="edge"/>
          <c:x val="3.0502024750742877E-2"/>
          <c:y val="9.0950433175510159E-2"/>
          <c:w val="0.91805774061245193"/>
          <c:h val="0.73800059670877483"/>
        </c:manualLayout>
      </c:layout>
      <c:barChart>
        <c:barDir val="col"/>
        <c:grouping val="clustered"/>
        <c:varyColors val="0"/>
        <c:ser>
          <c:idx val="0"/>
          <c:order val="0"/>
          <c:tx>
            <c:strRef>
              <c:f>BCSHis!$R$1</c:f>
              <c:strCache>
                <c:ptCount val="1"/>
                <c:pt idx="0">
                  <c:v>Defunciones</c:v>
                </c:pt>
              </c:strCache>
            </c:strRef>
          </c:tx>
          <c:spPr>
            <a:solidFill>
              <a:srgbClr val="C00000"/>
            </a:solidFill>
            <a:ln>
              <a:solidFill>
                <a:srgbClr val="C00000"/>
              </a:solidFill>
            </a:ln>
            <a:effectLst/>
          </c:spPr>
          <c:invertIfNegative val="0"/>
          <c:dLbls>
            <c:dLbl>
              <c:idx val="8"/>
              <c:layout>
                <c:manualLayout>
                  <c:x val="1.1769651425555009E-3"/>
                  <c:y val="8.488707595939523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17E-394C-8487-2BF78FD6A491}"/>
                </c:ext>
              </c:extLst>
            </c:dLbl>
            <c:dLbl>
              <c:idx val="14"/>
              <c:layout>
                <c:manualLayout>
                  <c:x val="-7.061790855333005E-3"/>
                  <c:y val="-4.244353797969761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17E-394C-8487-2BF78FD6A491}"/>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BCSHis!$Q$2:$Q$18</c:f>
              <c:strCache>
                <c:ptCount val="17"/>
                <c:pt idx="0">
                  <c:v>2000</c:v>
                </c:pt>
                <c:pt idx="1">
                  <c:v>2001*</c:v>
                </c:pt>
                <c:pt idx="2">
                  <c:v>2002</c:v>
                </c:pt>
                <c:pt idx="3">
                  <c:v>2003</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strCache>
            </c:strRef>
          </c:cat>
          <c:val>
            <c:numRef>
              <c:f>BCSHis!$R$2:$R$18</c:f>
              <c:numCache>
                <c:formatCode>General</c:formatCode>
                <c:ptCount val="17"/>
                <c:pt idx="0">
                  <c:v>0</c:v>
                </c:pt>
                <c:pt idx="1">
                  <c:v>38</c:v>
                </c:pt>
                <c:pt idx="2">
                  <c:v>0</c:v>
                </c:pt>
                <c:pt idx="3">
                  <c:v>12</c:v>
                </c:pt>
                <c:pt idx="4">
                  <c:v>26</c:v>
                </c:pt>
                <c:pt idx="5">
                  <c:v>6</c:v>
                </c:pt>
                <c:pt idx="6">
                  <c:v>1</c:v>
                </c:pt>
                <c:pt idx="7">
                  <c:v>5</c:v>
                </c:pt>
                <c:pt idx="8">
                  <c:v>1</c:v>
                </c:pt>
                <c:pt idx="9">
                  <c:v>3</c:v>
                </c:pt>
                <c:pt idx="10">
                  <c:v>2</c:v>
                </c:pt>
                <c:pt idx="11">
                  <c:v>4</c:v>
                </c:pt>
                <c:pt idx="12">
                  <c:v>20</c:v>
                </c:pt>
                <c:pt idx="13">
                  <c:v>8</c:v>
                </c:pt>
                <c:pt idx="14">
                  <c:v>0</c:v>
                </c:pt>
                <c:pt idx="15">
                  <c:v>0</c:v>
                </c:pt>
                <c:pt idx="16">
                  <c:v>9</c:v>
                </c:pt>
              </c:numCache>
            </c:numRef>
          </c:val>
          <c:extLst>
            <c:ext xmlns:c16="http://schemas.microsoft.com/office/drawing/2014/chart" uri="{C3380CC4-5D6E-409C-BE32-E72D297353CC}">
              <c16:uniqueId val="{00000002-917E-394C-8487-2BF78FD6A491}"/>
            </c:ext>
          </c:extLst>
        </c:ser>
        <c:dLbls>
          <c:showLegendKey val="0"/>
          <c:showVal val="0"/>
          <c:showCatName val="0"/>
          <c:showSerName val="0"/>
          <c:showPercent val="0"/>
          <c:showBubbleSize val="0"/>
        </c:dLbls>
        <c:gapWidth val="219"/>
        <c:overlap val="-27"/>
        <c:axId val="1004544000"/>
        <c:axId val="82876608"/>
      </c:barChart>
      <c:lineChart>
        <c:grouping val="standard"/>
        <c:varyColors val="0"/>
        <c:ser>
          <c:idx val="1"/>
          <c:order val="1"/>
          <c:tx>
            <c:strRef>
              <c:f>BCSHis!$S$1</c:f>
              <c:strCache>
                <c:ptCount val="1"/>
                <c:pt idx="0">
                  <c:v>Total daños (millones de pesos constantes, base 2013)</c:v>
                </c:pt>
              </c:strCache>
            </c:strRef>
          </c:tx>
          <c:spPr>
            <a:ln w="28575" cap="rnd">
              <a:solidFill>
                <a:schemeClr val="tx1"/>
              </a:solidFill>
              <a:round/>
            </a:ln>
            <a:effectLst/>
          </c:spPr>
          <c:marker>
            <c:symbol val="none"/>
          </c:marker>
          <c:dLbls>
            <c:dLbl>
              <c:idx val="5"/>
              <c:layout>
                <c:manualLayout>
                  <c:x val="-1.1769651425555009E-3"/>
                  <c:y val="-1.48552382928941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17E-394C-8487-2BF78FD6A491}"/>
                </c:ext>
              </c:extLst>
            </c:dLbl>
            <c:dLbl>
              <c:idx val="6"/>
              <c:layout>
                <c:manualLayout>
                  <c:x val="0"/>
                  <c:y val="-1.27330613939094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17E-394C-8487-2BF78FD6A491}"/>
                </c:ext>
              </c:extLst>
            </c:dLbl>
            <c:dLbl>
              <c:idx val="14"/>
              <c:layout>
                <c:manualLayout>
                  <c:x val="3.5308954276665025E-3"/>
                  <c:y val="-4.244353797969917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17E-394C-8487-2BF78FD6A491}"/>
                </c:ext>
              </c:extLst>
            </c:dLbl>
            <c:dLbl>
              <c:idx val="16"/>
              <c:layout>
                <c:manualLayout>
                  <c:x val="-2.3539302851110018E-3"/>
                  <c:y val="-3.39548303837582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17E-394C-8487-2BF78FD6A49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BCSHis!$Q$2:$Q$18</c:f>
              <c:strCache>
                <c:ptCount val="17"/>
                <c:pt idx="0">
                  <c:v>2000</c:v>
                </c:pt>
                <c:pt idx="1">
                  <c:v>2001*</c:v>
                </c:pt>
                <c:pt idx="2">
                  <c:v>2002</c:v>
                </c:pt>
                <c:pt idx="3">
                  <c:v>2003</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strCache>
            </c:strRef>
          </c:cat>
          <c:val>
            <c:numRef>
              <c:f>BCSHis!$S$2:$S$18</c:f>
              <c:numCache>
                <c:formatCode>_-* #,##0.0_-;\-* #,##0.0_-;_-* "-"??_-;_-@_-</c:formatCode>
                <c:ptCount val="17"/>
                <c:pt idx="0">
                  <c:v>13.99627804125948</c:v>
                </c:pt>
                <c:pt idx="1">
                  <c:v>1549.0086927419773</c:v>
                </c:pt>
                <c:pt idx="2">
                  <c:v>0.21594070445154384</c:v>
                </c:pt>
                <c:pt idx="3">
                  <c:v>1269.5680680523608</c:v>
                </c:pt>
                <c:pt idx="4">
                  <c:v>5.7620407042059085</c:v>
                </c:pt>
                <c:pt idx="5">
                  <c:v>1344.497329669282</c:v>
                </c:pt>
                <c:pt idx="6">
                  <c:v>571.47537851931907</c:v>
                </c:pt>
                <c:pt idx="7">
                  <c:v>535.18336005817775</c:v>
                </c:pt>
                <c:pt idx="8">
                  <c:v>1560.0220670612682</c:v>
                </c:pt>
                <c:pt idx="9">
                  <c:v>2.9808172875752326</c:v>
                </c:pt>
                <c:pt idx="10">
                  <c:v>34.252157817233098</c:v>
                </c:pt>
                <c:pt idx="11">
                  <c:v>1633.0264037679524</c:v>
                </c:pt>
                <c:pt idx="12">
                  <c:v>46.11</c:v>
                </c:pt>
                <c:pt idx="13">
                  <c:v>23347.618298054098</c:v>
                </c:pt>
                <c:pt idx="14">
                  <c:v>193.69357601481369</c:v>
                </c:pt>
                <c:pt idx="15">
                  <c:v>1277.2345342277633</c:v>
                </c:pt>
                <c:pt idx="16">
                  <c:v>261.3066270558673</c:v>
                </c:pt>
              </c:numCache>
            </c:numRef>
          </c:val>
          <c:smooth val="0"/>
          <c:extLst>
            <c:ext xmlns:c16="http://schemas.microsoft.com/office/drawing/2014/chart" uri="{C3380CC4-5D6E-409C-BE32-E72D297353CC}">
              <c16:uniqueId val="{00000007-917E-394C-8487-2BF78FD6A491}"/>
            </c:ext>
          </c:extLst>
        </c:ser>
        <c:dLbls>
          <c:showLegendKey val="0"/>
          <c:showVal val="0"/>
          <c:showCatName val="0"/>
          <c:showSerName val="0"/>
          <c:showPercent val="0"/>
          <c:showBubbleSize val="0"/>
        </c:dLbls>
        <c:marker val="1"/>
        <c:smooth val="0"/>
        <c:axId val="1013924864"/>
        <c:axId val="82877760"/>
      </c:lineChart>
      <c:catAx>
        <c:axId val="1004544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crossAx val="82876608"/>
        <c:crosses val="autoZero"/>
        <c:auto val="1"/>
        <c:lblAlgn val="ctr"/>
        <c:lblOffset val="100"/>
        <c:noMultiLvlLbl val="0"/>
      </c:catAx>
      <c:valAx>
        <c:axId val="828766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crossAx val="1004544000"/>
        <c:crosses val="autoZero"/>
        <c:crossBetween val="between"/>
      </c:valAx>
      <c:valAx>
        <c:axId val="82877760"/>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crossAx val="1013924864"/>
        <c:crosses val="max"/>
        <c:crossBetween val="between"/>
      </c:valAx>
      <c:catAx>
        <c:axId val="1013924864"/>
        <c:scaling>
          <c:orientation val="minMax"/>
        </c:scaling>
        <c:delete val="1"/>
        <c:axPos val="b"/>
        <c:numFmt formatCode="General" sourceLinked="1"/>
        <c:majorTickMark val="out"/>
        <c:minorTickMark val="none"/>
        <c:tickLblPos val="nextTo"/>
        <c:crossAx val="82877760"/>
        <c:crosses val="autoZero"/>
        <c:auto val="1"/>
        <c:lblAlgn val="ctr"/>
        <c:lblOffset val="100"/>
        <c:noMultiLvlLbl val="0"/>
      </c:catAx>
      <c:spPr>
        <a:noFill/>
        <a:ln>
          <a:noFill/>
        </a:ln>
        <a:effectLst/>
      </c:spPr>
    </c:plotArea>
    <c:legend>
      <c:legendPos val="b"/>
      <c:layout>
        <c:manualLayout>
          <c:xMode val="edge"/>
          <c:yMode val="edge"/>
          <c:x val="0.26718925154655071"/>
          <c:y val="0.89174603352904225"/>
          <c:w val="0.45855970605156554"/>
          <c:h val="3.9086126725217649E-2"/>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US" b="1" dirty="0" err="1">
                <a:solidFill>
                  <a:sysClr val="windowText" lastClr="000000"/>
                </a:solidFill>
              </a:rPr>
              <a:t>Porcentaje</a:t>
            </a:r>
            <a:r>
              <a:rPr lang="en-US" b="1" dirty="0">
                <a:solidFill>
                  <a:sysClr val="windowText" lastClr="000000"/>
                </a:solidFill>
              </a:rPr>
              <a:t> de </a:t>
            </a:r>
            <a:r>
              <a:rPr lang="en-US" b="1" dirty="0" err="1">
                <a:solidFill>
                  <a:sysClr val="windowText" lastClr="000000"/>
                </a:solidFill>
              </a:rPr>
              <a:t>defunciones</a:t>
            </a:r>
            <a:r>
              <a:rPr lang="en-US" b="1" dirty="0">
                <a:solidFill>
                  <a:sysClr val="windowText" lastClr="000000"/>
                </a:solidFill>
              </a:rPr>
              <a:t> </a:t>
            </a:r>
            <a:r>
              <a:rPr lang="en-US" b="1" dirty="0" err="1">
                <a:solidFill>
                  <a:sysClr val="windowText" lastClr="000000"/>
                </a:solidFill>
              </a:rPr>
              <a:t>por</a:t>
            </a:r>
            <a:r>
              <a:rPr lang="en-US" b="1" dirty="0">
                <a:solidFill>
                  <a:sysClr val="windowText" lastClr="000000"/>
                </a:solidFill>
              </a:rPr>
              <a:t> </a:t>
            </a:r>
            <a:r>
              <a:rPr lang="en-US" b="1" dirty="0" err="1">
                <a:solidFill>
                  <a:sysClr val="windowText" lastClr="000000"/>
                </a:solidFill>
              </a:rPr>
              <a:t>categoría</a:t>
            </a:r>
            <a:r>
              <a:rPr lang="en-US" b="1" dirty="0">
                <a:solidFill>
                  <a:sysClr val="windowText" lastClr="000000"/>
                </a:solidFill>
              </a:rPr>
              <a:t> de </a:t>
            </a:r>
            <a:r>
              <a:rPr lang="en-US" b="1" dirty="0" err="1">
                <a:solidFill>
                  <a:sysClr val="windowText" lastClr="000000"/>
                </a:solidFill>
              </a:rPr>
              <a:t>fenómeno</a:t>
            </a:r>
            <a:r>
              <a:rPr lang="en-US" b="1" dirty="0">
                <a:solidFill>
                  <a:sysClr val="windowText" lastClr="000000"/>
                </a:solidFill>
              </a:rPr>
              <a:t>, 2000-2017</a:t>
            </a:r>
          </a:p>
        </c:rich>
      </c:tx>
      <c:overlay val="0"/>
      <c:spPr>
        <a:noFill/>
        <a:ln>
          <a:noFill/>
        </a:ln>
        <a:effectLst/>
      </c:spPr>
    </c:title>
    <c:autoTitleDeleted val="0"/>
    <c:plotArea>
      <c:layout/>
      <c:pieChart>
        <c:varyColors val="1"/>
        <c:ser>
          <c:idx val="0"/>
          <c:order val="0"/>
          <c:tx>
            <c:strRef>
              <c:f>'[Puebla.xlsx]Daños y defunciones'!$K$18</c:f>
              <c:strCache>
                <c:ptCount val="1"/>
                <c:pt idx="0">
                  <c:v>Defunciones por categoría de fenómeno</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0D4-834E-800D-ED60BF73720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0D4-834E-800D-ED60BF73720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0D4-834E-800D-ED60BF73720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0D4-834E-800D-ED60BF73720C}"/>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'[Puebla.xlsx]Daños y defunciones'!$J$19:$J$22</c:f>
              <c:strCache>
                <c:ptCount val="4"/>
                <c:pt idx="0">
                  <c:v>Geológicos</c:v>
                </c:pt>
                <c:pt idx="1">
                  <c:v>Hidrometeorológicos</c:v>
                </c:pt>
                <c:pt idx="2">
                  <c:v>Químicos</c:v>
                </c:pt>
                <c:pt idx="3">
                  <c:v>Socio-organizativos</c:v>
                </c:pt>
              </c:strCache>
            </c:strRef>
          </c:cat>
          <c:val>
            <c:numRef>
              <c:f>'[Puebla.xlsx]Daños y defunciones'!$K$19:$K$22</c:f>
              <c:numCache>
                <c:formatCode>0.0%</c:formatCode>
                <c:ptCount val="4"/>
                <c:pt idx="0">
                  <c:v>0.18404907975460122</c:v>
                </c:pt>
                <c:pt idx="1">
                  <c:v>0.33128834355828218</c:v>
                </c:pt>
                <c:pt idx="2">
                  <c:v>0.17382413087934559</c:v>
                </c:pt>
                <c:pt idx="3">
                  <c:v>0.31083844580777098</c:v>
                </c:pt>
              </c:numCache>
            </c:numRef>
          </c:val>
          <c:extLst>
            <c:ext xmlns:c16="http://schemas.microsoft.com/office/drawing/2014/chart" uri="{C3380CC4-5D6E-409C-BE32-E72D297353CC}">
              <c16:uniqueId val="{00000008-E0D4-834E-800D-ED60BF73720C}"/>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0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a:pPr>
            <a:r>
              <a:rPr lang="es-MX" sz="1000"/>
              <a:t>Participación porcentual en los daños por categoría de  fenómeo2000-2017 (millones de pesos constantes base 2013)</a:t>
            </a:r>
          </a:p>
          <a:p>
            <a:pPr>
              <a:defRPr sz="1000"/>
            </a:pPr>
            <a:endParaRPr lang="es-MX" sz="1000"/>
          </a:p>
        </c:rich>
      </c:tx>
      <c:overlay val="0"/>
    </c:title>
    <c:autoTitleDeleted val="0"/>
    <c:plotArea>
      <c:layout>
        <c:manualLayout>
          <c:layoutTarget val="inner"/>
          <c:xMode val="edge"/>
          <c:yMode val="edge"/>
          <c:x val="0.20447900262467192"/>
          <c:y val="0.29571741032370952"/>
          <c:w val="0.36625021872265962"/>
          <c:h val="0.61041703120443269"/>
        </c:manualLayout>
      </c:layout>
      <c:pieChart>
        <c:varyColors val="1"/>
        <c:ser>
          <c:idx val="0"/>
          <c:order val="0"/>
          <c:dLbls>
            <c:dLbl>
              <c:idx val="1"/>
              <c:layout>
                <c:manualLayout>
                  <c:x val="-6.0371301336888547E-2"/>
                  <c:y val="-5.3248051803767831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0812-3E4E-BE24-F5880649E5EC}"/>
                </c:ext>
              </c:extLst>
            </c:dLbl>
            <c:numFmt formatCode="0.00%" sourceLinked="0"/>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BCSHis!$M$28:$M$29</c:f>
              <c:strCache>
                <c:ptCount val="2"/>
                <c:pt idx="0">
                  <c:v>Hidrometeorológico</c:v>
                </c:pt>
                <c:pt idx="1">
                  <c:v>Químico</c:v>
                </c:pt>
              </c:strCache>
            </c:strRef>
          </c:cat>
          <c:val>
            <c:numRef>
              <c:f>BCSHis!$O$28:$O$29</c:f>
              <c:numCache>
                <c:formatCode>0.0%</c:formatCode>
                <c:ptCount val="2"/>
                <c:pt idx="0">
                  <c:v>0.99905926327643602</c:v>
                </c:pt>
                <c:pt idx="1">
                  <c:v>5.689038159593533E-4</c:v>
                </c:pt>
              </c:numCache>
            </c:numRef>
          </c:val>
          <c:extLst>
            <c:ext xmlns:c16="http://schemas.microsoft.com/office/drawing/2014/chart" uri="{C3380CC4-5D6E-409C-BE32-E72D297353CC}">
              <c16:uniqueId val="{00000001-0812-3E4E-BE24-F5880649E5EC}"/>
            </c:ext>
          </c:extLst>
        </c:ser>
        <c:dLbls>
          <c:showLegendKey val="0"/>
          <c:showVal val="0"/>
          <c:showCatName val="0"/>
          <c:showSerName val="0"/>
          <c:showPercent val="1"/>
          <c:showBubbleSize val="0"/>
          <c:showLeaderLines val="1"/>
        </c:dLbls>
        <c:firstSliceAng val="0"/>
      </c:pieChart>
    </c:plotArea>
    <c:legend>
      <c:legendPos val="r"/>
      <c:layout>
        <c:manualLayout>
          <c:xMode val="edge"/>
          <c:yMode val="edge"/>
          <c:x val="0.64762086620005199"/>
          <c:y val="0.4570235491396909"/>
          <c:w val="0.32182350109247121"/>
          <c:h val="0.16743438320209975"/>
        </c:manualLayout>
      </c:layout>
      <c:overlay val="0"/>
    </c:legend>
    <c:plotVisOnly val="1"/>
    <c:dispBlanksAs val="gap"/>
    <c:showDLblsOverMax val="0"/>
  </c:chart>
  <c:spPr>
    <a:ln>
      <a:solidFill>
        <a:schemeClr val="bg1">
          <a:lumMod val="75000"/>
        </a:schemeClr>
      </a:solid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ysClr val="windowText" lastClr="000000"/>
                </a:solidFill>
                <a:latin typeface="+mn-lt"/>
                <a:ea typeface="+mn-ea"/>
                <a:cs typeface="+mn-cs"/>
              </a:defRPr>
            </a:pPr>
            <a:r>
              <a:rPr lang="es-MX" sz="1100" dirty="0"/>
              <a:t>Participación por sector en los daños y pérdidas causadas por los desastres de origen natural en el estado de Baja California Sur, 2000-2017</a:t>
            </a:r>
          </a:p>
        </c:rich>
      </c:tx>
      <c:overlay val="0"/>
      <c:spPr>
        <a:noFill/>
        <a:ln>
          <a:noFill/>
        </a:ln>
        <a:effectLst/>
      </c:spPr>
    </c:title>
    <c:autoTitleDeleted val="0"/>
    <c:plotArea>
      <c:layout/>
      <c:pieChart>
        <c:varyColors val="1"/>
        <c:ser>
          <c:idx val="0"/>
          <c:order val="0"/>
          <c:tx>
            <c:strRef>
              <c:f>BCSSec!$B$1</c:f>
              <c:strCache>
                <c:ptCount val="1"/>
                <c:pt idx="0">
                  <c:v>Participación por sector en los daños y pérdidas causadas por los desastres de origen natural y antrópico en el estado de Baja California Sur, 2000-2017</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AE9-554A-B6AC-8E7725EF718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AE9-554A-B6AC-8E7725EF718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AE9-554A-B6AC-8E7725EF718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AE9-554A-B6AC-8E7725EF718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AE9-554A-B6AC-8E7725EF718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AE9-554A-B6AC-8E7725EF718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AE9-554A-B6AC-8E7725EF718A}"/>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0AE9-554A-B6AC-8E7725EF718A}"/>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BCSSec!$A$3:$A$10</c:f>
              <c:strCache>
                <c:ptCount val="8"/>
                <c:pt idx="0">
                  <c:v>Agropecuario y acuícola</c:v>
                </c:pt>
                <c:pt idx="1">
                  <c:v>Carretero</c:v>
                </c:pt>
                <c:pt idx="2">
                  <c:v>Educativo</c:v>
                </c:pt>
                <c:pt idx="3">
                  <c:v>Hidráulico</c:v>
                </c:pt>
                <c:pt idx="4">
                  <c:v>Otros</c:v>
                </c:pt>
                <c:pt idx="5">
                  <c:v>Salud</c:v>
                </c:pt>
                <c:pt idx="6">
                  <c:v>Urbano</c:v>
                </c:pt>
                <c:pt idx="7">
                  <c:v>Vivienda</c:v>
                </c:pt>
              </c:strCache>
            </c:strRef>
          </c:cat>
          <c:val>
            <c:numRef>
              <c:f>BCSSec!$C$3:$C$10</c:f>
              <c:numCache>
                <c:formatCode>0.0%</c:formatCode>
                <c:ptCount val="8"/>
                <c:pt idx="0">
                  <c:v>2.2655515264931935E-2</c:v>
                </c:pt>
                <c:pt idx="1">
                  <c:v>0.3583862080575792</c:v>
                </c:pt>
                <c:pt idx="2">
                  <c:v>6.7185880051787217E-2</c:v>
                </c:pt>
                <c:pt idx="3">
                  <c:v>7.297173025818629E-2</c:v>
                </c:pt>
                <c:pt idx="4">
                  <c:v>0.20428035388389906</c:v>
                </c:pt>
                <c:pt idx="5">
                  <c:v>1.0829233606316888E-2</c:v>
                </c:pt>
                <c:pt idx="6">
                  <c:v>0.1974390694402173</c:v>
                </c:pt>
                <c:pt idx="7">
                  <c:v>6.6252009437082177E-2</c:v>
                </c:pt>
              </c:numCache>
            </c:numRef>
          </c:val>
          <c:extLst>
            <c:ext xmlns:c16="http://schemas.microsoft.com/office/drawing/2014/chart" uri="{C3380CC4-5D6E-409C-BE32-E72D297353CC}">
              <c16:uniqueId val="{00000010-0AE9-554A-B6AC-8E7725EF718A}"/>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rtl="0">
            <a:defRPr sz="9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0.00378</cdr:x>
      <cdr:y>0.956</cdr:y>
    </cdr:from>
    <cdr:to>
      <cdr:x>0.41362</cdr:x>
      <cdr:y>0.99305</cdr:y>
    </cdr:to>
    <cdr:sp macro="" textlink="">
      <cdr:nvSpPr>
        <cdr:cNvPr id="2" name="CuadroTexto 1"/>
        <cdr:cNvSpPr txBox="1"/>
      </cdr:nvSpPr>
      <cdr:spPr>
        <a:xfrm xmlns:a="http://schemas.openxmlformats.org/drawingml/2006/main">
          <a:off x="40821" y="5617029"/>
          <a:ext cx="4422322" cy="21771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800">
              <a:effectLst/>
              <a:latin typeface="+mn-lt"/>
              <a:ea typeface="+mn-ea"/>
              <a:cs typeface="+mn-cs"/>
            </a:rPr>
            <a:t>*</a:t>
          </a:r>
          <a:r>
            <a:rPr lang="es-MX" sz="800" baseline="0">
              <a:effectLst/>
              <a:latin typeface="+mn-lt"/>
              <a:ea typeface="+mn-ea"/>
              <a:cs typeface="+mn-cs"/>
            </a:rPr>
            <a:t>Las cifras de 2001 consideran también las estadísticas de Chihuahua y Michoacán.</a:t>
          </a:r>
          <a:endParaRPr lang="es-MX" sz="8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316674-6323-449B-89C6-3A204ABD4289}" type="datetimeFigureOut">
              <a:rPr lang="es-MX" smtClean="0"/>
              <a:t>12/02/19</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423C76-74CF-4C18-AC18-838D005D52D2}" type="slidenum">
              <a:rPr lang="es-MX" smtClean="0"/>
              <a:t>‹#›</a:t>
            </a:fld>
            <a:endParaRPr lang="es-MX"/>
          </a:p>
        </p:txBody>
      </p:sp>
    </p:spTree>
    <p:extLst>
      <p:ext uri="{BB962C8B-B14F-4D97-AF65-F5344CB8AC3E}">
        <p14:creationId xmlns:p14="http://schemas.microsoft.com/office/powerpoint/2010/main" val="3648289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761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12/02/19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a:t>
            </a:fld>
            <a:endParaRPr lang="es-MX"/>
          </a:p>
        </p:txBody>
      </p:sp>
    </p:spTree>
    <p:extLst>
      <p:ext uri="{BB962C8B-B14F-4D97-AF65-F5344CB8AC3E}">
        <p14:creationId xmlns:p14="http://schemas.microsoft.com/office/powerpoint/2010/main" val="12009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12/02/19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a:t>
            </a:fld>
            <a:endParaRPr lang="es-MX"/>
          </a:p>
        </p:txBody>
      </p:sp>
    </p:spTree>
    <p:extLst>
      <p:ext uri="{BB962C8B-B14F-4D97-AF65-F5344CB8AC3E}">
        <p14:creationId xmlns:p14="http://schemas.microsoft.com/office/powerpoint/2010/main" val="2613022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75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219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802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12/02/19</a:t>
            </a:fld>
            <a:endParaRPr lang="es-MX"/>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a:t>
            </a:fld>
            <a:endParaRPr lang="es-MX"/>
          </a:p>
        </p:txBody>
      </p:sp>
    </p:spTree>
    <p:extLst>
      <p:ext uri="{BB962C8B-B14F-4D97-AF65-F5344CB8AC3E}">
        <p14:creationId xmlns:p14="http://schemas.microsoft.com/office/powerpoint/2010/main" val="3798323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12/02/19</a:t>
            </a:fld>
            <a:endParaRPr lang="es-MX"/>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a:t>
            </a:fld>
            <a:endParaRPr lang="es-MX"/>
          </a:p>
        </p:txBody>
      </p:sp>
    </p:spTree>
    <p:extLst>
      <p:ext uri="{BB962C8B-B14F-4D97-AF65-F5344CB8AC3E}">
        <p14:creationId xmlns:p14="http://schemas.microsoft.com/office/powerpoint/2010/main" val="74305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12/02/19</a:t>
            </a:fld>
            <a:endParaRPr lang="es-MX"/>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a:t>
            </a:fld>
            <a:endParaRPr lang="es-MX"/>
          </a:p>
        </p:txBody>
      </p:sp>
    </p:spTree>
    <p:extLst>
      <p:ext uri="{BB962C8B-B14F-4D97-AF65-F5344CB8AC3E}">
        <p14:creationId xmlns:p14="http://schemas.microsoft.com/office/powerpoint/2010/main" val="3312546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12/02/19</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a:t>
            </a:fld>
            <a:endParaRPr lang="es-MX"/>
          </a:p>
        </p:txBody>
      </p:sp>
    </p:spTree>
    <p:extLst>
      <p:ext uri="{BB962C8B-B14F-4D97-AF65-F5344CB8AC3E}">
        <p14:creationId xmlns:p14="http://schemas.microsoft.com/office/powerpoint/2010/main" val="3639889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12/02/19</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a:t>
            </a:fld>
            <a:endParaRPr lang="es-MX"/>
          </a:p>
        </p:txBody>
      </p:sp>
    </p:spTree>
    <p:extLst>
      <p:ext uri="{BB962C8B-B14F-4D97-AF65-F5344CB8AC3E}">
        <p14:creationId xmlns:p14="http://schemas.microsoft.com/office/powerpoint/2010/main" val="90750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035"/>
            <a:ext cx="6392064" cy="6858000"/>
          </a:xfrm>
          <a:prstGeom prst="rect">
            <a:avLst/>
          </a:prstGeom>
        </p:spPr>
      </p:pic>
      <p:pic>
        <p:nvPicPr>
          <p:cNvPr id="4" name="Picture 3">
            <a:extLst>
              <a:ext uri="{FF2B5EF4-FFF2-40B4-BE49-F238E27FC236}">
                <a16:creationId xmlns:a16="http://schemas.microsoft.com/office/drawing/2014/main" id="{A970F47B-8336-174D-8345-672D517DBE8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11390" y="188640"/>
            <a:ext cx="4283968" cy="343897"/>
          </a:xfrm>
          <a:prstGeom prst="rect">
            <a:avLst/>
          </a:prstGeom>
        </p:spPr>
      </p:pic>
    </p:spTree>
    <p:extLst>
      <p:ext uri="{BB962C8B-B14F-4D97-AF65-F5344CB8AC3E}">
        <p14:creationId xmlns:p14="http://schemas.microsoft.com/office/powerpoint/2010/main" val="2248928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atlasnacionalderiesgos.gob.mx/app/CoberturaEstatal/" TargetMode="External"/><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www.atlasnacionalderiesgos.gob.mx/AtlasEstatales/?&amp;NOM_ENT=San%20Luis%20Potos%C3%AD&amp;CVE_ENT=24"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rmgir.proyectomesoamerica.org/portal/apps/MapTools/index.html?appid=ab45cf1bfdf34a2da3f5ea6f7f2464c7" TargetMode="External"/><Relationship Id="rId2" Type="http://schemas.openxmlformats.org/officeDocument/2006/relationships/hyperlink" Target="http://www.atlasnacionalderiesgos.gob.mx/app/CoberturaEstatal/"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hyperlink" Target="http://www.atlasnacionalderiesgos.gob.mx/apps/Declaratoria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atlasnacionalderiesgos.gob.mx/apps/Declaratorias/"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3" Type="http://schemas.openxmlformats.org/officeDocument/2006/relationships/hyperlink" Target="http://www.atlasnacionalderiesgos.gob.mx/app/CoberturaEstatal/"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www.atlasnacionalderiesgos.gob.mx/apps/IGOPP"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r="14355"/>
          <a:stretch/>
        </p:blipFill>
        <p:spPr>
          <a:xfrm>
            <a:off x="-11216" y="0"/>
            <a:ext cx="9144001" cy="6899880"/>
          </a:xfrm>
          <a:prstGeom prst="rect">
            <a:avLst/>
          </a:prstGeom>
        </p:spPr>
      </p:pic>
      <p:sp>
        <p:nvSpPr>
          <p:cNvPr id="8" name="Rectángulo 3"/>
          <p:cNvSpPr>
            <a:spLocks noChangeArrowheads="1"/>
          </p:cNvSpPr>
          <p:nvPr/>
        </p:nvSpPr>
        <p:spPr bwMode="auto">
          <a:xfrm>
            <a:off x="4860032" y="5258865"/>
            <a:ext cx="3974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r" eaLnBrk="1" hangingPunct="1">
              <a:spcBef>
                <a:spcPct val="0"/>
              </a:spcBef>
              <a:buFontTx/>
              <a:buNone/>
            </a:pPr>
            <a:r>
              <a:rPr lang="es-MX" altLang="es-MX" sz="1800" dirty="0">
                <a:solidFill>
                  <a:srgbClr val="D4C19C"/>
                </a:solidFill>
                <a:latin typeface="Montserrat" panose="00000500000000000000" pitchFamily="2" charset="0"/>
              </a:rPr>
              <a:t>12 febrero del 2019</a:t>
            </a:r>
          </a:p>
        </p:txBody>
      </p:sp>
      <p:sp>
        <p:nvSpPr>
          <p:cNvPr id="9" name="8 Rectángulo"/>
          <p:cNvSpPr/>
          <p:nvPr/>
        </p:nvSpPr>
        <p:spPr>
          <a:xfrm>
            <a:off x="683568" y="2413657"/>
            <a:ext cx="8449217" cy="1512168"/>
          </a:xfrm>
          <a:prstGeom prst="rect">
            <a:avLst/>
          </a:prstGeom>
          <a:gradFill flip="none" rotWithShape="1">
            <a:gsLst>
              <a:gs pos="0">
                <a:srgbClr val="439B82"/>
              </a:gs>
              <a:gs pos="100000">
                <a:srgbClr val="38806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2"/>
          <p:cNvSpPr txBox="1">
            <a:spLocks noChangeArrowheads="1"/>
          </p:cNvSpPr>
          <p:nvPr/>
        </p:nvSpPr>
        <p:spPr bwMode="auto">
          <a:xfrm>
            <a:off x="1571945" y="1268760"/>
            <a:ext cx="756084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30163" indent="-30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lvl="1" algn="r" eaLnBrk="1" hangingPunct="1">
              <a:spcBef>
                <a:spcPct val="0"/>
              </a:spcBef>
              <a:buNone/>
            </a:pPr>
            <a:r>
              <a:rPr lang="es-ES" altLang="es-MX" b="1" dirty="0">
                <a:solidFill>
                  <a:schemeClr val="bg1"/>
                </a:solidFill>
                <a:latin typeface="Montserrat" pitchFamily="2" charset="77"/>
              </a:rPr>
              <a:t>Jornada de Fortalecimiento de Entidades Federativas</a:t>
            </a:r>
          </a:p>
          <a:p>
            <a:pPr lvl="1" algn="r" eaLnBrk="1" hangingPunct="1">
              <a:spcBef>
                <a:spcPct val="0"/>
              </a:spcBef>
              <a:buNone/>
            </a:pPr>
            <a:endParaRPr lang="es-ES" b="1" dirty="0">
              <a:solidFill>
                <a:schemeClr val="bg1"/>
              </a:solidFill>
              <a:latin typeface="Montserrat" pitchFamily="2" charset="77"/>
            </a:endParaRPr>
          </a:p>
          <a:p>
            <a:pPr lvl="1" algn="r" eaLnBrk="1" hangingPunct="1">
              <a:spcBef>
                <a:spcPct val="0"/>
              </a:spcBef>
              <a:buNone/>
            </a:pPr>
            <a:r>
              <a:rPr lang="es-ES" b="1" dirty="0">
                <a:solidFill>
                  <a:schemeClr val="bg1"/>
                </a:solidFill>
                <a:latin typeface="Montserrat" pitchFamily="2" charset="77"/>
              </a:rPr>
              <a:t>Baja California Sur</a:t>
            </a:r>
          </a:p>
          <a:p>
            <a:pPr lvl="1" algn="r" eaLnBrk="1" hangingPunct="1">
              <a:spcBef>
                <a:spcPct val="0"/>
              </a:spcBef>
              <a:buFontTx/>
              <a:buNone/>
            </a:pPr>
            <a:r>
              <a:rPr lang="es-MX" altLang="es-MX" b="1" dirty="0">
                <a:solidFill>
                  <a:schemeClr val="bg1"/>
                </a:solidFill>
                <a:latin typeface="Montserrat" pitchFamily="2" charset="77"/>
              </a:rPr>
              <a:t> </a:t>
            </a:r>
          </a:p>
          <a:p>
            <a:pPr lvl="1" algn="r" eaLnBrk="1" hangingPunct="1">
              <a:spcBef>
                <a:spcPct val="0"/>
              </a:spcBef>
              <a:buFontTx/>
              <a:buNone/>
            </a:pPr>
            <a:endParaRPr lang="es-MX" altLang="es-MX" sz="4400" dirty="0">
              <a:solidFill>
                <a:schemeClr val="bg1"/>
              </a:solidFill>
              <a:latin typeface="Montserrat" pitchFamily="2" charset="77"/>
            </a:endParaRPr>
          </a:p>
        </p:txBody>
      </p:sp>
    </p:spTree>
    <p:extLst>
      <p:ext uri="{BB962C8B-B14F-4D97-AF65-F5344CB8AC3E}">
        <p14:creationId xmlns:p14="http://schemas.microsoft.com/office/powerpoint/2010/main" val="43533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860622" y="3140968"/>
            <a:ext cx="5141006" cy="3269663"/>
          </a:xfrm>
          <a:prstGeom prst="rect">
            <a:avLst/>
          </a:prstGeom>
        </p:spPr>
      </p:pic>
      <p:sp>
        <p:nvSpPr>
          <p:cNvPr id="3" name="TextBox 2">
            <a:hlinkClick r:id="rId3"/>
            <a:extLst>
              <a:ext uri="{FF2B5EF4-FFF2-40B4-BE49-F238E27FC236}">
                <a16:creationId xmlns:a16="http://schemas.microsoft.com/office/drawing/2014/main" id="{B4AE6D5B-8C64-7942-8A34-9B1BD47DDB20}"/>
              </a:ext>
            </a:extLst>
          </p:cNvPr>
          <p:cNvSpPr txBox="1"/>
          <p:nvPr/>
        </p:nvSpPr>
        <p:spPr>
          <a:xfrm>
            <a:off x="179510" y="593649"/>
            <a:ext cx="5614037" cy="276999"/>
          </a:xfrm>
          <a:prstGeom prst="rect">
            <a:avLst/>
          </a:prstGeom>
          <a:noFill/>
        </p:spPr>
        <p:txBody>
          <a:bodyPr wrap="none" rtlCol="0">
            <a:spAutoFit/>
          </a:bodyPr>
          <a:lstStyle/>
          <a:p>
            <a:r>
              <a:rPr lang="en-US" sz="1200" b="1" i="1" dirty="0">
                <a:latin typeface="Montserrat" pitchFamily="2" charset="77"/>
                <a:hlinkClick r:id="rId3"/>
              </a:rPr>
              <a:t>http://www.atlasnacionalderiesgos.gob.mx/app/</a:t>
            </a:r>
            <a:r>
              <a:rPr lang="en-US" sz="1200" b="1" i="1" dirty="0" err="1">
                <a:latin typeface="Montserrat" pitchFamily="2" charset="77"/>
                <a:hlinkClick r:id="rId3"/>
              </a:rPr>
              <a:t>CoberturaEstatal</a:t>
            </a:r>
            <a:r>
              <a:rPr lang="en-US" sz="1200" b="1" i="1" dirty="0">
                <a:latin typeface="Montserrat" pitchFamily="2" charset="77"/>
                <a:hlinkClick r:id="rId3"/>
              </a:rPr>
              <a:t>/</a:t>
            </a:r>
            <a:endParaRPr lang="en-US" sz="1200" b="1" i="1" dirty="0">
              <a:latin typeface="Montserrat" pitchFamily="2" charset="77"/>
            </a:endParaRPr>
          </a:p>
        </p:txBody>
      </p:sp>
      <p:sp>
        <p:nvSpPr>
          <p:cNvPr id="5" name="TextBox 4">
            <a:extLst>
              <a:ext uri="{FF2B5EF4-FFF2-40B4-BE49-F238E27FC236}">
                <a16:creationId xmlns:a16="http://schemas.microsoft.com/office/drawing/2014/main" id="{9D3E76E0-46F8-8E45-AB95-8362C2F2C526}"/>
              </a:ext>
            </a:extLst>
          </p:cNvPr>
          <p:cNvSpPr txBox="1"/>
          <p:nvPr/>
        </p:nvSpPr>
        <p:spPr>
          <a:xfrm>
            <a:off x="179512" y="116632"/>
            <a:ext cx="3823483" cy="369332"/>
          </a:xfrm>
          <a:prstGeom prst="rect">
            <a:avLst/>
          </a:prstGeom>
          <a:noFill/>
        </p:spPr>
        <p:txBody>
          <a:bodyPr wrap="none" rtlCol="0">
            <a:spAutoFit/>
          </a:bodyPr>
          <a:lstStyle/>
          <a:p>
            <a:r>
              <a:rPr lang="en-US" b="1" dirty="0">
                <a:latin typeface="Montserrat" pitchFamily="2" charset="77"/>
              </a:rPr>
              <a:t>Atlas </a:t>
            </a:r>
            <a:r>
              <a:rPr lang="en-US" b="1" dirty="0" err="1">
                <a:latin typeface="Montserrat" pitchFamily="2" charset="77"/>
              </a:rPr>
              <a:t>Estatal</a:t>
            </a:r>
            <a:r>
              <a:rPr lang="en-US" b="1" dirty="0">
                <a:latin typeface="Montserrat" pitchFamily="2" charset="77"/>
              </a:rPr>
              <a:t> de </a:t>
            </a:r>
            <a:r>
              <a:rPr lang="en-US" b="1" dirty="0" err="1">
                <a:latin typeface="Montserrat" pitchFamily="2" charset="77"/>
              </a:rPr>
              <a:t>Riesgos</a:t>
            </a:r>
            <a:r>
              <a:rPr lang="en-US" b="1" dirty="0">
                <a:latin typeface="Montserrat" pitchFamily="2" charset="77"/>
              </a:rPr>
              <a:t> (2012)</a:t>
            </a:r>
          </a:p>
        </p:txBody>
      </p:sp>
      <p:sp>
        <p:nvSpPr>
          <p:cNvPr id="6" name="TextBox 5">
            <a:extLst>
              <a:ext uri="{FF2B5EF4-FFF2-40B4-BE49-F238E27FC236}">
                <a16:creationId xmlns:a16="http://schemas.microsoft.com/office/drawing/2014/main" id="{29533D64-F3F7-7841-8059-C2ED6611F592}"/>
              </a:ext>
            </a:extLst>
          </p:cNvPr>
          <p:cNvSpPr txBox="1"/>
          <p:nvPr/>
        </p:nvSpPr>
        <p:spPr>
          <a:xfrm>
            <a:off x="6609627" y="6563685"/>
            <a:ext cx="2364750" cy="307777"/>
          </a:xfrm>
          <a:prstGeom prst="rect">
            <a:avLst/>
          </a:prstGeom>
          <a:noFill/>
        </p:spPr>
        <p:txBody>
          <a:bodyPr wrap="none" rtlCol="0">
            <a:spAutoFit/>
          </a:bodyPr>
          <a:lstStyle/>
          <a:p>
            <a:r>
              <a:rPr lang="en-US" sz="1400" b="1" dirty="0">
                <a:latin typeface="Montserrat" pitchFamily="2" charset="77"/>
              </a:rPr>
              <a:t>12</a:t>
            </a:r>
            <a:r>
              <a:rPr lang="en-US" sz="1400" dirty="0">
                <a:latin typeface="Montserrat" pitchFamily="2" charset="77"/>
              </a:rPr>
              <a:t> </a:t>
            </a:r>
            <a:r>
              <a:rPr lang="en-US" sz="1400" dirty="0" err="1">
                <a:latin typeface="Montserrat" pitchFamily="2" charset="77"/>
              </a:rPr>
              <a:t>capas</a:t>
            </a:r>
            <a:r>
              <a:rPr lang="en-US" sz="1400" dirty="0">
                <a:latin typeface="Montserrat" pitchFamily="2" charset="77"/>
              </a:rPr>
              <a:t> de </a:t>
            </a:r>
            <a:r>
              <a:rPr lang="en-US" sz="1400" dirty="0" err="1">
                <a:latin typeface="Montserrat" pitchFamily="2" charset="77"/>
              </a:rPr>
              <a:t>información</a:t>
            </a:r>
            <a:endParaRPr lang="en-US" sz="1400" dirty="0">
              <a:latin typeface="Montserrat" pitchFamily="2" charset="77"/>
            </a:endParaRPr>
          </a:p>
        </p:txBody>
      </p:sp>
      <p:sp>
        <p:nvSpPr>
          <p:cNvPr id="11" name="Rectangle 10">
            <a:hlinkClick r:id="rId4"/>
            <a:extLst>
              <a:ext uri="{FF2B5EF4-FFF2-40B4-BE49-F238E27FC236}">
                <a16:creationId xmlns:a16="http://schemas.microsoft.com/office/drawing/2014/main" id="{AD271166-37A0-3E43-B278-907B8D61D99A}"/>
              </a:ext>
            </a:extLst>
          </p:cNvPr>
          <p:cNvSpPr/>
          <p:nvPr/>
        </p:nvSpPr>
        <p:spPr>
          <a:xfrm>
            <a:off x="36844" y="6586768"/>
            <a:ext cx="4570482" cy="261610"/>
          </a:xfrm>
          <a:prstGeom prst="rect">
            <a:avLst/>
          </a:prstGeom>
          <a:noFill/>
        </p:spPr>
        <p:txBody>
          <a:bodyPr wrap="none" rtlCol="0">
            <a:spAutoFit/>
          </a:bodyPr>
          <a:lstStyle/>
          <a:p>
            <a:r>
              <a:rPr lang="es-ES_tradnl" sz="1100" i="1" dirty="0">
                <a:latin typeface="Montserrat" pitchFamily="2" charset="77"/>
              </a:rPr>
              <a:t>http://www.atlasnacionalderiesgos.gob.mx/BajaCaliforniaSur</a:t>
            </a:r>
          </a:p>
        </p:txBody>
      </p:sp>
      <p:pic>
        <p:nvPicPr>
          <p:cNvPr id="7" name="Imagen 6"/>
          <p:cNvPicPr>
            <a:picLocks noChangeAspect="1"/>
          </p:cNvPicPr>
          <p:nvPr/>
        </p:nvPicPr>
        <p:blipFill>
          <a:blip r:embed="rId5"/>
          <a:stretch>
            <a:fillRect/>
          </a:stretch>
        </p:blipFill>
        <p:spPr>
          <a:xfrm>
            <a:off x="179510" y="978333"/>
            <a:ext cx="5141006" cy="3487714"/>
          </a:xfrm>
          <a:prstGeom prst="rect">
            <a:avLst/>
          </a:prstGeom>
        </p:spPr>
      </p:pic>
    </p:spTree>
    <p:extLst>
      <p:ext uri="{BB962C8B-B14F-4D97-AF65-F5344CB8AC3E}">
        <p14:creationId xmlns:p14="http://schemas.microsoft.com/office/powerpoint/2010/main" val="2183132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CE4222-B880-6240-BF1E-8039E594F7FB}"/>
              </a:ext>
            </a:extLst>
          </p:cNvPr>
          <p:cNvSpPr txBox="1"/>
          <p:nvPr/>
        </p:nvSpPr>
        <p:spPr>
          <a:xfrm>
            <a:off x="163107" y="221476"/>
            <a:ext cx="3692036" cy="646331"/>
          </a:xfrm>
          <a:prstGeom prst="rect">
            <a:avLst/>
          </a:prstGeom>
          <a:noFill/>
        </p:spPr>
        <p:txBody>
          <a:bodyPr wrap="none" rtlCol="0">
            <a:spAutoFit/>
          </a:bodyPr>
          <a:lstStyle/>
          <a:p>
            <a:r>
              <a:rPr lang="en-US" b="1" dirty="0">
                <a:latin typeface="Montserrat" pitchFamily="2" charset="77"/>
              </a:rPr>
              <a:t>Atlas </a:t>
            </a:r>
            <a:r>
              <a:rPr lang="en-US" b="1" dirty="0" err="1">
                <a:latin typeface="Montserrat" pitchFamily="2" charset="77"/>
              </a:rPr>
              <a:t>Municipales</a:t>
            </a:r>
            <a:r>
              <a:rPr lang="en-US" b="1" dirty="0">
                <a:latin typeface="Montserrat" pitchFamily="2" charset="77"/>
              </a:rPr>
              <a:t> de </a:t>
            </a:r>
            <a:r>
              <a:rPr lang="en-US" b="1" dirty="0" err="1">
                <a:latin typeface="Montserrat" pitchFamily="2" charset="77"/>
              </a:rPr>
              <a:t>Riesgos</a:t>
            </a:r>
            <a:endParaRPr lang="en-US" b="1" dirty="0">
              <a:latin typeface="Montserrat" pitchFamily="2" charset="77"/>
            </a:endParaRPr>
          </a:p>
          <a:p>
            <a:r>
              <a:rPr lang="en-US" b="1" dirty="0">
                <a:latin typeface="Montserrat" pitchFamily="2" charset="77"/>
              </a:rPr>
              <a:t>(4/5)</a:t>
            </a:r>
          </a:p>
        </p:txBody>
      </p:sp>
      <p:sp>
        <p:nvSpPr>
          <p:cNvPr id="11" name="TextBox 10">
            <a:hlinkClick r:id="rId2"/>
            <a:extLst>
              <a:ext uri="{FF2B5EF4-FFF2-40B4-BE49-F238E27FC236}">
                <a16:creationId xmlns:a16="http://schemas.microsoft.com/office/drawing/2014/main" id="{6658F708-B32B-0446-B0B0-00BD0D8E7B58}"/>
              </a:ext>
            </a:extLst>
          </p:cNvPr>
          <p:cNvSpPr txBox="1"/>
          <p:nvPr/>
        </p:nvSpPr>
        <p:spPr>
          <a:xfrm>
            <a:off x="179512" y="867807"/>
            <a:ext cx="8887369" cy="261610"/>
          </a:xfrm>
          <a:prstGeom prst="rect">
            <a:avLst/>
          </a:prstGeom>
          <a:noFill/>
        </p:spPr>
        <p:txBody>
          <a:bodyPr wrap="none" rtlCol="0">
            <a:spAutoFit/>
          </a:bodyPr>
          <a:lstStyle/>
          <a:p>
            <a:r>
              <a:rPr lang="en-US" sz="1100" b="1" i="1" dirty="0">
                <a:latin typeface="Montserrat" pitchFamily="2" charset="77"/>
                <a:hlinkClick r:id="rId3"/>
              </a:rPr>
              <a:t>http://</a:t>
            </a:r>
            <a:r>
              <a:rPr lang="en-US" sz="1100" b="1" i="1" dirty="0" err="1">
                <a:latin typeface="Montserrat" pitchFamily="2" charset="77"/>
                <a:hlinkClick r:id="rId3"/>
              </a:rPr>
              <a:t>rmgir.proyectomesoamerica.org</a:t>
            </a:r>
            <a:r>
              <a:rPr lang="en-US" sz="1100" b="1" i="1" dirty="0">
                <a:latin typeface="Montserrat" pitchFamily="2" charset="77"/>
                <a:hlinkClick r:id="rId3"/>
              </a:rPr>
              <a:t>/portal/apps/</a:t>
            </a:r>
            <a:r>
              <a:rPr lang="en-US" sz="1100" b="1" i="1" dirty="0" err="1">
                <a:latin typeface="Montserrat" pitchFamily="2" charset="77"/>
                <a:hlinkClick r:id="rId3"/>
              </a:rPr>
              <a:t>MapTools</a:t>
            </a:r>
            <a:r>
              <a:rPr lang="en-US" sz="1100" b="1" i="1" dirty="0">
                <a:latin typeface="Montserrat" pitchFamily="2" charset="77"/>
                <a:hlinkClick r:id="rId3"/>
              </a:rPr>
              <a:t>/</a:t>
            </a:r>
            <a:r>
              <a:rPr lang="en-US" sz="1100" b="1" i="1" dirty="0" err="1">
                <a:latin typeface="Montserrat" pitchFamily="2" charset="77"/>
                <a:hlinkClick r:id="rId3"/>
              </a:rPr>
              <a:t>index.html?appid</a:t>
            </a:r>
            <a:r>
              <a:rPr lang="en-US" sz="1100" b="1" i="1" dirty="0">
                <a:latin typeface="Montserrat" pitchFamily="2" charset="77"/>
                <a:hlinkClick r:id="rId3"/>
              </a:rPr>
              <a:t>=ab45cf1bfdf34a2da3f5ea6f7f2464c7</a:t>
            </a:r>
            <a:endParaRPr lang="en-US" sz="1100" b="1" i="1" dirty="0">
              <a:latin typeface="Montserrat" pitchFamily="2" charset="77"/>
            </a:endParaRPr>
          </a:p>
        </p:txBody>
      </p:sp>
      <p:sp>
        <p:nvSpPr>
          <p:cNvPr id="12" name="TextBox 11">
            <a:extLst>
              <a:ext uri="{FF2B5EF4-FFF2-40B4-BE49-F238E27FC236}">
                <a16:creationId xmlns:a16="http://schemas.microsoft.com/office/drawing/2014/main" id="{DA7CDED0-1819-764A-AAED-BEDC80E2F524}"/>
              </a:ext>
            </a:extLst>
          </p:cNvPr>
          <p:cNvSpPr txBox="1"/>
          <p:nvPr/>
        </p:nvSpPr>
        <p:spPr>
          <a:xfrm>
            <a:off x="199384" y="1340768"/>
            <a:ext cx="1852336" cy="954107"/>
          </a:xfrm>
          <a:prstGeom prst="rect">
            <a:avLst/>
          </a:prstGeom>
          <a:noFill/>
        </p:spPr>
        <p:txBody>
          <a:bodyPr wrap="square" numCol="2" rtlCol="0">
            <a:spAutoFit/>
          </a:bodyPr>
          <a:lstStyle/>
          <a:p>
            <a:r>
              <a:rPr lang="es-MX" sz="1400" dirty="0"/>
              <a:t>La Paz </a:t>
            </a:r>
          </a:p>
          <a:p>
            <a:r>
              <a:rPr lang="es-MX" sz="1400" dirty="0"/>
              <a:t>Los Cabos </a:t>
            </a:r>
          </a:p>
          <a:p>
            <a:r>
              <a:rPr lang="es-MX" sz="1400" dirty="0" err="1"/>
              <a:t>Comondú</a:t>
            </a:r>
            <a:r>
              <a:rPr lang="es-MX" sz="1400" dirty="0"/>
              <a:t> </a:t>
            </a:r>
          </a:p>
          <a:p>
            <a:r>
              <a:rPr lang="es-MX" sz="1400" dirty="0" err="1"/>
              <a:t>Mulegé</a:t>
            </a:r>
            <a:r>
              <a:rPr lang="es-MX" sz="1400" dirty="0"/>
              <a:t> </a:t>
            </a:r>
            <a:endParaRPr lang="es-ES_tradnl" sz="1400" b="1" dirty="0"/>
          </a:p>
        </p:txBody>
      </p:sp>
      <p:pic>
        <p:nvPicPr>
          <p:cNvPr id="2" name="Imagen 1"/>
          <p:cNvPicPr>
            <a:picLocks noChangeAspect="1"/>
          </p:cNvPicPr>
          <p:nvPr/>
        </p:nvPicPr>
        <p:blipFill>
          <a:blip r:embed="rId4"/>
          <a:stretch>
            <a:fillRect/>
          </a:stretch>
        </p:blipFill>
        <p:spPr>
          <a:xfrm>
            <a:off x="1475656" y="1340768"/>
            <a:ext cx="7092280" cy="5184750"/>
          </a:xfrm>
          <a:prstGeom prst="rect">
            <a:avLst/>
          </a:prstGeom>
        </p:spPr>
      </p:pic>
    </p:spTree>
    <p:extLst>
      <p:ext uri="{BB962C8B-B14F-4D97-AF65-F5344CB8AC3E}">
        <p14:creationId xmlns:p14="http://schemas.microsoft.com/office/powerpoint/2010/main" val="1161321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99592" y="764703"/>
            <a:ext cx="6624736" cy="584775"/>
          </a:xfrm>
          <a:prstGeom prst="rect">
            <a:avLst/>
          </a:prstGeom>
        </p:spPr>
        <p:txBody>
          <a:bodyPr wrap="square">
            <a:spAutoFit/>
          </a:bodyPr>
          <a:lstStyle/>
          <a:p>
            <a:r>
              <a:rPr lang="es-MX" sz="1600" b="1" dirty="0">
                <a:latin typeface="Montserrat Medium" panose="00000600000000000000" pitchFamily="2" charset="0"/>
              </a:rPr>
              <a:t>Análisis de peligros sanitario-ecológicos en Baja California Sur</a:t>
            </a:r>
          </a:p>
          <a:p>
            <a:endParaRPr lang="es-MX" sz="1600" b="1" dirty="0">
              <a:latin typeface="Montserrat Medium" panose="00000600000000000000" pitchFamily="2" charset="0"/>
            </a:endParaRPr>
          </a:p>
        </p:txBody>
      </p:sp>
      <p:sp>
        <p:nvSpPr>
          <p:cNvPr id="4" name="2 CuadroTexto"/>
          <p:cNvSpPr txBox="1">
            <a:spLocks noChangeArrowheads="1"/>
          </p:cNvSpPr>
          <p:nvPr/>
        </p:nvSpPr>
        <p:spPr bwMode="auto">
          <a:xfrm>
            <a:off x="4788024" y="1349478"/>
            <a:ext cx="377361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dirty="0">
                <a:latin typeface="Montserrat" panose="00000500000000000000" pitchFamily="2" charset="0"/>
              </a:rPr>
              <a:t>El 100% de los sitios con residuos sólidos urbanos tienen un índice de peligro alto por contaminación.</a:t>
            </a:r>
          </a:p>
        </p:txBody>
      </p:sp>
      <p:sp>
        <p:nvSpPr>
          <p:cNvPr id="9" name="8 CuadroTexto"/>
          <p:cNvSpPr txBox="1">
            <a:spLocks noChangeArrowheads="1"/>
          </p:cNvSpPr>
          <p:nvPr/>
        </p:nvSpPr>
        <p:spPr bwMode="auto">
          <a:xfrm>
            <a:off x="539552" y="1349478"/>
            <a:ext cx="324036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dirty="0">
                <a:latin typeface="Montserrat" panose="00000500000000000000" pitchFamily="2" charset="0"/>
              </a:rPr>
              <a:t>El 20% de los sitios con residuos mineros tienen un índice de peligro alto por contaminación.</a:t>
            </a:r>
          </a:p>
        </p:txBody>
      </p:sp>
      <p:sp>
        <p:nvSpPr>
          <p:cNvPr id="10" name="2 CuadroTexto"/>
          <p:cNvSpPr txBox="1">
            <a:spLocks noChangeArrowheads="1"/>
          </p:cNvSpPr>
          <p:nvPr/>
        </p:nvSpPr>
        <p:spPr bwMode="auto">
          <a:xfrm>
            <a:off x="208034" y="5589240"/>
            <a:ext cx="849739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dirty="0">
                <a:latin typeface="Montserrat" panose="00000500000000000000" pitchFamily="2" charset="0"/>
              </a:rPr>
              <a:t>Los municipios con índice de peligro alto de contaminación de suelo Los Cabos, </a:t>
            </a:r>
            <a:r>
              <a:rPr lang="es-ES" altLang="es-MX" sz="1400" dirty="0" err="1">
                <a:latin typeface="Montserrat" panose="00000500000000000000" pitchFamily="2" charset="0"/>
              </a:rPr>
              <a:t>Comondú</a:t>
            </a:r>
            <a:r>
              <a:rPr lang="es-ES" altLang="es-MX" sz="1400" dirty="0">
                <a:latin typeface="Montserrat" panose="00000500000000000000" pitchFamily="2" charset="0"/>
              </a:rPr>
              <a:t>, Loreto, </a:t>
            </a:r>
            <a:r>
              <a:rPr lang="es-ES" altLang="es-MX" sz="1400" dirty="0" err="1">
                <a:latin typeface="Montserrat" panose="00000500000000000000" pitchFamily="2" charset="0"/>
              </a:rPr>
              <a:t>Mulege</a:t>
            </a:r>
            <a:r>
              <a:rPr lang="es-ES" altLang="es-MX" sz="1400" dirty="0">
                <a:latin typeface="Montserrat" panose="00000500000000000000" pitchFamily="2" charset="0"/>
              </a:rPr>
              <a:t> y la Paz, y residuos sólidos mineros es La Paz.</a:t>
            </a:r>
          </a:p>
        </p:txBody>
      </p:sp>
      <p:pic>
        <p:nvPicPr>
          <p:cNvPr id="11" name="10 Imagen"/>
          <p:cNvPicPr/>
          <p:nvPr/>
        </p:nvPicPr>
        <p:blipFill>
          <a:blip r:embed="rId2">
            <a:extLst>
              <a:ext uri="{28A0092B-C50C-407E-A947-70E740481C1C}">
                <a14:useLocalDpi xmlns:a14="http://schemas.microsoft.com/office/drawing/2010/main" val="0"/>
              </a:ext>
            </a:extLst>
          </a:blip>
          <a:srcRect/>
          <a:stretch>
            <a:fillRect/>
          </a:stretch>
        </p:blipFill>
        <p:spPr bwMode="auto">
          <a:xfrm>
            <a:off x="5148064" y="2439882"/>
            <a:ext cx="3309540" cy="3024335"/>
          </a:xfrm>
          <a:prstGeom prst="rect">
            <a:avLst/>
          </a:prstGeom>
          <a:noFill/>
          <a:ln>
            <a:noFill/>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156" y="2482949"/>
            <a:ext cx="2486938" cy="3106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383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p:cNvSpPr txBox="1">
            <a:spLocks noChangeArrowheads="1"/>
          </p:cNvSpPr>
          <p:nvPr/>
        </p:nvSpPr>
        <p:spPr bwMode="auto">
          <a:xfrm>
            <a:off x="287079" y="1089909"/>
            <a:ext cx="7871638" cy="392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b="1" dirty="0">
                <a:latin typeface="Montserrat" panose="00000500000000000000" pitchFamily="2" charset="0"/>
              </a:rPr>
              <a:t>Propuestas:</a:t>
            </a:r>
          </a:p>
          <a:p>
            <a:pPr algn="just" eaLnBrk="1" hangingPunct="1">
              <a:lnSpc>
                <a:spcPct val="150000"/>
              </a:lnSpc>
              <a:spcBef>
                <a:spcPct val="0"/>
              </a:spcBef>
              <a:buFontTx/>
              <a:buNone/>
            </a:pPr>
            <a:endParaRPr lang="es-ES" altLang="es-MX" sz="1400" dirty="0">
              <a:latin typeface="Montserrat" panose="00000500000000000000" pitchFamily="2" charset="0"/>
            </a:endParaRPr>
          </a:p>
          <a:p>
            <a:pPr algn="just" eaLnBrk="1" hangingPunct="1">
              <a:lnSpc>
                <a:spcPct val="150000"/>
              </a:lnSpc>
              <a:spcBef>
                <a:spcPct val="0"/>
              </a:spcBef>
            </a:pPr>
            <a:r>
              <a:rPr lang="es-ES" altLang="es-MX" sz="1400" dirty="0">
                <a:latin typeface="Montserrat" panose="00000500000000000000" pitchFamily="2" charset="0"/>
              </a:rPr>
              <a:t>Gestión adecuada de los residuos desde la verificación de la existencia y adecuado funcionamiento de plantas de tratamiento de aguas residuales urbanas e industriales; así como de sitios de disposición final de residuos sólidos urbanos que se apeguen a la normatividad o en su caso realizar las modernizaciones correspondientes.</a:t>
            </a:r>
          </a:p>
          <a:p>
            <a:pPr algn="just" eaLnBrk="1" hangingPunct="1">
              <a:lnSpc>
                <a:spcPct val="150000"/>
              </a:lnSpc>
              <a:spcBef>
                <a:spcPct val="0"/>
              </a:spcBef>
            </a:pPr>
            <a:endParaRPr lang="es-ES" altLang="es-MX" sz="1400" dirty="0">
              <a:latin typeface="Montserrat" panose="00000500000000000000" pitchFamily="2" charset="0"/>
            </a:endParaRPr>
          </a:p>
          <a:p>
            <a:pPr algn="just" eaLnBrk="1" hangingPunct="1">
              <a:lnSpc>
                <a:spcPct val="150000"/>
              </a:lnSpc>
              <a:spcBef>
                <a:spcPct val="0"/>
              </a:spcBef>
            </a:pPr>
            <a:r>
              <a:rPr lang="es-ES" altLang="es-MX" sz="1400" dirty="0">
                <a:latin typeface="Montserrat" panose="00000500000000000000" pitchFamily="2" charset="0"/>
              </a:rPr>
              <a:t>Saneamiento de los cuerpos de agua.</a:t>
            </a:r>
          </a:p>
          <a:p>
            <a:pPr algn="just" eaLnBrk="1" hangingPunct="1">
              <a:lnSpc>
                <a:spcPct val="150000"/>
              </a:lnSpc>
              <a:spcBef>
                <a:spcPct val="0"/>
              </a:spcBef>
            </a:pPr>
            <a:endParaRPr lang="es-ES" altLang="es-MX" sz="1200" dirty="0">
              <a:latin typeface="Montserrat" panose="00000500000000000000" pitchFamily="2" charset="0"/>
            </a:endParaRPr>
          </a:p>
          <a:p>
            <a:pPr algn="just" eaLnBrk="1" hangingPunct="1">
              <a:lnSpc>
                <a:spcPct val="150000"/>
              </a:lnSpc>
              <a:spcBef>
                <a:spcPct val="0"/>
              </a:spcBef>
            </a:pPr>
            <a:r>
              <a:rPr lang="es-ES" altLang="es-MX" sz="1400" dirty="0">
                <a:latin typeface="Montserrat" panose="00000500000000000000" pitchFamily="2" charset="0"/>
              </a:rPr>
              <a:t>Promoción de la educación ambiental para la gestión de residuos como la separación de la basura, elaboración de composta, diseño de baños secos para evitar descargas en los ríos, recolección oportuna de la basura.</a:t>
            </a:r>
          </a:p>
        </p:txBody>
      </p:sp>
    </p:spTree>
    <p:extLst>
      <p:ext uri="{BB962C8B-B14F-4D97-AF65-F5344CB8AC3E}">
        <p14:creationId xmlns:p14="http://schemas.microsoft.com/office/powerpoint/2010/main" val="4114802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95536" y="548680"/>
            <a:ext cx="4160726" cy="707886"/>
          </a:xfrm>
          <a:prstGeom prst="rect">
            <a:avLst/>
          </a:prstGeom>
          <a:noFill/>
        </p:spPr>
        <p:txBody>
          <a:bodyPr wrap="square" rtlCol="0">
            <a:spAutoFit/>
          </a:bodyPr>
          <a:lstStyle/>
          <a:p>
            <a:r>
              <a:rPr lang="es-MX" sz="2000" b="1" dirty="0">
                <a:solidFill>
                  <a:prstClr val="black"/>
                </a:solidFill>
                <a:latin typeface="Montserrat" panose="00000500000000000000" pitchFamily="2" charset="0"/>
              </a:rPr>
              <a:t>Riesgos químicos en el estado de Baja California Sur</a:t>
            </a:r>
          </a:p>
        </p:txBody>
      </p:sp>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1556792"/>
            <a:ext cx="2879142" cy="1818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278880" y="1412776"/>
            <a:ext cx="5279008" cy="4770537"/>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a:latin typeface="Montserrat" panose="00000500000000000000" pitchFamily="2" charset="0"/>
              </a:rPr>
              <a:t>El estado tiene poca actividad industrial, cuenta con 16 instalaciones industriales que almacenan sustancias químicas peligrosas, tales como ácido sulfúrico, amoniaco, turbosina, diésel, keroseno, gas LP, gasolina, cloro, hidróxido de sodio y combustóleo</a:t>
            </a:r>
            <a:r>
              <a:rPr lang="es-MX" sz="1600" dirty="0"/>
              <a:t>. </a:t>
            </a:r>
          </a:p>
          <a:p>
            <a:pPr marL="285750" indent="-285750" algn="just">
              <a:buFont typeface="Wingdings" panose="05000000000000000000" pitchFamily="2" charset="2"/>
              <a:buChar char="§"/>
            </a:pPr>
            <a:r>
              <a:rPr lang="es-MX" sz="1600" dirty="0">
                <a:latin typeface="Montserrat" panose="00000500000000000000" pitchFamily="2" charset="0"/>
              </a:rPr>
              <a:t>El estado cuenta con 4 regiones mineras localizadas en El Triunfo-San Antonio, Santa Rosalía, Guerrero Negro, San Juan de la Costa, donde se han extraído oro, plata, plomo, zinc, cobre, cobalto y manganeso.</a:t>
            </a:r>
          </a:p>
          <a:p>
            <a:pPr marL="285750" indent="-285750" algn="just">
              <a:buFont typeface="Wingdings" panose="05000000000000000000" pitchFamily="2" charset="2"/>
              <a:buChar char="§"/>
            </a:pPr>
            <a:r>
              <a:rPr lang="es-MX" sz="1600" dirty="0">
                <a:latin typeface="Montserrat" panose="00000500000000000000" pitchFamily="2" charset="0"/>
              </a:rPr>
              <a:t>Se encuentra una Terminal de Almacenamiento y Reparto de Combustibles (TAR) ubicada en La Paz.</a:t>
            </a:r>
          </a:p>
          <a:p>
            <a:pPr marL="285750" indent="-285750" algn="just">
              <a:buFont typeface="Wingdings" panose="05000000000000000000" pitchFamily="2" charset="2"/>
              <a:buChar char="§"/>
            </a:pPr>
            <a:r>
              <a:rPr lang="es-MX" sz="1600" dirty="0">
                <a:latin typeface="Montserrat" panose="00000500000000000000" pitchFamily="2" charset="0"/>
              </a:rPr>
              <a:t>Cuenta con un puerto de altura y cabotaje, el Puerto de </a:t>
            </a:r>
            <a:r>
              <a:rPr lang="es-MX" sz="1600" dirty="0" err="1">
                <a:latin typeface="Montserrat" panose="00000500000000000000" pitchFamily="2" charset="0"/>
              </a:rPr>
              <a:t>Pichilingue</a:t>
            </a:r>
            <a:r>
              <a:rPr lang="es-MX" sz="1600" dirty="0">
                <a:latin typeface="Montserrat" panose="00000500000000000000" pitchFamily="2" charset="0"/>
              </a:rPr>
              <a:t> el cual recibe embarcaciones que transportan carga general, cemento a granel y gas L.P, distinguiéndose por la atención a embarcaciones tipo </a:t>
            </a:r>
            <a:r>
              <a:rPr lang="es-MX" sz="1600" dirty="0" err="1">
                <a:latin typeface="Montserrat" panose="00000500000000000000" pitchFamily="2" charset="0"/>
              </a:rPr>
              <a:t>Ferries</a:t>
            </a:r>
            <a:r>
              <a:rPr lang="es-MX" sz="1600" dirty="0">
                <a:latin typeface="Montserrat" panose="00000500000000000000" pitchFamily="2" charset="0"/>
              </a:rPr>
              <a:t>.</a:t>
            </a:r>
            <a:r>
              <a:rPr lang="es-MX" sz="1600" dirty="0"/>
              <a:t> </a:t>
            </a:r>
            <a:endParaRPr lang="es-MX" sz="1600" dirty="0">
              <a:latin typeface="Montserrat" panose="00000500000000000000" pitchFamily="2"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035" y="3990639"/>
            <a:ext cx="2749259" cy="1829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861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32508" y="620688"/>
            <a:ext cx="4039492" cy="1015663"/>
          </a:xfrm>
          <a:prstGeom prst="rect">
            <a:avLst/>
          </a:prstGeom>
          <a:noFill/>
        </p:spPr>
        <p:txBody>
          <a:bodyPr wrap="square" rtlCol="0">
            <a:spAutoFit/>
          </a:bodyPr>
          <a:lstStyle/>
          <a:p>
            <a:r>
              <a:rPr lang="es-MX" sz="2000" b="1" dirty="0">
                <a:latin typeface="Montserrat" panose="00000500000000000000" pitchFamily="2" charset="0"/>
              </a:rPr>
              <a:t>Riesgos químicos en el estado de </a:t>
            </a:r>
            <a:r>
              <a:rPr lang="es-MX" sz="2000" b="1" dirty="0">
                <a:solidFill>
                  <a:prstClr val="black"/>
                </a:solidFill>
                <a:latin typeface="Montserrat" panose="00000500000000000000" pitchFamily="2" charset="0"/>
              </a:rPr>
              <a:t>Baja California Sur</a:t>
            </a:r>
          </a:p>
          <a:p>
            <a:endParaRPr lang="es-MX" sz="2000" b="1" dirty="0">
              <a:latin typeface="Montserrat" panose="00000500000000000000" pitchFamily="2" charset="0"/>
            </a:endParaRPr>
          </a:p>
        </p:txBody>
      </p:sp>
      <p:sp>
        <p:nvSpPr>
          <p:cNvPr id="3" name="2 CuadroTexto"/>
          <p:cNvSpPr txBox="1"/>
          <p:nvPr/>
        </p:nvSpPr>
        <p:spPr>
          <a:xfrm>
            <a:off x="3455984" y="1772816"/>
            <a:ext cx="5508504" cy="4770537"/>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a:latin typeface="Montserrat" panose="00000500000000000000" pitchFamily="2" charset="0"/>
              </a:rPr>
              <a:t>Tiene 12 plantas de almacenamiento y distribución de gas LP y estaciones de carburación.</a:t>
            </a:r>
          </a:p>
          <a:p>
            <a:pPr marL="285750" indent="-285750" algn="just">
              <a:buFont typeface="Wingdings" panose="05000000000000000000" pitchFamily="2" charset="2"/>
              <a:buChar char="§"/>
            </a:pPr>
            <a:r>
              <a:rPr lang="es-MX" sz="1600" dirty="0">
                <a:latin typeface="Montserrat" panose="00000500000000000000" pitchFamily="2" charset="0"/>
              </a:rPr>
              <a:t>Cuenta con las carreteras federales No. 001D Libramiento San José del Cabo - Aeropuerto Los Cabos, No. 001 Libramiento de Cabo San Lucas, Las carreteras federales y estatales MEX-001-BCS Ramal a Bahía de Tortugas, BCS-MEX-001 Ramal a Ejido Ley Federal de Aguas Número Dos y Ramal a Ley Federal de Aguas Número Cinco, BCS-163-MEX-001 Ramal a San Juan de La Costa, por las que pueden transitar sustancias químicas peligrosas para su distribución.</a:t>
            </a:r>
          </a:p>
          <a:p>
            <a:pPr marL="285750" indent="-285750" algn="just">
              <a:buFont typeface="Wingdings" panose="05000000000000000000" pitchFamily="2" charset="2"/>
              <a:buChar char="§"/>
            </a:pPr>
            <a:r>
              <a:rPr lang="es-MX" sz="1600" dirty="0">
                <a:latin typeface="Montserrat" panose="00000500000000000000" pitchFamily="2" charset="0"/>
              </a:rPr>
              <a:t>Cuenta con una termoeléctrica de vapor convencional en La Paz, cuatro </a:t>
            </a:r>
            <a:r>
              <a:rPr lang="es-MX" sz="1600" dirty="0" err="1">
                <a:latin typeface="Montserrat" panose="00000500000000000000" pitchFamily="2" charset="0"/>
              </a:rPr>
              <a:t>turbogas</a:t>
            </a:r>
            <a:r>
              <a:rPr lang="es-MX" sz="1600" dirty="0">
                <a:latin typeface="Montserrat" panose="00000500000000000000" pitchFamily="2" charset="0"/>
              </a:rPr>
              <a:t> ubicadas en </a:t>
            </a:r>
            <a:r>
              <a:rPr lang="es-MX" sz="1600" dirty="0" err="1">
                <a:latin typeface="Montserrat" panose="00000500000000000000" pitchFamily="2" charset="0"/>
              </a:rPr>
              <a:t>Comondú</a:t>
            </a:r>
            <a:r>
              <a:rPr lang="es-MX" sz="1600" dirty="0">
                <a:latin typeface="Montserrat" panose="00000500000000000000" pitchFamily="2" charset="0"/>
              </a:rPr>
              <a:t>, La Paz, </a:t>
            </a:r>
            <a:r>
              <a:rPr lang="es-MX" sz="1600" dirty="0" err="1">
                <a:latin typeface="Montserrat" panose="00000500000000000000" pitchFamily="2" charset="0"/>
              </a:rPr>
              <a:t>Mulegé</a:t>
            </a:r>
            <a:r>
              <a:rPr lang="es-MX" sz="1600" dirty="0">
                <a:latin typeface="Montserrat" panose="00000500000000000000" pitchFamily="2" charset="0"/>
              </a:rPr>
              <a:t> y en Los Cabos, dos plantas de combustión interna ubicadas en </a:t>
            </a:r>
            <a:r>
              <a:rPr lang="es-MX" sz="1600" dirty="0" err="1">
                <a:latin typeface="Montserrat" panose="00000500000000000000" pitchFamily="2" charset="0"/>
              </a:rPr>
              <a:t>Comondú</a:t>
            </a:r>
            <a:r>
              <a:rPr lang="es-MX" sz="1600" dirty="0">
                <a:latin typeface="Montserrat" panose="00000500000000000000" pitchFamily="2" charset="0"/>
              </a:rPr>
              <a:t> y La Paz.  </a:t>
            </a:r>
          </a:p>
          <a:p>
            <a:pPr algn="just"/>
            <a:endParaRPr lang="es-MX" sz="1600" dirty="0">
              <a:solidFill>
                <a:srgbClr val="FF0000"/>
              </a:solidFill>
              <a:latin typeface="Montserrat" panose="00000500000000000000" pitchFamily="2" charset="0"/>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867" y="2060848"/>
            <a:ext cx="3157867"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508" y="3933056"/>
            <a:ext cx="2690043" cy="2014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0950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32508" y="620688"/>
            <a:ext cx="4039492" cy="1015663"/>
          </a:xfrm>
          <a:prstGeom prst="rect">
            <a:avLst/>
          </a:prstGeom>
          <a:noFill/>
        </p:spPr>
        <p:txBody>
          <a:bodyPr wrap="square" rtlCol="0">
            <a:spAutoFit/>
          </a:bodyPr>
          <a:lstStyle/>
          <a:p>
            <a:r>
              <a:rPr lang="es-MX" sz="2000" b="1" dirty="0">
                <a:latin typeface="Montserrat" panose="00000500000000000000" pitchFamily="2" charset="0"/>
              </a:rPr>
              <a:t>Riesgos químicos en el estado de </a:t>
            </a:r>
            <a:r>
              <a:rPr lang="es-MX" sz="2000" b="1" dirty="0">
                <a:solidFill>
                  <a:prstClr val="black"/>
                </a:solidFill>
                <a:latin typeface="Montserrat" panose="00000500000000000000" pitchFamily="2" charset="0"/>
              </a:rPr>
              <a:t>Baja California Sur</a:t>
            </a:r>
          </a:p>
          <a:p>
            <a:endParaRPr lang="es-MX" sz="2000" b="1" dirty="0">
              <a:latin typeface="Montserrat" panose="00000500000000000000" pitchFamily="2" charset="0"/>
            </a:endParaRPr>
          </a:p>
        </p:txBody>
      </p:sp>
      <p:sp>
        <p:nvSpPr>
          <p:cNvPr id="3" name="2 CuadroTexto"/>
          <p:cNvSpPr txBox="1"/>
          <p:nvPr/>
        </p:nvSpPr>
        <p:spPr>
          <a:xfrm>
            <a:off x="3455782" y="1844824"/>
            <a:ext cx="5508504" cy="1323439"/>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a:latin typeface="Montserrat" panose="00000500000000000000" pitchFamily="2" charset="0"/>
              </a:rPr>
              <a:t>Se tienen registrados 42 accidentes ocurridos durante el transporte de sustancias químicas peligrosas en el periodo 2010-2016, en los cuales estuvieron involucradas </a:t>
            </a:r>
            <a:r>
              <a:rPr lang="pt-BR" sz="1600" dirty="0">
                <a:latin typeface="Montserrat" panose="00000500000000000000" pitchFamily="2" charset="0"/>
              </a:rPr>
              <a:t>gasolina, </a:t>
            </a:r>
            <a:r>
              <a:rPr lang="pt-BR" sz="1600" dirty="0" err="1">
                <a:latin typeface="Montserrat" panose="00000500000000000000" pitchFamily="2" charset="0"/>
              </a:rPr>
              <a:t>diésel</a:t>
            </a:r>
            <a:r>
              <a:rPr lang="pt-BR" sz="1600" dirty="0">
                <a:latin typeface="Montserrat" panose="00000500000000000000" pitchFamily="2" charset="0"/>
              </a:rPr>
              <a:t>, gasolina, </a:t>
            </a:r>
            <a:r>
              <a:rPr lang="pt-BR" sz="1600" dirty="0" err="1">
                <a:latin typeface="Montserrat" panose="00000500000000000000" pitchFamily="2" charset="0"/>
              </a:rPr>
              <a:t>turbosina</a:t>
            </a:r>
            <a:r>
              <a:rPr lang="pt-BR" sz="1600" dirty="0">
                <a:latin typeface="Montserrat" panose="00000500000000000000" pitchFamily="2" charset="0"/>
              </a:rPr>
              <a:t>, </a:t>
            </a:r>
            <a:r>
              <a:rPr lang="pt-BR" sz="1600" dirty="0" err="1">
                <a:latin typeface="Montserrat" panose="00000500000000000000" pitchFamily="2" charset="0"/>
              </a:rPr>
              <a:t>gas</a:t>
            </a:r>
            <a:r>
              <a:rPr lang="pt-BR" sz="1600" dirty="0">
                <a:latin typeface="Montserrat" panose="00000500000000000000" pitchFamily="2" charset="0"/>
              </a:rPr>
              <a:t> LP y asfalto.</a:t>
            </a:r>
            <a:endParaRPr lang="es-MX" sz="1600" dirty="0">
              <a:latin typeface="Montserrat" panose="00000500000000000000" pitchFamily="2" charset="0"/>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527" y="1661005"/>
            <a:ext cx="2989981" cy="16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508" y="3806298"/>
            <a:ext cx="5602287" cy="26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138796"/>
            <a:ext cx="1058863"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532508" y="5445224"/>
            <a:ext cx="171119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r>
              <a:rPr lang="es-MX" sz="1100" dirty="0">
                <a:solidFill>
                  <a:srgbClr val="FFFFCC"/>
                </a:solidFill>
              </a:rPr>
              <a:t>Radio de riesgo = 545 m</a:t>
            </a:r>
          </a:p>
        </p:txBody>
      </p:sp>
      <p:sp>
        <p:nvSpPr>
          <p:cNvPr id="7" name="6 Rectángulo"/>
          <p:cNvSpPr/>
          <p:nvPr/>
        </p:nvSpPr>
        <p:spPr>
          <a:xfrm>
            <a:off x="6300192" y="3967896"/>
            <a:ext cx="2664094" cy="1200329"/>
          </a:xfrm>
          <a:prstGeom prst="rect">
            <a:avLst/>
          </a:prstGeom>
        </p:spPr>
        <p:txBody>
          <a:bodyPr wrap="square">
            <a:spAutoFit/>
          </a:bodyPr>
          <a:lstStyle/>
          <a:p>
            <a:r>
              <a:rPr lang="es-MX" dirty="0"/>
              <a:t>En el ANR se encuentran simulaciones de escenarios de accidentes con sustancias peligrosas</a:t>
            </a:r>
          </a:p>
        </p:txBody>
      </p:sp>
      <p:sp>
        <p:nvSpPr>
          <p:cNvPr id="8" name="7 Rectángulo"/>
          <p:cNvSpPr/>
          <p:nvPr/>
        </p:nvSpPr>
        <p:spPr>
          <a:xfrm>
            <a:off x="2789854" y="6510754"/>
            <a:ext cx="6174432" cy="307777"/>
          </a:xfrm>
          <a:prstGeom prst="rect">
            <a:avLst/>
          </a:prstGeom>
        </p:spPr>
        <p:txBody>
          <a:bodyPr wrap="square">
            <a:spAutoFit/>
          </a:bodyPr>
          <a:lstStyle/>
          <a:p>
            <a:r>
              <a:rPr lang="es-MX" sz="1400" dirty="0">
                <a:latin typeface="Montserrat" panose="00000500000000000000" pitchFamily="2" charset="0"/>
              </a:rPr>
              <a:t>http://www.atlasnacionalderiesgos.gob.mx/apps/Restringido</a:t>
            </a:r>
            <a:r>
              <a:rPr lang="es-MX" sz="1400" dirty="0"/>
              <a:t>/</a:t>
            </a:r>
          </a:p>
        </p:txBody>
      </p:sp>
    </p:spTree>
    <p:extLst>
      <p:ext uri="{BB962C8B-B14F-4D97-AF65-F5344CB8AC3E}">
        <p14:creationId xmlns:p14="http://schemas.microsoft.com/office/powerpoint/2010/main" val="3548931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24399" y="918011"/>
            <a:ext cx="7967210" cy="646331"/>
          </a:xfrm>
          <a:prstGeom prst="rect">
            <a:avLst/>
          </a:prstGeom>
          <a:noFill/>
        </p:spPr>
        <p:txBody>
          <a:bodyPr wrap="square" rtlCol="0">
            <a:spAutoFit/>
          </a:bodyPr>
          <a:lstStyle/>
          <a:p>
            <a:pPr algn="ctr"/>
            <a:r>
              <a:rPr lang="es-MX" b="1" dirty="0">
                <a:latin typeface="Montserrat" panose="00000500000000000000" pitchFamily="2" charset="0"/>
              </a:rPr>
              <a:t>Acciones de fortalecimiento para el estado de </a:t>
            </a:r>
            <a:r>
              <a:rPr lang="es-MX" b="1" dirty="0">
                <a:solidFill>
                  <a:prstClr val="black"/>
                </a:solidFill>
                <a:latin typeface="Montserrat" panose="00000500000000000000" pitchFamily="2" charset="0"/>
              </a:rPr>
              <a:t>Baja California Sur</a:t>
            </a:r>
          </a:p>
          <a:p>
            <a:pPr algn="ctr"/>
            <a:endParaRPr lang="es-MX" b="1" dirty="0">
              <a:latin typeface="Montserrat" panose="00000500000000000000" pitchFamily="2" charset="0"/>
            </a:endParaRPr>
          </a:p>
        </p:txBody>
      </p:sp>
      <p:sp>
        <p:nvSpPr>
          <p:cNvPr id="3" name="2 CuadroTexto"/>
          <p:cNvSpPr txBox="1"/>
          <p:nvPr/>
        </p:nvSpPr>
        <p:spPr>
          <a:xfrm>
            <a:off x="467544" y="1628800"/>
            <a:ext cx="8280920" cy="3539430"/>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a:latin typeface="Montserrat" panose="00000500000000000000" pitchFamily="2" charset="0"/>
              </a:rPr>
              <a:t>Adecuado ordenamiento territorial tomando en cuenta los aspectos de peligro y riesgo químico para su asignación.</a:t>
            </a:r>
          </a:p>
          <a:p>
            <a:pPr marL="285750" indent="-285750" algn="just">
              <a:buFont typeface="Wingdings" panose="05000000000000000000" pitchFamily="2" charset="2"/>
              <a:buChar char="§"/>
            </a:pPr>
            <a:r>
              <a:rPr lang="es-MX" sz="1600" dirty="0">
                <a:latin typeface="Montserrat" panose="00000500000000000000" pitchFamily="2" charset="0"/>
              </a:rPr>
              <a:t>Capacitación del personal de protección civil para la correcta interpretación de los atlas municipales de peligro y riesgo y continuar desarrollando los atlas de los municipios faltantes.</a:t>
            </a:r>
          </a:p>
          <a:p>
            <a:pPr marL="285750" indent="-285750" algn="just">
              <a:buFont typeface="Wingdings" panose="05000000000000000000" pitchFamily="2" charset="2"/>
              <a:buChar char="§"/>
            </a:pPr>
            <a:r>
              <a:rPr lang="es-MX" sz="1600" dirty="0">
                <a:latin typeface="Montserrat" panose="00000500000000000000" pitchFamily="2" charset="0"/>
              </a:rPr>
              <a:t>Elaboración de los planes de contingencia municipales para la atención de emergencias químicas.</a:t>
            </a:r>
          </a:p>
          <a:p>
            <a:pPr marL="285750" indent="-285750" algn="just">
              <a:buFont typeface="Wingdings" panose="05000000000000000000" pitchFamily="2" charset="2"/>
              <a:buChar char="§"/>
            </a:pPr>
            <a:r>
              <a:rPr lang="es-MX" sz="1600" dirty="0">
                <a:latin typeface="Montserrat" panose="00000500000000000000" pitchFamily="2" charset="0"/>
              </a:rPr>
              <a:t>Capacitación del personal de las unidades de protección civil en la atención de emergencias químicas. </a:t>
            </a:r>
          </a:p>
          <a:p>
            <a:pPr marL="285750" indent="-285750" algn="just">
              <a:buFont typeface="Wingdings" panose="05000000000000000000" pitchFamily="2" charset="2"/>
              <a:buChar char="§"/>
            </a:pPr>
            <a:r>
              <a:rPr lang="es-MX" sz="1600" dirty="0">
                <a:latin typeface="Montserrat" panose="00000500000000000000" pitchFamily="2" charset="0"/>
              </a:rPr>
              <a:t>Equipo de protección personal adecuado al tipo de emergencia que pueda presentarse.</a:t>
            </a:r>
          </a:p>
          <a:p>
            <a:pPr marL="285750" indent="-285750" algn="just">
              <a:buFont typeface="Wingdings" panose="05000000000000000000" pitchFamily="2" charset="2"/>
              <a:buChar char="§"/>
            </a:pPr>
            <a:r>
              <a:rPr lang="es-MX" sz="1600" dirty="0">
                <a:latin typeface="Montserrat" panose="00000500000000000000" pitchFamily="2" charset="0"/>
              </a:rPr>
              <a:t>Fomentar la creación de Grupos Locales de Ayuda Mutua Industrial para fortalecer la atención de emergencias y optimizar recursos materiales y humanos.</a:t>
            </a:r>
          </a:p>
        </p:txBody>
      </p:sp>
    </p:spTree>
    <p:extLst>
      <p:ext uri="{BB962C8B-B14F-4D97-AF65-F5344CB8AC3E}">
        <p14:creationId xmlns:p14="http://schemas.microsoft.com/office/powerpoint/2010/main" val="4064331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3993" t="15586" r="10225" b="12328"/>
          <a:stretch/>
        </p:blipFill>
        <p:spPr bwMode="auto">
          <a:xfrm>
            <a:off x="4582078" y="1403345"/>
            <a:ext cx="4148806" cy="4701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797" t="15118" r="10103" b="11579"/>
          <a:stretch/>
        </p:blipFill>
        <p:spPr bwMode="auto">
          <a:xfrm>
            <a:off x="251519" y="1398225"/>
            <a:ext cx="4170577" cy="476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10DC2165-6ED2-AC47-9290-3D955273443E}"/>
              </a:ext>
            </a:extLst>
          </p:cNvPr>
          <p:cNvSpPr txBox="1"/>
          <p:nvPr/>
        </p:nvSpPr>
        <p:spPr>
          <a:xfrm>
            <a:off x="251520" y="116632"/>
            <a:ext cx="2125903" cy="461665"/>
          </a:xfrm>
          <a:prstGeom prst="rect">
            <a:avLst/>
          </a:prstGeom>
          <a:noFill/>
        </p:spPr>
        <p:txBody>
          <a:bodyPr wrap="none" rtlCol="0">
            <a:spAutoFit/>
          </a:bodyPr>
          <a:lstStyle/>
          <a:p>
            <a:r>
              <a:rPr lang="en-US" sz="2400" b="1" dirty="0" err="1">
                <a:latin typeface="Montserrat" pitchFamily="2" charset="77"/>
              </a:rPr>
              <a:t>Diagnóstico</a:t>
            </a:r>
            <a:endParaRPr lang="en-US" sz="2400" b="1" dirty="0">
              <a:latin typeface="Montserrat" pitchFamily="2" charset="77"/>
            </a:endParaRPr>
          </a:p>
        </p:txBody>
      </p:sp>
      <p:sp>
        <p:nvSpPr>
          <p:cNvPr id="6" name="TextBox 5">
            <a:extLst>
              <a:ext uri="{FF2B5EF4-FFF2-40B4-BE49-F238E27FC236}">
                <a16:creationId xmlns:a16="http://schemas.microsoft.com/office/drawing/2014/main" id="{B6F2A2A7-FDC4-C24F-A502-33BD59466B99}"/>
              </a:ext>
            </a:extLst>
          </p:cNvPr>
          <p:cNvSpPr txBox="1"/>
          <p:nvPr/>
        </p:nvSpPr>
        <p:spPr>
          <a:xfrm>
            <a:off x="477470" y="5157192"/>
            <a:ext cx="1674002" cy="584775"/>
          </a:xfrm>
          <a:prstGeom prst="rect">
            <a:avLst/>
          </a:prstGeom>
          <a:noFill/>
        </p:spPr>
        <p:txBody>
          <a:bodyPr wrap="square" rtlCol="0">
            <a:spAutoFit/>
          </a:bodyPr>
          <a:lstStyle/>
          <a:p>
            <a:r>
              <a:rPr lang="en-US" sz="1600" b="1" dirty="0" err="1">
                <a:latin typeface="Montserrat" pitchFamily="2" charset="77"/>
              </a:rPr>
              <a:t>Declaratorias</a:t>
            </a:r>
            <a:r>
              <a:rPr lang="en-US" sz="1600" b="1" dirty="0">
                <a:latin typeface="Montserrat" pitchFamily="2" charset="77"/>
              </a:rPr>
              <a:t> de </a:t>
            </a:r>
            <a:r>
              <a:rPr lang="en-US" sz="1600" b="1" dirty="0" err="1">
                <a:latin typeface="Montserrat" pitchFamily="2" charset="77"/>
              </a:rPr>
              <a:t>Desastre</a:t>
            </a:r>
            <a:endParaRPr lang="en-US" sz="1600" b="1" dirty="0">
              <a:latin typeface="Montserrat" pitchFamily="2" charset="77"/>
            </a:endParaRPr>
          </a:p>
        </p:txBody>
      </p:sp>
      <p:sp>
        <p:nvSpPr>
          <p:cNvPr id="7" name="TextBox 6">
            <a:extLst>
              <a:ext uri="{FF2B5EF4-FFF2-40B4-BE49-F238E27FC236}">
                <a16:creationId xmlns:a16="http://schemas.microsoft.com/office/drawing/2014/main" id="{35512E6E-DDA9-7440-AC7D-939EE8D2F549}"/>
              </a:ext>
            </a:extLst>
          </p:cNvPr>
          <p:cNvSpPr txBox="1"/>
          <p:nvPr/>
        </p:nvSpPr>
        <p:spPr>
          <a:xfrm>
            <a:off x="251520" y="749224"/>
            <a:ext cx="6260047" cy="307777"/>
          </a:xfrm>
          <a:prstGeom prst="rect">
            <a:avLst/>
          </a:prstGeom>
          <a:noFill/>
        </p:spPr>
        <p:txBody>
          <a:bodyPr wrap="none" rtlCol="0">
            <a:spAutoFit/>
          </a:bodyPr>
          <a:lstStyle/>
          <a:p>
            <a:r>
              <a:rPr lang="en-US" sz="1400" b="1" i="1" dirty="0">
                <a:latin typeface="Montserrat" pitchFamily="2" charset="77"/>
                <a:hlinkClick r:id="rId4"/>
              </a:rPr>
              <a:t>http://</a:t>
            </a:r>
            <a:r>
              <a:rPr lang="en-US" sz="1400" b="1" i="1" dirty="0" err="1">
                <a:latin typeface="Montserrat" pitchFamily="2" charset="77"/>
                <a:hlinkClick r:id="rId4"/>
              </a:rPr>
              <a:t>www.atlasnacionalderiesgos.gob.mx</a:t>
            </a:r>
            <a:r>
              <a:rPr lang="en-US" sz="1400" b="1" i="1" dirty="0">
                <a:latin typeface="Montserrat" pitchFamily="2" charset="77"/>
                <a:hlinkClick r:id="rId4"/>
              </a:rPr>
              <a:t>/apps/</a:t>
            </a:r>
            <a:r>
              <a:rPr lang="en-US" sz="1400" b="1" i="1" dirty="0" err="1">
                <a:latin typeface="Montserrat" pitchFamily="2" charset="77"/>
                <a:hlinkClick r:id="rId4"/>
              </a:rPr>
              <a:t>Declaratorias</a:t>
            </a:r>
            <a:r>
              <a:rPr lang="en-US" sz="1400" b="1" i="1" dirty="0">
                <a:latin typeface="Montserrat" pitchFamily="2" charset="77"/>
                <a:hlinkClick r:id="rId4"/>
              </a:rPr>
              <a:t>/</a:t>
            </a:r>
            <a:endParaRPr lang="en-US" sz="1400" b="1" i="1" dirty="0">
              <a:latin typeface="Montserrat" pitchFamily="2" charset="77"/>
            </a:endParaRPr>
          </a:p>
        </p:txBody>
      </p:sp>
      <p:sp>
        <p:nvSpPr>
          <p:cNvPr id="11" name="TextBox 10">
            <a:extLst>
              <a:ext uri="{FF2B5EF4-FFF2-40B4-BE49-F238E27FC236}">
                <a16:creationId xmlns:a16="http://schemas.microsoft.com/office/drawing/2014/main" id="{348C9835-E4CF-4F42-8768-4246ED7325B6}"/>
              </a:ext>
            </a:extLst>
          </p:cNvPr>
          <p:cNvSpPr txBox="1"/>
          <p:nvPr/>
        </p:nvSpPr>
        <p:spPr>
          <a:xfrm>
            <a:off x="4788024" y="5168259"/>
            <a:ext cx="1868457" cy="584775"/>
          </a:xfrm>
          <a:prstGeom prst="rect">
            <a:avLst/>
          </a:prstGeom>
          <a:noFill/>
        </p:spPr>
        <p:txBody>
          <a:bodyPr wrap="square" rtlCol="0">
            <a:spAutoFit/>
          </a:bodyPr>
          <a:lstStyle/>
          <a:p>
            <a:r>
              <a:rPr lang="en-US" sz="1600" b="1" dirty="0" err="1">
                <a:latin typeface="Montserrat" pitchFamily="2" charset="77"/>
              </a:rPr>
              <a:t>Declaratorias</a:t>
            </a:r>
            <a:r>
              <a:rPr lang="en-US" sz="1600" b="1" dirty="0">
                <a:latin typeface="Montserrat" pitchFamily="2" charset="77"/>
              </a:rPr>
              <a:t> de </a:t>
            </a:r>
            <a:r>
              <a:rPr lang="en-US" sz="1600" b="1" dirty="0" err="1">
                <a:latin typeface="Montserrat" pitchFamily="2" charset="77"/>
              </a:rPr>
              <a:t>Emergencia</a:t>
            </a:r>
            <a:endParaRPr lang="en-US" sz="1600" b="1" dirty="0">
              <a:latin typeface="Montserrat" pitchFamily="2" charset="77"/>
            </a:endParaRPr>
          </a:p>
        </p:txBody>
      </p:sp>
      <p:sp>
        <p:nvSpPr>
          <p:cNvPr id="12" name="TextBox 11">
            <a:extLst>
              <a:ext uri="{FF2B5EF4-FFF2-40B4-BE49-F238E27FC236}">
                <a16:creationId xmlns:a16="http://schemas.microsoft.com/office/drawing/2014/main" id="{3578C974-3201-6E4B-9244-BEA9E19E2B62}"/>
              </a:ext>
            </a:extLst>
          </p:cNvPr>
          <p:cNvSpPr txBox="1"/>
          <p:nvPr/>
        </p:nvSpPr>
        <p:spPr>
          <a:xfrm>
            <a:off x="3091676" y="1735868"/>
            <a:ext cx="1279517" cy="338554"/>
          </a:xfrm>
          <a:prstGeom prst="rect">
            <a:avLst/>
          </a:prstGeom>
          <a:noFill/>
        </p:spPr>
        <p:txBody>
          <a:bodyPr wrap="none" rtlCol="0">
            <a:spAutoFit/>
          </a:bodyPr>
          <a:lstStyle/>
          <a:p>
            <a:r>
              <a:rPr lang="en-US" sz="1600" b="1" dirty="0">
                <a:latin typeface="Montserrat" pitchFamily="2" charset="77"/>
              </a:rPr>
              <a:t>2000-2018</a:t>
            </a:r>
          </a:p>
        </p:txBody>
      </p:sp>
      <p:sp>
        <p:nvSpPr>
          <p:cNvPr id="13" name="TextBox 12">
            <a:extLst>
              <a:ext uri="{FF2B5EF4-FFF2-40B4-BE49-F238E27FC236}">
                <a16:creationId xmlns:a16="http://schemas.microsoft.com/office/drawing/2014/main" id="{A7093068-895F-9C42-938E-75E624A17DD2}"/>
              </a:ext>
            </a:extLst>
          </p:cNvPr>
          <p:cNvSpPr txBox="1"/>
          <p:nvPr/>
        </p:nvSpPr>
        <p:spPr>
          <a:xfrm>
            <a:off x="7020272" y="1735868"/>
            <a:ext cx="1279517" cy="338554"/>
          </a:xfrm>
          <a:prstGeom prst="rect">
            <a:avLst/>
          </a:prstGeom>
          <a:noFill/>
        </p:spPr>
        <p:txBody>
          <a:bodyPr wrap="none" rtlCol="0">
            <a:spAutoFit/>
          </a:bodyPr>
          <a:lstStyle/>
          <a:p>
            <a:r>
              <a:rPr lang="en-US" sz="1600" b="1" dirty="0">
                <a:latin typeface="Montserrat" pitchFamily="2" charset="77"/>
              </a:rPr>
              <a:t>2000-2018</a:t>
            </a:r>
          </a:p>
        </p:txBody>
      </p:sp>
    </p:spTree>
    <p:extLst>
      <p:ext uri="{BB962C8B-B14F-4D97-AF65-F5344CB8AC3E}">
        <p14:creationId xmlns:p14="http://schemas.microsoft.com/office/powerpoint/2010/main" val="102833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059832" y="1063850"/>
            <a:ext cx="2736304" cy="369332"/>
          </a:xfrm>
          <a:prstGeom prst="rect">
            <a:avLst/>
          </a:prstGeom>
          <a:noFill/>
        </p:spPr>
        <p:txBody>
          <a:bodyPr wrap="square" rtlCol="0">
            <a:spAutoFit/>
          </a:bodyPr>
          <a:lstStyle/>
          <a:p>
            <a:pPr algn="ctr"/>
            <a:r>
              <a:rPr lang="es-MX" dirty="0">
                <a:solidFill>
                  <a:prstClr val="black"/>
                </a:solidFill>
              </a:rPr>
              <a:t>DESASTRE 2000-2018</a:t>
            </a:r>
          </a:p>
        </p:txBody>
      </p:sp>
      <p:sp>
        <p:nvSpPr>
          <p:cNvPr id="5" name="4 CuadroTexto"/>
          <p:cNvSpPr txBox="1"/>
          <p:nvPr/>
        </p:nvSpPr>
        <p:spPr>
          <a:xfrm>
            <a:off x="3352322" y="3847347"/>
            <a:ext cx="2736304" cy="369332"/>
          </a:xfrm>
          <a:prstGeom prst="rect">
            <a:avLst/>
          </a:prstGeom>
          <a:noFill/>
        </p:spPr>
        <p:txBody>
          <a:bodyPr wrap="square" rtlCol="0">
            <a:spAutoFit/>
          </a:bodyPr>
          <a:lstStyle/>
          <a:p>
            <a:pPr algn="ctr"/>
            <a:r>
              <a:rPr lang="es-MX" dirty="0">
                <a:solidFill>
                  <a:prstClr val="black"/>
                </a:solidFill>
              </a:rPr>
              <a:t>EMERGENCIA 2000-2018</a:t>
            </a:r>
          </a:p>
        </p:txBody>
      </p:sp>
      <p:sp>
        <p:nvSpPr>
          <p:cNvPr id="8" name="TextBox 6">
            <a:extLst>
              <a:ext uri="{FF2B5EF4-FFF2-40B4-BE49-F238E27FC236}">
                <a16:creationId xmlns:a16="http://schemas.microsoft.com/office/drawing/2014/main" id="{FAC51DE9-1288-F248-AE93-5F5FBF45C7E8}"/>
              </a:ext>
            </a:extLst>
          </p:cNvPr>
          <p:cNvSpPr txBox="1"/>
          <p:nvPr/>
        </p:nvSpPr>
        <p:spPr>
          <a:xfrm>
            <a:off x="251520" y="116632"/>
            <a:ext cx="1428596" cy="461665"/>
          </a:xfrm>
          <a:prstGeom prst="rect">
            <a:avLst/>
          </a:prstGeom>
          <a:noFill/>
        </p:spPr>
        <p:txBody>
          <a:bodyPr wrap="none" rtlCol="0">
            <a:spAutoFit/>
          </a:bodyPr>
          <a:lstStyle/>
          <a:p>
            <a:r>
              <a:rPr lang="en-US" sz="2400" b="1" dirty="0" err="1">
                <a:solidFill>
                  <a:prstClr val="black"/>
                </a:solidFill>
                <a:latin typeface="Montserrat" pitchFamily="2" charset="77"/>
              </a:rPr>
              <a:t>Análisis</a:t>
            </a:r>
            <a:endParaRPr lang="en-US" sz="2400" b="1" dirty="0">
              <a:solidFill>
                <a:prstClr val="black"/>
              </a:solidFill>
              <a:latin typeface="Montserrat" pitchFamily="2" charset="77"/>
            </a:endParaRPr>
          </a:p>
        </p:txBody>
      </p:sp>
      <p:sp>
        <p:nvSpPr>
          <p:cNvPr id="9" name="TextBox 6">
            <a:extLst>
              <a:ext uri="{FF2B5EF4-FFF2-40B4-BE49-F238E27FC236}">
                <a16:creationId xmlns:a16="http://schemas.microsoft.com/office/drawing/2014/main" id="{35512E6E-DDA9-7440-AC7D-939EE8D2F549}"/>
              </a:ext>
            </a:extLst>
          </p:cNvPr>
          <p:cNvSpPr txBox="1"/>
          <p:nvPr/>
        </p:nvSpPr>
        <p:spPr>
          <a:xfrm>
            <a:off x="251520" y="749224"/>
            <a:ext cx="6260047" cy="307777"/>
          </a:xfrm>
          <a:prstGeom prst="rect">
            <a:avLst/>
          </a:prstGeom>
          <a:noFill/>
        </p:spPr>
        <p:txBody>
          <a:bodyPr wrap="none" rtlCol="0">
            <a:spAutoFit/>
          </a:bodyPr>
          <a:lstStyle/>
          <a:p>
            <a:r>
              <a:rPr lang="en-US" sz="1400" b="1" i="1" dirty="0">
                <a:solidFill>
                  <a:prstClr val="black"/>
                </a:solidFill>
                <a:latin typeface="Montserrat" pitchFamily="2" charset="77"/>
                <a:hlinkClick r:id="rId2"/>
              </a:rPr>
              <a:t>http://</a:t>
            </a:r>
            <a:r>
              <a:rPr lang="en-US" sz="1400" b="1" i="1" dirty="0" err="1">
                <a:solidFill>
                  <a:prstClr val="black"/>
                </a:solidFill>
                <a:latin typeface="Montserrat" pitchFamily="2" charset="77"/>
                <a:hlinkClick r:id="rId2"/>
              </a:rPr>
              <a:t>www.atlasnacionalderiesgos.gob.mx</a:t>
            </a:r>
            <a:r>
              <a:rPr lang="en-US" sz="1400" b="1" i="1" dirty="0">
                <a:solidFill>
                  <a:prstClr val="black"/>
                </a:solidFill>
                <a:latin typeface="Montserrat" pitchFamily="2" charset="77"/>
                <a:hlinkClick r:id="rId2"/>
              </a:rPr>
              <a:t>/apps/</a:t>
            </a:r>
            <a:r>
              <a:rPr lang="en-US" sz="1400" b="1" i="1" dirty="0" err="1">
                <a:solidFill>
                  <a:prstClr val="black"/>
                </a:solidFill>
                <a:latin typeface="Montserrat" pitchFamily="2" charset="77"/>
                <a:hlinkClick r:id="rId2"/>
              </a:rPr>
              <a:t>Declaratorias</a:t>
            </a:r>
            <a:r>
              <a:rPr lang="en-US" sz="1400" b="1" i="1" dirty="0">
                <a:solidFill>
                  <a:prstClr val="black"/>
                </a:solidFill>
                <a:latin typeface="Montserrat" pitchFamily="2" charset="77"/>
                <a:hlinkClick r:id="rId2"/>
              </a:rPr>
              <a:t>/</a:t>
            </a:r>
            <a:endParaRPr lang="en-US" sz="1400" b="1" i="1" dirty="0">
              <a:solidFill>
                <a:prstClr val="black"/>
              </a:solidFill>
              <a:latin typeface="Montserrat" pitchFamily="2" charset="77"/>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840" t="14348" r="6551" b="49075"/>
          <a:stretch/>
        </p:blipFill>
        <p:spPr bwMode="auto">
          <a:xfrm>
            <a:off x="468543" y="1559582"/>
            <a:ext cx="3959441" cy="2287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840" t="50035" r="6551" b="6592"/>
          <a:stretch/>
        </p:blipFill>
        <p:spPr bwMode="auto">
          <a:xfrm>
            <a:off x="4355977" y="1539932"/>
            <a:ext cx="3456383" cy="236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6894" t="14712" r="7733" b="48853"/>
          <a:stretch/>
        </p:blipFill>
        <p:spPr bwMode="auto">
          <a:xfrm>
            <a:off x="438365" y="4242415"/>
            <a:ext cx="3947312" cy="2287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6894" t="50133" r="7733" b="7259"/>
          <a:stretch/>
        </p:blipFill>
        <p:spPr bwMode="auto">
          <a:xfrm>
            <a:off x="4720474" y="4257354"/>
            <a:ext cx="3528392" cy="2390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7311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FAC51DE9-1288-F248-AE93-5F5FBF45C7E8}"/>
              </a:ext>
            </a:extLst>
          </p:cNvPr>
          <p:cNvSpPr txBox="1"/>
          <p:nvPr/>
        </p:nvSpPr>
        <p:spPr>
          <a:xfrm>
            <a:off x="467544" y="348712"/>
            <a:ext cx="1526380" cy="461665"/>
          </a:xfrm>
          <a:prstGeom prst="rect">
            <a:avLst/>
          </a:prstGeom>
          <a:noFill/>
        </p:spPr>
        <p:txBody>
          <a:bodyPr wrap="none" rtlCol="0">
            <a:spAutoFit/>
          </a:bodyPr>
          <a:lstStyle/>
          <a:p>
            <a:r>
              <a:rPr lang="en-US" sz="2400" b="1" dirty="0" err="1">
                <a:solidFill>
                  <a:prstClr val="black"/>
                </a:solidFill>
                <a:latin typeface="Montserrat" pitchFamily="2" charset="77"/>
              </a:rPr>
              <a:t>Impacto</a:t>
            </a:r>
            <a:endParaRPr lang="en-US" sz="2400" b="1" dirty="0">
              <a:solidFill>
                <a:prstClr val="black"/>
              </a:solidFill>
              <a:latin typeface="Montserrat" pitchFamily="2" charset="77"/>
            </a:endParaRPr>
          </a:p>
        </p:txBody>
      </p:sp>
      <p:graphicFrame>
        <p:nvGraphicFramePr>
          <p:cNvPr id="8" name="7 Gráfico"/>
          <p:cNvGraphicFramePr>
            <a:graphicFrameLocks/>
          </p:cNvGraphicFramePr>
          <p:nvPr>
            <p:extLst>
              <p:ext uri="{D42A27DB-BD31-4B8C-83A1-F6EECF244321}">
                <p14:modId xmlns:p14="http://schemas.microsoft.com/office/powerpoint/2010/main" val="2973549921"/>
              </p:ext>
            </p:extLst>
          </p:nvPr>
        </p:nvGraphicFramePr>
        <p:xfrm>
          <a:off x="467544" y="980728"/>
          <a:ext cx="8136904" cy="54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35832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FAC51DE9-1288-F248-AE93-5F5FBF45C7E8}"/>
              </a:ext>
            </a:extLst>
          </p:cNvPr>
          <p:cNvSpPr txBox="1"/>
          <p:nvPr/>
        </p:nvSpPr>
        <p:spPr>
          <a:xfrm>
            <a:off x="467544" y="348712"/>
            <a:ext cx="1526380" cy="461665"/>
          </a:xfrm>
          <a:prstGeom prst="rect">
            <a:avLst/>
          </a:prstGeom>
          <a:noFill/>
        </p:spPr>
        <p:txBody>
          <a:bodyPr wrap="none" rtlCol="0">
            <a:spAutoFit/>
          </a:bodyPr>
          <a:lstStyle/>
          <a:p>
            <a:r>
              <a:rPr lang="en-US" sz="2400" b="1" dirty="0" err="1">
                <a:solidFill>
                  <a:prstClr val="black"/>
                </a:solidFill>
                <a:latin typeface="Montserrat" pitchFamily="2" charset="77"/>
              </a:rPr>
              <a:t>Impacto</a:t>
            </a:r>
            <a:endParaRPr lang="en-US" sz="2400" b="1" dirty="0">
              <a:solidFill>
                <a:prstClr val="black"/>
              </a:solidFill>
              <a:latin typeface="Montserrat" pitchFamily="2" charset="77"/>
            </a:endParaRPr>
          </a:p>
        </p:txBody>
      </p:sp>
      <p:graphicFrame>
        <p:nvGraphicFramePr>
          <p:cNvPr id="3" name="2 Gráfico"/>
          <p:cNvGraphicFramePr>
            <a:graphicFrameLocks/>
          </p:cNvGraphicFramePr>
          <p:nvPr>
            <p:extLst>
              <p:ext uri="{D42A27DB-BD31-4B8C-83A1-F6EECF244321}">
                <p14:modId xmlns:p14="http://schemas.microsoft.com/office/powerpoint/2010/main" val="2270332291"/>
              </p:ext>
            </p:extLst>
          </p:nvPr>
        </p:nvGraphicFramePr>
        <p:xfrm>
          <a:off x="107504" y="980728"/>
          <a:ext cx="4047250" cy="25202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5 Gráfico"/>
          <p:cNvGraphicFramePr>
            <a:graphicFrameLocks/>
          </p:cNvGraphicFramePr>
          <p:nvPr>
            <p:extLst>
              <p:ext uri="{D42A27DB-BD31-4B8C-83A1-F6EECF244321}">
                <p14:modId xmlns:p14="http://schemas.microsoft.com/office/powerpoint/2010/main" val="1823209964"/>
              </p:ext>
            </p:extLst>
          </p:nvPr>
        </p:nvGraphicFramePr>
        <p:xfrm>
          <a:off x="4427984" y="980728"/>
          <a:ext cx="4320480" cy="25202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6 Gráfico"/>
          <p:cNvGraphicFramePr>
            <a:graphicFrameLocks/>
          </p:cNvGraphicFramePr>
          <p:nvPr>
            <p:extLst>
              <p:ext uri="{D42A27DB-BD31-4B8C-83A1-F6EECF244321}">
                <p14:modId xmlns:p14="http://schemas.microsoft.com/office/powerpoint/2010/main" val="3963897871"/>
              </p:ext>
            </p:extLst>
          </p:nvPr>
        </p:nvGraphicFramePr>
        <p:xfrm>
          <a:off x="2195736" y="3645024"/>
          <a:ext cx="4752528" cy="28803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01365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757670"/>
            <a:ext cx="7439025" cy="562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D428A856-8863-3B47-871D-0BD0F50BE444}"/>
              </a:ext>
            </a:extLst>
          </p:cNvPr>
          <p:cNvSpPr txBox="1"/>
          <p:nvPr/>
        </p:nvSpPr>
        <p:spPr>
          <a:xfrm>
            <a:off x="107504" y="116632"/>
            <a:ext cx="3510898" cy="646331"/>
          </a:xfrm>
          <a:prstGeom prst="rect">
            <a:avLst/>
          </a:prstGeom>
          <a:noFill/>
        </p:spPr>
        <p:txBody>
          <a:bodyPr wrap="none" rtlCol="0">
            <a:spAutoFit/>
          </a:bodyPr>
          <a:lstStyle/>
          <a:p>
            <a:r>
              <a:rPr lang="en-US" b="1" dirty="0" err="1">
                <a:latin typeface="Montserrat" pitchFamily="2" charset="77"/>
              </a:rPr>
              <a:t>Políticas</a:t>
            </a:r>
            <a:r>
              <a:rPr lang="en-US" b="1" dirty="0">
                <a:latin typeface="Montserrat" pitchFamily="2" charset="77"/>
              </a:rPr>
              <a:t> </a:t>
            </a:r>
            <a:r>
              <a:rPr lang="en-US" b="1" dirty="0" err="1">
                <a:latin typeface="Montserrat" pitchFamily="2" charset="77"/>
              </a:rPr>
              <a:t>Públicas</a:t>
            </a:r>
            <a:endParaRPr lang="en-US" b="1" dirty="0">
              <a:latin typeface="Montserrat" pitchFamily="2" charset="77"/>
            </a:endParaRPr>
          </a:p>
          <a:p>
            <a:r>
              <a:rPr lang="en-US" b="1" dirty="0" err="1">
                <a:latin typeface="Montserrat" pitchFamily="2" charset="77"/>
              </a:rPr>
              <a:t>Gestión</a:t>
            </a:r>
            <a:r>
              <a:rPr lang="en-US" b="1" dirty="0">
                <a:latin typeface="Montserrat" pitchFamily="2" charset="77"/>
              </a:rPr>
              <a:t> Integral de </a:t>
            </a:r>
            <a:r>
              <a:rPr lang="en-US" b="1" dirty="0" err="1">
                <a:latin typeface="Montserrat" pitchFamily="2" charset="77"/>
              </a:rPr>
              <a:t>Riesgos</a:t>
            </a:r>
            <a:endParaRPr lang="en-US" b="1" dirty="0">
              <a:latin typeface="Montserrat" pitchFamily="2" charset="77"/>
            </a:endParaRPr>
          </a:p>
        </p:txBody>
      </p:sp>
      <p:sp>
        <p:nvSpPr>
          <p:cNvPr id="3" name="TextBox 2">
            <a:hlinkClick r:id="rId3"/>
            <a:extLst>
              <a:ext uri="{FF2B5EF4-FFF2-40B4-BE49-F238E27FC236}">
                <a16:creationId xmlns:a16="http://schemas.microsoft.com/office/drawing/2014/main" id="{B274B974-E8DC-7947-9523-18BE6B675668}"/>
              </a:ext>
            </a:extLst>
          </p:cNvPr>
          <p:cNvSpPr txBox="1"/>
          <p:nvPr/>
        </p:nvSpPr>
        <p:spPr>
          <a:xfrm>
            <a:off x="179512" y="867807"/>
            <a:ext cx="3956532" cy="430887"/>
          </a:xfrm>
          <a:prstGeom prst="rect">
            <a:avLst/>
          </a:prstGeom>
          <a:noFill/>
        </p:spPr>
        <p:txBody>
          <a:bodyPr wrap="none" rtlCol="0">
            <a:spAutoFit/>
          </a:bodyPr>
          <a:lstStyle/>
          <a:p>
            <a:r>
              <a:rPr lang="en-US" sz="1100" b="1" i="1" dirty="0">
                <a:latin typeface="Montserrat" pitchFamily="2" charset="77"/>
                <a:hlinkClick r:id="rId4"/>
              </a:rPr>
              <a:t>http://www.atlasnacionalderiesgos.gob.mx/IGOPP</a:t>
            </a:r>
            <a:endParaRPr lang="en-US" sz="1100" b="1" i="1" dirty="0">
              <a:latin typeface="Montserrat" pitchFamily="2" charset="77"/>
            </a:endParaRPr>
          </a:p>
          <a:p>
            <a:endParaRPr lang="en-US" sz="1100" b="1" i="1" dirty="0">
              <a:latin typeface="Montserrat" pitchFamily="2" charset="77"/>
            </a:endParaRPr>
          </a:p>
        </p:txBody>
      </p:sp>
      <p:sp>
        <p:nvSpPr>
          <p:cNvPr id="4" name="Rectangle 3">
            <a:extLst>
              <a:ext uri="{FF2B5EF4-FFF2-40B4-BE49-F238E27FC236}">
                <a16:creationId xmlns:a16="http://schemas.microsoft.com/office/drawing/2014/main" id="{0D428000-644A-454A-9ECB-D9808BA003E3}"/>
              </a:ext>
            </a:extLst>
          </p:cNvPr>
          <p:cNvSpPr/>
          <p:nvPr/>
        </p:nvSpPr>
        <p:spPr>
          <a:xfrm>
            <a:off x="83809" y="6611779"/>
            <a:ext cx="8048358" cy="246221"/>
          </a:xfrm>
          <a:prstGeom prst="rect">
            <a:avLst/>
          </a:prstGeom>
        </p:spPr>
        <p:txBody>
          <a:bodyPr wrap="square">
            <a:spAutoFit/>
          </a:bodyPr>
          <a:lstStyle/>
          <a:p>
            <a:r>
              <a:rPr lang="es-ES" sz="1000" b="1" i="1" dirty="0">
                <a:solidFill>
                  <a:srgbClr val="000000"/>
                </a:solidFill>
                <a:latin typeface="Montserrat" pitchFamily="2" charset="77"/>
              </a:rPr>
              <a:t>Informe Estatal de Gobernabilidad y Políticas Públicas (</a:t>
            </a:r>
            <a:r>
              <a:rPr lang="es-ES" sz="1000" b="1" i="1" dirty="0" err="1">
                <a:solidFill>
                  <a:srgbClr val="000000"/>
                </a:solidFill>
                <a:latin typeface="Montserrat" pitchFamily="2" charset="77"/>
              </a:rPr>
              <a:t>iGOPP</a:t>
            </a:r>
            <a:r>
              <a:rPr lang="es-ES" sz="1000" b="1" i="1" dirty="0">
                <a:solidFill>
                  <a:srgbClr val="000000"/>
                </a:solidFill>
                <a:latin typeface="Montserrat" pitchFamily="2" charset="77"/>
              </a:rPr>
              <a:t>) en Gestión Integral del Riesgo, CENAPRED (2018).</a:t>
            </a:r>
            <a:endParaRPr lang="es-ES_tradnl" sz="1000" b="1" i="1" dirty="0">
              <a:latin typeface="Montserrat" pitchFamily="2" charset="77"/>
            </a:endParaRPr>
          </a:p>
        </p:txBody>
      </p:sp>
      <p:sp>
        <p:nvSpPr>
          <p:cNvPr id="7" name="TextBox 6">
            <a:extLst>
              <a:ext uri="{FF2B5EF4-FFF2-40B4-BE49-F238E27FC236}">
                <a16:creationId xmlns:a16="http://schemas.microsoft.com/office/drawing/2014/main" id="{0FE08353-C43F-8A43-A108-679ADC0231F6}"/>
              </a:ext>
            </a:extLst>
          </p:cNvPr>
          <p:cNvSpPr txBox="1"/>
          <p:nvPr/>
        </p:nvSpPr>
        <p:spPr>
          <a:xfrm>
            <a:off x="213690" y="5445224"/>
            <a:ext cx="3942554" cy="646331"/>
          </a:xfrm>
          <a:prstGeom prst="rect">
            <a:avLst/>
          </a:prstGeom>
          <a:noFill/>
        </p:spPr>
        <p:txBody>
          <a:bodyPr wrap="none" rtlCol="0">
            <a:spAutoFit/>
          </a:bodyPr>
          <a:lstStyle/>
          <a:p>
            <a:r>
              <a:rPr lang="es-ES_tradnl" dirty="0"/>
              <a:t>Baja California Sur   </a:t>
            </a:r>
            <a:r>
              <a:rPr lang="es-ES_tradnl" b="1" dirty="0">
                <a:solidFill>
                  <a:srgbClr val="860000"/>
                </a:solidFill>
              </a:rPr>
              <a:t>56.9% - </a:t>
            </a:r>
            <a:r>
              <a:rPr lang="es-ES_tradnl" dirty="0">
                <a:solidFill>
                  <a:srgbClr val="860000"/>
                </a:solidFill>
              </a:rPr>
              <a:t>APRECIABLE</a:t>
            </a:r>
          </a:p>
          <a:p>
            <a:r>
              <a:rPr lang="es-ES_tradnl" dirty="0"/>
              <a:t>Evaluación Nacional</a:t>
            </a:r>
          </a:p>
        </p:txBody>
      </p:sp>
    </p:spTree>
    <p:extLst>
      <p:ext uri="{BB962C8B-B14F-4D97-AF65-F5344CB8AC3E}">
        <p14:creationId xmlns:p14="http://schemas.microsoft.com/office/powerpoint/2010/main" val="1401104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770" y="778259"/>
            <a:ext cx="7082697" cy="3621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0459FBD8-3D2B-294F-8E55-7A1A3FBD7F6E}"/>
              </a:ext>
            </a:extLst>
          </p:cNvPr>
          <p:cNvSpPr txBox="1"/>
          <p:nvPr/>
        </p:nvSpPr>
        <p:spPr>
          <a:xfrm>
            <a:off x="107504" y="116632"/>
            <a:ext cx="3510898" cy="646331"/>
          </a:xfrm>
          <a:prstGeom prst="rect">
            <a:avLst/>
          </a:prstGeom>
          <a:noFill/>
        </p:spPr>
        <p:txBody>
          <a:bodyPr wrap="none" rtlCol="0">
            <a:spAutoFit/>
          </a:bodyPr>
          <a:lstStyle/>
          <a:p>
            <a:r>
              <a:rPr lang="en-US" b="1" dirty="0" err="1">
                <a:latin typeface="Montserrat" pitchFamily="2" charset="77"/>
              </a:rPr>
              <a:t>Políticas</a:t>
            </a:r>
            <a:r>
              <a:rPr lang="en-US" b="1" dirty="0">
                <a:latin typeface="Montserrat" pitchFamily="2" charset="77"/>
              </a:rPr>
              <a:t> </a:t>
            </a:r>
            <a:r>
              <a:rPr lang="en-US" b="1" dirty="0" err="1">
                <a:latin typeface="Montserrat" pitchFamily="2" charset="77"/>
              </a:rPr>
              <a:t>Públicas</a:t>
            </a:r>
            <a:endParaRPr lang="en-US" b="1" dirty="0">
              <a:latin typeface="Montserrat" pitchFamily="2" charset="77"/>
            </a:endParaRPr>
          </a:p>
          <a:p>
            <a:r>
              <a:rPr lang="en-US" b="1" dirty="0" err="1">
                <a:latin typeface="Montserrat" pitchFamily="2" charset="77"/>
              </a:rPr>
              <a:t>Gestión</a:t>
            </a:r>
            <a:r>
              <a:rPr lang="en-US" b="1" dirty="0">
                <a:latin typeface="Montserrat" pitchFamily="2" charset="77"/>
              </a:rPr>
              <a:t> Integral de </a:t>
            </a:r>
            <a:r>
              <a:rPr lang="en-US" b="1" dirty="0" err="1">
                <a:latin typeface="Montserrat" pitchFamily="2" charset="77"/>
              </a:rPr>
              <a:t>Riesgos</a:t>
            </a:r>
            <a:endParaRPr lang="en-US" b="1" dirty="0">
              <a:latin typeface="Montserrat" pitchFamily="2" charset="77"/>
            </a:endParaRPr>
          </a:p>
        </p:txBody>
      </p:sp>
      <p:sp>
        <p:nvSpPr>
          <p:cNvPr id="13" name="TextBox 12">
            <a:extLst>
              <a:ext uri="{FF2B5EF4-FFF2-40B4-BE49-F238E27FC236}">
                <a16:creationId xmlns:a16="http://schemas.microsoft.com/office/drawing/2014/main" id="{F9BC16CB-1175-1A47-AE3F-FEE291F9BBF9}"/>
              </a:ext>
            </a:extLst>
          </p:cNvPr>
          <p:cNvSpPr txBox="1"/>
          <p:nvPr/>
        </p:nvSpPr>
        <p:spPr>
          <a:xfrm>
            <a:off x="4323014" y="3836765"/>
            <a:ext cx="72624"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4</a:t>
            </a:r>
          </a:p>
        </p:txBody>
      </p:sp>
      <p:sp>
        <p:nvSpPr>
          <p:cNvPr id="12" name="Rectangle 8">
            <a:extLst>
              <a:ext uri="{FF2B5EF4-FFF2-40B4-BE49-F238E27FC236}">
                <a16:creationId xmlns:a16="http://schemas.microsoft.com/office/drawing/2014/main" id="{E03E77D6-28FA-3C4E-89B2-1F90CD63E656}"/>
              </a:ext>
            </a:extLst>
          </p:cNvPr>
          <p:cNvSpPr/>
          <p:nvPr/>
        </p:nvSpPr>
        <p:spPr>
          <a:xfrm>
            <a:off x="5124331" y="2530019"/>
            <a:ext cx="959837" cy="2689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Rectangle 8">
            <a:extLst>
              <a:ext uri="{FF2B5EF4-FFF2-40B4-BE49-F238E27FC236}">
                <a16:creationId xmlns:a16="http://schemas.microsoft.com/office/drawing/2014/main" id="{E03E77D6-28FA-3C4E-89B2-1F90CD63E656}"/>
              </a:ext>
            </a:extLst>
          </p:cNvPr>
          <p:cNvSpPr/>
          <p:nvPr/>
        </p:nvSpPr>
        <p:spPr>
          <a:xfrm>
            <a:off x="3203848" y="2190534"/>
            <a:ext cx="934108" cy="3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TextBox 13">
            <a:extLst>
              <a:ext uri="{FF2B5EF4-FFF2-40B4-BE49-F238E27FC236}">
                <a16:creationId xmlns:a16="http://schemas.microsoft.com/office/drawing/2014/main" id="{D462C488-EBE2-1B47-8221-0A063607AE39}"/>
              </a:ext>
            </a:extLst>
          </p:cNvPr>
          <p:cNvSpPr txBox="1"/>
          <p:nvPr/>
        </p:nvSpPr>
        <p:spPr>
          <a:xfrm>
            <a:off x="3275856" y="2267944"/>
            <a:ext cx="72008"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1</a:t>
            </a:r>
          </a:p>
        </p:txBody>
      </p:sp>
      <p:sp>
        <p:nvSpPr>
          <p:cNvPr id="19" name="Rectangle 8">
            <a:extLst>
              <a:ext uri="{FF2B5EF4-FFF2-40B4-BE49-F238E27FC236}">
                <a16:creationId xmlns:a16="http://schemas.microsoft.com/office/drawing/2014/main" id="{E03E77D6-28FA-3C4E-89B2-1F90CD63E656}"/>
              </a:ext>
            </a:extLst>
          </p:cNvPr>
          <p:cNvSpPr/>
          <p:nvPr/>
        </p:nvSpPr>
        <p:spPr>
          <a:xfrm>
            <a:off x="4135065" y="3443764"/>
            <a:ext cx="1009285" cy="3508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TextBox 13">
            <a:extLst>
              <a:ext uri="{FF2B5EF4-FFF2-40B4-BE49-F238E27FC236}">
                <a16:creationId xmlns:a16="http://schemas.microsoft.com/office/drawing/2014/main" id="{D462C488-EBE2-1B47-8221-0A063607AE39}"/>
              </a:ext>
            </a:extLst>
          </p:cNvPr>
          <p:cNvSpPr txBox="1"/>
          <p:nvPr/>
        </p:nvSpPr>
        <p:spPr>
          <a:xfrm>
            <a:off x="4309922" y="3521174"/>
            <a:ext cx="72008"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3</a:t>
            </a:r>
          </a:p>
        </p:txBody>
      </p:sp>
      <p:sp>
        <p:nvSpPr>
          <p:cNvPr id="23" name="TextBox 12">
            <a:extLst>
              <a:ext uri="{FF2B5EF4-FFF2-40B4-BE49-F238E27FC236}">
                <a16:creationId xmlns:a16="http://schemas.microsoft.com/office/drawing/2014/main" id="{F9BC16CB-1175-1A47-AE3F-FEE291F9BBF9}"/>
              </a:ext>
            </a:extLst>
          </p:cNvPr>
          <p:cNvSpPr txBox="1"/>
          <p:nvPr/>
        </p:nvSpPr>
        <p:spPr>
          <a:xfrm>
            <a:off x="5239062" y="2568543"/>
            <a:ext cx="72624"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5</a:t>
            </a:r>
          </a:p>
        </p:txBody>
      </p:sp>
      <p:sp>
        <p:nvSpPr>
          <p:cNvPr id="24" name="Rectangle 8">
            <a:extLst>
              <a:ext uri="{FF2B5EF4-FFF2-40B4-BE49-F238E27FC236}">
                <a16:creationId xmlns:a16="http://schemas.microsoft.com/office/drawing/2014/main" id="{E03E77D6-28FA-3C4E-89B2-1F90CD63E656}"/>
              </a:ext>
            </a:extLst>
          </p:cNvPr>
          <p:cNvSpPr/>
          <p:nvPr/>
        </p:nvSpPr>
        <p:spPr>
          <a:xfrm>
            <a:off x="5124331" y="2799017"/>
            <a:ext cx="959837" cy="3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6" name="TextBox 12">
            <a:extLst>
              <a:ext uri="{FF2B5EF4-FFF2-40B4-BE49-F238E27FC236}">
                <a16:creationId xmlns:a16="http://schemas.microsoft.com/office/drawing/2014/main" id="{F9BC16CB-1175-1A47-AE3F-FEE291F9BBF9}"/>
              </a:ext>
            </a:extLst>
          </p:cNvPr>
          <p:cNvSpPr txBox="1"/>
          <p:nvPr/>
        </p:nvSpPr>
        <p:spPr>
          <a:xfrm>
            <a:off x="5255110" y="2876427"/>
            <a:ext cx="72624"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6</a:t>
            </a:r>
          </a:p>
        </p:txBody>
      </p:sp>
      <p:sp>
        <p:nvSpPr>
          <p:cNvPr id="27" name="Rectangle 8">
            <a:extLst>
              <a:ext uri="{FF2B5EF4-FFF2-40B4-BE49-F238E27FC236}">
                <a16:creationId xmlns:a16="http://schemas.microsoft.com/office/drawing/2014/main" id="{E03E77D6-28FA-3C4E-89B2-1F90CD63E656}"/>
              </a:ext>
            </a:extLst>
          </p:cNvPr>
          <p:cNvSpPr/>
          <p:nvPr/>
        </p:nvSpPr>
        <p:spPr>
          <a:xfrm>
            <a:off x="5144350" y="3443764"/>
            <a:ext cx="939818" cy="3508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8" name="Rectangle 8">
            <a:extLst>
              <a:ext uri="{FF2B5EF4-FFF2-40B4-BE49-F238E27FC236}">
                <a16:creationId xmlns:a16="http://schemas.microsoft.com/office/drawing/2014/main" id="{E03E77D6-28FA-3C4E-89B2-1F90CD63E656}"/>
              </a:ext>
            </a:extLst>
          </p:cNvPr>
          <p:cNvSpPr/>
          <p:nvPr/>
        </p:nvSpPr>
        <p:spPr>
          <a:xfrm>
            <a:off x="3203848" y="3448538"/>
            <a:ext cx="934108" cy="3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9" name="TextBox 13">
            <a:extLst>
              <a:ext uri="{FF2B5EF4-FFF2-40B4-BE49-F238E27FC236}">
                <a16:creationId xmlns:a16="http://schemas.microsoft.com/office/drawing/2014/main" id="{D462C488-EBE2-1B47-8221-0A063607AE39}"/>
              </a:ext>
            </a:extLst>
          </p:cNvPr>
          <p:cNvSpPr txBox="1"/>
          <p:nvPr/>
        </p:nvSpPr>
        <p:spPr>
          <a:xfrm>
            <a:off x="3347864" y="3521174"/>
            <a:ext cx="72008"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2</a:t>
            </a:r>
          </a:p>
        </p:txBody>
      </p:sp>
      <p:sp>
        <p:nvSpPr>
          <p:cNvPr id="22" name="TextBox 14">
            <a:extLst>
              <a:ext uri="{FF2B5EF4-FFF2-40B4-BE49-F238E27FC236}">
                <a16:creationId xmlns:a16="http://schemas.microsoft.com/office/drawing/2014/main" id="{B0CA2367-9964-A84E-93CF-DB0EDDEFD7F5}"/>
              </a:ext>
            </a:extLst>
          </p:cNvPr>
          <p:cNvSpPr txBox="1"/>
          <p:nvPr/>
        </p:nvSpPr>
        <p:spPr>
          <a:xfrm>
            <a:off x="133276" y="4495826"/>
            <a:ext cx="8928992" cy="169277"/>
          </a:xfrm>
          <a:prstGeom prst="rect">
            <a:avLst/>
          </a:prstGeom>
          <a:noFill/>
        </p:spPr>
        <p:txBody>
          <a:bodyPr wrap="square" lIns="0" tIns="0" rIns="0" bIns="0" rtlCol="0">
            <a:spAutoFit/>
          </a:bodyPr>
          <a:lstStyle/>
          <a:p>
            <a:r>
              <a:rPr lang="es-ES_tradnl" sz="1100" b="1" dirty="0">
                <a:solidFill>
                  <a:srgbClr val="FF0000"/>
                </a:solidFill>
                <a:latin typeface="Montserrat" pitchFamily="2" charset="77"/>
              </a:rPr>
              <a:t>1. </a:t>
            </a:r>
            <a:r>
              <a:rPr lang="es-ES_tradnl" sz="1100" b="1" dirty="0">
                <a:latin typeface="Montserrat" pitchFamily="2" charset="77"/>
              </a:rPr>
              <a:t>Definición de atribuciones y acciones en las normatividades de los sectores </a:t>
            </a:r>
            <a:r>
              <a:rPr lang="es-ES_tradnl" sz="1100" dirty="0">
                <a:latin typeface="Montserrat" pitchFamily="2" charset="77"/>
              </a:rPr>
              <a:t>en torno a la GIR.</a:t>
            </a:r>
            <a:endParaRPr lang="es-ES_tradnl" sz="1100" dirty="0">
              <a:solidFill>
                <a:srgbClr val="FF0000"/>
              </a:solidFill>
              <a:latin typeface="Montserrat" pitchFamily="2" charset="77"/>
            </a:endParaRPr>
          </a:p>
        </p:txBody>
      </p:sp>
      <p:sp>
        <p:nvSpPr>
          <p:cNvPr id="38" name="TextBox 15">
            <a:extLst>
              <a:ext uri="{FF2B5EF4-FFF2-40B4-BE49-F238E27FC236}">
                <a16:creationId xmlns:a16="http://schemas.microsoft.com/office/drawing/2014/main" id="{2B6C74DF-CB50-7F40-8DA2-7078C13C08D7}"/>
              </a:ext>
            </a:extLst>
          </p:cNvPr>
          <p:cNvSpPr txBox="1"/>
          <p:nvPr/>
        </p:nvSpPr>
        <p:spPr>
          <a:xfrm>
            <a:off x="113871" y="5220409"/>
            <a:ext cx="8550695" cy="338554"/>
          </a:xfrm>
          <a:prstGeom prst="rect">
            <a:avLst/>
          </a:prstGeom>
          <a:noFill/>
        </p:spPr>
        <p:txBody>
          <a:bodyPr wrap="square" lIns="0" tIns="0" rIns="0" bIns="0" rtlCol="0">
            <a:spAutoFit/>
          </a:bodyPr>
          <a:lstStyle/>
          <a:p>
            <a:r>
              <a:rPr lang="es-ES_tradnl" sz="1100" b="1" dirty="0">
                <a:solidFill>
                  <a:srgbClr val="FF0000"/>
                </a:solidFill>
                <a:latin typeface="Montserrat" pitchFamily="2" charset="77"/>
              </a:rPr>
              <a:t>3 y 4. </a:t>
            </a:r>
            <a:r>
              <a:rPr lang="es-ES_tradnl" sz="1100" b="1" dirty="0">
                <a:latin typeface="Montserrat" pitchFamily="2" charset="77"/>
              </a:rPr>
              <a:t>Implementación de estructuras de protección financiera o transferencia de riesgos</a:t>
            </a:r>
            <a:r>
              <a:rPr lang="es-ES_tradnl" sz="1100" dirty="0">
                <a:latin typeface="Montserrat" pitchFamily="2" charset="77"/>
              </a:rPr>
              <a:t> a nivel municipal. Existencia de </a:t>
            </a:r>
            <a:r>
              <a:rPr lang="es-ES_tradnl" sz="1100" b="1" dirty="0">
                <a:latin typeface="Montserrat" pitchFamily="2" charset="77"/>
              </a:rPr>
              <a:t>Estrategia para la Gestión Integral de Riesgos (EGIR).</a:t>
            </a:r>
            <a:endParaRPr lang="es-ES_tradnl" sz="1100" b="1" dirty="0">
              <a:solidFill>
                <a:srgbClr val="FF0000"/>
              </a:solidFill>
              <a:latin typeface="Montserrat" pitchFamily="2" charset="77"/>
            </a:endParaRPr>
          </a:p>
        </p:txBody>
      </p:sp>
      <p:sp>
        <p:nvSpPr>
          <p:cNvPr id="39" name="TextBox 15">
            <a:extLst>
              <a:ext uri="{FF2B5EF4-FFF2-40B4-BE49-F238E27FC236}">
                <a16:creationId xmlns:a16="http://schemas.microsoft.com/office/drawing/2014/main" id="{2B6C74DF-CB50-7F40-8DA2-7078C13C08D7}"/>
              </a:ext>
            </a:extLst>
          </p:cNvPr>
          <p:cNvSpPr txBox="1"/>
          <p:nvPr/>
        </p:nvSpPr>
        <p:spPr>
          <a:xfrm>
            <a:off x="113871" y="4681953"/>
            <a:ext cx="9036496" cy="507831"/>
          </a:xfrm>
          <a:prstGeom prst="rect">
            <a:avLst/>
          </a:prstGeom>
          <a:noFill/>
        </p:spPr>
        <p:txBody>
          <a:bodyPr wrap="square" lIns="0" tIns="0" rIns="0" bIns="0" rtlCol="0">
            <a:spAutoFit/>
          </a:bodyPr>
          <a:lstStyle/>
          <a:p>
            <a:r>
              <a:rPr lang="es-ES_tradnl" sz="1100" b="1" dirty="0">
                <a:solidFill>
                  <a:srgbClr val="FF0000"/>
                </a:solidFill>
                <a:latin typeface="Montserrat" pitchFamily="2" charset="77"/>
              </a:rPr>
              <a:t>2. </a:t>
            </a:r>
            <a:r>
              <a:rPr lang="es-ES_tradnl" sz="1100" dirty="0">
                <a:latin typeface="Montserrat" pitchFamily="2" charset="77"/>
              </a:rPr>
              <a:t>Marco jurídico que establezca la actualización de los </a:t>
            </a:r>
            <a:r>
              <a:rPr lang="es-ES_tradnl" sz="1100" b="1" dirty="0">
                <a:latin typeface="Montserrat" pitchFamily="2" charset="77"/>
              </a:rPr>
              <a:t>planes de desarrollo urbano</a:t>
            </a:r>
            <a:r>
              <a:rPr lang="es-ES_tradnl" sz="1100" dirty="0">
                <a:latin typeface="Montserrat" pitchFamily="2" charset="77"/>
              </a:rPr>
              <a:t>, así como los </a:t>
            </a:r>
            <a:r>
              <a:rPr lang="es-ES_tradnl" sz="1100" b="1" dirty="0">
                <a:latin typeface="Montserrat" pitchFamily="2" charset="77"/>
              </a:rPr>
              <a:t>planes de ordenamiento territorial</a:t>
            </a:r>
            <a:r>
              <a:rPr lang="es-ES_tradnl" sz="1100" dirty="0">
                <a:latin typeface="Montserrat" pitchFamily="2" charset="77"/>
              </a:rPr>
              <a:t> después de ocurrido un desastre, siendo un área de oportunidad para corregir los procesos de ocupación y uso del suelo que evidencien problemas o riesgos preexistentes.</a:t>
            </a:r>
            <a:endParaRPr lang="es-ES_tradnl" sz="1100" b="1" dirty="0">
              <a:solidFill>
                <a:srgbClr val="FF0000"/>
              </a:solidFill>
              <a:latin typeface="Montserrat" pitchFamily="2" charset="77"/>
            </a:endParaRPr>
          </a:p>
        </p:txBody>
      </p:sp>
      <p:sp>
        <p:nvSpPr>
          <p:cNvPr id="40" name="TextBox 21">
            <a:extLst>
              <a:ext uri="{FF2B5EF4-FFF2-40B4-BE49-F238E27FC236}">
                <a16:creationId xmlns:a16="http://schemas.microsoft.com/office/drawing/2014/main" id="{9BF8ABF2-B9F9-F445-A465-4062BA7B72F4}"/>
              </a:ext>
            </a:extLst>
          </p:cNvPr>
          <p:cNvSpPr txBox="1"/>
          <p:nvPr/>
        </p:nvSpPr>
        <p:spPr>
          <a:xfrm>
            <a:off x="107504" y="5643262"/>
            <a:ext cx="9036496" cy="338554"/>
          </a:xfrm>
          <a:prstGeom prst="rect">
            <a:avLst/>
          </a:prstGeom>
          <a:noFill/>
        </p:spPr>
        <p:txBody>
          <a:bodyPr wrap="square" lIns="0" tIns="0" rIns="0" bIns="0" rtlCol="0">
            <a:spAutoFit/>
          </a:bodyPr>
          <a:lstStyle/>
          <a:p>
            <a:r>
              <a:rPr lang="es-ES_tradnl" sz="1100" b="1" dirty="0">
                <a:solidFill>
                  <a:srgbClr val="FF0000"/>
                </a:solidFill>
                <a:latin typeface="Montserrat" pitchFamily="2" charset="77"/>
              </a:rPr>
              <a:t>5. </a:t>
            </a:r>
            <a:r>
              <a:rPr lang="es-ES_tradnl" sz="1100" dirty="0">
                <a:latin typeface="Montserrat" pitchFamily="2" charset="77"/>
              </a:rPr>
              <a:t>Evidencia de asignación presupuestal a la </a:t>
            </a:r>
            <a:r>
              <a:rPr lang="es-ES_tradnl" sz="1100" b="1" dirty="0">
                <a:latin typeface="Montserrat" pitchFamily="2" charset="77"/>
              </a:rPr>
              <a:t>identificación de riesgos </a:t>
            </a:r>
            <a:r>
              <a:rPr lang="es-ES_tradnl" sz="1100" dirty="0">
                <a:latin typeface="Montserrat" pitchFamily="2" charset="77"/>
              </a:rPr>
              <a:t>en los sectores, por ejemplo</a:t>
            </a:r>
            <a:r>
              <a:rPr lang="es-ES_tradnl" sz="1100" b="1" dirty="0">
                <a:latin typeface="Montserrat" pitchFamily="2" charset="77"/>
              </a:rPr>
              <a:t>: partidas específicas para análisis de vulnerabilidad en el sector hidráulico o carretero.</a:t>
            </a:r>
            <a:endParaRPr lang="es-ES_tradnl" sz="1100" b="1" dirty="0">
              <a:solidFill>
                <a:srgbClr val="FF0000"/>
              </a:solidFill>
              <a:latin typeface="Montserrat" pitchFamily="2" charset="77"/>
            </a:endParaRPr>
          </a:p>
        </p:txBody>
      </p:sp>
      <p:sp>
        <p:nvSpPr>
          <p:cNvPr id="41" name="TextBox 24">
            <a:extLst>
              <a:ext uri="{FF2B5EF4-FFF2-40B4-BE49-F238E27FC236}">
                <a16:creationId xmlns:a16="http://schemas.microsoft.com/office/drawing/2014/main" id="{B1263743-689E-1C4B-BF9B-F44FF6A36994}"/>
              </a:ext>
            </a:extLst>
          </p:cNvPr>
          <p:cNvSpPr txBox="1"/>
          <p:nvPr/>
        </p:nvSpPr>
        <p:spPr>
          <a:xfrm>
            <a:off x="112650" y="6076215"/>
            <a:ext cx="9036496" cy="338554"/>
          </a:xfrm>
          <a:prstGeom prst="rect">
            <a:avLst/>
          </a:prstGeom>
          <a:noFill/>
        </p:spPr>
        <p:txBody>
          <a:bodyPr wrap="square" lIns="0" tIns="0" rIns="0" bIns="0" rtlCol="0">
            <a:spAutoFit/>
          </a:bodyPr>
          <a:lstStyle/>
          <a:p>
            <a:r>
              <a:rPr lang="es-ES_tradnl" sz="1100" b="1" dirty="0">
                <a:solidFill>
                  <a:srgbClr val="FF0000"/>
                </a:solidFill>
                <a:latin typeface="Montserrat" pitchFamily="2" charset="77"/>
              </a:rPr>
              <a:t>6. </a:t>
            </a:r>
            <a:r>
              <a:rPr lang="es-ES_tradnl" sz="1100" dirty="0">
                <a:latin typeface="Montserrat" pitchFamily="2" charset="77"/>
              </a:rPr>
              <a:t>Evidencia de asignación presupuestal a la </a:t>
            </a:r>
            <a:r>
              <a:rPr lang="es-ES_tradnl" sz="1100" b="1" dirty="0">
                <a:latin typeface="Montserrat" pitchFamily="2" charset="77"/>
              </a:rPr>
              <a:t>prevención de riesgos </a:t>
            </a:r>
            <a:r>
              <a:rPr lang="es-ES_tradnl" sz="1100" dirty="0">
                <a:latin typeface="Montserrat" pitchFamily="2" charset="77"/>
              </a:rPr>
              <a:t>en los sectores, </a:t>
            </a:r>
            <a:r>
              <a:rPr lang="es-ES_tradnl" sz="1100" b="1" dirty="0">
                <a:latin typeface="Montserrat" pitchFamily="2" charset="77"/>
              </a:rPr>
              <a:t>por ejemplo: partidas específicas para obras de mitigación o protección para el sector agrícola.</a:t>
            </a:r>
            <a:endParaRPr lang="es-ES_tradnl" sz="1100" b="1" dirty="0">
              <a:solidFill>
                <a:srgbClr val="FF0000"/>
              </a:solidFill>
              <a:latin typeface="Montserrat" pitchFamily="2" charset="77"/>
            </a:endParaRPr>
          </a:p>
        </p:txBody>
      </p:sp>
      <p:sp>
        <p:nvSpPr>
          <p:cNvPr id="42" name="TextBox 15">
            <a:extLst>
              <a:ext uri="{FF2B5EF4-FFF2-40B4-BE49-F238E27FC236}">
                <a16:creationId xmlns:a16="http://schemas.microsoft.com/office/drawing/2014/main" id="{2B6C74DF-CB50-7F40-8DA2-7078C13C08D7}"/>
              </a:ext>
            </a:extLst>
          </p:cNvPr>
          <p:cNvSpPr txBox="1"/>
          <p:nvPr/>
        </p:nvSpPr>
        <p:spPr>
          <a:xfrm>
            <a:off x="113871" y="6496457"/>
            <a:ext cx="8550695" cy="338554"/>
          </a:xfrm>
          <a:prstGeom prst="rect">
            <a:avLst/>
          </a:prstGeom>
          <a:noFill/>
        </p:spPr>
        <p:txBody>
          <a:bodyPr wrap="square" lIns="0" tIns="0" rIns="0" bIns="0" rtlCol="0">
            <a:spAutoFit/>
          </a:bodyPr>
          <a:lstStyle/>
          <a:p>
            <a:r>
              <a:rPr lang="es-ES_tradnl" sz="1100" b="1" dirty="0">
                <a:solidFill>
                  <a:srgbClr val="FF0000"/>
                </a:solidFill>
                <a:latin typeface="Montserrat" pitchFamily="2" charset="77"/>
              </a:rPr>
              <a:t>7. </a:t>
            </a:r>
            <a:r>
              <a:rPr lang="es-ES_tradnl" sz="1100" dirty="0">
                <a:latin typeface="Montserrat" pitchFamily="2" charset="77"/>
              </a:rPr>
              <a:t>Cada </a:t>
            </a:r>
            <a:r>
              <a:rPr lang="es-ES_tradnl" sz="1100" b="1" dirty="0">
                <a:latin typeface="Montserrat" pitchFamily="2" charset="77"/>
              </a:rPr>
              <a:t>sector es responsable de la realización de planes de recuperación, </a:t>
            </a:r>
            <a:r>
              <a:rPr lang="es-ES_tradnl" sz="1100" dirty="0">
                <a:latin typeface="Montserrat" pitchFamily="2" charset="77"/>
              </a:rPr>
              <a:t>los cuales determinen acciones básicas y estrategias a realizar en caso de afrontar un proceso de recuperación post desastre.</a:t>
            </a:r>
          </a:p>
        </p:txBody>
      </p:sp>
      <p:sp>
        <p:nvSpPr>
          <p:cNvPr id="25" name="Rectangle 8">
            <a:extLst>
              <a:ext uri="{FF2B5EF4-FFF2-40B4-BE49-F238E27FC236}">
                <a16:creationId xmlns:a16="http://schemas.microsoft.com/office/drawing/2014/main" id="{E03E77D6-28FA-3C4E-89B2-1F90CD63E656}"/>
              </a:ext>
            </a:extLst>
          </p:cNvPr>
          <p:cNvSpPr/>
          <p:nvPr/>
        </p:nvSpPr>
        <p:spPr>
          <a:xfrm>
            <a:off x="4145833" y="3794600"/>
            <a:ext cx="998517" cy="2689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0" name="TextBox 12">
            <a:extLst>
              <a:ext uri="{FF2B5EF4-FFF2-40B4-BE49-F238E27FC236}">
                <a16:creationId xmlns:a16="http://schemas.microsoft.com/office/drawing/2014/main" id="{F9BC16CB-1175-1A47-AE3F-FEE291F9BBF9}"/>
              </a:ext>
            </a:extLst>
          </p:cNvPr>
          <p:cNvSpPr txBox="1"/>
          <p:nvPr/>
        </p:nvSpPr>
        <p:spPr>
          <a:xfrm>
            <a:off x="5252308" y="3517601"/>
            <a:ext cx="72624"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7</a:t>
            </a:r>
          </a:p>
        </p:txBody>
      </p:sp>
    </p:spTree>
    <p:extLst>
      <p:ext uri="{BB962C8B-B14F-4D97-AF65-F5344CB8AC3E}">
        <p14:creationId xmlns:p14="http://schemas.microsoft.com/office/powerpoint/2010/main" val="207584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animBg="1"/>
      <p:bldP spid="15" grpId="0" animBg="1"/>
      <p:bldP spid="17" grpId="0"/>
      <p:bldP spid="19" grpId="0" animBg="1"/>
      <p:bldP spid="21" grpId="0"/>
      <p:bldP spid="23" grpId="0"/>
      <p:bldP spid="24" grpId="0" animBg="1"/>
      <p:bldP spid="26" grpId="0"/>
      <p:bldP spid="27" grpId="0" animBg="1"/>
      <p:bldP spid="28" grpId="0" animBg="1"/>
      <p:bldP spid="29" grpId="0"/>
      <p:bldP spid="22" grpId="0"/>
      <p:bldP spid="38" grpId="0"/>
      <p:bldP spid="39" grpId="0"/>
      <p:bldP spid="40" grpId="0"/>
      <p:bldP spid="41" grpId="0"/>
      <p:bldP spid="42" grpId="0"/>
      <p:bldP spid="25" grpId="0" animBg="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28A856-8863-3B47-871D-0BD0F50BE444}"/>
              </a:ext>
            </a:extLst>
          </p:cNvPr>
          <p:cNvSpPr txBox="1"/>
          <p:nvPr/>
        </p:nvSpPr>
        <p:spPr>
          <a:xfrm>
            <a:off x="107504" y="116632"/>
            <a:ext cx="3151825" cy="646331"/>
          </a:xfrm>
          <a:prstGeom prst="rect">
            <a:avLst/>
          </a:prstGeom>
          <a:noFill/>
        </p:spPr>
        <p:txBody>
          <a:bodyPr wrap="none" rtlCol="0">
            <a:spAutoFit/>
          </a:bodyPr>
          <a:lstStyle/>
          <a:p>
            <a:r>
              <a:rPr lang="es-MX" b="1" dirty="0">
                <a:latin typeface="Montserrat" pitchFamily="2" charset="77"/>
              </a:rPr>
              <a:t>Instrumento</a:t>
            </a:r>
            <a:r>
              <a:rPr lang="en-US" b="1" dirty="0">
                <a:latin typeface="Montserrat" pitchFamily="2" charset="77"/>
              </a:rPr>
              <a:t> </a:t>
            </a:r>
            <a:r>
              <a:rPr lang="es-MX" b="1" dirty="0">
                <a:latin typeface="Montserrat" pitchFamily="2" charset="77"/>
              </a:rPr>
              <a:t>Financiero</a:t>
            </a:r>
            <a:r>
              <a:rPr lang="en-US" b="1" dirty="0">
                <a:latin typeface="Montserrat" pitchFamily="2" charset="77"/>
              </a:rPr>
              <a:t> </a:t>
            </a:r>
          </a:p>
          <a:p>
            <a:r>
              <a:rPr lang="en-US" b="1" dirty="0">
                <a:latin typeface="Montserrat" pitchFamily="2" charset="77"/>
              </a:rPr>
              <a:t>FOPREDEN</a:t>
            </a:r>
          </a:p>
        </p:txBody>
      </p:sp>
      <p:sp>
        <p:nvSpPr>
          <p:cNvPr id="7" name="TextBox 6">
            <a:extLst>
              <a:ext uri="{FF2B5EF4-FFF2-40B4-BE49-F238E27FC236}">
                <a16:creationId xmlns:a16="http://schemas.microsoft.com/office/drawing/2014/main" id="{0FE08353-C43F-8A43-A108-679ADC0231F6}"/>
              </a:ext>
            </a:extLst>
          </p:cNvPr>
          <p:cNvSpPr txBox="1"/>
          <p:nvPr/>
        </p:nvSpPr>
        <p:spPr>
          <a:xfrm>
            <a:off x="2370594" y="1052736"/>
            <a:ext cx="4361646" cy="369332"/>
          </a:xfrm>
          <a:prstGeom prst="rect">
            <a:avLst/>
          </a:prstGeom>
          <a:noFill/>
        </p:spPr>
        <p:txBody>
          <a:bodyPr wrap="square" rtlCol="0">
            <a:spAutoFit/>
          </a:bodyPr>
          <a:lstStyle/>
          <a:p>
            <a:r>
              <a:rPr lang="es-ES_tradnl" dirty="0"/>
              <a:t>Histórico de Proyectos  Preventivos</a:t>
            </a:r>
          </a:p>
        </p:txBody>
      </p:sp>
      <p:graphicFrame>
        <p:nvGraphicFramePr>
          <p:cNvPr id="6" name="5 Tabla"/>
          <p:cNvGraphicFramePr>
            <a:graphicFrameLocks noGrp="1"/>
          </p:cNvGraphicFramePr>
          <p:nvPr>
            <p:extLst/>
          </p:nvPr>
        </p:nvGraphicFramePr>
        <p:xfrm>
          <a:off x="323528" y="1540139"/>
          <a:ext cx="8568952" cy="4121109"/>
        </p:xfrm>
        <a:graphic>
          <a:graphicData uri="http://schemas.openxmlformats.org/drawingml/2006/table">
            <a:tbl>
              <a:tblPr>
                <a:tableStyleId>{5C22544A-7EE6-4342-B048-85BDC9FD1C3A}</a:tableStyleId>
              </a:tblPr>
              <a:tblGrid>
                <a:gridCol w="561099">
                  <a:extLst>
                    <a:ext uri="{9D8B030D-6E8A-4147-A177-3AD203B41FA5}">
                      <a16:colId xmlns:a16="http://schemas.microsoft.com/office/drawing/2014/main" val="20000"/>
                    </a:ext>
                  </a:extLst>
                </a:gridCol>
                <a:gridCol w="1501797">
                  <a:extLst>
                    <a:ext uri="{9D8B030D-6E8A-4147-A177-3AD203B41FA5}">
                      <a16:colId xmlns:a16="http://schemas.microsoft.com/office/drawing/2014/main" val="20001"/>
                    </a:ext>
                  </a:extLst>
                </a:gridCol>
                <a:gridCol w="2062896">
                  <a:extLst>
                    <a:ext uri="{9D8B030D-6E8A-4147-A177-3AD203B41FA5}">
                      <a16:colId xmlns:a16="http://schemas.microsoft.com/office/drawing/2014/main" val="20002"/>
                    </a:ext>
                  </a:extLst>
                </a:gridCol>
                <a:gridCol w="1421655">
                  <a:extLst>
                    <a:ext uri="{9D8B030D-6E8A-4147-A177-3AD203B41FA5}">
                      <a16:colId xmlns:a16="http://schemas.microsoft.com/office/drawing/2014/main" val="20003"/>
                    </a:ext>
                  </a:extLst>
                </a:gridCol>
                <a:gridCol w="1593347">
                  <a:extLst>
                    <a:ext uri="{9D8B030D-6E8A-4147-A177-3AD203B41FA5}">
                      <a16:colId xmlns:a16="http://schemas.microsoft.com/office/drawing/2014/main" val="20004"/>
                    </a:ext>
                  </a:extLst>
                </a:gridCol>
                <a:gridCol w="1428158">
                  <a:extLst>
                    <a:ext uri="{9D8B030D-6E8A-4147-A177-3AD203B41FA5}">
                      <a16:colId xmlns:a16="http://schemas.microsoft.com/office/drawing/2014/main" val="20005"/>
                    </a:ext>
                  </a:extLst>
                </a:gridCol>
              </a:tblGrid>
              <a:tr h="576064">
                <a:tc>
                  <a:txBody>
                    <a:bodyPr/>
                    <a:lstStyle/>
                    <a:p>
                      <a:pPr algn="ctr" fontAlgn="ctr"/>
                      <a:r>
                        <a:rPr lang="es-MX" sz="1200" b="1" u="none" strike="noStrike" dirty="0">
                          <a:effectLst/>
                          <a:latin typeface="Montserrat" panose="00000500000000000000" pitchFamily="2" charset="0"/>
                        </a:rPr>
                        <a:t>AÑO</a:t>
                      </a:r>
                      <a:endParaRPr lang="es-MX" sz="1200" b="1" i="0" u="none" strike="noStrike" dirty="0">
                        <a:solidFill>
                          <a:srgbClr val="000000"/>
                        </a:solidFill>
                        <a:effectLst/>
                        <a:latin typeface="Montserrat" panose="00000500000000000000" pitchFamily="2" charset="0"/>
                      </a:endParaRPr>
                    </a:p>
                  </a:txBody>
                  <a:tcPr marL="4023" marR="4023" marT="40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200" b="1" u="none" strike="noStrike" dirty="0">
                          <a:effectLst/>
                          <a:latin typeface="Montserrat" panose="00000500000000000000" pitchFamily="2" charset="0"/>
                        </a:rPr>
                        <a:t>ESTATUS</a:t>
                      </a:r>
                      <a:endParaRPr lang="es-MX" sz="1200" b="1" i="0" u="none" strike="noStrike" dirty="0">
                        <a:solidFill>
                          <a:srgbClr val="000000"/>
                        </a:solidFill>
                        <a:effectLst/>
                        <a:latin typeface="Montserrat" panose="00000500000000000000" pitchFamily="2" charset="0"/>
                      </a:endParaRPr>
                    </a:p>
                  </a:txBody>
                  <a:tcPr marL="4023" marR="4023" marT="40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200" b="1" u="none" strike="noStrike" dirty="0">
                          <a:effectLst/>
                          <a:latin typeface="Montserrat" panose="00000500000000000000" pitchFamily="2" charset="0"/>
                        </a:rPr>
                        <a:t>NOMBRE DEL PROYECTO</a:t>
                      </a:r>
                      <a:endParaRPr lang="es-MX" sz="1200" b="1" i="0" u="none" strike="noStrike" dirty="0">
                        <a:solidFill>
                          <a:srgbClr val="000000"/>
                        </a:solidFill>
                        <a:effectLst/>
                        <a:latin typeface="Montserrat" panose="00000500000000000000" pitchFamily="2" charset="0"/>
                      </a:endParaRPr>
                    </a:p>
                  </a:txBody>
                  <a:tcPr marL="4023" marR="4023" marT="40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200" b="1" u="none" strike="noStrike" dirty="0">
                          <a:effectLst/>
                          <a:latin typeface="Montserrat" panose="00000500000000000000" pitchFamily="2" charset="0"/>
                        </a:rPr>
                        <a:t>APORTACIÓN FEDERAL</a:t>
                      </a:r>
                      <a:endParaRPr lang="es-MX" sz="1200" b="1" i="0" u="none" strike="noStrike" dirty="0">
                        <a:solidFill>
                          <a:srgbClr val="000000"/>
                        </a:solidFill>
                        <a:effectLst/>
                        <a:latin typeface="Montserrat" panose="00000500000000000000" pitchFamily="2" charset="0"/>
                      </a:endParaRPr>
                    </a:p>
                  </a:txBody>
                  <a:tcPr marL="4023" marR="4023" marT="40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200" b="1" u="none" strike="noStrike" dirty="0">
                          <a:effectLst/>
                          <a:latin typeface="Montserrat" panose="00000500000000000000" pitchFamily="2" charset="0"/>
                        </a:rPr>
                        <a:t>COPARTICIPACIÓN</a:t>
                      </a:r>
                      <a:endParaRPr lang="es-MX" sz="1200" b="1" i="0" u="none" strike="noStrike" dirty="0">
                        <a:solidFill>
                          <a:srgbClr val="000000"/>
                        </a:solidFill>
                        <a:effectLst/>
                        <a:latin typeface="Montserrat" panose="00000500000000000000" pitchFamily="2" charset="0"/>
                      </a:endParaRPr>
                    </a:p>
                  </a:txBody>
                  <a:tcPr marL="4023" marR="4023" marT="40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200" b="1" u="none" strike="noStrike" dirty="0">
                          <a:effectLst/>
                          <a:latin typeface="Montserrat" panose="00000500000000000000" pitchFamily="2" charset="0"/>
                        </a:rPr>
                        <a:t>TOTAL</a:t>
                      </a:r>
                      <a:endParaRPr lang="es-MX" sz="1200" b="1" i="0" u="none" strike="noStrike" dirty="0">
                        <a:solidFill>
                          <a:srgbClr val="000000"/>
                        </a:solidFill>
                        <a:effectLst/>
                        <a:latin typeface="Montserrat" panose="00000500000000000000" pitchFamily="2" charset="0"/>
                      </a:endParaRPr>
                    </a:p>
                  </a:txBody>
                  <a:tcPr marL="4023" marR="4023" marT="40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617926">
                <a:tc>
                  <a:txBody>
                    <a:bodyPr/>
                    <a:lstStyle/>
                    <a:p>
                      <a:pPr algn="ctr" fontAlgn="ctr"/>
                      <a:r>
                        <a:rPr lang="es-MX" sz="1200" b="1" i="0" u="none" strike="noStrike" dirty="0">
                          <a:solidFill>
                            <a:srgbClr val="000000"/>
                          </a:solidFill>
                          <a:effectLst/>
                          <a:latin typeface="Montserrat" panose="00000500000000000000" pitchFamily="2" charset="0"/>
                        </a:rPr>
                        <a:t>2007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200" b="0" i="0" u="none" strike="noStrike" dirty="0">
                          <a:solidFill>
                            <a:srgbClr val="000000"/>
                          </a:solidFill>
                          <a:effectLst/>
                          <a:latin typeface="Montserrat" panose="00000500000000000000" pitchFamily="2" charset="0"/>
                        </a:rPr>
                        <a:t>FINALIZADO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s-MX" sz="1200" b="0" i="0" u="none" strike="noStrike" dirty="0">
                          <a:solidFill>
                            <a:srgbClr val="000000"/>
                          </a:solidFill>
                          <a:effectLst/>
                          <a:latin typeface="Montserrat" panose="00000500000000000000" pitchFamily="2" charset="0"/>
                        </a:rPr>
                        <a:t>REUBICACIÓN DE VIVIENDAS AFECTADAS DE 146 FAMILIAS DE LA COMUNIDAD DE LA POZA GRANDE MUNICIPIO DE COMUNDÚ, B. C. S.</a:t>
                      </a:r>
                      <a:br>
                        <a:rPr lang="es-MX" sz="1200" b="0" i="0" u="none" strike="noStrike" dirty="0">
                          <a:solidFill>
                            <a:srgbClr val="000000"/>
                          </a:solidFill>
                          <a:effectLst/>
                          <a:latin typeface="Montserrat" panose="00000500000000000000" pitchFamily="2" charset="0"/>
                        </a:rPr>
                      </a:br>
                      <a:br>
                        <a:rPr lang="es-MX" sz="1200" b="0" i="0" u="none" strike="noStrike" dirty="0">
                          <a:solidFill>
                            <a:srgbClr val="000000"/>
                          </a:solidFill>
                          <a:effectLst/>
                          <a:latin typeface="Montserrat" panose="00000500000000000000" pitchFamily="2" charset="0"/>
                        </a:rPr>
                      </a:br>
                      <a:endParaRPr lang="es-MX" sz="1200" b="0" i="0" u="none" strike="noStrike" dirty="0">
                        <a:solidFill>
                          <a:srgbClr val="000000"/>
                        </a:solidFill>
                        <a:effectLst/>
                        <a:latin typeface="Montserrat" panose="00000500000000000000"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s-MX" sz="1200" b="0" i="0" u="none" strike="noStrike" dirty="0">
                          <a:solidFill>
                            <a:srgbClr val="000000"/>
                          </a:solidFill>
                          <a:effectLst/>
                          <a:latin typeface="Montserrat" panose="00000500000000000000" pitchFamily="2" charset="0"/>
                        </a:rPr>
                        <a:t> $</a:t>
                      </a:r>
                      <a:r>
                        <a:rPr lang="es-MX" sz="1200" b="0" i="0" u="none" strike="noStrike" baseline="0" dirty="0">
                          <a:solidFill>
                            <a:srgbClr val="000000"/>
                          </a:solidFill>
                          <a:effectLst/>
                          <a:latin typeface="Montserrat" panose="00000500000000000000" pitchFamily="2" charset="0"/>
                        </a:rPr>
                        <a:t> </a:t>
                      </a:r>
                      <a:r>
                        <a:rPr lang="es-MX" sz="1200" b="0" i="0" u="none" strike="noStrike" dirty="0">
                          <a:solidFill>
                            <a:srgbClr val="000000"/>
                          </a:solidFill>
                          <a:effectLst/>
                          <a:latin typeface="Montserrat" panose="00000500000000000000" pitchFamily="2" charset="0"/>
                        </a:rPr>
                        <a:t>11,808,189.96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s-MX" sz="1200" b="0" i="0" u="none" strike="noStrike" dirty="0">
                          <a:solidFill>
                            <a:srgbClr val="000000"/>
                          </a:solidFill>
                          <a:effectLst/>
                          <a:latin typeface="Montserrat" panose="00000500000000000000" pitchFamily="2" charset="0"/>
                        </a:rPr>
                        <a:t> $ 11,808,189.96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s-MX" sz="1200" b="0" i="0" u="none" strike="noStrike" dirty="0">
                          <a:solidFill>
                            <a:srgbClr val="000000"/>
                          </a:solidFill>
                          <a:effectLst/>
                          <a:latin typeface="Montserrat" panose="00000500000000000000" pitchFamily="2" charset="0"/>
                        </a:rPr>
                        <a:t> $ 23,616,379.92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927119">
                <a:tc>
                  <a:txBody>
                    <a:bodyPr/>
                    <a:lstStyle/>
                    <a:p>
                      <a:pPr algn="ctr" fontAlgn="ctr"/>
                      <a:r>
                        <a:rPr lang="es-MX" sz="1200" b="1" i="0" u="none" strike="noStrike">
                          <a:solidFill>
                            <a:srgbClr val="000000"/>
                          </a:solidFill>
                          <a:effectLst/>
                          <a:latin typeface="Montserrat" panose="00000500000000000000" pitchFamily="2" charset="0"/>
                        </a:rPr>
                        <a:t>2008-2009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200" b="0" i="0" u="none" strike="noStrike">
                          <a:solidFill>
                            <a:srgbClr val="000000"/>
                          </a:solidFill>
                          <a:effectLst/>
                          <a:latin typeface="Montserrat" panose="00000500000000000000" pitchFamily="2" charset="0"/>
                        </a:rPr>
                        <a:t>FINALIZADO 2015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s-MX" sz="1200" b="0" i="0" u="none" strike="noStrike">
                          <a:solidFill>
                            <a:srgbClr val="000000"/>
                          </a:solidFill>
                          <a:effectLst/>
                          <a:latin typeface="Montserrat" panose="00000500000000000000" pitchFamily="2" charset="0"/>
                        </a:rPr>
                        <a:t>REUBICACIÓN DE NUEVE PLANTELES EDUCATIVOS EN LOS MUNICIPIOS DE MULEGÉ Y COMONDÚ, BAJA CALIFORNIA SUR.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s-MX" sz="1200" b="0" i="0" u="none" strike="noStrike" dirty="0">
                          <a:solidFill>
                            <a:srgbClr val="000000"/>
                          </a:solidFill>
                          <a:effectLst/>
                          <a:latin typeface="Montserrat" panose="00000500000000000000" pitchFamily="2" charset="0"/>
                        </a:rPr>
                        <a:t> $</a:t>
                      </a:r>
                      <a:r>
                        <a:rPr lang="es-MX" sz="1200" b="0" i="0" u="none" strike="noStrike" baseline="0" dirty="0">
                          <a:solidFill>
                            <a:srgbClr val="000000"/>
                          </a:solidFill>
                          <a:effectLst/>
                          <a:latin typeface="Montserrat" panose="00000500000000000000" pitchFamily="2" charset="0"/>
                        </a:rPr>
                        <a:t> </a:t>
                      </a:r>
                      <a:r>
                        <a:rPr lang="es-MX" sz="1200" b="0" i="0" u="none" strike="noStrike" dirty="0">
                          <a:solidFill>
                            <a:srgbClr val="000000"/>
                          </a:solidFill>
                          <a:effectLst/>
                          <a:latin typeface="Montserrat" panose="00000500000000000000" pitchFamily="2" charset="0"/>
                        </a:rPr>
                        <a:t>34,686,201.54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s-MX" sz="1200" b="0" i="0" u="none" strike="noStrike" dirty="0">
                          <a:solidFill>
                            <a:srgbClr val="000000"/>
                          </a:solidFill>
                          <a:effectLst/>
                          <a:latin typeface="Montserrat" panose="00000500000000000000" pitchFamily="2" charset="0"/>
                        </a:rPr>
                        <a:t> $</a:t>
                      </a:r>
                      <a:r>
                        <a:rPr lang="es-MX" sz="1200" b="0" i="0" u="none" strike="noStrike" baseline="0" dirty="0">
                          <a:solidFill>
                            <a:srgbClr val="000000"/>
                          </a:solidFill>
                          <a:effectLst/>
                          <a:latin typeface="Montserrat" panose="00000500000000000000" pitchFamily="2" charset="0"/>
                        </a:rPr>
                        <a:t> </a:t>
                      </a:r>
                      <a:r>
                        <a:rPr lang="es-MX" sz="1200" b="0" i="0" u="none" strike="noStrike" dirty="0">
                          <a:solidFill>
                            <a:srgbClr val="000000"/>
                          </a:solidFill>
                          <a:effectLst/>
                          <a:latin typeface="Montserrat" panose="00000500000000000000" pitchFamily="2" charset="0"/>
                        </a:rPr>
                        <a:t>14,865,514.94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s-MX" sz="1200" b="0" i="0" u="none" strike="noStrike" dirty="0">
                          <a:solidFill>
                            <a:srgbClr val="000000"/>
                          </a:solidFill>
                          <a:effectLst/>
                          <a:latin typeface="Montserrat" panose="00000500000000000000" pitchFamily="2" charset="0"/>
                        </a:rPr>
                        <a:t> $ 49,551,716.48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1" name="TextBox 6">
            <a:extLst>
              <a:ext uri="{FF2B5EF4-FFF2-40B4-BE49-F238E27FC236}">
                <a16:creationId xmlns:a16="http://schemas.microsoft.com/office/drawing/2014/main" id="{0FE08353-C43F-8A43-A108-679ADC0231F6}"/>
              </a:ext>
            </a:extLst>
          </p:cNvPr>
          <p:cNvSpPr txBox="1"/>
          <p:nvPr/>
        </p:nvSpPr>
        <p:spPr>
          <a:xfrm>
            <a:off x="323528" y="5877272"/>
            <a:ext cx="4237955" cy="646331"/>
          </a:xfrm>
          <a:prstGeom prst="rect">
            <a:avLst/>
          </a:prstGeom>
          <a:noFill/>
        </p:spPr>
        <p:txBody>
          <a:bodyPr wrap="none" rtlCol="0">
            <a:spAutoFit/>
          </a:bodyPr>
          <a:lstStyle/>
          <a:p>
            <a:r>
              <a:rPr lang="es-MX" dirty="0"/>
              <a:t>Inversión total en </a:t>
            </a:r>
            <a:r>
              <a:rPr lang="es-MX"/>
              <a:t>prevención 2007 </a:t>
            </a:r>
            <a:r>
              <a:rPr lang="es-MX" dirty="0"/>
              <a:t>- actual </a:t>
            </a:r>
          </a:p>
          <a:p>
            <a:r>
              <a:rPr lang="es-MX" dirty="0"/>
              <a:t>$ 73’168,096.40</a:t>
            </a:r>
          </a:p>
        </p:txBody>
      </p:sp>
    </p:spTree>
    <p:extLst>
      <p:ext uri="{BB962C8B-B14F-4D97-AF65-F5344CB8AC3E}">
        <p14:creationId xmlns:p14="http://schemas.microsoft.com/office/powerpoint/2010/main" val="1185895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8740838-4494-4A4F-911F-2B360E667D85}"/>
              </a:ext>
            </a:extLst>
          </p:cNvPr>
          <p:cNvSpPr txBox="1"/>
          <p:nvPr/>
        </p:nvSpPr>
        <p:spPr>
          <a:xfrm>
            <a:off x="107504" y="116632"/>
            <a:ext cx="3510898" cy="646331"/>
          </a:xfrm>
          <a:prstGeom prst="rect">
            <a:avLst/>
          </a:prstGeom>
          <a:noFill/>
        </p:spPr>
        <p:txBody>
          <a:bodyPr wrap="none" rtlCol="0">
            <a:spAutoFit/>
          </a:bodyPr>
          <a:lstStyle/>
          <a:p>
            <a:r>
              <a:rPr lang="en-US" b="1" dirty="0" err="1">
                <a:latin typeface="Montserrat" pitchFamily="2" charset="77"/>
              </a:rPr>
              <a:t>Políticas</a:t>
            </a:r>
            <a:r>
              <a:rPr lang="en-US" b="1" dirty="0">
                <a:latin typeface="Montserrat" pitchFamily="2" charset="77"/>
              </a:rPr>
              <a:t> </a:t>
            </a:r>
            <a:r>
              <a:rPr lang="en-US" b="1" dirty="0" err="1">
                <a:latin typeface="Montserrat" pitchFamily="2" charset="77"/>
              </a:rPr>
              <a:t>Públicas</a:t>
            </a:r>
            <a:endParaRPr lang="en-US" b="1" dirty="0">
              <a:latin typeface="Montserrat" pitchFamily="2" charset="77"/>
            </a:endParaRPr>
          </a:p>
          <a:p>
            <a:r>
              <a:rPr lang="en-US" b="1" dirty="0" err="1">
                <a:latin typeface="Montserrat" pitchFamily="2" charset="77"/>
              </a:rPr>
              <a:t>Gestión</a:t>
            </a:r>
            <a:r>
              <a:rPr lang="en-US" b="1" dirty="0">
                <a:latin typeface="Montserrat" pitchFamily="2" charset="77"/>
              </a:rPr>
              <a:t> Integral de </a:t>
            </a:r>
            <a:r>
              <a:rPr lang="en-US" b="1" dirty="0" err="1">
                <a:latin typeface="Montserrat" pitchFamily="2" charset="77"/>
              </a:rPr>
              <a:t>Riesgos</a:t>
            </a:r>
            <a:endParaRPr lang="en-US" b="1" dirty="0">
              <a:latin typeface="Montserrat" pitchFamily="2" charset="77"/>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49" y="762963"/>
            <a:ext cx="65151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567" y="3861048"/>
            <a:ext cx="68008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061820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2277</TotalTime>
  <Words>1232</Words>
  <Application>Microsoft Macintosh PowerPoint</Application>
  <PresentationFormat>On-screen Show (4:3)</PresentationFormat>
  <Paragraphs>118</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Montserrat</vt:lpstr>
      <vt:lpstr>Montserrat Medium</vt:lpstr>
      <vt:lpstr>Wingdings</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Estrada Cabrera Cynthia Paola</dc:creator>
  <cp:lastModifiedBy>NEITH MORENO RODRIGUEZ</cp:lastModifiedBy>
  <cp:revision>58</cp:revision>
  <dcterms:created xsi:type="dcterms:W3CDTF">2018-12-04T21:42:05Z</dcterms:created>
  <dcterms:modified xsi:type="dcterms:W3CDTF">2019-02-12T15:57:06Z</dcterms:modified>
</cp:coreProperties>
</file>