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412" r:id="rId4"/>
    <p:sldId id="413" r:id="rId5"/>
    <p:sldId id="406" r:id="rId6"/>
    <p:sldId id="407" r:id="rId7"/>
    <p:sldId id="408" r:id="rId8"/>
    <p:sldId id="409" r:id="rId9"/>
    <p:sldId id="405" r:id="rId10"/>
    <p:sldId id="410" r:id="rId11"/>
    <p:sldId id="411" r:id="rId12"/>
    <p:sldId id="414" r:id="rId13"/>
    <p:sldId id="415" r:id="rId14"/>
    <p:sldId id="416" r:id="rId15"/>
    <p:sldId id="417" r:id="rId16"/>
    <p:sldId id="418" r:id="rId17"/>
    <p:sldId id="403" r:id="rId18"/>
    <p:sldId id="419" r:id="rId19"/>
    <p:sldId id="420" r:id="rId20"/>
    <p:sldId id="404" r:id="rId21"/>
    <p:sldId id="421" r:id="rId22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806B"/>
    <a:srgbClr val="439B82"/>
    <a:srgbClr val="D4C19C"/>
    <a:srgbClr val="E8DECA"/>
    <a:srgbClr val="FFFFFF"/>
    <a:srgbClr val="860000"/>
    <a:srgbClr val="6A18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633" autoAdjust="0"/>
  </p:normalViewPr>
  <p:slideViewPr>
    <p:cSldViewPr showGuides="1">
      <p:cViewPr>
        <p:scale>
          <a:sx n="94" d="100"/>
          <a:sy n="94" d="100"/>
        </p:scale>
        <p:origin x="-1284" y="29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71" d="100"/>
          <a:sy n="71" d="100"/>
        </p:scale>
        <p:origin x="-318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316674-6323-449B-89C6-3A204ABD4289}" type="datetimeFigureOut">
              <a:rPr lang="es-MX" smtClean="0"/>
              <a:t>12/02/2019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423C76-74CF-4C18-AC18-838D005D52D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48289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901904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dirty="0" smtClean="0"/>
              <a:t>De acuerdo a los datos proporcionados por la</a:t>
            </a:r>
            <a:r>
              <a:rPr lang="es-MX" baseline="0" dirty="0" smtClean="0"/>
              <a:t> Encuesta </a:t>
            </a:r>
            <a:r>
              <a:rPr lang="es-MX" baseline="0" dirty="0" err="1" smtClean="0"/>
              <a:t>Intercensal</a:t>
            </a:r>
            <a:r>
              <a:rPr lang="es-MX" baseline="0" dirty="0" smtClean="0"/>
              <a:t> 2015 realizada por el INEGI existen en Baja California Sur 208,972</a:t>
            </a:r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MX" baseline="0" dirty="0" smtClean="0"/>
              <a:t>viviendas de las cuales aproximadamente el 32% (67,428) presentan una vulnerabilidad de media a alta </a:t>
            </a:r>
            <a:r>
              <a:rPr lang="es-MX" sz="1200" dirty="0" smtClean="0">
                <a:latin typeface="Montserrat" panose="00000500000000000000" pitchFamily="2" charset="0"/>
              </a:rPr>
              <a:t>ante la ocurrencia de un fenómeno intenso (viento y sismo)</a:t>
            </a:r>
            <a:r>
              <a:rPr lang="es-MX" baseline="0" dirty="0" smtClean="0"/>
              <a:t>, por lo que es necesario realizar el levantamiento de viviendas vulnerables en el estado para identificar la zonas que requieren de mejoras estructurales.</a:t>
            </a:r>
            <a:endParaRPr lang="es-MX" dirty="0" smtClean="0"/>
          </a:p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17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676752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dirty="0" smtClean="0"/>
              <a:t>EL CENAPRED, en el marco de los trabajos del ONNCCE, están desarrollando una</a:t>
            </a:r>
            <a:r>
              <a:rPr lang="es-MX" baseline="0" dirty="0" smtClean="0"/>
              <a:t> NMX de Seguridad Estructural de las edificaciones, la cual puede ser adecuada a las necesidades del estado y/o los municipios.</a:t>
            </a:r>
          </a:p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20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060775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Las recomendaciones se encuentran</a:t>
            </a:r>
            <a:r>
              <a:rPr lang="es-MX" baseline="0" dirty="0" smtClean="0"/>
              <a:t> en las estrategias que se deberán aplicar a corto, mediano y largo plazo para el control de avenidas, las cuales se indican en el Programa Nacional Contra Contingencias Hidráulicas (PRONACCH), Región Hidrológica </a:t>
            </a:r>
            <a:r>
              <a:rPr lang="es-MX" strike="noStrike" baseline="0" dirty="0" smtClean="0"/>
              <a:t>Administrativa  I. Península de Baja California. Fuente: IMTA-CONAGUA, 2013.</a:t>
            </a:r>
            <a:endParaRPr lang="es-MX" strike="noStrik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699734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El huracán Liza de</a:t>
            </a:r>
            <a:r>
              <a:rPr lang="es-MX" baseline="0" dirty="0" smtClean="0"/>
              <a:t> </a:t>
            </a:r>
            <a:r>
              <a:rPr lang="es-MX" dirty="0" smtClean="0"/>
              <a:t>1976 no impactó</a:t>
            </a:r>
            <a:r>
              <a:rPr lang="es-MX" baseline="0" dirty="0" smtClean="0"/>
              <a:t> </a:t>
            </a:r>
            <a:r>
              <a:rPr lang="es-MX" baseline="0" dirty="0" err="1" smtClean="0"/>
              <a:t>BCS</a:t>
            </a:r>
            <a:r>
              <a:rPr lang="es-MX" baseline="0" dirty="0" smtClean="0"/>
              <a:t>, pero sus lluvias causaron uno de los peores desastres del país, el rompimiento del bordo El Cajoncito en La Paz, se estiman hasta 5 mil muertes o más.</a:t>
            </a:r>
          </a:p>
          <a:p>
            <a:r>
              <a:rPr lang="es-MX" baseline="0" dirty="0" smtClean="0"/>
              <a:t>Así mismo, </a:t>
            </a:r>
            <a:r>
              <a:rPr lang="es-MX" baseline="0" dirty="0" err="1" smtClean="0"/>
              <a:t>BCS</a:t>
            </a:r>
            <a:r>
              <a:rPr lang="es-MX" baseline="0" dirty="0" smtClean="0"/>
              <a:t> es la entidad con más declaratorias de desastre por </a:t>
            </a:r>
            <a:r>
              <a:rPr lang="es-MX" baseline="0" dirty="0" err="1" smtClean="0"/>
              <a:t>CT</a:t>
            </a:r>
            <a:r>
              <a:rPr lang="es-MX" baseline="0" dirty="0" smtClean="0"/>
              <a:t>.</a:t>
            </a:r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422736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sz="1200" dirty="0" smtClean="0">
                <a:latin typeface="Montserrat" panose="00000500000000000000" pitchFamily="2" charset="0"/>
              </a:rPr>
              <a:t>Otras variables son:</a:t>
            </a:r>
            <a:endParaRPr lang="es-MX" dirty="0" smtClean="0"/>
          </a:p>
          <a:p>
            <a:r>
              <a:rPr lang="es-MX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Temperatura Ambiental</a:t>
            </a:r>
          </a:p>
          <a:p>
            <a:r>
              <a:rPr lang="es-MX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Humedad Relativa</a:t>
            </a:r>
          </a:p>
          <a:p>
            <a:r>
              <a:rPr lang="es-MX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Velocidad del viento </a:t>
            </a:r>
          </a:p>
          <a:p>
            <a:r>
              <a:rPr lang="es-MX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Dirección del viento</a:t>
            </a:r>
          </a:p>
          <a:p>
            <a:r>
              <a:rPr lang="es-MX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Presión barométrica</a:t>
            </a:r>
          </a:p>
          <a:p>
            <a:r>
              <a:rPr lang="es-MX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Precipitación</a:t>
            </a:r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835060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sz="1200" dirty="0" smtClean="0">
                <a:latin typeface="Montserrat" panose="00000500000000000000" pitchFamily="2" charset="0"/>
              </a:rPr>
              <a:t>Las nuevas capas de indicadores cuantitativos y de escenarios de riesgo por ondas de calor se</a:t>
            </a:r>
            <a:r>
              <a:rPr lang="es-MX" sz="1200" baseline="0" dirty="0" smtClean="0">
                <a:latin typeface="Montserrat" panose="00000500000000000000" pitchFamily="2" charset="0"/>
              </a:rPr>
              <a:t> pueden entregar por correo electrónico, aún cuando no estén todavía en el </a:t>
            </a:r>
            <a:r>
              <a:rPr lang="es-MX" sz="1200" baseline="0" dirty="0" err="1" smtClean="0">
                <a:latin typeface="Montserrat" panose="00000500000000000000" pitchFamily="2" charset="0"/>
              </a:rPr>
              <a:t>ANR</a:t>
            </a:r>
            <a:r>
              <a:rPr lang="es-MX" sz="1200" baseline="0" dirty="0" smtClean="0">
                <a:latin typeface="Montserrat" panose="00000500000000000000" pitchFamily="2" charset="0"/>
              </a:rPr>
              <a:t>.</a:t>
            </a:r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258737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12/12/1902	17:10:00	7.1	29	-114	33	115 km al NORTE de GUERRERO NEGRO, BCS	12/12/1902	23:10:00	revisado</a:t>
            </a:r>
          </a:p>
          <a:p>
            <a:r>
              <a:rPr lang="es-MX" dirty="0" smtClean="0"/>
              <a:t>16/12/1905	23:27:00	7.1	17	-113	33	727 km al SUROESTE de CABO SAN LUCAS, BCS	17/12/1905	05:27:00	revisado</a:t>
            </a:r>
          </a:p>
          <a:p>
            <a:r>
              <a:rPr lang="es-MX" dirty="0" smtClean="0"/>
              <a:t>10/04/1906	15:18:00	7.1	20	-110	33	320 km al SUR de CABO SAN LUCAS, BCS	10/04/1906	21:18:00	revisado</a:t>
            </a:r>
          </a:p>
          <a:p>
            <a:r>
              <a:rPr lang="es-MX" dirty="0" smtClean="0"/>
              <a:t>16/10/1907	08:57:18	7.1	28	-112.5	10	77 km al NOROESTE de SANTA ROSALIA, BCS	16/10/1907	14:57:18	revisado</a:t>
            </a:r>
          </a:p>
          <a:p>
            <a:r>
              <a:rPr lang="es-MX" dirty="0" smtClean="0"/>
              <a:t>29/04/1954	05:34:34	7	28.5	-113	33	120 km al NORESTE de GUERRERO NEGRO, BCS	29/04/1954	11:34:34	revisado</a:t>
            </a:r>
          </a:p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>
                <a:solidFill>
                  <a:prstClr val="black"/>
                </a:solidFill>
              </a:rPr>
              <a:pPr/>
              <a:t>10</a:t>
            </a:fld>
            <a:endParaRPr 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237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>
                <a:solidFill>
                  <a:prstClr val="black"/>
                </a:solidFill>
              </a:rPr>
              <a:pPr/>
              <a:t>11</a:t>
            </a:fld>
            <a:endParaRPr 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237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12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81237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14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12524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4761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12/02/2019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0094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12/02/2019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13022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0751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3219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4802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12/02/2019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98323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12/02/2019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4305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12/02/2019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12546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12/02/2019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39889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12/02/2019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0750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92064" cy="6858000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137" y="351564"/>
            <a:ext cx="2068095" cy="387207"/>
          </a:xfrm>
          <a:prstGeom prst="rect">
            <a:avLst/>
          </a:prstGeom>
        </p:spPr>
      </p:pic>
      <p:cxnSp>
        <p:nvCxnSpPr>
          <p:cNvPr id="12" name="11 Conector recto"/>
          <p:cNvCxnSpPr/>
          <p:nvPr userDrawn="1"/>
        </p:nvCxnSpPr>
        <p:spPr>
          <a:xfrm>
            <a:off x="6804248" y="351565"/>
            <a:ext cx="0" cy="387206"/>
          </a:xfrm>
          <a:prstGeom prst="line">
            <a:avLst/>
          </a:prstGeom>
          <a:ln>
            <a:solidFill>
              <a:srgbClr val="D4C1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1 Imagen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" t="4300" b="73121"/>
          <a:stretch/>
        </p:blipFill>
        <p:spPr>
          <a:xfrm>
            <a:off x="6948264" y="325980"/>
            <a:ext cx="1656184" cy="41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928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gif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7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8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b.mx/conagua/acciones-y-programas/peninsula-de-baja-california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hyperlink" Target="http://www.atlasnacionalderiesgos.gob.mx/archivo/visor-capas.html" TargetMode="External"/><Relationship Id="rId7" Type="http://schemas.openxmlformats.org/officeDocument/2006/relationships/hyperlink" Target="https://www.cenapred.gob.mx/es/Publicaciones/archivos/5-FASCCULOCICLONESTROPICALES.PDF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enapred.gob.mx/es/Publicaciones/archivos/155.pdf" TargetMode="External"/><Relationship Id="rId5" Type="http://schemas.openxmlformats.org/officeDocument/2006/relationships/hyperlink" Target="https://www.cenapred.gob.mx/es/Publicaciones/archivos/63.pdf" TargetMode="External"/><Relationship Id="rId4" Type="http://schemas.openxmlformats.org/officeDocument/2006/relationships/hyperlink" Target="http://www.atlasnacionalderiesgos.gob.mx/descargas/Guia_contenido_minimo2016.pdf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1.cenapred.unam.mx/DIR_INVESTIGACION/Fraccion_XLI/RH/180301_RH_ondas_de_calor_mapas.pdf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hyperlink" Target="http://www.atlasnacionalderiesgos.gob.mx/descargas/Guia_contenido_minimo2016.pdf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tlasnacionalderiesgos.gob.mx/descargas/Guia_contenido_minimo2016.pdf" TargetMode="External"/><Relationship Id="rId7" Type="http://schemas.openxmlformats.org/officeDocument/2006/relationships/image" Target="../media/image19.png"/><Relationship Id="rId2" Type="http://schemas.openxmlformats.org/officeDocument/2006/relationships/hyperlink" Target="http://www.atlasnacionalderiesgos.gob.mx/archivo/visor-capas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atlasnacionalderiesgos.gob.mx/descargas/anexos.zip" TargetMode="External"/><Relationship Id="rId5" Type="http://schemas.openxmlformats.org/officeDocument/2006/relationships/hyperlink" Target="https://smn.cna.gob.mx/es/climatologia/monitor-de-sequia/monitor-de-sequia-en-mexico" TargetMode="External"/><Relationship Id="rId4" Type="http://schemas.openxmlformats.org/officeDocument/2006/relationships/hyperlink" Target="https://www.cenapred.gob.mx/es/Publicaciones/archivos/8-FASCCULOSEQUAS.PDF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6" name="5 Grupo"/>
          <p:cNvGrpSpPr/>
          <p:nvPr/>
        </p:nvGrpSpPr>
        <p:grpSpPr>
          <a:xfrm>
            <a:off x="2811217" y="819837"/>
            <a:ext cx="3521566" cy="4237962"/>
            <a:chOff x="2811217" y="819837"/>
            <a:chExt cx="3521566" cy="4237962"/>
          </a:xfrm>
        </p:grpSpPr>
        <p:pic>
          <p:nvPicPr>
            <p:cNvPr id="9" name="8 Imagen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717"/>
            <a:stretch/>
          </p:blipFill>
          <p:spPr>
            <a:xfrm>
              <a:off x="2811217" y="2681554"/>
              <a:ext cx="3521566" cy="2376245"/>
            </a:xfrm>
            <a:prstGeom prst="rect">
              <a:avLst/>
            </a:prstGeom>
          </p:spPr>
        </p:pic>
        <p:pic>
          <p:nvPicPr>
            <p:cNvPr id="5" name="4 Imagen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6846" y="819837"/>
              <a:ext cx="3505937" cy="30902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7009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0" y="260648"/>
            <a:ext cx="914400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b="1" dirty="0">
                <a:solidFill>
                  <a:srgbClr val="38806B"/>
                </a:solidFill>
                <a:latin typeface="Montserrat"/>
              </a:rPr>
              <a:t>A</a:t>
            </a:r>
            <a:r>
              <a:rPr lang="es-MX" b="1" dirty="0" smtClean="0">
                <a:solidFill>
                  <a:srgbClr val="38806B"/>
                </a:solidFill>
                <a:latin typeface="Montserrat"/>
              </a:rPr>
              <a:t>cciones de prevención por sismos </a:t>
            </a:r>
          </a:p>
          <a:p>
            <a:pPr algn="just"/>
            <a:r>
              <a:rPr lang="es-MX" b="1" dirty="0" smtClean="0">
                <a:solidFill>
                  <a:srgbClr val="38806B"/>
                </a:solidFill>
                <a:latin typeface="Montserrat"/>
              </a:rPr>
              <a:t>y tsunamis</a:t>
            </a:r>
          </a:p>
          <a:p>
            <a:pPr algn="just"/>
            <a:endParaRPr lang="es-MX" sz="16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algn="just"/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Peligro Sísmico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: Baja California Sur se encuentra en la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zona B y C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 con base en la Regionalización Sísmica de la CFE. Ante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la ocurrencia de un sismo en la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Zona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B y C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, de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media y alta intensidad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respectivamente,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las aceleraciones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no sobrepasarían el 70%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de la aceleración de la gravedad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.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Esto indica que,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pueden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ocurrir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sismos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con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magnitud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cercanas a M7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así como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enjambres sísmicos. </a:t>
            </a:r>
            <a:endParaRPr lang="es-MX" sz="14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algn="just"/>
            <a:endParaRPr lang="es-MX" sz="1400" dirty="0">
              <a:solidFill>
                <a:prstClr val="black"/>
              </a:solidFill>
            </a:endParaRPr>
          </a:p>
          <a:p>
            <a:pPr algn="just"/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El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SSN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de 1900 a la fecha ha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registrado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2,257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sismos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en el territorio de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Baja California Sur y cuenta con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dos estaciones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en la entidad. El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sismo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en tierra con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mayor magnitud fue registrado el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12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de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diciembre de 1902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con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M7.1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, 115km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al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norte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de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Guerrero Negro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y a una profundidad de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33 km. </a:t>
            </a:r>
          </a:p>
          <a:p>
            <a:pPr algn="just"/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Por su parte la red sísmica del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CICESE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cuenta con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siete estaciones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, en dicho territorio.</a:t>
            </a:r>
          </a:p>
        </p:txBody>
      </p:sp>
      <p:sp>
        <p:nvSpPr>
          <p:cNvPr id="3" name="2 Rectángulo"/>
          <p:cNvSpPr/>
          <p:nvPr/>
        </p:nvSpPr>
        <p:spPr>
          <a:xfrm>
            <a:off x="0" y="3573016"/>
            <a:ext cx="4751512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El Pacífico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mexicano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es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zona generadora y receptora de tsunamis.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El peligro por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tsunami en el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golfo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de California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puede ser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por sismo, erupciones volcánicas y deslizamientos de taludes.</a:t>
            </a:r>
          </a:p>
          <a:p>
            <a:pPr algn="just"/>
            <a:endParaRPr lang="es-MX" sz="1400" dirty="0" smtClean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algn="just"/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La sismicidad en la entidad se asocia a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fallas activas en la región del Golfo de California.</a:t>
            </a:r>
          </a:p>
          <a:p>
            <a:pPr algn="just"/>
            <a:endParaRPr lang="es-MX" sz="14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algn="just"/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Existen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estudios sobre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peligro sísmico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principalmente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en el sur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de la entidad, sin embargo también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debe ser considerada la parte centro y norte.  </a:t>
            </a:r>
            <a:endParaRPr lang="es-MX" sz="1400" b="1" dirty="0">
              <a:solidFill>
                <a:prstClr val="black"/>
              </a:solidFill>
              <a:latin typeface="Montserrat" panose="00000500000000000000" pitchFamily="2" charset="0"/>
            </a:endParaRPr>
          </a:p>
        </p:txBody>
      </p:sp>
      <p:grpSp>
        <p:nvGrpSpPr>
          <p:cNvPr id="4" name="3 Grupo"/>
          <p:cNvGrpSpPr/>
          <p:nvPr/>
        </p:nvGrpSpPr>
        <p:grpSpPr>
          <a:xfrm>
            <a:off x="4751512" y="3573603"/>
            <a:ext cx="4356992" cy="3280402"/>
            <a:chOff x="5148064" y="4149080"/>
            <a:chExt cx="3875264" cy="2776932"/>
          </a:xfrm>
        </p:grpSpPr>
        <p:pic>
          <p:nvPicPr>
            <p:cNvPr id="1026" name="Picture 2" descr="F:\cfe\Baja_California_Sur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33" t="6411"/>
            <a:stretch/>
          </p:blipFill>
          <p:spPr bwMode="auto">
            <a:xfrm>
              <a:off x="5148064" y="4149080"/>
              <a:ext cx="3875264" cy="27769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F:\f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006147"/>
                </a:clrFrom>
                <a:clrTo>
                  <a:srgbClr val="00614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802" t="9528" r="9354" b="57915"/>
            <a:stretch/>
          </p:blipFill>
          <p:spPr bwMode="auto">
            <a:xfrm>
              <a:off x="7524328" y="4690139"/>
              <a:ext cx="891500" cy="922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2204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47947" y="3717032"/>
            <a:ext cx="5090134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600" b="1" dirty="0" smtClean="0">
                <a:solidFill>
                  <a:srgbClr val="38806B"/>
                </a:solidFill>
                <a:latin typeface="Montserrat"/>
              </a:rPr>
              <a:t>Recomendaciones</a:t>
            </a:r>
          </a:p>
          <a:p>
            <a:pPr algn="just"/>
            <a:endParaRPr lang="es-MX" b="1" dirty="0" smtClean="0">
              <a:solidFill>
                <a:srgbClr val="38806B"/>
              </a:solidFill>
              <a:latin typeface="Montserra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Es necesario generar estudios de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microzonificación sísmica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, análisis de fallas activas y estudios de </a:t>
            </a:r>
            <a:r>
              <a:rPr lang="es-MX" sz="1400" b="1" dirty="0" err="1" smtClean="0">
                <a:solidFill>
                  <a:prstClr val="black"/>
                </a:solidFill>
                <a:latin typeface="Montserrat" panose="00000500000000000000" pitchFamily="2" charset="0"/>
              </a:rPr>
              <a:t>paleosismología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.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1400" dirty="0" smtClean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Análisis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de la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geomorfología de bahías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y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estudios de transgresión del mar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impacto en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vivienda, infraestructura y líneas vitales.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1400" dirty="0">
              <a:solidFill>
                <a:prstClr val="black"/>
              </a:solidFill>
              <a:latin typeface="Montserrat" panose="00000500000000000000" pitchFamily="2" charset="0"/>
            </a:endParaRPr>
          </a:p>
        </p:txBody>
      </p:sp>
      <p:pic>
        <p:nvPicPr>
          <p:cNvPr id="8" name="Picture 4" descr="F:\2.pn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006147"/>
              </a:clrFrom>
              <a:clrTo>
                <a:srgbClr val="00614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9" t="29796" r="80502" b="65571"/>
          <a:stretch/>
        </p:blipFill>
        <p:spPr bwMode="auto">
          <a:xfrm>
            <a:off x="5283165" y="5163095"/>
            <a:ext cx="350227" cy="282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3 CuadroTexto"/>
          <p:cNvSpPr txBox="1"/>
          <p:nvPr/>
        </p:nvSpPr>
        <p:spPr>
          <a:xfrm>
            <a:off x="5677848" y="5157192"/>
            <a:ext cx="21877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>
              <a:defRPr sz="1400">
                <a:latin typeface="Montserrat" panose="00000500000000000000" pitchFamily="2" charset="0"/>
              </a:defRPr>
            </a:lvl1pPr>
          </a:lstStyle>
          <a:p>
            <a:r>
              <a:rPr lang="es-MX" dirty="0">
                <a:solidFill>
                  <a:prstClr val="black"/>
                </a:solidFill>
              </a:rPr>
              <a:t>Fallas y Fracturas</a:t>
            </a:r>
          </a:p>
        </p:txBody>
      </p:sp>
      <p:sp>
        <p:nvSpPr>
          <p:cNvPr id="4" name="3 Rectángulo"/>
          <p:cNvSpPr/>
          <p:nvPr/>
        </p:nvSpPr>
        <p:spPr>
          <a:xfrm>
            <a:off x="-36514" y="753085"/>
            <a:ext cx="5040561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s-MX" sz="1400" b="1" dirty="0" smtClean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algn="just"/>
            <a:r>
              <a:rPr lang="es-MX" sz="1400" dirty="0" smtClean="0">
                <a:solidFill>
                  <a:prstClr val="black"/>
                </a:solidFill>
                <a:latin typeface="Montserrat"/>
              </a:rPr>
              <a:t>En </a:t>
            </a:r>
            <a:r>
              <a:rPr lang="es-MX" sz="1400" dirty="0">
                <a:solidFill>
                  <a:prstClr val="black"/>
                </a:solidFill>
                <a:latin typeface="Montserrat"/>
              </a:rPr>
              <a:t>el </a:t>
            </a:r>
            <a:r>
              <a:rPr lang="es-MX" sz="1400" b="1" dirty="0">
                <a:solidFill>
                  <a:prstClr val="black"/>
                </a:solidFill>
                <a:latin typeface="Montserrat"/>
              </a:rPr>
              <a:t>Atlas Nacional de Riesgos </a:t>
            </a:r>
            <a:r>
              <a:rPr lang="es-MX" sz="1400" b="1" dirty="0" smtClean="0">
                <a:solidFill>
                  <a:prstClr val="black"/>
                </a:solidFill>
                <a:latin typeface="Montserrat"/>
              </a:rPr>
              <a:t>(ANR) </a:t>
            </a:r>
            <a:r>
              <a:rPr lang="es-MX" sz="1400" dirty="0" smtClean="0">
                <a:solidFill>
                  <a:prstClr val="black"/>
                </a:solidFill>
                <a:latin typeface="Montserrat"/>
              </a:rPr>
              <a:t>se </a:t>
            </a:r>
            <a:r>
              <a:rPr lang="es-MX" sz="1400" dirty="0">
                <a:solidFill>
                  <a:prstClr val="black"/>
                </a:solidFill>
                <a:latin typeface="Montserrat"/>
              </a:rPr>
              <a:t>pueden encontrar </a:t>
            </a:r>
            <a:r>
              <a:rPr lang="es-MX" sz="1400" dirty="0" smtClean="0">
                <a:solidFill>
                  <a:prstClr val="black"/>
                </a:solidFill>
                <a:latin typeface="Montserrat"/>
              </a:rPr>
              <a:t>las </a:t>
            </a:r>
            <a:r>
              <a:rPr lang="es-MX" sz="1400" b="1" dirty="0" smtClean="0">
                <a:solidFill>
                  <a:prstClr val="black"/>
                </a:solidFill>
                <a:latin typeface="Montserrat"/>
              </a:rPr>
              <a:t>aceleraciones máximas</a:t>
            </a:r>
            <a:r>
              <a:rPr lang="es-MX" sz="1400" dirty="0" smtClean="0">
                <a:solidFill>
                  <a:prstClr val="black"/>
                </a:solidFill>
                <a:latin typeface="Montserrat"/>
              </a:rPr>
              <a:t> del terreno para diferentes </a:t>
            </a:r>
            <a:r>
              <a:rPr lang="es-MX" sz="1400" b="1" dirty="0" smtClean="0">
                <a:solidFill>
                  <a:prstClr val="black"/>
                </a:solidFill>
                <a:latin typeface="Montserrat"/>
              </a:rPr>
              <a:t>periodos de retorno </a:t>
            </a:r>
            <a:r>
              <a:rPr lang="es-MX" sz="1400" dirty="0" smtClean="0">
                <a:solidFill>
                  <a:prstClr val="black"/>
                </a:solidFill>
                <a:latin typeface="Montserrat"/>
              </a:rPr>
              <a:t>y</a:t>
            </a:r>
            <a:r>
              <a:rPr lang="es-MX" sz="1400" b="1" dirty="0" smtClean="0">
                <a:solidFill>
                  <a:prstClr val="black"/>
                </a:solidFill>
                <a:latin typeface="Montserrat"/>
              </a:rPr>
              <a:t> </a:t>
            </a:r>
            <a:r>
              <a:rPr lang="es-MX" sz="1400" dirty="0" smtClean="0">
                <a:solidFill>
                  <a:prstClr val="black"/>
                </a:solidFill>
                <a:latin typeface="Montserrat"/>
              </a:rPr>
              <a:t>diferentes</a:t>
            </a:r>
            <a:r>
              <a:rPr lang="es-MX" sz="1400" b="1" dirty="0" smtClean="0">
                <a:solidFill>
                  <a:prstClr val="black"/>
                </a:solidFill>
                <a:latin typeface="Montserrat"/>
              </a:rPr>
              <a:t> periodos estructurales</a:t>
            </a:r>
            <a:r>
              <a:rPr lang="es-MX" sz="1400" dirty="0" smtClean="0">
                <a:solidFill>
                  <a:prstClr val="black"/>
                </a:solidFill>
                <a:latin typeface="Montserrat"/>
              </a:rPr>
              <a:t>.</a:t>
            </a:r>
          </a:p>
          <a:p>
            <a:pPr algn="just"/>
            <a:endParaRPr lang="es-MX" sz="1400" dirty="0">
              <a:solidFill>
                <a:prstClr val="black"/>
              </a:solidFill>
              <a:latin typeface="Montserrat"/>
            </a:endParaRPr>
          </a:p>
          <a:p>
            <a:pPr algn="just"/>
            <a:r>
              <a:rPr lang="es-MX" sz="1400" dirty="0">
                <a:solidFill>
                  <a:prstClr val="black"/>
                </a:solidFill>
                <a:latin typeface="Montserrat"/>
              </a:rPr>
              <a:t>La </a:t>
            </a:r>
            <a:r>
              <a:rPr lang="es-MX" sz="1400" b="1" dirty="0">
                <a:solidFill>
                  <a:prstClr val="black"/>
                </a:solidFill>
                <a:latin typeface="Montserrat"/>
              </a:rPr>
              <a:t>DI del CENAPRED</a:t>
            </a:r>
            <a:r>
              <a:rPr lang="es-MX" sz="1400" dirty="0">
                <a:solidFill>
                  <a:prstClr val="black"/>
                </a:solidFill>
                <a:latin typeface="Montserrat"/>
              </a:rPr>
              <a:t> cuenta con una </a:t>
            </a:r>
            <a:r>
              <a:rPr lang="es-MX" sz="1400" b="1" dirty="0">
                <a:solidFill>
                  <a:prstClr val="black"/>
                </a:solidFill>
                <a:latin typeface="Montserrat"/>
              </a:rPr>
              <a:t>“Guía Básica de Microzonificación Sísmica”, </a:t>
            </a:r>
            <a:r>
              <a:rPr lang="es-MX" sz="1400" dirty="0">
                <a:solidFill>
                  <a:prstClr val="black"/>
                </a:solidFill>
                <a:latin typeface="Montserrat"/>
              </a:rPr>
              <a:t>la cual puede usarse como referencia, para la generación de estudios geofísicos.      </a:t>
            </a:r>
            <a:endParaRPr lang="es-MX" sz="1400" dirty="0" smtClean="0">
              <a:solidFill>
                <a:prstClr val="black"/>
              </a:solidFill>
              <a:latin typeface="Montserrat"/>
            </a:endParaRPr>
          </a:p>
          <a:p>
            <a:pPr algn="just"/>
            <a:endParaRPr lang="es-MX" sz="1400" dirty="0">
              <a:solidFill>
                <a:prstClr val="black"/>
              </a:solidFill>
              <a:latin typeface="Montserrat"/>
            </a:endParaRPr>
          </a:p>
          <a:p>
            <a:pPr algn="just"/>
            <a:r>
              <a:rPr lang="es-MX" sz="1400" dirty="0">
                <a:solidFill>
                  <a:prstClr val="black"/>
                </a:solidFill>
                <a:latin typeface="Montserrat"/>
              </a:rPr>
              <a:t>Se cuenta con </a:t>
            </a:r>
            <a:r>
              <a:rPr lang="es-MX" sz="1400" b="1" dirty="0">
                <a:solidFill>
                  <a:prstClr val="black"/>
                </a:solidFill>
                <a:latin typeface="Montserrat"/>
              </a:rPr>
              <a:t>investigaciones e información </a:t>
            </a:r>
            <a:r>
              <a:rPr lang="es-MX" sz="1400" dirty="0">
                <a:solidFill>
                  <a:prstClr val="black"/>
                </a:solidFill>
                <a:latin typeface="Montserrat"/>
              </a:rPr>
              <a:t>sobre la</a:t>
            </a:r>
            <a:r>
              <a:rPr lang="es-MX" sz="1400" b="1" dirty="0">
                <a:solidFill>
                  <a:prstClr val="black"/>
                </a:solidFill>
                <a:latin typeface="Montserrat"/>
              </a:rPr>
              <a:t> sismicidad, peligro sísmico y geología </a:t>
            </a:r>
            <a:r>
              <a:rPr lang="es-MX" sz="1400" dirty="0">
                <a:solidFill>
                  <a:prstClr val="black"/>
                </a:solidFill>
                <a:latin typeface="Montserrat"/>
              </a:rPr>
              <a:t>en las bases del </a:t>
            </a:r>
            <a:r>
              <a:rPr lang="es-MX" sz="1400" b="1" dirty="0">
                <a:solidFill>
                  <a:prstClr val="black"/>
                </a:solidFill>
                <a:latin typeface="Montserrat"/>
              </a:rPr>
              <a:t>CICESE, CFE y SGM </a:t>
            </a:r>
            <a:r>
              <a:rPr lang="es-MX" sz="1400" dirty="0">
                <a:solidFill>
                  <a:prstClr val="black"/>
                </a:solidFill>
                <a:latin typeface="Montserrat"/>
              </a:rPr>
              <a:t>respectivamente. </a:t>
            </a:r>
          </a:p>
          <a:p>
            <a:pPr algn="just"/>
            <a:endParaRPr lang="es-MX" sz="1400" dirty="0">
              <a:solidFill>
                <a:prstClr val="black"/>
              </a:solidFill>
              <a:latin typeface="Montserrat" panose="00000500000000000000" pitchFamily="2" charset="0"/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-36512" y="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b="1" dirty="0" smtClean="0">
                <a:solidFill>
                  <a:srgbClr val="38806B"/>
                </a:solidFill>
                <a:latin typeface="Montserrat"/>
              </a:rPr>
              <a:t>Acciones de prevención por sismos y tsunamis</a:t>
            </a:r>
            <a:endParaRPr lang="es-MX" b="1" dirty="0">
              <a:solidFill>
                <a:srgbClr val="38806B"/>
              </a:solidFill>
              <a:latin typeface="Montserrat"/>
            </a:endParaRPr>
          </a:p>
        </p:txBody>
      </p:sp>
      <p:sp>
        <p:nvSpPr>
          <p:cNvPr id="15" name="TextBox 5"/>
          <p:cNvSpPr txBox="1"/>
          <p:nvPr/>
        </p:nvSpPr>
        <p:spPr>
          <a:xfrm>
            <a:off x="7995433" y="4941168"/>
            <a:ext cx="1080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5≤M&lt;6</a:t>
            </a:r>
          </a:p>
          <a:p>
            <a:r>
              <a:rPr lang="en-GB" sz="12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6≤M&lt;7</a:t>
            </a:r>
          </a:p>
          <a:p>
            <a:r>
              <a:rPr lang="en-GB" sz="12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M 7.1</a:t>
            </a:r>
          </a:p>
        </p:txBody>
      </p:sp>
      <p:pic>
        <p:nvPicPr>
          <p:cNvPr id="16" name="Picture 8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006147"/>
              </a:clrFrom>
              <a:clrTo>
                <a:srgbClr val="00614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66" t="9312" r="45182" b="83059"/>
          <a:stretch/>
        </p:blipFill>
        <p:spPr>
          <a:xfrm>
            <a:off x="7649615" y="5373216"/>
            <a:ext cx="216025" cy="216024"/>
          </a:xfrm>
          <a:prstGeom prst="rect">
            <a:avLst/>
          </a:prstGeom>
        </p:spPr>
      </p:pic>
      <p:pic>
        <p:nvPicPr>
          <p:cNvPr id="17" name="Picture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006147"/>
              </a:clrFrom>
              <a:clrTo>
                <a:srgbClr val="00614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12" t="33059" r="22536" b="61855"/>
          <a:stretch/>
        </p:blipFill>
        <p:spPr>
          <a:xfrm>
            <a:off x="7577607" y="5013176"/>
            <a:ext cx="216024" cy="144016"/>
          </a:xfrm>
          <a:prstGeom prst="rect">
            <a:avLst/>
          </a:prstGeom>
        </p:spPr>
      </p:pic>
      <p:pic>
        <p:nvPicPr>
          <p:cNvPr id="18" name="Picture 10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006147"/>
              </a:clrFrom>
              <a:clrTo>
                <a:srgbClr val="00614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3" t="14111" r="80879" b="75717"/>
          <a:stretch/>
        </p:blipFill>
        <p:spPr>
          <a:xfrm>
            <a:off x="7649615" y="5157192"/>
            <a:ext cx="144016" cy="288032"/>
          </a:xfrm>
          <a:prstGeom prst="rect">
            <a:avLst/>
          </a:prstGeom>
        </p:spPr>
      </p:pic>
      <p:pic>
        <p:nvPicPr>
          <p:cNvPr id="2051" name="Picture 3" descr="F:\estados_gif\BajaCaliforniaSur.gif"/>
          <p:cNvPicPr>
            <a:picLocks noChangeAspect="1" noChangeArrowheads="1" noCrop="1"/>
          </p:cNvPicPr>
          <p:nvPr/>
        </p:nvPicPr>
        <p:blipFill>
          <a:blip r:embed="rId6" cstate="print">
            <a:clrChange>
              <a:clrFrom>
                <a:srgbClr val="F40000"/>
              </a:clrFrom>
              <a:clrTo>
                <a:srgbClr val="F4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081" y="908720"/>
            <a:ext cx="3937472" cy="390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12976" y="6097639"/>
            <a:ext cx="892899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Mapa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de peligro, vulnerabilidad y riesgo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por sismos y tsunamis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.</a:t>
            </a:r>
            <a:endParaRPr lang="es-MX" sz="1400" b="1" dirty="0" smtClean="0">
              <a:solidFill>
                <a:prstClr val="black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762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-108520" y="210010"/>
            <a:ext cx="47772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Acciones de prevención por Dinámica</a:t>
            </a:r>
          </a:p>
          <a:p>
            <a:pPr algn="r"/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  de Suelos y Procesos Gravitacionales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-6116" y="6453336"/>
            <a:ext cx="436209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sz="1100" b="1" dirty="0" smtClean="0">
                <a:latin typeface="Montserrat" panose="00000500000000000000" pitchFamily="2" charset="0"/>
              </a:rPr>
              <a:t>17% del estado es propenso a la Inestabilidad de Laderas</a:t>
            </a:r>
            <a:endParaRPr lang="es-MX" sz="1100" b="1" dirty="0">
              <a:latin typeface="Montserrat" panose="00000500000000000000" pitchFamily="2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4139952" y="980728"/>
            <a:ext cx="4735089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da-DK" sz="1400" b="1" dirty="0" smtClean="0">
                <a:latin typeface="Montserrat" panose="00000500000000000000" pitchFamily="2" charset="0"/>
              </a:rPr>
              <a:t>Baja California Sur</a:t>
            </a:r>
            <a:r>
              <a:rPr lang="da-DK" sz="1400" dirty="0" smtClean="0">
                <a:latin typeface="Montserrat" panose="00000500000000000000" pitchFamily="2" charset="0"/>
              </a:rPr>
              <a:t>, </a:t>
            </a:r>
            <a:r>
              <a:rPr lang="da-DK" sz="1400" b="1" dirty="0" smtClean="0">
                <a:latin typeface="Montserrat" panose="00000500000000000000" pitchFamily="2" charset="0"/>
              </a:rPr>
              <a:t>presenta baja susceptibilidad a la inestabilidad de laderas en la mayoria de su territorio, </a:t>
            </a:r>
            <a:r>
              <a:rPr lang="da-DK" sz="1400" dirty="0" smtClean="0">
                <a:latin typeface="Montserrat" panose="00000500000000000000" pitchFamily="2" charset="0"/>
              </a:rPr>
              <a:t>sin embargo, </a:t>
            </a:r>
            <a:r>
              <a:rPr lang="da-DK" sz="1400" b="1" dirty="0" smtClean="0">
                <a:latin typeface="Montserrat" panose="00000500000000000000" pitchFamily="2" charset="0"/>
              </a:rPr>
              <a:t>las sierras La Giganta y Guadalupe, presentan alta susceptibilidad pero ningún peligro para la población</a:t>
            </a:r>
            <a:r>
              <a:rPr lang="da-DK" sz="1400" dirty="0" smtClean="0">
                <a:latin typeface="Montserrat" panose="00000500000000000000" pitchFamily="2" charset="0"/>
              </a:rPr>
              <a:t>, ya que se clasifican como Reserva de la Biosfera.</a:t>
            </a:r>
            <a:r>
              <a:rPr lang="da-DK" sz="1400" b="1" dirty="0" smtClean="0">
                <a:latin typeface="Montserrat" panose="00000500000000000000" pitchFamily="2" charset="0"/>
              </a:rPr>
              <a:t> De igual manera, se tiene registro de deslizamientos marinos en el municipio de Los Cabos.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da-DK" sz="1400" dirty="0" smtClean="0">
                <a:latin typeface="Montserrat" panose="00000500000000000000" pitchFamily="2" charset="0"/>
              </a:rPr>
              <a:t>Asismismo, </a:t>
            </a:r>
            <a:r>
              <a:rPr lang="da-DK" sz="1400" b="1" dirty="0" smtClean="0">
                <a:latin typeface="Montserrat" panose="00000500000000000000" pitchFamily="2" charset="0"/>
              </a:rPr>
              <a:t>se tiene registro de un caso de licuacion de suelos en el municipio de Loreto </a:t>
            </a:r>
            <a:r>
              <a:rPr lang="da-DK" sz="1400" dirty="0" smtClean="0">
                <a:latin typeface="Montserrat" panose="00000500000000000000" pitchFamily="2" charset="0"/>
              </a:rPr>
              <a:t>en el año 1878, el cual fue registrado por pobladores de esa localidad, sin mayor documentación al respecto.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da-DK" sz="1400" dirty="0" smtClean="0">
                <a:latin typeface="Montserrat" panose="00000500000000000000" pitchFamily="2" charset="0"/>
              </a:rPr>
              <a:t>Otros fenomenos documentados son el </a:t>
            </a:r>
            <a:r>
              <a:rPr lang="da-DK" sz="1400" b="1" dirty="0" smtClean="0">
                <a:latin typeface="Montserrat" panose="00000500000000000000" pitchFamily="2" charset="0"/>
              </a:rPr>
              <a:t>agrietamiento del terreno debido a fallas, en la localidad El Centenario, en La Paz.</a:t>
            </a:r>
            <a:endParaRPr lang="es-MX" sz="1400" b="1" dirty="0" smtClean="0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262183" y="1052736"/>
            <a:ext cx="3877769" cy="432048"/>
          </a:xfrm>
          <a:prstGeom prst="rect">
            <a:avLst/>
          </a:prstGeom>
          <a:noFill/>
        </p:spPr>
        <p:txBody>
          <a:bodyPr lIns="0" tIns="0" rIns="0" bIns="0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1000" b="1" dirty="0" smtClean="0">
                <a:latin typeface="Montserrat" panose="00000500000000000000" pitchFamily="2" charset="0"/>
              </a:rPr>
              <a:t>Extracto Mapa Nacional de Susceptibilidad a la Inestabilidad de Laderas</a:t>
            </a:r>
            <a:endParaRPr lang="es-MX" sz="1000" b="1" dirty="0">
              <a:latin typeface="Montserrat" panose="00000500000000000000" pitchFamily="2" charset="0"/>
            </a:endParaRPr>
          </a:p>
        </p:txBody>
      </p:sp>
      <p:sp>
        <p:nvSpPr>
          <p:cNvPr id="8" name="8 Rectángulo"/>
          <p:cNvSpPr/>
          <p:nvPr/>
        </p:nvSpPr>
        <p:spPr>
          <a:xfrm>
            <a:off x="4355976" y="4850348"/>
            <a:ext cx="25922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CBB487"/>
              </a:buClr>
            </a:pPr>
            <a:r>
              <a:rPr lang="da-DK" sz="1400" b="1" dirty="0">
                <a:solidFill>
                  <a:srgbClr val="860000"/>
                </a:solidFill>
                <a:latin typeface="Montserrat" panose="00000500000000000000" pitchFamily="2" charset="0"/>
              </a:rPr>
              <a:t>R</a:t>
            </a:r>
            <a:r>
              <a:rPr lang="da-DK" sz="1400" b="1" dirty="0" smtClean="0">
                <a:solidFill>
                  <a:srgbClr val="860000"/>
                </a:solidFill>
                <a:latin typeface="Montserrat" panose="00000500000000000000" pitchFamily="2" charset="0"/>
              </a:rPr>
              <a:t>ecomendaciones</a:t>
            </a:r>
          </a:p>
        </p:txBody>
      </p:sp>
      <p:sp>
        <p:nvSpPr>
          <p:cNvPr id="9" name="Rectángulo 8"/>
          <p:cNvSpPr/>
          <p:nvPr/>
        </p:nvSpPr>
        <p:spPr>
          <a:xfrm>
            <a:off x="4239244" y="5348732"/>
            <a:ext cx="4536504" cy="1331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MX" sz="1400" b="1" dirty="0">
                <a:latin typeface="Montserrat" panose="00000500000000000000" pitchFamily="2" charset="0"/>
              </a:rPr>
              <a:t>Crear un área de investigación de fenómenos geológicos </a:t>
            </a:r>
            <a:r>
              <a:rPr lang="es-MX" sz="1400" dirty="0">
                <a:latin typeface="Montserrat" panose="00000500000000000000" pitchFamily="2" charset="0"/>
              </a:rPr>
              <a:t>con una visión claramente </a:t>
            </a:r>
            <a:r>
              <a:rPr lang="es-MX" sz="1400" dirty="0" smtClean="0">
                <a:latin typeface="Montserrat" panose="00000500000000000000" pitchFamily="2" charset="0"/>
              </a:rPr>
              <a:t>preventiva, similar a la estructura del CENAPRED.</a:t>
            </a:r>
          </a:p>
          <a:p>
            <a:pPr algn="just"/>
            <a:endParaRPr lang="es-MX" sz="1400" dirty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s-MX" sz="1050" dirty="0">
              <a:latin typeface="Montserrat" panose="00000500000000000000" pitchFamily="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11" y="1490811"/>
            <a:ext cx="3286125" cy="496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7675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036610"/>
            <a:ext cx="2808312" cy="2625161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4640796" y="3491716"/>
            <a:ext cx="36724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s-MX" sz="900" b="1" dirty="0">
                <a:latin typeface="Montserrat" panose="00000500000000000000" pitchFamily="2" charset="0"/>
                <a:ea typeface="+mj-ea"/>
                <a:cs typeface="+mj-cs"/>
              </a:rPr>
              <a:t>Mapa regional de peligro </a:t>
            </a:r>
            <a:r>
              <a:rPr lang="es-MX" sz="900" b="1" dirty="0" smtClean="0">
                <a:latin typeface="Montserrat" panose="00000500000000000000" pitchFamily="2" charset="0"/>
                <a:ea typeface="+mj-ea"/>
                <a:cs typeface="+mj-cs"/>
              </a:rPr>
              <a:t>por licuación de suelos </a:t>
            </a:r>
            <a:r>
              <a:rPr lang="es-MX" sz="900" b="1" dirty="0">
                <a:latin typeface="Montserrat" panose="00000500000000000000" pitchFamily="2" charset="0"/>
                <a:ea typeface="+mj-ea"/>
                <a:cs typeface="+mj-cs"/>
              </a:rPr>
              <a:t>debido a sismo (</a:t>
            </a:r>
            <a:r>
              <a:rPr lang="es-MX" sz="900" b="1" dirty="0" err="1">
                <a:latin typeface="Montserrat" panose="00000500000000000000" pitchFamily="2" charset="0"/>
                <a:ea typeface="+mj-ea"/>
                <a:cs typeface="+mj-cs"/>
              </a:rPr>
              <a:t>Jaimes</a:t>
            </a:r>
            <a:r>
              <a:rPr lang="es-MX" sz="900" b="1" dirty="0">
                <a:latin typeface="Montserrat" panose="00000500000000000000" pitchFamily="2" charset="0"/>
                <a:ea typeface="+mj-ea"/>
                <a:cs typeface="+mj-cs"/>
              </a:rPr>
              <a:t> et al, 2015</a:t>
            </a:r>
            <a:r>
              <a:rPr lang="es-MX" sz="900" b="1" dirty="0" smtClean="0">
                <a:latin typeface="Montserrat" panose="00000500000000000000" pitchFamily="2" charset="0"/>
                <a:ea typeface="+mj-ea"/>
                <a:cs typeface="+mj-cs"/>
              </a:rPr>
              <a:t>)</a:t>
            </a:r>
            <a:endParaRPr lang="es-MX" sz="900" b="1" dirty="0">
              <a:latin typeface="Montserrat" panose="00000500000000000000" pitchFamily="2" charset="0"/>
              <a:ea typeface="+mj-ea"/>
              <a:cs typeface="+mj-cs"/>
            </a:endParaRPr>
          </a:p>
        </p:txBody>
      </p:sp>
      <p:sp>
        <p:nvSpPr>
          <p:cNvPr id="5" name="6 Rectángulo"/>
          <p:cNvSpPr/>
          <p:nvPr/>
        </p:nvSpPr>
        <p:spPr>
          <a:xfrm>
            <a:off x="404624" y="3717032"/>
            <a:ext cx="8334751" cy="3147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endParaRPr lang="da-DK" sz="1400" b="1" dirty="0" smtClean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MX" sz="1400" b="1" dirty="0">
                <a:latin typeface="Montserrat" panose="00000500000000000000" pitchFamily="2" charset="0"/>
              </a:rPr>
              <a:t>Integración de un comité científico </a:t>
            </a:r>
            <a:r>
              <a:rPr lang="es-MX" sz="1400" dirty="0">
                <a:latin typeface="Montserrat" panose="00000500000000000000" pitchFamily="2" charset="0"/>
              </a:rPr>
              <a:t>asesor con participación de autoridades, académicos, cuerpos colegiados y sociedades técnicas estatales.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da-DK" sz="1400" b="1" dirty="0" smtClean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da-DK" sz="1400" b="1" dirty="0" smtClean="0">
                <a:latin typeface="Montserrat" panose="00000500000000000000" pitchFamily="2" charset="0"/>
              </a:rPr>
              <a:t>Evitar</a:t>
            </a:r>
            <a:r>
              <a:rPr lang="da-DK" sz="1400" b="1" dirty="0">
                <a:latin typeface="Montserrat" panose="00000500000000000000" pitchFamily="2" charset="0"/>
              </a:rPr>
              <a:t>, en lo posible, la rotación de personal capacitado</a:t>
            </a:r>
            <a:r>
              <a:rPr lang="da-DK" sz="1400" dirty="0">
                <a:latin typeface="Montserrat" panose="00000500000000000000" pitchFamily="2" charset="0"/>
              </a:rPr>
              <a:t>, tanto a nivel estatal como municipal</a:t>
            </a:r>
            <a:r>
              <a:rPr lang="da-DK" sz="1400" dirty="0" smtClean="0">
                <a:latin typeface="Montserrat" panose="00000500000000000000" pitchFamily="2" charset="0"/>
              </a:rPr>
              <a:t>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da-DK" sz="1000" dirty="0" smtClean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da-DK" sz="1400" dirty="0" smtClean="0">
                <a:latin typeface="Montserrat" panose="00000500000000000000" pitchFamily="2" charset="0"/>
              </a:rPr>
              <a:t>Realizar estudios geotécnicos de </a:t>
            </a:r>
            <a:r>
              <a:rPr lang="da-DK" sz="1400" b="1" dirty="0" smtClean="0">
                <a:latin typeface="Montserrat" panose="00000500000000000000" pitchFamily="2" charset="0"/>
              </a:rPr>
              <a:t>campo </a:t>
            </a:r>
            <a:r>
              <a:rPr lang="da-DK" sz="1400" dirty="0" smtClean="0">
                <a:latin typeface="Montserrat" panose="00000500000000000000" pitchFamily="2" charset="0"/>
              </a:rPr>
              <a:t>y </a:t>
            </a:r>
            <a:r>
              <a:rPr lang="da-DK" sz="1400" b="1" dirty="0" smtClean="0">
                <a:latin typeface="Montserrat" panose="00000500000000000000" pitchFamily="2" charset="0"/>
              </a:rPr>
              <a:t>laboratorio</a:t>
            </a:r>
            <a:r>
              <a:rPr lang="da-DK" sz="1400" dirty="0" smtClean="0">
                <a:latin typeface="Montserrat" panose="00000500000000000000" pitchFamily="2" charset="0"/>
              </a:rPr>
              <a:t> para zonificar los regiones </a:t>
            </a:r>
            <a:r>
              <a:rPr lang="da-DK" sz="1400" b="1" dirty="0" smtClean="0">
                <a:latin typeface="Montserrat" panose="00000500000000000000" pitchFamily="2" charset="0"/>
              </a:rPr>
              <a:t>propensas a licuación</a:t>
            </a:r>
            <a:r>
              <a:rPr lang="da-DK" sz="1400" dirty="0" smtClean="0">
                <a:latin typeface="Montserrat" panose="00000500000000000000" pitchFamily="2" charset="0"/>
              </a:rPr>
              <a:t>. Las universidades pueden colaborar en estos trabajos.</a:t>
            </a:r>
            <a:endParaRPr lang="da-DK" sz="1400" dirty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da-DK" sz="1000" b="1" dirty="0" smtClean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da-DK" sz="1400" b="1" dirty="0" smtClean="0">
                <a:latin typeface="Montserrat" panose="00000500000000000000" pitchFamily="2" charset="0"/>
              </a:rPr>
              <a:t>Fortalecer </a:t>
            </a:r>
            <a:r>
              <a:rPr lang="da-DK" sz="1400" b="1" dirty="0">
                <a:latin typeface="Montserrat" panose="00000500000000000000" pitchFamily="2" charset="0"/>
              </a:rPr>
              <a:t>las capacidades técnicas de los municipios </a:t>
            </a:r>
            <a:r>
              <a:rPr lang="da-DK" sz="1400" dirty="0">
                <a:latin typeface="Montserrat" panose="00000500000000000000" pitchFamily="2" charset="0"/>
              </a:rPr>
              <a:t>sobre el análisis y estudio de fenómenos, generando comités locales de prevención de </a:t>
            </a:r>
            <a:r>
              <a:rPr lang="da-DK" sz="1400" dirty="0" smtClean="0">
                <a:latin typeface="Montserrat" panose="00000500000000000000" pitchFamily="2" charset="0"/>
              </a:rPr>
              <a:t>desastres y </a:t>
            </a:r>
            <a:r>
              <a:rPr lang="da-DK" sz="1400" b="1" dirty="0" smtClean="0">
                <a:latin typeface="Montserrat" panose="00000500000000000000" pitchFamily="2" charset="0"/>
              </a:rPr>
              <a:t>capacitando </a:t>
            </a:r>
            <a:r>
              <a:rPr lang="da-DK" sz="1400" b="1" dirty="0">
                <a:latin typeface="Montserrat" panose="00000500000000000000" pitchFamily="2" charset="0"/>
              </a:rPr>
              <a:t>a la </a:t>
            </a:r>
            <a:r>
              <a:rPr lang="da-DK" sz="1400" b="1" dirty="0" smtClean="0">
                <a:latin typeface="Montserrat" panose="00000500000000000000" pitchFamily="2" charset="0"/>
              </a:rPr>
              <a:t>población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da-DK" sz="1400" b="1" dirty="0" smtClean="0">
              <a:latin typeface="Montserrat" panose="00000500000000000000" pitchFamily="2" charset="0"/>
            </a:endParaRPr>
          </a:p>
          <a:p>
            <a:pPr algn="just"/>
            <a:endParaRPr lang="da-DK" sz="1050" dirty="0">
              <a:latin typeface="Montserrat" panose="00000500000000000000" pitchFamily="2" charset="0"/>
            </a:endParaRPr>
          </a:p>
        </p:txBody>
      </p:sp>
      <p:grpSp>
        <p:nvGrpSpPr>
          <p:cNvPr id="14" name="Grupo 13"/>
          <p:cNvGrpSpPr/>
          <p:nvPr/>
        </p:nvGrpSpPr>
        <p:grpSpPr>
          <a:xfrm>
            <a:off x="4860032" y="980728"/>
            <a:ext cx="3591294" cy="2534170"/>
            <a:chOff x="286065" y="3563128"/>
            <a:chExt cx="3591294" cy="2534170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 rotWithShape="1">
            <a:blip r:embed="rId3"/>
            <a:srcRect l="197" r="217" b="280"/>
            <a:stretch/>
          </p:blipFill>
          <p:spPr>
            <a:xfrm>
              <a:off x="286065" y="3598126"/>
              <a:ext cx="3233936" cy="2499172"/>
            </a:xfrm>
            <a:prstGeom prst="rect">
              <a:avLst/>
            </a:prstGeom>
          </p:spPr>
        </p:pic>
        <p:pic>
          <p:nvPicPr>
            <p:cNvPr id="6" name="Imagen 5"/>
            <p:cNvPicPr>
              <a:picLocks noChangeAspect="1"/>
            </p:cNvPicPr>
            <p:nvPr/>
          </p:nvPicPr>
          <p:blipFill rotWithShape="1">
            <a:blip r:embed="rId3"/>
            <a:srcRect l="13390" t="30784" r="68554" b="51977"/>
            <a:stretch/>
          </p:blipFill>
          <p:spPr>
            <a:xfrm>
              <a:off x="1835696" y="3563128"/>
              <a:ext cx="1882865" cy="1387376"/>
            </a:xfrm>
            <a:prstGeom prst="rect">
              <a:avLst/>
            </a:prstGeom>
            <a:ln w="127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7" name="Elipse 6"/>
            <p:cNvSpPr/>
            <p:nvPr/>
          </p:nvSpPr>
          <p:spPr>
            <a:xfrm>
              <a:off x="2915816" y="4149080"/>
              <a:ext cx="144016" cy="14401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8" name="CuadroTexto 7"/>
            <p:cNvSpPr txBox="1"/>
            <p:nvPr/>
          </p:nvSpPr>
          <p:spPr>
            <a:xfrm>
              <a:off x="1821233" y="4272380"/>
              <a:ext cx="2056126" cy="47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200" b="1" dirty="0" smtClean="0">
                  <a:solidFill>
                    <a:srgbClr val="FF0000"/>
                  </a:solidFill>
                </a:rPr>
                <a:t>Licuación de suelos, Loreto, 1878</a:t>
              </a:r>
              <a:endParaRPr lang="es-MX" sz="12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10" name="Conector recto 9"/>
            <p:cNvCxnSpPr/>
            <p:nvPr/>
          </p:nvCxnSpPr>
          <p:spPr>
            <a:xfrm flipV="1">
              <a:off x="1043608" y="3563128"/>
              <a:ext cx="792088" cy="97068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Conector recto 10"/>
            <p:cNvCxnSpPr/>
            <p:nvPr/>
          </p:nvCxnSpPr>
          <p:spPr>
            <a:xfrm>
              <a:off x="1043608" y="4604369"/>
              <a:ext cx="792088" cy="34613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11 CuadroTexto"/>
          <p:cNvSpPr txBox="1"/>
          <p:nvPr/>
        </p:nvSpPr>
        <p:spPr>
          <a:xfrm>
            <a:off x="-108520" y="210010"/>
            <a:ext cx="47772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Acciones de prevención por Dinámica</a:t>
            </a:r>
          </a:p>
          <a:p>
            <a:pPr algn="r"/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  de Suelos y Procesos Gravitacionales</a:t>
            </a:r>
          </a:p>
        </p:txBody>
      </p:sp>
    </p:spTree>
    <p:extLst>
      <p:ext uri="{BB962C8B-B14F-4D97-AF65-F5344CB8AC3E}">
        <p14:creationId xmlns:p14="http://schemas.microsoft.com/office/powerpoint/2010/main" val="3812288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6 Rectángulo"/>
          <p:cNvSpPr/>
          <p:nvPr/>
        </p:nvSpPr>
        <p:spPr>
          <a:xfrm>
            <a:off x="5181813" y="787107"/>
            <a:ext cx="3672408" cy="60708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da-DK" sz="1050" b="1" dirty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da-DK" sz="1400" b="1" dirty="0">
                <a:latin typeface="Montserrat" panose="00000500000000000000" pitchFamily="2" charset="0"/>
              </a:rPr>
              <a:t>Monitorear </a:t>
            </a:r>
            <a:r>
              <a:rPr lang="da-DK" sz="1400" dirty="0">
                <a:latin typeface="Montserrat" panose="00000500000000000000" pitchFamily="2" charset="0"/>
              </a:rPr>
              <a:t>permanentemente los sistemas de abastecimiento de agua y las tuberías de drenaje para </a:t>
            </a:r>
            <a:r>
              <a:rPr lang="da-DK" sz="1400" b="1" dirty="0">
                <a:latin typeface="Montserrat" panose="00000500000000000000" pitchFamily="2" charset="0"/>
              </a:rPr>
              <a:t>detectar y reparar oportunamente fugas</a:t>
            </a:r>
            <a:r>
              <a:rPr lang="da-DK" sz="1400" dirty="0">
                <a:latin typeface="Montserrat" panose="00000500000000000000" pitchFamily="2" charset="0"/>
              </a:rPr>
              <a:t>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da-DK" sz="1400" dirty="0" smtClean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da-DK" sz="1400" dirty="0" smtClean="0">
                <a:latin typeface="Montserrat" panose="00000500000000000000" pitchFamily="2" charset="0"/>
              </a:rPr>
              <a:t>Reforzar </a:t>
            </a:r>
            <a:r>
              <a:rPr lang="da-DK" sz="1400" dirty="0">
                <a:latin typeface="Montserrat" panose="00000500000000000000" pitchFamily="2" charset="0"/>
              </a:rPr>
              <a:t>la red de estaciones meteorológicas en las </a:t>
            </a:r>
            <a:r>
              <a:rPr lang="da-DK" sz="1400" b="1" dirty="0">
                <a:latin typeface="Montserrat" panose="00000500000000000000" pitchFamily="2" charset="0"/>
              </a:rPr>
              <a:t>zonas propensas a inestabilidad de laderas </a:t>
            </a:r>
            <a:r>
              <a:rPr lang="da-DK" sz="1400" dirty="0">
                <a:latin typeface="Montserrat" panose="00000500000000000000" pitchFamily="2" charset="0"/>
              </a:rPr>
              <a:t>y gestionar la </a:t>
            </a:r>
            <a:r>
              <a:rPr lang="da-DK" sz="1400" b="1" dirty="0">
                <a:latin typeface="Montserrat" panose="00000500000000000000" pitchFamily="2" charset="0"/>
              </a:rPr>
              <a:t>adquisición de equipo </a:t>
            </a:r>
            <a:r>
              <a:rPr lang="da-DK" sz="1400" dirty="0">
                <a:latin typeface="Montserrat" panose="00000500000000000000" pitchFamily="2" charset="0"/>
              </a:rPr>
              <a:t>para trabajo de campo (GPS, brújulas, distanciómetros, mapa movil, penetrómetros, etc</a:t>
            </a:r>
            <a:r>
              <a:rPr lang="da-DK" sz="1400" dirty="0" smtClean="0">
                <a:latin typeface="Montserrat" panose="00000500000000000000" pitchFamily="2" charset="0"/>
              </a:rPr>
              <a:t>.)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da-DK" sz="1400" dirty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da-DK" sz="1400" dirty="0" smtClean="0">
                <a:latin typeface="Montserrat" panose="00000500000000000000" pitchFamily="2" charset="0"/>
              </a:rPr>
              <a:t>Generar </a:t>
            </a:r>
            <a:r>
              <a:rPr lang="da-DK" sz="1400" dirty="0">
                <a:latin typeface="Montserrat" panose="00000500000000000000" pitchFamily="2" charset="0"/>
              </a:rPr>
              <a:t>fortalezas en </a:t>
            </a:r>
            <a:r>
              <a:rPr lang="da-DK" sz="1400" b="1" dirty="0">
                <a:latin typeface="Montserrat" panose="00000500000000000000" pitchFamily="2" charset="0"/>
              </a:rPr>
              <a:t>cartografía y análisis de imágenes de satélite</a:t>
            </a:r>
            <a:r>
              <a:rPr lang="da-DK" sz="1400" dirty="0">
                <a:latin typeface="Montserrat" panose="00000500000000000000" pitchFamily="2" charset="0"/>
              </a:rPr>
              <a:t> e implementar programas de </a:t>
            </a:r>
            <a:r>
              <a:rPr lang="da-DK" sz="1400" b="1" dirty="0">
                <a:latin typeface="Montserrat" panose="00000500000000000000" pitchFamily="2" charset="0"/>
              </a:rPr>
              <a:t>reforestación</a:t>
            </a:r>
            <a:r>
              <a:rPr lang="da-DK" sz="1400" dirty="0">
                <a:latin typeface="Montserrat" panose="00000500000000000000" pitchFamily="2" charset="0"/>
              </a:rPr>
              <a:t>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da-DK" sz="1400" dirty="0" smtClean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MX" sz="1400" dirty="0">
                <a:latin typeface="Montserrat" panose="00000500000000000000" pitchFamily="2" charset="0"/>
              </a:rPr>
              <a:t>Realizar acciones de </a:t>
            </a:r>
            <a:r>
              <a:rPr lang="es-MX" sz="1400" b="1" dirty="0">
                <a:latin typeface="Montserrat" panose="00000500000000000000" pitchFamily="2" charset="0"/>
              </a:rPr>
              <a:t>comunicación del riesgo</a:t>
            </a:r>
            <a:r>
              <a:rPr lang="es-MX" sz="1400" dirty="0">
                <a:latin typeface="Montserrat" panose="00000500000000000000" pitchFamily="2" charset="0"/>
              </a:rPr>
              <a:t> y difusión de </a:t>
            </a:r>
            <a:r>
              <a:rPr lang="es-MX" sz="1400" b="1" dirty="0">
                <a:latin typeface="Montserrat" panose="00000500000000000000" pitchFamily="2" charset="0"/>
              </a:rPr>
              <a:t>medidas de prevención</a:t>
            </a:r>
            <a:r>
              <a:rPr lang="es-MX" sz="1400" dirty="0">
                <a:latin typeface="Montserrat" panose="00000500000000000000" pitchFamily="2" charset="0"/>
              </a:rPr>
              <a:t>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da-DK" sz="1400" dirty="0" smtClean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Montserrat" panose="00000500000000000000" pitchFamily="2" charset="0"/>
              </a:rPr>
              <a:t>Implementar sistemas de </a:t>
            </a:r>
            <a:r>
              <a:rPr lang="es-MX" sz="1400" b="1" dirty="0" smtClean="0">
                <a:latin typeface="Montserrat" panose="00000500000000000000" pitchFamily="2" charset="0"/>
              </a:rPr>
              <a:t>monitoreo topográfico </a:t>
            </a:r>
            <a:r>
              <a:rPr lang="es-MX" sz="1400" dirty="0" smtClean="0">
                <a:latin typeface="Montserrat" panose="00000500000000000000" pitchFamily="2" charset="0"/>
              </a:rPr>
              <a:t>y análisis de imágenes de satélite para estimar </a:t>
            </a:r>
            <a:r>
              <a:rPr lang="es-MX" sz="1400" b="1" dirty="0" smtClean="0">
                <a:latin typeface="Montserrat" panose="00000500000000000000" pitchFamily="2" charset="0"/>
              </a:rPr>
              <a:t>velocidades de hundimiento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628800"/>
            <a:ext cx="4908656" cy="3149777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1115616" y="4778577"/>
            <a:ext cx="29402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s-MX" sz="900" b="1" dirty="0">
                <a:latin typeface="Montserrat" panose="00000500000000000000" pitchFamily="2" charset="0"/>
                <a:ea typeface="+mj-ea"/>
                <a:cs typeface="+mj-cs"/>
              </a:rPr>
              <a:t>Mapa de peligro de licuación de suelos originado por </a:t>
            </a:r>
            <a:r>
              <a:rPr lang="es-MX" sz="900" b="1" dirty="0" smtClean="0">
                <a:latin typeface="Montserrat" panose="00000500000000000000" pitchFamily="2" charset="0"/>
                <a:ea typeface="+mj-ea"/>
                <a:cs typeface="+mj-cs"/>
              </a:rPr>
              <a:t>sismos, SEDATU, BCS.</a:t>
            </a:r>
            <a:endParaRPr lang="es-MX" sz="900" b="1" dirty="0">
              <a:latin typeface="Montserrat" panose="00000500000000000000" pitchFamily="2" charset="0"/>
              <a:ea typeface="+mj-ea"/>
              <a:cs typeface="+mj-cs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-108520" y="210010"/>
            <a:ext cx="47772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Acciones de prevención por Dinámica</a:t>
            </a:r>
          </a:p>
          <a:p>
            <a:pPr algn="r"/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  de Suelos y Procesos Gravitacionales</a:t>
            </a:r>
          </a:p>
        </p:txBody>
      </p:sp>
    </p:spTree>
    <p:extLst>
      <p:ext uri="{BB962C8B-B14F-4D97-AF65-F5344CB8AC3E}">
        <p14:creationId xmlns:p14="http://schemas.microsoft.com/office/powerpoint/2010/main" val="42201483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6 Rectángulo"/>
          <p:cNvSpPr/>
          <p:nvPr/>
        </p:nvSpPr>
        <p:spPr>
          <a:xfrm>
            <a:off x="4139952" y="1782395"/>
            <a:ext cx="4759032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s-MX" sz="1400" dirty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Montserrat" panose="00000500000000000000" pitchFamily="2" charset="0"/>
              </a:rPr>
              <a:t>Implementar </a:t>
            </a:r>
            <a:r>
              <a:rPr lang="es-MX" sz="1400" dirty="0">
                <a:latin typeface="Montserrat" panose="00000500000000000000" pitchFamily="2" charset="0"/>
              </a:rPr>
              <a:t>políticas públicas para </a:t>
            </a:r>
            <a:r>
              <a:rPr lang="es-MX" sz="1400" b="1" dirty="0">
                <a:latin typeface="Montserrat" panose="00000500000000000000" pitchFamily="2" charset="0"/>
              </a:rPr>
              <a:t>captar agua de lluvia</a:t>
            </a:r>
            <a:r>
              <a:rPr lang="es-MX" sz="1400" dirty="0">
                <a:latin typeface="Montserrat" panose="00000500000000000000" pitchFamily="2" charset="0"/>
              </a:rPr>
              <a:t>, </a:t>
            </a:r>
            <a:r>
              <a:rPr lang="es-MX" sz="1400" b="1" dirty="0">
                <a:latin typeface="Montserrat" panose="00000500000000000000" pitchFamily="2" charset="0"/>
              </a:rPr>
              <a:t>tratar aguas residuales</a:t>
            </a:r>
            <a:r>
              <a:rPr lang="es-MX" sz="1400" dirty="0">
                <a:latin typeface="Montserrat" panose="00000500000000000000" pitchFamily="2" charset="0"/>
              </a:rPr>
              <a:t> y construir </a:t>
            </a:r>
            <a:r>
              <a:rPr lang="es-MX" sz="1400" b="1" dirty="0">
                <a:latin typeface="Montserrat" panose="00000500000000000000" pitchFamily="2" charset="0"/>
              </a:rPr>
              <a:t>pozos de absorción</a:t>
            </a:r>
            <a:r>
              <a:rPr lang="es-MX" sz="1400" dirty="0">
                <a:latin typeface="Montserrat" panose="00000500000000000000" pitchFamily="2" charset="0"/>
              </a:rPr>
              <a:t>.</a:t>
            </a:r>
          </a:p>
          <a:p>
            <a:pPr algn="just"/>
            <a:endParaRPr lang="da-DK" sz="1200" dirty="0" smtClean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da-DK" sz="1400" dirty="0" smtClean="0">
                <a:latin typeface="Montserrat" panose="00000500000000000000" pitchFamily="2" charset="0"/>
              </a:rPr>
              <a:t>Generar </a:t>
            </a:r>
            <a:r>
              <a:rPr lang="da-DK" sz="1400" dirty="0">
                <a:latin typeface="Montserrat" panose="00000500000000000000" pitchFamily="2" charset="0"/>
              </a:rPr>
              <a:t>fortalezas en </a:t>
            </a:r>
            <a:r>
              <a:rPr lang="da-DK" sz="1400" b="1" dirty="0">
                <a:latin typeface="Montserrat" panose="00000500000000000000" pitchFamily="2" charset="0"/>
              </a:rPr>
              <a:t>cartografía y análisis de imágenes de satélite</a:t>
            </a:r>
            <a:r>
              <a:rPr lang="da-DK" sz="1400" dirty="0">
                <a:latin typeface="Montserrat" panose="00000500000000000000" pitchFamily="2" charset="0"/>
              </a:rPr>
              <a:t> e implementar programas de </a:t>
            </a:r>
            <a:r>
              <a:rPr lang="da-DK" sz="1400" b="1" dirty="0">
                <a:latin typeface="Montserrat" panose="00000500000000000000" pitchFamily="2" charset="0"/>
              </a:rPr>
              <a:t>reforestación</a:t>
            </a:r>
            <a:r>
              <a:rPr lang="da-DK" sz="1400" dirty="0">
                <a:latin typeface="Montserrat" panose="00000500000000000000" pitchFamily="2" charset="0"/>
              </a:rPr>
              <a:t>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da-DK" sz="1400" dirty="0" smtClean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MX" sz="1400" dirty="0">
                <a:latin typeface="Montserrat" panose="00000500000000000000" pitchFamily="2" charset="0"/>
              </a:rPr>
              <a:t>Realizar acciones de </a:t>
            </a:r>
            <a:r>
              <a:rPr lang="es-MX" sz="1400" b="1" dirty="0">
                <a:latin typeface="Montserrat" panose="00000500000000000000" pitchFamily="2" charset="0"/>
              </a:rPr>
              <a:t>comunicación del riesgo</a:t>
            </a:r>
            <a:r>
              <a:rPr lang="es-MX" sz="1400" dirty="0">
                <a:latin typeface="Montserrat" panose="00000500000000000000" pitchFamily="2" charset="0"/>
              </a:rPr>
              <a:t> y difusión de </a:t>
            </a:r>
            <a:r>
              <a:rPr lang="es-MX" sz="1400" b="1" dirty="0">
                <a:latin typeface="Montserrat" panose="00000500000000000000" pitchFamily="2" charset="0"/>
              </a:rPr>
              <a:t>medidas de prevención</a:t>
            </a:r>
            <a:r>
              <a:rPr lang="es-MX" sz="1400" dirty="0">
                <a:latin typeface="Montserrat" panose="00000500000000000000" pitchFamily="2" charset="0"/>
              </a:rPr>
              <a:t>.</a:t>
            </a:r>
          </a:p>
          <a:p>
            <a:pPr algn="just"/>
            <a:endParaRPr lang="es-MX" sz="1400" dirty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Montserrat" panose="00000500000000000000" pitchFamily="2" charset="0"/>
              </a:rPr>
              <a:t>Implementar </a:t>
            </a:r>
            <a:r>
              <a:rPr lang="es-MX" sz="1400" dirty="0">
                <a:latin typeface="Montserrat" panose="00000500000000000000" pitchFamily="2" charset="0"/>
              </a:rPr>
              <a:t>políticas públicas para </a:t>
            </a:r>
            <a:r>
              <a:rPr lang="es-MX" sz="1400" b="1" dirty="0" smtClean="0">
                <a:latin typeface="Montserrat" panose="00000500000000000000" pitchFamily="2" charset="0"/>
              </a:rPr>
              <a:t>captar </a:t>
            </a:r>
            <a:r>
              <a:rPr lang="es-MX" sz="1400" b="1" dirty="0">
                <a:latin typeface="Montserrat" panose="00000500000000000000" pitchFamily="2" charset="0"/>
              </a:rPr>
              <a:t>agua de lluvia</a:t>
            </a:r>
            <a:r>
              <a:rPr lang="es-MX" sz="1400" dirty="0">
                <a:latin typeface="Montserrat" panose="00000500000000000000" pitchFamily="2" charset="0"/>
              </a:rPr>
              <a:t>, </a:t>
            </a:r>
            <a:r>
              <a:rPr lang="es-MX" sz="1400" b="1" dirty="0" smtClean="0">
                <a:latin typeface="Montserrat" panose="00000500000000000000" pitchFamily="2" charset="0"/>
              </a:rPr>
              <a:t>tratar </a:t>
            </a:r>
            <a:r>
              <a:rPr lang="es-MX" sz="1400" b="1" dirty="0">
                <a:latin typeface="Montserrat" panose="00000500000000000000" pitchFamily="2" charset="0"/>
              </a:rPr>
              <a:t>aguas residuales</a:t>
            </a:r>
            <a:r>
              <a:rPr lang="es-MX" sz="1400" dirty="0">
                <a:latin typeface="Montserrat" panose="00000500000000000000" pitchFamily="2" charset="0"/>
              </a:rPr>
              <a:t> y </a:t>
            </a:r>
            <a:r>
              <a:rPr lang="es-MX" sz="1400" dirty="0" smtClean="0">
                <a:latin typeface="Montserrat" panose="00000500000000000000" pitchFamily="2" charset="0"/>
              </a:rPr>
              <a:t>construir </a:t>
            </a:r>
            <a:r>
              <a:rPr lang="es-MX" sz="1400" b="1" dirty="0">
                <a:latin typeface="Montserrat" panose="00000500000000000000" pitchFamily="2" charset="0"/>
              </a:rPr>
              <a:t>pozos de absorción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  <a:endParaRPr lang="es-MX" sz="1400" dirty="0">
              <a:latin typeface="Montserrat" panose="00000500000000000000" pitchFamily="2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423590" y="6021288"/>
            <a:ext cx="36724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s-MX" sz="1000" b="1" dirty="0" smtClean="0">
                <a:latin typeface="Montserrat" panose="00000500000000000000" pitchFamily="2" charset="0"/>
                <a:ea typeface="+mj-ea"/>
                <a:cs typeface="+mj-cs"/>
              </a:rPr>
              <a:t>Deslizamiento marino</a:t>
            </a:r>
            <a:r>
              <a:rPr lang="es-MX" sz="1000" b="1" dirty="0">
                <a:latin typeface="Montserrat" panose="00000500000000000000" pitchFamily="2" charset="0"/>
                <a:ea typeface="+mj-ea"/>
                <a:cs typeface="+mj-cs"/>
              </a:rPr>
              <a:t>, playa de la bahía de Los </a:t>
            </a:r>
            <a:r>
              <a:rPr lang="es-MX" sz="1000" b="1" dirty="0" smtClean="0">
                <a:latin typeface="Montserrat" panose="00000500000000000000" pitchFamily="2" charset="0"/>
                <a:ea typeface="+mj-ea"/>
                <a:cs typeface="+mj-cs"/>
              </a:rPr>
              <a:t>Frailes, Los Cabos, BCS. </a:t>
            </a:r>
            <a:endParaRPr lang="es-MX" sz="1000" b="1" dirty="0">
              <a:latin typeface="Montserrat" panose="00000500000000000000" pitchFamily="2" charset="0"/>
              <a:ea typeface="+mj-ea"/>
              <a:cs typeface="+mj-cs"/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611560" y="1055293"/>
            <a:ext cx="3484438" cy="2301699"/>
            <a:chOff x="611560" y="1055293"/>
            <a:chExt cx="3342245" cy="2200809"/>
          </a:xfrm>
        </p:grpSpPr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560" y="1055293"/>
              <a:ext cx="3342245" cy="2200809"/>
            </a:xfrm>
            <a:prstGeom prst="rect">
              <a:avLst/>
            </a:prstGeom>
          </p:spPr>
        </p:pic>
        <p:sp>
          <p:nvSpPr>
            <p:cNvPr id="8" name="CuadroTexto 7"/>
            <p:cNvSpPr txBox="1"/>
            <p:nvPr/>
          </p:nvSpPr>
          <p:spPr>
            <a:xfrm>
              <a:off x="611560" y="1055293"/>
              <a:ext cx="652743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s-MX" dirty="0" smtClean="0">
                  <a:solidFill>
                    <a:srgbClr val="FF0000"/>
                  </a:solidFill>
                </a:rPr>
                <a:t>2005</a:t>
              </a:r>
              <a:endParaRPr lang="es-MX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9" name="Grupo 8"/>
          <p:cNvGrpSpPr/>
          <p:nvPr/>
        </p:nvGrpSpPr>
        <p:grpSpPr>
          <a:xfrm>
            <a:off x="611560" y="3569528"/>
            <a:ext cx="3484438" cy="2308324"/>
            <a:chOff x="611560" y="3569528"/>
            <a:chExt cx="3342245" cy="2189657"/>
          </a:xfrm>
        </p:grpSpPr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560" y="3573016"/>
              <a:ext cx="3342245" cy="2186169"/>
            </a:xfrm>
            <a:prstGeom prst="rect">
              <a:avLst/>
            </a:prstGeom>
          </p:spPr>
        </p:pic>
        <p:sp>
          <p:nvSpPr>
            <p:cNvPr id="11" name="CuadroTexto 10"/>
            <p:cNvSpPr txBox="1"/>
            <p:nvPr/>
          </p:nvSpPr>
          <p:spPr>
            <a:xfrm>
              <a:off x="611560" y="3569528"/>
              <a:ext cx="652743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s-MX" dirty="0" smtClean="0">
                  <a:solidFill>
                    <a:srgbClr val="FF0000"/>
                  </a:solidFill>
                </a:rPr>
                <a:t>2013</a:t>
              </a:r>
              <a:endParaRPr lang="es-MX" dirty="0">
                <a:solidFill>
                  <a:srgbClr val="FF0000"/>
                </a:solidFill>
              </a:endParaRPr>
            </a:p>
          </p:txBody>
        </p:sp>
      </p:grpSp>
      <p:sp>
        <p:nvSpPr>
          <p:cNvPr id="12" name="11 CuadroTexto"/>
          <p:cNvSpPr txBox="1"/>
          <p:nvPr/>
        </p:nvSpPr>
        <p:spPr>
          <a:xfrm>
            <a:off x="-108520" y="210010"/>
            <a:ext cx="47772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Acciones de prevención por Dinámica</a:t>
            </a:r>
          </a:p>
          <a:p>
            <a:pPr algn="r"/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  de Suelos y Procesos Gravitacionales</a:t>
            </a:r>
          </a:p>
        </p:txBody>
      </p:sp>
    </p:spTree>
    <p:extLst>
      <p:ext uri="{BB962C8B-B14F-4D97-AF65-F5344CB8AC3E}">
        <p14:creationId xmlns:p14="http://schemas.microsoft.com/office/powerpoint/2010/main" val="2182144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8 Rectángulo"/>
          <p:cNvSpPr/>
          <p:nvPr/>
        </p:nvSpPr>
        <p:spPr>
          <a:xfrm>
            <a:off x="3995936" y="908720"/>
            <a:ext cx="40548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CBB487"/>
              </a:buClr>
            </a:pPr>
            <a:r>
              <a:rPr lang="da-DK" sz="1600" b="1" dirty="0" smtClean="0">
                <a:solidFill>
                  <a:srgbClr val="860000"/>
                </a:solidFill>
                <a:latin typeface="Montserrat" panose="00000500000000000000" pitchFamily="2" charset="0"/>
              </a:rPr>
              <a:t>Recursos disponibles en CENAPRED</a:t>
            </a:r>
          </a:p>
        </p:txBody>
      </p:sp>
      <p:sp>
        <p:nvSpPr>
          <p:cNvPr id="3" name="6 Rectángulo"/>
          <p:cNvSpPr/>
          <p:nvPr/>
        </p:nvSpPr>
        <p:spPr>
          <a:xfrm>
            <a:off x="3773408" y="1340768"/>
            <a:ext cx="5263088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da-DK" sz="1400" dirty="0" smtClean="0">
                <a:latin typeface="Montserrat" panose="00000500000000000000" pitchFamily="2" charset="0"/>
              </a:rPr>
              <a:t>En la página del ANR está disponible para su </a:t>
            </a:r>
            <a:r>
              <a:rPr lang="da-DK" sz="1400" b="1" dirty="0" smtClean="0">
                <a:latin typeface="Montserrat" panose="00000500000000000000" pitchFamily="2" charset="0"/>
              </a:rPr>
              <a:t>consulta y descarga el Mapa Nacional de Susceptibilidad a la Inestabilidad de Laderas</a:t>
            </a:r>
            <a:r>
              <a:rPr lang="da-DK" sz="1400" dirty="0" smtClean="0">
                <a:latin typeface="Montserrat" panose="00000500000000000000" pitchFamily="2" charset="0"/>
              </a:rPr>
              <a:t>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da-DK" sz="1000" dirty="0" smtClean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da-DK" sz="1400" dirty="0" smtClean="0">
                <a:latin typeface="Montserrat" panose="00000500000000000000" pitchFamily="2" charset="0"/>
              </a:rPr>
              <a:t>Además del Atlas de Riesgos Estatal, se recomienda </a:t>
            </a:r>
            <a:r>
              <a:rPr lang="da-DK" sz="1400" b="1" dirty="0" smtClean="0">
                <a:latin typeface="Montserrat" panose="00000500000000000000" pitchFamily="2" charset="0"/>
              </a:rPr>
              <a:t>considerar las metodologías de inestabilidad de laderas que se pueden consultar en la página del ANR</a:t>
            </a:r>
            <a:r>
              <a:rPr lang="da-DK" sz="1400" dirty="0" smtClean="0">
                <a:latin typeface="Montserrat" panose="00000500000000000000" pitchFamily="2" charset="0"/>
              </a:rPr>
              <a:t>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da-DK" sz="1000" dirty="0" smtClean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da-DK" sz="1400" b="1" dirty="0" smtClean="0">
                <a:latin typeface="Montserrat" panose="00000500000000000000" pitchFamily="2" charset="0"/>
              </a:rPr>
              <a:t>Para los fenómenos de hundimiento, agrietamiento y licuación de </a:t>
            </a:r>
            <a:r>
              <a:rPr lang="da-DK" sz="1400" b="1" dirty="0">
                <a:latin typeface="Montserrat" panose="00000500000000000000" pitchFamily="2" charset="0"/>
              </a:rPr>
              <a:t>suelos </a:t>
            </a:r>
            <a:r>
              <a:rPr lang="da-DK" sz="1400" dirty="0">
                <a:latin typeface="Montserrat" panose="00000500000000000000" pitchFamily="2" charset="0"/>
              </a:rPr>
              <a:t>se recomienda </a:t>
            </a:r>
            <a:r>
              <a:rPr lang="da-DK" sz="1400" b="1" dirty="0">
                <a:latin typeface="Montserrat" panose="00000500000000000000" pitchFamily="2" charset="0"/>
              </a:rPr>
              <a:t>seguir los lineamientos de la Guía de Contenido </a:t>
            </a:r>
            <a:r>
              <a:rPr lang="da-DK" sz="1400" b="1" dirty="0" smtClean="0">
                <a:latin typeface="Montserrat" panose="00000500000000000000" pitchFamily="2" charset="0"/>
              </a:rPr>
              <a:t>Mínimo.</a:t>
            </a:r>
          </a:p>
          <a:p>
            <a:pPr marL="177800" algn="just"/>
            <a:r>
              <a:rPr lang="da-DK" sz="1400" dirty="0" smtClean="0">
                <a:latin typeface="Montserrat" panose="00000500000000000000" pitchFamily="2" charset="0"/>
              </a:rPr>
              <a:t>http</a:t>
            </a:r>
            <a:r>
              <a:rPr lang="da-DK" sz="1400" dirty="0">
                <a:latin typeface="Montserrat" panose="00000500000000000000" pitchFamily="2" charset="0"/>
              </a:rPr>
              <a:t>://www.atlasnacionalderiesgos.gob.mx/archivo/descargas.html</a:t>
            </a:r>
            <a:endParaRPr lang="da-DK" sz="1400" dirty="0" smtClean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da-DK" sz="1000" dirty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da-DK" sz="1400" b="1" dirty="0" smtClean="0">
                <a:latin typeface="Montserrat" panose="00000500000000000000" pitchFamily="2" charset="0"/>
              </a:rPr>
              <a:t>El CENAPRED cuenta con un curso especializado para la construcción de pluviómetros caseros y un tutorial </a:t>
            </a:r>
            <a:r>
              <a:rPr lang="da-DK" sz="1400" dirty="0" smtClean="0">
                <a:latin typeface="Montserrat" panose="00000500000000000000" pitchFamily="2" charset="0"/>
              </a:rPr>
              <a:t>que está disponible en: https</a:t>
            </a:r>
            <a:r>
              <a:rPr lang="da-DK" sz="1400" dirty="0">
                <a:latin typeface="Montserrat" panose="00000500000000000000" pitchFamily="2" charset="0"/>
              </a:rPr>
              <a:t>://</a:t>
            </a:r>
            <a:r>
              <a:rPr lang="da-DK" sz="1400" dirty="0" smtClean="0">
                <a:latin typeface="Montserrat" panose="00000500000000000000" pitchFamily="2" charset="0"/>
              </a:rPr>
              <a:t>drive.google.com/file/d/ 1Mlym3nK-RDGNimt3wnwvBIgwaBOSieXq/ view?usp=sharing</a:t>
            </a:r>
            <a:endParaRPr lang="da-DK" sz="1400" dirty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da-DK" sz="1000" dirty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da-DK" sz="1400" dirty="0" smtClean="0">
                <a:latin typeface="Montserrat" panose="00000500000000000000" pitchFamily="2" charset="0"/>
              </a:rPr>
              <a:t>Consultar el informe: </a:t>
            </a:r>
            <a:r>
              <a:rPr lang="es-MX" sz="1400" b="1" dirty="0">
                <a:latin typeface="Montserrat" panose="00000500000000000000" pitchFamily="2" charset="0"/>
              </a:rPr>
              <a:t>Investigación experimental y analítica en materiales que presentaron licuación de suelos en los municipios de Mexicali, B. C., y en San Luis Río Colorado, </a:t>
            </a:r>
            <a:r>
              <a:rPr lang="es-MX" sz="1400" b="1" dirty="0" smtClean="0">
                <a:latin typeface="Montserrat" panose="00000500000000000000" pitchFamily="2" charset="0"/>
              </a:rPr>
              <a:t>Sonora</a:t>
            </a:r>
            <a:r>
              <a:rPr lang="es-MX" sz="1400" dirty="0" smtClean="0">
                <a:latin typeface="Montserrat" panose="00000500000000000000" pitchFamily="2" charset="0"/>
              </a:rPr>
              <a:t>, disponible para su consulta en la página del </a:t>
            </a:r>
            <a:r>
              <a:rPr lang="da-DK" sz="1400" dirty="0" smtClean="0">
                <a:latin typeface="Montserrat" panose="00000500000000000000" pitchFamily="2" charset="0"/>
              </a:rPr>
              <a:t>CENAPRED.</a:t>
            </a:r>
            <a:endParaRPr lang="da-DK" sz="1400" dirty="0">
              <a:latin typeface="Montserrat" panose="00000500000000000000" pitchFamily="2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980728"/>
            <a:ext cx="2588202" cy="2376264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349903" y="3427692"/>
            <a:ext cx="33410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s-MX" sz="1000" b="1" dirty="0">
                <a:latin typeface="Montserrat" panose="00000500000000000000" pitchFamily="2" charset="0"/>
                <a:ea typeface="+mj-ea"/>
                <a:cs typeface="+mj-cs"/>
              </a:rPr>
              <a:t>Desprendimiento de roca, Los Barriles, </a:t>
            </a:r>
            <a:r>
              <a:rPr lang="es-MX" sz="1000" b="1" dirty="0" smtClean="0">
                <a:latin typeface="Montserrat" panose="00000500000000000000" pitchFamily="2" charset="0"/>
                <a:ea typeface="+mj-ea"/>
                <a:cs typeface="+mj-cs"/>
              </a:rPr>
              <a:t>La Paz, BCS, SEDESOL</a:t>
            </a:r>
            <a:endParaRPr lang="es-MX" sz="1000" b="1" dirty="0">
              <a:latin typeface="Montserrat" panose="00000500000000000000" pitchFamily="2" charset="0"/>
              <a:ea typeface="+mj-ea"/>
              <a:cs typeface="+mj-cs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35" y="3904583"/>
            <a:ext cx="2820883" cy="2118973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475698" y="6023556"/>
            <a:ext cx="30828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s-MX" sz="1000" b="1" dirty="0">
                <a:latin typeface="Montserrat" panose="00000500000000000000" pitchFamily="2" charset="0"/>
                <a:ea typeface="+mj-ea"/>
                <a:cs typeface="+mj-cs"/>
              </a:rPr>
              <a:t>Desprendimiento de roca, San Bartolo, </a:t>
            </a:r>
            <a:r>
              <a:rPr lang="es-MX" sz="1000" b="1" dirty="0" smtClean="0">
                <a:latin typeface="Montserrat" panose="00000500000000000000" pitchFamily="2" charset="0"/>
                <a:ea typeface="+mj-ea"/>
                <a:cs typeface="+mj-cs"/>
              </a:rPr>
              <a:t>La Paz, BCS</a:t>
            </a:r>
            <a:endParaRPr lang="es-MX" sz="1000" b="1" dirty="0">
              <a:latin typeface="Montserrat" panose="00000500000000000000" pitchFamily="2" charset="0"/>
              <a:ea typeface="+mj-ea"/>
              <a:cs typeface="+mj-cs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-108520" y="210010"/>
            <a:ext cx="47772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Acciones de prevención por Dinámica</a:t>
            </a:r>
          </a:p>
          <a:p>
            <a:pPr algn="r"/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  de Suelos y Procesos Gravitacionales</a:t>
            </a:r>
          </a:p>
        </p:txBody>
      </p:sp>
    </p:spTree>
    <p:extLst>
      <p:ext uri="{BB962C8B-B14F-4D97-AF65-F5344CB8AC3E}">
        <p14:creationId xmlns:p14="http://schemas.microsoft.com/office/powerpoint/2010/main" val="19307045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CuadroTexto">
            <a:extLst>
              <a:ext uri="{FF2B5EF4-FFF2-40B4-BE49-F238E27FC236}">
                <a16:creationId xmlns:a16="http://schemas.microsoft.com/office/drawing/2014/main" xmlns="" id="{8704289E-E0FC-492E-AA72-A14602583E7F}"/>
              </a:ext>
            </a:extLst>
          </p:cNvPr>
          <p:cNvSpPr txBox="1"/>
          <p:nvPr/>
        </p:nvSpPr>
        <p:spPr>
          <a:xfrm>
            <a:off x="71015" y="298660"/>
            <a:ext cx="5770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Vulnerabilidad de vivienda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graphicFrame>
        <p:nvGraphicFramePr>
          <p:cNvPr id="19" name="1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1416007"/>
              </p:ext>
            </p:extLst>
          </p:nvPr>
        </p:nvGraphicFramePr>
        <p:xfrm>
          <a:off x="539552" y="908721"/>
          <a:ext cx="7440678" cy="232956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049032"/>
                <a:gridCol w="974375"/>
                <a:gridCol w="1417271"/>
              </a:tblGrid>
              <a:tr h="417565"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u="none" strike="noStrike" baseline="0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Tipología de vivienda en </a:t>
                      </a:r>
                      <a:r>
                        <a:rPr lang="es-MX" sz="1400" b="1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Baja California Sur</a:t>
                      </a:r>
                      <a:endParaRPr lang="es-MX" sz="1400" b="1" i="0" u="none" strike="noStrike" baseline="0" dirty="0">
                        <a:solidFill>
                          <a:schemeClr val="bg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u="none" strike="noStrike" baseline="0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No. viviendas</a:t>
                      </a:r>
                      <a:endParaRPr lang="es-MX" sz="1400" b="1" i="0" u="none" strike="noStrike" baseline="0" dirty="0">
                        <a:solidFill>
                          <a:schemeClr val="bg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u="none" strike="noStrike" baseline="0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Vulnerabilidad</a:t>
                      </a:r>
                      <a:endParaRPr lang="es-MX" sz="1400" b="1" i="0" u="none" strike="noStrike" baseline="0" dirty="0">
                        <a:solidFill>
                          <a:schemeClr val="bg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266086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 dirty="0">
                          <a:effectLst/>
                          <a:latin typeface="Montserrat" panose="00000500000000000000" pitchFamily="2" charset="0"/>
                        </a:rPr>
                        <a:t>Muros de mampostería con techos rígidos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141,544 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u="none" strike="noStrike" dirty="0" smtClean="0">
                          <a:solidFill>
                            <a:srgbClr val="00B050"/>
                          </a:solidFill>
                          <a:effectLst/>
                          <a:latin typeface="Montserrat" panose="00000500000000000000" pitchFamily="2" charset="0"/>
                        </a:rPr>
                        <a:t>Baja</a:t>
                      </a:r>
                      <a:endParaRPr lang="es-MX" sz="1400" b="1" i="0" u="none" strike="noStrike" dirty="0">
                        <a:solidFill>
                          <a:srgbClr val="00B05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</a:tr>
              <a:tr h="335276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 dirty="0">
                          <a:effectLst/>
                          <a:latin typeface="Montserrat" panose="00000500000000000000" pitchFamily="2" charset="0"/>
                        </a:rPr>
                        <a:t>Muros de mampostería con techos flexibles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46,201 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Montserrat" panose="00000500000000000000" pitchFamily="2" charset="0"/>
                        </a:rPr>
                        <a:t>Media</a:t>
                      </a:r>
                      <a:endParaRPr lang="es-MX" sz="1400" b="1" i="0" u="none" strike="noStrike" dirty="0" smtClean="0">
                        <a:solidFill>
                          <a:srgbClr val="FFC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</a:tr>
              <a:tr h="268221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 dirty="0">
                          <a:effectLst/>
                          <a:latin typeface="Montserrat" panose="00000500000000000000" pitchFamily="2" charset="0"/>
                        </a:rPr>
                        <a:t>Muros de adobe con techos rígidos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586 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</a:tr>
              <a:tr h="268221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1" u="none" strike="noStrike" dirty="0">
                          <a:solidFill>
                            <a:srgbClr val="FF0000"/>
                          </a:solidFill>
                          <a:effectLst/>
                          <a:latin typeface="Montserrat" panose="00000500000000000000" pitchFamily="2" charset="0"/>
                        </a:rPr>
                        <a:t>Muros de adobe con techos flexibles</a:t>
                      </a:r>
                      <a:endParaRPr lang="es-MX" sz="1400" b="1" i="0" u="none" strike="noStrike" dirty="0">
                        <a:solidFill>
                          <a:srgbClr val="FF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Montserrat" panose="00000500000000000000" pitchFamily="2" charset="0"/>
                        </a:rPr>
                        <a:t>191 </a:t>
                      </a:r>
                      <a:endParaRPr lang="es-MX" sz="1400" b="1" i="0" u="none" strike="noStrike" dirty="0">
                        <a:solidFill>
                          <a:srgbClr val="FF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</a:tr>
              <a:tr h="268221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1" u="none" strike="noStrike" dirty="0">
                          <a:solidFill>
                            <a:srgbClr val="FF0000"/>
                          </a:solidFill>
                          <a:effectLst/>
                          <a:latin typeface="Montserrat" panose="00000500000000000000" pitchFamily="2" charset="0"/>
                        </a:rPr>
                        <a:t>Muros de materiales débiles con techos flexibles</a:t>
                      </a:r>
                      <a:endParaRPr lang="es-MX" sz="1400" b="1" i="0" u="none" strike="noStrike" dirty="0">
                        <a:solidFill>
                          <a:srgbClr val="FF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Montserrat" panose="00000500000000000000" pitchFamily="2" charset="0"/>
                        </a:rPr>
                        <a:t>5,032</a:t>
                      </a:r>
                      <a:endParaRPr lang="es-MX" sz="1400" b="1" i="0" u="none" strike="noStrike" dirty="0">
                        <a:solidFill>
                          <a:srgbClr val="FF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1" u="none" strike="noStrike" dirty="0" smtClean="0">
                          <a:solidFill>
                            <a:srgbClr val="FF0000"/>
                          </a:solidFill>
                          <a:effectLst/>
                          <a:latin typeface="Montserrat" panose="00000500000000000000" pitchFamily="2" charset="0"/>
                        </a:rPr>
                        <a:t>Alta</a:t>
                      </a:r>
                      <a:endParaRPr lang="es-MX" sz="1400" b="1" i="1" u="none" strike="noStrike" dirty="0">
                        <a:solidFill>
                          <a:srgbClr val="FF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</a:tr>
              <a:tr h="268221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1" u="none" strike="noStrike" dirty="0">
                          <a:solidFill>
                            <a:srgbClr val="860000"/>
                          </a:solidFill>
                          <a:effectLst/>
                          <a:latin typeface="Montserrat" panose="00000500000000000000" pitchFamily="2" charset="0"/>
                        </a:rPr>
                        <a:t>Vivienda no clasificada</a:t>
                      </a:r>
                      <a:endParaRPr lang="es-MX" sz="1400" b="1" i="0" u="none" strike="noStrike" dirty="0">
                        <a:solidFill>
                          <a:srgbClr val="86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400" b="1" i="0" u="none" strike="noStrike" dirty="0" smtClean="0">
                          <a:solidFill>
                            <a:srgbClr val="860000"/>
                          </a:solidFill>
                          <a:effectLst/>
                          <a:latin typeface="Montserrat" panose="00000500000000000000" pitchFamily="2" charset="0"/>
                        </a:rPr>
                        <a:t>15,418</a:t>
                      </a:r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 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u="none" strike="noStrike" dirty="0" smtClean="0">
                          <a:solidFill>
                            <a:srgbClr val="860000"/>
                          </a:solidFill>
                          <a:effectLst/>
                          <a:latin typeface="Montserrat" panose="00000500000000000000" pitchFamily="2" charset="0"/>
                        </a:rPr>
                        <a:t>Muy Alta</a:t>
                      </a:r>
                      <a:endParaRPr lang="es-MX" sz="1400" b="1" i="0" u="none" strike="noStrike" dirty="0">
                        <a:solidFill>
                          <a:srgbClr val="86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</a:tr>
              <a:tr h="212445"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Fuente: </a:t>
                      </a:r>
                      <a:r>
                        <a:rPr lang="es-MX" sz="10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Encuenta</a:t>
                      </a:r>
                      <a:r>
                        <a:rPr lang="es-MX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 </a:t>
                      </a:r>
                      <a:r>
                        <a:rPr lang="es-MX" sz="10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intercensal</a:t>
                      </a:r>
                      <a:r>
                        <a:rPr lang="es-MX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 INEGI 2015</a:t>
                      </a:r>
                      <a:endParaRPr lang="es-MX" sz="1000" b="0" i="0" u="none" strike="noStrike" dirty="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s-MX" sz="1400" b="1" i="0" u="none" strike="noStrike" dirty="0">
                        <a:solidFill>
                          <a:srgbClr val="86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1400" b="1" i="0" u="none" strike="noStrike" dirty="0">
                        <a:solidFill>
                          <a:srgbClr val="FF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</a:tr>
            </a:tbl>
          </a:graphicData>
        </a:graphic>
      </p:graphicFrame>
      <p:sp>
        <p:nvSpPr>
          <p:cNvPr id="22" name="21 Cerrar llave"/>
          <p:cNvSpPr/>
          <p:nvPr/>
        </p:nvSpPr>
        <p:spPr>
          <a:xfrm>
            <a:off x="7812360" y="1804174"/>
            <a:ext cx="216024" cy="1192778"/>
          </a:xfrm>
          <a:prstGeom prst="rightBrac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5" name="24 CuadroTexto"/>
          <p:cNvSpPr txBox="1"/>
          <p:nvPr/>
        </p:nvSpPr>
        <p:spPr>
          <a:xfrm>
            <a:off x="8020292" y="2221048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32%</a:t>
            </a:r>
            <a:endParaRPr lang="es-MX" dirty="0"/>
          </a:p>
        </p:txBody>
      </p:sp>
      <p:sp>
        <p:nvSpPr>
          <p:cNvPr id="10" name="9 CuadroTexto"/>
          <p:cNvSpPr txBox="1"/>
          <p:nvPr/>
        </p:nvSpPr>
        <p:spPr>
          <a:xfrm>
            <a:off x="2501717" y="5261568"/>
            <a:ext cx="6660232" cy="1438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Montserrat" panose="00000500000000000000" pitchFamily="2" charset="0"/>
              </a:rPr>
              <a:t>Uso de un formato y un manual para valorar cuantitativamente la vulnerabilidad estructural, previo a la ocurrencia de un fenómeno ,principalmente  sismo.</a:t>
            </a:r>
          </a:p>
          <a:p>
            <a:pPr marL="171450" indent="-171450" algn="just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Montserrat" panose="00000500000000000000" pitchFamily="2" charset="0"/>
              </a:rPr>
              <a:t>Curso de formación de instructores para que la metodología sea replicada en todo el estado.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2511557" y="4413703"/>
            <a:ext cx="6660232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  <a:spcAft>
                <a:spcPts val="600"/>
              </a:spcAft>
            </a:pPr>
            <a:r>
              <a:rPr lang="es-MX" sz="1400" b="1" dirty="0">
                <a:solidFill>
                  <a:srgbClr val="38806B"/>
                </a:solidFill>
                <a:latin typeface="Montserrat" panose="00000500000000000000" pitchFamily="2" charset="0"/>
              </a:rPr>
              <a:t>Actividades con las que CENAPRED puede contribuir al fortalecimiento de capacidades para la evaluación de la seguridad de las construcciones e infraestructura</a:t>
            </a:r>
            <a:r>
              <a:rPr lang="es-MX" sz="14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.</a:t>
            </a:r>
            <a:endParaRPr lang="es-MX" sz="1400" dirty="0" smtClean="0">
              <a:latin typeface="Montserrat" panose="00000500000000000000" pitchFamily="2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26" t="13779" r="21086" b="7479"/>
          <a:stretch/>
        </p:blipFill>
        <p:spPr bwMode="auto">
          <a:xfrm>
            <a:off x="75896" y="4484256"/>
            <a:ext cx="2346615" cy="2357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6 Rectángulo"/>
          <p:cNvSpPr/>
          <p:nvPr/>
        </p:nvSpPr>
        <p:spPr>
          <a:xfrm>
            <a:off x="0" y="3348900"/>
            <a:ext cx="9171789" cy="107465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4000"/>
              </a:lnSpc>
            </a:pPr>
            <a:r>
              <a:rPr lang="es-MX" sz="1400" dirty="0">
                <a:latin typeface="Montserrat" panose="00000500000000000000" pitchFamily="2" charset="0"/>
              </a:rPr>
              <a:t>La edificación para vivienda, promedio estatal, presenta un </a:t>
            </a:r>
            <a:r>
              <a:rPr lang="es-MX" sz="1400" b="1" dirty="0">
                <a:latin typeface="Montserrat" panose="00000500000000000000" pitchFamily="2" charset="0"/>
              </a:rPr>
              <a:t>nivel </a:t>
            </a:r>
            <a:r>
              <a:rPr lang="es-MX" sz="1400" b="1" dirty="0" smtClean="0">
                <a:latin typeface="Montserrat" panose="00000500000000000000" pitchFamily="2" charset="0"/>
              </a:rPr>
              <a:t>medio bajo </a:t>
            </a:r>
            <a:r>
              <a:rPr lang="es-MX" sz="1400" dirty="0" smtClean="0">
                <a:latin typeface="Montserrat" panose="00000500000000000000" pitchFamily="2" charset="0"/>
              </a:rPr>
              <a:t>(nivel 3, </a:t>
            </a:r>
            <a:r>
              <a:rPr lang="es-MX" sz="1400" dirty="0">
                <a:latin typeface="Montserrat" panose="00000500000000000000" pitchFamily="2" charset="0"/>
              </a:rPr>
              <a:t>en una escala de 1, muy bajo, y 7, muy alto) de </a:t>
            </a:r>
            <a:r>
              <a:rPr lang="es-MX" sz="1400" b="1" dirty="0">
                <a:latin typeface="Montserrat" panose="00000500000000000000" pitchFamily="2" charset="0"/>
              </a:rPr>
              <a:t>susceptibilidad de daño por </a:t>
            </a:r>
            <a:r>
              <a:rPr lang="es-MX" sz="1400" b="1" dirty="0" smtClean="0">
                <a:latin typeface="Montserrat" panose="00000500000000000000" pitchFamily="2" charset="0"/>
              </a:rPr>
              <a:t>sismo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  <a:endParaRPr lang="es-MX" sz="1400" dirty="0">
              <a:latin typeface="Montserrat" panose="00000500000000000000" pitchFamily="2" charset="0"/>
            </a:endParaRPr>
          </a:p>
          <a:p>
            <a:pPr algn="just">
              <a:lnSpc>
                <a:spcPct val="114000"/>
              </a:lnSpc>
            </a:pPr>
            <a:r>
              <a:rPr lang="es-MX" sz="1400" dirty="0" smtClean="0">
                <a:latin typeface="Montserrat" panose="00000500000000000000" pitchFamily="2" charset="0"/>
              </a:rPr>
              <a:t>Para el caso de vientos fuertes, promedio estatal, presenta un </a:t>
            </a:r>
            <a:r>
              <a:rPr lang="es-MX" sz="1400" b="1" dirty="0" smtClean="0">
                <a:latin typeface="Montserrat" panose="00000500000000000000" pitchFamily="2" charset="0"/>
              </a:rPr>
              <a:t>nivel alto </a:t>
            </a:r>
            <a:r>
              <a:rPr lang="es-MX" sz="1400" dirty="0" smtClean="0">
                <a:latin typeface="Montserrat" panose="00000500000000000000" pitchFamily="2" charset="0"/>
              </a:rPr>
              <a:t>(nivel 6, en una escala de 1, muy bajo, y 7, muy alto) de </a:t>
            </a:r>
            <a:r>
              <a:rPr lang="es-MX" sz="1400" b="1" dirty="0" smtClean="0">
                <a:latin typeface="Montserrat" panose="00000500000000000000" pitchFamily="2" charset="0"/>
              </a:rPr>
              <a:t>susceptibilidad de daño por viento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  <a:endParaRPr lang="es-MX" sz="1400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332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1297283"/>
              </p:ext>
            </p:extLst>
          </p:nvPr>
        </p:nvGraphicFramePr>
        <p:xfrm>
          <a:off x="1974316" y="0"/>
          <a:ext cx="5283518" cy="68144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AutoCAD Drawing" r:id="rId3" imgW="11658600" imgH="6553200" progId="AutoCAD.Drawing.16">
                  <p:embed/>
                </p:oleObj>
              </mc:Choice>
              <mc:Fallback>
                <p:oleObj name="AutoCAD Drawing" r:id="rId3" imgW="11658600" imgH="6553200" progId="AutoCAD.Drawing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8802" r="28802"/>
                      <a:stretch>
                        <a:fillRect/>
                      </a:stretch>
                    </p:blipFill>
                    <p:spPr bwMode="auto">
                      <a:xfrm>
                        <a:off x="1974316" y="0"/>
                        <a:ext cx="5283518" cy="681445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80327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4527905"/>
              </p:ext>
            </p:extLst>
          </p:nvPr>
        </p:nvGraphicFramePr>
        <p:xfrm>
          <a:off x="-10649" y="786045"/>
          <a:ext cx="8341849" cy="55051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AutoCAD Drawing" r:id="rId3" imgW="11658600" imgH="6553200" progId="AutoCAD.Drawing.16">
                  <p:embed/>
                </p:oleObj>
              </mc:Choice>
              <mc:Fallback>
                <p:oleObj name="AutoCAD Drawing" r:id="rId3" imgW="11658600" imgH="6553200" progId="AutoCAD.Drawing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7422" r="7422"/>
                      <a:stretch>
                        <a:fillRect/>
                      </a:stretch>
                    </p:blipFill>
                    <p:spPr bwMode="auto">
                      <a:xfrm>
                        <a:off x="-10649" y="786045"/>
                        <a:ext cx="8341849" cy="550518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30370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55"/>
          <a:stretch/>
        </p:blipFill>
        <p:spPr>
          <a:xfrm>
            <a:off x="0" y="-41880"/>
            <a:ext cx="9144001" cy="6899880"/>
          </a:xfrm>
          <a:prstGeom prst="rect">
            <a:avLst/>
          </a:prstGeom>
        </p:spPr>
      </p:pic>
      <p:sp>
        <p:nvSpPr>
          <p:cNvPr id="8" name="Rectángulo 3"/>
          <p:cNvSpPr>
            <a:spLocks noChangeArrowheads="1"/>
          </p:cNvSpPr>
          <p:nvPr/>
        </p:nvSpPr>
        <p:spPr bwMode="auto">
          <a:xfrm>
            <a:off x="5553306" y="4129137"/>
            <a:ext cx="3038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s-MX" altLang="es-MX" sz="1400" dirty="0" smtClean="0">
                <a:solidFill>
                  <a:srgbClr val="D4C19C"/>
                </a:solidFill>
                <a:latin typeface="Montserrat" panose="00000500000000000000" pitchFamily="2" charset="0"/>
              </a:rPr>
              <a:t>12 de febrero, 2019</a:t>
            </a:r>
            <a:endParaRPr lang="es-MX" altLang="es-MX" sz="1400" dirty="0">
              <a:solidFill>
                <a:srgbClr val="D4C19C"/>
              </a:solidFill>
              <a:latin typeface="Montserrat" panose="00000500000000000000" pitchFamily="2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683568" y="2413657"/>
            <a:ext cx="8449217" cy="1512168"/>
          </a:xfrm>
          <a:prstGeom prst="rect">
            <a:avLst/>
          </a:prstGeom>
          <a:gradFill flip="none" rotWithShape="1">
            <a:gsLst>
              <a:gs pos="0">
                <a:srgbClr val="439B82"/>
              </a:gs>
              <a:gs pos="100000">
                <a:srgbClr val="38806B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7" name="CuadroTexto 2"/>
          <p:cNvSpPr txBox="1">
            <a:spLocks noChangeArrowheads="1"/>
          </p:cNvSpPr>
          <p:nvPr/>
        </p:nvSpPr>
        <p:spPr bwMode="auto">
          <a:xfrm>
            <a:off x="3814192" y="2400300"/>
            <a:ext cx="4824536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1313" indent="-34131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30163" indent="-3016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lvl="1" algn="r" eaLnBrk="1" hangingPunct="1">
              <a:spcBef>
                <a:spcPct val="0"/>
              </a:spcBef>
              <a:buNone/>
            </a:pPr>
            <a:r>
              <a:rPr lang="es-MX" sz="2000" b="1" dirty="0">
                <a:solidFill>
                  <a:schemeClr val="bg1"/>
                </a:solidFill>
                <a:latin typeface="Montserrat" panose="00000500000000000000" pitchFamily="2" charset="0"/>
              </a:rPr>
              <a:t>ACCIONES DE </a:t>
            </a:r>
            <a:r>
              <a:rPr lang="es-MX" sz="2000" b="1" dirty="0" smtClean="0">
                <a:solidFill>
                  <a:schemeClr val="bg1"/>
                </a:solidFill>
                <a:latin typeface="Montserrat" panose="00000500000000000000" pitchFamily="2" charset="0"/>
              </a:rPr>
              <a:t>FORTALECIMIENTO PARA LA PREVENCIÓN ANTE FENÓMENOS NATURALES</a:t>
            </a:r>
            <a:endParaRPr lang="es-MX" sz="2000" b="1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lvl="1" algn="r" eaLnBrk="1" hangingPunct="1">
              <a:spcBef>
                <a:spcPct val="0"/>
              </a:spcBef>
              <a:buFontTx/>
              <a:buNone/>
            </a:pPr>
            <a:r>
              <a:rPr lang="es-MX" altLang="es-MX" sz="2000" b="1" dirty="0" smtClean="0">
                <a:solidFill>
                  <a:schemeClr val="bg1"/>
                </a:solidFill>
                <a:latin typeface="Montserrat" panose="00000500000000000000" pitchFamily="2" charset="0"/>
              </a:rPr>
              <a:t>Baja California Sur</a:t>
            </a:r>
            <a:endParaRPr lang="es-MX" altLang="es-MX" sz="2000" b="1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lvl="1" algn="r" eaLnBrk="1" hangingPunct="1">
              <a:spcBef>
                <a:spcPct val="0"/>
              </a:spcBef>
              <a:buFontTx/>
              <a:buNone/>
            </a:pPr>
            <a:r>
              <a:rPr lang="es-MX" altLang="es-MX" sz="1400" dirty="0" smtClean="0">
                <a:solidFill>
                  <a:schemeClr val="bg1"/>
                </a:solidFill>
                <a:latin typeface="Montserrat" panose="00000500000000000000" pitchFamily="2" charset="0"/>
              </a:rPr>
              <a:t>Dirección de Investigación</a:t>
            </a:r>
            <a:endParaRPr lang="es-MX" altLang="es-MX" sz="14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186" y="495476"/>
            <a:ext cx="2088232" cy="142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33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CuadroTexto">
            <a:extLst>
              <a:ext uri="{FF2B5EF4-FFF2-40B4-BE49-F238E27FC236}">
                <a16:creationId xmlns:a16="http://schemas.microsoft.com/office/drawing/2014/main" xmlns="" id="{8704289E-E0FC-492E-AA72-A14602583E7F}"/>
              </a:ext>
            </a:extLst>
          </p:cNvPr>
          <p:cNvSpPr txBox="1"/>
          <p:nvPr/>
        </p:nvSpPr>
        <p:spPr>
          <a:xfrm>
            <a:off x="8911" y="211910"/>
            <a:ext cx="4166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Reglamentos de Construcción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sp>
        <p:nvSpPr>
          <p:cNvPr id="8" name="4 CuadroTexto"/>
          <p:cNvSpPr txBox="1"/>
          <p:nvPr/>
        </p:nvSpPr>
        <p:spPr>
          <a:xfrm>
            <a:off x="179512" y="1052736"/>
            <a:ext cx="6048672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s-MX" sz="1400" dirty="0" smtClean="0">
                <a:latin typeface="Montserrat" panose="00000500000000000000" pitchFamily="2" charset="0"/>
              </a:rPr>
              <a:t>Según información de la Sociedad Mexicana de Ingeniería Estructural:</a:t>
            </a:r>
          </a:p>
          <a:p>
            <a:pPr marL="285750" indent="-285750">
              <a:lnSpc>
                <a:spcPct val="12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MX" sz="1400" b="1" dirty="0">
                <a:latin typeface="Montserrat" panose="00000500000000000000" pitchFamily="2" charset="0"/>
              </a:rPr>
              <a:t>Existe </a:t>
            </a:r>
            <a:r>
              <a:rPr lang="es-MX" sz="1400" dirty="0">
                <a:latin typeface="Montserrat" panose="00000500000000000000" pitchFamily="2" charset="0"/>
              </a:rPr>
              <a:t>un reglamento estatal, pero con enfoque de </a:t>
            </a:r>
            <a:r>
              <a:rPr lang="es-MX" sz="1400" b="1" dirty="0">
                <a:latin typeface="Montserrat" panose="00000500000000000000" pitchFamily="2" charset="0"/>
              </a:rPr>
              <a:t>desarrollo urbano</a:t>
            </a:r>
            <a:r>
              <a:rPr lang="es-MX" sz="1400" dirty="0">
                <a:latin typeface="Montserrat" panose="00000500000000000000" pitchFamily="2" charset="0"/>
              </a:rPr>
              <a:t>, la fecha de edición es </a:t>
            </a:r>
            <a:r>
              <a:rPr lang="es-MX" sz="1400" dirty="0" smtClean="0">
                <a:latin typeface="Montserrat" panose="00000500000000000000" pitchFamily="2" charset="0"/>
              </a:rPr>
              <a:t>2005.</a:t>
            </a:r>
          </a:p>
          <a:p>
            <a:pPr algn="just">
              <a:lnSpc>
                <a:spcPct val="125000"/>
              </a:lnSpc>
            </a:pPr>
            <a:r>
              <a:rPr lang="es-MX" sz="1400" dirty="0" smtClean="0">
                <a:latin typeface="Montserrat" panose="00000500000000000000" pitchFamily="2" charset="0"/>
              </a:rPr>
              <a:t>Según información del Atlas Nacional de Riesgos, se reporta la existencia de documentos normativos relativos a construcción y/o desarrollo urbano para el municipio de </a:t>
            </a:r>
            <a:r>
              <a:rPr lang="es-MX" sz="1400" b="1" dirty="0" smtClean="0">
                <a:latin typeface="Montserrat" panose="00000500000000000000" pitchFamily="2" charset="0"/>
              </a:rPr>
              <a:t>Los Cabos </a:t>
            </a:r>
            <a:r>
              <a:rPr lang="es-MX" sz="1400" dirty="0" smtClean="0">
                <a:latin typeface="Montserrat" panose="00000500000000000000" pitchFamily="2" charset="0"/>
              </a:rPr>
              <a:t>(1999).</a:t>
            </a:r>
          </a:p>
          <a:p>
            <a:pPr marL="285750" indent="-285750" algn="just">
              <a:lnSpc>
                <a:spcPct val="125000"/>
              </a:lnSpc>
              <a:buFont typeface="Arial" panose="020B0604020202020204" pitchFamily="34" charset="0"/>
              <a:buChar char="•"/>
            </a:pPr>
            <a:endParaRPr lang="es-MX" sz="1400" dirty="0" smtClean="0">
              <a:latin typeface="Montserrat" panose="00000500000000000000" pitchFamily="2" charset="0"/>
            </a:endParaRPr>
          </a:p>
        </p:txBody>
      </p:sp>
      <p:sp>
        <p:nvSpPr>
          <p:cNvPr id="7" name="2 CuadroTexto">
            <a:extLst>
              <a:ext uri="{FF2B5EF4-FFF2-40B4-BE49-F238E27FC236}">
                <a16:creationId xmlns:a16="http://schemas.microsoft.com/office/drawing/2014/main" xmlns="" id="{8704289E-E0FC-492E-AA72-A14602583E7F}"/>
              </a:ext>
            </a:extLst>
          </p:cNvPr>
          <p:cNvSpPr txBox="1"/>
          <p:nvPr/>
        </p:nvSpPr>
        <p:spPr>
          <a:xfrm>
            <a:off x="192461" y="3773093"/>
            <a:ext cx="21755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Recomendaciones</a:t>
            </a:r>
            <a:endParaRPr lang="es-MX" sz="1600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sp>
        <p:nvSpPr>
          <p:cNvPr id="10" name="4 CuadroTexto"/>
          <p:cNvSpPr txBox="1"/>
          <p:nvPr/>
        </p:nvSpPr>
        <p:spPr>
          <a:xfrm>
            <a:off x="192461" y="4293096"/>
            <a:ext cx="8856984" cy="2131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 algn="just">
              <a:lnSpc>
                <a:spcPct val="125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Impulsar </a:t>
            </a:r>
            <a:r>
              <a:rPr lang="es-MX" sz="1400" dirty="0">
                <a:latin typeface="Montserrat" panose="00000500000000000000" pitchFamily="2" charset="0"/>
              </a:rPr>
              <a:t>el desarrollo de la normatividad técnica en materia de construcción en </a:t>
            </a:r>
            <a:r>
              <a:rPr lang="es-MX" sz="1400" dirty="0" smtClean="0">
                <a:latin typeface="Montserrat" panose="00000500000000000000" pitchFamily="2" charset="0"/>
              </a:rPr>
              <a:t>Baja California Sur.</a:t>
            </a:r>
          </a:p>
          <a:p>
            <a:pPr marL="182563" indent="-182563" algn="just">
              <a:lnSpc>
                <a:spcPct val="125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Impulsar la creación y existencia de entes coadyuvantes de la autoridad local y/o estatal, para que, además de contar con reglamentos, se tenga la posibilidad de aplicarlos de manera adecuada y supervisada.</a:t>
            </a:r>
          </a:p>
          <a:p>
            <a:pPr marL="182563" indent="-182563" algn="just">
              <a:lnSpc>
                <a:spcPct val="125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s-MX" sz="1400" dirty="0">
                <a:latin typeface="Montserrat" panose="00000500000000000000" pitchFamily="2" charset="0"/>
              </a:rPr>
              <a:t>Promover </a:t>
            </a:r>
            <a:r>
              <a:rPr lang="es-MX" sz="1400" dirty="0" smtClean="0">
                <a:latin typeface="Montserrat" panose="00000500000000000000" pitchFamily="2" charset="0"/>
              </a:rPr>
              <a:t>la participación </a:t>
            </a:r>
            <a:r>
              <a:rPr lang="es-MX" sz="1400" dirty="0">
                <a:latin typeface="Montserrat" panose="00000500000000000000" pitchFamily="2" charset="0"/>
              </a:rPr>
              <a:t>de los Colegios de Ingenieros Civiles existentes </a:t>
            </a:r>
            <a:r>
              <a:rPr lang="es-MX" sz="1400" dirty="0" smtClean="0">
                <a:latin typeface="Montserrat" panose="00000500000000000000" pitchFamily="2" charset="0"/>
              </a:rPr>
              <a:t>en Baja California Sur.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44" t="12175" r="21413" b="7247"/>
          <a:stretch/>
        </p:blipFill>
        <p:spPr bwMode="auto">
          <a:xfrm>
            <a:off x="6182975" y="980728"/>
            <a:ext cx="2910550" cy="2961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2209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611560" y="1208941"/>
            <a:ext cx="792088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1600" dirty="0" smtClean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algn="ctr"/>
            <a:r>
              <a:rPr lang="es-MX" sz="16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Fortalecimiento </a:t>
            </a:r>
            <a:r>
              <a:rPr lang="es-MX" sz="1600" b="1" dirty="0">
                <a:solidFill>
                  <a:prstClr val="black"/>
                </a:solidFill>
                <a:latin typeface="Montserrat" panose="00000500000000000000" pitchFamily="2" charset="0"/>
              </a:rPr>
              <a:t>de capacidades de las autoridades estatales </a:t>
            </a:r>
            <a:endParaRPr lang="es-MX" sz="1600" b="1" dirty="0" smtClean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algn="ctr"/>
            <a:r>
              <a:rPr lang="es-MX" sz="16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para </a:t>
            </a:r>
            <a:r>
              <a:rPr lang="es-MX" sz="1600" b="1" dirty="0">
                <a:solidFill>
                  <a:prstClr val="black"/>
                </a:solidFill>
                <a:latin typeface="Montserrat" panose="00000500000000000000" pitchFamily="2" charset="0"/>
              </a:rPr>
              <a:t>la prevención y mitigación del riesgo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16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Formar 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u optimizar un </a:t>
            </a:r>
            <a:r>
              <a:rPr lang="es-MX" sz="1600" b="1" dirty="0">
                <a:solidFill>
                  <a:prstClr val="black"/>
                </a:solidFill>
                <a:latin typeface="Montserrat" panose="00000500000000000000" pitchFamily="2" charset="0"/>
              </a:rPr>
              <a:t>Comité Científico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, integrado por </a:t>
            </a:r>
            <a:r>
              <a:rPr lang="es-MX" sz="1600" b="1" dirty="0">
                <a:solidFill>
                  <a:prstClr val="black"/>
                </a:solidFill>
                <a:latin typeface="Montserrat" panose="00000500000000000000" pitchFamily="2" charset="0"/>
              </a:rPr>
              <a:t>especialistas locales, que asesore a las autoridades de gobierno y/o de Protección Civil 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respecto de todos los fenómenos que afecten a la 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entidad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16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Establecimiento 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de </a:t>
            </a:r>
            <a:r>
              <a:rPr lang="es-MX" sz="1600" b="1" dirty="0">
                <a:solidFill>
                  <a:prstClr val="black"/>
                </a:solidFill>
                <a:latin typeface="Montserrat" panose="00000500000000000000" pitchFamily="2" charset="0"/>
              </a:rPr>
              <a:t>protocolos de comunicación y de trabajo 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para la integración de dicho Comité a las actividades y estrategias de las direcciones generales de la Coordinación Nacional de Protección Civil y los comités científicos asesores del 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SINAPROC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16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Creación 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de un </a:t>
            </a:r>
            <a:r>
              <a:rPr lang="es-MX" sz="1600" b="1" dirty="0">
                <a:solidFill>
                  <a:prstClr val="black"/>
                </a:solidFill>
                <a:latin typeface="Montserrat" panose="00000500000000000000" pitchFamily="2" charset="0"/>
              </a:rPr>
              <a:t>subcomité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 para la elaboración / actualización del reglamento de construcción 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estatal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16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Participación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, vía remota, de un enlace estatal, con perfil técnico-científico, </a:t>
            </a:r>
            <a:r>
              <a:rPr lang="es-MX" sz="1600" b="1" dirty="0">
                <a:solidFill>
                  <a:prstClr val="black"/>
                </a:solidFill>
                <a:latin typeface="Montserrat" panose="00000500000000000000" pitchFamily="2" charset="0"/>
              </a:rPr>
              <a:t>en las reuniones de CCA del </a:t>
            </a:r>
            <a:r>
              <a:rPr lang="es-MX" sz="16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SINAPROC</a:t>
            </a:r>
            <a:endParaRPr lang="es-MX" sz="1600" b="1" dirty="0">
              <a:solidFill>
                <a:prstClr val="black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38237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907" y="3807305"/>
            <a:ext cx="2841495" cy="2862055"/>
          </a:xfrm>
          <a:prstGeom prst="rect">
            <a:avLst/>
          </a:prstGeom>
          <a:noFill/>
          <a:ln w="2857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uadroTexto 20">
            <a:extLst>
              <a:ext uri="{FF2B5EF4-FFF2-40B4-BE49-F238E27FC236}">
                <a16:creationId xmlns="" xmlns:a16="http://schemas.microsoft.com/office/drawing/2014/main" id="{5764E41A-638A-41F4-8891-65D83EA98CAE}"/>
              </a:ext>
            </a:extLst>
          </p:cNvPr>
          <p:cNvSpPr txBox="1"/>
          <p:nvPr/>
        </p:nvSpPr>
        <p:spPr>
          <a:xfrm>
            <a:off x="101011" y="4184771"/>
            <a:ext cx="553248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b="1" dirty="0">
                <a:latin typeface="Montserrat" panose="00000500000000000000" pitchFamily="2" charset="0"/>
              </a:rPr>
              <a:t>Temas a desarrollar</a:t>
            </a:r>
            <a:r>
              <a:rPr lang="es-MX" sz="1400" dirty="0">
                <a:latin typeface="Montserrat" panose="00000500000000000000" pitchFamily="2" charset="0"/>
              </a:rPr>
              <a:t>: </a:t>
            </a:r>
            <a:r>
              <a:rPr lang="es-MX" sz="1400" dirty="0" smtClean="0">
                <a:latin typeface="Montserrat" panose="00000500000000000000" pitchFamily="2" charset="0"/>
              </a:rPr>
              <a:t>Actualizar </a:t>
            </a:r>
            <a:r>
              <a:rPr lang="es-MX" sz="1400" dirty="0">
                <a:latin typeface="Montserrat" panose="00000500000000000000" pitchFamily="2" charset="0"/>
              </a:rPr>
              <a:t>los </a:t>
            </a:r>
            <a:r>
              <a:rPr lang="es-MX" sz="1400" b="1" dirty="0">
                <a:latin typeface="Montserrat" panose="00000500000000000000" pitchFamily="2" charset="0"/>
              </a:rPr>
              <a:t>puntos críticos </a:t>
            </a:r>
            <a:r>
              <a:rPr lang="es-MX" sz="1400" dirty="0" smtClean="0">
                <a:latin typeface="Montserrat" panose="00000500000000000000" pitchFamily="2" charset="0"/>
              </a:rPr>
              <a:t>de inundación </a:t>
            </a:r>
            <a:r>
              <a:rPr lang="es-MX" sz="1400" dirty="0">
                <a:latin typeface="Montserrat" panose="00000500000000000000" pitchFamily="2" charset="0"/>
              </a:rPr>
              <a:t>en el estado, </a:t>
            </a:r>
            <a:r>
              <a:rPr lang="es-MX" sz="1400" dirty="0" smtClean="0">
                <a:latin typeface="Montserrat" panose="00000500000000000000" pitchFamily="2" charset="0"/>
              </a:rPr>
              <a:t>sobre todo los que se ubican en cercanías de poblaciones asentadas en zonas de peligro, así como </a:t>
            </a:r>
            <a:r>
              <a:rPr lang="es-MX" sz="1400" b="1" dirty="0" smtClean="0">
                <a:latin typeface="Montserrat" panose="00000500000000000000" pitchFamily="2" charset="0"/>
              </a:rPr>
              <a:t>aguas abajo </a:t>
            </a:r>
            <a:r>
              <a:rPr lang="es-MX" sz="1400" dirty="0" smtClean="0">
                <a:latin typeface="Montserrat" panose="00000500000000000000" pitchFamily="2" charset="0"/>
              </a:rPr>
              <a:t>de las </a:t>
            </a:r>
            <a:r>
              <a:rPr lang="es-MX" sz="1400" b="1" dirty="0" smtClean="0">
                <a:latin typeface="Montserrat" panose="00000500000000000000" pitchFamily="2" charset="0"/>
              </a:rPr>
              <a:t>presas </a:t>
            </a:r>
            <a:r>
              <a:rPr lang="es-MX" sz="1400" dirty="0" smtClean="0">
                <a:latin typeface="Montserrat" panose="00000500000000000000" pitchFamily="2" charset="0"/>
              </a:rPr>
              <a:t>que tienen como fin el </a:t>
            </a:r>
            <a:r>
              <a:rPr lang="es-MX" sz="1400" b="1" dirty="0" smtClean="0">
                <a:latin typeface="Montserrat" panose="00000500000000000000" pitchFamily="2" charset="0"/>
              </a:rPr>
              <a:t>control de avenidas</a:t>
            </a:r>
            <a:r>
              <a:rPr lang="es-MX" sz="1400" dirty="0" smtClean="0">
                <a:latin typeface="Montserrat" panose="00000500000000000000" pitchFamily="2" charset="0"/>
              </a:rPr>
              <a:t>, por ejemplo, </a:t>
            </a:r>
            <a:r>
              <a:rPr lang="es-MX" sz="1400" b="1" dirty="0" smtClean="0">
                <a:latin typeface="Montserrat" panose="00000500000000000000" pitchFamily="2" charset="0"/>
              </a:rPr>
              <a:t>La Buena Mujer, El </a:t>
            </a:r>
            <a:r>
              <a:rPr lang="es-MX" sz="1400" b="1" dirty="0" err="1" smtClean="0">
                <a:latin typeface="Montserrat" panose="00000500000000000000" pitchFamily="2" charset="0"/>
              </a:rPr>
              <a:t>Ihuagil</a:t>
            </a:r>
            <a:r>
              <a:rPr lang="es-MX" sz="1400" b="1" dirty="0" smtClean="0">
                <a:latin typeface="Montserrat" panose="00000500000000000000" pitchFamily="2" charset="0"/>
              </a:rPr>
              <a:t> y Las </a:t>
            </a:r>
            <a:r>
              <a:rPr lang="es-MX" sz="1400" b="1" dirty="0" err="1" smtClean="0">
                <a:latin typeface="Montserrat" panose="00000500000000000000" pitchFamily="2" charset="0"/>
              </a:rPr>
              <a:t>Bramonas</a:t>
            </a:r>
            <a:r>
              <a:rPr lang="es-MX" sz="1400" b="1" dirty="0" smtClean="0">
                <a:latin typeface="Montserrat" panose="00000500000000000000" pitchFamily="2" charset="0"/>
              </a:rPr>
              <a:t>, </a:t>
            </a:r>
            <a:r>
              <a:rPr lang="es-MX" sz="1400" dirty="0" smtClean="0">
                <a:latin typeface="Montserrat" panose="00000500000000000000" pitchFamily="2" charset="0"/>
              </a:rPr>
              <a:t>las dos últimas se localizan en </a:t>
            </a:r>
            <a:r>
              <a:rPr lang="es-MX" sz="1400" dirty="0" err="1" smtClean="0">
                <a:latin typeface="Montserrat" panose="00000500000000000000" pitchFamily="2" charset="0"/>
              </a:rPr>
              <a:t>Comondú</a:t>
            </a:r>
            <a:r>
              <a:rPr lang="es-MX" sz="1400" dirty="0" smtClean="0">
                <a:latin typeface="Montserrat" panose="00000500000000000000" pitchFamily="2" charset="0"/>
              </a:rPr>
              <a:t> (</a:t>
            </a:r>
            <a:r>
              <a:rPr lang="es-MX" sz="1400" b="1" dirty="0" smtClean="0">
                <a:latin typeface="Montserrat" panose="00000500000000000000" pitchFamily="2" charset="0"/>
              </a:rPr>
              <a:t>peligro alto)</a:t>
            </a:r>
            <a:r>
              <a:rPr lang="es-MX" sz="1400" dirty="0" smtClean="0">
                <a:latin typeface="Montserrat" panose="00000500000000000000" pitchFamily="2" charset="0"/>
              </a:rPr>
              <a:t>. </a:t>
            </a:r>
            <a:endParaRPr lang="es-MX" sz="1400" dirty="0">
              <a:latin typeface="Montserrat" panose="00000500000000000000" pitchFamily="2" charset="0"/>
            </a:endParaRPr>
          </a:p>
        </p:txBody>
      </p:sp>
      <p:sp>
        <p:nvSpPr>
          <p:cNvPr id="3" name="2 CuadroTexto">
            <a:extLst>
              <a:ext uri="{FF2B5EF4-FFF2-40B4-BE49-F238E27FC236}">
                <a16:creationId xmlns="" xmlns:a16="http://schemas.microsoft.com/office/drawing/2014/main" id="{8704289E-E0FC-492E-AA72-A14602583E7F}"/>
              </a:ext>
            </a:extLst>
          </p:cNvPr>
          <p:cNvSpPr txBox="1"/>
          <p:nvPr/>
        </p:nvSpPr>
        <p:spPr>
          <a:xfrm>
            <a:off x="100746" y="332656"/>
            <a:ext cx="1819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Inundaciones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52606" y="1052736"/>
            <a:ext cx="5454393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dirty="0">
                <a:latin typeface="Montserrat" panose="00000500000000000000" pitchFamily="2" charset="0"/>
              </a:rPr>
              <a:t>El estado cuenta con </a:t>
            </a:r>
            <a:r>
              <a:rPr lang="es-MX" sz="1400" b="1" dirty="0" smtClean="0">
                <a:latin typeface="Montserrat" panose="00000500000000000000" pitchFamily="2" charset="0"/>
              </a:rPr>
              <a:t>arroyos, lagunas y presas</a:t>
            </a:r>
            <a:r>
              <a:rPr lang="es-MX" sz="1400" dirty="0" smtClean="0">
                <a:latin typeface="Montserrat" panose="00000500000000000000" pitchFamily="2" charset="0"/>
              </a:rPr>
              <a:t>, </a:t>
            </a:r>
            <a:r>
              <a:rPr lang="es-MX" sz="1400" dirty="0">
                <a:latin typeface="Montserrat" panose="00000500000000000000" pitchFamily="2" charset="0"/>
              </a:rPr>
              <a:t>los cuales pueden provocar </a:t>
            </a:r>
            <a:r>
              <a:rPr lang="es-MX" sz="1400" b="1" dirty="0" smtClean="0">
                <a:latin typeface="Montserrat" panose="00000500000000000000" pitchFamily="2" charset="0"/>
              </a:rPr>
              <a:t>inundaciones, </a:t>
            </a:r>
            <a:r>
              <a:rPr lang="es-MX" sz="1400" dirty="0" smtClean="0">
                <a:latin typeface="Montserrat" panose="00000500000000000000" pitchFamily="2" charset="0"/>
              </a:rPr>
              <a:t>principalmente durante la temporada de ciclones (</a:t>
            </a:r>
            <a:r>
              <a:rPr lang="es-MX" sz="1400" b="1" dirty="0" smtClean="0">
                <a:latin typeface="Montserrat" panose="00000500000000000000" pitchFamily="2" charset="0"/>
              </a:rPr>
              <a:t>mayo a noviembre</a:t>
            </a:r>
            <a:r>
              <a:rPr lang="es-MX" sz="1400" dirty="0" smtClean="0">
                <a:latin typeface="Montserrat" panose="00000500000000000000" pitchFamily="2" charset="0"/>
              </a:rPr>
              <a:t>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Montserrat" panose="00000500000000000000" pitchFamily="2" charset="0"/>
              </a:rPr>
              <a:t> Durante </a:t>
            </a:r>
            <a:r>
              <a:rPr lang="es-MX" sz="1400" b="1" dirty="0" smtClean="0">
                <a:latin typeface="Montserrat" panose="00000500000000000000" pitchFamily="2" charset="0"/>
              </a:rPr>
              <a:t>1970 al 2010</a:t>
            </a:r>
            <a:r>
              <a:rPr lang="es-MX" sz="1400" dirty="0" smtClean="0">
                <a:latin typeface="Montserrat" panose="00000500000000000000" pitchFamily="2" charset="0"/>
              </a:rPr>
              <a:t> se registraron </a:t>
            </a:r>
            <a:r>
              <a:rPr lang="es-MX" sz="1400" b="1" dirty="0" smtClean="0">
                <a:latin typeface="Montserrat" panose="00000500000000000000" pitchFamily="2" charset="0"/>
              </a:rPr>
              <a:t>28</a:t>
            </a:r>
            <a:r>
              <a:rPr lang="es-MX" sz="1400" dirty="0" smtClean="0">
                <a:latin typeface="Montserrat" panose="00000500000000000000" pitchFamily="2" charset="0"/>
              </a:rPr>
              <a:t>   inundaciones que ocasionaron daños importantes, particularmente en </a:t>
            </a:r>
            <a:r>
              <a:rPr lang="es-MX" sz="1400" b="1" dirty="0" smtClean="0">
                <a:latin typeface="Montserrat" panose="00000500000000000000" pitchFamily="2" charset="0"/>
              </a:rPr>
              <a:t>Los Cabos (peligro bajo)</a:t>
            </a:r>
            <a:r>
              <a:rPr lang="es-MX" sz="1400" dirty="0" smtClean="0">
                <a:latin typeface="Montserrat" panose="00000500000000000000" pitchFamily="2" charset="0"/>
              </a:rPr>
              <a:t>, mientras que en los </a:t>
            </a:r>
            <a:r>
              <a:rPr lang="es-MX" sz="1400" b="1" dirty="0" smtClean="0">
                <a:latin typeface="Montserrat" panose="00000500000000000000" pitchFamily="2" charset="0"/>
              </a:rPr>
              <a:t>últimos cuatro años </a:t>
            </a:r>
            <a:r>
              <a:rPr lang="es-MX" sz="1400" dirty="0" smtClean="0">
                <a:latin typeface="Montserrat" panose="00000500000000000000" pitchFamily="2" charset="0"/>
              </a:rPr>
              <a:t>han ocurrido </a:t>
            </a:r>
            <a:r>
              <a:rPr lang="es-MX" sz="1400" b="1" dirty="0" smtClean="0">
                <a:latin typeface="Montserrat" panose="00000500000000000000" pitchFamily="2" charset="0"/>
              </a:rPr>
              <a:t>25 eventos </a:t>
            </a:r>
            <a:r>
              <a:rPr lang="es-MX" sz="1400" dirty="0" smtClean="0">
                <a:latin typeface="Montserrat" panose="00000500000000000000" pitchFamily="2" charset="0"/>
              </a:rPr>
              <a:t>en los municipios de </a:t>
            </a:r>
            <a:r>
              <a:rPr lang="es-MX" sz="1400" dirty="0" err="1" smtClean="0">
                <a:latin typeface="Montserrat" panose="00000500000000000000" pitchFamily="2" charset="0"/>
              </a:rPr>
              <a:t>Comondú</a:t>
            </a:r>
            <a:r>
              <a:rPr lang="es-MX" sz="1400" dirty="0" smtClean="0">
                <a:latin typeface="Montserrat" panose="00000500000000000000" pitchFamily="2" charset="0"/>
              </a:rPr>
              <a:t> y </a:t>
            </a:r>
            <a:r>
              <a:rPr lang="es-MX" sz="1400" dirty="0">
                <a:latin typeface="Montserrat" panose="00000500000000000000" pitchFamily="2" charset="0"/>
              </a:rPr>
              <a:t>Mulegé</a:t>
            </a:r>
            <a:r>
              <a:rPr lang="es-MX" sz="1400" dirty="0" smtClean="0">
                <a:latin typeface="Montserrat" panose="00000500000000000000" pitchFamily="2" charset="0"/>
              </a:rPr>
              <a:t> (</a:t>
            </a:r>
            <a:r>
              <a:rPr lang="es-MX" sz="1400" b="1" dirty="0" smtClean="0">
                <a:latin typeface="Montserrat" panose="00000500000000000000" pitchFamily="2" charset="0"/>
              </a:rPr>
              <a:t>peligro alto</a:t>
            </a:r>
            <a:r>
              <a:rPr lang="es-MX" sz="1400" dirty="0" smtClean="0">
                <a:latin typeface="Montserrat" panose="00000500000000000000" pitchFamily="2" charset="0"/>
              </a:rPr>
              <a:t>); La </a:t>
            </a:r>
            <a:r>
              <a:rPr lang="es-MX" sz="1400" dirty="0">
                <a:latin typeface="Montserrat" panose="00000500000000000000" pitchFamily="2" charset="0"/>
              </a:rPr>
              <a:t>Paz, </a:t>
            </a:r>
            <a:r>
              <a:rPr lang="es-MX" sz="1400" dirty="0" smtClean="0">
                <a:latin typeface="Montserrat" panose="00000500000000000000" pitchFamily="2" charset="0"/>
              </a:rPr>
              <a:t>(</a:t>
            </a:r>
            <a:r>
              <a:rPr lang="es-MX" sz="1400" b="1" dirty="0" smtClean="0">
                <a:latin typeface="Montserrat" panose="00000500000000000000" pitchFamily="2" charset="0"/>
              </a:rPr>
              <a:t>peligro bajo</a:t>
            </a:r>
            <a:r>
              <a:rPr lang="es-MX" sz="1400" dirty="0" smtClean="0">
                <a:latin typeface="Montserrat" panose="00000500000000000000" pitchFamily="2" charset="0"/>
              </a:rPr>
              <a:t>);  y Loreto (</a:t>
            </a:r>
            <a:r>
              <a:rPr lang="es-MX" sz="1400" b="1" dirty="0" smtClean="0">
                <a:latin typeface="Montserrat" panose="00000500000000000000" pitchFamily="2" charset="0"/>
              </a:rPr>
              <a:t>peligro muy bajo</a:t>
            </a:r>
            <a:r>
              <a:rPr lang="es-MX" sz="1400" dirty="0" smtClean="0">
                <a:latin typeface="Montserrat" panose="00000500000000000000" pitchFamily="2" charset="0"/>
              </a:rPr>
              <a:t>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Montserrat" panose="00000500000000000000" pitchFamily="2" charset="0"/>
              </a:rPr>
              <a:t>En BCS existen </a:t>
            </a:r>
            <a:r>
              <a:rPr lang="es-MX" sz="1400" b="1" dirty="0" smtClean="0">
                <a:latin typeface="Montserrat" panose="00000500000000000000" pitchFamily="2" charset="0"/>
              </a:rPr>
              <a:t>116 obras de protección</a:t>
            </a:r>
            <a:r>
              <a:rPr lang="es-MX" sz="1400" dirty="0" smtClean="0">
                <a:latin typeface="Montserrat" panose="00000500000000000000" pitchFamily="2" charset="0"/>
              </a:rPr>
              <a:t>, de éstas </a:t>
            </a:r>
            <a:r>
              <a:rPr lang="es-MX" sz="1400" b="1" dirty="0" smtClean="0">
                <a:latin typeface="Montserrat" panose="00000500000000000000" pitchFamily="2" charset="0"/>
              </a:rPr>
              <a:t>12 </a:t>
            </a:r>
            <a:r>
              <a:rPr lang="es-MX" sz="1400" dirty="0" smtClean="0">
                <a:latin typeface="Montserrat" panose="00000500000000000000" pitchFamily="2" charset="0"/>
              </a:rPr>
              <a:t>son presas para el </a:t>
            </a:r>
            <a:r>
              <a:rPr lang="es-MX" sz="1400" b="1" dirty="0" smtClean="0">
                <a:latin typeface="Montserrat" panose="00000500000000000000" pitchFamily="2" charset="0"/>
              </a:rPr>
              <a:t>control de avenidas,</a:t>
            </a:r>
            <a:r>
              <a:rPr lang="es-MX" sz="1400" dirty="0" smtClean="0">
                <a:latin typeface="Montserrat" panose="00000500000000000000" pitchFamily="2" charset="0"/>
              </a:rPr>
              <a:t> y </a:t>
            </a:r>
            <a:r>
              <a:rPr lang="es-MX" sz="1400" b="1" dirty="0" smtClean="0">
                <a:latin typeface="Montserrat" panose="00000500000000000000" pitchFamily="2" charset="0"/>
              </a:rPr>
              <a:t>ninguna de ellas se encuentra entre las de monitoreo semanal, debido a que poseen poco almacenamiento.  </a:t>
            </a:r>
            <a:endParaRPr lang="es-MX" sz="1400" b="1" dirty="0">
              <a:latin typeface="Montserrat" panose="00000500000000000000" pitchFamily="2" charset="0"/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7498" y="3006506"/>
            <a:ext cx="603219" cy="655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4 Grupo"/>
          <p:cNvGrpSpPr/>
          <p:nvPr/>
        </p:nvGrpSpPr>
        <p:grpSpPr>
          <a:xfrm>
            <a:off x="5978976" y="962792"/>
            <a:ext cx="2841496" cy="2754240"/>
            <a:chOff x="5978976" y="962792"/>
            <a:chExt cx="2841496" cy="275424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78976" y="962792"/>
              <a:ext cx="2841496" cy="2754240"/>
            </a:xfrm>
            <a:prstGeom prst="rect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CuadroTexto 5">
              <a:extLst>
                <a:ext uri="{FF2B5EF4-FFF2-40B4-BE49-F238E27FC236}">
                  <a16:creationId xmlns:a16="http://schemas.microsoft.com/office/drawing/2014/main" xmlns="" id="{8895AEE6-3896-41AA-8F65-7C481613AC3D}"/>
                </a:ext>
              </a:extLst>
            </p:cNvPr>
            <p:cNvSpPr txBox="1"/>
            <p:nvPr/>
          </p:nvSpPr>
          <p:spPr>
            <a:xfrm>
              <a:off x="6156176" y="3207527"/>
              <a:ext cx="720080" cy="253916"/>
            </a:xfrm>
            <a:prstGeom prst="rect">
              <a:avLst/>
            </a:prstGeom>
            <a:solidFill>
              <a:srgbClr val="E8DECA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s-MX" sz="1050" b="1" dirty="0" smtClean="0">
                  <a:solidFill>
                    <a:srgbClr val="6A1831"/>
                  </a:solidFill>
                  <a:latin typeface="Montserrat" panose="00000500000000000000" pitchFamily="2" charset="0"/>
                </a:rPr>
                <a:t>La Paz</a:t>
              </a:r>
              <a:endParaRPr lang="es-MX" sz="1050" b="1" dirty="0">
                <a:solidFill>
                  <a:srgbClr val="6A1831"/>
                </a:solidFill>
                <a:latin typeface="Montserrat" panose="00000500000000000000" pitchFamily="2" charset="0"/>
              </a:endParaRPr>
            </a:p>
          </p:txBody>
        </p:sp>
      </p:grp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799" y="5805264"/>
            <a:ext cx="1304925" cy="57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0490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uadroTexto 20">
            <a:extLst>
              <a:ext uri="{FF2B5EF4-FFF2-40B4-BE49-F238E27FC236}">
                <a16:creationId xmlns="" xmlns:a16="http://schemas.microsoft.com/office/drawing/2014/main" id="{C72EED67-8814-42EC-AC9E-531C75A9F126}"/>
              </a:ext>
            </a:extLst>
          </p:cNvPr>
          <p:cNvSpPr txBox="1"/>
          <p:nvPr/>
        </p:nvSpPr>
        <p:spPr>
          <a:xfrm>
            <a:off x="107504" y="764704"/>
            <a:ext cx="5616624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dirty="0">
                <a:latin typeface="Montserrat" panose="00000500000000000000" pitchFamily="2" charset="0"/>
              </a:rPr>
              <a:t>Se cuenta con los siguientes materiales: mapas de </a:t>
            </a:r>
            <a:r>
              <a:rPr lang="es-MX" sz="1400" b="1" dirty="0">
                <a:latin typeface="Montserrat" panose="00000500000000000000" pitchFamily="2" charset="0"/>
              </a:rPr>
              <a:t>peligro</a:t>
            </a:r>
            <a:r>
              <a:rPr lang="es-MX" sz="1400" dirty="0">
                <a:latin typeface="Montserrat" panose="00000500000000000000" pitchFamily="2" charset="0"/>
              </a:rPr>
              <a:t> a escala municipal, </a:t>
            </a:r>
            <a:r>
              <a:rPr lang="es-MX" sz="1400" b="1" dirty="0">
                <a:latin typeface="Montserrat" panose="00000500000000000000" pitchFamily="2" charset="0"/>
              </a:rPr>
              <a:t>inundaciones históricas</a:t>
            </a:r>
            <a:r>
              <a:rPr lang="es-MX" sz="1400" dirty="0">
                <a:latin typeface="Montserrat" panose="00000500000000000000" pitchFamily="2" charset="0"/>
              </a:rPr>
              <a:t>  y de </a:t>
            </a:r>
            <a:r>
              <a:rPr lang="es-MX" sz="1400" b="1" dirty="0">
                <a:latin typeface="Montserrat" panose="00000500000000000000" pitchFamily="2" charset="0"/>
              </a:rPr>
              <a:t>vulnerabilidad</a:t>
            </a:r>
            <a:r>
              <a:rPr lang="es-MX" sz="1400" dirty="0">
                <a:latin typeface="Montserrat" panose="00000500000000000000" pitchFamily="2" charset="0"/>
              </a:rPr>
              <a:t>, ambos disponibles en el </a:t>
            </a:r>
            <a:r>
              <a:rPr lang="es-MX" sz="1400" dirty="0" smtClean="0">
                <a:latin typeface="Montserrat" panose="00000500000000000000" pitchFamily="2" charset="0"/>
              </a:rPr>
              <a:t>ANR, así como el </a:t>
            </a:r>
            <a:r>
              <a:rPr lang="es-MX" sz="1400" b="1" dirty="0" smtClean="0">
                <a:latin typeface="Montserrat" panose="00000500000000000000" pitchFamily="2" charset="0"/>
              </a:rPr>
              <a:t>índice de inundabilidad</a:t>
            </a:r>
            <a:r>
              <a:rPr lang="es-MX" sz="1400" dirty="0" smtClean="0">
                <a:latin typeface="Montserrat" panose="00000500000000000000" pitchFamily="2" charset="0"/>
              </a:rPr>
              <a:t>, escenarios de inundación para las ciudades de </a:t>
            </a:r>
            <a:r>
              <a:rPr lang="es-MX" sz="1400" b="1" dirty="0" err="1" smtClean="0">
                <a:latin typeface="Montserrat" panose="00000500000000000000" pitchFamily="2" charset="0"/>
              </a:rPr>
              <a:t>Comondú</a:t>
            </a:r>
            <a:r>
              <a:rPr lang="es-MX" sz="1400" b="1" dirty="0" smtClean="0">
                <a:latin typeface="Montserrat" panose="00000500000000000000" pitchFamily="2" charset="0"/>
              </a:rPr>
              <a:t> y La Paz</a:t>
            </a:r>
            <a:r>
              <a:rPr lang="es-MX" sz="1400" dirty="0" smtClean="0">
                <a:latin typeface="Montserrat" panose="00000500000000000000" pitchFamily="2" charset="0"/>
              </a:rPr>
              <a:t>, así como la </a:t>
            </a:r>
            <a:r>
              <a:rPr lang="es-MX" sz="1400" b="1" dirty="0" smtClean="0">
                <a:latin typeface="Montserrat" panose="00000500000000000000" pitchFamily="2" charset="0"/>
              </a:rPr>
              <a:t>delimitación de zonas federales</a:t>
            </a:r>
            <a:r>
              <a:rPr lang="es-MX" sz="1400" dirty="0" smtClean="0">
                <a:latin typeface="Montserrat" panose="00000500000000000000" pitchFamily="2" charset="0"/>
              </a:rPr>
              <a:t> elaborados por </a:t>
            </a:r>
            <a:r>
              <a:rPr lang="es-MX" sz="1400" dirty="0">
                <a:latin typeface="Montserrat" panose="00000500000000000000" pitchFamily="2" charset="0"/>
              </a:rPr>
              <a:t>la </a:t>
            </a:r>
            <a:r>
              <a:rPr lang="es-MX" sz="1400" dirty="0" smtClean="0">
                <a:latin typeface="Montserrat" panose="00000500000000000000" pitchFamily="2" charset="0"/>
              </a:rPr>
              <a:t>CONAGUA y la UNAM.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1600" dirty="0">
              <a:latin typeface="Montserrat" panose="00000500000000000000" pitchFamily="2" charset="0"/>
            </a:endParaRPr>
          </a:p>
          <a:p>
            <a:pPr algn="just"/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R</a:t>
            </a:r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ecomendaciones</a:t>
            </a:r>
            <a:endParaRPr lang="es-MX" sz="1600" b="1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Montserrat" panose="00000500000000000000" pitchFamily="2" charset="0"/>
              </a:rPr>
              <a:t>Actualizar</a:t>
            </a:r>
            <a:r>
              <a:rPr lang="es-MX" sz="1400" dirty="0">
                <a:latin typeface="Montserrat" panose="00000500000000000000" pitchFamily="2" charset="0"/>
              </a:rPr>
              <a:t>, elaborar y difundir mapas de inundación para </a:t>
            </a:r>
            <a:r>
              <a:rPr lang="es-MX" sz="1400" dirty="0" smtClean="0">
                <a:latin typeface="Montserrat" panose="00000500000000000000" pitchFamily="2" charset="0"/>
              </a:rPr>
              <a:t>arroyos, </a:t>
            </a:r>
            <a:r>
              <a:rPr lang="es-MX" sz="1400" dirty="0">
                <a:latin typeface="Montserrat" panose="00000500000000000000" pitchFamily="2" charset="0"/>
              </a:rPr>
              <a:t>centros </a:t>
            </a:r>
            <a:r>
              <a:rPr lang="es-MX" sz="1400" dirty="0" smtClean="0">
                <a:latin typeface="Montserrat" panose="00000500000000000000" pitchFamily="2" charset="0"/>
              </a:rPr>
              <a:t>urbanos y presas, </a:t>
            </a:r>
            <a:r>
              <a:rPr lang="es-MX" sz="1400" dirty="0">
                <a:latin typeface="Montserrat" panose="00000500000000000000" pitchFamily="2" charset="0"/>
              </a:rPr>
              <a:t>con apoyo de las dependencias académicas del </a:t>
            </a:r>
            <a:r>
              <a:rPr lang="es-MX" sz="1400" dirty="0" smtClean="0">
                <a:latin typeface="Montserrat" panose="00000500000000000000" pitchFamily="2" charset="0"/>
              </a:rPr>
              <a:t>estado, para los municipios de </a:t>
            </a:r>
            <a:r>
              <a:rPr lang="es-MX" sz="1400" b="1" dirty="0" smtClean="0">
                <a:latin typeface="Montserrat" panose="00000500000000000000" pitchFamily="2" charset="0"/>
              </a:rPr>
              <a:t>peligro alto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b="1" dirty="0" smtClean="0">
                <a:latin typeface="Montserrat" panose="00000500000000000000" pitchFamily="2" charset="0"/>
              </a:rPr>
              <a:t>Fortalecer el monitoreo y vigilancia </a:t>
            </a:r>
            <a:r>
              <a:rPr lang="es-MX" sz="1400" b="1" dirty="0" err="1" smtClean="0">
                <a:latin typeface="Montserrat" panose="00000500000000000000" pitchFamily="2" charset="0"/>
              </a:rPr>
              <a:t>hidrometeorológica</a:t>
            </a:r>
            <a:r>
              <a:rPr lang="es-MX" sz="1400" dirty="0" smtClean="0">
                <a:latin typeface="Montserrat" panose="00000500000000000000" pitchFamily="2" charset="0"/>
              </a:rPr>
              <a:t>, principalmente en las cuencas de las municipios de </a:t>
            </a:r>
            <a:r>
              <a:rPr lang="es-MX" sz="1400" b="1" dirty="0" smtClean="0">
                <a:latin typeface="Montserrat" panose="00000500000000000000" pitchFamily="2" charset="0"/>
              </a:rPr>
              <a:t>La Paz y Mulegé</a:t>
            </a:r>
            <a:r>
              <a:rPr lang="es-MX" sz="1400" dirty="0" smtClean="0">
                <a:latin typeface="Montserrat" panose="00000500000000000000" pitchFamily="2" charset="0"/>
              </a:rPr>
              <a:t>, ya que </a:t>
            </a:r>
            <a:r>
              <a:rPr lang="es-MX" sz="1400" b="1" dirty="0" smtClean="0">
                <a:latin typeface="Montserrat" panose="00000500000000000000" pitchFamily="2" charset="0"/>
              </a:rPr>
              <a:t>existe una red de estaciones climatológicas e hidrométricas, las cuales no todas operan de forma automática. </a:t>
            </a:r>
            <a:r>
              <a:rPr lang="es-MX" sz="1400" dirty="0" smtClean="0">
                <a:latin typeface="Montserrat" panose="00000500000000000000" pitchFamily="2" charset="0"/>
              </a:rPr>
              <a:t>Así mismo, dar </a:t>
            </a:r>
            <a:r>
              <a:rPr lang="es-MX" sz="1400" b="1" dirty="0" smtClean="0">
                <a:latin typeface="Montserrat" panose="00000500000000000000" pitchFamily="2" charset="0"/>
              </a:rPr>
              <a:t>mantenimiento y actualización </a:t>
            </a:r>
            <a:r>
              <a:rPr lang="es-MX" sz="1400" dirty="0" smtClean="0">
                <a:latin typeface="Montserrat" panose="00000500000000000000" pitchFamily="2" charset="0"/>
              </a:rPr>
              <a:t>a las mismas.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b="1" dirty="0" smtClean="0">
                <a:latin typeface="Montserrat" panose="00000500000000000000" pitchFamily="2" charset="0"/>
              </a:rPr>
              <a:t>Delimitar las zonas federales</a:t>
            </a:r>
            <a:r>
              <a:rPr lang="es-MX" sz="1400" dirty="0" smtClean="0">
                <a:latin typeface="Montserrat" panose="00000500000000000000" pitchFamily="2" charset="0"/>
              </a:rPr>
              <a:t> para </a:t>
            </a:r>
            <a:r>
              <a:rPr lang="es-MX" sz="1400" b="1" dirty="0" smtClean="0">
                <a:latin typeface="Montserrat" panose="00000500000000000000" pitchFamily="2" charset="0"/>
              </a:rPr>
              <a:t>disminuir</a:t>
            </a:r>
            <a:r>
              <a:rPr lang="es-MX" sz="1400" dirty="0" smtClean="0">
                <a:latin typeface="Montserrat" panose="00000500000000000000" pitchFamily="2" charset="0"/>
              </a:rPr>
              <a:t> las </a:t>
            </a:r>
            <a:r>
              <a:rPr lang="es-MX" sz="1400" b="1" dirty="0" smtClean="0">
                <a:latin typeface="Montserrat" panose="00000500000000000000" pitchFamily="2" charset="0"/>
              </a:rPr>
              <a:t>invasiones</a:t>
            </a:r>
            <a:r>
              <a:rPr lang="es-MX" sz="1400" dirty="0" smtClean="0">
                <a:latin typeface="Montserrat" panose="00000500000000000000" pitchFamily="2" charset="0"/>
              </a:rPr>
              <a:t> aguas abajo de las </a:t>
            </a:r>
            <a:r>
              <a:rPr lang="es-MX" sz="1400" b="1" dirty="0" smtClean="0">
                <a:latin typeface="Montserrat" panose="00000500000000000000" pitchFamily="2" charset="0"/>
              </a:rPr>
              <a:t>presas y arroyos. 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Montserrat" panose="00000500000000000000" pitchFamily="2" charset="0"/>
              </a:rPr>
              <a:t>Elaborar un </a:t>
            </a:r>
            <a:r>
              <a:rPr lang="es-MX" sz="1400" b="1" dirty="0" smtClean="0">
                <a:latin typeface="Montserrat" panose="00000500000000000000" pitchFamily="2" charset="0"/>
              </a:rPr>
              <a:t>inventario</a:t>
            </a:r>
            <a:r>
              <a:rPr lang="es-MX" sz="1400" dirty="0" smtClean="0">
                <a:latin typeface="Montserrat" panose="00000500000000000000" pitchFamily="2" charset="0"/>
              </a:rPr>
              <a:t> que integre las características y </a:t>
            </a:r>
            <a:r>
              <a:rPr lang="es-MX" sz="1400" b="1" dirty="0" smtClean="0">
                <a:latin typeface="Montserrat" panose="00000500000000000000" pitchFamily="2" charset="0"/>
              </a:rPr>
              <a:t>condiciones de las obras de protección</a:t>
            </a:r>
            <a:r>
              <a:rPr lang="es-MX" sz="1400" dirty="0" smtClean="0">
                <a:latin typeface="Montserrat" panose="00000500000000000000" pitchFamily="2" charset="0"/>
              </a:rPr>
              <a:t>, para el control de avenidas en el estado.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Montserrat" panose="00000500000000000000" pitchFamily="2" charset="0"/>
              </a:rPr>
              <a:t>Brindar </a:t>
            </a:r>
            <a:r>
              <a:rPr lang="es-MX" sz="1400" b="1" dirty="0" smtClean="0">
                <a:latin typeface="Montserrat" panose="00000500000000000000" pitchFamily="2" charset="0"/>
              </a:rPr>
              <a:t>mantenimiento a los bordos de protección existentes, antes de la temporada de lluvias.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4157208" y="6351711"/>
            <a:ext cx="4986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800" b="1" dirty="0">
                <a:latin typeface="Montserrat Light" panose="00000400000000000000" pitchFamily="2" charset="0"/>
              </a:rPr>
              <a:t>Fuente: PRONACCH, </a:t>
            </a:r>
            <a:r>
              <a:rPr lang="es-MX" sz="800" b="1" dirty="0" smtClean="0">
                <a:latin typeface="Montserrat Light" panose="00000400000000000000" pitchFamily="2" charset="0"/>
              </a:rPr>
              <a:t>2013</a:t>
            </a:r>
          </a:p>
          <a:p>
            <a:pPr algn="r"/>
            <a:r>
              <a:rPr lang="es-MX" sz="800" b="1" dirty="0">
                <a:latin typeface="Montserrat Light" panose="00000400000000000000" pitchFamily="2" charset="0"/>
                <a:hlinkClick r:id="rId3"/>
              </a:rPr>
              <a:t>https://</a:t>
            </a:r>
            <a:r>
              <a:rPr lang="es-MX" sz="800" b="1" dirty="0" smtClean="0">
                <a:latin typeface="Montserrat Light" panose="00000400000000000000" pitchFamily="2" charset="0"/>
                <a:hlinkClick r:id="rId3"/>
              </a:rPr>
              <a:t>www.gob.mx/conagua/acciones-y-programas/peninsula-de-baja-california</a:t>
            </a:r>
            <a:endParaRPr lang="es-MX" sz="800" b="1" dirty="0" smtClean="0">
              <a:latin typeface="Montserrat Light" panose="00000400000000000000" pitchFamily="2" charset="0"/>
            </a:endParaRPr>
          </a:p>
          <a:p>
            <a:pPr algn="r"/>
            <a:endParaRPr lang="es-MX" sz="800" b="1" dirty="0" smtClean="0">
              <a:latin typeface="Montserrat Light" panose="00000400000000000000" pitchFamily="2" charset="0"/>
            </a:endParaRPr>
          </a:p>
        </p:txBody>
      </p:sp>
      <p:grpSp>
        <p:nvGrpSpPr>
          <p:cNvPr id="3" name="2 Grupo"/>
          <p:cNvGrpSpPr/>
          <p:nvPr/>
        </p:nvGrpSpPr>
        <p:grpSpPr>
          <a:xfrm>
            <a:off x="5940152" y="966861"/>
            <a:ext cx="2989609" cy="2519334"/>
            <a:chOff x="5940152" y="966861"/>
            <a:chExt cx="2989609" cy="2519334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4" t="2610" r="3529" b="3476"/>
            <a:stretch/>
          </p:blipFill>
          <p:spPr bwMode="auto">
            <a:xfrm>
              <a:off x="5940152" y="966861"/>
              <a:ext cx="2989609" cy="2519334"/>
            </a:xfrm>
            <a:prstGeom prst="rect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7" name="Picture 3" descr="D:\CENAPRED\2018\Logos CENAPRED_nvos\logo CENAPRED_vertical y horizontal-01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420888"/>
              <a:ext cx="479351" cy="1448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4 Grupo"/>
          <p:cNvGrpSpPr/>
          <p:nvPr/>
        </p:nvGrpSpPr>
        <p:grpSpPr>
          <a:xfrm>
            <a:off x="6156176" y="3670575"/>
            <a:ext cx="2652833" cy="2376264"/>
            <a:chOff x="6156176" y="3670575"/>
            <a:chExt cx="2652833" cy="2376264"/>
          </a:xfrm>
        </p:grpSpPr>
        <p:pic>
          <p:nvPicPr>
            <p:cNvPr id="12" name="Picture 3" descr="D:\Downloads\WhatsApp Image 2019-02-08 at 11.07.31 AM.jpe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818" t="44948" r="17078" b="14374"/>
            <a:stretch/>
          </p:blipFill>
          <p:spPr bwMode="auto">
            <a:xfrm>
              <a:off x="6156176" y="3670575"/>
              <a:ext cx="2652833" cy="2376264"/>
            </a:xfrm>
            <a:prstGeom prst="rect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1" name="Picture 3" descr="D:\Downloads\WhatsApp Image 2019-02-08 at 11.07.31 AM.jpe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26" t="74524" r="61905" b="14374"/>
            <a:stretch/>
          </p:blipFill>
          <p:spPr bwMode="auto">
            <a:xfrm>
              <a:off x="6156176" y="5398266"/>
              <a:ext cx="1641094" cy="648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3" descr="D:\Downloads\WhatsApp Image 2019-02-08 at 11.07.31 AM.jpe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26" t="63421" r="74539" b="32296"/>
            <a:stretch/>
          </p:blipFill>
          <p:spPr bwMode="auto">
            <a:xfrm>
              <a:off x="6163208" y="5027634"/>
              <a:ext cx="903335" cy="2502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13 CuadroTexto">
            <a:extLst>
              <a:ext uri="{FF2B5EF4-FFF2-40B4-BE49-F238E27FC236}">
                <a16:creationId xmlns="" xmlns:a16="http://schemas.microsoft.com/office/drawing/2014/main" id="{8704289E-E0FC-492E-AA72-A14602583E7F}"/>
              </a:ext>
            </a:extLst>
          </p:cNvPr>
          <p:cNvSpPr txBox="1"/>
          <p:nvPr/>
        </p:nvSpPr>
        <p:spPr>
          <a:xfrm>
            <a:off x="107503" y="332656"/>
            <a:ext cx="1819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Inundaciones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058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5496" y="260648"/>
            <a:ext cx="5947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38806B"/>
                </a:solidFill>
                <a:latin typeface="Montserrat"/>
              </a:rPr>
              <a:t>Fenómenos hidrometeorológicos</a:t>
            </a:r>
          </a:p>
        </p:txBody>
      </p:sp>
      <p:sp>
        <p:nvSpPr>
          <p:cNvPr id="8" name="7 Rectángulo"/>
          <p:cNvSpPr/>
          <p:nvPr/>
        </p:nvSpPr>
        <p:spPr>
          <a:xfrm>
            <a:off x="35496" y="4966717"/>
            <a:ext cx="5904656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Recomendaciones </a:t>
            </a:r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para mitigar los </a:t>
            </a:r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riesgos: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Contar con un </a:t>
            </a:r>
            <a:r>
              <a:rPr lang="es-MX" sz="1400" b="1" dirty="0">
                <a:latin typeface="Montserrat" panose="00000500000000000000" pitchFamily="2" charset="0"/>
              </a:rPr>
              <a:t>área de investigación </a:t>
            </a:r>
            <a:r>
              <a:rPr lang="es-MX" sz="1400" dirty="0">
                <a:latin typeface="Montserrat" panose="00000500000000000000" pitchFamily="2" charset="0"/>
              </a:rPr>
              <a:t>en el organigrama de </a:t>
            </a:r>
            <a:r>
              <a:rPr lang="es-MX" sz="1400" dirty="0" smtClean="0">
                <a:latin typeface="Montserrat" panose="00000500000000000000" pitchFamily="2" charset="0"/>
              </a:rPr>
              <a:t>PC</a:t>
            </a:r>
            <a:r>
              <a:rPr lang="es-MX" sz="1400" b="1" dirty="0" smtClean="0">
                <a:latin typeface="Montserrat" panose="00000500000000000000" pitchFamily="2" charset="0"/>
              </a:rPr>
              <a:t>, </a:t>
            </a:r>
            <a:r>
              <a:rPr lang="es-MX" sz="1400" dirty="0">
                <a:latin typeface="Montserrat" panose="00000500000000000000" pitchFamily="2" charset="0"/>
              </a:rPr>
              <a:t>con una visión claramente preventiva. El CENAPRED puede apoyar con su creación o fortalecimiento.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Elaborar mapas de peligro y riesgo </a:t>
            </a:r>
            <a:r>
              <a:rPr lang="es-MX" sz="1400" dirty="0" smtClean="0">
                <a:latin typeface="Montserrat" panose="00000500000000000000" pitchFamily="2" charset="0"/>
              </a:rPr>
              <a:t>por los </a:t>
            </a:r>
            <a:r>
              <a:rPr lang="es-MX" sz="1400" dirty="0">
                <a:latin typeface="Montserrat" panose="00000500000000000000" pitchFamily="2" charset="0"/>
              </a:rPr>
              <a:t>efectos de los ciclones </a:t>
            </a:r>
            <a:r>
              <a:rPr lang="es-MX" sz="1400" dirty="0" smtClean="0">
                <a:latin typeface="Montserrat" panose="00000500000000000000" pitchFamily="2" charset="0"/>
              </a:rPr>
              <a:t>tropicales.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179512" y="764704"/>
            <a:ext cx="87565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/>
              </a:rPr>
              <a:t>Ciclones tropicales</a:t>
            </a:r>
          </a:p>
        </p:txBody>
      </p:sp>
      <p:sp>
        <p:nvSpPr>
          <p:cNvPr id="9" name="8 Rectángulo"/>
          <p:cNvSpPr/>
          <p:nvPr/>
        </p:nvSpPr>
        <p:spPr>
          <a:xfrm>
            <a:off x="63922" y="2161307"/>
            <a:ext cx="8923298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Recursos disponibles en el </a:t>
            </a:r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CENAPRED: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Capas de indicadores de peligro y riesgo</a:t>
            </a:r>
            <a:r>
              <a:rPr lang="es-MX" sz="1400" dirty="0" smtClean="0">
                <a:latin typeface="Montserrat" panose="00000500000000000000" pitchFamily="2" charset="0"/>
              </a:rPr>
              <a:t>, de eventos históricos, así como de escenarios de peligro por </a:t>
            </a:r>
            <a:r>
              <a:rPr lang="es-MX" sz="1400" dirty="0" err="1" smtClean="0">
                <a:latin typeface="Montserrat" panose="00000500000000000000" pitchFamily="2" charset="0"/>
              </a:rPr>
              <a:t>CT</a:t>
            </a:r>
            <a:r>
              <a:rPr lang="es-MX" sz="1400" dirty="0" smtClean="0">
                <a:latin typeface="Montserrat" panose="00000500000000000000" pitchFamily="2" charset="0"/>
              </a:rPr>
              <a:t> </a:t>
            </a:r>
            <a:r>
              <a:rPr lang="es-MX" sz="1400" dirty="0" smtClean="0">
                <a:latin typeface="Montserrat" panose="00000500000000000000" pitchFamily="2" charset="0"/>
                <a:hlinkClick r:id="rId3"/>
              </a:rPr>
              <a:t>http</a:t>
            </a:r>
            <a:r>
              <a:rPr lang="es-MX" sz="1400" dirty="0">
                <a:latin typeface="Montserrat" panose="00000500000000000000" pitchFamily="2" charset="0"/>
                <a:hlinkClick r:id="rId3"/>
              </a:rPr>
              <a:t>://</a:t>
            </a:r>
            <a:r>
              <a:rPr lang="es-MX" sz="1400" dirty="0" smtClean="0">
                <a:latin typeface="Montserrat" panose="00000500000000000000" pitchFamily="2" charset="0"/>
                <a:hlinkClick r:id="rId3"/>
              </a:rPr>
              <a:t>www.atlasnacionalderiesgos.gob.mx/archivo/visor-capas.html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G</a:t>
            </a:r>
            <a:r>
              <a:rPr lang="es-MX" sz="1400" b="1" i="1" dirty="0" smtClean="0">
                <a:latin typeface="Montserrat" panose="00000500000000000000" pitchFamily="2" charset="0"/>
              </a:rPr>
              <a:t>uía de contenido mínimo para la elaboración del Atlas Nacional de Riesgos</a:t>
            </a:r>
            <a:r>
              <a:rPr lang="es-MX" sz="1400" b="1" dirty="0" smtClean="0">
                <a:latin typeface="Montserrat" panose="00000500000000000000" pitchFamily="2" charset="0"/>
              </a:rPr>
              <a:t>.</a:t>
            </a:r>
            <a:r>
              <a:rPr lang="es-MX" sz="1400" dirty="0" smtClean="0">
                <a:latin typeface="Montserrat" panose="00000500000000000000" pitchFamily="2" charset="0"/>
              </a:rPr>
              <a:t> Anexo Único, Fracción V.13 </a:t>
            </a:r>
            <a:r>
              <a:rPr lang="es-MX" sz="1400" dirty="0" smtClean="0">
                <a:latin typeface="Montserrat" panose="00000500000000000000" pitchFamily="2" charset="0"/>
                <a:hlinkClick r:id="rId4"/>
              </a:rPr>
              <a:t>http</a:t>
            </a:r>
            <a:r>
              <a:rPr lang="es-MX" sz="1400" dirty="0">
                <a:latin typeface="Montserrat" panose="00000500000000000000" pitchFamily="2" charset="0"/>
                <a:hlinkClick r:id="rId4"/>
              </a:rPr>
              <a:t>://</a:t>
            </a:r>
            <a:r>
              <a:rPr lang="es-MX" sz="1400" dirty="0" smtClean="0">
                <a:latin typeface="Montserrat" panose="00000500000000000000" pitchFamily="2" charset="0"/>
                <a:hlinkClick r:id="rId4"/>
              </a:rPr>
              <a:t>www.atlasnacionalderiesgos.gob.mx/descargas/Guia_contenido_minimo2016.pdf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i="1" dirty="0" smtClean="0">
                <a:latin typeface="Montserrat" panose="00000500000000000000" pitchFamily="2" charset="0"/>
              </a:rPr>
              <a:t>Guía Básica para la Elaboración de Atlas Estatales y Municipales de Peligros y Riesgos</a:t>
            </a:r>
            <a:r>
              <a:rPr lang="es-MX" sz="1400" dirty="0" smtClean="0">
                <a:latin typeface="Montserrat" panose="00000500000000000000" pitchFamily="2" charset="0"/>
              </a:rPr>
              <a:t>. </a:t>
            </a:r>
            <a:r>
              <a:rPr lang="es-MX" sz="1400" dirty="0">
                <a:latin typeface="Montserrat" panose="00000500000000000000" pitchFamily="2" charset="0"/>
              </a:rPr>
              <a:t>Capítulos II y IV </a:t>
            </a:r>
            <a:r>
              <a:rPr lang="es-MX" sz="1400" dirty="0">
                <a:latin typeface="Montserrat" panose="00000500000000000000" pitchFamily="2" charset="0"/>
                <a:hlinkClick r:id="rId5"/>
              </a:rPr>
              <a:t>https://</a:t>
            </a:r>
            <a:r>
              <a:rPr lang="es-MX" sz="1400" dirty="0" smtClean="0">
                <a:latin typeface="Montserrat" panose="00000500000000000000" pitchFamily="2" charset="0"/>
                <a:hlinkClick r:id="rId5"/>
              </a:rPr>
              <a:t>www.cenapred.gob.mx/es/Publicaciones/archivos/63.pdf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i="1" dirty="0">
                <a:latin typeface="Montserrat" panose="00000500000000000000" pitchFamily="2" charset="0"/>
              </a:rPr>
              <a:t>Aplicación de la metodología para la elaboración de mapas de riesgo por inundaciones costeras por marea de tormenta</a:t>
            </a:r>
            <a:r>
              <a:rPr lang="es-MX" sz="1400" dirty="0">
                <a:latin typeface="Montserrat" panose="00000500000000000000" pitchFamily="2" charset="0"/>
              </a:rPr>
              <a:t> </a:t>
            </a:r>
            <a:r>
              <a:rPr lang="es-MX" sz="1400" dirty="0">
                <a:latin typeface="Montserrat" panose="00000500000000000000" pitchFamily="2" charset="0"/>
                <a:hlinkClick r:id="rId6"/>
              </a:rPr>
              <a:t>https://</a:t>
            </a:r>
            <a:r>
              <a:rPr lang="es-MX" sz="1400" dirty="0" smtClean="0">
                <a:latin typeface="Montserrat" panose="00000500000000000000" pitchFamily="2" charset="0"/>
                <a:hlinkClick r:id="rId6"/>
              </a:rPr>
              <a:t>www.cenapred.gob.mx/es/Publicaciones/archivos/155.pdf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Fascículo </a:t>
            </a:r>
            <a:r>
              <a:rPr lang="es-MX" sz="1400" dirty="0">
                <a:latin typeface="Montserrat" panose="00000500000000000000" pitchFamily="2" charset="0"/>
              </a:rPr>
              <a:t>de </a:t>
            </a:r>
            <a:r>
              <a:rPr lang="es-MX" sz="1400" i="1" dirty="0">
                <a:latin typeface="Montserrat" panose="00000500000000000000" pitchFamily="2" charset="0"/>
              </a:rPr>
              <a:t>Ciclones </a:t>
            </a:r>
            <a:r>
              <a:rPr lang="es-MX" sz="1400" i="1" dirty="0" smtClean="0">
                <a:latin typeface="Montserrat" panose="00000500000000000000" pitchFamily="2" charset="0"/>
              </a:rPr>
              <a:t>Tropicales </a:t>
            </a:r>
            <a:r>
              <a:rPr lang="es-MX" sz="1400" dirty="0" smtClean="0">
                <a:latin typeface="Montserrat" panose="00000500000000000000" pitchFamily="2" charset="0"/>
              </a:rPr>
              <a:t> </a:t>
            </a:r>
            <a:r>
              <a:rPr lang="es-MX" sz="1400" dirty="0" smtClean="0">
                <a:latin typeface="Montserrat" panose="00000500000000000000" pitchFamily="2" charset="0"/>
                <a:hlinkClick r:id="rId7"/>
              </a:rPr>
              <a:t>https</a:t>
            </a:r>
            <a:r>
              <a:rPr lang="es-MX" sz="1400" dirty="0">
                <a:latin typeface="Montserrat" panose="00000500000000000000" pitchFamily="2" charset="0"/>
                <a:hlinkClick r:id="rId7"/>
              </a:rPr>
              <a:t>://</a:t>
            </a:r>
            <a:r>
              <a:rPr lang="es-MX" sz="1400" dirty="0" smtClean="0">
                <a:latin typeface="Montserrat" panose="00000500000000000000" pitchFamily="2" charset="0"/>
                <a:hlinkClick r:id="rId7"/>
              </a:rPr>
              <a:t>www.cenapred.gob.mx/es/Publicaciones/archivos/5-FASCCULOCICLONESTROPICALES.PDF</a:t>
            </a:r>
            <a:endParaRPr lang="es-MX" sz="1400" dirty="0" smtClean="0">
              <a:latin typeface="Montserrat" panose="00000500000000000000" pitchFamily="2" charset="0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47724" y="1052736"/>
            <a:ext cx="6540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Impacto</a:t>
            </a:r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12 declaratorias </a:t>
            </a:r>
            <a:r>
              <a:rPr lang="es-MX" sz="1400" b="1" dirty="0">
                <a:latin typeface="Montserrat" panose="00000500000000000000" pitchFamily="2" charset="0"/>
              </a:rPr>
              <a:t>de </a:t>
            </a:r>
            <a:r>
              <a:rPr lang="es-MX" sz="1400" b="1" dirty="0" smtClean="0">
                <a:latin typeface="Montserrat" panose="00000500000000000000" pitchFamily="2" charset="0"/>
              </a:rPr>
              <a:t>desastre por ciclones tropicales </a:t>
            </a:r>
            <a:r>
              <a:rPr lang="es-MX" sz="1400" dirty="0" smtClean="0">
                <a:latin typeface="Montserrat" panose="00000500000000000000" pitchFamily="2" charset="0"/>
              </a:rPr>
              <a:t>(base </a:t>
            </a:r>
            <a:r>
              <a:rPr lang="es-MX" sz="1400" dirty="0">
                <a:latin typeface="Montserrat" panose="00000500000000000000" pitchFamily="2" charset="0"/>
              </a:rPr>
              <a:t>de datos de declaratorias de desastres y emergencias de 2000 a 2018</a:t>
            </a:r>
            <a:r>
              <a:rPr lang="es-MX" sz="1400" dirty="0" smtClean="0">
                <a:latin typeface="Montserrat" panose="00000500000000000000" pitchFamily="2" charset="0"/>
              </a:rPr>
              <a:t>).</a:t>
            </a: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Huracanes: </a:t>
            </a:r>
            <a:r>
              <a:rPr lang="es-MX" sz="1400" i="1" dirty="0" smtClean="0">
                <a:latin typeface="Montserrat" panose="00000500000000000000" pitchFamily="2" charset="0"/>
              </a:rPr>
              <a:t>Liza</a:t>
            </a:r>
            <a:r>
              <a:rPr lang="es-MX" sz="1400" dirty="0" smtClean="0">
                <a:latin typeface="Montserrat" panose="00000500000000000000" pitchFamily="2" charset="0"/>
              </a:rPr>
              <a:t>, 1976 (cat. IV);</a:t>
            </a:r>
            <a:r>
              <a:rPr lang="es-MX" sz="1400" i="1" dirty="0">
                <a:latin typeface="Montserrat" panose="00000500000000000000" pitchFamily="2" charset="0"/>
              </a:rPr>
              <a:t> </a:t>
            </a:r>
            <a:r>
              <a:rPr lang="es-MX" sz="1400" i="1" dirty="0" smtClean="0">
                <a:latin typeface="Montserrat" panose="00000500000000000000" pitchFamily="2" charset="0"/>
              </a:rPr>
              <a:t>Olivia</a:t>
            </a:r>
            <a:r>
              <a:rPr lang="es-MX" sz="1400" dirty="0" smtClean="0">
                <a:latin typeface="Montserrat" panose="00000500000000000000" pitchFamily="2" charset="0"/>
              </a:rPr>
              <a:t>, 1967, </a:t>
            </a:r>
            <a:r>
              <a:rPr lang="es-MX" sz="1400" i="1" dirty="0" smtClean="0">
                <a:latin typeface="Montserrat" panose="00000500000000000000" pitchFamily="2" charset="0"/>
              </a:rPr>
              <a:t>Kiko</a:t>
            </a:r>
            <a:r>
              <a:rPr lang="es-MX" sz="1400" dirty="0">
                <a:latin typeface="Montserrat" panose="00000500000000000000" pitchFamily="2" charset="0"/>
              </a:rPr>
              <a:t>, 1989 y </a:t>
            </a:r>
            <a:r>
              <a:rPr lang="es-MX" sz="1400" i="1" dirty="0" err="1" smtClean="0">
                <a:latin typeface="Montserrat" panose="00000500000000000000" pitchFamily="2" charset="0"/>
              </a:rPr>
              <a:t>Odile</a:t>
            </a:r>
            <a:r>
              <a:rPr lang="es-MX" sz="1400" dirty="0">
                <a:latin typeface="Montserrat" panose="00000500000000000000" pitchFamily="2" charset="0"/>
              </a:rPr>
              <a:t>, 2014 </a:t>
            </a:r>
            <a:r>
              <a:rPr lang="es-MX" sz="1400" dirty="0" smtClean="0">
                <a:latin typeface="Montserrat" panose="00000500000000000000" pitchFamily="2" charset="0"/>
              </a:rPr>
              <a:t>(los tres cat. III).</a:t>
            </a:r>
            <a:endParaRPr lang="es-MX" sz="1400" dirty="0">
              <a:latin typeface="Montserrat" panose="00000500000000000000" pitchFamily="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00472" y="4866940"/>
            <a:ext cx="2520000" cy="1725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10 Rectángulo"/>
          <p:cNvSpPr/>
          <p:nvPr/>
        </p:nvSpPr>
        <p:spPr>
          <a:xfrm>
            <a:off x="6676246" y="1134036"/>
            <a:ext cx="236171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Zonas de impacto: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Presencia de huracanes </a:t>
            </a:r>
            <a:r>
              <a:rPr lang="es-MX" sz="1400" b="1" dirty="0" smtClean="0">
                <a:latin typeface="Montserrat" panose="00000500000000000000" pitchFamily="2" charset="0"/>
              </a:rPr>
              <a:t>en toda la entidad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  <a:endParaRPr lang="es-MX" sz="1400" dirty="0">
              <a:latin typeface="Montserrat" panose="00000500000000000000" pitchFamily="2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5796137" y="6597352"/>
            <a:ext cx="3287870" cy="215444"/>
          </a:xfrm>
          <a:prstGeom prst="rect">
            <a:avLst/>
          </a:prstGeom>
          <a:solidFill>
            <a:schemeClr val="bg1">
              <a:alpha val="2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 smtClean="0">
                <a:latin typeface="Montserrat" panose="00000500000000000000" pitchFamily="2" charset="0"/>
              </a:rPr>
              <a:t>Trayectorias de ciclones tropicales en </a:t>
            </a:r>
            <a:r>
              <a:rPr lang="es-MX" sz="800" b="1" dirty="0">
                <a:latin typeface="Montserrat" panose="00000500000000000000" pitchFamily="2" charset="0"/>
              </a:rPr>
              <a:t>Baja California Sur</a:t>
            </a:r>
          </a:p>
        </p:txBody>
      </p:sp>
    </p:spTree>
    <p:extLst>
      <p:ext uri="{BB962C8B-B14F-4D97-AF65-F5344CB8AC3E}">
        <p14:creationId xmlns:p14="http://schemas.microsoft.com/office/powerpoint/2010/main" val="180352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-6451" y="292586"/>
            <a:ext cx="4788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38806B"/>
                </a:solidFill>
                <a:latin typeface="Montserrat"/>
              </a:rPr>
              <a:t>Fenómenos hidrometeorológicos</a:t>
            </a:r>
          </a:p>
        </p:txBody>
      </p:sp>
      <p:sp>
        <p:nvSpPr>
          <p:cNvPr id="8" name="7 Rectángulo"/>
          <p:cNvSpPr/>
          <p:nvPr/>
        </p:nvSpPr>
        <p:spPr>
          <a:xfrm>
            <a:off x="107504" y="1124744"/>
            <a:ext cx="883415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Seguir las indicaciones del Sistema de Alerta Temprana de Ciclones Tropicales (</a:t>
            </a:r>
            <a:r>
              <a:rPr lang="es-MX" sz="1600" b="1" dirty="0" err="1">
                <a:solidFill>
                  <a:srgbClr val="38806B"/>
                </a:solidFill>
                <a:latin typeface="Montserrat" panose="00000500000000000000" pitchFamily="2" charset="0"/>
              </a:rPr>
              <a:t>SIAT-CT</a:t>
            </a:r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), el cual consiste en: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Conocimiento del riesgo</a:t>
            </a:r>
            <a:r>
              <a:rPr lang="es-MX" sz="1400" dirty="0" smtClean="0">
                <a:latin typeface="Montserrat" panose="00000500000000000000" pitchFamily="2" charset="0"/>
              </a:rPr>
              <a:t> (atlas de riesgo).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Monitoreo del fenómeno</a:t>
            </a:r>
            <a:r>
              <a:rPr lang="es-MX" sz="1400" dirty="0" smtClean="0">
                <a:latin typeface="Montserrat" panose="00000500000000000000" pitchFamily="2" charset="0"/>
              </a:rPr>
              <a:t> (avisos y boletines del Servicio Meteorológico Nacional, de la Dirección General de Protección Civil y de estaciones meteorológicas de la propia unidad estatal de PC).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>
                <a:latin typeface="Montserrat" panose="00000500000000000000" pitchFamily="2" charset="0"/>
              </a:rPr>
              <a:t>Difusión de </a:t>
            </a:r>
            <a:r>
              <a:rPr lang="es-MX" sz="1400" b="1" dirty="0" smtClean="0">
                <a:latin typeface="Montserrat" panose="00000500000000000000" pitchFamily="2" charset="0"/>
              </a:rPr>
              <a:t>alertas</a:t>
            </a:r>
            <a:r>
              <a:rPr lang="es-MX" sz="1400" dirty="0" smtClean="0">
                <a:latin typeface="Montserrat" panose="00000500000000000000" pitchFamily="2" charset="0"/>
              </a:rPr>
              <a:t> </a:t>
            </a:r>
            <a:r>
              <a:rPr lang="es-MX" sz="1400" dirty="0">
                <a:latin typeface="Montserrat" panose="00000500000000000000" pitchFamily="2" charset="0"/>
              </a:rPr>
              <a:t>a toda la población, especialmente la más </a:t>
            </a:r>
            <a:r>
              <a:rPr lang="es-MX" sz="1400" dirty="0" smtClean="0">
                <a:latin typeface="Montserrat" panose="00000500000000000000" pitchFamily="2" charset="0"/>
              </a:rPr>
              <a:t>vulnerable, </a:t>
            </a:r>
            <a:r>
              <a:rPr lang="es-MX" sz="1400" dirty="0">
                <a:latin typeface="Montserrat" panose="00000500000000000000" pitchFamily="2" charset="0"/>
              </a:rPr>
              <a:t>así como asegurar que la población indígena esté informada de las acciones </a:t>
            </a:r>
            <a:r>
              <a:rPr lang="es-MX" sz="1400" dirty="0" smtClean="0">
                <a:latin typeface="Montserrat" panose="00000500000000000000" pitchFamily="2" charset="0"/>
              </a:rPr>
              <a:t>que </a:t>
            </a:r>
            <a:r>
              <a:rPr lang="es-MX" sz="1400" dirty="0">
                <a:latin typeface="Montserrat" panose="00000500000000000000" pitchFamily="2" charset="0"/>
              </a:rPr>
              <a:t>deba tomar. </a:t>
            </a:r>
            <a:r>
              <a:rPr lang="es-MX" sz="1400" dirty="0" smtClean="0">
                <a:latin typeface="Montserrat" panose="00000500000000000000" pitchFamily="2" charset="0"/>
              </a:rPr>
              <a:t>Existe </a:t>
            </a:r>
            <a:r>
              <a:rPr lang="es-MX" sz="1400" dirty="0">
                <a:latin typeface="Montserrat" panose="00000500000000000000" pitchFamily="2" charset="0"/>
              </a:rPr>
              <a:t>material de difusión que ha elaborado el CENAPRED en varias lenguas indígenas.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Contar </a:t>
            </a:r>
            <a:r>
              <a:rPr lang="es-MX" sz="1400" dirty="0">
                <a:latin typeface="Montserrat" panose="00000500000000000000" pitchFamily="2" charset="0"/>
              </a:rPr>
              <a:t>con </a:t>
            </a:r>
            <a:r>
              <a:rPr lang="es-MX" sz="1400" b="1" dirty="0">
                <a:latin typeface="Montserrat" panose="00000500000000000000" pitchFamily="2" charset="0"/>
              </a:rPr>
              <a:t>planes de </a:t>
            </a:r>
            <a:r>
              <a:rPr lang="es-MX" sz="1400" b="1" dirty="0" smtClean="0">
                <a:latin typeface="Montserrat" panose="00000500000000000000" pitchFamily="2" charset="0"/>
              </a:rPr>
              <a:t>respuesta</a:t>
            </a:r>
            <a:r>
              <a:rPr lang="es-MX" sz="1400" dirty="0" smtClean="0">
                <a:latin typeface="Montserrat" panose="00000500000000000000" pitchFamily="2" charset="0"/>
              </a:rPr>
              <a:t> por </a:t>
            </a:r>
            <a:r>
              <a:rPr lang="es-MX" sz="1400" dirty="0">
                <a:latin typeface="Montserrat" panose="00000500000000000000" pitchFamily="2" charset="0"/>
              </a:rPr>
              <a:t>los efectos de los ciclones tropicales (rutas de evacuación, albergues, simulacros, </a:t>
            </a:r>
            <a:r>
              <a:rPr lang="es-MX" sz="1400" dirty="0" smtClean="0">
                <a:latin typeface="Montserrat" panose="00000500000000000000" pitchFamily="2" charset="0"/>
              </a:rPr>
              <a:t>etc.)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179512" y="764704"/>
            <a:ext cx="87565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/>
              </a:rPr>
              <a:t>Ciclones tropicales</a:t>
            </a:r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5" b="2124"/>
          <a:stretch/>
        </p:blipFill>
        <p:spPr>
          <a:xfrm>
            <a:off x="6156496" y="4259460"/>
            <a:ext cx="2880000" cy="2049860"/>
          </a:xfrm>
          <a:prstGeom prst="rect">
            <a:avLst/>
          </a:prstGeom>
        </p:spPr>
      </p:pic>
      <p:sp>
        <p:nvSpPr>
          <p:cNvPr id="13" name="12 CuadroTexto"/>
          <p:cNvSpPr txBox="1"/>
          <p:nvPr/>
        </p:nvSpPr>
        <p:spPr>
          <a:xfrm>
            <a:off x="6250126" y="6378836"/>
            <a:ext cx="2423998" cy="215444"/>
          </a:xfrm>
          <a:prstGeom prst="rect">
            <a:avLst/>
          </a:prstGeom>
          <a:solidFill>
            <a:schemeClr val="bg1">
              <a:alpha val="2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>
                <a:latin typeface="Montserrat" panose="00000500000000000000" pitchFamily="2" charset="0"/>
              </a:rPr>
              <a:t>Propuesta de estaciones meteorológicas </a:t>
            </a:r>
          </a:p>
        </p:txBody>
      </p:sp>
      <p:sp>
        <p:nvSpPr>
          <p:cNvPr id="14" name="13 CuadroTexto"/>
          <p:cNvSpPr txBox="1"/>
          <p:nvPr/>
        </p:nvSpPr>
        <p:spPr>
          <a:xfrm>
            <a:off x="107504" y="3674055"/>
            <a:ext cx="597666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Recomendaciones para mitigar los riesgos: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Para </a:t>
            </a:r>
            <a:r>
              <a:rPr lang="es-MX" sz="1400" dirty="0">
                <a:latin typeface="Montserrat" panose="00000500000000000000" pitchFamily="2" charset="0"/>
              </a:rPr>
              <a:t>mejorar el monitoreo de lluvias y </a:t>
            </a:r>
            <a:r>
              <a:rPr lang="es-MX" sz="1400" dirty="0" smtClean="0">
                <a:latin typeface="Montserrat" panose="00000500000000000000" pitchFamily="2" charset="0"/>
              </a:rPr>
              <a:t>temperaturas, entre otras variables, </a:t>
            </a:r>
            <a:r>
              <a:rPr lang="es-MX" sz="1400" b="1" dirty="0">
                <a:latin typeface="Montserrat" panose="00000500000000000000" pitchFamily="2" charset="0"/>
              </a:rPr>
              <a:t>se </a:t>
            </a:r>
            <a:r>
              <a:rPr lang="es-MX" sz="1400" b="1" dirty="0" smtClean="0">
                <a:latin typeface="Montserrat" panose="00000500000000000000" pitchFamily="2" charset="0"/>
              </a:rPr>
              <a:t>recomienda incrementar </a:t>
            </a:r>
            <a:r>
              <a:rPr lang="es-MX" sz="1400" b="1" dirty="0">
                <a:latin typeface="Montserrat" panose="00000500000000000000" pitchFamily="2" charset="0"/>
              </a:rPr>
              <a:t>el número de estaciones meteorológicas en la </a:t>
            </a:r>
            <a:r>
              <a:rPr lang="es-MX" sz="1400" b="1" dirty="0" smtClean="0">
                <a:latin typeface="Montserrat" panose="00000500000000000000" pitchFamily="2" charset="0"/>
              </a:rPr>
              <a:t>entidad</a:t>
            </a:r>
            <a:r>
              <a:rPr lang="es-MX" sz="1400" dirty="0" smtClean="0">
                <a:latin typeface="Montserrat" panose="00000500000000000000" pitchFamily="2" charset="0"/>
              </a:rPr>
              <a:t>, </a:t>
            </a:r>
            <a:r>
              <a:rPr lang="es-MX" sz="1400" dirty="0">
                <a:latin typeface="Montserrat" panose="00000500000000000000" pitchFamily="2" charset="0"/>
              </a:rPr>
              <a:t>con </a:t>
            </a:r>
            <a:r>
              <a:rPr lang="es-MX" sz="1400" dirty="0" smtClean="0">
                <a:solidFill>
                  <a:srgbClr val="FF0000"/>
                </a:solidFill>
                <a:latin typeface="Montserrat" panose="00000500000000000000" pitchFamily="2" charset="0"/>
              </a:rPr>
              <a:t>36 estaciones </a:t>
            </a:r>
            <a:r>
              <a:rPr lang="es-MX" sz="1400" dirty="0">
                <a:solidFill>
                  <a:srgbClr val="FF0000"/>
                </a:solidFill>
                <a:latin typeface="Montserrat" panose="00000500000000000000" pitchFamily="2" charset="0"/>
              </a:rPr>
              <a:t>adicionales a las </a:t>
            </a:r>
            <a:r>
              <a:rPr lang="es-MX" sz="1400" dirty="0" smtClean="0">
                <a:solidFill>
                  <a:srgbClr val="FF0000"/>
                </a:solidFill>
                <a:latin typeface="Montserrat" panose="00000500000000000000" pitchFamily="2" charset="0"/>
              </a:rPr>
              <a:t>16 que </a:t>
            </a:r>
            <a:r>
              <a:rPr lang="es-MX" sz="1400" dirty="0">
                <a:solidFill>
                  <a:srgbClr val="FF0000"/>
                </a:solidFill>
                <a:latin typeface="Montserrat" panose="00000500000000000000" pitchFamily="2" charset="0"/>
              </a:rPr>
              <a:t>actualmente transmiten</a:t>
            </a:r>
            <a:r>
              <a:rPr lang="es-MX" sz="1400" dirty="0">
                <a:latin typeface="Montserrat" panose="00000500000000000000" pitchFamily="2" charset="0"/>
              </a:rPr>
              <a:t>, ubicándolas en las siguientes cuencas hidrológicas: seis en San Miguel-Arroyo del Vigía, cuatro en Arroyo Paterna-Arroyo </a:t>
            </a:r>
            <a:r>
              <a:rPr lang="es-MX" sz="1400" dirty="0" err="1">
                <a:latin typeface="Montserrat" panose="00000500000000000000" pitchFamily="2" charset="0"/>
              </a:rPr>
              <a:t>Mulegé</a:t>
            </a:r>
            <a:r>
              <a:rPr lang="es-MX" sz="1400" dirty="0">
                <a:latin typeface="Montserrat" panose="00000500000000000000" pitchFamily="2" charset="0"/>
              </a:rPr>
              <a:t>, seis en Lago San Ignacio-Arroyo San </a:t>
            </a:r>
            <a:r>
              <a:rPr lang="es-MX" sz="1400" dirty="0" smtClean="0">
                <a:latin typeface="Montserrat" panose="00000500000000000000" pitchFamily="2" charset="0"/>
              </a:rPr>
              <a:t>Raymundo, </a:t>
            </a:r>
            <a:r>
              <a:rPr lang="es-MX" sz="1400" dirty="0">
                <a:latin typeface="Montserrat" panose="00000500000000000000" pitchFamily="2" charset="0"/>
              </a:rPr>
              <a:t>dos en Arroyo Frijol-Arroyo San Bruno, cuatro en Arroyo Mezquital-Arroyo </a:t>
            </a:r>
            <a:r>
              <a:rPr lang="es-MX" sz="1400" dirty="0" err="1">
                <a:latin typeface="Montserrat" panose="00000500000000000000" pitchFamily="2" charset="0"/>
              </a:rPr>
              <a:t>Comondú</a:t>
            </a:r>
            <a:r>
              <a:rPr lang="es-MX" sz="1400" dirty="0">
                <a:latin typeface="Montserrat" panose="00000500000000000000" pitchFamily="2" charset="0"/>
              </a:rPr>
              <a:t>, ocho en Arroyo Venancio-Arroyo Salado, cinco en Arroyo Caracol-Arroyo Candelaria y una en La Paz-Cabo San Lucas 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Anteriormente </a:t>
            </a:r>
            <a:r>
              <a:rPr lang="es-MX" sz="1400" b="1" dirty="0" smtClean="0">
                <a:latin typeface="Montserrat" panose="00000500000000000000" pitchFamily="2" charset="0"/>
              </a:rPr>
              <a:t>se tenía un radar</a:t>
            </a:r>
            <a:r>
              <a:rPr lang="es-MX" sz="1400" dirty="0" smtClean="0">
                <a:latin typeface="Montserrat" panose="00000500000000000000" pitchFamily="2" charset="0"/>
              </a:rPr>
              <a:t> en Cabo San Lucas; es </a:t>
            </a:r>
            <a:r>
              <a:rPr lang="es-MX" sz="1400" u="sng" dirty="0" smtClean="0">
                <a:latin typeface="Montserrat" panose="00000500000000000000" pitchFamily="2" charset="0"/>
              </a:rPr>
              <a:t>necesario contar otra vez con uno </a:t>
            </a:r>
            <a:r>
              <a:rPr lang="es-MX" sz="1400" dirty="0" smtClean="0">
                <a:latin typeface="Montserrat" panose="00000500000000000000" pitchFamily="2" charset="0"/>
              </a:rPr>
              <a:t>en esta región.</a:t>
            </a:r>
          </a:p>
        </p:txBody>
      </p:sp>
    </p:spTree>
    <p:extLst>
      <p:ext uri="{BB962C8B-B14F-4D97-AF65-F5344CB8AC3E}">
        <p14:creationId xmlns:p14="http://schemas.microsoft.com/office/powerpoint/2010/main" val="49345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179512" y="2132856"/>
            <a:ext cx="5904656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Recursos disponibles en el </a:t>
            </a:r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CENAPRED: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Capas de indicadores cuantitativos y de escenarios de riesgo </a:t>
            </a:r>
            <a:r>
              <a:rPr lang="es-MX" sz="1400" b="1" dirty="0">
                <a:latin typeface="Montserrat" panose="00000500000000000000" pitchFamily="2" charset="0"/>
              </a:rPr>
              <a:t>por ondas de calor</a:t>
            </a:r>
            <a:r>
              <a:rPr lang="es-MX" sz="1400" dirty="0">
                <a:latin typeface="Montserrat" panose="00000500000000000000" pitchFamily="2" charset="0"/>
              </a:rPr>
              <a:t> </a:t>
            </a:r>
            <a:r>
              <a:rPr lang="es-MX" sz="1400" dirty="0" smtClean="0">
                <a:latin typeface="Montserrat" panose="00000500000000000000" pitchFamily="2" charset="0"/>
              </a:rPr>
              <a:t>(nuevos, próximamente en el </a:t>
            </a:r>
            <a:r>
              <a:rPr lang="es-MX" sz="1400" dirty="0" err="1" smtClean="0">
                <a:latin typeface="Montserrat" panose="00000500000000000000" pitchFamily="2" charset="0"/>
              </a:rPr>
              <a:t>ANR</a:t>
            </a:r>
            <a:r>
              <a:rPr lang="es-MX" sz="1400" dirty="0" smtClean="0">
                <a:latin typeface="Montserrat" panose="00000500000000000000" pitchFamily="2" charset="0"/>
              </a:rPr>
              <a:t>).</a:t>
            </a: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Estudio</a:t>
            </a:r>
            <a:r>
              <a:rPr lang="es-MX" sz="1400" dirty="0">
                <a:latin typeface="Montserrat" panose="00000500000000000000" pitchFamily="2" charset="0"/>
              </a:rPr>
              <a:t>: Mapas de riesgo por temperaturas máximas (3ª etapa ondas de calor) </a:t>
            </a:r>
            <a:r>
              <a:rPr lang="es-MX" sz="1400" dirty="0">
                <a:latin typeface="Montserrat" panose="00000500000000000000" pitchFamily="2" charset="0"/>
                <a:hlinkClick r:id="rId3"/>
              </a:rPr>
              <a:t>http://www1.cenapred.unam.mx/DIR_INVESTIGACION/Fraccion_XLI/RH/180301_RH_ondas_de_calor_mapas.pdf</a:t>
            </a:r>
            <a:endParaRPr lang="es-MX" sz="1400" dirty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G</a:t>
            </a:r>
            <a:r>
              <a:rPr lang="es-MX" sz="1400" b="1" i="1" dirty="0" smtClean="0">
                <a:latin typeface="Montserrat" panose="00000500000000000000" pitchFamily="2" charset="0"/>
              </a:rPr>
              <a:t>uía de contenido mínimo para la elaboración del Atlas Nacional de Riesgos</a:t>
            </a:r>
            <a:r>
              <a:rPr lang="es-MX" sz="1400" dirty="0" smtClean="0">
                <a:latin typeface="Montserrat" panose="00000500000000000000" pitchFamily="2" charset="0"/>
              </a:rPr>
              <a:t>. Anexo Único, Fracción V.12 </a:t>
            </a:r>
            <a:r>
              <a:rPr lang="es-MX" sz="1400" dirty="0" smtClean="0">
                <a:latin typeface="Montserrat" panose="00000500000000000000" pitchFamily="2" charset="0"/>
                <a:hlinkClick r:id="rId4"/>
              </a:rPr>
              <a:t>http</a:t>
            </a:r>
            <a:r>
              <a:rPr lang="es-MX" sz="1400" dirty="0">
                <a:latin typeface="Montserrat" panose="00000500000000000000" pitchFamily="2" charset="0"/>
                <a:hlinkClick r:id="rId4"/>
              </a:rPr>
              <a:t>://</a:t>
            </a:r>
            <a:r>
              <a:rPr lang="es-MX" sz="1400" dirty="0" smtClean="0">
                <a:latin typeface="Montserrat" panose="00000500000000000000" pitchFamily="2" charset="0"/>
                <a:hlinkClick r:id="rId4"/>
              </a:rPr>
              <a:t>www.atlasnacionalderiesgos.gob.mx/descargas/Guia_contenido_minimo2016.pdf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Cursos </a:t>
            </a:r>
            <a:r>
              <a:rPr lang="es-MX" sz="1400" b="1" dirty="0">
                <a:latin typeface="Montserrat" panose="00000500000000000000" pitchFamily="2" charset="0"/>
              </a:rPr>
              <a:t>de sistemas de información geográfica </a:t>
            </a:r>
            <a:r>
              <a:rPr lang="es-MX" sz="1400" dirty="0">
                <a:latin typeface="Montserrat" panose="00000500000000000000" pitchFamily="2" charset="0"/>
              </a:rPr>
              <a:t>(</a:t>
            </a:r>
            <a:r>
              <a:rPr lang="es-MX" sz="1400" i="1" dirty="0" err="1">
                <a:latin typeface="Montserrat" panose="00000500000000000000" pitchFamily="2" charset="0"/>
              </a:rPr>
              <a:t>Qgis</a:t>
            </a:r>
            <a:r>
              <a:rPr lang="es-MX" sz="1400" dirty="0" smtClean="0">
                <a:latin typeface="Montserrat" panose="00000500000000000000" pitchFamily="2" charset="0"/>
              </a:rPr>
              <a:t>)</a:t>
            </a: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>
                <a:latin typeface="Montserrat" panose="00000500000000000000" pitchFamily="2" charset="0"/>
              </a:rPr>
              <a:t>Seminario de </a:t>
            </a:r>
            <a:r>
              <a:rPr lang="es-MX" sz="1400" b="1" i="1" dirty="0">
                <a:latin typeface="Montserrat" panose="00000500000000000000" pitchFamily="2" charset="0"/>
              </a:rPr>
              <a:t>Riesgos hidrometeorológicos</a:t>
            </a:r>
            <a:r>
              <a:rPr lang="es-MX" sz="1400" dirty="0">
                <a:latin typeface="Montserrat" panose="00000500000000000000" pitchFamily="2" charset="0"/>
              </a:rPr>
              <a:t> </a:t>
            </a:r>
          </a:p>
          <a:p>
            <a:r>
              <a:rPr lang="es-MX" sz="1400" dirty="0">
                <a:latin typeface="Montserrat" panose="00000500000000000000" pitchFamily="2" charset="0"/>
              </a:rPr>
              <a:t>      (Auditorio del CENAPRED, 28 de marzo</a:t>
            </a:r>
            <a:r>
              <a:rPr lang="es-MX" sz="1400" dirty="0" smtClean="0">
                <a:latin typeface="Montserrat" panose="00000500000000000000" pitchFamily="2" charset="0"/>
              </a:rPr>
              <a:t>).</a:t>
            </a:r>
            <a:endParaRPr lang="es-MX" sz="1400" dirty="0">
              <a:latin typeface="Montserrat" panose="00000500000000000000" pitchFamily="2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3948" y="292586"/>
            <a:ext cx="4628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38806B"/>
                </a:solidFill>
                <a:latin typeface="Montserrat"/>
              </a:rPr>
              <a:t>Fenómenos hidrometeorológicos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63922" y="827420"/>
            <a:ext cx="87565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/>
              </a:rPr>
              <a:t>Ondas de </a:t>
            </a:r>
            <a:r>
              <a:rPr lang="es-MX" b="1" dirty="0" smtClean="0">
                <a:solidFill>
                  <a:srgbClr val="38806B"/>
                </a:solidFill>
                <a:latin typeface="Montserrat"/>
              </a:rPr>
              <a:t>calor</a:t>
            </a:r>
            <a:endParaRPr lang="es-MX" b="1" dirty="0">
              <a:solidFill>
                <a:srgbClr val="38806B"/>
              </a:solidFill>
              <a:latin typeface="Montserrat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179512" y="1052736"/>
            <a:ext cx="61930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Impacto</a:t>
            </a:r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14 </a:t>
            </a:r>
            <a:r>
              <a:rPr lang="es-MX" sz="1400" b="1" dirty="0">
                <a:latin typeface="Montserrat" panose="00000500000000000000" pitchFamily="2" charset="0"/>
              </a:rPr>
              <a:t>decesos por </a:t>
            </a:r>
            <a:r>
              <a:rPr lang="es-MX" sz="1400" b="1" dirty="0" smtClean="0">
                <a:latin typeface="Montserrat" panose="00000500000000000000" pitchFamily="2" charset="0"/>
              </a:rPr>
              <a:t>calor </a:t>
            </a:r>
            <a:r>
              <a:rPr lang="es-MX" sz="1400" dirty="0" smtClean="0">
                <a:latin typeface="Montserrat" panose="00000500000000000000" pitchFamily="2" charset="0"/>
              </a:rPr>
              <a:t>de </a:t>
            </a:r>
            <a:r>
              <a:rPr lang="es-MX" sz="1400" dirty="0">
                <a:latin typeface="Montserrat" panose="00000500000000000000" pitchFamily="2" charset="0"/>
              </a:rPr>
              <a:t>1998 a 2017 (SS, 2019</a:t>
            </a:r>
            <a:r>
              <a:rPr lang="es-MX" sz="1400" dirty="0" smtClean="0">
                <a:latin typeface="Montserrat" panose="00000500000000000000" pitchFamily="2" charset="0"/>
              </a:rPr>
              <a:t>).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Dos </a:t>
            </a:r>
            <a:r>
              <a:rPr lang="es-MX" sz="1400" b="1" dirty="0">
                <a:latin typeface="Montserrat" panose="00000500000000000000" pitchFamily="2" charset="0"/>
              </a:rPr>
              <a:t>declaratorias de </a:t>
            </a:r>
            <a:r>
              <a:rPr lang="es-MX" sz="1400" b="1" dirty="0" smtClean="0">
                <a:latin typeface="Montserrat" panose="00000500000000000000" pitchFamily="2" charset="0"/>
              </a:rPr>
              <a:t>emergencia </a:t>
            </a:r>
            <a:r>
              <a:rPr lang="es-MX" sz="1400" b="1" dirty="0">
                <a:latin typeface="Montserrat" panose="00000500000000000000" pitchFamily="2" charset="0"/>
              </a:rPr>
              <a:t>por temperaturas </a:t>
            </a:r>
            <a:r>
              <a:rPr lang="es-MX" sz="1400" b="1" dirty="0" smtClean="0">
                <a:latin typeface="Montserrat" panose="00000500000000000000" pitchFamily="2" charset="0"/>
              </a:rPr>
              <a:t>extremas altas </a:t>
            </a:r>
            <a:r>
              <a:rPr lang="es-MX" sz="1400" dirty="0">
                <a:latin typeface="Montserrat" panose="00000500000000000000" pitchFamily="2" charset="0"/>
              </a:rPr>
              <a:t>(base de datos de declaratorias de desastres y emergencias de 2000 a 2018</a:t>
            </a:r>
            <a:r>
              <a:rPr lang="es-MX" sz="1400" dirty="0" smtClean="0">
                <a:latin typeface="Montserrat" panose="00000500000000000000" pitchFamily="2" charset="0"/>
              </a:rPr>
              <a:t>).</a:t>
            </a:r>
            <a:endParaRPr lang="es-MX" sz="1400" dirty="0">
              <a:latin typeface="Montserrat" panose="00000500000000000000" pitchFamily="2" charset="0"/>
            </a:endParaRP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2420888"/>
            <a:ext cx="2880000" cy="2319918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6372200" y="4725144"/>
            <a:ext cx="2447952" cy="338554"/>
          </a:xfrm>
          <a:prstGeom prst="rect">
            <a:avLst/>
          </a:prstGeom>
          <a:solidFill>
            <a:schemeClr val="bg1">
              <a:alpha val="2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 smtClean="0">
                <a:latin typeface="Montserrat" panose="00000500000000000000" pitchFamily="2" charset="0"/>
              </a:rPr>
              <a:t>Índice de peligro </a:t>
            </a:r>
            <a:r>
              <a:rPr lang="es-MX" sz="800" b="1" dirty="0">
                <a:latin typeface="Montserrat" panose="00000500000000000000" pitchFamily="2" charset="0"/>
              </a:rPr>
              <a:t>por </a:t>
            </a:r>
            <a:r>
              <a:rPr lang="es-MX" sz="800" b="1" dirty="0" smtClean="0">
                <a:latin typeface="Montserrat" panose="00000500000000000000" pitchFamily="2" charset="0"/>
              </a:rPr>
              <a:t>ondas de </a:t>
            </a:r>
            <a:r>
              <a:rPr lang="es-MX" sz="800" b="1" dirty="0">
                <a:latin typeface="Montserrat" panose="00000500000000000000" pitchFamily="2" charset="0"/>
              </a:rPr>
              <a:t>calor </a:t>
            </a:r>
            <a:r>
              <a:rPr lang="es-MX" sz="800" b="1" dirty="0" smtClean="0">
                <a:latin typeface="Montserrat" panose="00000500000000000000" pitchFamily="2" charset="0"/>
              </a:rPr>
              <a:t>en los municipios de </a:t>
            </a:r>
            <a:r>
              <a:rPr lang="es-MX" sz="800" b="1" dirty="0">
                <a:latin typeface="Montserrat" panose="00000500000000000000" pitchFamily="2" charset="0"/>
              </a:rPr>
              <a:t>Baja California Sur</a:t>
            </a:r>
          </a:p>
        </p:txBody>
      </p:sp>
      <p:sp>
        <p:nvSpPr>
          <p:cNvPr id="8" name="7 Rectángulo"/>
          <p:cNvSpPr/>
          <p:nvPr/>
        </p:nvSpPr>
        <p:spPr>
          <a:xfrm>
            <a:off x="179512" y="5397604"/>
            <a:ext cx="8856984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Recomendaciones </a:t>
            </a:r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para mitigar los </a:t>
            </a:r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riesgos: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Identificar a </a:t>
            </a:r>
            <a:r>
              <a:rPr lang="es-MX" sz="1400" b="1" dirty="0">
                <a:latin typeface="Montserrat" panose="00000500000000000000" pitchFamily="2" charset="0"/>
              </a:rPr>
              <a:t>población y </a:t>
            </a:r>
            <a:r>
              <a:rPr lang="es-MX" sz="1400" b="1" dirty="0" smtClean="0">
                <a:latin typeface="Montserrat" panose="00000500000000000000" pitchFamily="2" charset="0"/>
              </a:rPr>
              <a:t>vivienda vulnerable </a:t>
            </a:r>
            <a:r>
              <a:rPr lang="es-MX" sz="1400" dirty="0" smtClean="0">
                <a:latin typeface="Montserrat" panose="00000500000000000000" pitchFamily="2" charset="0"/>
              </a:rPr>
              <a:t>(indigentes</a:t>
            </a:r>
            <a:r>
              <a:rPr lang="es-MX" sz="1400" dirty="0">
                <a:latin typeface="Montserrat" panose="00000500000000000000" pitchFamily="2" charset="0"/>
              </a:rPr>
              <a:t>, infantes, enfermos, personas adultas mayores y con discapacidad), así como personas en pobreza </a:t>
            </a:r>
            <a:r>
              <a:rPr lang="es-MX" sz="1400" dirty="0" smtClean="0">
                <a:latin typeface="Montserrat" panose="00000500000000000000" pitchFamily="2" charset="0"/>
              </a:rPr>
              <a:t>extrema.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Promover </a:t>
            </a:r>
            <a:r>
              <a:rPr lang="es-MX" sz="1400" b="1" dirty="0" smtClean="0">
                <a:latin typeface="Montserrat" panose="00000500000000000000" pitchFamily="2" charset="0"/>
              </a:rPr>
              <a:t>mejoras a la vivienda</a:t>
            </a:r>
            <a:r>
              <a:rPr lang="es-MX" sz="1400" dirty="0" smtClean="0">
                <a:latin typeface="Montserrat" panose="00000500000000000000" pitchFamily="2" charset="0"/>
              </a:rPr>
              <a:t> para tener aislamiento térmico y el uso correcto de sistemas de aire acondicionado.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Brindar </a:t>
            </a:r>
            <a:r>
              <a:rPr lang="es-MX" sz="1400" b="1" dirty="0">
                <a:latin typeface="Montserrat" panose="00000500000000000000" pitchFamily="2" charset="0"/>
              </a:rPr>
              <a:t>albergue </a:t>
            </a:r>
            <a:r>
              <a:rPr lang="es-MX" sz="1400" dirty="0">
                <a:latin typeface="Montserrat" panose="00000500000000000000" pitchFamily="2" charset="0"/>
              </a:rPr>
              <a:t>con instalaciones adecuadas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6662254" y="1196752"/>
            <a:ext cx="23617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Zonas de impacto: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Toda la entidad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  <a:endParaRPr lang="es-MX" sz="1400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40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0" y="315651"/>
            <a:ext cx="4644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38806B"/>
                </a:solidFill>
                <a:latin typeface="Montserrat"/>
              </a:rPr>
              <a:t>Fenómenos hidrometeorológicos</a:t>
            </a:r>
          </a:p>
        </p:txBody>
      </p:sp>
      <p:sp>
        <p:nvSpPr>
          <p:cNvPr id="8" name="7 Rectángulo"/>
          <p:cNvSpPr/>
          <p:nvPr/>
        </p:nvSpPr>
        <p:spPr>
          <a:xfrm>
            <a:off x="114610" y="5400519"/>
            <a:ext cx="8924483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Recomendaciones </a:t>
            </a:r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para mitigar los </a:t>
            </a:r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riesgos: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>
                <a:latin typeface="Montserrat" panose="00000500000000000000" pitchFamily="2" charset="0"/>
              </a:rPr>
              <a:t>Optimizar el uso del agua </a:t>
            </a:r>
            <a:r>
              <a:rPr lang="es-MX" sz="1400" dirty="0">
                <a:latin typeface="Montserrat" panose="00000500000000000000" pitchFamily="2" charset="0"/>
              </a:rPr>
              <a:t>con la construcción o el buen manejo de infraestructura tal como: presas, tanques de almacenamiento, sistemas de abastecimiento de agua potable, plantas de tratamiento de aguas negras, perforación de pozos, canales revestidos y sistemas de irrigación.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dirty="0">
                <a:latin typeface="Montserrat" panose="00000500000000000000" pitchFamily="2" charset="0"/>
              </a:rPr>
              <a:t>Trabajar con la población en </a:t>
            </a:r>
            <a:r>
              <a:rPr lang="es-MX" sz="1400" b="1" dirty="0">
                <a:latin typeface="Montserrat" panose="00000500000000000000" pitchFamily="2" charset="0"/>
              </a:rPr>
              <a:t>campañas de concientización </a:t>
            </a:r>
            <a:r>
              <a:rPr lang="es-MX" sz="1400" dirty="0">
                <a:latin typeface="Montserrat" panose="00000500000000000000" pitchFamily="2" charset="0"/>
              </a:rPr>
              <a:t>sobre una cultura del cuidado del agua.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179512" y="764704"/>
            <a:ext cx="87565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 smtClean="0">
                <a:solidFill>
                  <a:srgbClr val="38806B"/>
                </a:solidFill>
                <a:latin typeface="Montserrat"/>
              </a:rPr>
              <a:t>Sequía</a:t>
            </a:r>
            <a:endParaRPr lang="es-MX" b="1" dirty="0">
              <a:solidFill>
                <a:srgbClr val="38806B"/>
              </a:solidFill>
              <a:latin typeface="Montserrat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4534" y="1844824"/>
            <a:ext cx="6367666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Recursos disponibles en el </a:t>
            </a:r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CENAPRED: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Capas de indicadores cuantitativos, de eventos históricos y de escenarios de riesgo por sequía</a:t>
            </a:r>
            <a:r>
              <a:rPr lang="es-MX" sz="1400" dirty="0" smtClean="0">
                <a:latin typeface="Montserrat" panose="00000500000000000000" pitchFamily="2" charset="0"/>
              </a:rPr>
              <a:t> </a:t>
            </a:r>
            <a:r>
              <a:rPr lang="es-MX" sz="1400" dirty="0" smtClean="0">
                <a:latin typeface="Montserrat" panose="00000500000000000000" pitchFamily="2" charset="0"/>
                <a:hlinkClick r:id="rId2"/>
              </a:rPr>
              <a:t>http</a:t>
            </a:r>
            <a:r>
              <a:rPr lang="es-MX" sz="1400" dirty="0">
                <a:latin typeface="Montserrat" panose="00000500000000000000" pitchFamily="2" charset="0"/>
                <a:hlinkClick r:id="rId2"/>
              </a:rPr>
              <a:t>://</a:t>
            </a:r>
            <a:r>
              <a:rPr lang="es-MX" sz="1400" dirty="0" smtClean="0">
                <a:latin typeface="Montserrat" panose="00000500000000000000" pitchFamily="2" charset="0"/>
                <a:hlinkClick r:id="rId2"/>
              </a:rPr>
              <a:t>www.atlasnacionalderiesgos.gob.mx/archivo/visor-capas.html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G</a:t>
            </a:r>
            <a:r>
              <a:rPr lang="es-MX" sz="1400" b="1" i="1" dirty="0" smtClean="0">
                <a:latin typeface="Montserrat" panose="00000500000000000000" pitchFamily="2" charset="0"/>
              </a:rPr>
              <a:t>uía de contenido mínimo para la elaboración del Atlas Nacional de Riesgos</a:t>
            </a:r>
            <a:r>
              <a:rPr lang="es-MX" sz="1400" dirty="0" smtClean="0">
                <a:latin typeface="Montserrat" panose="00000500000000000000" pitchFamily="2" charset="0"/>
              </a:rPr>
              <a:t>. Anexo Único, Fracción V.9 </a:t>
            </a:r>
            <a:r>
              <a:rPr lang="es-MX" sz="1400" dirty="0" smtClean="0">
                <a:latin typeface="Montserrat" panose="00000500000000000000" pitchFamily="2" charset="0"/>
                <a:hlinkClick r:id="rId3"/>
              </a:rPr>
              <a:t>http</a:t>
            </a:r>
            <a:r>
              <a:rPr lang="es-MX" sz="1400" dirty="0">
                <a:latin typeface="Montserrat" panose="00000500000000000000" pitchFamily="2" charset="0"/>
                <a:hlinkClick r:id="rId3"/>
              </a:rPr>
              <a:t>://</a:t>
            </a:r>
            <a:r>
              <a:rPr lang="es-MX" sz="1400" dirty="0" smtClean="0">
                <a:latin typeface="Montserrat" panose="00000500000000000000" pitchFamily="2" charset="0"/>
                <a:hlinkClick r:id="rId3"/>
              </a:rPr>
              <a:t>www.atlasnacionalderiesgos.gob.mx/descargas/Guia_contenido_minimo2016.pdf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Fascículo </a:t>
            </a:r>
            <a:r>
              <a:rPr lang="es-MX" sz="1400" dirty="0">
                <a:latin typeface="Montserrat" panose="00000500000000000000" pitchFamily="2" charset="0"/>
              </a:rPr>
              <a:t>de </a:t>
            </a:r>
            <a:r>
              <a:rPr lang="es-MX" sz="1400" i="1" dirty="0">
                <a:latin typeface="Montserrat" panose="00000500000000000000" pitchFamily="2" charset="0"/>
              </a:rPr>
              <a:t>Sequías</a:t>
            </a:r>
            <a:r>
              <a:rPr lang="es-MX" sz="1400" dirty="0">
                <a:latin typeface="Montserrat" panose="00000500000000000000" pitchFamily="2" charset="0"/>
              </a:rPr>
              <a:t> </a:t>
            </a:r>
            <a:r>
              <a:rPr lang="es-MX" sz="1400" dirty="0">
                <a:latin typeface="Montserrat" panose="00000500000000000000" pitchFamily="2" charset="0"/>
                <a:hlinkClick r:id="rId4"/>
              </a:rPr>
              <a:t>https://</a:t>
            </a:r>
            <a:r>
              <a:rPr lang="es-MX" sz="1400" dirty="0" smtClean="0">
                <a:latin typeface="Montserrat" panose="00000500000000000000" pitchFamily="2" charset="0"/>
                <a:hlinkClick r:id="rId4"/>
              </a:rPr>
              <a:t>www.cenapred.gob.mx/es/Publicaciones/archivos/8-FASCCULOSEQUAS.PDF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Otros: </a:t>
            </a:r>
            <a:r>
              <a:rPr lang="es-MX" sz="1400" b="1" i="1" dirty="0">
                <a:latin typeface="Montserrat" panose="00000500000000000000" pitchFamily="2" charset="0"/>
              </a:rPr>
              <a:t>Monitor de Sequía en México</a:t>
            </a:r>
            <a:r>
              <a:rPr lang="es-MX" sz="1400" dirty="0">
                <a:latin typeface="Montserrat" panose="00000500000000000000" pitchFamily="2" charset="0"/>
              </a:rPr>
              <a:t> </a:t>
            </a:r>
            <a:r>
              <a:rPr lang="es-MX" sz="1400" dirty="0">
                <a:latin typeface="Montserrat" panose="00000500000000000000" pitchFamily="2" charset="0"/>
                <a:hlinkClick r:id="rId5"/>
              </a:rPr>
              <a:t>https://</a:t>
            </a:r>
            <a:r>
              <a:rPr lang="es-MX" sz="1400" dirty="0" smtClean="0">
                <a:latin typeface="Montserrat" panose="00000500000000000000" pitchFamily="2" charset="0"/>
                <a:hlinkClick r:id="rId5"/>
              </a:rPr>
              <a:t>smn.cna.gob.mx/es/climatologia/monitor-de-sequia/monitor-de-sequia-en-mexico</a:t>
            </a:r>
            <a:r>
              <a:rPr lang="es-MX" sz="1400" dirty="0" smtClean="0">
                <a:latin typeface="Montserrat" panose="00000500000000000000" pitchFamily="2" charset="0"/>
              </a:rPr>
              <a:t> y </a:t>
            </a:r>
            <a:r>
              <a:rPr lang="es-MX" sz="1400" dirty="0">
                <a:latin typeface="Montserrat" panose="00000500000000000000" pitchFamily="2" charset="0"/>
              </a:rPr>
              <a:t>libro </a:t>
            </a:r>
            <a:r>
              <a:rPr lang="es-MX" sz="1400" b="1" i="1" dirty="0">
                <a:latin typeface="Montserrat" panose="00000500000000000000" pitchFamily="2" charset="0"/>
              </a:rPr>
              <a:t>Análisis de Sequías</a:t>
            </a:r>
            <a:r>
              <a:rPr lang="es-MX" sz="1400" dirty="0">
                <a:latin typeface="Montserrat" panose="00000500000000000000" pitchFamily="2" charset="0"/>
              </a:rPr>
              <a:t> </a:t>
            </a:r>
            <a:r>
              <a:rPr lang="es-MX" sz="1400" dirty="0">
                <a:latin typeface="Montserrat" panose="00000500000000000000" pitchFamily="2" charset="0"/>
                <a:hlinkClick r:id="rId6"/>
              </a:rPr>
              <a:t>http://</a:t>
            </a:r>
            <a:r>
              <a:rPr lang="es-MX" sz="1400" dirty="0" smtClean="0">
                <a:latin typeface="Montserrat" panose="00000500000000000000" pitchFamily="2" charset="0"/>
                <a:hlinkClick r:id="rId6"/>
              </a:rPr>
              <a:t>www.atlasnacionalderiesgos.gob.mx/descargas/anexos.zip</a:t>
            </a:r>
            <a:endParaRPr lang="es-MX" sz="1400" dirty="0" smtClean="0">
              <a:latin typeface="Montserrat" panose="00000500000000000000" pitchFamily="2" charset="0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35497" y="1075383"/>
            <a:ext cx="63367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Impacto</a:t>
            </a:r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Una declaratoria </a:t>
            </a:r>
            <a:r>
              <a:rPr lang="es-MX" sz="1400" b="1" dirty="0">
                <a:latin typeface="Montserrat" panose="00000500000000000000" pitchFamily="2" charset="0"/>
              </a:rPr>
              <a:t>de desastre por </a:t>
            </a:r>
            <a:r>
              <a:rPr lang="es-MX" sz="1400" b="1" dirty="0" smtClean="0">
                <a:latin typeface="Montserrat" panose="00000500000000000000" pitchFamily="2" charset="0"/>
              </a:rPr>
              <a:t>sequía </a:t>
            </a:r>
            <a:r>
              <a:rPr lang="es-MX" sz="1400" dirty="0" smtClean="0">
                <a:latin typeface="Montserrat" panose="00000500000000000000" pitchFamily="2" charset="0"/>
              </a:rPr>
              <a:t>(</a:t>
            </a:r>
            <a:r>
              <a:rPr lang="es-MX" sz="1400" dirty="0">
                <a:latin typeface="Montserrat" panose="00000500000000000000" pitchFamily="2" charset="0"/>
              </a:rPr>
              <a:t>base de datos de declaratorias de desastres y emergencias de 2000 a 2018</a:t>
            </a:r>
            <a:r>
              <a:rPr lang="es-MX" sz="1400" dirty="0" smtClean="0">
                <a:latin typeface="Montserrat" panose="00000500000000000000" pitchFamily="2" charset="0"/>
              </a:rPr>
              <a:t>).</a:t>
            </a:r>
            <a:endParaRPr lang="es-MX" sz="1400" dirty="0">
              <a:latin typeface="Montserrat" panose="00000500000000000000" pitchFamily="2" charset="0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496" y="2348880"/>
            <a:ext cx="2700000" cy="2202284"/>
          </a:xfrm>
          <a:prstGeom prst="rect">
            <a:avLst/>
          </a:prstGeom>
        </p:spPr>
      </p:pic>
      <p:sp>
        <p:nvSpPr>
          <p:cNvPr id="12" name="11 CuadroTexto"/>
          <p:cNvSpPr txBox="1"/>
          <p:nvPr/>
        </p:nvSpPr>
        <p:spPr>
          <a:xfrm>
            <a:off x="6540423" y="4525594"/>
            <a:ext cx="2292146" cy="338554"/>
          </a:xfrm>
          <a:prstGeom prst="rect">
            <a:avLst/>
          </a:prstGeom>
          <a:solidFill>
            <a:schemeClr val="bg1">
              <a:alpha val="2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 smtClean="0">
                <a:latin typeface="Montserrat" panose="00000500000000000000" pitchFamily="2" charset="0"/>
              </a:rPr>
              <a:t>Índice de peligro por sequía en los municipios de </a:t>
            </a:r>
            <a:r>
              <a:rPr lang="es-MX" sz="800" b="1" dirty="0">
                <a:latin typeface="Montserrat" panose="00000500000000000000" pitchFamily="2" charset="0"/>
              </a:rPr>
              <a:t>Baja California Sur</a:t>
            </a:r>
          </a:p>
        </p:txBody>
      </p:sp>
      <p:sp>
        <p:nvSpPr>
          <p:cNvPr id="13" name="12 Rectángulo"/>
          <p:cNvSpPr/>
          <p:nvPr/>
        </p:nvSpPr>
        <p:spPr>
          <a:xfrm>
            <a:off x="6630142" y="1156683"/>
            <a:ext cx="22476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Eventos históricos: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1994</a:t>
            </a:r>
            <a:endParaRPr lang="es-MX" sz="1400" b="1" dirty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2000</a:t>
            </a:r>
            <a:endParaRPr lang="es-MX" sz="1400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434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0" y="316687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38806B"/>
                </a:solidFill>
                <a:latin typeface="Montserrat"/>
              </a:rPr>
              <a:t>Riesgo Volcánico</a:t>
            </a:r>
            <a:endParaRPr lang="es-MX" b="1" dirty="0">
              <a:solidFill>
                <a:srgbClr val="38806B"/>
              </a:solidFill>
              <a:latin typeface="Montserrat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0" y="836712"/>
            <a:ext cx="3275856" cy="321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400" dirty="0" smtClean="0">
                <a:latin typeface="Montserrat"/>
              </a:rPr>
              <a:t>El estado de Baja California Sur incluye, dentro de su territorio, el </a:t>
            </a:r>
            <a:r>
              <a:rPr lang="es-MX" sz="1400" b="1" dirty="0" smtClean="0">
                <a:latin typeface="Montserrat"/>
              </a:rPr>
              <a:t>Campo volcánico </a:t>
            </a:r>
            <a:r>
              <a:rPr lang="es-MX" sz="1400" b="1" dirty="0" err="1" smtClean="0">
                <a:latin typeface="Montserrat"/>
              </a:rPr>
              <a:t>Comondú</a:t>
            </a:r>
            <a:r>
              <a:rPr lang="es-MX" sz="1400" b="1" dirty="0" smtClean="0">
                <a:latin typeface="Montserrat"/>
              </a:rPr>
              <a:t>-La Purísima</a:t>
            </a:r>
            <a:r>
              <a:rPr lang="es-MX" sz="1400" dirty="0" smtClean="0">
                <a:latin typeface="Montserrat"/>
              </a:rPr>
              <a:t>, que tuvo actividad Holocénica, y los </a:t>
            </a:r>
            <a:r>
              <a:rPr lang="es-MX" sz="1400" b="1" dirty="0" smtClean="0">
                <a:latin typeface="Montserrat"/>
              </a:rPr>
              <a:t>volcanes activos Tres Vírgenes e Isla Tortuga</a:t>
            </a:r>
            <a:r>
              <a:rPr lang="es-MX" sz="1400" dirty="0" smtClean="0">
                <a:latin typeface="Montserrat"/>
              </a:rPr>
              <a:t>, el primero de los cuales </a:t>
            </a:r>
            <a:r>
              <a:rPr lang="es-MX" sz="1400" dirty="0">
                <a:latin typeface="Montserrat"/>
              </a:rPr>
              <a:t>es </a:t>
            </a:r>
            <a:r>
              <a:rPr lang="es-MX" sz="1400" dirty="0" smtClean="0">
                <a:latin typeface="Montserrat"/>
              </a:rPr>
              <a:t>explotado por </a:t>
            </a:r>
            <a:r>
              <a:rPr lang="es-MX" sz="1400" dirty="0">
                <a:latin typeface="Montserrat"/>
              </a:rPr>
              <a:t>CFE </a:t>
            </a:r>
            <a:r>
              <a:rPr lang="es-MX" sz="1400" dirty="0" smtClean="0">
                <a:latin typeface="Montserrat"/>
              </a:rPr>
              <a:t>para energía geotérmica. </a:t>
            </a:r>
          </a:p>
          <a:p>
            <a:pPr algn="just"/>
            <a:endParaRPr lang="es-MX" sz="700" dirty="0">
              <a:latin typeface="Montserrat"/>
            </a:endParaRPr>
          </a:p>
          <a:p>
            <a:pPr algn="just"/>
            <a:r>
              <a:rPr lang="es-MX" sz="1400" dirty="0" smtClean="0">
                <a:latin typeface="Montserrat"/>
              </a:rPr>
              <a:t>Aunque en territorio del estado de Baja California, el </a:t>
            </a:r>
            <a:r>
              <a:rPr lang="es-MX" sz="1400" b="1" dirty="0" smtClean="0">
                <a:latin typeface="Montserrat"/>
              </a:rPr>
              <a:t>Campo volcánico San Borja y el volcán submarino Sin Nombre </a:t>
            </a:r>
            <a:r>
              <a:rPr lang="es-MX" sz="1400" dirty="0" smtClean="0">
                <a:latin typeface="Montserrat"/>
              </a:rPr>
              <a:t>podrían llegar a afectar a Baja California Sur </a:t>
            </a:r>
            <a:r>
              <a:rPr lang="es-MX" sz="1400" b="1" dirty="0" smtClean="0">
                <a:latin typeface="Montserrat"/>
              </a:rPr>
              <a:t>por caída de ceniza</a:t>
            </a:r>
            <a:r>
              <a:rPr lang="es-MX" sz="1400" dirty="0" smtClean="0">
                <a:latin typeface="Montserrat"/>
              </a:rPr>
              <a:t>.</a:t>
            </a:r>
            <a:endParaRPr lang="es-MX" sz="1400" dirty="0">
              <a:latin typeface="Montserrat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0" y="4228053"/>
            <a:ext cx="327585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400" dirty="0" smtClean="0">
                <a:latin typeface="Montserrat"/>
              </a:rPr>
              <a:t>La </a:t>
            </a:r>
            <a:r>
              <a:rPr lang="es-MX" sz="1400" dirty="0">
                <a:latin typeface="Montserrat"/>
              </a:rPr>
              <a:t>ubicación de los volcanes y campos volcánicos activos en el país puede ser consultada en el Atlas Nacional de Riesgo</a:t>
            </a:r>
            <a:r>
              <a:rPr lang="es-MX" sz="1400" dirty="0" smtClean="0">
                <a:latin typeface="Montserrat"/>
              </a:rPr>
              <a:t>.</a:t>
            </a:r>
          </a:p>
          <a:p>
            <a:pPr algn="just"/>
            <a:endParaRPr lang="es-MX" sz="700" dirty="0">
              <a:latin typeface="Montserrat"/>
            </a:endParaRPr>
          </a:p>
          <a:p>
            <a:pPr algn="just"/>
            <a:r>
              <a:rPr lang="es-MX" sz="1400" dirty="0" smtClean="0">
                <a:latin typeface="Montserrat" panose="00000500000000000000" pitchFamily="2" charset="0"/>
              </a:rPr>
              <a:t>El CENAPRED tiene numerosas publicaciones (folletos e infografías) acerca de los peligros volcánicos, que pueden ser consultados en :</a:t>
            </a:r>
          </a:p>
          <a:p>
            <a:pPr algn="just"/>
            <a:endParaRPr lang="es-MX" sz="700" dirty="0" smtClean="0">
              <a:latin typeface="Montserrat" panose="00000500000000000000" pitchFamily="2" charset="0"/>
            </a:endParaRPr>
          </a:p>
          <a:p>
            <a:pPr algn="ctr"/>
            <a:r>
              <a:rPr lang="es-MX" sz="1100" dirty="0">
                <a:solidFill>
                  <a:schemeClr val="tx2"/>
                </a:solidFill>
                <a:latin typeface="Montserrat" panose="00000500000000000000" pitchFamily="2" charset="0"/>
              </a:rPr>
              <a:t>http://www.cenapred.gob.mx/PublicacionesWebGobMX/buscaindex</a:t>
            </a: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5" y="841676"/>
            <a:ext cx="5796136" cy="601632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6597352"/>
            <a:ext cx="144016" cy="144016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916832"/>
            <a:ext cx="216024" cy="216024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1988840"/>
            <a:ext cx="216024" cy="216024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340768"/>
            <a:ext cx="216024" cy="216024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5724128" y="1628800"/>
            <a:ext cx="1012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Tres Vírgenes</a:t>
            </a:r>
            <a:endParaRPr lang="es-MX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6625236" y="1916832"/>
            <a:ext cx="8990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Isla Tortuga</a:t>
            </a:r>
            <a:endParaRPr lang="es-MX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3707904" y="1124744"/>
            <a:ext cx="9183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 Nombre</a:t>
            </a:r>
            <a:endParaRPr lang="es-MX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2012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3522</TotalTime>
  <Words>3277</Words>
  <Application>Microsoft Office PowerPoint</Application>
  <PresentationFormat>Presentación en pantalla (4:3)</PresentationFormat>
  <Paragraphs>262</Paragraphs>
  <Slides>21</Slides>
  <Notes>11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3" baseType="lpstr">
      <vt:lpstr>Tema de Office</vt:lpstr>
      <vt:lpstr>AutoCAD Drawing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Estrada Cabrera Cynthia Paola</dc:creator>
  <cp:lastModifiedBy>Gutiérrez Martínez Carlos Antonio</cp:lastModifiedBy>
  <cp:revision>187</cp:revision>
  <dcterms:created xsi:type="dcterms:W3CDTF">2018-12-04T21:42:05Z</dcterms:created>
  <dcterms:modified xsi:type="dcterms:W3CDTF">2019-02-12T16:42:36Z</dcterms:modified>
</cp:coreProperties>
</file>