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84" r:id="rId3"/>
    <p:sldId id="285" r:id="rId4"/>
    <p:sldId id="286" r:id="rId5"/>
    <p:sldId id="287" r:id="rId6"/>
    <p:sldId id="296" r:id="rId7"/>
    <p:sldId id="293" r:id="rId8"/>
    <p:sldId id="294" r:id="rId9"/>
    <p:sldId id="277" r:id="rId10"/>
    <p:sldId id="269" r:id="rId11"/>
    <p:sldId id="278" r:id="rId12"/>
    <p:sldId id="279" r:id="rId13"/>
    <p:sldId id="280" r:id="rId14"/>
    <p:sldId id="281" r:id="rId15"/>
    <p:sldId id="288" r:id="rId16"/>
    <p:sldId id="289" r:id="rId17"/>
    <p:sldId id="290" r:id="rId18"/>
    <p:sldId id="291" r:id="rId1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0000"/>
    <a:srgbClr val="38806B"/>
    <a:srgbClr val="439B82"/>
    <a:srgbClr val="D4C19C"/>
    <a:srgbClr val="E8DECA"/>
    <a:srgbClr val="FFFFFF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93"/>
    <p:restoredTop sz="50000" autoAdjust="0"/>
  </p:normalViewPr>
  <p:slideViewPr>
    <p:cSldViewPr showGuides="1">
      <p:cViewPr>
        <p:scale>
          <a:sx n="96" d="100"/>
          <a:sy n="96" d="100"/>
        </p:scale>
        <p:origin x="704" y="3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MX" sz="1600" b="1" i="0" baseline="0" dirty="0">
                <a:solidFill>
                  <a:sysClr val="windowText" lastClr="000000"/>
                </a:solidFill>
                <a:effectLst/>
              </a:rPr>
              <a:t>Daños y pérdidas económicas y defunciones en el estado de Aguascalientes, 2000-2017</a:t>
            </a:r>
            <a:endParaRPr lang="es-MX" sz="1600" dirty="0">
              <a:solidFill>
                <a:sysClr val="windowText" lastClr="000000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AGSHis!$R$1</c:f>
              <c:strCache>
                <c:ptCount val="1"/>
                <c:pt idx="0">
                  <c:v>Defunciones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C00000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1.4184397163120633E-3"/>
                  <c:y val="8.084307229773676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A1C-CA4B-953A-43749BECB549}"/>
                </c:ext>
              </c:extLst>
            </c:dLbl>
            <c:dLbl>
              <c:idx val="1"/>
              <c:layout>
                <c:manualLayout>
                  <c:x val="0"/>
                  <c:y val="6.063230422330256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1C-CA4B-953A-43749BECB549}"/>
                </c:ext>
              </c:extLst>
            </c:dLbl>
            <c:dLbl>
              <c:idx val="4"/>
              <c:layout>
                <c:manualLayout>
                  <c:x val="0"/>
                  <c:y val="-1.010538403721709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A1C-CA4B-953A-43749BECB549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DA1C-CA4B-953A-43749BECB549}"/>
                </c:ext>
              </c:extLst>
            </c:dLbl>
            <c:dLbl>
              <c:idx val="10"/>
              <c:layout>
                <c:manualLayout>
                  <c:x val="-4.2553191489361703E-3"/>
                  <c:y val="-1.010538403721709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A1C-CA4B-953A-43749BECB5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AGSHis!$Q$2:$Q$19</c:f>
              <c:numCache>
                <c:formatCode>0</c:formatCode>
                <c:ptCount val="18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</c:numCache>
            </c:numRef>
          </c:cat>
          <c:val>
            <c:numRef>
              <c:f>AGSHis!$R$2:$R$19</c:f>
              <c:numCache>
                <c:formatCode>General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2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A1C-CA4B-953A-43749BECB5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8553408"/>
        <c:axId val="526249072"/>
      </c:barChart>
      <c:lineChart>
        <c:grouping val="standard"/>
        <c:varyColors val="0"/>
        <c:ser>
          <c:idx val="1"/>
          <c:order val="1"/>
          <c:tx>
            <c:strRef>
              <c:f>AGSHis!$S$1</c:f>
              <c:strCache>
                <c:ptCount val="1"/>
                <c:pt idx="0">
                  <c:v>Total daños (millones de pesos constantes, base 2013)</c:v>
                </c:pt>
              </c:strCache>
            </c:strRef>
          </c:tx>
          <c:spPr>
            <a:ln w="28575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8.5106382978723406E-3"/>
                  <c:y val="-1.8189691266990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A1C-CA4B-953A-43749BECB549}"/>
                </c:ext>
              </c:extLst>
            </c:dLbl>
            <c:dLbl>
              <c:idx val="3"/>
              <c:layout>
                <c:manualLayout>
                  <c:x val="0"/>
                  <c:y val="-2.4252921689321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A1C-CA4B-953A-43749BECB549}"/>
                </c:ext>
              </c:extLst>
            </c:dLbl>
            <c:dLbl>
              <c:idx val="4"/>
              <c:layout>
                <c:manualLayout>
                  <c:x val="-1.4184397163121087E-3"/>
                  <c:y val="-1.41475376521039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A1C-CA4B-953A-43749BECB549}"/>
                </c:ext>
              </c:extLst>
            </c:dLbl>
            <c:dLbl>
              <c:idx val="5"/>
              <c:layout>
                <c:manualLayout>
                  <c:x val="-5.2008855454039121E-17"/>
                  <c:y val="-1.8189691266990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A1C-CA4B-953A-43749BECB549}"/>
                </c:ext>
              </c:extLst>
            </c:dLbl>
            <c:dLbl>
              <c:idx val="6"/>
              <c:layout>
                <c:manualLayout>
                  <c:x val="1.4184397163120048E-3"/>
                  <c:y val="-2.22318448818777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A1C-CA4B-953A-43749BECB549}"/>
                </c:ext>
              </c:extLst>
            </c:dLbl>
            <c:dLbl>
              <c:idx val="9"/>
              <c:layout>
                <c:manualLayout>
                  <c:x val="0"/>
                  <c:y val="-1.01053840372172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A1C-CA4B-953A-43749BECB549}"/>
                </c:ext>
              </c:extLst>
            </c:dLbl>
            <c:dLbl>
              <c:idx val="12"/>
              <c:layout>
                <c:manualLayout>
                  <c:x val="0"/>
                  <c:y val="-1.2126460844660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A1C-CA4B-953A-43749BECB549}"/>
                </c:ext>
              </c:extLst>
            </c:dLbl>
            <c:dLbl>
              <c:idx val="13"/>
              <c:layout>
                <c:manualLayout>
                  <c:x val="-1.0401771090807824E-16"/>
                  <c:y val="-1.8189691266990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A1C-CA4B-953A-43749BECB549}"/>
                </c:ext>
              </c:extLst>
            </c:dLbl>
            <c:dLbl>
              <c:idx val="14"/>
              <c:layout>
                <c:manualLayout>
                  <c:x val="0"/>
                  <c:y val="-1.41475376521039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A1C-CA4B-953A-43749BECB549}"/>
                </c:ext>
              </c:extLst>
            </c:dLbl>
            <c:dLbl>
              <c:idx val="15"/>
              <c:layout>
                <c:manualLayout>
                  <c:x val="2.8368794326241137E-3"/>
                  <c:y val="-1.61686144595473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A1C-CA4B-953A-43749BECB549}"/>
                </c:ext>
              </c:extLst>
            </c:dLbl>
            <c:dLbl>
              <c:idx val="16"/>
              <c:layout>
                <c:manualLayout>
                  <c:x val="0"/>
                  <c:y val="-1.2126460844660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A1C-CA4B-953A-43749BECB5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AGSHis!$Q$2:$Q$19</c:f>
              <c:numCache>
                <c:formatCode>0</c:formatCode>
                <c:ptCount val="18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</c:numCache>
            </c:numRef>
          </c:cat>
          <c:val>
            <c:numRef>
              <c:f>AGSHis!$S$2:$S$19</c:f>
              <c:numCache>
                <c:formatCode>_-* #,##0.0_-;\-* #,##0.0_-;_-* "-"??_-;_-@_-</c:formatCode>
                <c:ptCount val="18"/>
                <c:pt idx="0">
                  <c:v>48.52609887782797</c:v>
                </c:pt>
                <c:pt idx="1">
                  <c:v>24.415357857722164</c:v>
                </c:pt>
                <c:pt idx="2">
                  <c:v>5.58509037993473</c:v>
                </c:pt>
                <c:pt idx="3">
                  <c:v>2.5164778755498047</c:v>
                </c:pt>
                <c:pt idx="4">
                  <c:v>14.281347271973383</c:v>
                </c:pt>
                <c:pt idx="5">
                  <c:v>6.5100747255484954</c:v>
                </c:pt>
                <c:pt idx="6">
                  <c:v>3.3017884896994141</c:v>
                </c:pt>
                <c:pt idx="7">
                  <c:v>13.191944070442167</c:v>
                </c:pt>
                <c:pt idx="8">
                  <c:v>187.95302860631861</c:v>
                </c:pt>
                <c:pt idx="9">
                  <c:v>1.6745535801529887</c:v>
                </c:pt>
                <c:pt idx="10">
                  <c:v>5.0332749696392287E-2</c:v>
                </c:pt>
                <c:pt idx="11">
                  <c:v>524.75282506360122</c:v>
                </c:pt>
                <c:pt idx="12">
                  <c:v>0.87161316467995265</c:v>
                </c:pt>
                <c:pt idx="13">
                  <c:v>0.05</c:v>
                </c:pt>
                <c:pt idx="14">
                  <c:v>1.5476320227627762</c:v>
                </c:pt>
                <c:pt idx="15">
                  <c:v>2.5196075249018648</c:v>
                </c:pt>
                <c:pt idx="16">
                  <c:v>2.9194716783769259</c:v>
                </c:pt>
                <c:pt idx="17">
                  <c:v>3.9491271712035605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DA1C-CA4B-953A-43749BECB5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6250192"/>
        <c:axId val="526249632"/>
      </c:lineChart>
      <c:catAx>
        <c:axId val="218553408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6249072"/>
        <c:crosses val="autoZero"/>
        <c:auto val="1"/>
        <c:lblAlgn val="ctr"/>
        <c:lblOffset val="100"/>
        <c:noMultiLvlLbl val="0"/>
      </c:catAx>
      <c:valAx>
        <c:axId val="5262490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8553408"/>
        <c:crosses val="autoZero"/>
        <c:crossBetween val="between"/>
      </c:valAx>
      <c:valAx>
        <c:axId val="526249632"/>
        <c:scaling>
          <c:orientation val="minMax"/>
        </c:scaling>
        <c:delete val="0"/>
        <c:axPos val="r"/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6250192"/>
        <c:crosses val="max"/>
        <c:crossBetween val="between"/>
      </c:valAx>
      <c:catAx>
        <c:axId val="526250192"/>
        <c:scaling>
          <c:orientation val="minMax"/>
        </c:scaling>
        <c:delete val="1"/>
        <c:axPos val="b"/>
        <c:numFmt formatCode="0" sourceLinked="1"/>
        <c:majorTickMark val="out"/>
        <c:minorTickMark val="none"/>
        <c:tickLblPos val="nextTo"/>
        <c:crossAx val="5262496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s-MX" sz="1400"/>
              <a:t>Porcentaje</a:t>
            </a:r>
            <a:r>
              <a:rPr lang="es-MX" sz="1400" baseline="0"/>
              <a:t> de d</a:t>
            </a:r>
            <a:r>
              <a:rPr lang="es-MX" sz="1400"/>
              <a:t>efunciones por categoría de fenómeno, 2000-2017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AGSHis!$M$29:$M$32</c:f>
              <c:strCache>
                <c:ptCount val="4"/>
                <c:pt idx="0">
                  <c:v>Geológico</c:v>
                </c:pt>
                <c:pt idx="1">
                  <c:v>Hidrometeorológico</c:v>
                </c:pt>
                <c:pt idx="2">
                  <c:v>Químico</c:v>
                </c:pt>
                <c:pt idx="3">
                  <c:v>Socio-organizativo</c:v>
                </c:pt>
              </c:strCache>
            </c:strRef>
          </c:cat>
          <c:val>
            <c:numRef>
              <c:f>AGSHis!$N$29:$N$32</c:f>
              <c:numCache>
                <c:formatCode>0.0%</c:formatCode>
                <c:ptCount val="4"/>
                <c:pt idx="0">
                  <c:v>0.125</c:v>
                </c:pt>
                <c:pt idx="1">
                  <c:v>0.75</c:v>
                </c:pt>
                <c:pt idx="2">
                  <c:v>0</c:v>
                </c:pt>
                <c:pt idx="3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C3-7046-B5E1-E5851D9EBB7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spPr>
    <a:ln>
      <a:solidFill>
        <a:schemeClr val="bg1">
          <a:lumMod val="65000"/>
        </a:schemeClr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s-MX" sz="1200"/>
              <a:t>Daños totales por categoría de fenómeno</a:t>
            </a:r>
            <a:r>
              <a:rPr lang="es-MX" sz="1200" baseline="0"/>
              <a:t> (millones de pesos constantes, base 2013)</a:t>
            </a:r>
            <a:endParaRPr lang="es-MX" sz="1200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BD-164B-9F3D-F6A3B9E13C44}"/>
                </c:ext>
              </c:extLst>
            </c:dLbl>
            <c:dLbl>
              <c:idx val="2"/>
              <c:layout>
                <c:manualLayout>
                  <c:x val="-7.4296121185696354E-2"/>
                  <c:y val="6.8321261795284399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6BD-164B-9F3D-F6A3B9E13C44}"/>
                </c:ext>
              </c:extLst>
            </c:dLbl>
            <c:dLbl>
              <c:idx val="3"/>
              <c:layout>
                <c:manualLayout>
                  <c:x val="8.7046407841476728E-2"/>
                  <c:y val="5.7883353462518505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6BD-164B-9F3D-F6A3B9E13C4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AGSHis!$M$29:$M$32</c:f>
              <c:strCache>
                <c:ptCount val="4"/>
                <c:pt idx="0">
                  <c:v>Geológico</c:v>
                </c:pt>
                <c:pt idx="1">
                  <c:v>Hidrometeorológico</c:v>
                </c:pt>
                <c:pt idx="2">
                  <c:v>Químico</c:v>
                </c:pt>
                <c:pt idx="3">
                  <c:v>Socio-organizativo</c:v>
                </c:pt>
              </c:strCache>
            </c:strRef>
          </c:cat>
          <c:val>
            <c:numRef>
              <c:f>AGSHis!$O$29:$O$32</c:f>
              <c:numCache>
                <c:formatCode>0.0%</c:formatCode>
                <c:ptCount val="4"/>
                <c:pt idx="0">
                  <c:v>0</c:v>
                </c:pt>
                <c:pt idx="1">
                  <c:v>0.94941747801453991</c:v>
                </c:pt>
                <c:pt idx="2">
                  <c:v>4.3782169690272668E-2</c:v>
                </c:pt>
                <c:pt idx="3">
                  <c:v>6.8003522951873407E-3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6BD-164B-9F3D-F6A3B9E13C4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spPr>
    <a:ln>
      <a:solidFill>
        <a:schemeClr val="bg1">
          <a:lumMod val="65000"/>
        </a:schemeClr>
      </a:solidFill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804046369203849"/>
          <c:y val="0.34324329250510355"/>
          <c:w val="0.37685804899387582"/>
          <c:h val="0.62809674832312634"/>
        </c:manualLayout>
      </c:layout>
      <c:pieChart>
        <c:varyColors val="1"/>
        <c:ser>
          <c:idx val="0"/>
          <c:order val="0"/>
          <c:tx>
            <c:strRef>
              <c:f>AGSSec!$B$1</c:f>
              <c:strCache>
                <c:ptCount val="1"/>
                <c:pt idx="0">
                  <c:v>Participación por sector en los daños y pérdidas causadas por los desastres de origen natural y antrópico en el estado de Aguascalientes, 2000-2017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9F0-2944-98E9-B0AA739D580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9F0-2944-98E9-B0AA739D580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9F0-2944-98E9-B0AA739D580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9F0-2944-98E9-B0AA739D580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9F0-2944-98E9-B0AA739D580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AGSSec!$A$3:$A$7</c:f>
              <c:strCache>
                <c:ptCount val="5"/>
                <c:pt idx="0">
                  <c:v>Agropecuario y acuícola</c:v>
                </c:pt>
                <c:pt idx="1">
                  <c:v>Carretero</c:v>
                </c:pt>
                <c:pt idx="2">
                  <c:v>Educativo</c:v>
                </c:pt>
                <c:pt idx="3">
                  <c:v>Hidráulico</c:v>
                </c:pt>
                <c:pt idx="4">
                  <c:v>Vivienda</c:v>
                </c:pt>
              </c:strCache>
            </c:strRef>
          </c:cat>
          <c:val>
            <c:numRef>
              <c:f>AGSSec!$C$3:$C$7</c:f>
              <c:numCache>
                <c:formatCode>0.0%</c:formatCode>
                <c:ptCount val="5"/>
                <c:pt idx="0">
                  <c:v>0.25469780556706861</c:v>
                </c:pt>
                <c:pt idx="1">
                  <c:v>0.44804151725549385</c:v>
                </c:pt>
                <c:pt idx="2">
                  <c:v>3.6693497314061346E-3</c:v>
                </c:pt>
                <c:pt idx="3">
                  <c:v>0.28365558084776804</c:v>
                </c:pt>
                <c:pt idx="4">
                  <c:v>9.9357465982633803E-3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9F0-2944-98E9-B0AA739D580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</c:spPr>
          <c:invertIfNegative val="0"/>
          <c:cat>
            <c:numRef>
              <c:f>'2018 Total'!$K$8:$K$13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'2018 Total'!$L$8:$L$13</c:f>
              <c:numCache>
                <c:formatCode>General</c:formatCode>
                <c:ptCount val="6"/>
                <c:pt idx="0">
                  <c:v>18</c:v>
                </c:pt>
                <c:pt idx="1">
                  <c:v>35</c:v>
                </c:pt>
                <c:pt idx="2">
                  <c:v>1</c:v>
                </c:pt>
                <c:pt idx="3">
                  <c:v>11</c:v>
                </c:pt>
                <c:pt idx="4">
                  <c:v>13</c:v>
                </c:pt>
                <c:pt idx="5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BC-8C42-A13D-ED0A11CA60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4991360"/>
        <c:axId val="218079072"/>
      </c:barChart>
      <c:catAx>
        <c:axId val="2249913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Año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18079072"/>
        <c:crosses val="autoZero"/>
        <c:auto val="1"/>
        <c:lblAlgn val="ctr"/>
        <c:lblOffset val="100"/>
        <c:noMultiLvlLbl val="0"/>
      </c:catAx>
      <c:valAx>
        <c:axId val="21807907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MX"/>
                  <a:t>Número</a:t>
                </a:r>
                <a:r>
                  <a:rPr lang="es-MX" baseline="0"/>
                  <a:t> de casos</a:t>
                </a:r>
                <a:endParaRPr lang="es-MX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2499136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16674-6323-449B-89C6-3A204ABD4289}" type="datetimeFigureOut">
              <a:rPr lang="es-MX" smtClean="0"/>
              <a:t>19/02/19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23C76-74CF-4C18-AC18-838D005D52D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19/02/19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19/02/19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CA2939-AEF9-4FDD-8D90-129524CDDFA1}" type="datetimeFigureOut">
              <a:rPr lang="es-MX" smtClean="0"/>
              <a:t>19/02/19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19A5307-CD40-4332-AA64-7DE0A044A0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5858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19/02/19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19/02/19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19/02/19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19/02/19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19/02/19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35"/>
            <a:ext cx="639206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70F47B-8336-174D-8345-672D517DBE8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390" y="188640"/>
            <a:ext cx="4283968" cy="34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rmgir.proyectomesoamerica.org/portal/apps/MapTools/index.html?appid=ab45cf1bfdf34a2da3f5ea6f7f2464c7" TargetMode="External"/><Relationship Id="rId2" Type="http://schemas.openxmlformats.org/officeDocument/2006/relationships/hyperlink" Target="http://www.atlasnacionalderiesgos.gob.mx/app/CoberturaEstata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nacionalderiesgos.gob.mx/app/CoberturaEstatal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tlasnacionalderiesgos.gob.mx/IGOPP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nacionalderiesgos.gob.mx/app/CoberturaEstatal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://www.atlasnacionalderiesgos.gob.mx/AtlasEstatales/?&amp;NOM_ENT=San%20Luis%20Potos%C3%AD&amp;CVE_ENT=2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11216" y="0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4860032" y="5258865"/>
            <a:ext cx="39745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800" dirty="0">
                <a:solidFill>
                  <a:srgbClr val="D4C19C"/>
                </a:solidFill>
                <a:latin typeface="Montserrat" panose="00000500000000000000" pitchFamily="2" charset="0"/>
              </a:rPr>
              <a:t>19 febrero del 2019</a:t>
            </a: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1571945" y="1268760"/>
            <a:ext cx="756084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None/>
            </a:pPr>
            <a:r>
              <a:rPr lang="es-ES" altLang="es-MX" b="1" dirty="0">
                <a:solidFill>
                  <a:schemeClr val="bg1"/>
                </a:solidFill>
                <a:latin typeface="Montserrat" pitchFamily="2" charset="77"/>
              </a:rPr>
              <a:t>Jornada de Fortalecimiento de Entidades Federativas</a:t>
            </a:r>
          </a:p>
          <a:p>
            <a:pPr lvl="1" algn="r" eaLnBrk="1" hangingPunct="1">
              <a:spcBef>
                <a:spcPct val="0"/>
              </a:spcBef>
              <a:buNone/>
            </a:pPr>
            <a:endParaRPr lang="es-ES" b="1" dirty="0">
              <a:solidFill>
                <a:schemeClr val="bg1"/>
              </a:solidFill>
              <a:latin typeface="Montserrat" pitchFamily="2" charset="77"/>
            </a:endParaRPr>
          </a:p>
          <a:p>
            <a:pPr lvl="1" algn="r" eaLnBrk="1" hangingPunct="1">
              <a:spcBef>
                <a:spcPct val="0"/>
              </a:spcBef>
              <a:buNone/>
            </a:pPr>
            <a:r>
              <a:rPr lang="es-ES" b="1" dirty="0">
                <a:solidFill>
                  <a:schemeClr val="bg1"/>
                </a:solidFill>
                <a:latin typeface="Montserrat" pitchFamily="2" charset="77"/>
              </a:rPr>
              <a:t>Aguascalientes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b="1" dirty="0">
                <a:solidFill>
                  <a:schemeClr val="bg1"/>
                </a:solidFill>
                <a:latin typeface="Montserrat" pitchFamily="2" charset="77"/>
              </a:rPr>
              <a:t>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4400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3533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CE4222-B880-6240-BF1E-8039E594F7FB}"/>
              </a:ext>
            </a:extLst>
          </p:cNvPr>
          <p:cNvSpPr txBox="1"/>
          <p:nvPr/>
        </p:nvSpPr>
        <p:spPr>
          <a:xfrm>
            <a:off x="163107" y="221476"/>
            <a:ext cx="3692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Montserrat" pitchFamily="2" charset="77"/>
              </a:rPr>
              <a:t>Atlas </a:t>
            </a:r>
            <a:r>
              <a:rPr lang="en-US" b="1" dirty="0" err="1">
                <a:latin typeface="Montserrat" pitchFamily="2" charset="77"/>
              </a:rPr>
              <a:t>Municipales</a:t>
            </a:r>
            <a:r>
              <a:rPr lang="en-US" b="1" dirty="0">
                <a:latin typeface="Montserrat" pitchFamily="2" charset="77"/>
              </a:rPr>
              <a:t> de </a:t>
            </a:r>
            <a:r>
              <a:rPr lang="en-US" b="1" dirty="0" err="1">
                <a:latin typeface="Montserrat" pitchFamily="2" charset="77"/>
              </a:rPr>
              <a:t>Riesgos</a:t>
            </a:r>
            <a:endParaRPr lang="en-US" b="1" dirty="0">
              <a:latin typeface="Montserrat" pitchFamily="2" charset="77"/>
            </a:endParaRPr>
          </a:p>
          <a:p>
            <a:r>
              <a:rPr lang="en-US" b="1" dirty="0">
                <a:latin typeface="Montserrat" pitchFamily="2" charset="77"/>
              </a:rPr>
              <a:t>(4/11)</a:t>
            </a:r>
          </a:p>
        </p:txBody>
      </p:sp>
      <p:sp>
        <p:nvSpPr>
          <p:cNvPr id="11" name="TextBox 10">
            <a:hlinkClick r:id="rId2"/>
            <a:extLst>
              <a:ext uri="{FF2B5EF4-FFF2-40B4-BE49-F238E27FC236}">
                <a16:creationId xmlns:a16="http://schemas.microsoft.com/office/drawing/2014/main" id="{6658F708-B32B-0446-B0B0-00BD0D8E7B58}"/>
              </a:ext>
            </a:extLst>
          </p:cNvPr>
          <p:cNvSpPr txBox="1"/>
          <p:nvPr/>
        </p:nvSpPr>
        <p:spPr>
          <a:xfrm>
            <a:off x="179512" y="867807"/>
            <a:ext cx="88873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>
                <a:latin typeface="Montserrat" pitchFamily="2" charset="77"/>
                <a:hlinkClick r:id="rId3"/>
              </a:rPr>
              <a:t>http://</a:t>
            </a:r>
            <a:r>
              <a:rPr lang="en-US" sz="1100" b="1" i="1" dirty="0" err="1">
                <a:latin typeface="Montserrat" pitchFamily="2" charset="77"/>
                <a:hlinkClick r:id="rId3"/>
              </a:rPr>
              <a:t>rmgir.proyectomesoamerica.org</a:t>
            </a:r>
            <a:r>
              <a:rPr lang="en-US" sz="1100" b="1" i="1" dirty="0">
                <a:latin typeface="Montserrat" pitchFamily="2" charset="77"/>
                <a:hlinkClick r:id="rId3"/>
              </a:rPr>
              <a:t>/portal/apps/</a:t>
            </a:r>
            <a:r>
              <a:rPr lang="en-US" sz="1100" b="1" i="1" dirty="0" err="1">
                <a:latin typeface="Montserrat" pitchFamily="2" charset="77"/>
                <a:hlinkClick r:id="rId3"/>
              </a:rPr>
              <a:t>MapTools</a:t>
            </a:r>
            <a:r>
              <a:rPr lang="en-US" sz="1100" b="1" i="1" dirty="0">
                <a:latin typeface="Montserrat" pitchFamily="2" charset="77"/>
                <a:hlinkClick r:id="rId3"/>
              </a:rPr>
              <a:t>/</a:t>
            </a:r>
            <a:r>
              <a:rPr lang="en-US" sz="1100" b="1" i="1" dirty="0" err="1">
                <a:latin typeface="Montserrat" pitchFamily="2" charset="77"/>
                <a:hlinkClick r:id="rId3"/>
              </a:rPr>
              <a:t>index.html?appid</a:t>
            </a:r>
            <a:r>
              <a:rPr lang="en-US" sz="1100" b="1" i="1" dirty="0">
                <a:latin typeface="Montserrat" pitchFamily="2" charset="77"/>
                <a:hlinkClick r:id="rId3"/>
              </a:rPr>
              <a:t>=ab45cf1bfdf34a2da3f5ea6f7f2464c7</a:t>
            </a:r>
            <a:endParaRPr lang="en-US" sz="1100" b="1" i="1" dirty="0">
              <a:latin typeface="Montserrat" pitchFamily="2" charset="77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1304730"/>
            <a:ext cx="5774474" cy="43082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51B405-8898-234D-80FA-EE6C26FE4782}"/>
              </a:ext>
            </a:extLst>
          </p:cNvPr>
          <p:cNvSpPr/>
          <p:nvPr/>
        </p:nvSpPr>
        <p:spPr>
          <a:xfrm>
            <a:off x="163106" y="1519878"/>
            <a:ext cx="26086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tabLst>
                <a:tab pos="560388" algn="l"/>
                <a:tab pos="731838" algn="l"/>
              </a:tabLst>
            </a:pPr>
            <a:r>
              <a:rPr lang="es-MX" sz="2400" dirty="0"/>
              <a:t>Aguascalientes 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731838" algn="l"/>
              </a:tabLst>
            </a:pPr>
            <a:r>
              <a:rPr lang="es-MX" sz="2400" dirty="0"/>
              <a:t>El Llano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/>
              <a:t>Rincón de Romos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/>
              <a:t>San Francisco de los Romo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1161321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00596" y="836712"/>
            <a:ext cx="8352928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s-MX" sz="2000" b="1" dirty="0">
                <a:latin typeface="Montserrat Medium" panose="00000600000000000000" pitchFamily="2" charset="0"/>
              </a:rPr>
              <a:t>Análisis de peligros sanitario-ecológicos  en Aguascalientes 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23528" y="1412776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"/>
            <a:r>
              <a:rPr lang="es-MX" dirty="0">
                <a:solidFill>
                  <a:srgbClr val="000000"/>
                </a:solidFill>
                <a:latin typeface="Montserrat"/>
              </a:rPr>
              <a:t>Los peligros sanitario-ecológicos, fundamentalmente impactan en la salud de la población, están asociados a epidemias y a enfermedades por contaminación de aire, suelo, agua y alimentos, así como por plagas que transmiten algunas de éstas.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467544" y="2780928"/>
            <a:ext cx="43924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rgbClr val="000000"/>
                </a:solidFill>
                <a:latin typeface="Montserrat"/>
              </a:rPr>
              <a:t>Aguascalientes tiene 20 sitios de disposición final de residuos sólidos urbanos. Los municipios clasificados con índice de peligro alto son </a:t>
            </a:r>
            <a:r>
              <a:rPr lang="es-MX" b="1" dirty="0">
                <a:solidFill>
                  <a:srgbClr val="000000"/>
                </a:solidFill>
                <a:latin typeface="Montserrat"/>
              </a:rPr>
              <a:t>San Francisco de los Romos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con 5, </a:t>
            </a:r>
            <a:r>
              <a:rPr lang="es-MX" b="1" dirty="0">
                <a:solidFill>
                  <a:srgbClr val="000000"/>
                </a:solidFill>
                <a:latin typeface="Montserrat"/>
              </a:rPr>
              <a:t>Aguascalientes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 con 4  y T</a:t>
            </a:r>
            <a:r>
              <a:rPr lang="es-MX" b="1" dirty="0">
                <a:solidFill>
                  <a:srgbClr val="000000"/>
                </a:solidFill>
                <a:latin typeface="Montserrat"/>
              </a:rPr>
              <a:t>epezalá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 con 3; los demás tiene uno o dos, sin embargo también están clasificados con peligro alto debido a que los sitios de disposición no cuentan con medidas para evitar lixiviados y emanación de gases, lo cual genera la probabilidad de contaminación de suelo y  aguas subterráneas.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2" r="5432" b="5298"/>
          <a:stretch/>
        </p:blipFill>
        <p:spPr bwMode="auto">
          <a:xfrm>
            <a:off x="5922335" y="3149857"/>
            <a:ext cx="3104708" cy="2719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226" r="85915" b="34916"/>
          <a:stretch/>
        </p:blipFill>
        <p:spPr bwMode="auto">
          <a:xfrm>
            <a:off x="5692669" y="3184354"/>
            <a:ext cx="875812" cy="109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6075542" y="6021288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rgbClr val="000000"/>
                </a:solidFill>
                <a:latin typeface="Montserrat" panose="00000500000000000000" pitchFamily="2" charset="0"/>
              </a:rPr>
              <a:t>Peligro por Residuos Sólidos</a:t>
            </a:r>
          </a:p>
        </p:txBody>
      </p:sp>
    </p:spTree>
    <p:extLst>
      <p:ext uri="{BB962C8B-B14F-4D97-AF65-F5344CB8AC3E}">
        <p14:creationId xmlns:p14="http://schemas.microsoft.com/office/powerpoint/2010/main" val="359348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"/>
          <p:cNvSpPr/>
          <p:nvPr/>
        </p:nvSpPr>
        <p:spPr>
          <a:xfrm>
            <a:off x="395536" y="1472589"/>
            <a:ext cx="7868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latin typeface="Montserrat" panose="00000500000000000000" pitchFamily="2" charset="0"/>
                <a:ea typeface="ヒラギノ角ゴ Pro W3" pitchFamily="-106" charset="-128"/>
              </a:rPr>
              <a:t>La contaminación de cuerpos de agua se da por el vertido de aguas residuales a éstos.</a:t>
            </a:r>
          </a:p>
        </p:txBody>
      </p:sp>
      <p:sp>
        <p:nvSpPr>
          <p:cNvPr id="10" name="9 CuadroTexto"/>
          <p:cNvSpPr txBox="1">
            <a:spLocks noChangeArrowheads="1"/>
          </p:cNvSpPr>
          <p:nvPr/>
        </p:nvSpPr>
        <p:spPr bwMode="auto">
          <a:xfrm>
            <a:off x="503371" y="2784878"/>
            <a:ext cx="3826189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2063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1363" indent="-284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1413" indent="-22701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598613" indent="-2270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5813" indent="-2270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MX" sz="1800" dirty="0">
                <a:latin typeface="Montserrat" panose="00000500000000000000" pitchFamily="2" charset="0"/>
              </a:rPr>
              <a:t>El municipio con un nivel de peligro muy alto de toxicidad de cuerpos de agua es Aguascalientes y con un riesgo alto es </a:t>
            </a:r>
            <a:r>
              <a:rPr lang="es-ES" altLang="es-MX" sz="1800" b="1" dirty="0">
                <a:latin typeface="Montserrat" panose="00000500000000000000" pitchFamily="2" charset="0"/>
              </a:rPr>
              <a:t>Jesús María</a:t>
            </a:r>
            <a:r>
              <a:rPr lang="es-ES" altLang="es-MX" sz="1800" dirty="0">
                <a:latin typeface="Montserrat" panose="00000500000000000000" pitchFamily="2" charset="0"/>
              </a:rPr>
              <a:t>, está agua no es recomendable para consumo humano, ni para riego.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61285" y="741645"/>
            <a:ext cx="8352928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s-MX" sz="2000" b="1" dirty="0">
                <a:latin typeface="Montserrat Medium" panose="00000600000000000000" pitchFamily="2" charset="0"/>
              </a:rPr>
              <a:t>Análisis de peligros sanitario-ecológicos  en Aguascalientes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205" y="2802847"/>
            <a:ext cx="3754193" cy="3216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226" r="85915" b="34916"/>
          <a:stretch/>
        </p:blipFill>
        <p:spPr bwMode="auto">
          <a:xfrm>
            <a:off x="7884368" y="2255464"/>
            <a:ext cx="875812" cy="109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4830219" y="5893421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latin typeface="Montserrat" panose="00000500000000000000" pitchFamily="2" charset="0"/>
                <a:ea typeface="ヒラギノ角ゴ Pro W3" pitchFamily="-106" charset="-128"/>
              </a:rPr>
              <a:t>Toxicidad en cuerpos de agua</a:t>
            </a:r>
          </a:p>
        </p:txBody>
      </p:sp>
    </p:spTree>
    <p:extLst>
      <p:ext uri="{BB962C8B-B14F-4D97-AF65-F5344CB8AC3E}">
        <p14:creationId xmlns:p14="http://schemas.microsoft.com/office/powerpoint/2010/main" val="1452150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173174" y="1759269"/>
            <a:ext cx="4258237" cy="383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2063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1363" indent="-284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1413" indent="-22701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598613" indent="-2270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5813" indent="-2270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MX" sz="1800" dirty="0">
                <a:latin typeface="Montserrat" panose="00000500000000000000" pitchFamily="2" charset="0"/>
              </a:rPr>
              <a:t>Aguascalientes cuenta con 6 minas de explotación de minerales metálicos. El municipio </a:t>
            </a:r>
            <a:r>
              <a:rPr lang="es-ES" altLang="es-MX" sz="1800" b="1" dirty="0">
                <a:latin typeface="Montserrat" panose="00000500000000000000" pitchFamily="2" charset="0"/>
              </a:rPr>
              <a:t>Asientos</a:t>
            </a:r>
            <a:r>
              <a:rPr lang="es-ES" altLang="es-MX" sz="1800" dirty="0">
                <a:latin typeface="Montserrat" panose="00000500000000000000" pitchFamily="2" charset="0"/>
              </a:rPr>
              <a:t> está clasificado con un índice de peligro muy alto y cuenta con cinco minas.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MX" sz="1800" dirty="0">
                <a:latin typeface="Montserrat" panose="00000500000000000000" pitchFamily="2" charset="0"/>
              </a:rPr>
              <a:t>El otro municipio es </a:t>
            </a:r>
            <a:r>
              <a:rPr lang="es-ES" altLang="es-MX" sz="1800" b="1" dirty="0" err="1">
                <a:latin typeface="Montserrat" panose="00000500000000000000" pitchFamily="2" charset="0"/>
              </a:rPr>
              <a:t>Tepezalá</a:t>
            </a:r>
            <a:r>
              <a:rPr lang="es-ES" altLang="es-MX" sz="1800" dirty="0">
                <a:latin typeface="Montserrat" panose="00000500000000000000" pitchFamily="2" charset="0"/>
              </a:rPr>
              <a:t>, está clasificado con un índice de peligro medio y cuenta con una mina. 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61285" y="891979"/>
            <a:ext cx="8352928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s-MX" sz="2000" b="1" dirty="0">
                <a:latin typeface="Montserrat Medium" panose="00000600000000000000" pitchFamily="2" charset="0"/>
              </a:rPr>
              <a:t>Análisis de peligros sanitario-ecológicos  en Aguascalientes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58170"/>
            <a:ext cx="3946781" cy="3253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226" r="85915" b="34916"/>
          <a:stretch/>
        </p:blipFill>
        <p:spPr bwMode="auto">
          <a:xfrm>
            <a:off x="8028384" y="2580413"/>
            <a:ext cx="875812" cy="109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4973308" y="5725885"/>
            <a:ext cx="39404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latin typeface="Montserrat" panose="00000500000000000000" pitchFamily="2" charset="0"/>
                <a:ea typeface="ヒラギノ角ゴ Pro W3" pitchFamily="-106" charset="-128"/>
              </a:rPr>
              <a:t>Peligro por residuos mineros</a:t>
            </a:r>
          </a:p>
        </p:txBody>
      </p:sp>
    </p:spTree>
    <p:extLst>
      <p:ext uri="{BB962C8B-B14F-4D97-AF65-F5344CB8AC3E}">
        <p14:creationId xmlns:p14="http://schemas.microsoft.com/office/powerpoint/2010/main" val="2753051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786960" y="1772816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Montserrat" panose="00000500000000000000" pitchFamily="2" charset="0"/>
                <a:ea typeface="ヒラギノ角ゴ Pro W3" pitchFamily="-106" charset="-128"/>
              </a:rPr>
              <a:t>El uso indiscriminado de plaguicidas sin las precauciones debidas, potencia los riesgos de intoxicación aguda y crónica principalmente en las personas que trabajan en el campo.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34958" y="1179077"/>
            <a:ext cx="3603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Montserrat" panose="00000500000000000000" pitchFamily="2" charset="0"/>
                <a:ea typeface="ヒラギノ角ゴ Pro W3" pitchFamily="-106" charset="-128"/>
              </a:rPr>
              <a:t>Intoxicación por plaguicidas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611560" y="5733256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Montserrat" panose="00000500000000000000" pitchFamily="2" charset="0"/>
                <a:ea typeface="ヒラギノ角ゴ Pro W3" pitchFamily="-106" charset="-128"/>
              </a:rPr>
              <a:t>En Aguascalientes, durante el periodo </a:t>
            </a:r>
            <a:r>
              <a:rPr lang="es-MX" b="1" dirty="0">
                <a:latin typeface="Montserrat" panose="00000500000000000000" pitchFamily="2" charset="0"/>
                <a:ea typeface="ヒラギノ角ゴ Pro W3" pitchFamily="-106" charset="-128"/>
              </a:rPr>
              <a:t>2013- 2018 </a:t>
            </a:r>
            <a:r>
              <a:rPr lang="es-MX" dirty="0">
                <a:latin typeface="Montserrat" panose="00000500000000000000" pitchFamily="2" charset="0"/>
                <a:ea typeface="ヒラギノ角ゴ Pro W3" pitchFamily="-106" charset="-128"/>
              </a:rPr>
              <a:t>se presentaron 96 casos de intoxicaciones por plaguicidas, sobresaliendo 2014 con </a:t>
            </a:r>
            <a:r>
              <a:rPr lang="es-MX" b="1" dirty="0">
                <a:latin typeface="Montserrat" panose="00000500000000000000" pitchFamily="2" charset="0"/>
                <a:ea typeface="ヒラギノ角ゴ Pro W3" pitchFamily="-106" charset="-128"/>
              </a:rPr>
              <a:t>35</a:t>
            </a:r>
            <a:r>
              <a:rPr lang="es-MX" dirty="0">
                <a:latin typeface="Montserrat" panose="00000500000000000000" pitchFamily="2" charset="0"/>
                <a:ea typeface="ヒラギノ角ゴ Pro W3" pitchFamily="-106" charset="-128"/>
              </a:rPr>
              <a:t> casos.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251520" y="201414"/>
            <a:ext cx="4032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>
                <a:latin typeface="Montserrat Medium" panose="00000600000000000000" pitchFamily="2" charset="0"/>
              </a:rPr>
              <a:t>Análisis de peligros sanitario-ecológicos en Aguascalientes</a:t>
            </a:r>
          </a:p>
        </p:txBody>
      </p:sp>
      <p:graphicFrame>
        <p:nvGraphicFramePr>
          <p:cNvPr id="8" name="2 Gráfico"/>
          <p:cNvGraphicFramePr>
            <a:graphicFrameLocks/>
          </p:cNvGraphicFramePr>
          <p:nvPr>
            <p:extLst/>
          </p:nvPr>
        </p:nvGraphicFramePr>
        <p:xfrm>
          <a:off x="2249996" y="285293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48772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80300" y="188640"/>
            <a:ext cx="4160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prstClr val="black"/>
                </a:solidFill>
                <a:latin typeface="Montserrat" panose="00000500000000000000" pitchFamily="2" charset="0"/>
              </a:rPr>
              <a:t>Riesgos químicos en el estado de Aguascalientes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51746" y="1340768"/>
            <a:ext cx="527900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dirty="0">
                <a:latin typeface="Montserrat" panose="00000500000000000000" pitchFamily="2" charset="0"/>
              </a:rPr>
              <a:t>El estado cuenta con actividad industrial, se tienen registradas </a:t>
            </a:r>
            <a:r>
              <a:rPr lang="es-MX" b="1" dirty="0">
                <a:latin typeface="Montserrat" panose="00000500000000000000" pitchFamily="2" charset="0"/>
              </a:rPr>
              <a:t>33 instalaciones industriales</a:t>
            </a:r>
            <a:r>
              <a:rPr lang="es-MX" dirty="0">
                <a:latin typeface="Montserrat" panose="00000500000000000000" pitchFamily="2" charset="0"/>
              </a:rPr>
              <a:t> que almacenan sustancias químicas peligrosas, tales como </a:t>
            </a:r>
            <a:r>
              <a:rPr lang="es-MX" b="1" dirty="0">
                <a:latin typeface="Montserrat" panose="00000500000000000000" pitchFamily="2" charset="0"/>
              </a:rPr>
              <a:t>amoniaco, cloro, gas LP, ácido clorhídrico, ácido sulfúrico, acetato de etilo, butano, ácido cianhídrico, cianuro de sodio, diisocianato de tolueno, combustóleo, propano, hipoclorito de sodio, gasolina, diésel,</a:t>
            </a:r>
            <a:r>
              <a:rPr lang="es-MX" dirty="0">
                <a:latin typeface="Montserrat" panose="00000500000000000000" pitchFamily="2" charset="0"/>
              </a:rPr>
              <a:t> entre otras.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dirty="0">
                <a:latin typeface="Montserrat" panose="00000500000000000000" pitchFamily="2" charset="0"/>
              </a:rPr>
              <a:t>Se encuentran 5 regiones mineras las cuales son: </a:t>
            </a:r>
            <a:r>
              <a:rPr lang="es-MX" dirty="0" err="1">
                <a:latin typeface="Montserrat" panose="00000500000000000000" pitchFamily="2" charset="0"/>
              </a:rPr>
              <a:t>Tepezalá</a:t>
            </a:r>
            <a:r>
              <a:rPr lang="es-MX" dirty="0">
                <a:latin typeface="Montserrat" panose="00000500000000000000" pitchFamily="2" charset="0"/>
              </a:rPr>
              <a:t>-Asientos, Palo Alto, Jesús María, Calvillo, Cosió, donde se han extraído oro, plata, plomo, zinc, cobre y bario.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dirty="0">
                <a:latin typeface="Montserrat" panose="00000500000000000000" pitchFamily="2" charset="0"/>
              </a:rPr>
              <a:t>Cuenta con una </a:t>
            </a:r>
            <a:r>
              <a:rPr lang="es-MX" b="1" dirty="0">
                <a:latin typeface="Montserrat" panose="00000500000000000000" pitchFamily="2" charset="0"/>
              </a:rPr>
              <a:t>Terminal de Almacenamiento y Reparto(TAR</a:t>
            </a:r>
            <a:r>
              <a:rPr lang="es-MX" dirty="0">
                <a:latin typeface="Montserrat" panose="00000500000000000000" pitchFamily="2" charset="0"/>
              </a:rPr>
              <a:t>), ubicada en el municipio de Aguascalientes.</a:t>
            </a:r>
          </a:p>
        </p:txBody>
      </p:sp>
      <p:pic>
        <p:nvPicPr>
          <p:cNvPr id="2" name="Picture 2" descr="Resultado de imagen para industria en Aguascalien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836" y="1679476"/>
            <a:ext cx="3024336" cy="168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NERIA BAJA CALIFORN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835" y="3773126"/>
            <a:ext cx="3026857" cy="181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198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32508" y="620688"/>
            <a:ext cx="3895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latin typeface="Montserrat" panose="00000500000000000000" pitchFamily="2" charset="0"/>
              </a:rPr>
              <a:t>Riesgos químicos en el estado de Aguascalientes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583533" y="1700808"/>
            <a:ext cx="518457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Tiene </a:t>
            </a:r>
            <a:r>
              <a:rPr lang="es-MX" sz="1600" b="1" dirty="0">
                <a:latin typeface="Montserrat" panose="00000500000000000000" pitchFamily="2" charset="0"/>
              </a:rPr>
              <a:t>52 plantas de almacenamiento y distribución de gas LP y estaciones de carburación</a:t>
            </a:r>
            <a:r>
              <a:rPr lang="es-MX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Por el estado pasan </a:t>
            </a:r>
            <a:r>
              <a:rPr lang="es-MX" sz="1600" b="1" dirty="0">
                <a:latin typeface="Montserrat" panose="00000500000000000000" pitchFamily="2" charset="0"/>
              </a:rPr>
              <a:t>222.2</a:t>
            </a:r>
            <a:r>
              <a:rPr lang="es-MX" sz="1600" dirty="0">
                <a:latin typeface="Montserrat" panose="00000500000000000000" pitchFamily="2" charset="0"/>
              </a:rPr>
              <a:t> km de vías férreas a través de los municipios de </a:t>
            </a:r>
            <a:r>
              <a:rPr lang="es-MX" sz="1600" b="1" dirty="0">
                <a:latin typeface="Montserrat" panose="00000500000000000000" pitchFamily="2" charset="0"/>
              </a:rPr>
              <a:t>Aguascalientes, Asientos, Cosío, Jesús María, Pabellón de Arteaga, Rincón de los Romos, San Francisco de los Romos,</a:t>
            </a:r>
            <a:r>
              <a:rPr lang="es-MX" sz="1600" dirty="0">
                <a:latin typeface="Montserrat" panose="00000500000000000000" pitchFamily="2" charset="0"/>
              </a:rPr>
              <a:t> por los cuales se transportan sustancias químicas peligrosas como coque de petróleo, gas propano, polímeros granulados (</a:t>
            </a:r>
            <a:r>
              <a:rPr lang="es-MX" sz="1600" dirty="0" err="1">
                <a:latin typeface="Montserrat" panose="00000500000000000000" pitchFamily="2" charset="0"/>
              </a:rPr>
              <a:t>poliestireno</a:t>
            </a:r>
            <a:r>
              <a:rPr lang="es-MX" sz="1600" dirty="0">
                <a:latin typeface="Montserrat" panose="00000500000000000000" pitchFamily="2" charset="0"/>
              </a:rPr>
              <a:t>, resinas y plásticos) principalmente.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Cuenta con </a:t>
            </a:r>
            <a:r>
              <a:rPr lang="es-MX" sz="1600" b="1" dirty="0">
                <a:latin typeface="Montserrat" panose="00000500000000000000" pitchFamily="2" charset="0"/>
              </a:rPr>
              <a:t>166 km de ductos, 84 km son administrados por PEMEX los cuales conducen productos de refinación y 82 km de gasoductos operados por CENAGAS que transportan gas natural.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" t="4880" r="1851" b="11949"/>
          <a:stretch/>
        </p:blipFill>
        <p:spPr bwMode="auto">
          <a:xfrm>
            <a:off x="317749" y="1627667"/>
            <a:ext cx="3168352" cy="17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92" y="3717032"/>
            <a:ext cx="3135688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075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10263" y="188640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latin typeface="Montserrat" panose="00000500000000000000" pitchFamily="2" charset="0"/>
              </a:rPr>
              <a:t>Riesgos químicos en el estado de Aguascalientes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81392" y="1431710"/>
            <a:ext cx="512697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dirty="0">
                <a:latin typeface="Montserrat" panose="00000500000000000000" pitchFamily="2" charset="0"/>
              </a:rPr>
              <a:t>Cuenta con las carreteras </a:t>
            </a:r>
            <a:r>
              <a:rPr lang="es-MX" b="1" dirty="0">
                <a:latin typeface="Montserrat" panose="00000500000000000000" pitchFamily="2" charset="0"/>
              </a:rPr>
              <a:t>federales No. 070 Ojuelos – Aguascalientes, No. 45D México-Zacatecas, tramo carretero Guadalupe – Cosío, No. 045 Panamericana, tramos carreteros  Aguascalientes – Zacatecas, León – Aguascalientes, Libramiento Rincón de Romos, Ramal a Aeropuerto de Aguascalientes</a:t>
            </a:r>
            <a:r>
              <a:rPr lang="es-MX" dirty="0">
                <a:latin typeface="Montserrat" panose="00000500000000000000" pitchFamily="2" charset="0"/>
              </a:rPr>
              <a:t>, por las que pueden transitar sustancias químicas peligrosas para su distribución.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dirty="0">
                <a:latin typeface="Montserrat" panose="00000500000000000000" pitchFamily="2" charset="0"/>
              </a:rPr>
              <a:t>Se tienen registrados </a:t>
            </a:r>
            <a:r>
              <a:rPr lang="es-MX" b="1" dirty="0">
                <a:latin typeface="Montserrat" panose="00000500000000000000" pitchFamily="2" charset="0"/>
              </a:rPr>
              <a:t>21 accidentes ocurridos durante el transporte de sustancias químicas peligrosas en el periodo 2010-2016,</a:t>
            </a:r>
            <a:r>
              <a:rPr lang="es-MX" dirty="0">
                <a:latin typeface="Montserrat" panose="00000500000000000000" pitchFamily="2" charset="0"/>
              </a:rPr>
              <a:t> en los cuales estuvieron involucradas gas LP, gasolina, diésel, combustóleo y dinamita.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0922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67" y="2031047"/>
            <a:ext cx="3039853" cy="193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0573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66056" y="764704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latin typeface="Montserrat" panose="00000500000000000000" pitchFamily="2" charset="0"/>
              </a:rPr>
              <a:t>Riesgos químicos en el estado de Aguascalientes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619672" y="5805264"/>
            <a:ext cx="61744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b="1" i="1" dirty="0">
                <a:latin typeface="Montserrat" panose="00000500000000000000" pitchFamily="2" charset="0"/>
              </a:rPr>
              <a:t>http://www.atlasnacionalderiesgos.gob.mx/apps/Restringido</a:t>
            </a:r>
            <a:r>
              <a:rPr lang="es-MX" sz="1400" b="1" i="1" dirty="0"/>
              <a:t>/</a:t>
            </a:r>
          </a:p>
        </p:txBody>
      </p:sp>
      <p:sp>
        <p:nvSpPr>
          <p:cNvPr id="8" name="7 Rectángulo"/>
          <p:cNvSpPr/>
          <p:nvPr/>
        </p:nvSpPr>
        <p:spPr>
          <a:xfrm>
            <a:off x="6228184" y="3068960"/>
            <a:ext cx="27363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dirty="0">
                <a:latin typeface="Montserrat" panose="00000500000000000000" pitchFamily="2" charset="0"/>
              </a:rPr>
              <a:t>En el ANR se encuentran simulaciones de escenarios de accidentes con sustancias peligrosas </a:t>
            </a:r>
          </a:p>
        </p:txBody>
      </p:sp>
      <p:pic>
        <p:nvPicPr>
          <p:cNvPr id="9" name="8 Imagen"/>
          <p:cNvPicPr/>
          <p:nvPr/>
        </p:nvPicPr>
        <p:blipFill rotWithShape="1">
          <a:blip r:embed="rId2"/>
          <a:srcRect l="34568" t="27417" r="23457" b="29086"/>
          <a:stretch/>
        </p:blipFill>
        <p:spPr bwMode="auto">
          <a:xfrm>
            <a:off x="429308" y="1916832"/>
            <a:ext cx="5546104" cy="34137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22919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6">
            <a:extLst>
              <a:ext uri="{FF2B5EF4-FFF2-40B4-BE49-F238E27FC236}">
                <a16:creationId xmlns:a16="http://schemas.microsoft.com/office/drawing/2014/main" id="{FAC51DE9-1288-F248-AE93-5F5FBF45C7E8}"/>
              </a:ext>
            </a:extLst>
          </p:cNvPr>
          <p:cNvSpPr txBox="1"/>
          <p:nvPr/>
        </p:nvSpPr>
        <p:spPr>
          <a:xfrm>
            <a:off x="467544" y="348712"/>
            <a:ext cx="2125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Montserrat" pitchFamily="2" charset="77"/>
              </a:rPr>
              <a:t>Diagnóstico</a:t>
            </a:r>
            <a:endParaRPr lang="en-US" sz="2400" b="1" dirty="0">
              <a:solidFill>
                <a:prstClr val="black"/>
              </a:solidFill>
              <a:latin typeface="Montserrat" pitchFamily="2" charset="77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62351" y="1375901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>
                <a:latin typeface="Montserrat" panose="00000500000000000000" pitchFamily="2" charset="0"/>
              </a:rPr>
              <a:t>Municipios con Consejo o comité de PC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4764597" y="1384975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>
                <a:latin typeface="Montserrat" panose="00000500000000000000" pitchFamily="2" charset="0"/>
              </a:rPr>
              <a:t>Brigadas de PC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01" y="2216967"/>
            <a:ext cx="4057647" cy="313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894" y="2216967"/>
            <a:ext cx="4452245" cy="3439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351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FAC51DE9-1288-F248-AE93-5F5FBF45C7E8}"/>
              </a:ext>
            </a:extLst>
          </p:cNvPr>
          <p:cNvSpPr txBox="1"/>
          <p:nvPr/>
        </p:nvSpPr>
        <p:spPr>
          <a:xfrm>
            <a:off x="467544" y="348712"/>
            <a:ext cx="2125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Montserrat" pitchFamily="2" charset="77"/>
              </a:rPr>
              <a:t>Diagnóstico</a:t>
            </a:r>
            <a:endParaRPr lang="en-US" sz="2400" b="1" dirty="0">
              <a:solidFill>
                <a:prstClr val="black"/>
              </a:solidFill>
              <a:latin typeface="Montserrat" pitchFamily="2" charset="77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39552" y="1107882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>
                <a:latin typeface="Montserrat" panose="00000500000000000000" pitchFamily="2" charset="0"/>
              </a:rPr>
              <a:t>Número de acciones de capacitación por municipio</a:t>
            </a:r>
          </a:p>
        </p:txBody>
      </p:sp>
      <p:sp>
        <p:nvSpPr>
          <p:cNvPr id="7" name="6 Rectángulo"/>
          <p:cNvSpPr/>
          <p:nvPr/>
        </p:nvSpPr>
        <p:spPr>
          <a:xfrm>
            <a:off x="5049266" y="2420888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>
                <a:latin typeface="Montserrat" panose="00000500000000000000" pitchFamily="2" charset="0"/>
              </a:rPr>
              <a:t>Municipios con programas de capacitación en PC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12" y="1844824"/>
            <a:ext cx="4338829" cy="3350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836" y="3284984"/>
            <a:ext cx="4337252" cy="3350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7028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FAC51DE9-1288-F248-AE93-5F5FBF45C7E8}"/>
              </a:ext>
            </a:extLst>
          </p:cNvPr>
          <p:cNvSpPr txBox="1"/>
          <p:nvPr/>
        </p:nvSpPr>
        <p:spPr>
          <a:xfrm>
            <a:off x="467544" y="348712"/>
            <a:ext cx="1526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Montserrat" pitchFamily="2" charset="77"/>
              </a:rPr>
              <a:t>Impacto</a:t>
            </a:r>
            <a:endParaRPr lang="en-US" sz="2400" b="1" dirty="0">
              <a:solidFill>
                <a:prstClr val="black"/>
              </a:solidFill>
              <a:latin typeface="Montserrat" pitchFamily="2" charset="77"/>
            </a:endParaRPr>
          </a:p>
        </p:txBody>
      </p:sp>
      <p:graphicFrame>
        <p:nvGraphicFramePr>
          <p:cNvPr id="5" name="4 Gráfico"/>
          <p:cNvGraphicFramePr>
            <a:graphicFrameLocks/>
          </p:cNvGraphicFramePr>
          <p:nvPr>
            <p:extLst/>
          </p:nvPr>
        </p:nvGraphicFramePr>
        <p:xfrm>
          <a:off x="323528" y="1124744"/>
          <a:ext cx="8280920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10469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FAC51DE9-1288-F248-AE93-5F5FBF45C7E8}"/>
              </a:ext>
            </a:extLst>
          </p:cNvPr>
          <p:cNvSpPr txBox="1"/>
          <p:nvPr/>
        </p:nvSpPr>
        <p:spPr>
          <a:xfrm>
            <a:off x="467544" y="348712"/>
            <a:ext cx="1526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Montserrat" pitchFamily="2" charset="77"/>
              </a:rPr>
              <a:t>Impacto</a:t>
            </a:r>
            <a:endParaRPr lang="en-US" sz="2400" b="1" dirty="0">
              <a:solidFill>
                <a:prstClr val="black"/>
              </a:solidFill>
              <a:latin typeface="Montserrat" pitchFamily="2" charset="77"/>
            </a:endParaRPr>
          </a:p>
        </p:txBody>
      </p:sp>
      <p:graphicFrame>
        <p:nvGraphicFramePr>
          <p:cNvPr id="6" name="2 Gráfico"/>
          <p:cNvGraphicFramePr>
            <a:graphicFrameLocks/>
          </p:cNvGraphicFramePr>
          <p:nvPr>
            <p:extLst/>
          </p:nvPr>
        </p:nvGraphicFramePr>
        <p:xfrm>
          <a:off x="467544" y="843642"/>
          <a:ext cx="3888432" cy="2225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3 Gráfico"/>
          <p:cNvGraphicFramePr>
            <a:graphicFrameLocks/>
          </p:cNvGraphicFramePr>
          <p:nvPr>
            <p:extLst/>
          </p:nvPr>
        </p:nvGraphicFramePr>
        <p:xfrm>
          <a:off x="4644008" y="810376"/>
          <a:ext cx="3888432" cy="2258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7 Gráfico"/>
          <p:cNvGraphicFramePr>
            <a:graphicFrameLocks/>
          </p:cNvGraphicFramePr>
          <p:nvPr>
            <p:extLst/>
          </p:nvPr>
        </p:nvGraphicFramePr>
        <p:xfrm>
          <a:off x="2195736" y="357301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11525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28A856-8863-3B47-871D-0BD0F50BE444}"/>
              </a:ext>
            </a:extLst>
          </p:cNvPr>
          <p:cNvSpPr txBox="1"/>
          <p:nvPr/>
        </p:nvSpPr>
        <p:spPr>
          <a:xfrm>
            <a:off x="107504" y="116632"/>
            <a:ext cx="3151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Montserrat" pitchFamily="2" charset="77"/>
              </a:rPr>
              <a:t>Instrumento</a:t>
            </a:r>
            <a:r>
              <a:rPr lang="en-US" b="1" dirty="0">
                <a:latin typeface="Montserrat" pitchFamily="2" charset="77"/>
              </a:rPr>
              <a:t> </a:t>
            </a:r>
            <a:r>
              <a:rPr lang="es-MX" b="1" dirty="0">
                <a:latin typeface="Montserrat" pitchFamily="2" charset="77"/>
              </a:rPr>
              <a:t>Financiero</a:t>
            </a:r>
            <a:r>
              <a:rPr lang="en-US" b="1" dirty="0">
                <a:latin typeface="Montserrat" pitchFamily="2" charset="77"/>
              </a:rPr>
              <a:t> </a:t>
            </a:r>
          </a:p>
          <a:p>
            <a:r>
              <a:rPr lang="en-US" b="1" dirty="0">
                <a:latin typeface="Montserrat" pitchFamily="2" charset="77"/>
              </a:rPr>
              <a:t>FOPREDEN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E08353-C43F-8A43-A108-679ADC0231F6}"/>
              </a:ext>
            </a:extLst>
          </p:cNvPr>
          <p:cNvSpPr txBox="1"/>
          <p:nvPr/>
        </p:nvSpPr>
        <p:spPr>
          <a:xfrm>
            <a:off x="6948264" y="805911"/>
            <a:ext cx="2275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Histórico de Proyectos</a:t>
            </a:r>
          </a:p>
          <a:p>
            <a:r>
              <a:rPr lang="es-ES_tradnl" dirty="0"/>
              <a:t> Preventivos</a:t>
            </a: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649871"/>
              </p:ext>
            </p:extLst>
          </p:nvPr>
        </p:nvGraphicFramePr>
        <p:xfrm>
          <a:off x="132483" y="1508821"/>
          <a:ext cx="9011517" cy="4219588"/>
        </p:xfrm>
        <a:graphic>
          <a:graphicData uri="http://schemas.openxmlformats.org/drawingml/2006/table">
            <a:tbl>
              <a:tblPr firstRow="1" firstCol="1">
                <a:tableStyleId>{EB9631B5-78F2-41C9-869B-9F39066F8104}</a:tableStyleId>
              </a:tblPr>
              <a:tblGrid>
                <a:gridCol w="5900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9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9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50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381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94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AÑO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ESTATUS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NOMBRE DEL PROYECTO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APORTACIÓN FEDERAL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COPARTICIPACIÓN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TOTAL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792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2008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FINALIZADO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1" i="1" u="none" strike="noStrike" dirty="0">
                          <a:effectLst/>
                        </a:rPr>
                        <a:t>EQUIPAMIENTO PARA LA COORDINACIÓN ESTATAL Y LAS UNIDADES MUNICIPALES DE PROTECCIÓN CIVIL PARA LA ATENCIÓN DE EMERGENCIAS.</a:t>
                      </a:r>
                      <a:endParaRPr lang="es-MX" sz="1600" b="1" i="1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 1,102,026.10 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 472,296.90 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 1,574,323.00 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711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2008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FINALIZADO 2014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1" i="1" u="none" strike="noStrike" dirty="0">
                          <a:effectLst/>
                        </a:rPr>
                        <a:t>EQUIPAMIENTO Y ASESORÍA PARA LA ELABORACIÓN DEL ATLAS DE PELIGRO Y RIESGO DEL ESTADO DE AGUASCALIENTES PRIMERA ETAPA.</a:t>
                      </a:r>
                      <a:endParaRPr lang="es-MX" sz="1600" b="1" i="1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 1,660,463.00 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 711,627.00 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 </a:t>
                      </a:r>
                      <a:r>
                        <a:rPr lang="es-MX" sz="1600" u="none" strike="noStrike" baseline="0" dirty="0">
                          <a:effectLst/>
                        </a:rPr>
                        <a:t> </a:t>
                      </a:r>
                      <a:r>
                        <a:rPr lang="es-MX" sz="1600" u="none" strike="noStrike" dirty="0">
                          <a:effectLst/>
                        </a:rPr>
                        <a:t>2,372,090.00 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Box 6">
            <a:extLst>
              <a:ext uri="{FF2B5EF4-FFF2-40B4-BE49-F238E27FC236}">
                <a16:creationId xmlns:a16="http://schemas.microsoft.com/office/drawing/2014/main" id="{0FE08353-C43F-8A43-A108-679ADC0231F6}"/>
              </a:ext>
            </a:extLst>
          </p:cNvPr>
          <p:cNvSpPr txBox="1"/>
          <p:nvPr/>
        </p:nvSpPr>
        <p:spPr>
          <a:xfrm>
            <a:off x="323528" y="5877272"/>
            <a:ext cx="4237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Inversión total en prevención 2008 - actual </a:t>
            </a:r>
          </a:p>
          <a:p>
            <a:r>
              <a:rPr lang="es-MX" dirty="0"/>
              <a:t>$ 3’946,413.00</a:t>
            </a:r>
          </a:p>
        </p:txBody>
      </p:sp>
    </p:spTree>
    <p:extLst>
      <p:ext uri="{BB962C8B-B14F-4D97-AF65-F5344CB8AC3E}">
        <p14:creationId xmlns:p14="http://schemas.microsoft.com/office/powerpoint/2010/main" val="1960974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04838"/>
            <a:ext cx="7286625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28A856-8863-3B47-871D-0BD0F50BE444}"/>
              </a:ext>
            </a:extLst>
          </p:cNvPr>
          <p:cNvSpPr txBox="1"/>
          <p:nvPr/>
        </p:nvSpPr>
        <p:spPr>
          <a:xfrm>
            <a:off x="107504" y="116632"/>
            <a:ext cx="3510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Montserrat" pitchFamily="2" charset="77"/>
              </a:rPr>
              <a:t>Políticas</a:t>
            </a:r>
            <a:r>
              <a:rPr lang="en-US" b="1" dirty="0">
                <a:latin typeface="Montserrat" pitchFamily="2" charset="77"/>
              </a:rPr>
              <a:t> </a:t>
            </a:r>
            <a:r>
              <a:rPr lang="en-US" b="1" dirty="0" err="1">
                <a:latin typeface="Montserrat" pitchFamily="2" charset="77"/>
              </a:rPr>
              <a:t>Públicas</a:t>
            </a:r>
            <a:endParaRPr lang="en-US" b="1" dirty="0">
              <a:latin typeface="Montserrat" pitchFamily="2" charset="77"/>
            </a:endParaRPr>
          </a:p>
          <a:p>
            <a:r>
              <a:rPr lang="en-US" b="1" dirty="0" err="1">
                <a:latin typeface="Montserrat" pitchFamily="2" charset="77"/>
              </a:rPr>
              <a:t>Gestión</a:t>
            </a:r>
            <a:r>
              <a:rPr lang="en-US" b="1" dirty="0">
                <a:latin typeface="Montserrat" pitchFamily="2" charset="77"/>
              </a:rPr>
              <a:t> Integral de </a:t>
            </a:r>
            <a:r>
              <a:rPr lang="en-US" b="1" dirty="0" err="1">
                <a:latin typeface="Montserrat" pitchFamily="2" charset="77"/>
              </a:rPr>
              <a:t>Riesgos</a:t>
            </a:r>
            <a:endParaRPr lang="en-US" b="1" dirty="0">
              <a:latin typeface="Montserrat" pitchFamily="2" charset="77"/>
            </a:endParaRPr>
          </a:p>
        </p:txBody>
      </p:sp>
      <p:sp>
        <p:nvSpPr>
          <p:cNvPr id="3" name="TextBox 2">
            <a:hlinkClick r:id="rId3"/>
            <a:extLst>
              <a:ext uri="{FF2B5EF4-FFF2-40B4-BE49-F238E27FC236}">
                <a16:creationId xmlns:a16="http://schemas.microsoft.com/office/drawing/2014/main" id="{B274B974-E8DC-7947-9523-18BE6B675668}"/>
              </a:ext>
            </a:extLst>
          </p:cNvPr>
          <p:cNvSpPr txBox="1"/>
          <p:nvPr/>
        </p:nvSpPr>
        <p:spPr>
          <a:xfrm>
            <a:off x="179512" y="867807"/>
            <a:ext cx="39565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>
                <a:latin typeface="Montserrat" pitchFamily="2" charset="77"/>
                <a:hlinkClick r:id="rId4"/>
              </a:rPr>
              <a:t>http://www.atlasnacionalderiesgos.gob.mx/IGOPP</a:t>
            </a:r>
            <a:endParaRPr lang="en-US" sz="1100" b="1" i="1" dirty="0">
              <a:latin typeface="Montserrat" pitchFamily="2" charset="77"/>
            </a:endParaRPr>
          </a:p>
          <a:p>
            <a:endParaRPr lang="en-US" sz="1100" b="1" i="1" dirty="0">
              <a:latin typeface="Montserrat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428000-644A-454A-9ECB-D9808BA003E3}"/>
              </a:ext>
            </a:extLst>
          </p:cNvPr>
          <p:cNvSpPr/>
          <p:nvPr/>
        </p:nvSpPr>
        <p:spPr>
          <a:xfrm>
            <a:off x="340066" y="6523603"/>
            <a:ext cx="77048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b="1" i="1" dirty="0">
                <a:solidFill>
                  <a:srgbClr val="000000"/>
                </a:solidFill>
                <a:latin typeface="Montserrat" pitchFamily="2" charset="77"/>
              </a:rPr>
              <a:t>Informe de Gobernabilidad y Políticas Públicas (IGOPP) en Gestión Integral del Riesgo, CENAPRED (2018).</a:t>
            </a:r>
            <a:endParaRPr lang="es-ES_tradnl" sz="1000" b="1" i="1" dirty="0">
              <a:latin typeface="Montserra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E08353-C43F-8A43-A108-679ADC0231F6}"/>
              </a:ext>
            </a:extLst>
          </p:cNvPr>
          <p:cNvSpPr txBox="1"/>
          <p:nvPr/>
        </p:nvSpPr>
        <p:spPr>
          <a:xfrm>
            <a:off x="316603" y="5373216"/>
            <a:ext cx="4737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latin typeface="Montserrat" panose="00000500000000000000" pitchFamily="2" charset="0"/>
              </a:rPr>
              <a:t>Aguascalientes     </a:t>
            </a:r>
            <a:r>
              <a:rPr lang="es-ES_tradnl" b="1" dirty="0">
                <a:solidFill>
                  <a:srgbClr val="860000"/>
                </a:solidFill>
                <a:latin typeface="Montserrat" panose="00000500000000000000" pitchFamily="2" charset="0"/>
              </a:rPr>
              <a:t>55.6 % - </a:t>
            </a:r>
            <a:r>
              <a:rPr lang="es-ES_tradnl" dirty="0">
                <a:solidFill>
                  <a:srgbClr val="860000"/>
                </a:solidFill>
                <a:latin typeface="Montserrat" panose="00000500000000000000" pitchFamily="2" charset="0"/>
              </a:rPr>
              <a:t>APRECIABLE</a:t>
            </a:r>
          </a:p>
          <a:p>
            <a:r>
              <a:rPr lang="es-ES_tradnl" dirty="0">
                <a:latin typeface="Montserrat" panose="00000500000000000000" pitchFamily="2" charset="0"/>
              </a:rPr>
              <a:t>Evaluación Nacional</a:t>
            </a:r>
          </a:p>
        </p:txBody>
      </p:sp>
    </p:spTree>
    <p:extLst>
      <p:ext uri="{BB962C8B-B14F-4D97-AF65-F5344CB8AC3E}">
        <p14:creationId xmlns:p14="http://schemas.microsoft.com/office/powerpoint/2010/main" val="3924912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3" y="538162"/>
            <a:ext cx="8700406" cy="425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9FBD8-3D2B-294F-8E55-7A1A3FBD7F6E}"/>
              </a:ext>
            </a:extLst>
          </p:cNvPr>
          <p:cNvSpPr txBox="1"/>
          <p:nvPr/>
        </p:nvSpPr>
        <p:spPr>
          <a:xfrm>
            <a:off x="107504" y="116632"/>
            <a:ext cx="3510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Montserrat" pitchFamily="2" charset="77"/>
              </a:rPr>
              <a:t>Políticas</a:t>
            </a:r>
            <a:r>
              <a:rPr lang="en-US" b="1" dirty="0">
                <a:latin typeface="Montserrat" pitchFamily="2" charset="77"/>
              </a:rPr>
              <a:t> </a:t>
            </a:r>
            <a:r>
              <a:rPr lang="en-US" b="1" dirty="0" err="1">
                <a:latin typeface="Montserrat" pitchFamily="2" charset="77"/>
              </a:rPr>
              <a:t>Públicas</a:t>
            </a:r>
            <a:endParaRPr lang="en-US" b="1" dirty="0">
              <a:latin typeface="Montserrat" pitchFamily="2" charset="77"/>
            </a:endParaRPr>
          </a:p>
          <a:p>
            <a:r>
              <a:rPr lang="en-US" b="1" dirty="0" err="1">
                <a:latin typeface="Montserrat" pitchFamily="2" charset="77"/>
              </a:rPr>
              <a:t>Gestión</a:t>
            </a:r>
            <a:r>
              <a:rPr lang="en-US" b="1" dirty="0">
                <a:latin typeface="Montserrat" pitchFamily="2" charset="77"/>
              </a:rPr>
              <a:t> Integral de </a:t>
            </a:r>
            <a:r>
              <a:rPr lang="en-US" b="1" dirty="0" err="1">
                <a:latin typeface="Montserrat" pitchFamily="2" charset="77"/>
              </a:rPr>
              <a:t>Riesgos</a:t>
            </a:r>
            <a:endParaRPr lang="en-US" b="1" dirty="0">
              <a:latin typeface="Montserra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BC16CB-1175-1A47-AE3F-FEE291F9BBF9}"/>
              </a:ext>
            </a:extLst>
          </p:cNvPr>
          <p:cNvSpPr txBox="1"/>
          <p:nvPr/>
        </p:nvSpPr>
        <p:spPr>
          <a:xfrm>
            <a:off x="2784522" y="3650426"/>
            <a:ext cx="726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200" dirty="0">
                <a:solidFill>
                  <a:srgbClr val="FF0000"/>
                </a:solidFill>
                <a:latin typeface="Montserrat" pitchFamily="2" charset="77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6C74DF-CB50-7F40-8DA2-7078C13C08D7}"/>
              </a:ext>
            </a:extLst>
          </p:cNvPr>
          <p:cNvSpPr txBox="1"/>
          <p:nvPr/>
        </p:nvSpPr>
        <p:spPr>
          <a:xfrm>
            <a:off x="70230" y="6113142"/>
            <a:ext cx="855069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100" b="1" dirty="0">
                <a:solidFill>
                  <a:srgbClr val="FF0000"/>
                </a:solidFill>
                <a:latin typeface="Montserrat" pitchFamily="2" charset="77"/>
              </a:rPr>
              <a:t>4. </a:t>
            </a:r>
            <a:r>
              <a:rPr lang="es-ES_tradnl" sz="1100" b="1" dirty="0">
                <a:latin typeface="Montserrat" pitchFamily="2" charset="77"/>
              </a:rPr>
              <a:t>Implementación de estructuras de protección financiera o Transferencia de riesgos</a:t>
            </a:r>
            <a:r>
              <a:rPr lang="es-ES_tradnl" sz="1100" dirty="0">
                <a:latin typeface="Montserrat" pitchFamily="2" charset="77"/>
              </a:rPr>
              <a:t> a nivel municipal, existencia de </a:t>
            </a:r>
            <a:r>
              <a:rPr lang="es-ES_tradnl" sz="1100" b="1" dirty="0">
                <a:latin typeface="Montserrat" pitchFamily="2" charset="77"/>
              </a:rPr>
              <a:t>Estrategia para la Gestión Integral de Riesgos (EGIR).</a:t>
            </a:r>
            <a:endParaRPr lang="es-ES_tradnl" sz="1100" b="1" dirty="0">
              <a:solidFill>
                <a:srgbClr val="FF0000"/>
              </a:solidFill>
              <a:latin typeface="Montserrat" pitchFamily="2" charset="77"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E03E77D6-28FA-3C4E-89B2-1F90CD63E656}"/>
              </a:ext>
            </a:extLst>
          </p:cNvPr>
          <p:cNvSpPr/>
          <p:nvPr/>
        </p:nvSpPr>
        <p:spPr>
          <a:xfrm>
            <a:off x="6228183" y="2026409"/>
            <a:ext cx="1152129" cy="3394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E03E77D6-28FA-3C4E-89B2-1F90CD63E656}"/>
              </a:ext>
            </a:extLst>
          </p:cNvPr>
          <p:cNvSpPr/>
          <p:nvPr/>
        </p:nvSpPr>
        <p:spPr>
          <a:xfrm>
            <a:off x="1442347" y="2781200"/>
            <a:ext cx="1266656" cy="431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D462C488-EBE2-1B47-8221-0A063607AE39}"/>
              </a:ext>
            </a:extLst>
          </p:cNvPr>
          <p:cNvSpPr txBox="1"/>
          <p:nvPr/>
        </p:nvSpPr>
        <p:spPr>
          <a:xfrm>
            <a:off x="1563146" y="2925811"/>
            <a:ext cx="7200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200" dirty="0">
                <a:solidFill>
                  <a:srgbClr val="FF0000"/>
                </a:solidFill>
                <a:latin typeface="Montserrat" pitchFamily="2" charset="77"/>
              </a:rPr>
              <a:t>1</a:t>
            </a: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E03E77D6-28FA-3C4E-89B2-1F90CD63E656}"/>
              </a:ext>
            </a:extLst>
          </p:cNvPr>
          <p:cNvSpPr/>
          <p:nvPr/>
        </p:nvSpPr>
        <p:spPr>
          <a:xfrm>
            <a:off x="3845366" y="3975514"/>
            <a:ext cx="1216659" cy="3394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D462C488-EBE2-1B47-8221-0A063607AE39}"/>
              </a:ext>
            </a:extLst>
          </p:cNvPr>
          <p:cNvSpPr txBox="1"/>
          <p:nvPr/>
        </p:nvSpPr>
        <p:spPr>
          <a:xfrm>
            <a:off x="2843808" y="2103819"/>
            <a:ext cx="4571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200" dirty="0">
                <a:solidFill>
                  <a:srgbClr val="FF0000"/>
                </a:solidFill>
                <a:latin typeface="Montserrat" pitchFamily="2" charset="77"/>
              </a:rPr>
              <a:t>2</a:t>
            </a:r>
          </a:p>
        </p:txBody>
      </p:sp>
      <p:sp>
        <p:nvSpPr>
          <p:cNvPr id="35" name="TextBox 19">
            <a:extLst>
              <a:ext uri="{FF2B5EF4-FFF2-40B4-BE49-F238E27FC236}">
                <a16:creationId xmlns:a16="http://schemas.microsoft.com/office/drawing/2014/main" id="{0C1318BB-A080-F44E-B4B2-86EB26F8AFCF}"/>
              </a:ext>
            </a:extLst>
          </p:cNvPr>
          <p:cNvSpPr txBox="1"/>
          <p:nvPr/>
        </p:nvSpPr>
        <p:spPr>
          <a:xfrm>
            <a:off x="90820" y="4905965"/>
            <a:ext cx="855069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100" b="1" dirty="0">
                <a:solidFill>
                  <a:srgbClr val="FF0000"/>
                </a:solidFill>
                <a:latin typeface="Montserrat" pitchFamily="2" charset="77"/>
              </a:rPr>
              <a:t>1. </a:t>
            </a:r>
            <a:r>
              <a:rPr lang="es-ES_tradnl" sz="1100" dirty="0">
                <a:latin typeface="Montserrat" pitchFamily="2" charset="77"/>
              </a:rPr>
              <a:t>Contar con </a:t>
            </a:r>
            <a:r>
              <a:rPr lang="es-ES_tradnl" sz="1100" b="1" dirty="0">
                <a:latin typeface="Montserrat" pitchFamily="2" charset="77"/>
              </a:rPr>
              <a:t>un Reglamento de construcción a nivel estatal</a:t>
            </a:r>
            <a:r>
              <a:rPr lang="es-ES_tradnl" sz="1100" dirty="0">
                <a:latin typeface="Montserrat" pitchFamily="2" charset="77"/>
              </a:rPr>
              <a:t>, en el cual se contemplen riesgo por amenaza de 2 fenómenos  (sismo y viento) así como medidas mínimas de seguridad estructural en edificaciones esenciales.</a:t>
            </a:r>
            <a:endParaRPr lang="es-ES_tradnl" sz="1100" b="1" dirty="0">
              <a:solidFill>
                <a:srgbClr val="FF0000"/>
              </a:solidFill>
              <a:latin typeface="Montserrat" pitchFamily="2" charset="77"/>
            </a:endParaRPr>
          </a:p>
        </p:txBody>
      </p:sp>
      <p:sp>
        <p:nvSpPr>
          <p:cNvPr id="36" name="TextBox 15">
            <a:extLst>
              <a:ext uri="{FF2B5EF4-FFF2-40B4-BE49-F238E27FC236}">
                <a16:creationId xmlns:a16="http://schemas.microsoft.com/office/drawing/2014/main" id="{2B6C74DF-CB50-7F40-8DA2-7078C13C08D7}"/>
              </a:ext>
            </a:extLst>
          </p:cNvPr>
          <p:cNvSpPr txBox="1"/>
          <p:nvPr/>
        </p:nvSpPr>
        <p:spPr>
          <a:xfrm>
            <a:off x="94089" y="6519446"/>
            <a:ext cx="855069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100" b="1" dirty="0">
                <a:solidFill>
                  <a:srgbClr val="FF0000"/>
                </a:solidFill>
                <a:latin typeface="Montserrat" pitchFamily="2" charset="77"/>
              </a:rPr>
              <a:t>5. </a:t>
            </a:r>
            <a:r>
              <a:rPr lang="es-ES_tradnl" sz="1100" dirty="0">
                <a:latin typeface="Montserrat" pitchFamily="2" charset="77"/>
              </a:rPr>
              <a:t>Los procesos de la Gestión Integral de Riesgos, deben de ser sometidos a </a:t>
            </a:r>
            <a:r>
              <a:rPr lang="es-ES_tradnl" sz="1100" b="1" dirty="0">
                <a:latin typeface="Montserrat" pitchFamily="2" charset="77"/>
              </a:rPr>
              <a:t>evaluación por los organismos de control del estado. (función pública, auditoria, fiscalización, contraloría etc.)</a:t>
            </a: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E03E77D6-28FA-3C4E-89B2-1F90CD63E656}"/>
              </a:ext>
            </a:extLst>
          </p:cNvPr>
          <p:cNvSpPr/>
          <p:nvPr/>
        </p:nvSpPr>
        <p:spPr>
          <a:xfrm>
            <a:off x="2628707" y="2016966"/>
            <a:ext cx="1216659" cy="3394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E03E77D6-28FA-3C4E-89B2-1F90CD63E656}"/>
              </a:ext>
            </a:extLst>
          </p:cNvPr>
          <p:cNvSpPr/>
          <p:nvPr/>
        </p:nvSpPr>
        <p:spPr>
          <a:xfrm>
            <a:off x="2628706" y="3573016"/>
            <a:ext cx="1216659" cy="3394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D462C488-EBE2-1B47-8221-0A063607AE39}"/>
              </a:ext>
            </a:extLst>
          </p:cNvPr>
          <p:cNvSpPr txBox="1"/>
          <p:nvPr/>
        </p:nvSpPr>
        <p:spPr>
          <a:xfrm>
            <a:off x="4067944" y="4052924"/>
            <a:ext cx="4571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200" dirty="0">
                <a:solidFill>
                  <a:srgbClr val="FF0000"/>
                </a:solidFill>
                <a:latin typeface="Montserrat" pitchFamily="2" charset="77"/>
              </a:rPr>
              <a:t>4</a:t>
            </a: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D462C488-EBE2-1B47-8221-0A063607AE39}"/>
              </a:ext>
            </a:extLst>
          </p:cNvPr>
          <p:cNvSpPr txBox="1"/>
          <p:nvPr/>
        </p:nvSpPr>
        <p:spPr>
          <a:xfrm>
            <a:off x="6444208" y="2103819"/>
            <a:ext cx="4571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200" dirty="0">
                <a:solidFill>
                  <a:srgbClr val="FF0000"/>
                </a:solidFill>
                <a:latin typeface="Montserrat" pitchFamily="2" charset="77"/>
              </a:rPr>
              <a:t>5</a:t>
            </a:r>
          </a:p>
        </p:txBody>
      </p:sp>
      <p:sp>
        <p:nvSpPr>
          <p:cNvPr id="23" name="TextBox 19">
            <a:extLst>
              <a:ext uri="{FF2B5EF4-FFF2-40B4-BE49-F238E27FC236}">
                <a16:creationId xmlns:a16="http://schemas.microsoft.com/office/drawing/2014/main" id="{0C1318BB-A080-F44E-B4B2-86EB26F8AFCF}"/>
              </a:ext>
            </a:extLst>
          </p:cNvPr>
          <p:cNvSpPr txBox="1"/>
          <p:nvPr/>
        </p:nvSpPr>
        <p:spPr>
          <a:xfrm>
            <a:off x="89079" y="5244895"/>
            <a:ext cx="8550693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100" b="1" dirty="0">
                <a:solidFill>
                  <a:srgbClr val="FF0000"/>
                </a:solidFill>
                <a:latin typeface="Montserrat" pitchFamily="2" charset="77"/>
              </a:rPr>
              <a:t>2. </a:t>
            </a:r>
            <a:r>
              <a:rPr lang="es-ES_tradnl" sz="1100" dirty="0">
                <a:latin typeface="Montserrat" pitchFamily="2" charset="77"/>
              </a:rPr>
              <a:t>Contar con normatividad que establezca que las evaluaciones de impacto ambiental no solo deban de considerar daños adversos al medio ambiente, también deben de contemplar </a:t>
            </a:r>
            <a:r>
              <a:rPr lang="es-ES_tradnl" sz="1100" b="1" dirty="0">
                <a:latin typeface="Montserrat" pitchFamily="2" charset="77"/>
              </a:rPr>
              <a:t>el análisis de si proyecto puede aumentar el riesgo de desastres.</a:t>
            </a:r>
            <a:endParaRPr lang="es-ES_tradnl" sz="1100" b="1" dirty="0">
              <a:solidFill>
                <a:srgbClr val="FF0000"/>
              </a:solidFill>
              <a:latin typeface="Montserrat" pitchFamily="2" charset="77"/>
            </a:endParaRP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B0CA2367-9964-A84E-93CF-DB0EDDEFD7F5}"/>
              </a:ext>
            </a:extLst>
          </p:cNvPr>
          <p:cNvSpPr txBox="1"/>
          <p:nvPr/>
        </p:nvSpPr>
        <p:spPr>
          <a:xfrm>
            <a:off x="89079" y="5747057"/>
            <a:ext cx="892899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100" b="1" dirty="0">
                <a:solidFill>
                  <a:srgbClr val="FF0000"/>
                </a:solidFill>
                <a:latin typeface="Montserrat" pitchFamily="2" charset="77"/>
              </a:rPr>
              <a:t>3. </a:t>
            </a:r>
            <a:r>
              <a:rPr lang="es-ES_tradnl" sz="1100" dirty="0">
                <a:latin typeface="Montserrat" pitchFamily="2" charset="77"/>
              </a:rPr>
              <a:t>Definición de atribuciones específicas en los procesos de </a:t>
            </a:r>
            <a:r>
              <a:rPr lang="es-ES_tradnl" sz="1100" b="1" dirty="0">
                <a:latin typeface="Montserrat" pitchFamily="2" charset="77"/>
              </a:rPr>
              <a:t>recuperación y reconstrucción</a:t>
            </a:r>
            <a:r>
              <a:rPr lang="es-ES_tradnl" sz="1100" dirty="0">
                <a:latin typeface="Montserrat" pitchFamily="2" charset="77"/>
              </a:rPr>
              <a:t>. </a:t>
            </a:r>
            <a:r>
              <a:rPr lang="es-ES_tradnl" sz="1100" b="1" dirty="0">
                <a:latin typeface="Montserrat" pitchFamily="2" charset="77"/>
              </a:rPr>
              <a:t>Definición en los marcos sectoriales</a:t>
            </a:r>
            <a:r>
              <a:rPr lang="es-ES_tradnl" sz="1100" dirty="0">
                <a:latin typeface="Montserrat" pitchFamily="2" charset="77"/>
              </a:rPr>
              <a:t> de acciones.</a:t>
            </a:r>
            <a:endParaRPr lang="es-ES_tradnl" sz="1100" dirty="0">
              <a:solidFill>
                <a:srgbClr val="FF0000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3931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2" grpId="0" animBg="1"/>
      <p:bldP spid="15" grpId="0" animBg="1"/>
      <p:bldP spid="17" grpId="0"/>
      <p:bldP spid="19" grpId="0" animBg="1"/>
      <p:bldP spid="21" grpId="0"/>
      <p:bldP spid="35" grpId="0"/>
      <p:bldP spid="36" grpId="0"/>
      <p:bldP spid="14" grpId="0" animBg="1"/>
      <p:bldP spid="18" grpId="0" animBg="1"/>
      <p:bldP spid="20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3243285"/>
            <a:ext cx="5141006" cy="3320400"/>
          </a:xfrm>
          <a:prstGeom prst="rect">
            <a:avLst/>
          </a:prstGeom>
        </p:spPr>
      </p:pic>
      <p:sp>
        <p:nvSpPr>
          <p:cNvPr id="3" name="TextBox 2">
            <a:hlinkClick r:id="rId3"/>
            <a:extLst>
              <a:ext uri="{FF2B5EF4-FFF2-40B4-BE49-F238E27FC236}">
                <a16:creationId xmlns:a16="http://schemas.microsoft.com/office/drawing/2014/main" id="{B4AE6D5B-8C64-7942-8A34-9B1BD47DDB20}"/>
              </a:ext>
            </a:extLst>
          </p:cNvPr>
          <p:cNvSpPr txBox="1"/>
          <p:nvPr/>
        </p:nvSpPr>
        <p:spPr>
          <a:xfrm>
            <a:off x="179510" y="593649"/>
            <a:ext cx="5089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Montserrat" pitchFamily="2" charset="77"/>
                <a:hlinkClick r:id="rId3"/>
              </a:rPr>
              <a:t>http://www.atlasnacionalderiesgos.gob.mx/Aguascalientes</a:t>
            </a:r>
            <a:endParaRPr lang="en-US" sz="1200" b="1" i="1" dirty="0">
              <a:latin typeface="Montserra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3E76E0-46F8-8E45-AB95-8362C2F2C526}"/>
              </a:ext>
            </a:extLst>
          </p:cNvPr>
          <p:cNvSpPr txBox="1"/>
          <p:nvPr/>
        </p:nvSpPr>
        <p:spPr>
          <a:xfrm>
            <a:off x="179512" y="116632"/>
            <a:ext cx="382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Montserrat" pitchFamily="2" charset="77"/>
              </a:rPr>
              <a:t>Atlas </a:t>
            </a:r>
            <a:r>
              <a:rPr lang="en-US" b="1" dirty="0" err="1">
                <a:latin typeface="Montserrat" pitchFamily="2" charset="77"/>
              </a:rPr>
              <a:t>Estatal</a:t>
            </a:r>
            <a:r>
              <a:rPr lang="en-US" b="1" dirty="0">
                <a:latin typeface="Montserrat" pitchFamily="2" charset="77"/>
              </a:rPr>
              <a:t> de </a:t>
            </a:r>
            <a:r>
              <a:rPr lang="en-US" b="1" dirty="0" err="1">
                <a:latin typeface="Montserrat" pitchFamily="2" charset="77"/>
              </a:rPr>
              <a:t>Riesgos</a:t>
            </a:r>
            <a:r>
              <a:rPr lang="en-US" b="1" dirty="0">
                <a:latin typeface="Montserrat" pitchFamily="2" charset="77"/>
              </a:rPr>
              <a:t> (2011)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533D64-F3F7-7841-8059-C2ED6611F592}"/>
              </a:ext>
            </a:extLst>
          </p:cNvPr>
          <p:cNvSpPr txBox="1"/>
          <p:nvPr/>
        </p:nvSpPr>
        <p:spPr>
          <a:xfrm>
            <a:off x="6609627" y="6563685"/>
            <a:ext cx="2424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Montserrat" pitchFamily="2" charset="77"/>
              </a:rPr>
              <a:t>60</a:t>
            </a:r>
            <a:r>
              <a:rPr lang="en-US" sz="1400" dirty="0">
                <a:latin typeface="Montserrat" pitchFamily="2" charset="77"/>
              </a:rPr>
              <a:t> </a:t>
            </a:r>
            <a:r>
              <a:rPr lang="en-US" sz="1400" dirty="0" err="1">
                <a:latin typeface="Montserrat" pitchFamily="2" charset="77"/>
              </a:rPr>
              <a:t>capas</a:t>
            </a:r>
            <a:r>
              <a:rPr lang="en-US" sz="1400" dirty="0">
                <a:latin typeface="Montserrat" pitchFamily="2" charset="77"/>
              </a:rPr>
              <a:t> de </a:t>
            </a:r>
            <a:r>
              <a:rPr lang="en-US" sz="1400" dirty="0" err="1">
                <a:latin typeface="Montserrat" pitchFamily="2" charset="77"/>
              </a:rPr>
              <a:t>información</a:t>
            </a:r>
            <a:endParaRPr lang="en-US" sz="1400" dirty="0">
              <a:latin typeface="Montserrat" pitchFamily="2" charset="77"/>
            </a:endParaRPr>
          </a:p>
        </p:txBody>
      </p:sp>
      <p:sp>
        <p:nvSpPr>
          <p:cNvPr id="11" name="Rectangle 10">
            <a:hlinkClick r:id="rId4"/>
            <a:extLst>
              <a:ext uri="{FF2B5EF4-FFF2-40B4-BE49-F238E27FC236}">
                <a16:creationId xmlns:a16="http://schemas.microsoft.com/office/drawing/2014/main" id="{AD271166-37A0-3E43-B278-907B8D61D99A}"/>
              </a:ext>
            </a:extLst>
          </p:cNvPr>
          <p:cNvSpPr/>
          <p:nvPr/>
        </p:nvSpPr>
        <p:spPr>
          <a:xfrm>
            <a:off x="36844" y="6586768"/>
            <a:ext cx="44021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 i="1" dirty="0">
                <a:latin typeface="Montserrat" pitchFamily="2" charset="77"/>
              </a:rPr>
              <a:t>http://www.atlasnacionalderiesgos.gob.mx/Aguascalientes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911" y="1002681"/>
            <a:ext cx="5148064" cy="344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323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2710</TotalTime>
  <Words>1199</Words>
  <Application>Microsoft Macintosh PowerPoint</Application>
  <PresentationFormat>On-screen Show (4:3)</PresentationFormat>
  <Paragraphs>120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Montserrat</vt:lpstr>
      <vt:lpstr>Montserrat Medium</vt:lpstr>
      <vt:lpstr>Wingdings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NEITH MORENO RODRIGUEZ</cp:lastModifiedBy>
  <cp:revision>56</cp:revision>
  <dcterms:created xsi:type="dcterms:W3CDTF">2018-12-04T21:42:05Z</dcterms:created>
  <dcterms:modified xsi:type="dcterms:W3CDTF">2019-02-19T17:10:56Z</dcterms:modified>
</cp:coreProperties>
</file>