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463" r:id="rId4"/>
    <p:sldId id="464" r:id="rId5"/>
    <p:sldId id="465" r:id="rId6"/>
    <p:sldId id="466" r:id="rId7"/>
    <p:sldId id="454" r:id="rId8"/>
    <p:sldId id="455" r:id="rId9"/>
    <p:sldId id="456" r:id="rId10"/>
    <p:sldId id="457" r:id="rId11"/>
    <p:sldId id="458" r:id="rId12"/>
    <p:sldId id="459" r:id="rId13"/>
    <p:sldId id="460" r:id="rId14"/>
    <p:sldId id="461" r:id="rId15"/>
    <p:sldId id="462" r:id="rId16"/>
    <p:sldId id="452" r:id="rId17"/>
    <p:sldId id="467" r:id="rId18"/>
    <p:sldId id="468" r:id="rId19"/>
    <p:sldId id="453" r:id="rId20"/>
    <p:sldId id="469" r:id="rId21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806B"/>
    <a:srgbClr val="439B82"/>
    <a:srgbClr val="D4C19C"/>
    <a:srgbClr val="E8DECA"/>
    <a:srgbClr val="FFFFFF"/>
    <a:srgbClr val="860000"/>
    <a:srgbClr val="6A18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057" autoAdjust="0"/>
  </p:normalViewPr>
  <p:slideViewPr>
    <p:cSldViewPr showGuides="1">
      <p:cViewPr>
        <p:scale>
          <a:sx n="79" d="100"/>
          <a:sy n="79" d="100"/>
        </p:scale>
        <p:origin x="-1704" y="-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1" d="100"/>
          <a:sy n="71" d="100"/>
        </p:scale>
        <p:origin x="-31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16674-6323-449B-89C6-3A204ABD4289}" type="datetimeFigureOut">
              <a:rPr lang="es-MX" smtClean="0"/>
              <a:t>19/02/2019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23C76-74CF-4C18-AC18-838D005D52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828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01904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 smtClean="0"/>
              <a:t>De acuerdo a los datos proporcionados por la</a:t>
            </a:r>
            <a:r>
              <a:rPr lang="es-MX" baseline="0" dirty="0" smtClean="0"/>
              <a:t> Encuesta </a:t>
            </a:r>
            <a:r>
              <a:rPr lang="es-MX" baseline="0" dirty="0" err="1" smtClean="0"/>
              <a:t>Intercensal</a:t>
            </a:r>
            <a:r>
              <a:rPr lang="es-MX" baseline="0" dirty="0" smtClean="0"/>
              <a:t> 2015 realizada por el INEGI existen en el Estado de Aguascalientes 334,252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baseline="0" dirty="0" smtClean="0"/>
              <a:t>viviendas de las cuales aproximadamente el 9% (30,965) presentan una vulnerabilidad de media a alta </a:t>
            </a:r>
            <a:r>
              <a:rPr lang="es-MX" sz="1200" dirty="0" smtClean="0">
                <a:latin typeface="Montserrat" panose="00000500000000000000" pitchFamily="2" charset="0"/>
              </a:rPr>
              <a:t>ante la ocurrencia de un fenómeno intenso (viento y sismo)</a:t>
            </a:r>
            <a:r>
              <a:rPr lang="es-MX" baseline="0" dirty="0" smtClean="0"/>
              <a:t>, por lo que es necesario realizar el levantamiento de viviendas vulnerables en el estado para identificar la zonas que requieren de mejoras estructurales.</a:t>
            </a:r>
            <a:endParaRPr lang="es-MX" dirty="0" smtClean="0"/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76752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 smtClean="0"/>
              <a:t>EL CENAPRED, en el marco de los trabajos del ONNCCE, están desarrollando una</a:t>
            </a:r>
            <a:r>
              <a:rPr lang="es-MX" baseline="0" dirty="0" smtClean="0"/>
              <a:t> NMX de Seguridad Estructural de las edificaciones, la cual puede ser adecuada a las necesidades del estado y/o los municipios.</a:t>
            </a:r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6077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0190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0190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Las recomendaciones se encuentran</a:t>
            </a:r>
            <a:r>
              <a:rPr lang="es-MX" baseline="0" dirty="0" smtClean="0"/>
              <a:t> en las estrategias que se deberán aplicar a corto, mediano y largo plazo para el control de avenidas, las cuales se indican en el Programa Nacional Contra Contingencias Hidráulicas (PRONACCH), Región Hidrológica </a:t>
            </a:r>
            <a:r>
              <a:rPr lang="es-MX" strike="noStrike" baseline="0" dirty="0" smtClean="0"/>
              <a:t>Administrativa  VIII Lerma-Santiago-Pacífico. Fuente: IMTA-CONAGUA, 2013.</a:t>
            </a:r>
            <a:endParaRPr lang="es-MX" strike="noStrik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69973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dirty="0" smtClean="0">
                <a:latin typeface="Montserrat" panose="00000500000000000000" pitchFamily="2" charset="0"/>
              </a:rPr>
              <a:t>Las nuevas capas de indicadores cuantitativos y de escenarios de riesgo por ondas de calor se</a:t>
            </a:r>
            <a:r>
              <a:rPr lang="es-MX" sz="1200" baseline="0" dirty="0" smtClean="0">
                <a:latin typeface="Montserrat" panose="00000500000000000000" pitchFamily="2" charset="0"/>
              </a:rPr>
              <a:t> pueden entregar por correo electrónico, aún cuando no estén todavía en el </a:t>
            </a:r>
            <a:r>
              <a:rPr lang="es-MX" sz="1200" baseline="0" dirty="0" err="1" smtClean="0">
                <a:latin typeface="Montserrat" panose="00000500000000000000" pitchFamily="2" charset="0"/>
              </a:rPr>
              <a:t>ANR</a:t>
            </a:r>
            <a:r>
              <a:rPr lang="es-MX" sz="1200" baseline="0" dirty="0" smtClean="0">
                <a:latin typeface="Montserrat" panose="00000500000000000000" pitchFamily="2" charset="0"/>
              </a:rPr>
              <a:t>.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25873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dirty="0" smtClean="0">
                <a:latin typeface="Montserrat" panose="00000500000000000000" pitchFamily="2" charset="0"/>
              </a:rPr>
              <a:t>Otras variables son:</a:t>
            </a:r>
            <a:endParaRPr lang="es-MX" dirty="0" smtClean="0"/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Temperatura Ambiental</a:t>
            </a:r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Humedad Relativa</a:t>
            </a:r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Velocidad del viento </a:t>
            </a:r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Dirección del viento</a:t>
            </a:r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Presión barométrica</a:t>
            </a:r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Precipitación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83506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Sismicidad del 1900-01-01 al 2019-01-18, todas las magnitudes, todas las profundidades, en Aguascalientes.									</a:t>
            </a:r>
          </a:p>
          <a:p>
            <a:r>
              <a:rPr lang="es-MX" dirty="0" smtClean="0"/>
              <a:t>Total: 38 eventos.									</a:t>
            </a:r>
          </a:p>
          <a:p>
            <a:r>
              <a:rPr lang="es-MX" dirty="0" smtClean="0"/>
              <a:t>26/02/2015	13:43:28	3.2	22.1028	-102.308	2	5 km al NOROESTE de S FRANCISCO DE LOS ROMO, AGS	26/02/2015	19:43:28	revisado</a:t>
            </a:r>
          </a:p>
          <a:p>
            <a:r>
              <a:rPr lang="es-MX" dirty="0" smtClean="0"/>
              <a:t>08/09/2015	13:00:24	3.2	22.0508	-102.241	3	4 km al SURESTE de S FRANCISCO DE LOS ROMO, AGS	08/09/2015	18:00:24	revisado</a:t>
            </a:r>
          </a:p>
          <a:p>
            <a:r>
              <a:rPr lang="es-MX" dirty="0" smtClean="0"/>
              <a:t>05/12/2015	11:26:42	3.2	22.0092	-102.343	18.9	5 km al NORTE de JESUS MARIA, AGS	05/12/2015	17:26:42	revisado</a:t>
            </a:r>
          </a:p>
          <a:p>
            <a:r>
              <a:rPr lang="es-MX" dirty="0" smtClean="0"/>
              <a:t>25/04/2017	11:25:11	3.2	21.949	-102.328	20	2 km al SURESTE de JESUS MARIA, AGS	25/04/2017	16:25:11	revisado</a:t>
            </a:r>
          </a:p>
          <a:p>
            <a:r>
              <a:rPr lang="es-MX" dirty="0" smtClean="0"/>
              <a:t>18/05/2017	17:38:04	3.2	21.8873	-102.219	10	8 km al ESTE de AGUASCALIENTES, AGS	18/05/2017	22:38:04	revisado</a:t>
            </a:r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>
                <a:solidFill>
                  <a:prstClr val="black"/>
                </a:solidFill>
              </a:rPr>
              <a:pPr/>
              <a:t>10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3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>
                <a:solidFill>
                  <a:prstClr val="black"/>
                </a:solidFill>
              </a:rPr>
              <a:pPr/>
              <a:t>11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3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65616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76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19/02/2019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09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19/02/2019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3022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75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21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80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19/02/2019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832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19/02/2019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30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19/02/2019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254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19/02/2019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988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19/02/2019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75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2064" cy="685800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37" y="351564"/>
            <a:ext cx="2068095" cy="387207"/>
          </a:xfrm>
          <a:prstGeom prst="rect">
            <a:avLst/>
          </a:prstGeom>
        </p:spPr>
      </p:pic>
      <p:cxnSp>
        <p:nvCxnSpPr>
          <p:cNvPr id="12" name="11 Conector recto"/>
          <p:cNvCxnSpPr/>
          <p:nvPr userDrawn="1"/>
        </p:nvCxnSpPr>
        <p:spPr>
          <a:xfrm>
            <a:off x="6804248" y="351565"/>
            <a:ext cx="0" cy="387206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 Imagen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6948264" y="325980"/>
            <a:ext cx="1656184" cy="4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2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0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1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b.mx/conagua/acciones-y-programas/golfo-norte-77779" TargetMode="Externa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lasnacionalderiesgos.gob.mx/descargas/Guia_contenido_minimo2016.pdf" TargetMode="External"/><Relationship Id="rId7" Type="http://schemas.openxmlformats.org/officeDocument/2006/relationships/image" Target="../media/image25.png"/><Relationship Id="rId2" Type="http://schemas.openxmlformats.org/officeDocument/2006/relationships/hyperlink" Target="http://www.atlasnacionalderiesgos.gob.mx/archivo/visor-capas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tlasnacionalderiesgos.gob.mx/descargas/anexos.zip" TargetMode="External"/><Relationship Id="rId5" Type="http://schemas.openxmlformats.org/officeDocument/2006/relationships/hyperlink" Target="https://smn.cna.gob.mx/es/climatologia/monitor-de-sequia/monitor-de-sequia-en-mexico" TargetMode="External"/><Relationship Id="rId4" Type="http://schemas.openxmlformats.org/officeDocument/2006/relationships/hyperlink" Target="https://www.cenapred.gob.mx/es/Publicaciones/archivos/8-FASCCULOSEQUAS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1.cenapred.unam.mx/DIR_INVESTIGACION/Fraccion_XLI/RH/180301_RH_ondas_de_calor_mapas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hyperlink" Target="http://www.atlasnacionalderiesgos.gob.mx/descargas/Guia_contenido_minimo2016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5 Grupo"/>
          <p:cNvGrpSpPr/>
          <p:nvPr/>
        </p:nvGrpSpPr>
        <p:grpSpPr>
          <a:xfrm>
            <a:off x="2811217" y="819837"/>
            <a:ext cx="3521566" cy="4237962"/>
            <a:chOff x="2811217" y="819837"/>
            <a:chExt cx="3521566" cy="4237962"/>
          </a:xfrm>
        </p:grpSpPr>
        <p:pic>
          <p:nvPicPr>
            <p:cNvPr id="9" name="8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717"/>
            <a:stretch/>
          </p:blipFill>
          <p:spPr>
            <a:xfrm>
              <a:off x="2811217" y="2681554"/>
              <a:ext cx="3521566" cy="2376245"/>
            </a:xfrm>
            <a:prstGeom prst="rect">
              <a:avLst/>
            </a:prstGeom>
          </p:spPr>
        </p:pic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6846" y="819837"/>
              <a:ext cx="3505937" cy="3090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00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-36512" y="150887"/>
            <a:ext cx="91440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>
                <a:solidFill>
                  <a:srgbClr val="38806B"/>
                </a:solidFill>
                <a:latin typeface="Montserrat"/>
              </a:rPr>
              <a:t>A</a:t>
            </a:r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cciones de prevención por </a:t>
            </a:r>
          </a:p>
          <a:p>
            <a:pPr algn="just"/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sismos </a:t>
            </a:r>
          </a:p>
          <a:p>
            <a:pPr algn="just"/>
            <a:endParaRPr lang="es-MX" sz="1400" b="1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Peligro Sísmico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: Aguascalientes se encuentra en las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zonas A y B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con base en la Regionalización Sísmica de la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CFE, lo que indica que pueden ocurrir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sismos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con magnitud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menor a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M5,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así como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enjambres sísmicos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. Ante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la ocurrencia de un sismo en la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Zona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A,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de baja intensidad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,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no se esperan aceleraciones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del suelo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mayores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al 10%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de la aceleración de la gravedad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. En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la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Zona B, de media intensidad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, las aceleraciones del suelo, ante la ocurrencia de un sismo, 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no alcanzan a  rebasar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el 70 % de la aceleración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de la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gravedad.  </a:t>
            </a:r>
          </a:p>
          <a:p>
            <a:pPr algn="just"/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El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SSN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de 1900 a la fecha ha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registrado 38  sismos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en el territorio de Aguascalientes y cuenta con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una estación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en la entidad. El sismo con mayor magnitud fue registrado el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18 de mayo del 2017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con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M3.2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, 8 km al este de  Aguascalientes y a una profundidad de 10 km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. La sismicidad se reporta principalmente el  sección oriental del Graben o Fosa de Aguascalientes y </a:t>
            </a:r>
            <a:r>
              <a:rPr lang="es-MX" sz="1400" dirty="0" smtClean="0">
                <a:latin typeface="Montserrat" panose="00000500000000000000" pitchFamily="2" charset="0"/>
              </a:rPr>
              <a:t>podrían </a:t>
            </a:r>
            <a:r>
              <a:rPr lang="es-MX" sz="1400" dirty="0">
                <a:latin typeface="Montserrat" panose="00000500000000000000" pitchFamily="2" charset="0"/>
              </a:rPr>
              <a:t>estar asociados a una posible </a:t>
            </a:r>
            <a:r>
              <a:rPr lang="es-MX" sz="1400" b="1" dirty="0">
                <a:latin typeface="Montserrat" panose="00000500000000000000" pitchFamily="2" charset="0"/>
              </a:rPr>
              <a:t>actividad tectónica </a:t>
            </a:r>
            <a:r>
              <a:rPr lang="es-MX" sz="1400" dirty="0">
                <a:latin typeface="Montserrat" panose="00000500000000000000" pitchFamily="2" charset="0"/>
              </a:rPr>
              <a:t>en el</a:t>
            </a:r>
            <a:r>
              <a:rPr lang="es-MX" sz="1400" b="1" dirty="0">
                <a:latin typeface="Montserrat" panose="00000500000000000000" pitchFamily="2" charset="0"/>
              </a:rPr>
              <a:t> sistema de </a:t>
            </a:r>
            <a:r>
              <a:rPr lang="es-MX" sz="1400" b="1" dirty="0" smtClean="0">
                <a:latin typeface="Montserrat" panose="00000500000000000000" pitchFamily="2" charset="0"/>
              </a:rPr>
              <a:t>falla regional</a:t>
            </a:r>
            <a:r>
              <a:rPr lang="es-MX" sz="1400" dirty="0" smtClean="0">
                <a:latin typeface="Montserrat" panose="00000500000000000000" pitchFamily="2" charset="0"/>
              </a:rPr>
              <a:t>, que pueden llegar a generar sismos de </a:t>
            </a:r>
            <a:r>
              <a:rPr lang="es-MX" sz="1400" b="1" dirty="0" smtClean="0">
                <a:latin typeface="Montserrat" panose="00000500000000000000" pitchFamily="2" charset="0"/>
              </a:rPr>
              <a:t>magnitud M5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Existe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extracción de agua,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actividad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minera y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proyectos de modernización de presas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que puede generar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sismicidad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inducida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, que puede ser percibida</a:t>
            </a: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grpSp>
        <p:nvGrpSpPr>
          <p:cNvPr id="5" name="4 Grupo"/>
          <p:cNvGrpSpPr/>
          <p:nvPr/>
        </p:nvGrpSpPr>
        <p:grpSpPr>
          <a:xfrm>
            <a:off x="5436096" y="4221088"/>
            <a:ext cx="3672408" cy="2592288"/>
            <a:chOff x="4800600" y="3335482"/>
            <a:chExt cx="4307904" cy="3117854"/>
          </a:xfrm>
        </p:grpSpPr>
        <p:pic>
          <p:nvPicPr>
            <p:cNvPr id="4" name="3 Imagen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45" t="5881"/>
            <a:stretch/>
          </p:blipFill>
          <p:spPr>
            <a:xfrm>
              <a:off x="4800600" y="3335482"/>
              <a:ext cx="4307904" cy="3117854"/>
            </a:xfrm>
            <a:prstGeom prst="rect">
              <a:avLst/>
            </a:prstGeom>
          </p:spPr>
        </p:pic>
        <p:pic>
          <p:nvPicPr>
            <p:cNvPr id="6" name="Picture 4" descr="F:\f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006147"/>
                </a:clrFrom>
                <a:clrTo>
                  <a:srgbClr val="00614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802" t="9528" r="9354" b="57915"/>
            <a:stretch/>
          </p:blipFill>
          <p:spPr bwMode="auto">
            <a:xfrm>
              <a:off x="7424916" y="4163144"/>
              <a:ext cx="891500" cy="922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6 Rectángulo"/>
          <p:cNvSpPr/>
          <p:nvPr/>
        </p:nvSpPr>
        <p:spPr>
          <a:xfrm>
            <a:off x="-72008" y="4347101"/>
            <a:ext cx="529208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principalmente en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las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inmediaciones de los pozos de extracción, los jales mineros  y entorno a los embalses los primeros años de su puesta en operación. </a:t>
            </a:r>
            <a:endParaRPr lang="es-MX" sz="14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Después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de un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sismo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se pueden presentar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réplicas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que llegan a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generar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daño en edificaciones construidas con materiales precarios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. </a:t>
            </a:r>
          </a:p>
          <a:p>
            <a:pPr algn="just"/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dirty="0">
                <a:solidFill>
                  <a:prstClr val="black"/>
                </a:solidFill>
                <a:latin typeface="Montserrat"/>
              </a:rPr>
              <a:t>Se cuenta con 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investigaciones e información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sobre la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 sismicidad, peligro sísmico y geología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en las bases 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del 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IG, 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CFE y SGM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respectivamente. </a:t>
            </a:r>
          </a:p>
          <a:p>
            <a:pPr algn="just"/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93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-9348" y="3209488"/>
            <a:ext cx="4941388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Recomendaciones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400" b="1" dirty="0" smtClean="0">
              <a:solidFill>
                <a:srgbClr val="38806B"/>
              </a:solidFill>
              <a:latin typeface="Montserra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necesario generar estudios de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microzonificación sísmica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, análisis de fallas activas y estudios de </a:t>
            </a:r>
            <a:r>
              <a:rPr lang="es-MX" sz="1400" b="1" dirty="0" err="1" smtClean="0">
                <a:solidFill>
                  <a:prstClr val="black"/>
                </a:solidFill>
                <a:latin typeface="Montserrat" panose="00000500000000000000" pitchFamily="2" charset="0"/>
              </a:rPr>
              <a:t>paleosismología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.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Mapa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de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peligro,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vulnerabilidad y riesgo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por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sismos.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4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47947" y="26238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Acciones de prevención por sismos</a:t>
            </a:r>
            <a:endParaRPr lang="es-MX" b="1" dirty="0">
              <a:solidFill>
                <a:srgbClr val="38806B"/>
              </a:solidFill>
              <a:latin typeface="Montserrat"/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5580112" y="4613066"/>
            <a:ext cx="3312368" cy="400110"/>
            <a:chOff x="5580112" y="4613066"/>
            <a:chExt cx="3312368" cy="400110"/>
          </a:xfrm>
        </p:grpSpPr>
        <p:pic>
          <p:nvPicPr>
            <p:cNvPr id="8" name="Picture 4" descr="F:\2.png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006147"/>
                </a:clrFrom>
                <a:clrTo>
                  <a:srgbClr val="00614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9" t="29796" r="80502" b="65571"/>
            <a:stretch/>
          </p:blipFill>
          <p:spPr bwMode="auto">
            <a:xfrm>
              <a:off x="5580112" y="4653136"/>
              <a:ext cx="350227" cy="2821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3 CuadroTexto"/>
            <p:cNvSpPr txBox="1"/>
            <p:nvPr/>
          </p:nvSpPr>
          <p:spPr>
            <a:xfrm>
              <a:off x="5912600" y="4694947"/>
              <a:ext cx="13236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MX"/>
              </a:defPPr>
              <a:lvl1pPr>
                <a:defRPr sz="1400">
                  <a:latin typeface="Montserrat" panose="00000500000000000000" pitchFamily="2" charset="0"/>
                </a:defRPr>
              </a:lvl1pPr>
            </a:lstStyle>
            <a:p>
              <a:r>
                <a:rPr lang="es-MX" sz="1000" dirty="0">
                  <a:solidFill>
                    <a:prstClr val="black"/>
                  </a:solidFill>
                </a:rPr>
                <a:t>Fallas y Fracturas</a:t>
              </a:r>
            </a:p>
          </p:txBody>
        </p:sp>
        <p:sp>
          <p:nvSpPr>
            <p:cNvPr id="15" name="TextBox 5"/>
            <p:cNvSpPr txBox="1"/>
            <p:nvPr/>
          </p:nvSpPr>
          <p:spPr>
            <a:xfrm>
              <a:off x="8014160" y="4613066"/>
              <a:ext cx="8783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 smtClean="0">
                  <a:solidFill>
                    <a:prstClr val="black"/>
                  </a:solidFill>
                  <a:latin typeface="Montserrat" panose="00000500000000000000" pitchFamily="2" charset="0"/>
                </a:rPr>
                <a:t>2≤M&lt;3</a:t>
              </a:r>
            </a:p>
            <a:p>
              <a:r>
                <a:rPr lang="en-GB" sz="1000" dirty="0">
                  <a:solidFill>
                    <a:prstClr val="black"/>
                  </a:solidFill>
                  <a:latin typeface="Montserrat" panose="00000500000000000000" pitchFamily="2" charset="0"/>
                </a:rPr>
                <a:t>3</a:t>
              </a:r>
              <a:r>
                <a:rPr lang="en-GB" sz="1000" dirty="0" smtClean="0">
                  <a:solidFill>
                    <a:prstClr val="black"/>
                  </a:solidFill>
                  <a:latin typeface="Montserrat" panose="00000500000000000000" pitchFamily="2" charset="0"/>
                </a:rPr>
                <a:t>≤</a:t>
              </a:r>
              <a:r>
                <a:rPr lang="en-GB" sz="1000" dirty="0">
                  <a:solidFill>
                    <a:prstClr val="black"/>
                  </a:solidFill>
                  <a:latin typeface="Montserrat" panose="00000500000000000000" pitchFamily="2" charset="0"/>
                </a:rPr>
                <a:t>M ≤ </a:t>
              </a:r>
              <a:r>
                <a:rPr lang="en-GB" sz="1000" dirty="0" smtClean="0">
                  <a:solidFill>
                    <a:prstClr val="black"/>
                  </a:solidFill>
                  <a:latin typeface="Montserrat" panose="00000500000000000000" pitchFamily="2" charset="0"/>
                </a:rPr>
                <a:t>3.2</a:t>
              </a:r>
            </a:p>
          </p:txBody>
        </p:sp>
        <p:sp>
          <p:nvSpPr>
            <p:cNvPr id="14" name="Oval 2"/>
            <p:cNvSpPr/>
            <p:nvPr/>
          </p:nvSpPr>
          <p:spPr>
            <a:xfrm>
              <a:off x="7924881" y="4829090"/>
              <a:ext cx="103503" cy="108000"/>
            </a:xfrm>
            <a:prstGeom prst="ellipse">
              <a:avLst/>
            </a:prstGeom>
            <a:solidFill>
              <a:srgbClr val="16F6F1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noFill/>
              </a:endParaRPr>
            </a:p>
          </p:txBody>
        </p:sp>
        <p:sp>
          <p:nvSpPr>
            <p:cNvPr id="20" name="19 Elipse"/>
            <p:cNvSpPr/>
            <p:nvPr/>
          </p:nvSpPr>
          <p:spPr>
            <a:xfrm>
              <a:off x="7949184" y="4685074"/>
              <a:ext cx="79200" cy="7920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prstClr val="white"/>
                </a:solidFill>
              </a:endParaRPr>
            </a:p>
          </p:txBody>
        </p:sp>
      </p:grpSp>
      <p:sp>
        <p:nvSpPr>
          <p:cNvPr id="2" name="1 Rectángulo"/>
          <p:cNvSpPr/>
          <p:nvPr/>
        </p:nvSpPr>
        <p:spPr>
          <a:xfrm>
            <a:off x="47947" y="908720"/>
            <a:ext cx="4699399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Recursos CENAPRED</a:t>
            </a:r>
          </a:p>
          <a:p>
            <a:pPr algn="just"/>
            <a:endParaRPr lang="es-MX" sz="1400" b="1" dirty="0" smtClean="0">
              <a:solidFill>
                <a:srgbClr val="38806B"/>
              </a:solidFill>
              <a:latin typeface="Montserrat"/>
            </a:endParaRPr>
          </a:p>
          <a:p>
            <a:pPr algn="just"/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En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el Atlas Nacional de Riesgos (ANR) se pueden encontrar las 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aceleraciones máximas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 del terreno para diferentes 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periodos de retorno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y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diferentes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 periodos estructurales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.</a:t>
            </a:r>
          </a:p>
          <a:p>
            <a:pPr algn="just"/>
            <a:endParaRPr lang="es-MX" sz="1400" dirty="0">
              <a:solidFill>
                <a:prstClr val="black"/>
              </a:solidFill>
              <a:latin typeface="Montserrat"/>
            </a:endParaRPr>
          </a:p>
          <a:p>
            <a:pPr algn="just"/>
            <a:r>
              <a:rPr lang="es-MX" sz="1400" dirty="0">
                <a:solidFill>
                  <a:prstClr val="black"/>
                </a:solidFill>
                <a:latin typeface="Montserrat"/>
              </a:rPr>
              <a:t>La DI del CENAPRED cuenta con una 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”Guía Básica de Microzonificación Sísmica”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    </a:t>
            </a: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-36512" y="5139769"/>
            <a:ext cx="913598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Adquisición de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sismógrafos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para la implementación de una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red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ante la ocurrencia de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sismos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,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sismicidad inducida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o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enjambres sísmicos.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Aplicar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el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reglamento de construcción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estatal 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vigente y generar los  reglamentos municipales restantes.</a:t>
            </a:r>
          </a:p>
        </p:txBody>
      </p:sp>
      <p:pic>
        <p:nvPicPr>
          <p:cNvPr id="1026" name="Picture 2" descr="F:\estados_gif\Aguascalientes.gif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08720"/>
            <a:ext cx="4228826" cy="361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93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-122778" y="222148"/>
            <a:ext cx="4777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  de Suelos y Procesos Gravitacionales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4479186" y="1124744"/>
            <a:ext cx="43620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100" b="1" dirty="0" smtClean="0">
                <a:solidFill>
                  <a:srgbClr val="FF0000"/>
                </a:solidFill>
                <a:latin typeface="Montserrat" panose="00000500000000000000" pitchFamily="2" charset="0"/>
              </a:rPr>
              <a:t>33% del estado es propenso a la Inestabilidad de Laderas</a:t>
            </a:r>
            <a:endParaRPr lang="es-MX" sz="1100" b="1" dirty="0">
              <a:solidFill>
                <a:srgbClr val="FF000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98266" y="6065974"/>
            <a:ext cx="3877769" cy="337897"/>
          </a:xfrm>
          <a:prstGeom prst="rect">
            <a:avLst/>
          </a:prstGeom>
          <a:noFill/>
        </p:spPr>
        <p:txBody>
          <a:bodyPr lIns="0" tIns="0" rIns="0" bIns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000" b="1" dirty="0" smtClean="0">
                <a:latin typeface="Montserrat" panose="00000500000000000000" pitchFamily="2" charset="0"/>
              </a:rPr>
              <a:t>Extracto Mapa Nacional de Susceptibilidad a la Inestabilidad de Laderas</a:t>
            </a:r>
            <a:endParaRPr lang="es-MX" sz="1000" b="1" dirty="0">
              <a:latin typeface="Montserrat" panose="00000500000000000000" pitchFamily="2" charset="0"/>
            </a:endParaRPr>
          </a:p>
        </p:txBody>
      </p:sp>
      <p:sp>
        <p:nvSpPr>
          <p:cNvPr id="8" name="6 Rectángulo"/>
          <p:cNvSpPr/>
          <p:nvPr/>
        </p:nvSpPr>
        <p:spPr>
          <a:xfrm>
            <a:off x="4427984" y="1550397"/>
            <a:ext cx="446449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BB487"/>
              </a:buClr>
            </a:pPr>
            <a:r>
              <a:rPr lang="es-MX" sz="1400" dirty="0">
                <a:latin typeface="Montserrat" panose="00000500000000000000" pitchFamily="2" charset="0"/>
              </a:rPr>
              <a:t>De acuerdo con </a:t>
            </a:r>
            <a:r>
              <a:rPr lang="es-MX" sz="1400" dirty="0" smtClean="0">
                <a:latin typeface="Montserrat" panose="00000500000000000000" pitchFamily="2" charset="0"/>
              </a:rPr>
              <a:t>información de la Coordinación Estatal de PC, los principales problemas geotécnicos del estado son el </a:t>
            </a:r>
            <a:r>
              <a:rPr lang="es-MX" sz="1400" b="1" dirty="0" smtClean="0">
                <a:latin typeface="Montserrat" panose="00000500000000000000" pitchFamily="2" charset="0"/>
              </a:rPr>
              <a:t>hundimiento y agrietamiento </a:t>
            </a:r>
            <a:r>
              <a:rPr lang="es-MX" sz="1400" dirty="0" smtClean="0">
                <a:latin typeface="Montserrat" panose="00000500000000000000" pitchFamily="2" charset="0"/>
              </a:rPr>
              <a:t>del terreno que afectan a la </a:t>
            </a:r>
            <a:r>
              <a:rPr lang="es-MX" sz="1400" b="1" dirty="0" smtClean="0">
                <a:latin typeface="Montserrat" panose="00000500000000000000" pitchFamily="2" charset="0"/>
              </a:rPr>
              <a:t>zona metropolitana de Aguascalientes </a:t>
            </a:r>
            <a:r>
              <a:rPr lang="es-MX" sz="1400" dirty="0" smtClean="0">
                <a:latin typeface="Montserrat" panose="00000500000000000000" pitchFamily="2" charset="0"/>
              </a:rPr>
              <a:t>y a municipios ubicados al norte del estado, como es el caso de </a:t>
            </a:r>
            <a:r>
              <a:rPr lang="es-MX" sz="1400" b="1" dirty="0" smtClean="0">
                <a:latin typeface="Montserrat" panose="00000500000000000000" pitchFamily="2" charset="0"/>
              </a:rPr>
              <a:t>San Francisco de los Romo, Pabellón de Arteaga, </a:t>
            </a:r>
            <a:r>
              <a:rPr lang="es-MX" sz="1400" b="1" dirty="0" err="1" smtClean="0">
                <a:latin typeface="Montserrat" panose="00000500000000000000" pitchFamily="2" charset="0"/>
              </a:rPr>
              <a:t>Tepezala</a:t>
            </a:r>
            <a:r>
              <a:rPr lang="es-MX" sz="1400" b="1" dirty="0" smtClean="0">
                <a:latin typeface="Montserrat" panose="00000500000000000000" pitchFamily="2" charset="0"/>
              </a:rPr>
              <a:t>, Rincón de Romos y Cosío. </a:t>
            </a:r>
            <a:r>
              <a:rPr lang="es-MX" sz="1400" dirty="0" smtClean="0">
                <a:latin typeface="Montserrat" panose="00000500000000000000" pitchFamily="2" charset="0"/>
              </a:rPr>
              <a:t>Debido principalmente a la extracción intensiva de agua del subsuelo.</a:t>
            </a:r>
          </a:p>
          <a:p>
            <a:pPr algn="just">
              <a:buClr>
                <a:srgbClr val="CBB487"/>
              </a:buClr>
            </a:pPr>
            <a:endParaRPr lang="es-MX" sz="1400" dirty="0">
              <a:latin typeface="Montserrat" panose="00000500000000000000" pitchFamily="2" charset="0"/>
            </a:endParaRPr>
          </a:p>
          <a:p>
            <a:pPr algn="just">
              <a:buClr>
                <a:srgbClr val="CBB487"/>
              </a:buClr>
            </a:pPr>
            <a:r>
              <a:rPr lang="es-MX" sz="1400" dirty="0" smtClean="0">
                <a:latin typeface="Montserrat" panose="00000500000000000000" pitchFamily="2" charset="0"/>
              </a:rPr>
              <a:t>Entre los tipos de inestabilidad de laderas más comunes se tienen </a:t>
            </a:r>
            <a:r>
              <a:rPr lang="es-MX" sz="1400" b="1" dirty="0" smtClean="0">
                <a:latin typeface="Montserrat" panose="00000500000000000000" pitchFamily="2" charset="0"/>
              </a:rPr>
              <a:t>deslizamientos de volúmenes pequeños y/o moderados, caídos de roca </a:t>
            </a:r>
            <a:r>
              <a:rPr lang="es-MX" sz="1400" dirty="0" smtClean="0">
                <a:latin typeface="Montserrat" panose="00000500000000000000" pitchFamily="2" charset="0"/>
              </a:rPr>
              <a:t>y </a:t>
            </a:r>
            <a:r>
              <a:rPr lang="es-MX" sz="1400" b="1" dirty="0" smtClean="0">
                <a:latin typeface="Montserrat" panose="00000500000000000000" pitchFamily="2" charset="0"/>
              </a:rPr>
              <a:t>derrumbes</a:t>
            </a:r>
            <a:r>
              <a:rPr lang="es-MX" sz="1400" dirty="0" smtClean="0">
                <a:latin typeface="Montserrat" panose="00000500000000000000" pitchFamily="2" charset="0"/>
              </a:rPr>
              <a:t>, principalmente en cortes carreteros, en municipios de la Sierra Madre Oriental (SMO) ubicados al occidente del estado como son </a:t>
            </a:r>
            <a:r>
              <a:rPr lang="es-MX" sz="1400" b="1" dirty="0" smtClean="0">
                <a:latin typeface="Montserrat" panose="00000500000000000000" pitchFamily="2" charset="0"/>
              </a:rPr>
              <a:t>San José de Gracia, Calvillo y Jesús María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  <a:p>
            <a:pPr algn="just">
              <a:buClr>
                <a:srgbClr val="CBB487"/>
              </a:buClr>
            </a:pPr>
            <a:endParaRPr lang="es-MX" sz="1400" dirty="0">
              <a:latin typeface="Montserrat" panose="00000500000000000000" pitchFamily="2" charset="0"/>
            </a:endParaRPr>
          </a:p>
          <a:p>
            <a:pPr algn="just">
              <a:buClr>
                <a:srgbClr val="CBB487"/>
              </a:buClr>
            </a:pPr>
            <a:r>
              <a:rPr lang="es-MX" sz="1400" dirty="0" smtClean="0">
                <a:latin typeface="Montserrat" panose="00000500000000000000" pitchFamily="2" charset="0"/>
              </a:rPr>
              <a:t>No se tienen antecedentes de la ocurrencia de </a:t>
            </a:r>
            <a:r>
              <a:rPr lang="es-MX" sz="1400" b="1" dirty="0" smtClean="0">
                <a:latin typeface="Montserrat" panose="00000500000000000000" pitchFamily="2" charset="0"/>
              </a:rPr>
              <a:t>licuación de suelos </a:t>
            </a:r>
            <a:r>
              <a:rPr lang="es-MX" sz="1400" dirty="0" smtClean="0">
                <a:latin typeface="Montserrat" panose="00000500000000000000" pitchFamily="2" charset="0"/>
              </a:rPr>
              <a:t>dado que la sismicidad es baja en el estado.</a:t>
            </a:r>
            <a:endParaRPr lang="es-MX" sz="1400" dirty="0">
              <a:latin typeface="Montserrat" panose="00000500000000000000" pitchFamily="2" charset="0"/>
            </a:endParaRPr>
          </a:p>
          <a:p>
            <a:pPr marL="171450" indent="-171450" algn="just">
              <a:buClr>
                <a:srgbClr val="CBB487"/>
              </a:buClr>
              <a:buFont typeface="Arial" panose="020B0604020202020204" pitchFamily="34" charset="0"/>
              <a:buChar char="•"/>
            </a:pPr>
            <a:endParaRPr lang="es-MX" sz="1400" dirty="0" smtClean="0">
              <a:latin typeface="Montserrat" panose="00000500000000000000" pitchFamily="2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27" y="1027258"/>
            <a:ext cx="4032448" cy="496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3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8 Rectángulo"/>
          <p:cNvSpPr/>
          <p:nvPr/>
        </p:nvSpPr>
        <p:spPr>
          <a:xfrm>
            <a:off x="4110469" y="928649"/>
            <a:ext cx="25922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BB487"/>
              </a:buClr>
            </a:pPr>
            <a:r>
              <a:rPr lang="da-DK" sz="1400" b="1" dirty="0" smtClean="0">
                <a:solidFill>
                  <a:srgbClr val="860000"/>
                </a:solidFill>
                <a:latin typeface="Montserrat" panose="00000500000000000000" pitchFamily="2" charset="0"/>
              </a:rPr>
              <a:t>RECOMENDACIONES</a:t>
            </a:r>
          </a:p>
        </p:txBody>
      </p:sp>
      <p:sp>
        <p:nvSpPr>
          <p:cNvPr id="6" name="6 Rectángulo"/>
          <p:cNvSpPr/>
          <p:nvPr/>
        </p:nvSpPr>
        <p:spPr>
          <a:xfrm>
            <a:off x="4066775" y="1264978"/>
            <a:ext cx="5047064" cy="530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400" b="1" dirty="0">
                <a:latin typeface="Montserrat" panose="00000500000000000000" pitchFamily="2" charset="0"/>
              </a:rPr>
              <a:t>Fortalecer el área de investigación de fenómenos </a:t>
            </a:r>
            <a:r>
              <a:rPr lang="es-MX" sz="1400" b="1" dirty="0" smtClean="0">
                <a:latin typeface="Montserrat" panose="00000500000000000000" pitchFamily="2" charset="0"/>
              </a:rPr>
              <a:t>geológicos y geotécnicos </a:t>
            </a:r>
            <a:r>
              <a:rPr lang="es-MX" sz="1400" dirty="0">
                <a:latin typeface="Montserrat" panose="00000500000000000000" pitchFamily="2" charset="0"/>
              </a:rPr>
              <a:t>con una visión claramente </a:t>
            </a:r>
            <a:r>
              <a:rPr lang="es-MX" sz="1400" b="1" dirty="0">
                <a:latin typeface="Montserrat" panose="00000500000000000000" pitchFamily="2" charset="0"/>
              </a:rPr>
              <a:t>preventiva</a:t>
            </a:r>
            <a:r>
              <a:rPr lang="es-MX" sz="1400" dirty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MX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Montserrat" panose="00000500000000000000" pitchFamily="2" charset="0"/>
              </a:rPr>
              <a:t>Integración </a:t>
            </a:r>
            <a:r>
              <a:rPr lang="es-MX" sz="1400" dirty="0" smtClean="0">
                <a:latin typeface="Montserrat" panose="00000500000000000000" pitchFamily="2" charset="0"/>
              </a:rPr>
              <a:t>de un </a:t>
            </a:r>
            <a:r>
              <a:rPr lang="es-MX" sz="1400" b="1" dirty="0" smtClean="0">
                <a:latin typeface="Montserrat" panose="00000500000000000000" pitchFamily="2" charset="0"/>
              </a:rPr>
              <a:t>comité científico asesor </a:t>
            </a:r>
            <a:r>
              <a:rPr lang="es-MX" sz="1400" dirty="0" smtClean="0">
                <a:latin typeface="Montserrat" panose="00000500000000000000" pitchFamily="2" charset="0"/>
              </a:rPr>
              <a:t>de fenómenos geológicos, con </a:t>
            </a:r>
            <a:r>
              <a:rPr lang="es-MX" sz="1400" dirty="0">
                <a:latin typeface="Montserrat" panose="00000500000000000000" pitchFamily="2" charset="0"/>
              </a:rPr>
              <a:t>participación de autoridades, académicos, cuerpos colegiados y sociedades técnicas estatales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MX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>
                <a:latin typeface="Montserrat" panose="00000500000000000000" pitchFamily="2" charset="0"/>
              </a:rPr>
              <a:t>Evitar, en lo posible, la rotación de personal capacitado</a:t>
            </a:r>
            <a:r>
              <a:rPr lang="da-DK" sz="1400" dirty="0">
                <a:latin typeface="Montserrat" panose="00000500000000000000" pitchFamily="2" charset="0"/>
              </a:rPr>
              <a:t>, tanto a nivel estatal como </a:t>
            </a:r>
            <a:r>
              <a:rPr lang="da-DK" sz="1400" dirty="0" smtClean="0">
                <a:latin typeface="Montserrat" panose="00000500000000000000" pitchFamily="2" charset="0"/>
              </a:rPr>
              <a:t>municipal.</a:t>
            </a:r>
          </a:p>
          <a:p>
            <a:pPr algn="just"/>
            <a:endParaRPr lang="da-DK" sz="1000" b="1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>
                <a:latin typeface="Montserrat" panose="00000500000000000000" pitchFamily="2" charset="0"/>
              </a:rPr>
              <a:t>Fortalecer </a:t>
            </a:r>
            <a:r>
              <a:rPr lang="da-DK" sz="1400" dirty="0">
                <a:latin typeface="Montserrat" panose="00000500000000000000" pitchFamily="2" charset="0"/>
              </a:rPr>
              <a:t>las</a:t>
            </a:r>
            <a:r>
              <a:rPr lang="da-DK" sz="1400" b="1" dirty="0">
                <a:latin typeface="Montserrat" panose="00000500000000000000" pitchFamily="2" charset="0"/>
              </a:rPr>
              <a:t> capacidades técnicas </a:t>
            </a:r>
            <a:r>
              <a:rPr lang="da-DK" sz="1400" dirty="0">
                <a:latin typeface="Montserrat" panose="00000500000000000000" pitchFamily="2" charset="0"/>
              </a:rPr>
              <a:t>de los municipios</a:t>
            </a:r>
            <a:r>
              <a:rPr lang="da-DK" sz="1400" b="1" dirty="0">
                <a:latin typeface="Montserrat" panose="00000500000000000000" pitchFamily="2" charset="0"/>
              </a:rPr>
              <a:t> </a:t>
            </a:r>
            <a:r>
              <a:rPr lang="da-DK" sz="1400" dirty="0">
                <a:latin typeface="Montserrat" panose="00000500000000000000" pitchFamily="2" charset="0"/>
              </a:rPr>
              <a:t>sobre el análisis y estudio de fenómenos, generando </a:t>
            </a:r>
            <a:r>
              <a:rPr lang="da-DK" sz="1400" b="1" dirty="0">
                <a:latin typeface="Montserrat" panose="00000500000000000000" pitchFamily="2" charset="0"/>
              </a:rPr>
              <a:t>comités </a:t>
            </a:r>
            <a:r>
              <a:rPr lang="da-DK" sz="1400" b="1" dirty="0" smtClean="0">
                <a:latin typeface="Montserrat" panose="00000500000000000000" pitchFamily="2" charset="0"/>
              </a:rPr>
              <a:t>locales de prevención</a:t>
            </a:r>
            <a:r>
              <a:rPr lang="da-DK" sz="1400" dirty="0" smtClean="0">
                <a:latin typeface="Montserrat" panose="00000500000000000000" pitchFamily="2" charset="0"/>
              </a:rPr>
              <a:t> de desastres </a:t>
            </a:r>
            <a:endParaRPr lang="da-DK" sz="1400" b="1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050" b="1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>
                <a:latin typeface="Montserrat" panose="00000500000000000000" pitchFamily="2" charset="0"/>
              </a:rPr>
              <a:t>Monitorear permanentemente los sistemas de abastecimiento de agua y las tuberías de drenaje </a:t>
            </a:r>
            <a:r>
              <a:rPr lang="da-DK" sz="1400" dirty="0">
                <a:latin typeface="Montserrat" panose="00000500000000000000" pitchFamily="2" charset="0"/>
              </a:rPr>
              <a:t>para detectar y reparar oportunamente fugas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Capacitar </a:t>
            </a:r>
            <a:r>
              <a:rPr lang="da-DK" sz="1400" dirty="0" smtClean="0">
                <a:latin typeface="Montserrat" panose="00000500000000000000" pitchFamily="2" charset="0"/>
              </a:rPr>
              <a:t>a la población mediante campañas de concientización e </a:t>
            </a:r>
            <a:r>
              <a:rPr lang="da-DK" sz="1400" b="1" dirty="0" smtClean="0">
                <a:latin typeface="Montserrat" panose="00000500000000000000" pitchFamily="2" charset="0"/>
              </a:rPr>
              <a:t>identificación de rasgos </a:t>
            </a:r>
            <a:r>
              <a:rPr lang="da-DK" sz="1400" dirty="0" smtClean="0">
                <a:latin typeface="Montserrat" panose="00000500000000000000" pitchFamily="2" charset="0"/>
              </a:rPr>
              <a:t>que indiquen la </a:t>
            </a:r>
            <a:r>
              <a:rPr lang="da-DK" sz="1400" b="1" dirty="0" smtClean="0">
                <a:latin typeface="Montserrat" panose="00000500000000000000" pitchFamily="2" charset="0"/>
              </a:rPr>
              <a:t>inminencia </a:t>
            </a:r>
            <a:r>
              <a:rPr lang="da-DK" sz="1400" dirty="0" smtClean="0">
                <a:latin typeface="Montserrat" panose="00000500000000000000" pitchFamily="2" charset="0"/>
              </a:rPr>
              <a:t>de un fenómeno.</a:t>
            </a:r>
            <a:endParaRPr lang="da-DK" sz="1400" b="1" dirty="0" smtClean="0">
              <a:latin typeface="Montserrat" panose="00000500000000000000" pitchFamily="2" charset="0"/>
            </a:endParaRPr>
          </a:p>
          <a:p>
            <a:pPr algn="just"/>
            <a:endParaRPr lang="da-DK" sz="1050" dirty="0">
              <a:latin typeface="Montserrat" panose="00000500000000000000" pitchFamily="2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28649"/>
            <a:ext cx="3024336" cy="269066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573016"/>
            <a:ext cx="3743247" cy="272556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0" y="6309320"/>
            <a:ext cx="4211960" cy="553998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spcBef>
                <a:spcPct val="0"/>
              </a:spcBef>
            </a:pPr>
            <a:r>
              <a:rPr lang="es-MX" sz="1000" b="1" dirty="0">
                <a:latin typeface="Montserrat" panose="00000500000000000000" pitchFamily="2" charset="0"/>
                <a:ea typeface="+mj-ea"/>
                <a:cs typeface="+mj-cs"/>
              </a:rPr>
              <a:t>Agrietamientos en el estado de Aguascalientes reportados en el SIFAGG (en color </a:t>
            </a:r>
            <a:r>
              <a:rPr lang="es-MX" sz="1000" b="1" dirty="0" smtClean="0">
                <a:latin typeface="Montserrat" panose="00000500000000000000" pitchFamily="2" charset="0"/>
                <a:ea typeface="+mj-ea"/>
                <a:cs typeface="+mj-cs"/>
              </a:rPr>
              <a:t>café), </a:t>
            </a:r>
            <a:r>
              <a:rPr lang="es-MX" sz="1000" b="1" dirty="0">
                <a:latin typeface="Montserrat" panose="00000500000000000000" pitchFamily="2" charset="0"/>
                <a:ea typeface="+mj-ea"/>
                <a:cs typeface="+mj-cs"/>
              </a:rPr>
              <a:t>tomado de http://www.aguascalientes.gob.mx/sop/sifagg/web/mapa.asp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-122778" y="222148"/>
            <a:ext cx="4777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  de Suelos y Procesos Gravitacionales</a:t>
            </a:r>
          </a:p>
        </p:txBody>
      </p:sp>
    </p:spTree>
    <p:extLst>
      <p:ext uri="{BB962C8B-B14F-4D97-AF65-F5344CB8AC3E}">
        <p14:creationId xmlns:p14="http://schemas.microsoft.com/office/powerpoint/2010/main" val="228931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139952" y="982031"/>
            <a:ext cx="4896544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>
                <a:latin typeface="Montserrat" panose="00000500000000000000" pitchFamily="2" charset="0"/>
              </a:rPr>
              <a:t>Implementar acciones de revisión de zonas críticas </a:t>
            </a:r>
            <a:r>
              <a:rPr lang="da-DK" sz="1400" dirty="0">
                <a:latin typeface="Montserrat" panose="00000500000000000000" pitchFamily="2" charset="0"/>
              </a:rPr>
              <a:t>para reubicación de viviendas y ordenamiento del territorio, principalmente en </a:t>
            </a:r>
            <a:r>
              <a:rPr lang="da-DK" sz="1400" b="1" dirty="0">
                <a:latin typeface="Montserrat" panose="00000500000000000000" pitchFamily="2" charset="0"/>
              </a:rPr>
              <a:t>zonas </a:t>
            </a:r>
            <a:r>
              <a:rPr lang="da-DK" sz="1400" dirty="0">
                <a:latin typeface="Montserrat" panose="00000500000000000000" pitchFamily="2" charset="0"/>
              </a:rPr>
              <a:t>que puedan ser afectadas por </a:t>
            </a:r>
            <a:r>
              <a:rPr lang="da-DK" sz="1400" b="1" dirty="0" smtClean="0">
                <a:latin typeface="Montserrat" panose="00000500000000000000" pitchFamily="2" charset="0"/>
              </a:rPr>
              <a:t>agrietamiento del terreno.</a:t>
            </a: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05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dirty="0">
                <a:latin typeface="Montserrat" panose="00000500000000000000" pitchFamily="2" charset="0"/>
              </a:rPr>
              <a:t>Reforzar la red de </a:t>
            </a:r>
            <a:r>
              <a:rPr lang="da-DK" sz="1400" b="1" dirty="0">
                <a:latin typeface="Montserrat" panose="00000500000000000000" pitchFamily="2" charset="0"/>
              </a:rPr>
              <a:t>estaciones meteorológicas </a:t>
            </a:r>
            <a:r>
              <a:rPr lang="da-DK" sz="1400" dirty="0">
                <a:latin typeface="Montserrat" panose="00000500000000000000" pitchFamily="2" charset="0"/>
              </a:rPr>
              <a:t>y </a:t>
            </a:r>
            <a:r>
              <a:rPr lang="da-DK" sz="1400" b="1" dirty="0">
                <a:latin typeface="Montserrat" panose="00000500000000000000" pitchFamily="2" charset="0"/>
              </a:rPr>
              <a:t>sísmicas</a:t>
            </a:r>
            <a:r>
              <a:rPr lang="da-DK" sz="1400" dirty="0">
                <a:latin typeface="Montserrat" panose="00000500000000000000" pitchFamily="2" charset="0"/>
              </a:rPr>
              <a:t>, principalmente</a:t>
            </a:r>
            <a:r>
              <a:rPr lang="da-DK" sz="1400" b="1" dirty="0">
                <a:latin typeface="Montserrat" panose="00000500000000000000" pitchFamily="2" charset="0"/>
              </a:rPr>
              <a:t> </a:t>
            </a:r>
            <a:r>
              <a:rPr lang="da-DK" sz="1400" dirty="0">
                <a:latin typeface="Montserrat" panose="00000500000000000000" pitchFamily="2" charset="0"/>
              </a:rPr>
              <a:t>en zonas propensas a inestabilidad de laderas, así como gestionar la </a:t>
            </a:r>
            <a:r>
              <a:rPr lang="da-DK" sz="1400" b="1" dirty="0">
                <a:latin typeface="Montserrat" panose="00000500000000000000" pitchFamily="2" charset="0"/>
              </a:rPr>
              <a:t>adquisición de equipo geotécnico</a:t>
            </a:r>
            <a:r>
              <a:rPr lang="da-DK" sz="1400" dirty="0">
                <a:latin typeface="Montserrat" panose="00000500000000000000" pitchFamily="2" charset="0"/>
              </a:rPr>
              <a:t> para trabajo de </a:t>
            </a:r>
            <a:r>
              <a:rPr lang="da-DK" sz="1400" dirty="0" smtClean="0">
                <a:latin typeface="Montserrat" panose="00000500000000000000" pitchFamily="2" charset="0"/>
              </a:rPr>
              <a:t>campo, como GPS, brújulas, distanciómetros, mapa móvil, penetrómetros, etc.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05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>
                <a:latin typeface="Montserrat" panose="00000500000000000000" pitchFamily="2" charset="0"/>
              </a:rPr>
              <a:t>Generar fortalezas en cartografía y análisis de imágenes de satélite </a:t>
            </a:r>
            <a:r>
              <a:rPr lang="es-MX" sz="1400" dirty="0">
                <a:latin typeface="Montserrat" panose="00000500000000000000" pitchFamily="2" charset="0"/>
              </a:rPr>
              <a:t>donde se identifiquen las zonas de mayor afectación por </a:t>
            </a:r>
            <a:r>
              <a:rPr lang="es-MX" sz="1400" b="1" dirty="0">
                <a:latin typeface="Montserrat" panose="00000500000000000000" pitchFamily="2" charset="0"/>
              </a:rPr>
              <a:t>hundimiento</a:t>
            </a:r>
            <a:r>
              <a:rPr lang="es-MX" sz="1400" dirty="0">
                <a:latin typeface="Montserrat" panose="00000500000000000000" pitchFamily="2" charset="0"/>
              </a:rPr>
              <a:t> y </a:t>
            </a:r>
            <a:r>
              <a:rPr lang="es-MX" sz="1400" b="1" dirty="0">
                <a:latin typeface="Montserrat" panose="00000500000000000000" pitchFamily="2" charset="0"/>
              </a:rPr>
              <a:t>agrietamiento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da-DK" sz="1400" dirty="0">
              <a:latin typeface="Montserrat" panose="00000500000000000000" pitchFamily="2" charset="0"/>
            </a:endParaRPr>
          </a:p>
          <a:p>
            <a:pPr algn="just"/>
            <a:endParaRPr lang="da-DK" sz="105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400" dirty="0">
                <a:latin typeface="Montserrat" panose="00000500000000000000" pitchFamily="2" charset="0"/>
              </a:rPr>
              <a:t>Implementar sistemas de </a:t>
            </a:r>
            <a:r>
              <a:rPr lang="es-MX" sz="1400" b="1" dirty="0">
                <a:latin typeface="Montserrat" panose="00000500000000000000" pitchFamily="2" charset="0"/>
              </a:rPr>
              <a:t>monitoreo topográfico </a:t>
            </a:r>
            <a:r>
              <a:rPr lang="es-MX" sz="1400" dirty="0">
                <a:latin typeface="Montserrat" panose="00000500000000000000" pitchFamily="2" charset="0"/>
              </a:rPr>
              <a:t>y análisis de imágenes de satélite para estimar </a:t>
            </a:r>
            <a:r>
              <a:rPr lang="es-MX" sz="1400" b="1" dirty="0">
                <a:latin typeface="Montserrat" panose="00000500000000000000" pitchFamily="2" charset="0"/>
              </a:rPr>
              <a:t>velocidades de hundimiento</a:t>
            </a:r>
            <a:r>
              <a:rPr lang="es-MX" sz="1400" dirty="0">
                <a:latin typeface="Montserrat" panose="00000500000000000000" pitchFamily="2" charset="0"/>
              </a:rPr>
              <a:t>.</a:t>
            </a:r>
          </a:p>
          <a:p>
            <a:pPr algn="just"/>
            <a:endParaRPr lang="es-MX" sz="105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400" b="1" dirty="0">
                <a:latin typeface="Montserrat" panose="00000500000000000000" pitchFamily="2" charset="0"/>
              </a:rPr>
              <a:t>Instalar piezómetros y conocer gastos de extracción de agua</a:t>
            </a:r>
            <a:r>
              <a:rPr lang="es-MX" sz="1400" dirty="0">
                <a:latin typeface="Montserrat" panose="00000500000000000000" pitchFamily="2" charset="0"/>
              </a:rPr>
              <a:t> en pozos para contrastarlos con las tendencias de hundimiento y las mediciones </a:t>
            </a:r>
            <a:r>
              <a:rPr lang="es-MX" sz="1400" dirty="0" err="1">
                <a:latin typeface="Montserrat" panose="00000500000000000000" pitchFamily="2" charset="0"/>
              </a:rPr>
              <a:t>piezométricas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2736"/>
            <a:ext cx="3600400" cy="240026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573016"/>
            <a:ext cx="3600400" cy="239712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89756" y="6021288"/>
            <a:ext cx="4355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000" b="1" dirty="0" smtClean="0">
                <a:latin typeface="Montserrat" panose="00000500000000000000" pitchFamily="2" charset="0"/>
              </a:rPr>
              <a:t>Registro de grietas en el terreno del previo a la construcción del Hospital General de </a:t>
            </a:r>
            <a:r>
              <a:rPr lang="es-MX" sz="1000" b="1" dirty="0">
                <a:latin typeface="Montserrat" panose="00000500000000000000" pitchFamily="2" charset="0"/>
              </a:rPr>
              <a:t>Pabellón de </a:t>
            </a:r>
            <a:r>
              <a:rPr lang="es-MX" sz="1000" b="1" dirty="0" smtClean="0">
                <a:latin typeface="Montserrat" panose="00000500000000000000" pitchFamily="2" charset="0"/>
              </a:rPr>
              <a:t>Arteaga, </a:t>
            </a:r>
            <a:r>
              <a:rPr lang="es-MX" sz="1000" b="1" dirty="0">
                <a:latin typeface="Montserrat" panose="00000500000000000000" pitchFamily="2" charset="0"/>
              </a:rPr>
              <a:t>2015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-122778" y="222148"/>
            <a:ext cx="4777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  de Suelos y Procesos Gravitacionales</a:t>
            </a:r>
          </a:p>
        </p:txBody>
      </p:sp>
    </p:spTree>
    <p:extLst>
      <p:ext uri="{BB962C8B-B14F-4D97-AF65-F5344CB8AC3E}">
        <p14:creationId xmlns:p14="http://schemas.microsoft.com/office/powerpoint/2010/main" val="442984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 Rectángulo"/>
          <p:cNvSpPr/>
          <p:nvPr/>
        </p:nvSpPr>
        <p:spPr>
          <a:xfrm>
            <a:off x="3995936" y="966787"/>
            <a:ext cx="40548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BB487"/>
              </a:buClr>
            </a:pPr>
            <a:r>
              <a:rPr lang="da-DK" sz="1400" b="1" dirty="0" smtClean="0">
                <a:solidFill>
                  <a:srgbClr val="860000"/>
                </a:solidFill>
                <a:latin typeface="Montserrat" panose="00000500000000000000" pitchFamily="2" charset="0"/>
              </a:rPr>
              <a:t>Recursos disponibles en CENAPRED</a:t>
            </a:r>
          </a:p>
        </p:txBody>
      </p:sp>
      <p:sp>
        <p:nvSpPr>
          <p:cNvPr id="3" name="6 Rectángulo"/>
          <p:cNvSpPr/>
          <p:nvPr/>
        </p:nvSpPr>
        <p:spPr>
          <a:xfrm>
            <a:off x="3779912" y="1325914"/>
            <a:ext cx="5263088" cy="5301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En la página del ANR está disponible para su </a:t>
            </a:r>
            <a:r>
              <a:rPr lang="da-DK" sz="1400" b="1" dirty="0" smtClean="0">
                <a:latin typeface="Montserrat" panose="00000500000000000000" pitchFamily="2" charset="0"/>
              </a:rPr>
              <a:t>consulta y descarga el Mapa Nacional de Susceptibilidad a la Inestabilidad de Laderas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00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Además del Atlas de Riesgos Estatal, se recomienda </a:t>
            </a:r>
            <a:r>
              <a:rPr lang="da-DK" sz="1400" b="1" dirty="0" smtClean="0">
                <a:latin typeface="Montserrat" panose="00000500000000000000" pitchFamily="2" charset="0"/>
              </a:rPr>
              <a:t>considerar las metodologías de inestabilidad de laderas que se pueden consultar en la página del ANR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00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Para los fenómenos de hundimeinto, agrietamiento y licuación de </a:t>
            </a:r>
            <a:r>
              <a:rPr lang="da-DK" sz="1400" b="1" dirty="0">
                <a:latin typeface="Montserrat" panose="00000500000000000000" pitchFamily="2" charset="0"/>
              </a:rPr>
              <a:t>suelos </a:t>
            </a:r>
            <a:r>
              <a:rPr lang="da-DK" sz="1400" dirty="0">
                <a:latin typeface="Montserrat" panose="00000500000000000000" pitchFamily="2" charset="0"/>
              </a:rPr>
              <a:t>se recomienda </a:t>
            </a:r>
            <a:r>
              <a:rPr lang="da-DK" sz="1400" b="1" dirty="0">
                <a:latin typeface="Montserrat" panose="00000500000000000000" pitchFamily="2" charset="0"/>
              </a:rPr>
              <a:t>seguir los lineamientos de la Guía de Contenido </a:t>
            </a:r>
            <a:r>
              <a:rPr lang="da-DK" sz="1400" b="1" dirty="0" smtClean="0">
                <a:latin typeface="Montserrat" panose="00000500000000000000" pitchFamily="2" charset="0"/>
              </a:rPr>
              <a:t>Mínimo.</a:t>
            </a:r>
          </a:p>
          <a:p>
            <a:pPr marL="177800" algn="just"/>
            <a:r>
              <a:rPr lang="da-DK" sz="1400" dirty="0" smtClean="0">
                <a:latin typeface="Montserrat" panose="00000500000000000000" pitchFamily="2" charset="0"/>
              </a:rPr>
              <a:t>http</a:t>
            </a:r>
            <a:r>
              <a:rPr lang="da-DK" sz="1400" dirty="0">
                <a:latin typeface="Montserrat" panose="00000500000000000000" pitchFamily="2" charset="0"/>
              </a:rPr>
              <a:t>://www.atlasnacionalderiesgos.gob.mx/archivo/descargas.html</a:t>
            </a:r>
            <a:endParaRPr lang="da-DK" sz="1400" dirty="0" smtClean="0">
              <a:latin typeface="Montserrat" panose="00000500000000000000" pitchFamily="2" charset="0"/>
            </a:endParaRPr>
          </a:p>
          <a:p>
            <a:pPr algn="just"/>
            <a:endParaRPr lang="es-MX" sz="105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400" b="1" dirty="0">
                <a:latin typeface="Montserrat" panose="00000500000000000000" pitchFamily="2" charset="0"/>
              </a:rPr>
              <a:t>La Dirección de Investigación </a:t>
            </a:r>
            <a:r>
              <a:rPr lang="es-MX" sz="1400" dirty="0">
                <a:latin typeface="Montserrat" panose="00000500000000000000" pitchFamily="2" charset="0"/>
              </a:rPr>
              <a:t>del CENAPRED </a:t>
            </a:r>
            <a:r>
              <a:rPr lang="es-MX" sz="1400" b="1" dirty="0">
                <a:latin typeface="Montserrat" panose="00000500000000000000" pitchFamily="2" charset="0"/>
              </a:rPr>
              <a:t>cuenta con </a:t>
            </a:r>
            <a:r>
              <a:rPr lang="es-MX" sz="1400" b="1" dirty="0" smtClean="0">
                <a:latin typeface="Montserrat" panose="00000500000000000000" pitchFamily="2" charset="0"/>
              </a:rPr>
              <a:t>los siguientes </a:t>
            </a:r>
            <a:r>
              <a:rPr lang="es-MX" sz="1400" b="1" dirty="0" smtClean="0">
                <a:solidFill>
                  <a:srgbClr val="FF0000"/>
                </a:solidFill>
                <a:latin typeface="Montserrat" panose="00000500000000000000" pitchFamily="2" charset="0"/>
              </a:rPr>
              <a:t>informes</a:t>
            </a:r>
            <a:r>
              <a:rPr lang="es-MX" sz="1400" dirty="0" smtClean="0">
                <a:solidFill>
                  <a:srgbClr val="FF0000"/>
                </a:solidFill>
                <a:latin typeface="Montserrat" panose="00000500000000000000" pitchFamily="2" charset="0"/>
              </a:rPr>
              <a:t>, los cuales </a:t>
            </a:r>
            <a:r>
              <a:rPr lang="es-MX" sz="1400" dirty="0">
                <a:solidFill>
                  <a:srgbClr val="FF0000"/>
                </a:solidFill>
                <a:latin typeface="Montserrat" panose="00000500000000000000" pitchFamily="2" charset="0"/>
              </a:rPr>
              <a:t>pone a </a:t>
            </a:r>
            <a:r>
              <a:rPr lang="es-MX" sz="1400" dirty="0" smtClean="0">
                <a:solidFill>
                  <a:srgbClr val="FF0000"/>
                </a:solidFill>
                <a:latin typeface="Montserrat" panose="00000500000000000000" pitchFamily="2" charset="0"/>
              </a:rPr>
              <a:t>disposición: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MX" sz="1400" b="1" i="1" dirty="0">
              <a:latin typeface="Montserrat" panose="00000500000000000000" pitchFamily="2" charset="0"/>
            </a:endParaRPr>
          </a:p>
          <a:p>
            <a:pPr marL="722313" indent="-366713" algn="just">
              <a:buFont typeface="Arial" panose="020B0604020202020204" pitchFamily="34" charset="0"/>
              <a:buChar char="•"/>
            </a:pPr>
            <a:r>
              <a:rPr lang="es-MX" sz="1400" b="1" i="1" dirty="0" smtClean="0">
                <a:latin typeface="Montserrat" panose="00000500000000000000" pitchFamily="2" charset="0"/>
              </a:rPr>
              <a:t>Hundimiento y agrietamiento del terreno en el predio donde se construye el Hospital General de Pabellón Arteaga, Aguascalientes.</a:t>
            </a:r>
          </a:p>
          <a:p>
            <a:pPr marL="722313" indent="-722313" algn="just">
              <a:buFont typeface="Arial" panose="020B0604020202020204" pitchFamily="34" charset="0"/>
              <a:buChar char="•"/>
            </a:pPr>
            <a:endParaRPr lang="es-MX" sz="1400" b="1" i="1" dirty="0" smtClean="0">
              <a:latin typeface="Montserrat" panose="00000500000000000000" pitchFamily="2" charset="0"/>
            </a:endParaRPr>
          </a:p>
          <a:p>
            <a:pPr marL="722313" indent="-366713" algn="just">
              <a:buFont typeface="Arial" panose="020B0604020202020204" pitchFamily="34" charset="0"/>
              <a:buChar char="•"/>
            </a:pPr>
            <a:r>
              <a:rPr lang="es-MX" sz="1400" b="1" i="1" dirty="0" smtClean="0">
                <a:latin typeface="Montserrat" panose="00000500000000000000" pitchFamily="2" charset="0"/>
              </a:rPr>
              <a:t>Respuesta </a:t>
            </a:r>
            <a:r>
              <a:rPr lang="es-MX" sz="1400" b="1" i="1" dirty="0">
                <a:latin typeface="Montserrat" panose="00000500000000000000" pitchFamily="2" charset="0"/>
              </a:rPr>
              <a:t>al </a:t>
            </a:r>
            <a:r>
              <a:rPr lang="es-MX" sz="1400" b="1" i="1" dirty="0" smtClean="0">
                <a:latin typeface="Montserrat" panose="00000500000000000000" pitchFamily="2" charset="0"/>
              </a:rPr>
              <a:t>oficio </a:t>
            </a:r>
            <a:r>
              <a:rPr lang="es-MX" sz="1400" b="1" i="1" dirty="0">
                <a:latin typeface="Montserrat" panose="00000500000000000000" pitchFamily="2" charset="0"/>
              </a:rPr>
              <a:t>No. </a:t>
            </a:r>
            <a:r>
              <a:rPr lang="es-MX" sz="1400" b="1" i="1" dirty="0" smtClean="0">
                <a:latin typeface="Montserrat" panose="00000500000000000000" pitchFamily="2" charset="0"/>
              </a:rPr>
              <a:t>98354, origen </a:t>
            </a:r>
            <a:r>
              <a:rPr lang="es-MX" sz="1400" b="1" i="1" dirty="0">
                <a:latin typeface="Montserrat" panose="00000500000000000000" pitchFamily="2" charset="0"/>
              </a:rPr>
              <a:t>de las grietas originadas en la comunidad El </a:t>
            </a:r>
            <a:r>
              <a:rPr lang="es-MX" sz="1400" b="1" i="1" dirty="0" smtClean="0">
                <a:latin typeface="Montserrat" panose="00000500000000000000" pitchFamily="2" charset="0"/>
              </a:rPr>
              <a:t>Aurero. 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60969" y="5991091"/>
            <a:ext cx="370733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000" b="1" dirty="0" smtClean="0">
                <a:latin typeface="Montserrat" panose="00000500000000000000" pitchFamily="2" charset="0"/>
              </a:rPr>
              <a:t>Caídos y derrumbes en cortes carreteros</a:t>
            </a:r>
            <a:endParaRPr lang="es-MX" sz="1000" b="1" dirty="0">
              <a:latin typeface="Montserrat" panose="00000500000000000000" pitchFamily="2" charset="0"/>
            </a:endParaRPr>
          </a:p>
        </p:txBody>
      </p:sp>
      <p:pic>
        <p:nvPicPr>
          <p:cNvPr id="1026" name="Picture 2" descr="Z:\ApoyoSINAPROC\Apy Sinap 2018\140.- Acciones de Prevención de Desastres - ESTADOS\29 Aguascalientes\Fotos\jun 2018 Carretera Presa de los Serna-Los Soyates entre km1.5- km2.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68" y="1302565"/>
            <a:ext cx="3618943" cy="202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Z:\ApoyoSINAPROC\Apy Sinap 2018\140.- Acciones de Prevención de Desastres - ESTADOS\29 Aguascalientes\Fotos\Caídos roca en tramos carreter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68" y="3472226"/>
            <a:ext cx="3618943" cy="244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-122778" y="222148"/>
            <a:ext cx="4777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  de Suelos y Procesos Gravitacionales</a:t>
            </a:r>
          </a:p>
        </p:txBody>
      </p:sp>
    </p:spTree>
    <p:extLst>
      <p:ext uri="{BB962C8B-B14F-4D97-AF65-F5344CB8AC3E}">
        <p14:creationId xmlns:p14="http://schemas.microsoft.com/office/powerpoint/2010/main" val="2953753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CuadroTexto">
            <a:extLst>
              <a:ext uri="{FF2B5EF4-FFF2-40B4-BE49-F238E27FC236}">
                <a16:creationId xmlns:a16="http://schemas.microsoft.com/office/drawing/2014/main" xmlns="" id="{8704289E-E0FC-492E-AA72-A14602583E7F}"/>
              </a:ext>
            </a:extLst>
          </p:cNvPr>
          <p:cNvSpPr txBox="1"/>
          <p:nvPr/>
        </p:nvSpPr>
        <p:spPr>
          <a:xfrm>
            <a:off x="71015" y="298660"/>
            <a:ext cx="5770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Vulnerabilidad de vivienda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19" name="1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6762448"/>
              </p:ext>
            </p:extLst>
          </p:nvPr>
        </p:nvGraphicFramePr>
        <p:xfrm>
          <a:off x="539552" y="908720"/>
          <a:ext cx="7440678" cy="24532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49032"/>
                <a:gridCol w="974375"/>
                <a:gridCol w="1417271"/>
              </a:tblGrid>
              <a:tr h="288032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Tipología de vivienda en </a:t>
                      </a:r>
                      <a:r>
                        <a:rPr lang="es-MX" sz="1400" b="1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Aguascalientes</a:t>
                      </a:r>
                      <a:endParaRPr lang="es-MX" sz="1400" b="1" i="0" u="none" strike="noStrike" baseline="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No. viviendas</a:t>
                      </a:r>
                      <a:endParaRPr lang="es-MX" sz="1400" b="1" i="0" u="none" strike="noStrike" baseline="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Vulnerabilidad</a:t>
                      </a:r>
                      <a:endParaRPr lang="es-MX" sz="1400" b="1" i="0" u="none" strike="noStrike" baseline="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285740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  <a:latin typeface="Montserrat" panose="00000500000000000000" pitchFamily="2" charset="0"/>
                        </a:rPr>
                        <a:t>Muros de mampostería con techos rígidos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303,287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 smtClean="0">
                          <a:solidFill>
                            <a:srgbClr val="00B050"/>
                          </a:solidFill>
                          <a:effectLst/>
                          <a:latin typeface="Montserrat" panose="00000500000000000000" pitchFamily="2" charset="0"/>
                        </a:rPr>
                        <a:t>Baja</a:t>
                      </a:r>
                      <a:endParaRPr lang="es-MX" sz="1400" b="1" i="0" u="none" strike="noStrike" dirty="0">
                        <a:solidFill>
                          <a:srgbClr val="00B05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  <a:latin typeface="Montserrat" panose="00000500000000000000" pitchFamily="2" charset="0"/>
                        </a:rPr>
                        <a:t>Muros de mampostería con techos flexibles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11,107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Montserrat" panose="00000500000000000000" pitchFamily="2" charset="0"/>
                        </a:rPr>
                        <a:t>Media</a:t>
                      </a:r>
                      <a:endParaRPr lang="es-MX" sz="1400" b="1" i="0" u="none" strike="noStrike" dirty="0" smtClean="0">
                        <a:solidFill>
                          <a:srgbClr val="FFC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  <a:latin typeface="Montserrat" panose="00000500000000000000" pitchFamily="2" charset="0"/>
                        </a:rPr>
                        <a:t>Muros de adobe con techos rígidos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18,210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u="none" strike="noStrike" dirty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Muros de adobe con techos flexibles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667 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u="none" strike="noStrike" dirty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Muros de materiales débiles con techos flexibles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35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1" u="none" strike="noStrike" dirty="0" smtClean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Alta</a:t>
                      </a:r>
                      <a:endParaRPr lang="es-MX" sz="1400" b="1" i="1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u="none" strike="noStrike" dirty="0">
                          <a:solidFill>
                            <a:srgbClr val="860000"/>
                          </a:solidFill>
                          <a:effectLst/>
                          <a:latin typeface="Montserrat" panose="00000500000000000000" pitchFamily="2" charset="0"/>
                        </a:rPr>
                        <a:t>Vivienda no clasificada</a:t>
                      </a:r>
                      <a:endParaRPr lang="es-MX" sz="1400" b="1" i="0" u="none" strike="noStrike" dirty="0">
                        <a:solidFill>
                          <a:srgbClr val="86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 dirty="0" smtClean="0">
                          <a:solidFill>
                            <a:srgbClr val="860000"/>
                          </a:solidFill>
                          <a:effectLst/>
                          <a:latin typeface="Montserrat" panose="00000500000000000000" pitchFamily="2" charset="0"/>
                        </a:rPr>
                        <a:t>947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 smtClean="0">
                          <a:solidFill>
                            <a:srgbClr val="860000"/>
                          </a:solidFill>
                          <a:effectLst/>
                          <a:latin typeface="Montserrat" panose="00000500000000000000" pitchFamily="2" charset="0"/>
                        </a:rPr>
                        <a:t>Muy Alta</a:t>
                      </a:r>
                      <a:endParaRPr lang="es-MX" sz="1400" b="1" i="0" u="none" strike="noStrike" dirty="0">
                        <a:solidFill>
                          <a:srgbClr val="86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Fuente: </a:t>
                      </a:r>
                      <a:r>
                        <a:rPr lang="es-MX" sz="10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Encuenta</a:t>
                      </a:r>
                      <a:r>
                        <a:rPr lang="es-MX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0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intercensal</a:t>
                      </a:r>
                      <a:r>
                        <a:rPr lang="es-MX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 INEGI 2015</a:t>
                      </a:r>
                      <a:endParaRPr lang="es-MX" sz="10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MX" sz="1400" b="1" i="0" u="none" strike="noStrike" dirty="0">
                        <a:solidFill>
                          <a:srgbClr val="86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</a:tbl>
          </a:graphicData>
        </a:graphic>
      </p:graphicFrame>
      <p:sp>
        <p:nvSpPr>
          <p:cNvPr id="22" name="21 Cerrar llave"/>
          <p:cNvSpPr/>
          <p:nvPr/>
        </p:nvSpPr>
        <p:spPr>
          <a:xfrm>
            <a:off x="7956376" y="1876182"/>
            <a:ext cx="216024" cy="1264786"/>
          </a:xfrm>
          <a:prstGeom prst="righ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CuadroTexto"/>
          <p:cNvSpPr txBox="1"/>
          <p:nvPr/>
        </p:nvSpPr>
        <p:spPr>
          <a:xfrm>
            <a:off x="8205342" y="234423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9</a:t>
            </a:r>
            <a:r>
              <a:rPr lang="es-MX" dirty="0" smtClean="0"/>
              <a:t>%</a:t>
            </a:r>
            <a:endParaRPr lang="es-MX" dirty="0"/>
          </a:p>
        </p:txBody>
      </p:sp>
      <p:sp>
        <p:nvSpPr>
          <p:cNvPr id="10" name="9 CuadroTexto"/>
          <p:cNvSpPr txBox="1"/>
          <p:nvPr/>
        </p:nvSpPr>
        <p:spPr>
          <a:xfrm>
            <a:off x="2746669" y="5446529"/>
            <a:ext cx="6425119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Uso de un formato y un manual para valorar cuantitativamente la vulnerabilidad estructural, previo a la ocurrencia de un fenómeno ,principalmente  sismo.</a:t>
            </a:r>
          </a:p>
          <a:p>
            <a:pPr marL="171450" indent="-1714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Curso de formación de instructores para que la metodología sea replicada en todo el estado.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2771800" y="4653136"/>
            <a:ext cx="6361505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Aft>
                <a:spcPts val="600"/>
              </a:spcAft>
            </a:pPr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Actividades con las que CENAPRED puede contribuir al fortalecimiento de capacidades para la evaluación de la seguridad de las construcciones e infraestructura</a:t>
            </a:r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.</a:t>
            </a:r>
            <a:endParaRPr lang="es-MX" sz="1400" dirty="0" smtClean="0">
              <a:latin typeface="Montserrat" panose="00000500000000000000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8" t="7048" r="20043" b="6087"/>
          <a:stretch/>
        </p:blipFill>
        <p:spPr bwMode="auto">
          <a:xfrm>
            <a:off x="9625" y="4499495"/>
            <a:ext cx="2746670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6 Rectángulo"/>
          <p:cNvSpPr/>
          <p:nvPr/>
        </p:nvSpPr>
        <p:spPr>
          <a:xfrm>
            <a:off x="9800" y="3429000"/>
            <a:ext cx="8795736" cy="107465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000"/>
              </a:lnSpc>
            </a:pPr>
            <a:r>
              <a:rPr lang="es-MX" sz="1400" dirty="0">
                <a:latin typeface="Montserrat" panose="00000500000000000000" pitchFamily="2" charset="0"/>
              </a:rPr>
              <a:t>La edificación para vivienda, promedio estatal, presenta un </a:t>
            </a:r>
            <a:r>
              <a:rPr lang="es-MX" sz="1400" b="1" dirty="0">
                <a:latin typeface="Montserrat" panose="00000500000000000000" pitchFamily="2" charset="0"/>
              </a:rPr>
              <a:t>nivel </a:t>
            </a:r>
            <a:r>
              <a:rPr lang="es-MX" sz="1400" b="1" dirty="0" smtClean="0">
                <a:latin typeface="Montserrat" panose="00000500000000000000" pitchFamily="2" charset="0"/>
              </a:rPr>
              <a:t>muy bajo </a:t>
            </a:r>
            <a:r>
              <a:rPr lang="es-MX" sz="1400" dirty="0" smtClean="0">
                <a:latin typeface="Montserrat" panose="00000500000000000000" pitchFamily="2" charset="0"/>
              </a:rPr>
              <a:t>(nivel 1, </a:t>
            </a:r>
            <a:r>
              <a:rPr lang="es-MX" sz="1400" dirty="0">
                <a:latin typeface="Montserrat" panose="00000500000000000000" pitchFamily="2" charset="0"/>
              </a:rPr>
              <a:t>en una escala de 1, muy bajo, y 7, muy alto) de </a:t>
            </a:r>
            <a:r>
              <a:rPr lang="es-MX" sz="1400" b="1" dirty="0">
                <a:latin typeface="Montserrat" panose="00000500000000000000" pitchFamily="2" charset="0"/>
              </a:rPr>
              <a:t>susceptibilidad de daño por </a:t>
            </a:r>
            <a:r>
              <a:rPr lang="es-MX" sz="1400" b="1" dirty="0" smtClean="0">
                <a:latin typeface="Montserrat" panose="00000500000000000000" pitchFamily="2" charset="0"/>
              </a:rPr>
              <a:t>sismo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  <a:p>
            <a:pPr algn="just">
              <a:lnSpc>
                <a:spcPct val="114000"/>
              </a:lnSpc>
            </a:pPr>
            <a:r>
              <a:rPr lang="es-MX" sz="1400" dirty="0" smtClean="0">
                <a:latin typeface="Montserrat" panose="00000500000000000000" pitchFamily="2" charset="0"/>
              </a:rPr>
              <a:t>Para el caso de vientos fuertes, promedio estatal, presenta un </a:t>
            </a:r>
            <a:r>
              <a:rPr lang="es-MX" sz="1400" b="1" dirty="0" smtClean="0">
                <a:latin typeface="Montserrat" panose="00000500000000000000" pitchFamily="2" charset="0"/>
              </a:rPr>
              <a:t>nivel muy bajo </a:t>
            </a:r>
            <a:r>
              <a:rPr lang="es-MX" sz="1400" dirty="0" smtClean="0">
                <a:latin typeface="Montserrat" panose="00000500000000000000" pitchFamily="2" charset="0"/>
              </a:rPr>
              <a:t>(nivel 1, en una escala de 1, muy bajo, y 7, muy alto) de </a:t>
            </a:r>
            <a:r>
              <a:rPr lang="es-MX" sz="1400" b="1" dirty="0" smtClean="0">
                <a:latin typeface="Montserrat" panose="00000500000000000000" pitchFamily="2" charset="0"/>
              </a:rPr>
              <a:t>susceptibilidad de daño por viento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00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8944091"/>
              </p:ext>
            </p:extLst>
          </p:nvPr>
        </p:nvGraphicFramePr>
        <p:xfrm>
          <a:off x="1974316" y="0"/>
          <a:ext cx="5283518" cy="68144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AutoCAD Drawing" r:id="rId3" imgW="11658600" imgH="6553200" progId="AutoCAD.Drawing.16">
                  <p:embed/>
                </p:oleObj>
              </mc:Choice>
              <mc:Fallback>
                <p:oleObj name="AutoCAD Drawing" r:id="rId3" imgW="11658600" imgH="6553200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8802" r="28802"/>
                      <a:stretch>
                        <a:fillRect/>
                      </a:stretch>
                    </p:blipFill>
                    <p:spPr bwMode="auto">
                      <a:xfrm>
                        <a:off x="1974316" y="0"/>
                        <a:ext cx="5283518" cy="681445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3406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8103632"/>
              </p:ext>
            </p:extLst>
          </p:nvPr>
        </p:nvGraphicFramePr>
        <p:xfrm>
          <a:off x="-10649" y="786045"/>
          <a:ext cx="8341849" cy="5505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AutoCAD Drawing" r:id="rId3" imgW="11658600" imgH="6553200" progId="AutoCAD.Drawing.16">
                  <p:embed/>
                </p:oleObj>
              </mc:Choice>
              <mc:Fallback>
                <p:oleObj name="AutoCAD Drawing" r:id="rId3" imgW="11658600" imgH="6553200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422" r="7422"/>
                      <a:stretch>
                        <a:fillRect/>
                      </a:stretch>
                    </p:blipFill>
                    <p:spPr bwMode="auto">
                      <a:xfrm>
                        <a:off x="-10649" y="786045"/>
                        <a:ext cx="8341849" cy="550518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9698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CuadroTexto">
            <a:extLst>
              <a:ext uri="{FF2B5EF4-FFF2-40B4-BE49-F238E27FC236}">
                <a16:creationId xmlns:a16="http://schemas.microsoft.com/office/drawing/2014/main" xmlns="" id="{8704289E-E0FC-492E-AA72-A14602583E7F}"/>
              </a:ext>
            </a:extLst>
          </p:cNvPr>
          <p:cNvSpPr txBox="1"/>
          <p:nvPr/>
        </p:nvSpPr>
        <p:spPr>
          <a:xfrm>
            <a:off x="405834" y="188640"/>
            <a:ext cx="4166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Reglamentos de Construcción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4 CuadroTexto"/>
          <p:cNvSpPr txBox="1"/>
          <p:nvPr/>
        </p:nvSpPr>
        <p:spPr>
          <a:xfrm>
            <a:off x="179512" y="1052736"/>
            <a:ext cx="52565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s-MX" sz="1400" dirty="0" smtClean="0">
                <a:latin typeface="Montserrat" panose="00000500000000000000" pitchFamily="2" charset="0"/>
              </a:rPr>
              <a:t>Según información de la Sociedad Mexicana de Ingeniería Estructural:</a:t>
            </a:r>
          </a:p>
          <a:p>
            <a:pPr marL="285750" indent="-285750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Montserrat" panose="00000500000000000000" pitchFamily="2" charset="0"/>
              </a:rPr>
              <a:t>No </a:t>
            </a:r>
            <a:r>
              <a:rPr lang="es-MX" sz="1400" dirty="0" smtClean="0">
                <a:latin typeface="Montserrat" panose="00000500000000000000" pitchFamily="2" charset="0"/>
              </a:rPr>
              <a:t>existe un reglamento estatal.</a:t>
            </a:r>
          </a:p>
          <a:p>
            <a:pPr algn="just">
              <a:lnSpc>
                <a:spcPct val="125000"/>
              </a:lnSpc>
            </a:pPr>
            <a:r>
              <a:rPr lang="es-MX" sz="1400" dirty="0" smtClean="0">
                <a:latin typeface="Montserrat" panose="00000500000000000000" pitchFamily="2" charset="0"/>
              </a:rPr>
              <a:t>Según información del Atlas Nacional de Riesgos, se reporta la existencia de documentos normativos relativos a construcción y/o desarrollo urbano para los </a:t>
            </a:r>
            <a:r>
              <a:rPr lang="es-MX" sz="1400" b="1" dirty="0" smtClean="0">
                <a:latin typeface="Montserrat" panose="00000500000000000000" pitchFamily="2" charset="0"/>
              </a:rPr>
              <a:t>dos </a:t>
            </a:r>
            <a:r>
              <a:rPr lang="es-MX" sz="1400" dirty="0" smtClean="0">
                <a:latin typeface="Montserrat" panose="00000500000000000000" pitchFamily="2" charset="0"/>
              </a:rPr>
              <a:t>de los </a:t>
            </a:r>
            <a:r>
              <a:rPr lang="es-MX" sz="1400" b="1" dirty="0" smtClean="0">
                <a:latin typeface="Montserrat" panose="00000500000000000000" pitchFamily="2" charset="0"/>
              </a:rPr>
              <a:t>once</a:t>
            </a:r>
            <a:r>
              <a:rPr lang="es-MX" sz="1400" dirty="0" smtClean="0">
                <a:latin typeface="Montserrat" panose="00000500000000000000" pitchFamily="2" charset="0"/>
              </a:rPr>
              <a:t> municipios de Aguascalientes.</a:t>
            </a:r>
          </a:p>
          <a:p>
            <a:pPr marL="285750" indent="-2857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Aguascalientes (2002)</a:t>
            </a:r>
          </a:p>
          <a:p>
            <a:pPr marL="285750" indent="-2857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Calvillo (2001)</a:t>
            </a:r>
          </a:p>
          <a:p>
            <a:pPr marL="285750" indent="-2857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s-MX" sz="1400" dirty="0" smtClean="0">
              <a:latin typeface="Montserrat" panose="00000500000000000000" pitchFamily="2" charset="0"/>
            </a:endParaRPr>
          </a:p>
        </p:txBody>
      </p:sp>
      <p:sp>
        <p:nvSpPr>
          <p:cNvPr id="7" name="2 CuadroTexto">
            <a:extLst>
              <a:ext uri="{FF2B5EF4-FFF2-40B4-BE49-F238E27FC236}">
                <a16:creationId xmlns:a16="http://schemas.microsoft.com/office/drawing/2014/main" xmlns="" id="{8704289E-E0FC-492E-AA72-A14602583E7F}"/>
              </a:ext>
            </a:extLst>
          </p:cNvPr>
          <p:cNvSpPr txBox="1"/>
          <p:nvPr/>
        </p:nvSpPr>
        <p:spPr>
          <a:xfrm>
            <a:off x="179512" y="4083796"/>
            <a:ext cx="2175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</a:t>
            </a:r>
            <a:endParaRPr lang="es-MX" sz="1600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10" name="4 CuadroTexto"/>
          <p:cNvSpPr txBox="1"/>
          <p:nvPr/>
        </p:nvSpPr>
        <p:spPr>
          <a:xfrm>
            <a:off x="179512" y="4581128"/>
            <a:ext cx="878497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 algn="just">
              <a:lnSpc>
                <a:spcPct val="12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Impulsar </a:t>
            </a:r>
            <a:r>
              <a:rPr lang="es-MX" sz="1400" dirty="0">
                <a:latin typeface="Montserrat" panose="00000500000000000000" pitchFamily="2" charset="0"/>
              </a:rPr>
              <a:t>el desarrollo de la normatividad técnica en materia de construcción en </a:t>
            </a:r>
            <a:r>
              <a:rPr lang="es-MX" sz="1400" dirty="0" smtClean="0">
                <a:latin typeface="Montserrat" panose="00000500000000000000" pitchFamily="2" charset="0"/>
              </a:rPr>
              <a:t>Aguascalientes.</a:t>
            </a:r>
          </a:p>
          <a:p>
            <a:pPr marL="182563" indent="-182563" algn="just">
              <a:lnSpc>
                <a:spcPct val="12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Impulsar la creación y existencia de entes coadyuvantes de la autoridad local y/o estatal, para que, además de contar con reglamentos, se tenga la posibilidad de aplicarlos de manera adecuada y supervisada.</a:t>
            </a:r>
          </a:p>
          <a:p>
            <a:pPr marL="182563" indent="-182563" algn="just">
              <a:lnSpc>
                <a:spcPct val="12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Promover </a:t>
            </a:r>
            <a:r>
              <a:rPr lang="es-MX" sz="1400" dirty="0" smtClean="0">
                <a:latin typeface="Montserrat" panose="00000500000000000000" pitchFamily="2" charset="0"/>
              </a:rPr>
              <a:t>la participación </a:t>
            </a:r>
            <a:r>
              <a:rPr lang="es-MX" sz="1400" dirty="0">
                <a:latin typeface="Montserrat" panose="00000500000000000000" pitchFamily="2" charset="0"/>
              </a:rPr>
              <a:t>de los Colegios de Ingenieros Civiles existentes </a:t>
            </a:r>
            <a:r>
              <a:rPr lang="es-MX" sz="1400" smtClean="0">
                <a:latin typeface="Montserrat" panose="00000500000000000000" pitchFamily="2" charset="0"/>
              </a:rPr>
              <a:t>en Aguascalientes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0" t="7189" r="19848" b="6203"/>
          <a:stretch/>
        </p:blipFill>
        <p:spPr bwMode="auto">
          <a:xfrm>
            <a:off x="5436096" y="1169549"/>
            <a:ext cx="3615504" cy="3083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869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0" y="-41880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5553306" y="4129137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19 de febrero, 2019</a:t>
            </a:r>
            <a:endParaRPr lang="es-MX" altLang="es-MX" sz="1400" dirty="0">
              <a:solidFill>
                <a:srgbClr val="D4C19C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814192" y="2400300"/>
            <a:ext cx="4824536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None/>
            </a:pPr>
            <a:r>
              <a:rPr lang="es-MX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ACCIONES DE </a:t>
            </a:r>
            <a:r>
              <a:rPr lang="es-MX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FORTALECIMIENTO PARA LA PREVENCIÓN ANTE FENÓMENOS NATURALES</a:t>
            </a:r>
            <a:endParaRPr lang="es-MX" sz="2000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Aguascalientes</a:t>
            </a:r>
            <a:endParaRPr lang="es-MX" altLang="es-MX" sz="2000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Dirección de Investigación</a:t>
            </a:r>
            <a:endParaRPr lang="es-MX" altLang="es-MX" sz="1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3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560" y="1208941"/>
            <a:ext cx="79208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ctr"/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Fortalecimiento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de capacidades de las autoridades estatales </a:t>
            </a:r>
            <a:endParaRPr lang="es-MX" sz="1600" b="1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ctr"/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para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la prevención y mitigación del riesgo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Formar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u optimizar un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Comité Científico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, integrado por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especialistas locales, que asesore a las autoridades de gobierno y/o de Protección Civil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respecto de todos los fenómenos que afecten a la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entidad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Establecimiento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de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protocolos de comunicación y de trabajo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para la integración de dicho Comité a las actividades y estrategias de las direcciones generales de la Coordinación Nacional de Protección Civil y los comités científicos asesores del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SINAPROC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Creación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de un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subcomité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 para la elaboración / actualización del reglamento de construcción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estatal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Participación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, vía remota, de un enlace estatal, con perfil técnico-científico,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en las reuniones de CCA del 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SINAPROC</a:t>
            </a:r>
            <a:endParaRPr lang="es-MX" sz="1600" b="1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708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>
            <a:extLst>
              <a:ext uri="{FF2B5EF4-FFF2-40B4-BE49-F238E27FC236}">
                <a16:creationId xmlns="" xmlns:a16="http://schemas.microsoft.com/office/drawing/2014/main" id="{8704289E-E0FC-492E-AA72-A14602583E7F}"/>
              </a:ext>
            </a:extLst>
          </p:cNvPr>
          <p:cNvSpPr txBox="1"/>
          <p:nvPr/>
        </p:nvSpPr>
        <p:spPr>
          <a:xfrm>
            <a:off x="447471" y="365434"/>
            <a:ext cx="1819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I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nundaciones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836712"/>
            <a:ext cx="5921613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>
                <a:latin typeface="Montserrat" panose="00000500000000000000" pitchFamily="2" charset="0"/>
              </a:rPr>
              <a:t>El estado cuenta con </a:t>
            </a:r>
            <a:r>
              <a:rPr lang="es-MX" sz="1400" b="1" dirty="0" smtClean="0">
                <a:latin typeface="Montserrat" panose="00000500000000000000" pitchFamily="2" charset="0"/>
              </a:rPr>
              <a:t>arroyos,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b="1" dirty="0" smtClean="0">
                <a:latin typeface="Montserrat" panose="00000500000000000000" pitchFamily="2" charset="0"/>
              </a:rPr>
              <a:t>ríos y presas</a:t>
            </a:r>
            <a:r>
              <a:rPr lang="es-MX" sz="1400" dirty="0" smtClean="0">
                <a:latin typeface="Montserrat" panose="00000500000000000000" pitchFamily="2" charset="0"/>
              </a:rPr>
              <a:t>, </a:t>
            </a:r>
            <a:r>
              <a:rPr lang="es-MX" sz="1400" dirty="0">
                <a:latin typeface="Montserrat" panose="00000500000000000000" pitchFamily="2" charset="0"/>
              </a:rPr>
              <a:t>los cuales </a:t>
            </a:r>
            <a:r>
              <a:rPr lang="es-MX" sz="1400" dirty="0" smtClean="0">
                <a:latin typeface="Montserrat" panose="00000500000000000000" pitchFamily="2" charset="0"/>
              </a:rPr>
              <a:t>permanecen secos la mayor parte del año, pero cuando se presentan lluvias torrenciales pueden </a:t>
            </a:r>
            <a:r>
              <a:rPr lang="es-MX" sz="1400" dirty="0">
                <a:latin typeface="Montserrat" panose="00000500000000000000" pitchFamily="2" charset="0"/>
              </a:rPr>
              <a:t>provocar </a:t>
            </a:r>
            <a:r>
              <a:rPr lang="es-MX" sz="1400" b="1" dirty="0" smtClean="0">
                <a:latin typeface="Montserrat" panose="00000500000000000000" pitchFamily="2" charset="0"/>
              </a:rPr>
              <a:t>inundaciones, </a:t>
            </a:r>
            <a:r>
              <a:rPr lang="es-MX" sz="1400" dirty="0" smtClean="0">
                <a:latin typeface="Montserrat" panose="00000500000000000000" pitchFamily="2" charset="0"/>
              </a:rPr>
              <a:t>principalmente en la </a:t>
            </a:r>
            <a:r>
              <a:rPr lang="es-MX" sz="1400" b="1" dirty="0" smtClean="0">
                <a:latin typeface="Montserrat" panose="00000500000000000000" pitchFamily="2" charset="0"/>
              </a:rPr>
              <a:t>época de lluvias (mayo a octubre</a:t>
            </a:r>
            <a:r>
              <a:rPr lang="es-MX" sz="1400" dirty="0" smtClean="0">
                <a:latin typeface="Montserrat" panose="00000500000000000000" pitchFamily="2" charset="0"/>
              </a:rPr>
              <a:t>). Las corrientes de mayor importancia son: río Aguascalientes o San Pedro, Chicalote, </a:t>
            </a:r>
            <a:r>
              <a:rPr lang="es-MX" sz="1400" dirty="0">
                <a:latin typeface="Montserrat" panose="00000500000000000000" pitchFamily="2" charset="0"/>
              </a:rPr>
              <a:t>San Francisco, </a:t>
            </a:r>
            <a:r>
              <a:rPr lang="es-MX" sz="1400" dirty="0" err="1">
                <a:latin typeface="Montserrat" panose="00000500000000000000" pitchFamily="2" charset="0"/>
              </a:rPr>
              <a:t>Morcinique</a:t>
            </a:r>
            <a:r>
              <a:rPr lang="es-MX" sz="1400" dirty="0">
                <a:latin typeface="Montserrat" panose="00000500000000000000" pitchFamily="2" charset="0"/>
              </a:rPr>
              <a:t>, </a:t>
            </a:r>
            <a:r>
              <a:rPr lang="es-MX" sz="1400" dirty="0" smtClean="0">
                <a:latin typeface="Montserrat" panose="00000500000000000000" pitchFamily="2" charset="0"/>
              </a:rPr>
              <a:t>Santiago y Pabellón.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Durante </a:t>
            </a:r>
            <a:r>
              <a:rPr lang="es-MX" sz="1400" b="1" dirty="0" smtClean="0">
                <a:latin typeface="Montserrat" panose="00000500000000000000" pitchFamily="2" charset="0"/>
              </a:rPr>
              <a:t>1970 al 2010</a:t>
            </a:r>
            <a:r>
              <a:rPr lang="es-MX" sz="1400" dirty="0" smtClean="0">
                <a:latin typeface="Montserrat" panose="00000500000000000000" pitchFamily="2" charset="0"/>
              </a:rPr>
              <a:t> se registraron </a:t>
            </a:r>
            <a:r>
              <a:rPr lang="es-MX" sz="1400" b="1" dirty="0" smtClean="0">
                <a:latin typeface="Montserrat" panose="00000500000000000000" pitchFamily="2" charset="0"/>
              </a:rPr>
              <a:t>11</a:t>
            </a:r>
            <a:r>
              <a:rPr lang="es-MX" sz="1400" dirty="0" smtClean="0">
                <a:latin typeface="Montserrat" panose="00000500000000000000" pitchFamily="2" charset="0"/>
              </a:rPr>
              <a:t>   inundaciones que ocasionaron daños importantes en  todos los municipios, mientras que en los </a:t>
            </a:r>
            <a:r>
              <a:rPr lang="es-MX" sz="1400" b="1" dirty="0" smtClean="0">
                <a:latin typeface="Montserrat" panose="00000500000000000000" pitchFamily="2" charset="0"/>
              </a:rPr>
              <a:t>últimos cuatro años </a:t>
            </a:r>
            <a:r>
              <a:rPr lang="es-MX" sz="1400" dirty="0" smtClean="0">
                <a:latin typeface="Montserrat" panose="00000500000000000000" pitchFamily="2" charset="0"/>
              </a:rPr>
              <a:t>han ocurrido </a:t>
            </a:r>
            <a:r>
              <a:rPr lang="es-MX" sz="1400" b="1" dirty="0" smtClean="0">
                <a:latin typeface="Montserrat" panose="00000500000000000000" pitchFamily="2" charset="0"/>
              </a:rPr>
              <a:t>42 eventos </a:t>
            </a:r>
            <a:r>
              <a:rPr lang="es-MX" sz="1400" dirty="0" smtClean="0">
                <a:latin typeface="Montserrat" panose="00000500000000000000" pitchFamily="2" charset="0"/>
              </a:rPr>
              <a:t>en Pabellón </a:t>
            </a:r>
            <a:r>
              <a:rPr lang="es-MX" sz="1400" dirty="0">
                <a:latin typeface="Montserrat" panose="00000500000000000000" pitchFamily="2" charset="0"/>
              </a:rPr>
              <a:t>de </a:t>
            </a:r>
            <a:r>
              <a:rPr lang="es-MX" sz="1400" dirty="0" smtClean="0">
                <a:latin typeface="Montserrat" panose="00000500000000000000" pitchFamily="2" charset="0"/>
              </a:rPr>
              <a:t>Arteaga (</a:t>
            </a:r>
            <a:r>
              <a:rPr lang="es-MX" sz="1400" b="1" dirty="0" smtClean="0">
                <a:latin typeface="Montserrat" panose="00000500000000000000" pitchFamily="2" charset="0"/>
              </a:rPr>
              <a:t>peligro alto</a:t>
            </a:r>
            <a:r>
              <a:rPr lang="es-MX" sz="1400" dirty="0" smtClean="0">
                <a:latin typeface="Montserrat" panose="00000500000000000000" pitchFamily="2" charset="0"/>
              </a:rPr>
              <a:t>); Aguascalientes, </a:t>
            </a:r>
            <a:r>
              <a:rPr lang="es-MX" sz="1400" dirty="0">
                <a:latin typeface="Montserrat" panose="00000500000000000000" pitchFamily="2" charset="0"/>
              </a:rPr>
              <a:t>Rincón de </a:t>
            </a:r>
            <a:r>
              <a:rPr lang="es-MX" sz="1400" dirty="0" smtClean="0">
                <a:latin typeface="Montserrat" panose="00000500000000000000" pitchFamily="2" charset="0"/>
              </a:rPr>
              <a:t>Romos y Asientos</a:t>
            </a:r>
            <a:r>
              <a:rPr lang="es-MX" sz="1400" dirty="0">
                <a:latin typeface="Montserrat" panose="00000500000000000000" pitchFamily="2" charset="0"/>
              </a:rPr>
              <a:t>,</a:t>
            </a:r>
            <a:r>
              <a:rPr lang="es-MX" sz="1400" dirty="0" smtClean="0">
                <a:latin typeface="Montserrat" panose="00000500000000000000" pitchFamily="2" charset="0"/>
              </a:rPr>
              <a:t> (</a:t>
            </a:r>
            <a:r>
              <a:rPr lang="es-MX" sz="1400" b="1" dirty="0" smtClean="0">
                <a:latin typeface="Montserrat" panose="00000500000000000000" pitchFamily="2" charset="0"/>
              </a:rPr>
              <a:t>peligro medio</a:t>
            </a:r>
            <a:r>
              <a:rPr lang="es-MX" sz="1400" dirty="0" smtClean="0">
                <a:latin typeface="Montserrat" panose="00000500000000000000" pitchFamily="2" charset="0"/>
              </a:rPr>
              <a:t>); Jesús María y </a:t>
            </a:r>
            <a:r>
              <a:rPr lang="es-MX" sz="1400" dirty="0">
                <a:latin typeface="Montserrat" panose="00000500000000000000" pitchFamily="2" charset="0"/>
              </a:rPr>
              <a:t>San José de Gracia </a:t>
            </a:r>
            <a:r>
              <a:rPr lang="es-MX" sz="1400" dirty="0" smtClean="0">
                <a:latin typeface="Montserrat" panose="00000500000000000000" pitchFamily="2" charset="0"/>
              </a:rPr>
              <a:t>(</a:t>
            </a:r>
            <a:r>
              <a:rPr lang="es-MX" sz="1400" b="1" dirty="0" smtClean="0">
                <a:latin typeface="Montserrat" panose="00000500000000000000" pitchFamily="2" charset="0"/>
              </a:rPr>
              <a:t>peligro bajo</a:t>
            </a:r>
            <a:r>
              <a:rPr lang="es-MX" sz="1400" dirty="0" smtClean="0">
                <a:latin typeface="Montserrat" panose="00000500000000000000" pitchFamily="2" charset="0"/>
              </a:rPr>
              <a:t>); y  Calvillo  (</a:t>
            </a:r>
            <a:r>
              <a:rPr lang="es-MX" sz="1400" b="1" dirty="0" smtClean="0">
                <a:latin typeface="Montserrat" panose="00000500000000000000" pitchFamily="2" charset="0"/>
              </a:rPr>
              <a:t>peligro muy bajo</a:t>
            </a:r>
            <a:r>
              <a:rPr lang="es-MX" sz="1400" dirty="0" smtClean="0">
                <a:latin typeface="Montserrat" panose="00000500000000000000" pitchFamily="2" charset="0"/>
              </a:rPr>
              <a:t>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Aguascalientes posee </a:t>
            </a:r>
            <a:r>
              <a:rPr lang="es-MX" sz="1400" b="1" dirty="0" smtClean="0">
                <a:latin typeface="Montserrat" panose="00000500000000000000" pitchFamily="2" charset="0"/>
              </a:rPr>
              <a:t>270 presas</a:t>
            </a:r>
            <a:r>
              <a:rPr lang="es-MX" sz="1400" dirty="0" smtClean="0">
                <a:latin typeface="Montserrat" panose="00000500000000000000" pitchFamily="2" charset="0"/>
              </a:rPr>
              <a:t>, de éstas 10 son para el control de avenidas y </a:t>
            </a:r>
            <a:r>
              <a:rPr lang="es-MX" sz="1400" b="1" dirty="0" smtClean="0">
                <a:latin typeface="Montserrat" panose="00000500000000000000" pitchFamily="2" charset="0"/>
              </a:rPr>
              <a:t>sólo una de ellas se vigila </a:t>
            </a:r>
            <a:r>
              <a:rPr lang="es-MX" sz="1400" dirty="0" smtClean="0">
                <a:latin typeface="Montserrat" panose="00000500000000000000" pitchFamily="2" charset="0"/>
              </a:rPr>
              <a:t>de manera permanente, </a:t>
            </a:r>
            <a:r>
              <a:rPr lang="es-MX" sz="1400" b="1" dirty="0" smtClean="0">
                <a:latin typeface="Montserrat" panose="00000500000000000000" pitchFamily="2" charset="0"/>
              </a:rPr>
              <a:t>Plutarco Elías Calles</a:t>
            </a:r>
            <a:r>
              <a:rPr lang="es-MX" sz="1400" dirty="0" smtClean="0">
                <a:latin typeface="Montserrat" panose="00000500000000000000" pitchFamily="2" charset="0"/>
              </a:rPr>
              <a:t> (</a:t>
            </a:r>
            <a:r>
              <a:rPr lang="es-MX" sz="1400" b="1" dirty="0" smtClean="0">
                <a:latin typeface="Montserrat" panose="00000500000000000000" pitchFamily="2" charset="0"/>
              </a:rPr>
              <a:t>90 años operando</a:t>
            </a:r>
            <a:r>
              <a:rPr lang="es-MX" sz="1400" dirty="0" smtClean="0">
                <a:latin typeface="Montserrat" panose="00000500000000000000" pitchFamily="2" charset="0"/>
              </a:rPr>
              <a:t>). Además, se tiene una </a:t>
            </a:r>
            <a:r>
              <a:rPr lang="es-MX" sz="1400" b="1" dirty="0">
                <a:latin typeface="Montserrat" panose="00000500000000000000" pitchFamily="2" charset="0"/>
              </a:rPr>
              <a:t>presa de jales</a:t>
            </a:r>
            <a:r>
              <a:rPr lang="es-MX" sz="1400" dirty="0">
                <a:latin typeface="Montserrat" panose="00000500000000000000" pitchFamily="2" charset="0"/>
              </a:rPr>
              <a:t>: San Pedro sobre el río homónimo en el municipio de </a:t>
            </a:r>
            <a:r>
              <a:rPr lang="es-MX" sz="1400" dirty="0" err="1" smtClean="0">
                <a:latin typeface="Montserrat" panose="00000500000000000000" pitchFamily="2" charset="0"/>
              </a:rPr>
              <a:t>Tepezalá</a:t>
            </a:r>
            <a:r>
              <a:rPr lang="es-MX" sz="1400" dirty="0" smtClean="0">
                <a:latin typeface="Montserrat" panose="00000500000000000000" pitchFamily="2" charset="0"/>
              </a:rPr>
              <a:t>, esta última se </a:t>
            </a:r>
            <a:r>
              <a:rPr lang="es-MX" sz="1400" dirty="0">
                <a:latin typeface="Montserrat" panose="00000500000000000000" pitchFamily="2" charset="0"/>
              </a:rPr>
              <a:t>debe </a:t>
            </a:r>
            <a:r>
              <a:rPr lang="es-MX" sz="1400" dirty="0" smtClean="0">
                <a:latin typeface="Montserrat" panose="00000500000000000000" pitchFamily="2" charset="0"/>
              </a:rPr>
              <a:t>supervisar </a:t>
            </a:r>
            <a:r>
              <a:rPr lang="es-MX" sz="1400" dirty="0">
                <a:latin typeface="Montserrat" panose="00000500000000000000" pitchFamily="2" charset="0"/>
              </a:rPr>
              <a:t>para </a:t>
            </a:r>
            <a:r>
              <a:rPr lang="es-MX" sz="1400" b="1" dirty="0">
                <a:latin typeface="Montserrat" panose="00000500000000000000" pitchFamily="2" charset="0"/>
              </a:rPr>
              <a:t>evitar problemas </a:t>
            </a:r>
            <a:r>
              <a:rPr lang="es-MX" sz="1400" b="1" dirty="0" smtClean="0">
                <a:latin typeface="Montserrat" panose="00000500000000000000" pitchFamily="2" charset="0"/>
              </a:rPr>
              <a:t>ambientales</a:t>
            </a:r>
            <a:r>
              <a:rPr lang="es-MX" sz="1400" dirty="0">
                <a:latin typeface="Montserrat" panose="00000500000000000000" pitchFamily="2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Semanalmente</a:t>
            </a:r>
            <a:r>
              <a:rPr lang="es-MX" sz="1400" dirty="0">
                <a:latin typeface="Montserrat" panose="00000500000000000000" pitchFamily="2" charset="0"/>
              </a:rPr>
              <a:t>, </a:t>
            </a:r>
            <a:r>
              <a:rPr lang="es-MX" sz="1400" b="1" dirty="0">
                <a:latin typeface="Montserrat" panose="00000500000000000000" pitchFamily="2" charset="0"/>
              </a:rPr>
              <a:t>se monitorean </a:t>
            </a:r>
            <a:r>
              <a:rPr lang="es-MX" sz="1400" b="1" dirty="0" smtClean="0">
                <a:latin typeface="Montserrat" panose="00000500000000000000" pitchFamily="2" charset="0"/>
              </a:rPr>
              <a:t>siete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b="1" dirty="0">
                <a:latin typeface="Montserrat" panose="00000500000000000000" pitchFamily="2" charset="0"/>
              </a:rPr>
              <a:t>presas</a:t>
            </a:r>
            <a:r>
              <a:rPr lang="es-MX" sz="1400" dirty="0">
                <a:latin typeface="Montserrat" panose="00000500000000000000" pitchFamily="2" charset="0"/>
              </a:rPr>
              <a:t>: </a:t>
            </a:r>
            <a:r>
              <a:rPr lang="es-MX" sz="1400" dirty="0" smtClean="0">
                <a:latin typeface="Montserrat" panose="00000500000000000000" pitchFamily="2" charset="0"/>
              </a:rPr>
              <a:t>El Niágara, La Codorniz, Media Luna, Abelardo L. Rodríguez, Plutarco Elías Calles, </a:t>
            </a:r>
            <a:r>
              <a:rPr lang="es-MX" sz="1400" b="1" dirty="0" smtClean="0">
                <a:latin typeface="Montserrat" panose="00000500000000000000" pitchFamily="2" charset="0"/>
              </a:rPr>
              <a:t>Jocoque</a:t>
            </a:r>
            <a:r>
              <a:rPr lang="es-MX" sz="1400" dirty="0" smtClean="0">
                <a:latin typeface="Montserrat" panose="00000500000000000000" pitchFamily="2" charset="0"/>
              </a:rPr>
              <a:t> (</a:t>
            </a:r>
            <a:r>
              <a:rPr lang="es-MX" sz="1400" b="1" dirty="0" smtClean="0">
                <a:latin typeface="Montserrat" panose="00000500000000000000" pitchFamily="2" charset="0"/>
              </a:rPr>
              <a:t>90 años operando</a:t>
            </a:r>
            <a:r>
              <a:rPr lang="es-MX" sz="1400" dirty="0" smtClean="0">
                <a:latin typeface="Montserrat" panose="00000500000000000000" pitchFamily="2" charset="0"/>
              </a:rPr>
              <a:t>) y </a:t>
            </a:r>
            <a:r>
              <a:rPr lang="es-MX" sz="1400" dirty="0" err="1" smtClean="0">
                <a:latin typeface="Montserrat" panose="00000500000000000000" pitchFamily="2" charset="0"/>
              </a:rPr>
              <a:t>Derivadora</a:t>
            </a:r>
            <a:r>
              <a:rPr lang="es-MX" sz="1400" dirty="0" smtClean="0">
                <a:latin typeface="Montserrat" panose="00000500000000000000" pitchFamily="2" charset="0"/>
              </a:rPr>
              <a:t> Pabellón, por su </a:t>
            </a:r>
            <a:r>
              <a:rPr lang="es-MX" sz="1400" dirty="0">
                <a:latin typeface="Montserrat" panose="00000500000000000000" pitchFamily="2" charset="0"/>
              </a:rPr>
              <a:t>importancia en </a:t>
            </a:r>
            <a:r>
              <a:rPr lang="es-MX" sz="1400" b="1" dirty="0">
                <a:latin typeface="Montserrat" panose="00000500000000000000" pitchFamily="2" charset="0"/>
              </a:rPr>
              <a:t>riego y </a:t>
            </a:r>
            <a:r>
              <a:rPr lang="es-MX" sz="1400" b="1" dirty="0" smtClean="0">
                <a:latin typeface="Montserrat" panose="00000500000000000000" pitchFamily="2" charset="0"/>
              </a:rPr>
              <a:t>dotación de agua potable doméstico e industrial</a:t>
            </a:r>
            <a:r>
              <a:rPr lang="es-MX" sz="1400" dirty="0" smtClean="0">
                <a:latin typeface="Montserrat" panose="00000500000000000000" pitchFamily="2" charset="0"/>
              </a:rPr>
              <a:t>. </a:t>
            </a:r>
            <a:r>
              <a:rPr lang="es-MX" sz="1400" u="sng" dirty="0" smtClean="0">
                <a:latin typeface="Montserrat" panose="00000500000000000000" pitchFamily="2" charset="0"/>
              </a:rPr>
              <a:t>Todas estos embalses son de vertedor libre, es decir, carecen de un protocolo de operación para el control de avenidas extraordinarias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grpSp>
        <p:nvGrpSpPr>
          <p:cNvPr id="12" name="11 Grupo"/>
          <p:cNvGrpSpPr/>
          <p:nvPr/>
        </p:nvGrpSpPr>
        <p:grpSpPr>
          <a:xfrm>
            <a:off x="5940761" y="980768"/>
            <a:ext cx="3095175" cy="2304216"/>
            <a:chOff x="5940761" y="980768"/>
            <a:chExt cx="3095175" cy="2304216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761" y="980768"/>
              <a:ext cx="3095175" cy="2304216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7 Rectángulo"/>
            <p:cNvSpPr/>
            <p:nvPr/>
          </p:nvSpPr>
          <p:spPr>
            <a:xfrm>
              <a:off x="7963191" y="989637"/>
              <a:ext cx="1038770" cy="2880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MX" sz="1100" b="1" dirty="0" smtClean="0">
                  <a:solidFill>
                    <a:srgbClr val="860000"/>
                  </a:solidFill>
                  <a:latin typeface="Montserrat" panose="00000500000000000000" pitchFamily="2" charset="0"/>
                </a:rPr>
                <a:t>Jesús María</a:t>
              </a:r>
              <a:endParaRPr lang="es-MX" sz="1100" b="1" dirty="0">
                <a:solidFill>
                  <a:srgbClr val="860000"/>
                </a:solidFill>
                <a:latin typeface="Montserrat" panose="00000500000000000000" pitchFamily="2" charset="0"/>
              </a:endParaRPr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88"/>
            <a:stretch/>
          </p:blipFill>
          <p:spPr bwMode="auto">
            <a:xfrm>
              <a:off x="8274917" y="2420888"/>
              <a:ext cx="685693" cy="7738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232" y="4149080"/>
            <a:ext cx="3065859" cy="1368152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5921614" y="5661248"/>
            <a:ext cx="311432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100" b="1" dirty="0">
                <a:latin typeface="Montserrat" panose="00000500000000000000" pitchFamily="2" charset="0"/>
              </a:rPr>
              <a:t>Durante 2017, en </a:t>
            </a:r>
            <a:r>
              <a:rPr lang="es-MX" sz="1100" b="1" dirty="0" smtClean="0">
                <a:latin typeface="Montserrat" panose="00000500000000000000" pitchFamily="2" charset="0"/>
              </a:rPr>
              <a:t>Semana Santa, perdieron </a:t>
            </a:r>
            <a:r>
              <a:rPr lang="es-MX" sz="1100" b="1" dirty="0">
                <a:latin typeface="Montserrat" panose="00000500000000000000" pitchFamily="2" charset="0"/>
              </a:rPr>
              <a:t>la vida 10 </a:t>
            </a:r>
            <a:r>
              <a:rPr lang="es-MX" sz="1100" b="1" dirty="0" smtClean="0">
                <a:latin typeface="Montserrat" panose="00000500000000000000" pitchFamily="2" charset="0"/>
              </a:rPr>
              <a:t>personas, por </a:t>
            </a:r>
            <a:r>
              <a:rPr lang="es-MX" sz="1100" b="1" dirty="0" smtClean="0">
                <a:latin typeface="Montserrat" panose="00000500000000000000" pitchFamily="2" charset="0"/>
              </a:rPr>
              <a:t> </a:t>
            </a:r>
            <a:r>
              <a:rPr lang="es-MX" sz="1100" b="1" dirty="0" smtClean="0">
                <a:latin typeface="Montserrat" panose="00000500000000000000" pitchFamily="2" charset="0"/>
              </a:rPr>
              <a:t>nadar en presas y bordos</a:t>
            </a:r>
            <a:endParaRPr lang="es-MX" sz="1100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26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0">
            <a:extLst>
              <a:ext uri="{FF2B5EF4-FFF2-40B4-BE49-F238E27FC236}">
                <a16:creationId xmlns="" xmlns:a16="http://schemas.microsoft.com/office/drawing/2014/main" id="{5764E41A-638A-41F4-8891-65D83EA98CAE}"/>
              </a:ext>
            </a:extLst>
          </p:cNvPr>
          <p:cNvSpPr txBox="1"/>
          <p:nvPr/>
        </p:nvSpPr>
        <p:spPr>
          <a:xfrm>
            <a:off x="107504" y="980728"/>
            <a:ext cx="568863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b="1" dirty="0">
                <a:latin typeface="Montserrat" panose="00000500000000000000" pitchFamily="2" charset="0"/>
              </a:rPr>
              <a:t>Temas a desarrollar</a:t>
            </a:r>
            <a:r>
              <a:rPr lang="es-MX" sz="1400" dirty="0">
                <a:latin typeface="Montserrat" panose="00000500000000000000" pitchFamily="2" charset="0"/>
              </a:rPr>
              <a:t>: </a:t>
            </a:r>
            <a:r>
              <a:rPr lang="es-MX" sz="1400" dirty="0" smtClean="0">
                <a:latin typeface="Montserrat" panose="00000500000000000000" pitchFamily="2" charset="0"/>
              </a:rPr>
              <a:t>Actualizar </a:t>
            </a:r>
            <a:r>
              <a:rPr lang="es-MX" sz="1400" dirty="0">
                <a:latin typeface="Montserrat" panose="00000500000000000000" pitchFamily="2" charset="0"/>
              </a:rPr>
              <a:t>los </a:t>
            </a:r>
            <a:r>
              <a:rPr lang="es-MX" sz="1400" b="1" dirty="0">
                <a:latin typeface="Montserrat" panose="00000500000000000000" pitchFamily="2" charset="0"/>
              </a:rPr>
              <a:t>puntos críticos </a:t>
            </a:r>
            <a:r>
              <a:rPr lang="es-MX" sz="1400" dirty="0" smtClean="0">
                <a:latin typeface="Montserrat" panose="00000500000000000000" pitchFamily="2" charset="0"/>
              </a:rPr>
              <a:t>de inundación </a:t>
            </a:r>
            <a:r>
              <a:rPr lang="es-MX" sz="1400" dirty="0">
                <a:latin typeface="Montserrat" panose="00000500000000000000" pitchFamily="2" charset="0"/>
              </a:rPr>
              <a:t>en el estado, </a:t>
            </a:r>
            <a:r>
              <a:rPr lang="es-MX" sz="1400" dirty="0" smtClean="0">
                <a:latin typeface="Montserrat" panose="00000500000000000000" pitchFamily="2" charset="0"/>
              </a:rPr>
              <a:t>sobre todo los que se ubican en cercanías de poblaciones asentadas en zonas de peligro, así como </a:t>
            </a:r>
            <a:r>
              <a:rPr lang="es-MX" sz="1400" b="1" dirty="0" smtClean="0">
                <a:latin typeface="Montserrat" panose="00000500000000000000" pitchFamily="2" charset="0"/>
              </a:rPr>
              <a:t>aguas abajo </a:t>
            </a:r>
            <a:r>
              <a:rPr lang="es-MX" sz="1400" dirty="0" smtClean="0">
                <a:latin typeface="Montserrat" panose="00000500000000000000" pitchFamily="2" charset="0"/>
              </a:rPr>
              <a:t>de las siete </a:t>
            </a:r>
            <a:r>
              <a:rPr lang="es-MX" sz="1400" b="1" dirty="0" smtClean="0">
                <a:latin typeface="Montserrat" panose="00000500000000000000" pitchFamily="2" charset="0"/>
              </a:rPr>
              <a:t>presas que poseen vertedor libre </a:t>
            </a:r>
            <a:r>
              <a:rPr lang="es-MX" sz="1400" dirty="0" smtClean="0">
                <a:latin typeface="Montserrat" panose="00000500000000000000" pitchFamily="2" charset="0"/>
              </a:rPr>
              <a:t>(</a:t>
            </a:r>
            <a:r>
              <a:rPr lang="es-MX" sz="1400" dirty="0">
                <a:latin typeface="Montserrat" panose="00000500000000000000" pitchFamily="2" charset="0"/>
              </a:rPr>
              <a:t>El Niágara, La Codorniz, Media Luna, Abelardo L. Rodríguez, Plutarco Elías </a:t>
            </a:r>
            <a:r>
              <a:rPr lang="es-MX" sz="1400" dirty="0" smtClean="0">
                <a:latin typeface="Montserrat" panose="00000500000000000000" pitchFamily="2" charset="0"/>
              </a:rPr>
              <a:t>Calles, Jocoque </a:t>
            </a:r>
            <a:r>
              <a:rPr lang="es-MX" sz="1400" dirty="0">
                <a:latin typeface="Montserrat" panose="00000500000000000000" pitchFamily="2" charset="0"/>
              </a:rPr>
              <a:t>y </a:t>
            </a:r>
            <a:r>
              <a:rPr lang="es-MX" sz="1400" dirty="0" err="1">
                <a:latin typeface="Montserrat" panose="00000500000000000000" pitchFamily="2" charset="0"/>
              </a:rPr>
              <a:t>Derivadora</a:t>
            </a:r>
            <a:r>
              <a:rPr lang="es-MX" sz="1400" dirty="0">
                <a:latin typeface="Montserrat" panose="00000500000000000000" pitchFamily="2" charset="0"/>
              </a:rPr>
              <a:t> Pabellón</a:t>
            </a:r>
            <a:r>
              <a:rPr lang="es-MX" sz="1400" dirty="0" smtClean="0">
                <a:latin typeface="Montserrat" panose="00000500000000000000" pitchFamily="2" charset="0"/>
              </a:rPr>
              <a:t>).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>
                <a:latin typeface="Montserrat" panose="00000500000000000000" pitchFamily="2" charset="0"/>
              </a:rPr>
              <a:t>Se cuenta con los siguientes materiales: mapas de </a:t>
            </a:r>
            <a:r>
              <a:rPr lang="es-MX" sz="1400" b="1" dirty="0">
                <a:latin typeface="Montserrat" panose="00000500000000000000" pitchFamily="2" charset="0"/>
              </a:rPr>
              <a:t>peligro</a:t>
            </a:r>
            <a:r>
              <a:rPr lang="es-MX" sz="1400" dirty="0">
                <a:latin typeface="Montserrat" panose="00000500000000000000" pitchFamily="2" charset="0"/>
              </a:rPr>
              <a:t> a escala municipal, </a:t>
            </a:r>
            <a:r>
              <a:rPr lang="es-MX" sz="1400" b="1" dirty="0">
                <a:latin typeface="Montserrat" panose="00000500000000000000" pitchFamily="2" charset="0"/>
              </a:rPr>
              <a:t>inundaciones históricas</a:t>
            </a:r>
            <a:r>
              <a:rPr lang="es-MX" sz="1400" dirty="0">
                <a:latin typeface="Montserrat" panose="00000500000000000000" pitchFamily="2" charset="0"/>
              </a:rPr>
              <a:t>  y de </a:t>
            </a:r>
            <a:r>
              <a:rPr lang="es-MX" sz="1400" b="1" dirty="0">
                <a:latin typeface="Montserrat" panose="00000500000000000000" pitchFamily="2" charset="0"/>
              </a:rPr>
              <a:t>vulnerabilidad</a:t>
            </a:r>
            <a:r>
              <a:rPr lang="es-MX" sz="1400" dirty="0">
                <a:latin typeface="Montserrat" panose="00000500000000000000" pitchFamily="2" charset="0"/>
              </a:rPr>
              <a:t>, ambos disponibles en el ANR, así como el </a:t>
            </a:r>
            <a:r>
              <a:rPr lang="es-MX" sz="1400" b="1" dirty="0">
                <a:latin typeface="Montserrat" panose="00000500000000000000" pitchFamily="2" charset="0"/>
              </a:rPr>
              <a:t>índice de </a:t>
            </a:r>
            <a:r>
              <a:rPr lang="es-MX" sz="1400" b="1" dirty="0" err="1">
                <a:latin typeface="Montserrat" panose="00000500000000000000" pitchFamily="2" charset="0"/>
              </a:rPr>
              <a:t>inundabilidad</a:t>
            </a:r>
            <a:r>
              <a:rPr lang="es-MX" sz="1400" dirty="0">
                <a:latin typeface="Montserrat" panose="00000500000000000000" pitchFamily="2" charset="0"/>
              </a:rPr>
              <a:t>, escenarios de inundación para </a:t>
            </a:r>
            <a:r>
              <a:rPr lang="es-MX" sz="1400" dirty="0" smtClean="0">
                <a:latin typeface="Montserrat" panose="00000500000000000000" pitchFamily="2" charset="0"/>
              </a:rPr>
              <a:t>la </a:t>
            </a:r>
            <a:r>
              <a:rPr lang="es-MX" sz="1400" b="1" dirty="0" smtClean="0">
                <a:latin typeface="Montserrat" panose="00000500000000000000" pitchFamily="2" charset="0"/>
              </a:rPr>
              <a:t>ciudad</a:t>
            </a:r>
            <a:r>
              <a:rPr lang="es-MX" sz="1400" dirty="0" smtClean="0">
                <a:latin typeface="Montserrat" panose="00000500000000000000" pitchFamily="2" charset="0"/>
              </a:rPr>
              <a:t> de Jesús María y la  </a:t>
            </a:r>
            <a:r>
              <a:rPr lang="es-MX" sz="1400" b="1" dirty="0">
                <a:latin typeface="Montserrat" panose="00000500000000000000" pitchFamily="2" charset="0"/>
              </a:rPr>
              <a:t>delimitación de zonas federales</a:t>
            </a:r>
            <a:r>
              <a:rPr lang="es-MX" sz="1400" dirty="0">
                <a:latin typeface="Montserrat" panose="00000500000000000000" pitchFamily="2" charset="0"/>
              </a:rPr>
              <a:t> elaborados por la CONAGUA y la UNAM. 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En </a:t>
            </a:r>
            <a:r>
              <a:rPr lang="es-MX" sz="1400" dirty="0">
                <a:latin typeface="Montserrat" panose="00000500000000000000" pitchFamily="2" charset="0"/>
              </a:rPr>
              <a:t>2017 </a:t>
            </a:r>
            <a:r>
              <a:rPr lang="es-MX" sz="1400" dirty="0" smtClean="0">
                <a:latin typeface="Montserrat" panose="00000500000000000000" pitchFamily="2" charset="0"/>
              </a:rPr>
              <a:t>el CENAPRED realizó el </a:t>
            </a:r>
            <a:r>
              <a:rPr lang="es-MX" sz="1400" b="1" dirty="0" smtClean="0">
                <a:latin typeface="Montserrat" panose="00000500000000000000" pitchFamily="2" charset="0"/>
              </a:rPr>
              <a:t>análisis de riesgo</a:t>
            </a:r>
            <a:r>
              <a:rPr lang="es-MX" sz="1400" dirty="0" smtClean="0">
                <a:latin typeface="Montserrat" panose="00000500000000000000" pitchFamily="2" charset="0"/>
              </a:rPr>
              <a:t> para cuatro </a:t>
            </a:r>
            <a:r>
              <a:rPr lang="es-MX" sz="1400" dirty="0">
                <a:latin typeface="Montserrat" panose="00000500000000000000" pitchFamily="2" charset="0"/>
              </a:rPr>
              <a:t>colonias que presentaban mayor recurrencia de </a:t>
            </a:r>
            <a:r>
              <a:rPr lang="es-MX" sz="1400" dirty="0" smtClean="0">
                <a:latin typeface="Montserrat" panose="00000500000000000000" pitchFamily="2" charset="0"/>
              </a:rPr>
              <a:t>inundaciones en la ciudad de Aguascalientes. Se </a:t>
            </a:r>
            <a:r>
              <a:rPr lang="es-MX" sz="1400" dirty="0">
                <a:latin typeface="Montserrat" panose="00000500000000000000" pitchFamily="2" charset="0"/>
              </a:rPr>
              <a:t>incluyó la </a:t>
            </a:r>
            <a:r>
              <a:rPr lang="es-MX" sz="1400" b="1" dirty="0">
                <a:latin typeface="Montserrat" panose="00000500000000000000" pitchFamily="2" charset="0"/>
              </a:rPr>
              <a:t>red de </a:t>
            </a:r>
            <a:r>
              <a:rPr lang="es-MX" sz="1400" b="1" dirty="0" smtClean="0">
                <a:latin typeface="Montserrat" panose="00000500000000000000" pitchFamily="2" charset="0"/>
              </a:rPr>
              <a:t>alcantarillado </a:t>
            </a:r>
            <a:r>
              <a:rPr lang="es-MX" sz="1400" b="1" dirty="0">
                <a:latin typeface="Montserrat" panose="00000500000000000000" pitchFamily="2" charset="0"/>
              </a:rPr>
              <a:t>para </a:t>
            </a:r>
            <a:r>
              <a:rPr lang="es-MX" sz="1400" b="1" dirty="0" smtClean="0">
                <a:latin typeface="Montserrat" panose="00000500000000000000" pitchFamily="2" charset="0"/>
              </a:rPr>
              <a:t>determinar </a:t>
            </a:r>
            <a:r>
              <a:rPr lang="es-MX" sz="1400" b="1" dirty="0">
                <a:latin typeface="Montserrat" panose="00000500000000000000" pitchFamily="2" charset="0"/>
              </a:rPr>
              <a:t>la capacidad de drenaje</a:t>
            </a:r>
            <a:r>
              <a:rPr lang="es-MX" sz="1400" dirty="0">
                <a:latin typeface="Montserrat" panose="00000500000000000000" pitchFamily="2" charset="0"/>
              </a:rPr>
              <a:t> y su interacción con el </a:t>
            </a:r>
            <a:r>
              <a:rPr lang="es-MX" sz="1400" dirty="0" smtClean="0">
                <a:latin typeface="Montserrat" panose="00000500000000000000" pitchFamily="2" charset="0"/>
              </a:rPr>
              <a:t>río, donde descarga. Se </a:t>
            </a:r>
            <a:r>
              <a:rPr lang="es-MX" sz="1400" dirty="0">
                <a:latin typeface="Montserrat" panose="00000500000000000000" pitchFamily="2" charset="0"/>
              </a:rPr>
              <a:t>obtuvieron </a:t>
            </a:r>
            <a:r>
              <a:rPr lang="es-MX" sz="1400" b="1" dirty="0" smtClean="0">
                <a:latin typeface="Montserrat" panose="00000500000000000000" pitchFamily="2" charset="0"/>
              </a:rPr>
              <a:t>37 mapas </a:t>
            </a:r>
            <a:r>
              <a:rPr lang="es-MX" sz="1400" dirty="0">
                <a:latin typeface="Montserrat" panose="00000500000000000000" pitchFamily="2" charset="0"/>
              </a:rPr>
              <a:t>con polígonos de inundación para diferentes </a:t>
            </a:r>
            <a:r>
              <a:rPr lang="es-MX" sz="1400" dirty="0" err="1" smtClean="0">
                <a:latin typeface="Montserrat" panose="00000500000000000000" pitchFamily="2" charset="0"/>
              </a:rPr>
              <a:t>Tr</a:t>
            </a:r>
            <a:r>
              <a:rPr lang="es-MX" sz="1400" dirty="0" smtClean="0">
                <a:latin typeface="Montserrat" panose="00000500000000000000" pitchFamily="2" charset="0"/>
              </a:rPr>
              <a:t>, profundidad, velocidad, severidad, vulnerabilidad e índice de riesgo. Actualmente, </a:t>
            </a:r>
            <a:r>
              <a:rPr lang="es-MX" sz="1400" dirty="0">
                <a:latin typeface="Montserrat" panose="00000500000000000000" pitchFamily="2" charset="0"/>
              </a:rPr>
              <a:t>es el </a:t>
            </a:r>
            <a:r>
              <a:rPr lang="es-MX" sz="1400" b="1" dirty="0" smtClean="0">
                <a:latin typeface="Montserrat" panose="00000500000000000000" pitchFamily="2" charset="0"/>
              </a:rPr>
              <a:t>único estudio </a:t>
            </a:r>
            <a:r>
              <a:rPr lang="es-MX" sz="1400" dirty="0">
                <a:latin typeface="Montserrat" panose="00000500000000000000" pitchFamily="2" charset="0"/>
              </a:rPr>
              <a:t>en su tipo </a:t>
            </a:r>
            <a:r>
              <a:rPr lang="es-MX" sz="1400" b="1" dirty="0">
                <a:latin typeface="Montserrat" panose="00000500000000000000" pitchFamily="2" charset="0"/>
              </a:rPr>
              <a:t>en </a:t>
            </a:r>
            <a:r>
              <a:rPr lang="es-MX" sz="1400" b="1" dirty="0" smtClean="0">
                <a:latin typeface="Montserrat" panose="00000500000000000000" pitchFamily="2" charset="0"/>
              </a:rPr>
              <a:t>México</a:t>
            </a:r>
            <a:r>
              <a:rPr lang="es-MX" sz="1400" dirty="0" smtClean="0">
                <a:latin typeface="Montserrat" panose="00000500000000000000" pitchFamily="2" charset="0"/>
              </a:rPr>
              <a:t>.  Para la evaluación de la </a:t>
            </a:r>
            <a:r>
              <a:rPr lang="es-MX" sz="1400" b="1" dirty="0" smtClean="0">
                <a:latin typeface="Montserrat" panose="00000500000000000000" pitchFamily="2" charset="0"/>
              </a:rPr>
              <a:t>vulnerabilidad física</a:t>
            </a:r>
            <a:r>
              <a:rPr lang="es-MX" sz="1400" dirty="0" smtClean="0">
                <a:latin typeface="Montserrat" panose="00000500000000000000" pitchFamily="2" charset="0"/>
              </a:rPr>
              <a:t> se levantaron </a:t>
            </a:r>
            <a:r>
              <a:rPr lang="es-MX" sz="1400" b="1" dirty="0" smtClean="0">
                <a:latin typeface="Montserrat" panose="00000500000000000000" pitchFamily="2" charset="0"/>
              </a:rPr>
              <a:t>13,443 viviendas </a:t>
            </a:r>
            <a:r>
              <a:rPr lang="es-MX" sz="1400" dirty="0" smtClean="0">
                <a:latin typeface="Montserrat" panose="00000500000000000000" pitchFamily="2" charset="0"/>
              </a:rPr>
              <a:t>con Street View, para un total de </a:t>
            </a:r>
            <a:r>
              <a:rPr lang="es-MX" sz="1400" b="1" dirty="0" smtClean="0">
                <a:latin typeface="Montserrat" panose="00000500000000000000" pitchFamily="2" charset="0"/>
              </a:rPr>
              <a:t>151,031 personas beneficiadas</a:t>
            </a:r>
            <a:r>
              <a:rPr lang="es-MX" sz="1400" dirty="0" smtClean="0">
                <a:latin typeface="Montserrat" panose="00000500000000000000" pitchFamily="2" charset="0"/>
              </a:rPr>
              <a:t>. </a:t>
            </a:r>
            <a:r>
              <a:rPr lang="es-MX" sz="1400" u="sng" dirty="0" smtClean="0">
                <a:latin typeface="Montserrat" panose="00000500000000000000" pitchFamily="2" charset="0"/>
              </a:rPr>
              <a:t>Dicho material está disponible en el ANRI y se entregó a las autoridades estatales de PC, el 5 de junio de 2018.</a:t>
            </a:r>
            <a:endParaRPr lang="es-MX" sz="1400" u="sng" dirty="0"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3" name="2 CuadroTexto">
            <a:extLst>
              <a:ext uri="{FF2B5EF4-FFF2-40B4-BE49-F238E27FC236}">
                <a16:creationId xmlns="" xmlns:a16="http://schemas.microsoft.com/office/drawing/2014/main" id="{8704289E-E0FC-492E-AA72-A14602583E7F}"/>
              </a:ext>
            </a:extLst>
          </p:cNvPr>
          <p:cNvSpPr txBox="1"/>
          <p:nvPr/>
        </p:nvSpPr>
        <p:spPr>
          <a:xfrm>
            <a:off x="469655" y="365434"/>
            <a:ext cx="1819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I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nundaciones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840" y="945555"/>
            <a:ext cx="1682471" cy="257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722" y="4502983"/>
            <a:ext cx="2952303" cy="194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874" y="2261472"/>
            <a:ext cx="1576826" cy="2079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5942712" y="6381328"/>
            <a:ext cx="311432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100" b="1" dirty="0" smtClean="0">
                <a:latin typeface="Montserrat" panose="00000500000000000000" pitchFamily="2" charset="0"/>
              </a:rPr>
              <a:t>Mapa de peligro por inundación para un </a:t>
            </a:r>
            <a:r>
              <a:rPr lang="es-MX" sz="1100" b="1" dirty="0" err="1" smtClean="0">
                <a:latin typeface="Montserrat" panose="00000500000000000000" pitchFamily="2" charset="0"/>
              </a:rPr>
              <a:t>Tr</a:t>
            </a:r>
            <a:r>
              <a:rPr lang="es-MX" sz="1100" b="1" dirty="0" smtClean="0">
                <a:latin typeface="Montserrat" panose="00000500000000000000" pitchFamily="2" charset="0"/>
              </a:rPr>
              <a:t>=1000 años</a:t>
            </a:r>
            <a:endParaRPr lang="es-MX" sz="1100" b="1" dirty="0">
              <a:latin typeface="Montserrat" panose="00000500000000000000" pitchFamily="2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5805841" y="3524846"/>
            <a:ext cx="16464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100" b="1" dirty="0" smtClean="0">
                <a:latin typeface="Montserrat" panose="00000500000000000000" pitchFamily="2" charset="0"/>
              </a:rPr>
              <a:t>Colonias identificadas con mayor peligro de inundación</a:t>
            </a:r>
            <a:endParaRPr lang="es-MX" sz="1100" b="1" dirty="0">
              <a:latin typeface="Montserrat" panose="00000500000000000000" pitchFamily="2" charset="0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7820744" y="1709192"/>
            <a:ext cx="130768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100" b="1" dirty="0" smtClean="0">
                <a:latin typeface="Montserrat" panose="00000500000000000000" pitchFamily="2" charset="0"/>
              </a:rPr>
              <a:t>Red de alcantarillado de la ciudad</a:t>
            </a:r>
            <a:endParaRPr lang="es-MX" sz="1100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43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0">
            <a:extLst>
              <a:ext uri="{FF2B5EF4-FFF2-40B4-BE49-F238E27FC236}">
                <a16:creationId xmlns="" xmlns:a16="http://schemas.microsoft.com/office/drawing/2014/main" id="{5764E41A-638A-41F4-8891-65D83EA98CAE}"/>
              </a:ext>
            </a:extLst>
          </p:cNvPr>
          <p:cNvSpPr txBox="1"/>
          <p:nvPr/>
        </p:nvSpPr>
        <p:spPr>
          <a:xfrm>
            <a:off x="107504" y="980728"/>
            <a:ext cx="57606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En 2018 se construyeron </a:t>
            </a:r>
            <a:r>
              <a:rPr lang="es-MX" sz="1400" b="1" dirty="0" smtClean="0">
                <a:latin typeface="Montserrat" panose="00000500000000000000" pitchFamily="2" charset="0"/>
              </a:rPr>
              <a:t>las </a:t>
            </a:r>
            <a:r>
              <a:rPr lang="es-MX" sz="1400" b="1" dirty="0">
                <a:latin typeface="Montserrat" panose="00000500000000000000" pitchFamily="2" charset="0"/>
              </a:rPr>
              <a:t>curvas de vulnerabilidad </a:t>
            </a:r>
            <a:r>
              <a:rPr lang="es-MX" sz="1400" b="1" dirty="0" smtClean="0">
                <a:latin typeface="Montserrat" panose="00000500000000000000" pitchFamily="2" charset="0"/>
              </a:rPr>
              <a:t>para la </a:t>
            </a:r>
            <a:r>
              <a:rPr lang="es-MX" sz="1400" b="1" dirty="0">
                <a:latin typeface="Montserrat" panose="00000500000000000000" pitchFamily="2" charset="0"/>
              </a:rPr>
              <a:t>infraestructura de educación de nivel básico (preescolar, primaria y secundaria</a:t>
            </a:r>
            <a:r>
              <a:rPr lang="es-MX" sz="1400" b="1" dirty="0" smtClean="0">
                <a:latin typeface="Montserrat" panose="00000500000000000000" pitchFamily="2" charset="0"/>
              </a:rPr>
              <a:t>), </a:t>
            </a:r>
            <a:r>
              <a:rPr lang="es-MX" sz="1400" dirty="0" smtClean="0">
                <a:latin typeface="Montserrat" panose="00000500000000000000" pitchFamily="2" charset="0"/>
              </a:rPr>
              <a:t>utilizando como base un </a:t>
            </a:r>
            <a:r>
              <a:rPr lang="es-MX" sz="1400" dirty="0">
                <a:latin typeface="Montserrat" panose="00000500000000000000" pitchFamily="2" charset="0"/>
              </a:rPr>
              <a:t>polígono de inundación correspondiente a un </a:t>
            </a:r>
            <a:r>
              <a:rPr lang="es-MX" sz="1400" dirty="0" err="1">
                <a:latin typeface="Montserrat" panose="00000500000000000000" pitchFamily="2" charset="0"/>
              </a:rPr>
              <a:t>Tr</a:t>
            </a:r>
            <a:r>
              <a:rPr lang="es-MX" sz="1400" dirty="0">
                <a:latin typeface="Montserrat" panose="00000500000000000000" pitchFamily="2" charset="0"/>
              </a:rPr>
              <a:t>=100 años, </a:t>
            </a:r>
            <a:r>
              <a:rPr lang="es-MX" sz="1400" dirty="0" smtClean="0">
                <a:latin typeface="Montserrat" panose="00000500000000000000" pitchFamily="2" charset="0"/>
              </a:rPr>
              <a:t>el cual se tomó del </a:t>
            </a:r>
            <a:r>
              <a:rPr lang="es-MX" sz="1400" dirty="0">
                <a:latin typeface="Montserrat" panose="00000500000000000000" pitchFamily="2" charset="0"/>
              </a:rPr>
              <a:t>proyecto previo. Se caracterizó y digitalizó el menaje representativo de cada tipo de infraestructura para obtener dichas funciones, de acuerdo </a:t>
            </a:r>
            <a:r>
              <a:rPr lang="es-MX" sz="1400" dirty="0" smtClean="0">
                <a:latin typeface="Montserrat" panose="00000500000000000000" pitchFamily="2" charset="0"/>
              </a:rPr>
              <a:t>con </a:t>
            </a:r>
            <a:r>
              <a:rPr lang="es-MX" sz="1400" dirty="0">
                <a:latin typeface="Montserrat" panose="00000500000000000000" pitchFamily="2" charset="0"/>
              </a:rPr>
              <a:t>la base de datos del INIFED</a:t>
            </a:r>
            <a:r>
              <a:rPr lang="es-MX" sz="1400" dirty="0" smtClean="0">
                <a:latin typeface="Montserrat" panose="00000500000000000000" pitchFamily="2" charset="0"/>
              </a:rPr>
              <a:t>. Dicho informe se encuentra disponible en versión preliminar.</a:t>
            </a:r>
            <a:endParaRPr lang="es-MX" sz="1400" dirty="0"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3" name="2 CuadroTexto">
            <a:extLst>
              <a:ext uri="{FF2B5EF4-FFF2-40B4-BE49-F238E27FC236}">
                <a16:creationId xmlns="" xmlns:a16="http://schemas.microsoft.com/office/drawing/2014/main" id="{8704289E-E0FC-492E-AA72-A14602583E7F}"/>
              </a:ext>
            </a:extLst>
          </p:cNvPr>
          <p:cNvSpPr txBox="1"/>
          <p:nvPr/>
        </p:nvSpPr>
        <p:spPr>
          <a:xfrm>
            <a:off x="107504" y="364054"/>
            <a:ext cx="3959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Estudio de caso: Vulnerabilidad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5942712" y="6381328"/>
            <a:ext cx="311432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100" b="1" dirty="0" smtClean="0">
                <a:latin typeface="Montserrat" panose="00000500000000000000" pitchFamily="2" charset="0"/>
              </a:rPr>
              <a:t>Funciones de vulnerabilidad</a:t>
            </a:r>
            <a:endParaRPr lang="es-MX" sz="1100" b="1" dirty="0">
              <a:latin typeface="Montserrat" panose="00000500000000000000" pitchFamily="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998" y="980727"/>
            <a:ext cx="3007701" cy="1590333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354" y="2708920"/>
            <a:ext cx="3024988" cy="1717200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999" y="4578743"/>
            <a:ext cx="3007700" cy="1729711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3 Grupo"/>
          <p:cNvGrpSpPr/>
          <p:nvPr/>
        </p:nvGrpSpPr>
        <p:grpSpPr>
          <a:xfrm>
            <a:off x="179512" y="2996952"/>
            <a:ext cx="5593993" cy="994639"/>
            <a:chOff x="179512" y="2996952"/>
            <a:chExt cx="5593993" cy="994639"/>
          </a:xfrm>
        </p:grpSpPr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2996952"/>
              <a:ext cx="5593993" cy="9946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16 Rectángulo"/>
            <p:cNvSpPr/>
            <p:nvPr/>
          </p:nvSpPr>
          <p:spPr>
            <a:xfrm>
              <a:off x="482352" y="3083481"/>
              <a:ext cx="1038770" cy="2880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MX" sz="1100" b="1" dirty="0" smtClean="0">
                  <a:solidFill>
                    <a:srgbClr val="860000"/>
                  </a:solidFill>
                  <a:latin typeface="Montserrat" panose="00000500000000000000" pitchFamily="2" charset="0"/>
                </a:rPr>
                <a:t>Preescolar</a:t>
              </a:r>
              <a:endParaRPr lang="es-MX" sz="1100" b="1" dirty="0">
                <a:solidFill>
                  <a:srgbClr val="860000"/>
                </a:solidFill>
                <a:latin typeface="Montserrat" panose="00000500000000000000" pitchFamily="2" charset="0"/>
              </a:endParaRPr>
            </a:p>
          </p:txBody>
        </p:sp>
      </p:grpSp>
      <p:grpSp>
        <p:nvGrpSpPr>
          <p:cNvPr id="6" name="5 Grupo"/>
          <p:cNvGrpSpPr/>
          <p:nvPr/>
        </p:nvGrpSpPr>
        <p:grpSpPr>
          <a:xfrm>
            <a:off x="179512" y="4063599"/>
            <a:ext cx="5593993" cy="1030288"/>
            <a:chOff x="179512" y="4063599"/>
            <a:chExt cx="5593993" cy="1030288"/>
          </a:xfrm>
        </p:grpSpPr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4063599"/>
              <a:ext cx="5593993" cy="1030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17 Rectángulo"/>
            <p:cNvSpPr/>
            <p:nvPr/>
          </p:nvSpPr>
          <p:spPr>
            <a:xfrm>
              <a:off x="467544" y="4138088"/>
              <a:ext cx="1038770" cy="2880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MX" sz="1100" b="1" dirty="0" smtClean="0">
                  <a:solidFill>
                    <a:srgbClr val="860000"/>
                  </a:solidFill>
                  <a:latin typeface="Montserrat" panose="00000500000000000000" pitchFamily="2" charset="0"/>
                </a:rPr>
                <a:t>Primaria</a:t>
              </a:r>
              <a:endParaRPr lang="es-MX" sz="1100" b="1" dirty="0">
                <a:solidFill>
                  <a:srgbClr val="860000"/>
                </a:solidFill>
                <a:latin typeface="Montserrat" panose="00000500000000000000" pitchFamily="2" charset="0"/>
              </a:endParaRPr>
            </a:p>
          </p:txBody>
        </p:sp>
      </p:grpSp>
      <p:grpSp>
        <p:nvGrpSpPr>
          <p:cNvPr id="7" name="6 Grupo"/>
          <p:cNvGrpSpPr/>
          <p:nvPr/>
        </p:nvGrpSpPr>
        <p:grpSpPr>
          <a:xfrm>
            <a:off x="179511" y="5183212"/>
            <a:ext cx="5593993" cy="1054100"/>
            <a:chOff x="179511" y="5183212"/>
            <a:chExt cx="5593993" cy="1054100"/>
          </a:xfrm>
        </p:grpSpPr>
        <p:pic>
          <p:nvPicPr>
            <p:cNvPr id="4103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1" y="5183212"/>
              <a:ext cx="5593993" cy="1054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18 Rectángulo"/>
            <p:cNvSpPr/>
            <p:nvPr/>
          </p:nvSpPr>
          <p:spPr>
            <a:xfrm>
              <a:off x="447016" y="5183212"/>
              <a:ext cx="1038770" cy="2880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MX" sz="1100" b="1" dirty="0" smtClean="0">
                  <a:solidFill>
                    <a:srgbClr val="860000"/>
                  </a:solidFill>
                  <a:latin typeface="Montserrat" panose="00000500000000000000" pitchFamily="2" charset="0"/>
                </a:rPr>
                <a:t>Secundaria</a:t>
              </a:r>
              <a:endParaRPr lang="es-MX" sz="1100" b="1" dirty="0">
                <a:solidFill>
                  <a:srgbClr val="860000"/>
                </a:solidFill>
                <a:latin typeface="Montserrat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503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="" xmlns:a16="http://schemas.microsoft.com/office/drawing/2014/main" id="{C72EED67-8814-42EC-AC9E-531C75A9F126}"/>
              </a:ext>
            </a:extLst>
          </p:cNvPr>
          <p:cNvSpPr txBox="1"/>
          <p:nvPr/>
        </p:nvSpPr>
        <p:spPr>
          <a:xfrm>
            <a:off x="126287" y="1142289"/>
            <a:ext cx="5616624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</a:t>
            </a:r>
          </a:p>
          <a:p>
            <a:pPr algn="just"/>
            <a:endParaRPr lang="es-MX" sz="1400" b="1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Actualizar</a:t>
            </a:r>
            <a:r>
              <a:rPr lang="es-MX" sz="1400" dirty="0">
                <a:latin typeface="Montserrat" panose="00000500000000000000" pitchFamily="2" charset="0"/>
              </a:rPr>
              <a:t>, elaborar y difundir mapas de inundación para </a:t>
            </a:r>
            <a:r>
              <a:rPr lang="es-MX" sz="1400" dirty="0" smtClean="0">
                <a:latin typeface="Montserrat" panose="00000500000000000000" pitchFamily="2" charset="0"/>
              </a:rPr>
              <a:t>ríos, </a:t>
            </a:r>
            <a:r>
              <a:rPr lang="es-MX" sz="1400" dirty="0">
                <a:latin typeface="Montserrat" panose="00000500000000000000" pitchFamily="2" charset="0"/>
              </a:rPr>
              <a:t>centros </a:t>
            </a:r>
            <a:r>
              <a:rPr lang="es-MX" sz="1400" dirty="0" smtClean="0">
                <a:latin typeface="Montserrat" panose="00000500000000000000" pitchFamily="2" charset="0"/>
              </a:rPr>
              <a:t>urbanos y presas, </a:t>
            </a:r>
            <a:r>
              <a:rPr lang="es-MX" sz="1400" dirty="0">
                <a:latin typeface="Montserrat" panose="00000500000000000000" pitchFamily="2" charset="0"/>
              </a:rPr>
              <a:t>con apoyo de las dependencias académicas del </a:t>
            </a:r>
            <a:r>
              <a:rPr lang="es-MX" sz="1400" dirty="0" smtClean="0">
                <a:latin typeface="Montserrat" panose="00000500000000000000" pitchFamily="2" charset="0"/>
              </a:rPr>
              <a:t>estado, para los municipios de </a:t>
            </a:r>
            <a:r>
              <a:rPr lang="es-MX" sz="1400" b="1" dirty="0" smtClean="0">
                <a:latin typeface="Montserrat" panose="00000500000000000000" pitchFamily="2" charset="0"/>
              </a:rPr>
              <a:t>peligro alto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Fortalecer el monitoreo y vigilancia </a:t>
            </a:r>
            <a:r>
              <a:rPr lang="es-MX" sz="1400" dirty="0" err="1" smtClean="0">
                <a:latin typeface="Montserrat" panose="00000500000000000000" pitchFamily="2" charset="0"/>
              </a:rPr>
              <a:t>hidrometeorológica</a:t>
            </a:r>
            <a:r>
              <a:rPr lang="es-MX" sz="1400" dirty="0" smtClean="0">
                <a:latin typeface="Montserrat" panose="00000500000000000000" pitchFamily="2" charset="0"/>
              </a:rPr>
              <a:t>, principalmente en las cuencas de los ríos San Pedro y Calvillo, ya que existe una red de estaciones climatológicas e hidrométricas, las cuales no todas operan de forma automática.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Montserrat" panose="00000500000000000000" pitchFamily="2" charset="0"/>
              </a:rPr>
              <a:t>Delimitar las zonas federales</a:t>
            </a:r>
            <a:r>
              <a:rPr lang="es-MX" sz="1400" dirty="0" smtClean="0">
                <a:latin typeface="Montserrat" panose="00000500000000000000" pitchFamily="2" charset="0"/>
              </a:rPr>
              <a:t> para </a:t>
            </a:r>
            <a:r>
              <a:rPr lang="es-MX" sz="1400" b="1" dirty="0" smtClean="0">
                <a:latin typeface="Montserrat" panose="00000500000000000000" pitchFamily="2" charset="0"/>
              </a:rPr>
              <a:t>disminuir</a:t>
            </a:r>
            <a:r>
              <a:rPr lang="es-MX" sz="1400" dirty="0" smtClean="0">
                <a:latin typeface="Montserrat" panose="00000500000000000000" pitchFamily="2" charset="0"/>
              </a:rPr>
              <a:t> las </a:t>
            </a:r>
            <a:r>
              <a:rPr lang="es-MX" sz="1400" b="1" dirty="0" smtClean="0">
                <a:latin typeface="Montserrat" panose="00000500000000000000" pitchFamily="2" charset="0"/>
              </a:rPr>
              <a:t>invasiones</a:t>
            </a:r>
            <a:r>
              <a:rPr lang="es-MX" sz="1400" dirty="0" smtClean="0">
                <a:latin typeface="Montserrat" panose="00000500000000000000" pitchFamily="2" charset="0"/>
              </a:rPr>
              <a:t> aguas abajo de las </a:t>
            </a:r>
            <a:r>
              <a:rPr lang="es-MX" sz="1400" b="1" dirty="0" smtClean="0">
                <a:latin typeface="Montserrat" panose="00000500000000000000" pitchFamily="2" charset="0"/>
              </a:rPr>
              <a:t>presas</a:t>
            </a:r>
            <a:r>
              <a:rPr lang="es-MX" sz="1400" dirty="0" smtClean="0">
                <a:latin typeface="Montserrat" panose="00000500000000000000" pitchFamily="2" charset="0"/>
              </a:rPr>
              <a:t>, así como en las </a:t>
            </a:r>
            <a:r>
              <a:rPr lang="es-MX" sz="1400" b="1" dirty="0" smtClean="0">
                <a:latin typeface="Montserrat" panose="00000500000000000000" pitchFamily="2" charset="0"/>
              </a:rPr>
              <a:t>márgenes de arroyos  y ríos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Elaborar un inventario que integre las características y condiciones de las obras de protección, para el control de avenidas en el estado.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>
                <a:latin typeface="Montserrat" panose="00000500000000000000" pitchFamily="2" charset="0"/>
              </a:rPr>
              <a:t>Dar </a:t>
            </a:r>
            <a:r>
              <a:rPr lang="es-MX" sz="1400" b="1" dirty="0">
                <a:latin typeface="Montserrat" panose="00000500000000000000" pitchFamily="2" charset="0"/>
              </a:rPr>
              <a:t>mantenimiento </a:t>
            </a:r>
            <a:r>
              <a:rPr lang="es-MX" sz="1400" b="1" dirty="0" smtClean="0">
                <a:latin typeface="Montserrat" panose="00000500000000000000" pitchFamily="2" charset="0"/>
              </a:rPr>
              <a:t>preventivo a </a:t>
            </a:r>
            <a:r>
              <a:rPr lang="es-MX" sz="1400" b="1" dirty="0">
                <a:latin typeface="Montserrat" panose="00000500000000000000" pitchFamily="2" charset="0"/>
              </a:rPr>
              <a:t>los </a:t>
            </a:r>
            <a:r>
              <a:rPr lang="es-MX" sz="1400" b="1" dirty="0" smtClean="0">
                <a:latin typeface="Montserrat" panose="00000500000000000000" pitchFamily="2" charset="0"/>
              </a:rPr>
              <a:t>bordos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</a:rPr>
              <a:t>con </a:t>
            </a:r>
            <a:r>
              <a:rPr lang="es-MX" sz="1400" dirty="0">
                <a:latin typeface="Montserrat" panose="00000500000000000000" pitchFamily="2" charset="0"/>
              </a:rPr>
              <a:t>el fin de proteger a los centros de población y zonas productivas. 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Vigilar las presas y bordos que se utilizan como centros recreativos, ya que han ocurrido pérdidas humanas en los últimos años.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7" name="2 CuadroTexto">
            <a:extLst>
              <a:ext uri="{FF2B5EF4-FFF2-40B4-BE49-F238E27FC236}">
                <a16:creationId xmlns="" xmlns:a16="http://schemas.microsoft.com/office/drawing/2014/main" id="{8704289E-E0FC-492E-AA72-A14602583E7F}"/>
              </a:ext>
            </a:extLst>
          </p:cNvPr>
          <p:cNvSpPr txBox="1"/>
          <p:nvPr/>
        </p:nvSpPr>
        <p:spPr>
          <a:xfrm>
            <a:off x="251520" y="362730"/>
            <a:ext cx="1819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Inundaciones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087315" y="6351711"/>
            <a:ext cx="4986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800" b="1" dirty="0">
                <a:latin typeface="Montserrat Light" panose="00000400000000000000" pitchFamily="2" charset="0"/>
              </a:rPr>
              <a:t>Fuente: PRONACCH, </a:t>
            </a:r>
            <a:r>
              <a:rPr lang="es-MX" sz="800" b="1" dirty="0" smtClean="0">
                <a:latin typeface="Montserrat Light" panose="00000400000000000000" pitchFamily="2" charset="0"/>
              </a:rPr>
              <a:t>2013</a:t>
            </a:r>
          </a:p>
          <a:p>
            <a:pPr algn="r"/>
            <a:r>
              <a:rPr lang="es-MX" sz="800" b="1" dirty="0">
                <a:latin typeface="Montserrat Light" panose="00000400000000000000" pitchFamily="2" charset="0"/>
                <a:hlinkClick r:id="rId3"/>
              </a:rPr>
              <a:t>https://www.gob.mx/conagua/acciones-y-programas/lerma-santiago-pacifico</a:t>
            </a:r>
            <a:endParaRPr lang="es-MX" sz="800" b="1" dirty="0" smtClean="0">
              <a:latin typeface="Montserrat Light" panose="00000400000000000000" pitchFamily="2" charset="0"/>
              <a:hlinkClick r:id="rId3"/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6017231" y="971779"/>
            <a:ext cx="3040973" cy="2549551"/>
            <a:chOff x="6033133" y="971779"/>
            <a:chExt cx="3040973" cy="254955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0" t="3039" r="2904" b="3536"/>
            <a:stretch/>
          </p:blipFill>
          <p:spPr bwMode="auto">
            <a:xfrm>
              <a:off x="6033133" y="971779"/>
              <a:ext cx="3040973" cy="2549551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 descr="D:\CENAPRED\2018\Logos CENAPRED_nvos\logo CENAPRED_vertical y horizontal-0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0432" y="3212976"/>
              <a:ext cx="479351" cy="1448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7 Grupo"/>
          <p:cNvGrpSpPr/>
          <p:nvPr/>
        </p:nvGrpSpPr>
        <p:grpSpPr>
          <a:xfrm>
            <a:off x="6017231" y="3730439"/>
            <a:ext cx="3035699" cy="2452427"/>
            <a:chOff x="6017231" y="3730439"/>
            <a:chExt cx="3035699" cy="2452427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7231" y="3730439"/>
              <a:ext cx="3035699" cy="2452427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8241" y="5373216"/>
              <a:ext cx="1037751" cy="5498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2331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-18162" y="318802"/>
            <a:ext cx="4716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14610" y="5373216"/>
            <a:ext cx="892448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 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para mitigar los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riesgos: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>
                <a:latin typeface="Montserrat" panose="00000500000000000000" pitchFamily="2" charset="0"/>
              </a:rPr>
              <a:t>Optimizar el uso del agua </a:t>
            </a:r>
            <a:r>
              <a:rPr lang="es-MX" sz="1400" dirty="0">
                <a:latin typeface="Montserrat" panose="00000500000000000000" pitchFamily="2" charset="0"/>
              </a:rPr>
              <a:t>con la construcción o el buen manejo de infraestructura tal como: presas, tanques de almacenamiento, sistemas de abastecimiento de agua potable, plantas de tratamiento de aguas negras, perforación de pozos, canales revestidos y sistemas de irrigación.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Trabajar con la población en </a:t>
            </a:r>
            <a:r>
              <a:rPr lang="es-MX" sz="1400" b="1" dirty="0">
                <a:latin typeface="Montserrat" panose="00000500000000000000" pitchFamily="2" charset="0"/>
              </a:rPr>
              <a:t>campañas de concientización </a:t>
            </a:r>
            <a:r>
              <a:rPr lang="es-MX" sz="1400" dirty="0">
                <a:latin typeface="Montserrat" panose="00000500000000000000" pitchFamily="2" charset="0"/>
              </a:rPr>
              <a:t>sobre una cultura del cuidado del agua.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79512" y="764704"/>
            <a:ext cx="8756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Sequía</a:t>
            </a:r>
            <a:endParaRPr lang="es-MX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534" y="1700808"/>
            <a:ext cx="62236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Recursos disponibles en el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CENAPRED: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Capas de indicadores cuantitativos, de eventos históricos y de escenarios de riesgo por sequía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  <a:hlinkClick r:id="rId2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2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2"/>
              </a:rPr>
              <a:t>www.atlasnacionalderiesgos.gob.mx/archivo/visor-capas.html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G</a:t>
            </a:r>
            <a:r>
              <a:rPr lang="es-MX" sz="1400" b="1" i="1" dirty="0" smtClean="0">
                <a:latin typeface="Montserrat" panose="00000500000000000000" pitchFamily="2" charset="0"/>
              </a:rPr>
              <a:t>uía de contenido mínimo para la elaboración del Atlas Nacional de Riesgos</a:t>
            </a:r>
            <a:r>
              <a:rPr lang="es-MX" sz="1400" dirty="0" smtClean="0">
                <a:latin typeface="Montserrat" panose="00000500000000000000" pitchFamily="2" charset="0"/>
              </a:rPr>
              <a:t>. Anexo Único, Fracción V.9 </a:t>
            </a:r>
            <a:r>
              <a:rPr lang="es-MX" sz="1400" dirty="0" smtClean="0">
                <a:latin typeface="Montserrat" panose="00000500000000000000" pitchFamily="2" charset="0"/>
                <a:hlinkClick r:id="rId3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3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3"/>
              </a:rPr>
              <a:t>www.atlasnacionalderiesgos.gob.mx/descargas/Guia_contenido_minimo2016.pdf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Fascículo </a:t>
            </a:r>
            <a:r>
              <a:rPr lang="es-MX" sz="1400" dirty="0">
                <a:latin typeface="Montserrat" panose="00000500000000000000" pitchFamily="2" charset="0"/>
              </a:rPr>
              <a:t>de </a:t>
            </a:r>
            <a:r>
              <a:rPr lang="es-MX" sz="1400" i="1" dirty="0">
                <a:latin typeface="Montserrat" panose="00000500000000000000" pitchFamily="2" charset="0"/>
              </a:rPr>
              <a:t>Sequías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4"/>
              </a:rPr>
              <a:t>https://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www.cenapred.gob.mx/es/Publicaciones/archivos/8-FASCCULOSEQUAS.PDF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Otros: </a:t>
            </a:r>
            <a:r>
              <a:rPr lang="es-MX" sz="1400" b="1" i="1" dirty="0">
                <a:latin typeface="Montserrat" panose="00000500000000000000" pitchFamily="2" charset="0"/>
              </a:rPr>
              <a:t>Monitor de Sequía en México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5"/>
              </a:rPr>
              <a:t>https://</a:t>
            </a:r>
            <a:r>
              <a:rPr lang="es-MX" sz="1400" dirty="0" smtClean="0">
                <a:latin typeface="Montserrat" panose="00000500000000000000" pitchFamily="2" charset="0"/>
                <a:hlinkClick r:id="rId5"/>
              </a:rPr>
              <a:t>smn.cna.gob.mx/es/climatologia/monitor-de-sequia/monitor-de-sequia-en-mexico</a:t>
            </a:r>
            <a:r>
              <a:rPr lang="es-MX" sz="1400" dirty="0" smtClean="0">
                <a:latin typeface="Montserrat" panose="00000500000000000000" pitchFamily="2" charset="0"/>
              </a:rPr>
              <a:t> y </a:t>
            </a:r>
            <a:r>
              <a:rPr lang="es-MX" sz="1400" dirty="0">
                <a:latin typeface="Montserrat" panose="00000500000000000000" pitchFamily="2" charset="0"/>
              </a:rPr>
              <a:t>libro </a:t>
            </a:r>
            <a:r>
              <a:rPr lang="es-MX" sz="1400" b="1" i="1" dirty="0">
                <a:latin typeface="Montserrat" panose="00000500000000000000" pitchFamily="2" charset="0"/>
              </a:rPr>
              <a:t>Análisis de Sequías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6"/>
              </a:rPr>
              <a:t>http://</a:t>
            </a:r>
            <a:r>
              <a:rPr lang="es-MX" sz="1400" dirty="0" smtClean="0">
                <a:latin typeface="Montserrat" panose="00000500000000000000" pitchFamily="2" charset="0"/>
                <a:hlinkClick r:id="rId6"/>
              </a:rPr>
              <a:t>www.atlasnacionalderiesgos.gob.mx/descargas/anexos.zip</a:t>
            </a:r>
            <a:endParaRPr lang="es-MX" sz="1400" dirty="0" smtClean="0">
              <a:latin typeface="Montserrat" panose="00000500000000000000" pitchFamily="2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5497" y="1052736"/>
            <a:ext cx="63367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Impacto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Dos declaratorias </a:t>
            </a:r>
            <a:r>
              <a:rPr lang="es-MX" sz="1400" b="1" dirty="0">
                <a:latin typeface="Montserrat" panose="00000500000000000000" pitchFamily="2" charset="0"/>
              </a:rPr>
              <a:t>de desastre por </a:t>
            </a:r>
            <a:r>
              <a:rPr lang="es-MX" sz="1400" b="1" dirty="0" smtClean="0">
                <a:latin typeface="Montserrat" panose="00000500000000000000" pitchFamily="2" charset="0"/>
              </a:rPr>
              <a:t>sequía </a:t>
            </a:r>
            <a:r>
              <a:rPr lang="es-MX" sz="1400" dirty="0" smtClean="0">
                <a:latin typeface="Montserrat" panose="00000500000000000000" pitchFamily="2" charset="0"/>
              </a:rPr>
              <a:t>(</a:t>
            </a:r>
            <a:r>
              <a:rPr lang="es-MX" sz="1400" dirty="0">
                <a:latin typeface="Montserrat" panose="00000500000000000000" pitchFamily="2" charset="0"/>
              </a:rPr>
              <a:t>base de datos de declaratorias de desastres y emergencias de 2000 a 2018</a:t>
            </a:r>
            <a:r>
              <a:rPr lang="es-MX" sz="1400" dirty="0" smtClean="0">
                <a:latin typeface="Montserrat" panose="00000500000000000000" pitchFamily="2" charset="0"/>
              </a:rPr>
              <a:t>).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496" y="2617339"/>
            <a:ext cx="2700000" cy="1708338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6540423" y="4458598"/>
            <a:ext cx="2292146" cy="33855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>
                <a:latin typeface="Montserrat" panose="00000500000000000000" pitchFamily="2" charset="0"/>
              </a:rPr>
              <a:t>Índice de peligro por sequía en los municipios de </a:t>
            </a:r>
            <a:r>
              <a:rPr lang="es-MX" sz="800" b="1" dirty="0">
                <a:latin typeface="Montserrat" panose="00000500000000000000" pitchFamily="2" charset="0"/>
              </a:rPr>
              <a:t>Aguascalientes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6630142" y="1052736"/>
            <a:ext cx="224769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Eventos históricos: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1962</a:t>
            </a:r>
            <a:endParaRPr lang="es-MX" sz="1400" b="1" dirty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1977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1998-2000</a:t>
            </a:r>
            <a:endParaRPr lang="es-MX" sz="14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85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179512" y="1916832"/>
            <a:ext cx="532859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Recursos disponibles en el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CENAPRED: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Capas de indicadores cuantitativos y de escenarios de riesgo </a:t>
            </a:r>
            <a:r>
              <a:rPr lang="es-MX" sz="1400" b="1" dirty="0">
                <a:latin typeface="Montserrat" panose="00000500000000000000" pitchFamily="2" charset="0"/>
              </a:rPr>
              <a:t>por ondas de calor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</a:rPr>
              <a:t>(nuevos, próximamente en el </a:t>
            </a:r>
            <a:r>
              <a:rPr lang="es-MX" sz="1400" dirty="0" err="1" smtClean="0">
                <a:latin typeface="Montserrat" panose="00000500000000000000" pitchFamily="2" charset="0"/>
              </a:rPr>
              <a:t>ANR</a:t>
            </a:r>
            <a:r>
              <a:rPr lang="es-MX" sz="1400" dirty="0" smtClean="0">
                <a:latin typeface="Montserrat" panose="00000500000000000000" pitchFamily="2" charset="0"/>
              </a:rPr>
              <a:t>).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solidFill>
                  <a:srgbClr val="FF0000"/>
                </a:solidFill>
                <a:latin typeface="Montserrat" panose="00000500000000000000" pitchFamily="2" charset="0"/>
              </a:rPr>
              <a:t>Estudio</a:t>
            </a:r>
            <a:r>
              <a:rPr lang="es-MX" sz="1400" dirty="0">
                <a:latin typeface="Montserrat" panose="00000500000000000000" pitchFamily="2" charset="0"/>
              </a:rPr>
              <a:t>: Mapas de riesgo por temperaturas máximas (3ª etapa ondas de calor) </a:t>
            </a:r>
            <a:r>
              <a:rPr lang="es-MX" sz="1400" dirty="0">
                <a:latin typeface="Montserrat" panose="00000500000000000000" pitchFamily="2" charset="0"/>
                <a:hlinkClick r:id="rId3"/>
              </a:rPr>
              <a:t>http://www1.cenapred.unam.mx/DIR_INVESTIGACION/Fraccion_XLI/RH/180301_RH_ondas_de_calor_mapas.pdf</a:t>
            </a:r>
            <a:endParaRPr lang="es-MX" sz="1400" dirty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G</a:t>
            </a:r>
            <a:r>
              <a:rPr lang="es-MX" sz="1400" b="1" i="1" dirty="0" smtClean="0">
                <a:latin typeface="Montserrat" panose="00000500000000000000" pitchFamily="2" charset="0"/>
              </a:rPr>
              <a:t>uía de contenido mínimo para la elaboración del Atlas Nacional de Riesgos</a:t>
            </a:r>
            <a:r>
              <a:rPr lang="es-MX" sz="1400" dirty="0" smtClean="0">
                <a:latin typeface="Montserrat" panose="00000500000000000000" pitchFamily="2" charset="0"/>
              </a:rPr>
              <a:t>. Anexo Único, Fracción V.12 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4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www.atlasnacionalderiesgos.gob.mx/descargas/Guia_contenido_minimo2016.pdf</a:t>
            </a:r>
            <a:endParaRPr lang="es-MX" sz="1400" dirty="0" smtClean="0">
              <a:latin typeface="Montserrat" panose="00000500000000000000" pitchFamily="2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0" y="315014"/>
            <a:ext cx="4716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63922" y="827420"/>
            <a:ext cx="8756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/>
              </a:rPr>
              <a:t>Ondas de </a:t>
            </a:r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calor</a:t>
            </a:r>
            <a:endParaRPr lang="es-MX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179512" y="1268760"/>
            <a:ext cx="61930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Impacto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Dos </a:t>
            </a:r>
            <a:r>
              <a:rPr lang="es-MX" sz="1400" b="1" dirty="0">
                <a:latin typeface="Montserrat" panose="00000500000000000000" pitchFamily="2" charset="0"/>
              </a:rPr>
              <a:t>decesos por </a:t>
            </a:r>
            <a:r>
              <a:rPr lang="es-MX" sz="1400" b="1" dirty="0" smtClean="0">
                <a:latin typeface="Montserrat" panose="00000500000000000000" pitchFamily="2" charset="0"/>
              </a:rPr>
              <a:t>calor </a:t>
            </a:r>
            <a:r>
              <a:rPr lang="es-MX" sz="1400" dirty="0" smtClean="0">
                <a:latin typeface="Montserrat" panose="00000500000000000000" pitchFamily="2" charset="0"/>
              </a:rPr>
              <a:t>de </a:t>
            </a:r>
            <a:r>
              <a:rPr lang="es-MX" sz="1400" dirty="0">
                <a:latin typeface="Montserrat" panose="00000500000000000000" pitchFamily="2" charset="0"/>
              </a:rPr>
              <a:t>1998 a 2017 (SS, 2019</a:t>
            </a:r>
            <a:r>
              <a:rPr lang="es-MX" sz="1400" dirty="0" smtClean="0">
                <a:latin typeface="Montserrat" panose="00000500000000000000" pitchFamily="2" charset="0"/>
              </a:rPr>
              <a:t>).</a:t>
            </a: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452285"/>
            <a:ext cx="2880000" cy="2257123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6228184" y="4725144"/>
            <a:ext cx="2447952" cy="33855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>
                <a:latin typeface="Montserrat" panose="00000500000000000000" pitchFamily="2" charset="0"/>
              </a:rPr>
              <a:t>Índice de peligro </a:t>
            </a:r>
            <a:r>
              <a:rPr lang="es-MX" sz="800" b="1" dirty="0">
                <a:latin typeface="Montserrat" panose="00000500000000000000" pitchFamily="2" charset="0"/>
              </a:rPr>
              <a:t>por </a:t>
            </a:r>
            <a:r>
              <a:rPr lang="es-MX" sz="800" b="1" dirty="0" smtClean="0">
                <a:latin typeface="Montserrat" panose="00000500000000000000" pitchFamily="2" charset="0"/>
              </a:rPr>
              <a:t>ondas de </a:t>
            </a:r>
            <a:r>
              <a:rPr lang="es-MX" sz="800" b="1" dirty="0">
                <a:latin typeface="Montserrat" panose="00000500000000000000" pitchFamily="2" charset="0"/>
              </a:rPr>
              <a:t>calor </a:t>
            </a:r>
            <a:r>
              <a:rPr lang="es-MX" sz="800" b="1" dirty="0" smtClean="0">
                <a:latin typeface="Montserrat" panose="00000500000000000000" pitchFamily="2" charset="0"/>
              </a:rPr>
              <a:t>en los municipios de </a:t>
            </a:r>
            <a:r>
              <a:rPr lang="es-MX" sz="800" b="1" dirty="0">
                <a:latin typeface="Montserrat" panose="00000500000000000000" pitchFamily="2" charset="0"/>
              </a:rPr>
              <a:t>Aguascalientes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79512" y="5109572"/>
            <a:ext cx="885698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 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para mitigar los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riesgos: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Identificar a </a:t>
            </a:r>
            <a:r>
              <a:rPr lang="es-MX" sz="1400" b="1" dirty="0">
                <a:latin typeface="Montserrat" panose="00000500000000000000" pitchFamily="2" charset="0"/>
              </a:rPr>
              <a:t>población y </a:t>
            </a:r>
            <a:r>
              <a:rPr lang="es-MX" sz="1400" b="1" dirty="0" smtClean="0">
                <a:latin typeface="Montserrat" panose="00000500000000000000" pitchFamily="2" charset="0"/>
              </a:rPr>
              <a:t>vivienda vulnerable </a:t>
            </a:r>
            <a:r>
              <a:rPr lang="es-MX" sz="1400" dirty="0" smtClean="0">
                <a:latin typeface="Montserrat" panose="00000500000000000000" pitchFamily="2" charset="0"/>
              </a:rPr>
              <a:t>(indigentes</a:t>
            </a:r>
            <a:r>
              <a:rPr lang="es-MX" sz="1400" dirty="0">
                <a:latin typeface="Montserrat" panose="00000500000000000000" pitchFamily="2" charset="0"/>
              </a:rPr>
              <a:t>, infantes, enfermos, personas adultas mayores y con discapacidad), así como personas en pobreza </a:t>
            </a:r>
            <a:r>
              <a:rPr lang="es-MX" sz="1400" dirty="0" smtClean="0">
                <a:latin typeface="Montserrat" panose="00000500000000000000" pitchFamily="2" charset="0"/>
              </a:rPr>
              <a:t>extrema.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Promover </a:t>
            </a:r>
            <a:r>
              <a:rPr lang="es-MX" sz="1400" b="1" dirty="0" smtClean="0">
                <a:latin typeface="Montserrat" panose="00000500000000000000" pitchFamily="2" charset="0"/>
              </a:rPr>
              <a:t>mejoras a la vivienda</a:t>
            </a:r>
            <a:r>
              <a:rPr lang="es-MX" sz="1400" dirty="0" smtClean="0">
                <a:latin typeface="Montserrat" panose="00000500000000000000" pitchFamily="2" charset="0"/>
              </a:rPr>
              <a:t> para tener aislamiento térmico y el uso correcto de sistemas de aire acondicionado.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Brindar </a:t>
            </a:r>
            <a:r>
              <a:rPr lang="es-MX" sz="1400" b="1" dirty="0">
                <a:latin typeface="Montserrat" panose="00000500000000000000" pitchFamily="2" charset="0"/>
              </a:rPr>
              <a:t>albergue </a:t>
            </a:r>
            <a:r>
              <a:rPr lang="es-MX" sz="1400" dirty="0">
                <a:latin typeface="Montserrat" panose="00000500000000000000" pitchFamily="2" charset="0"/>
              </a:rPr>
              <a:t>con instalaciones adecuadas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6012160" y="1268760"/>
            <a:ext cx="2846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Zonas de impacto: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Principalmente el </a:t>
            </a:r>
            <a:r>
              <a:rPr lang="es-MX" sz="1400" b="1" dirty="0" smtClean="0">
                <a:latin typeface="Montserrat" panose="00000500000000000000" pitchFamily="2" charset="0"/>
              </a:rPr>
              <a:t>oriente de la entidad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45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-24245" y="328881"/>
            <a:ext cx="5004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79512" y="899428"/>
            <a:ext cx="8756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/>
              </a:rPr>
              <a:t>Recomendaciones para mitigar los riesgos</a:t>
            </a: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2" r="6776" b="4426"/>
          <a:stretch/>
        </p:blipFill>
        <p:spPr>
          <a:xfrm>
            <a:off x="5244119" y="2132856"/>
            <a:ext cx="3600000" cy="2632736"/>
          </a:xfrm>
          <a:prstGeom prst="rect">
            <a:avLst/>
          </a:prstGeom>
        </p:spPr>
      </p:pic>
      <p:sp>
        <p:nvSpPr>
          <p:cNvPr id="13" name="12 CuadroTexto"/>
          <p:cNvSpPr txBox="1"/>
          <p:nvPr/>
        </p:nvSpPr>
        <p:spPr>
          <a:xfrm>
            <a:off x="5832120" y="4837026"/>
            <a:ext cx="2423998" cy="21544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>
                <a:latin typeface="Montserrat" panose="00000500000000000000" pitchFamily="2" charset="0"/>
              </a:rPr>
              <a:t>Propuesta de estaciones meteorológicas 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150558" y="1844824"/>
            <a:ext cx="4421442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Para </a:t>
            </a:r>
            <a:r>
              <a:rPr lang="es-MX" sz="1400" dirty="0">
                <a:latin typeface="Montserrat" panose="00000500000000000000" pitchFamily="2" charset="0"/>
              </a:rPr>
              <a:t>mejorar el monitoreo de lluvias y </a:t>
            </a:r>
            <a:r>
              <a:rPr lang="es-MX" sz="1400" dirty="0" smtClean="0">
                <a:latin typeface="Montserrat" panose="00000500000000000000" pitchFamily="2" charset="0"/>
              </a:rPr>
              <a:t>temperaturas, entre otras variables, </a:t>
            </a:r>
            <a:r>
              <a:rPr lang="es-MX" sz="1400" b="1" dirty="0">
                <a:latin typeface="Montserrat" panose="00000500000000000000" pitchFamily="2" charset="0"/>
              </a:rPr>
              <a:t>se </a:t>
            </a:r>
            <a:r>
              <a:rPr lang="es-MX" sz="1400" b="1" dirty="0" smtClean="0">
                <a:latin typeface="Montserrat" panose="00000500000000000000" pitchFamily="2" charset="0"/>
              </a:rPr>
              <a:t>recomienda incrementar </a:t>
            </a:r>
            <a:r>
              <a:rPr lang="es-MX" sz="1400" b="1" dirty="0">
                <a:latin typeface="Montserrat" panose="00000500000000000000" pitchFamily="2" charset="0"/>
              </a:rPr>
              <a:t>el número de estaciones meteorológicas en la </a:t>
            </a:r>
            <a:r>
              <a:rPr lang="es-MX" sz="1400" b="1" dirty="0" smtClean="0">
                <a:latin typeface="Montserrat" panose="00000500000000000000" pitchFamily="2" charset="0"/>
              </a:rPr>
              <a:t>entidad</a:t>
            </a:r>
            <a:r>
              <a:rPr lang="es-MX" sz="1400" dirty="0" smtClean="0">
                <a:latin typeface="Montserrat" panose="00000500000000000000" pitchFamily="2" charset="0"/>
              </a:rPr>
              <a:t>, </a:t>
            </a:r>
            <a:r>
              <a:rPr lang="es-MX" sz="1400" dirty="0">
                <a:latin typeface="Montserrat" panose="00000500000000000000" pitchFamily="2" charset="0"/>
              </a:rPr>
              <a:t>con </a:t>
            </a:r>
            <a:r>
              <a:rPr lang="es-MX" sz="1400" b="1" dirty="0" smtClean="0">
                <a:latin typeface="Montserrat" panose="00000500000000000000" pitchFamily="2" charset="0"/>
              </a:rPr>
              <a:t>siete estaciones </a:t>
            </a:r>
            <a:r>
              <a:rPr lang="es-MX" sz="1400" b="1" dirty="0">
                <a:latin typeface="Montserrat" panose="00000500000000000000" pitchFamily="2" charset="0"/>
              </a:rPr>
              <a:t>adicionales a las </a:t>
            </a:r>
            <a:r>
              <a:rPr lang="es-MX" sz="1400" b="1" dirty="0" smtClean="0">
                <a:latin typeface="Montserrat" panose="00000500000000000000" pitchFamily="2" charset="0"/>
              </a:rPr>
              <a:t>12 que </a:t>
            </a:r>
            <a:r>
              <a:rPr lang="es-MX" sz="1400" b="1" dirty="0">
                <a:latin typeface="Montserrat" panose="00000500000000000000" pitchFamily="2" charset="0"/>
              </a:rPr>
              <a:t>actualmente transmiten</a:t>
            </a:r>
            <a:r>
              <a:rPr lang="es-MX" sz="1400" dirty="0">
                <a:latin typeface="Montserrat" panose="00000500000000000000" pitchFamily="2" charset="0"/>
              </a:rPr>
              <a:t>, ubicándolas en las siguientes cuencas hidrológicas: </a:t>
            </a:r>
            <a:r>
              <a:rPr lang="es-MX" sz="1400" dirty="0" smtClean="0">
                <a:latin typeface="Montserrat" panose="00000500000000000000" pitchFamily="2" charset="0"/>
              </a:rPr>
              <a:t>dos en </a:t>
            </a:r>
            <a:r>
              <a:rPr lang="es-MX" sz="1400" dirty="0">
                <a:latin typeface="Montserrat" panose="00000500000000000000" pitchFamily="2" charset="0"/>
              </a:rPr>
              <a:t>río </a:t>
            </a:r>
            <a:r>
              <a:rPr lang="es-MX" sz="1400" dirty="0" err="1">
                <a:latin typeface="Montserrat" panose="00000500000000000000" pitchFamily="2" charset="0"/>
              </a:rPr>
              <a:t>Juchipila</a:t>
            </a:r>
            <a:r>
              <a:rPr lang="es-MX" sz="1400" dirty="0">
                <a:latin typeface="Montserrat" panose="00000500000000000000" pitchFamily="2" charset="0"/>
              </a:rPr>
              <a:t> y cinco en río Verde Grande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  <a:p>
            <a:endParaRPr lang="es-MX" sz="1400" b="1" dirty="0" smtClean="0">
              <a:latin typeface="Montserrat" panose="00000500000000000000" pitchFamily="2" charset="0"/>
            </a:endParaRPr>
          </a:p>
          <a:p>
            <a:r>
              <a:rPr lang="es-MX" sz="1400" b="1" dirty="0" smtClean="0">
                <a:latin typeface="Montserrat" panose="00000500000000000000" pitchFamily="2" charset="0"/>
              </a:rPr>
              <a:t>Además: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Curso </a:t>
            </a:r>
            <a:r>
              <a:rPr lang="es-MX" sz="1400" b="1" i="1" dirty="0" smtClean="0">
                <a:latin typeface="Montserrat" panose="00000500000000000000" pitchFamily="2" charset="0"/>
              </a:rPr>
              <a:t>¿</a:t>
            </a:r>
            <a:r>
              <a:rPr lang="es-MX" sz="1400" b="1" i="1" dirty="0">
                <a:latin typeface="Montserrat" panose="00000500000000000000" pitchFamily="2" charset="0"/>
              </a:rPr>
              <a:t>Cómo me preparo ante la  presencia de ciclones tropicales, inundaciones, heladas y tormentas?</a:t>
            </a:r>
            <a:endParaRPr lang="es-MX" sz="1400" dirty="0">
              <a:latin typeface="Montserrat" panose="00000500000000000000" pitchFamily="2" charset="0"/>
            </a:endParaRPr>
          </a:p>
          <a:p>
            <a:r>
              <a:rPr lang="es-MX" sz="1400" dirty="0">
                <a:latin typeface="Montserrat" panose="00000500000000000000" pitchFamily="2" charset="0"/>
              </a:rPr>
              <a:t>      (Auditorio del CENAPRED, </a:t>
            </a:r>
            <a:r>
              <a:rPr lang="es-MX" sz="1400" dirty="0" smtClean="0">
                <a:latin typeface="Montserrat" panose="00000500000000000000" pitchFamily="2" charset="0"/>
              </a:rPr>
              <a:t>22 </a:t>
            </a:r>
            <a:r>
              <a:rPr lang="es-MX" sz="1400" dirty="0">
                <a:latin typeface="Montserrat" panose="00000500000000000000" pitchFamily="2" charset="0"/>
              </a:rPr>
              <a:t>de marzo).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Seminario </a:t>
            </a:r>
            <a:r>
              <a:rPr lang="es-MX" sz="1400" b="1" dirty="0">
                <a:latin typeface="Montserrat" panose="00000500000000000000" pitchFamily="2" charset="0"/>
              </a:rPr>
              <a:t>de </a:t>
            </a:r>
            <a:r>
              <a:rPr lang="es-MX" sz="1400" b="1" i="1" dirty="0">
                <a:latin typeface="Montserrat" panose="00000500000000000000" pitchFamily="2" charset="0"/>
              </a:rPr>
              <a:t>Riesgos hidrometeorológicos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</a:p>
          <a:p>
            <a:r>
              <a:rPr lang="es-MX" sz="1400" dirty="0">
                <a:latin typeface="Montserrat" panose="00000500000000000000" pitchFamily="2" charset="0"/>
              </a:rPr>
              <a:t>      (Auditorio del CENAPRED, 27 de marzo).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Cursos </a:t>
            </a:r>
            <a:r>
              <a:rPr lang="es-MX" sz="1400" b="1" dirty="0">
                <a:latin typeface="Montserrat" panose="00000500000000000000" pitchFamily="2" charset="0"/>
              </a:rPr>
              <a:t>de sistemas de información geográfica </a:t>
            </a:r>
            <a:r>
              <a:rPr lang="es-MX" sz="1400" dirty="0">
                <a:latin typeface="Montserrat" panose="00000500000000000000" pitchFamily="2" charset="0"/>
              </a:rPr>
              <a:t>(</a:t>
            </a:r>
            <a:r>
              <a:rPr lang="es-MX" sz="1400" i="1" dirty="0" err="1">
                <a:latin typeface="Montserrat" panose="00000500000000000000" pitchFamily="2" charset="0"/>
              </a:rPr>
              <a:t>Qgis</a:t>
            </a:r>
            <a:r>
              <a:rPr lang="es-MX" sz="1400" dirty="0" smtClean="0">
                <a:latin typeface="Montserrat" panose="00000500000000000000" pitchFamily="2" charset="0"/>
              </a:rPr>
              <a:t>)</a:t>
            </a:r>
            <a:endParaRPr lang="es-MX" sz="14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08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4172</TotalTime>
  <Words>3087</Words>
  <Application>Microsoft Office PowerPoint</Application>
  <PresentationFormat>Presentación en pantalla (4:3)</PresentationFormat>
  <Paragraphs>238</Paragraphs>
  <Slides>20</Slides>
  <Notes>11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2" baseType="lpstr">
      <vt:lpstr>Tema de Office</vt:lpstr>
      <vt:lpstr>AutoCAD Drawing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Estrada Cabrera Cynthia Paola</dc:creator>
  <cp:lastModifiedBy>Gutiérrez Martínez Carlos Antonio</cp:lastModifiedBy>
  <cp:revision>227</cp:revision>
  <dcterms:created xsi:type="dcterms:W3CDTF">2018-12-04T21:42:05Z</dcterms:created>
  <dcterms:modified xsi:type="dcterms:W3CDTF">2019-02-19T16:39:07Z</dcterms:modified>
</cp:coreProperties>
</file>