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</p:sldMasterIdLst>
  <p:notesMasterIdLst>
    <p:notesMasterId r:id="rId34"/>
  </p:notesMasterIdLst>
  <p:sldIdLst>
    <p:sldId id="256" r:id="rId2"/>
    <p:sldId id="343" r:id="rId3"/>
    <p:sldId id="345" r:id="rId4"/>
    <p:sldId id="347" r:id="rId5"/>
    <p:sldId id="346" r:id="rId6"/>
    <p:sldId id="263" r:id="rId7"/>
    <p:sldId id="258" r:id="rId8"/>
    <p:sldId id="267" r:id="rId9"/>
    <p:sldId id="339" r:id="rId10"/>
    <p:sldId id="259" r:id="rId11"/>
    <p:sldId id="274" r:id="rId12"/>
    <p:sldId id="284" r:id="rId13"/>
    <p:sldId id="334" r:id="rId14"/>
    <p:sldId id="338" r:id="rId15"/>
    <p:sldId id="268" r:id="rId16"/>
    <p:sldId id="273" r:id="rId17"/>
    <p:sldId id="337" r:id="rId18"/>
    <p:sldId id="269" r:id="rId19"/>
    <p:sldId id="270" r:id="rId20"/>
    <p:sldId id="335" r:id="rId21"/>
    <p:sldId id="322" r:id="rId22"/>
    <p:sldId id="324" r:id="rId23"/>
    <p:sldId id="325" r:id="rId24"/>
    <p:sldId id="333" r:id="rId25"/>
    <p:sldId id="323" r:id="rId26"/>
    <p:sldId id="279" r:id="rId27"/>
    <p:sldId id="266" r:id="rId28"/>
    <p:sldId id="310" r:id="rId29"/>
    <p:sldId id="300" r:id="rId30"/>
    <p:sldId id="283" r:id="rId31"/>
    <p:sldId id="290" r:id="rId32"/>
    <p:sldId id="34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0" autoAdjust="0"/>
    <p:restoredTop sz="81676" autoAdjust="0"/>
  </p:normalViewPr>
  <p:slideViewPr>
    <p:cSldViewPr snapToGrid="0" snapToObjects="1">
      <p:cViewPr>
        <p:scale>
          <a:sx n="63" d="100"/>
          <a:sy n="63" d="100"/>
        </p:scale>
        <p:origin x="-2388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25451-8324-564D-B73D-05A5D5B29DB5}" type="datetimeFigureOut">
              <a:rPr lang="es-ES" smtClean="0"/>
              <a:t>11/05/2018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F6F2F-82FD-C248-831D-C055B42F0A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853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F6F2F-82FD-C248-831D-C055B42F0A0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3264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Adaptado</a:t>
            </a:r>
            <a:r>
              <a:rPr lang="es-ES" baseline="0" dirty="0" smtClean="0"/>
              <a:t> de: UNIDO. Inclusive and </a:t>
            </a:r>
            <a:r>
              <a:rPr lang="es-ES" baseline="0" dirty="0" err="1" smtClean="0"/>
              <a:t>Sustainable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Industry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Development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F6F2F-82FD-C248-831D-C055B42F0A09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041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_tradnl" sz="3200" dirty="0" smtClean="0"/>
              <a:t>Economía Circular y Desarrollo Sustentable </a:t>
            </a:r>
            <a:endParaRPr lang="es-ES_tradnl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05200" y="4881881"/>
            <a:ext cx="8534400" cy="1473200"/>
          </a:xfrm>
        </p:spPr>
        <p:txBody>
          <a:bodyPr>
            <a:normAutofit/>
          </a:bodyPr>
          <a:lstStyle/>
          <a:p>
            <a:endParaRPr lang="es-ES_tradnl" dirty="0"/>
          </a:p>
          <a:p>
            <a:r>
              <a:rPr lang="es-ES_tradnl" sz="2400" dirty="0" smtClean="0"/>
              <a:t>Cristina Cortinas</a:t>
            </a:r>
          </a:p>
        </p:txBody>
      </p:sp>
    </p:spTree>
    <p:extLst>
      <p:ext uri="{BB962C8B-B14F-4D97-AF65-F5344CB8AC3E}">
        <p14:creationId xmlns:p14="http://schemas.microsoft.com/office/powerpoint/2010/main" val="16785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625" y="1223390"/>
            <a:ext cx="8250655" cy="52840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132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544" y="1057428"/>
            <a:ext cx="7948245" cy="49880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577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1417082"/>
            <a:ext cx="6962140" cy="50715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3513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973" y="1056865"/>
            <a:ext cx="7188707" cy="480924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CuadroTexto 2"/>
          <p:cNvSpPr txBox="1"/>
          <p:nvPr/>
        </p:nvSpPr>
        <p:spPr>
          <a:xfrm>
            <a:off x="927377" y="6006420"/>
            <a:ext cx="7882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/>
              <a:t>https</a:t>
            </a:r>
            <a:r>
              <a:rPr lang="es-ES" sz="1200" dirty="0"/>
              <a:t>://</a:t>
            </a:r>
            <a:r>
              <a:rPr lang="es-ES" sz="1200" dirty="0" err="1"/>
              <a:t>www.df.cl</a:t>
            </a:r>
            <a:r>
              <a:rPr lang="es-ES" sz="1200" dirty="0"/>
              <a:t>/noticias/empresas/empresas-y-</a:t>
            </a:r>
            <a:r>
              <a:rPr lang="es-ES" sz="1200" dirty="0" err="1"/>
              <a:t>startups</a:t>
            </a:r>
            <a:r>
              <a:rPr lang="es-ES" sz="1200" dirty="0"/>
              <a:t>/reportajes/</a:t>
            </a:r>
            <a:r>
              <a:rPr lang="es-ES" sz="1200" dirty="0" err="1"/>
              <a:t>economia</a:t>
            </a:r>
            <a:r>
              <a:rPr lang="es-ES" sz="1200" dirty="0"/>
              <a:t>-circular-la-respuesta-para-un-crecimiento-sostenible/2016-07-22/211335.html</a:t>
            </a:r>
          </a:p>
        </p:txBody>
      </p:sp>
    </p:spTree>
    <p:extLst>
      <p:ext uri="{BB962C8B-B14F-4D97-AF65-F5344CB8AC3E}">
        <p14:creationId xmlns:p14="http://schemas.microsoft.com/office/powerpoint/2010/main" val="16657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1851950" y="565361"/>
            <a:ext cx="8642430" cy="1214585"/>
          </a:xfrm>
          <a:prstGeom prst="rect">
            <a:avLst/>
          </a:prstGeom>
          <a:solidFill>
            <a:srgbClr val="EAF6D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dirty="0" smtClean="0"/>
              <a:t>Criterios que deben reunir los productos y servicios acordes con una economía circular</a:t>
            </a:r>
            <a:endParaRPr lang="es-ES" sz="2800" dirty="0"/>
          </a:p>
        </p:txBody>
      </p:sp>
      <p:sp>
        <p:nvSpPr>
          <p:cNvPr id="3" name="Marcador de texto 6"/>
          <p:cNvSpPr txBox="1">
            <a:spLocks/>
          </p:cNvSpPr>
          <p:nvPr/>
        </p:nvSpPr>
        <p:spPr>
          <a:xfrm>
            <a:off x="2933699" y="2167468"/>
            <a:ext cx="2481048" cy="60219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/>
              <a:t>PRODUCTOS</a:t>
            </a:r>
            <a:endParaRPr lang="es-ES" b="1" dirty="0"/>
          </a:p>
        </p:txBody>
      </p:sp>
      <p:sp>
        <p:nvSpPr>
          <p:cNvPr id="4" name="Marcador de contenido 7"/>
          <p:cNvSpPr txBox="1">
            <a:spLocks/>
          </p:cNvSpPr>
          <p:nvPr/>
        </p:nvSpPr>
        <p:spPr>
          <a:xfrm>
            <a:off x="2622291" y="2998997"/>
            <a:ext cx="3780164" cy="309700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Conformidad con especificaciones</a:t>
            </a:r>
          </a:p>
          <a:p>
            <a:r>
              <a:rPr lang="es-ES" dirty="0" smtClean="0"/>
              <a:t>Diseño amigable con el ambiente (por. ej. nulo o bajo contenido de componentes peligrosos, bajos en contenido de materiales, preferentemente reciclables)</a:t>
            </a:r>
          </a:p>
          <a:p>
            <a:r>
              <a:rPr lang="es-ES" dirty="0" smtClean="0"/>
              <a:t>Desempeño adecuado</a:t>
            </a:r>
          </a:p>
          <a:p>
            <a:r>
              <a:rPr lang="es-ES" dirty="0" smtClean="0"/>
              <a:t>Durabilidad</a:t>
            </a:r>
          </a:p>
          <a:p>
            <a:r>
              <a:rPr lang="es-ES" dirty="0" smtClean="0"/>
              <a:t>Confiabilidad</a:t>
            </a:r>
          </a:p>
          <a:p>
            <a:r>
              <a:rPr lang="es-ES" dirty="0" err="1" smtClean="0"/>
              <a:t>Reparabilidad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5" name="Marcador de texto 8"/>
          <p:cNvSpPr txBox="1">
            <a:spLocks/>
          </p:cNvSpPr>
          <p:nvPr/>
        </p:nvSpPr>
        <p:spPr>
          <a:xfrm>
            <a:off x="6173165" y="2167468"/>
            <a:ext cx="2680917" cy="11128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SERVICIOS</a:t>
            </a:r>
            <a:endParaRPr lang="es-ES" b="1" dirty="0"/>
          </a:p>
        </p:txBody>
      </p:sp>
      <p:sp>
        <p:nvSpPr>
          <p:cNvPr id="6" name="Marcador de contenido 9"/>
          <p:cNvSpPr txBox="1">
            <a:spLocks/>
          </p:cNvSpPr>
          <p:nvPr/>
        </p:nvSpPr>
        <p:spPr>
          <a:xfrm>
            <a:off x="6402455" y="2769663"/>
            <a:ext cx="3210044" cy="3326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Fáciles de ordenar</a:t>
            </a:r>
          </a:p>
          <a:p>
            <a:r>
              <a:rPr lang="es-ES" dirty="0" smtClean="0"/>
              <a:t>Entrega oportuna</a:t>
            </a:r>
          </a:p>
          <a:p>
            <a:r>
              <a:rPr lang="es-ES" dirty="0" smtClean="0"/>
              <a:t>Instalación </a:t>
            </a:r>
          </a:p>
          <a:p>
            <a:r>
              <a:rPr lang="es-ES" dirty="0" smtClean="0"/>
              <a:t>Capacitación al cliente</a:t>
            </a:r>
          </a:p>
          <a:p>
            <a:r>
              <a:rPr lang="es-ES" dirty="0" smtClean="0"/>
              <a:t>Asesoría al cliente</a:t>
            </a:r>
          </a:p>
          <a:p>
            <a:r>
              <a:rPr lang="es-ES" dirty="0" smtClean="0"/>
              <a:t>Con mantenimiento incluido</a:t>
            </a:r>
          </a:p>
          <a:p>
            <a:r>
              <a:rPr lang="es-ES" dirty="0" smtClean="0"/>
              <a:t>Reparación comprendida</a:t>
            </a:r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59" y="2167469"/>
            <a:ext cx="1781652" cy="11128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05" y="4939759"/>
            <a:ext cx="1474175" cy="115624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06" y="3357910"/>
            <a:ext cx="1474174" cy="157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6400"/>
            <a:ext cx="10515600" cy="6045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4771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657" y="873301"/>
            <a:ext cx="9833383" cy="56204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9773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12" y="1040732"/>
            <a:ext cx="8870575" cy="5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140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Los Parques Industriales Facilitan la Economía Circular por Medio de la Simbiosis Industrial</a:t>
            </a:r>
            <a:endParaRPr lang="es-ES" sz="32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675745" y="1930400"/>
            <a:ext cx="2093361" cy="806845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dirty="0" smtClean="0"/>
              <a:t>A NIVEL DE EMPRESA</a:t>
            </a:r>
            <a:endParaRPr lang="es-ES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>
          <a:xfrm>
            <a:off x="511491" y="2737245"/>
            <a:ext cx="2257615" cy="33041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ES" smtClean="0"/>
          </a:p>
          <a:p>
            <a:pPr marL="0" indent="0">
              <a:buNone/>
            </a:pPr>
            <a:r>
              <a:rPr lang="es-ES" smtClean="0"/>
              <a:t>Producción Limpia Eficiente en el Uso de Recursos (PLER):</a:t>
            </a:r>
          </a:p>
          <a:p>
            <a:pPr marL="0" indent="0">
              <a:buNone/>
            </a:pPr>
            <a:endParaRPr lang="es-ES" smtClean="0"/>
          </a:p>
          <a:p>
            <a:r>
              <a:rPr lang="es-ES" smtClean="0"/>
              <a:t>Energía</a:t>
            </a:r>
          </a:p>
          <a:p>
            <a:r>
              <a:rPr lang="es-ES" smtClean="0"/>
              <a:t>Agua</a:t>
            </a:r>
          </a:p>
          <a:p>
            <a:r>
              <a:rPr lang="es-ES" smtClean="0"/>
              <a:t>Materiales</a:t>
            </a:r>
          </a:p>
          <a:p>
            <a:pPr marL="0" indent="0">
              <a:buNone/>
            </a:pPr>
            <a:endParaRPr lang="es-ES" smtClean="0"/>
          </a:p>
          <a:p>
            <a:pPr marL="0" indent="0">
              <a:buNone/>
            </a:pPr>
            <a:r>
              <a:rPr lang="es-ES" smtClean="0"/>
              <a:t>Y Cero Residuos a Disposición Final</a:t>
            </a:r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"/>
          </p:nvPr>
        </p:nvSpPr>
        <p:spPr>
          <a:xfrm>
            <a:off x="3139496" y="1930400"/>
            <a:ext cx="2839655" cy="806845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dirty="0" smtClean="0"/>
              <a:t>A NIVEL DEL PARQUE</a:t>
            </a:r>
            <a:endParaRPr lang="es-ES" dirty="0"/>
          </a:p>
        </p:txBody>
      </p:sp>
      <p:sp>
        <p:nvSpPr>
          <p:cNvPr id="10" name="Marcador de contenido 9"/>
          <p:cNvSpPr>
            <a:spLocks noGrp="1"/>
          </p:cNvSpPr>
          <p:nvPr>
            <p:ph sz="quarter" idx="4"/>
          </p:nvPr>
        </p:nvSpPr>
        <p:spPr>
          <a:xfrm>
            <a:off x="3139496" y="2737245"/>
            <a:ext cx="2839655" cy="330411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dirty="0" smtClean="0"/>
              <a:t>Soluciones de PLER Colectivas</a:t>
            </a:r>
          </a:p>
          <a:p>
            <a:pPr marL="0" indent="0">
              <a:buNone/>
            </a:pPr>
            <a:r>
              <a:rPr lang="es-ES" dirty="0" smtClean="0"/>
              <a:t>Operación y manejo de:</a:t>
            </a:r>
          </a:p>
          <a:p>
            <a:r>
              <a:rPr lang="es-ES" dirty="0" smtClean="0"/>
              <a:t>Infraestructuras comunes</a:t>
            </a:r>
          </a:p>
          <a:p>
            <a:r>
              <a:rPr lang="es-ES" dirty="0" err="1" smtClean="0"/>
              <a:t>Proveduría</a:t>
            </a:r>
            <a:r>
              <a:rPr lang="es-ES" dirty="0" smtClean="0"/>
              <a:t> de recursos (energía, agua, materiales)</a:t>
            </a:r>
          </a:p>
          <a:p>
            <a:r>
              <a:rPr lang="es-ES" dirty="0" smtClean="0"/>
              <a:t>Servicios sociales e industriales</a:t>
            </a:r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642" y="2160589"/>
            <a:ext cx="4409402" cy="388077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1" name="CuadroTexto 10"/>
          <p:cNvSpPr txBox="1"/>
          <p:nvPr/>
        </p:nvSpPr>
        <p:spPr>
          <a:xfrm>
            <a:off x="864243" y="6297893"/>
            <a:ext cx="76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Adaptado de: UNIDO. Inclusive and </a:t>
            </a:r>
            <a:r>
              <a:rPr lang="es-ES" sz="1400" dirty="0" err="1"/>
              <a:t>Sustainable</a:t>
            </a:r>
            <a:r>
              <a:rPr lang="es-ES" sz="1400" dirty="0"/>
              <a:t> </a:t>
            </a:r>
            <a:r>
              <a:rPr lang="es-ES" sz="1400" dirty="0" err="1"/>
              <a:t>Industry</a:t>
            </a:r>
            <a:r>
              <a:rPr lang="es-ES" sz="1400" dirty="0"/>
              <a:t> </a:t>
            </a:r>
            <a:r>
              <a:rPr lang="es-ES" sz="1400" dirty="0" err="1"/>
              <a:t>Development</a:t>
            </a:r>
            <a:r>
              <a:rPr lang="es-ES" sz="1400" dirty="0"/>
              <a:t>.</a:t>
            </a:r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8462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 smtClean="0"/>
              <a:t>Los parques tecnológicos e industriales en el marco de la economía circular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43126" y="2427217"/>
            <a:ext cx="5550410" cy="34472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ES" b="1" dirty="0" smtClean="0"/>
              <a:t>EN QUÉ CONSISTEN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Los </a:t>
            </a:r>
            <a:r>
              <a:rPr lang="es-ES" dirty="0" err="1"/>
              <a:t>ecoparques</a:t>
            </a:r>
            <a:r>
              <a:rPr lang="es-ES" dirty="0"/>
              <a:t> son comunidades de negocios en los cuales las empresas cooperan entre sí compartiendo sus recursos (información, materiales, residuos, recursos humanos, </a:t>
            </a:r>
            <a:r>
              <a:rPr lang="es-ES" dirty="0" smtClean="0"/>
              <a:t>energía, etc.) </a:t>
            </a:r>
            <a:r>
              <a:rPr lang="es-ES" dirty="0"/>
              <a:t>para alcanzar una mejora económica y social reduciendo las repercusiones sobre el medio </a:t>
            </a:r>
            <a:r>
              <a:rPr lang="es-ES" dirty="0" smtClean="0"/>
              <a:t>ambiente.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4"/>
          </p:nvPr>
        </p:nvSpPr>
        <p:spPr>
          <a:xfrm>
            <a:off x="6193536" y="2427217"/>
            <a:ext cx="5282184" cy="34472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ES" b="1" dirty="0" smtClean="0"/>
              <a:t>FACTORES CLAVE</a:t>
            </a:r>
            <a:endParaRPr lang="es-E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b="1" dirty="0" smtClean="0"/>
              <a:t>Gestión </a:t>
            </a:r>
            <a:r>
              <a:rPr lang="es-ES" b="1" dirty="0"/>
              <a:t>sostenible </a:t>
            </a:r>
            <a:r>
              <a:rPr lang="es-ES" dirty="0"/>
              <a:t>del entorno natural y los recursos, incluyendo aspectos como la prevención y minimización de contaminación y el reciclaje de residuos.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b="1" dirty="0" smtClean="0"/>
              <a:t>Prevención </a:t>
            </a:r>
            <a:r>
              <a:rPr lang="es-ES" b="1" dirty="0"/>
              <a:t>y minimización de riesgos.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Gestión </a:t>
            </a:r>
            <a:r>
              <a:rPr lang="es-ES" dirty="0"/>
              <a:t>de los materiales y los procesos productivos.</a:t>
            </a:r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038057" y="5981185"/>
            <a:ext cx="7968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/>
              <a:t>Ekhine</a:t>
            </a:r>
            <a:r>
              <a:rPr lang="es-ES" sz="1200" dirty="0"/>
              <a:t> Zumeta, Oscar Salas, Leire </a:t>
            </a:r>
            <a:r>
              <a:rPr lang="es-ES" sz="1200" dirty="0" err="1" smtClean="0"/>
              <a:t>Barruetabeña</a:t>
            </a:r>
            <a:r>
              <a:rPr lang="es-ES" sz="1200" dirty="0" smtClean="0"/>
              <a:t>. Parques </a:t>
            </a:r>
            <a:r>
              <a:rPr lang="es-ES" sz="1200" dirty="0"/>
              <a:t>tecnológicos e industriales sostenibles</a:t>
            </a:r>
          </a:p>
          <a:p>
            <a:r>
              <a:rPr lang="es-ES" sz="1200" dirty="0" smtClean="0"/>
              <a:t>http</a:t>
            </a:r>
            <a:r>
              <a:rPr lang="es-ES" sz="1200" dirty="0"/>
              <a:t>://</a:t>
            </a:r>
            <a:r>
              <a:rPr lang="es-ES" sz="1200" dirty="0" err="1"/>
              <a:t>www.interempresas.net</a:t>
            </a:r>
            <a:r>
              <a:rPr lang="es-ES" sz="1200" dirty="0"/>
              <a:t>/</a:t>
            </a:r>
            <a:r>
              <a:rPr lang="es-ES" sz="1200" dirty="0" err="1"/>
              <a:t>Quimica</a:t>
            </a:r>
            <a:r>
              <a:rPr lang="es-ES" sz="1200" dirty="0"/>
              <a:t>/</a:t>
            </a:r>
            <a:r>
              <a:rPr lang="es-ES" sz="1200" dirty="0" err="1"/>
              <a:t>Articulos</a:t>
            </a:r>
            <a:r>
              <a:rPr lang="es-ES" sz="1200" dirty="0"/>
              <a:t>/10803-Parques-tecnologicos-e-industriales-sostenibles.html</a:t>
            </a:r>
          </a:p>
          <a:p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66230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rtel Cotec Euro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487680"/>
            <a:ext cx="9709150" cy="55332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" name="3 Rectángulo"/>
          <p:cNvSpPr/>
          <p:nvPr/>
        </p:nvSpPr>
        <p:spPr>
          <a:xfrm>
            <a:off x="419797" y="6231374"/>
            <a:ext cx="3520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Fundación </a:t>
            </a:r>
            <a:r>
              <a:rPr lang="es-MX" dirty="0" smtClean="0"/>
              <a:t>Ellen-MacArthur 2014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5638800" y="60928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https://www.ellenmacarthurfoundation.org/assets/downloads/languages/EMF_Spanish_exec_pages-Revise.pdf</a:t>
            </a:r>
          </a:p>
        </p:txBody>
      </p:sp>
    </p:spTree>
    <p:extLst>
      <p:ext uri="{BB962C8B-B14F-4D97-AF65-F5344CB8AC3E}">
        <p14:creationId xmlns:p14="http://schemas.microsoft.com/office/powerpoint/2010/main" val="16560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962660"/>
            <a:ext cx="8722443" cy="5511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88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728" y="1274248"/>
            <a:ext cx="8951215" cy="27613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010" y="4213539"/>
            <a:ext cx="9326652" cy="21768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47955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701" y="1435002"/>
            <a:ext cx="7963357" cy="522487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CuadroTexto 2"/>
          <p:cNvSpPr txBox="1"/>
          <p:nvPr/>
        </p:nvSpPr>
        <p:spPr>
          <a:xfrm>
            <a:off x="2178496" y="598810"/>
            <a:ext cx="866896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RECUPERACIÓN DE MATERIALES RECICLABLES Y ORGÁNICOS PARA COMPOSTEAR O PRODUCIR BIOENERGETICOS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03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452" y="939460"/>
            <a:ext cx="8548009" cy="5562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258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7974" y="731520"/>
            <a:ext cx="8596668" cy="102301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2400" dirty="0" smtClean="0"/>
              <a:t>SISTEMA INTEGRADO DE GESTIÓN DE PRODUCTOS DE LA CUNA A LA CUNA</a:t>
            </a: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974" y="1995421"/>
            <a:ext cx="8596668" cy="453504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465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105" y="1357322"/>
            <a:ext cx="7580309" cy="51958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CuadroTexto 2"/>
          <p:cNvSpPr txBox="1"/>
          <p:nvPr/>
        </p:nvSpPr>
        <p:spPr>
          <a:xfrm>
            <a:off x="2510903" y="836229"/>
            <a:ext cx="774159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MODALIDADES DE RECUPERACIÓN DE PRODUCTOS POS CONSUMO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930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n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42" y="735308"/>
            <a:ext cx="10752274" cy="56138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" name="CuadroTexto 1"/>
          <p:cNvSpPr txBox="1"/>
          <p:nvPr/>
        </p:nvSpPr>
        <p:spPr>
          <a:xfrm>
            <a:off x="2932435" y="320272"/>
            <a:ext cx="660043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POLÍTICAS DE AUSTERIDAD Y MINIMIZACIÓN DE RESIDUOS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5497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520" y="668020"/>
            <a:ext cx="9113674" cy="60833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882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0" y="661210"/>
            <a:ext cx="9784282" cy="58048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067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80" y="419100"/>
            <a:ext cx="10307774" cy="60071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0855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auto">
          <a:xfrm>
            <a:off x="7010400" y="5638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1792923" y="1905000"/>
            <a:ext cx="8621712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 anchor="ctr"/>
          <a:lstStyle>
            <a:lvl1pPr marL="180975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endParaRPr lang="es-MX" altLang="es-MX" sz="1200"/>
          </a:p>
        </p:txBody>
      </p:sp>
      <p:sp>
        <p:nvSpPr>
          <p:cNvPr id="7" name="Rectangle 4"/>
          <p:cNvSpPr txBox="1">
            <a:spLocks/>
          </p:cNvSpPr>
          <p:nvPr/>
        </p:nvSpPr>
        <p:spPr bwMode="auto">
          <a:xfrm>
            <a:off x="2827338" y="1061086"/>
            <a:ext cx="6316662" cy="57150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algn="ctr"/>
            <a:r>
              <a:rPr lang="es-ES" altLang="es-MX" sz="2000" dirty="0">
                <a:solidFill>
                  <a:schemeClr val="bg1"/>
                </a:solidFill>
              </a:rPr>
              <a:t>Sistema Globalmente Armonizado (SGA)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algn="ctr"/>
            <a:r>
              <a:rPr lang="es-ES" altLang="es-MX" sz="1000"/>
              <a:t>     </a:t>
            </a:r>
            <a:endParaRPr lang="es-ES" altLang="es-MX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90500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endParaRPr lang="es-MX" altLang="es-MX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520" y="1837713"/>
            <a:ext cx="3200400" cy="452244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5" y="1905000"/>
            <a:ext cx="4136706" cy="439040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1" y="1770062"/>
            <a:ext cx="1220469" cy="129881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1" y="3421856"/>
            <a:ext cx="1155381" cy="112551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1" y="4902200"/>
            <a:ext cx="1155382" cy="136667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2343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574" y="1249810"/>
            <a:ext cx="7189746" cy="54227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203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570" y="621242"/>
            <a:ext cx="9345950" cy="610467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311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40837" y="2545080"/>
            <a:ext cx="9877777" cy="4495483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MX" sz="3000" dirty="0" smtClean="0"/>
              <a:t>México firma todos los acuerdos internacionales sin realizar evaluaciones previas de las condiciones existentes en el país.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3000" dirty="0" smtClean="0"/>
              <a:t>Diseños Amigables: Y la producción, manejo y distribución de las sustancias químicas ¿Qué?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3000" dirty="0" smtClean="0"/>
              <a:t>Integración con otras iniciativas: Cambio climático, Sistema Globalmente Armonizado, diferentes Protocolos de Kioto, Montreal, SAICM, etc.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3000" dirty="0" smtClean="0"/>
              <a:t>Será implementado inicialmente por la Industria Química multinacional para poder realizar exportaciones.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3000" dirty="0" smtClean="0"/>
              <a:t>Existirá la necesidad </a:t>
            </a:r>
            <a:r>
              <a:rPr lang="es-MX" sz="3000" dirty="0" smtClean="0"/>
              <a:t>de generar nuevas recomendaciones por parte del Comité </a:t>
            </a:r>
            <a:r>
              <a:rPr lang="es-MX" sz="3000" dirty="0" smtClean="0"/>
              <a:t>Científico  de Riesgos Químicos.  </a:t>
            </a:r>
            <a:endParaRPr lang="es-MX" sz="3000" dirty="0" smtClean="0"/>
          </a:p>
          <a:p>
            <a:pPr marL="0" indent="0" algn="just">
              <a:buNone/>
            </a:pPr>
            <a:r>
              <a:rPr lang="es-MX" dirty="0" smtClean="0"/>
              <a:t>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Retos a vencer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11940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1960563" y="1096052"/>
            <a:ext cx="8621712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 anchor="ctr"/>
          <a:lstStyle>
            <a:lvl1pPr marL="180975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>
              <a:buFont typeface="Arial" charset="0"/>
              <a:buNone/>
            </a:pPr>
            <a:endParaRPr lang="es-ES_tradnl" altLang="es-MX" sz="1200">
              <a:solidFill>
                <a:srgbClr val="595959"/>
              </a:solidFill>
              <a:latin typeface="Trajan Pro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659062" y="828124"/>
            <a:ext cx="7224713" cy="6477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MX" b="1" dirty="0">
                <a:solidFill>
                  <a:schemeClr val="bg1"/>
                </a:solidFill>
                <a:latin typeface="Trajan Pro" pitchFamily="18" charset="0"/>
              </a:rPr>
              <a:t> </a:t>
            </a:r>
            <a:br>
              <a:rPr lang="es-MX" b="1" dirty="0">
                <a:solidFill>
                  <a:schemeClr val="bg1"/>
                </a:solidFill>
                <a:latin typeface="Trajan Pro" pitchFamily="18" charset="0"/>
              </a:rPr>
            </a:br>
            <a:r>
              <a:rPr lang="es-MX" b="1" dirty="0">
                <a:solidFill>
                  <a:schemeClr val="bg1"/>
                </a:solidFill>
                <a:latin typeface="Trajan Pro" pitchFamily="18" charset="0"/>
              </a:rPr>
              <a:t>                                </a:t>
            </a:r>
            <a:r>
              <a:rPr lang="es-MX" sz="1400" b="1" dirty="0">
                <a:solidFill>
                  <a:schemeClr val="bg1"/>
                </a:solidFill>
                <a:latin typeface="Trajan Pro" pitchFamily="18" charset="0"/>
              </a:rPr>
              <a:t> </a:t>
            </a:r>
            <a:endParaRPr lang="es-ES" sz="1400" b="1" dirty="0">
              <a:solidFill>
                <a:schemeClr val="bg1"/>
              </a:solidFill>
              <a:latin typeface="Trajan Pro" pitchFamily="18" charset="0"/>
            </a:endParaRPr>
          </a:p>
        </p:txBody>
      </p:sp>
      <p:sp>
        <p:nvSpPr>
          <p:cNvPr id="4" name="Rectangle 4"/>
          <p:cNvSpPr txBox="1">
            <a:spLocks/>
          </p:cNvSpPr>
          <p:nvPr/>
        </p:nvSpPr>
        <p:spPr bwMode="auto">
          <a:xfrm>
            <a:off x="2804319" y="810302"/>
            <a:ext cx="692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r>
              <a:rPr lang="es-ES" altLang="es-MX" dirty="0"/>
              <a:t>Hojas de datos de seguridad (Material Safety Data </a:t>
            </a:r>
            <a:r>
              <a:rPr lang="es-ES" altLang="es-MX" dirty="0" err="1"/>
              <a:t>Sheet</a:t>
            </a:r>
            <a:r>
              <a:rPr lang="es-ES" altLang="es-MX" dirty="0"/>
              <a:t>–MSDS</a:t>
            </a:r>
            <a:r>
              <a:rPr lang="es-ES" altLang="es-MX" dirty="0">
                <a:solidFill>
                  <a:schemeClr val="bg1"/>
                </a:solidFill>
              </a:rPr>
              <a:t>)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724663"/>
              </p:ext>
            </p:extLst>
          </p:nvPr>
        </p:nvGraphicFramePr>
        <p:xfrm>
          <a:off x="2270757" y="1783080"/>
          <a:ext cx="8046722" cy="4878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1"/>
                <a:gridCol w="4023361"/>
              </a:tblGrid>
              <a:tr h="487807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800" dirty="0" smtClean="0"/>
                        <a:t>Identificación</a:t>
                      </a:r>
                      <a:r>
                        <a:rPr lang="es-MX" sz="1800" baseline="0" dirty="0" smtClean="0"/>
                        <a:t> de la sustancia. UN 1017 / CAS 7782-50-5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800" baseline="0" dirty="0" smtClean="0"/>
                        <a:t>Sinónimo: </a:t>
                      </a:r>
                      <a:r>
                        <a:rPr lang="es-MX" sz="1800" baseline="0" dirty="0" err="1" smtClean="0"/>
                        <a:t>Bertolita</a:t>
                      </a:r>
                      <a:r>
                        <a:rPr lang="es-MX" sz="1800" baseline="0" dirty="0" smtClean="0"/>
                        <a:t>/ cloro molecular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800" baseline="0" dirty="0" smtClean="0"/>
                        <a:t>Propiedades físicas y termodinámicas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800" baseline="0" dirty="0" smtClean="0"/>
                        <a:t>Obtención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800" baseline="0" dirty="0" smtClean="0"/>
                        <a:t>Usos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800" baseline="0" dirty="0" smtClean="0"/>
                        <a:t>Vías de exposición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800" baseline="0" dirty="0" smtClean="0"/>
                        <a:t>Límites de exposición personal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800" baseline="0" dirty="0" smtClean="0"/>
                        <a:t>Protección personal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800" baseline="0" dirty="0" smtClean="0"/>
                        <a:t>Primeros auxilios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800" baseline="0" dirty="0" smtClean="0"/>
                        <a:t>Tratamientos y antídotos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800" baseline="0" dirty="0" smtClean="0"/>
                        <a:t>Información toxicológica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endParaRPr lang="es-MX" sz="1800" dirty="0"/>
                    </a:p>
                  </a:txBody>
                  <a:tcPr marT="45803" marB="45803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800" dirty="0" smtClean="0"/>
                        <a:t>Manejo de derrames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800" dirty="0" smtClean="0"/>
                        <a:t>Control de incendios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800" dirty="0" smtClean="0"/>
                        <a:t>Incompatibilidad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800" dirty="0" smtClean="0"/>
                        <a:t>Reactividad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800" dirty="0" smtClean="0"/>
                        <a:t>Ecotoxicidad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800" dirty="0" smtClean="0"/>
                        <a:t>Genotoxicidad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800" dirty="0" smtClean="0"/>
                        <a:t>Seguridad</a:t>
                      </a:r>
                      <a:r>
                        <a:rPr lang="es-MX" sz="1800" baseline="0" dirty="0" smtClean="0"/>
                        <a:t> para su transportación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800" baseline="0" dirty="0" smtClean="0"/>
                        <a:t>Etiquetado nacional e internacional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800" baseline="0" dirty="0" smtClean="0"/>
                        <a:t>Otra información relevante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800" baseline="0" dirty="0" smtClean="0"/>
                        <a:t>Glosario de términos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800" baseline="0" dirty="0" smtClean="0"/>
                        <a:t>Bibliografía</a:t>
                      </a:r>
                      <a:endParaRPr lang="es-MX" sz="1800" dirty="0"/>
                    </a:p>
                  </a:txBody>
                  <a:tcPr marT="45803" marB="4580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46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94830" y="894695"/>
            <a:ext cx="7224713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dirty="0"/>
              <a:t>Ejemplo de etiquetado de acuerdo a SGA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algn="ctr"/>
            <a:r>
              <a:rPr lang="es-ES" altLang="es-MX" sz="1000"/>
              <a:t>     </a:t>
            </a:r>
            <a:endParaRPr lang="es-ES" altLang="es-MX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8532813" y="6453188"/>
            <a:ext cx="4318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6" charset="-128"/>
              </a:defRPr>
            </a:lvl9pPr>
          </a:lstStyle>
          <a:p>
            <a:pPr eaLnBrk="1" hangingPunct="1"/>
            <a:fld id="{62B8EAAA-1F8F-41B9-AD69-37E54AABBA98}" type="slidenum">
              <a:rPr lang="en-GB" altLang="es-MX" sz="1200">
                <a:solidFill>
                  <a:schemeClr val="bg1"/>
                </a:solidFill>
                <a:cs typeface="Arial" charset="0"/>
              </a:rPr>
              <a:pPr eaLnBrk="1" hangingPunct="1"/>
              <a:t>5</a:t>
            </a:fld>
            <a:endParaRPr lang="en-GB" altLang="es-MX" sz="12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6" name="Picture 2" descr="C:\Documents and Settings\Rosa\Bureau\GHS examples\IMG_20121124_165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073" y="4729162"/>
            <a:ext cx="20193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Documents and Settings\Rosa\Bureau\GHS examples\IMG_20121215_1602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630680"/>
            <a:ext cx="1602211" cy="21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Documents and Settings\Rosa\Bureau\GHS examples\IMG_20120728_1523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074" y="1877218"/>
            <a:ext cx="1808480" cy="255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Documents and Settings\Rosa\Bureau\GHS examples\IMG_20120728_1524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06" y="4163218"/>
            <a:ext cx="2016125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D:\retreat\GHS examples\IMG_20121129_08595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65" y="4107656"/>
            <a:ext cx="1858963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E:\GHS_pictures\IMG_20130629_155748_modifie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514" y="4069092"/>
            <a:ext cx="1823085" cy="242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659" y="1365250"/>
            <a:ext cx="5180012" cy="267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4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TENDENCIA MUNDIAL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930400"/>
            <a:ext cx="6268242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280" y="1559772"/>
            <a:ext cx="8732520" cy="47172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40895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244" y="954721"/>
            <a:ext cx="10149316" cy="55195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7848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41" y="1217992"/>
            <a:ext cx="7579379" cy="535044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8121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1037</TotalTime>
  <Words>513</Words>
  <Application>Microsoft Office PowerPoint</Application>
  <PresentationFormat>Personalizado</PresentationFormat>
  <Paragraphs>92</Paragraphs>
  <Slides>32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Forma de onda</vt:lpstr>
      <vt:lpstr>Economía Circular y Desarrollo Sustentable </vt:lpstr>
      <vt:lpstr>Presentación de PowerPoint</vt:lpstr>
      <vt:lpstr>Presentación de PowerPoint</vt:lpstr>
      <vt:lpstr>Presentación de PowerPoint</vt:lpstr>
      <vt:lpstr>Presentación de PowerPoint</vt:lpstr>
      <vt:lpstr>TENDENCIA MUNDIAL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Parques Industriales Facilitan la Economía Circular por Medio de la Simbiosis Industrial</vt:lpstr>
      <vt:lpstr>Los parques tecnológicos e industriales en el marco de la economía circular</vt:lpstr>
      <vt:lpstr>Presentación de PowerPoint</vt:lpstr>
      <vt:lpstr>Presentación de PowerPoint</vt:lpstr>
      <vt:lpstr>Presentación de PowerPoint</vt:lpstr>
      <vt:lpstr>Presentación de PowerPoint</vt:lpstr>
      <vt:lpstr>SISTEMA INTEGRADO DE GESTIÓN DE PRODUCTOS DE LA CUNA A LA CUNA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Retos a vencer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Hector Nava Jaimes</dc:creator>
  <cp:lastModifiedBy>Bravo Medina Enrique Adelaido</cp:lastModifiedBy>
  <cp:revision>139</cp:revision>
  <dcterms:created xsi:type="dcterms:W3CDTF">2018-04-05T02:10:11Z</dcterms:created>
  <dcterms:modified xsi:type="dcterms:W3CDTF">2018-05-11T14:38:18Z</dcterms:modified>
</cp:coreProperties>
</file>