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95" r:id="rId3"/>
    <p:sldId id="350" r:id="rId4"/>
    <p:sldId id="431" r:id="rId5"/>
    <p:sldId id="432" r:id="rId6"/>
    <p:sldId id="349" r:id="rId7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CCFF"/>
    <a:srgbClr val="CCECFF"/>
    <a:srgbClr val="66FFFF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20046" autoAdjust="0"/>
    <p:restoredTop sz="94629" autoAdjust="0"/>
  </p:normalViewPr>
  <p:slideViewPr>
    <p:cSldViewPr>
      <p:cViewPr>
        <p:scale>
          <a:sx n="100" d="100"/>
          <a:sy n="100" d="100"/>
        </p:scale>
        <p:origin x="-153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29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DBB4F-5238-465F-A893-9FE27B7AFBC9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MX" dirty="0" smtClean="0"/>
              <a:t>Dinámica Heurística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8186A-315C-40A0-B566-EAB76C78EF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270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13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41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C18179F7-3819-4819-B725-78A80106D17D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sz="3800"/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1" hangingPunct="1"/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sz="2100" b="0"/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sz="1400">
                <a:solidFill>
                  <a:srgbClr val="FFFFFF"/>
                </a:solidFill>
              </a:defRPr>
            </a:lvl1pPr>
            <a:lvl2pPr eaLnBrk="1" latinLnBrk="0" hangingPunct="1">
              <a:defRPr kumimoji="0" sz="1200"/>
            </a:lvl2pPr>
            <a:lvl3pPr eaLnBrk="1" latinLnBrk="0" hangingPunct="1">
              <a:defRPr kumimoji="0" sz="1000"/>
            </a:lvl3pPr>
            <a:lvl4pPr eaLnBrk="1" latinLnBrk="0" hangingPunct="1">
              <a:defRPr kumimoji="0" sz="900"/>
            </a:lvl4pPr>
            <a:lvl5pPr eaLnBrk="1" latinLnBrk="0" hangingPunct="1">
              <a:defRPr kumimoji="0" sz="9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BAA85-B5CF-4AB9-A2C8-84EFB530EA6D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576F4F-ED67-48AA-B2F3-E795A88BF561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DE0D6D-2B59-4607-ACDB-86B9A20055BE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sz="2000"/>
            </a:lvl1pPr>
            <a:lvl2pPr eaLnBrk="1" latinLnBrk="0" hangingPunct="1">
              <a:defRPr kumimoji="0" sz="2400"/>
            </a:lvl2pPr>
            <a:lvl3pPr eaLnBrk="1" latinLnBrk="0" hangingPunct="1">
              <a:defRPr kumimoji="0" sz="2000"/>
            </a:lvl3pPr>
            <a:lvl4pPr eaLnBrk="1" latinLnBrk="0" hangingPunct="1">
              <a:defRPr kumimoji="0" sz="1800"/>
            </a:lvl4pPr>
            <a:lvl5pPr eaLnBrk="1" latinLnBrk="0" hangingPunct="1">
              <a:defRPr kumimoji="0" sz="18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sz="2800"/>
            </a:lvl1pPr>
            <a:lvl2pPr eaLnBrk="1" latinLnBrk="0" hangingPunct="1">
              <a:defRPr kumimoji="0" sz="2400"/>
            </a:lvl2pPr>
            <a:lvl3pPr eaLnBrk="1" latinLnBrk="0" hangingPunct="1">
              <a:defRPr kumimoji="0" sz="2000"/>
            </a:lvl3pPr>
            <a:lvl4pPr eaLnBrk="1" latinLnBrk="0" hangingPunct="1">
              <a:defRPr kumimoji="0" sz="1800"/>
            </a:lvl4pPr>
            <a:lvl5pPr eaLnBrk="1" latinLnBrk="0" hangingPunct="1">
              <a:defRPr kumimoji="0" sz="18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273947-1182-4556-8E1E-30B32CF16C41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sz="2000"/>
            </a:lvl1pPr>
            <a:lvl2pPr eaLnBrk="1" latinLnBrk="0" hangingPunct="1">
              <a:defRPr kumimoji="0" sz="2400"/>
            </a:lvl2pPr>
            <a:lvl3pPr eaLnBrk="1" latinLnBrk="0" hangingPunct="1">
              <a:defRPr kumimoji="0" sz="2000"/>
            </a:lvl3pPr>
            <a:lvl4pPr eaLnBrk="1" latinLnBrk="0" hangingPunct="1">
              <a:defRPr kumimoji="0" sz="1800"/>
            </a:lvl4pPr>
            <a:lvl5pPr eaLnBrk="1" latinLnBrk="0" hangingPunct="1">
              <a:defRPr kumimoji="0" sz="18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sz="2800"/>
            </a:lvl1pPr>
            <a:lvl2pPr eaLnBrk="1" latinLnBrk="0" hangingPunct="1">
              <a:defRPr kumimoji="0" sz="2400"/>
            </a:lvl2pPr>
            <a:lvl3pPr eaLnBrk="1" latinLnBrk="0" hangingPunct="1">
              <a:defRPr kumimoji="0" sz="2000"/>
            </a:lvl3pPr>
            <a:lvl4pPr eaLnBrk="1" latinLnBrk="0" hangingPunct="1">
              <a:defRPr kumimoji="0" sz="1800"/>
            </a:lvl4pPr>
            <a:lvl5pPr eaLnBrk="1" latinLnBrk="0" hangingPunct="1">
              <a:defRPr kumimoji="0" sz="18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53337D-43D9-4F4E-AB18-9E5FD406ACF4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sz="4000"/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sz="2000" b="1"/>
            </a:lvl2pPr>
            <a:lvl3pPr eaLnBrk="1" latinLnBrk="0" hangingPunct="1">
              <a:buNone/>
              <a:defRPr kumimoji="0" sz="1800" b="1"/>
            </a:lvl3pPr>
            <a:lvl4pPr eaLnBrk="1" latinLnBrk="0" hangingPunct="1">
              <a:buNone/>
              <a:defRPr kumimoji="0" sz="1600" b="1"/>
            </a:lvl4pPr>
            <a:lvl5pPr eaLnBrk="1" latinLnBrk="0" hangingPunct="1">
              <a:buNone/>
              <a:defRPr kumimoji="0" sz="1600" b="1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sz="2000" b="1"/>
            </a:lvl2pPr>
            <a:lvl3pPr eaLnBrk="1" latinLnBrk="0" hangingPunct="1">
              <a:buNone/>
              <a:defRPr kumimoji="0" sz="1800" b="1"/>
            </a:lvl3pPr>
            <a:lvl4pPr eaLnBrk="1" latinLnBrk="0" hangingPunct="1">
              <a:buNone/>
              <a:defRPr kumimoji="0" sz="1600" b="1"/>
            </a:lvl4pPr>
            <a:lvl5pPr eaLnBrk="1" latinLnBrk="0" hangingPunct="1">
              <a:buNone/>
              <a:defRPr kumimoji="0" sz="1600" b="1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sz="2400"/>
            </a:lvl1pPr>
            <a:lvl2pPr eaLnBrk="1" latinLnBrk="0" hangingPunct="1">
              <a:defRPr kumimoji="0" sz="2000"/>
            </a:lvl2pPr>
            <a:lvl3pPr eaLnBrk="1" latinLnBrk="0" hangingPunct="1">
              <a:defRPr kumimoji="0" sz="1800"/>
            </a:lvl3pPr>
            <a:lvl4pPr eaLnBrk="1" latinLnBrk="0" hangingPunct="1">
              <a:defRPr kumimoji="0" sz="1600"/>
            </a:lvl4pPr>
            <a:lvl5pPr eaLnBrk="1" latinLnBrk="0" hangingPunct="1">
              <a:defRPr kumimoji="0" sz="16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sz="2400"/>
            </a:lvl1pPr>
            <a:lvl2pPr eaLnBrk="1" latinLnBrk="0" hangingPunct="1">
              <a:defRPr kumimoji="0" sz="2000"/>
            </a:lvl2pPr>
            <a:lvl3pPr eaLnBrk="1" latinLnBrk="0" hangingPunct="1">
              <a:defRPr kumimoji="0" sz="1800"/>
            </a:lvl3pPr>
            <a:lvl4pPr eaLnBrk="1" latinLnBrk="0" hangingPunct="1">
              <a:defRPr kumimoji="0" sz="1600"/>
            </a:lvl4pPr>
            <a:lvl5pPr eaLnBrk="1" latinLnBrk="0" hangingPunct="1">
              <a:defRPr kumimoji="0" sz="16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D45EF-FB47-44F8-8CA1-338287381436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sz="4000" cap="none" baseline="0"/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9E5896-9706-4E76-88D0-A40262D6A7EF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1AA2B-BADC-4E74-9199-34FD954084B7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sz="3600" b="0"/>
            </a:lvl1pPr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sz="1800"/>
            </a:lvl1pPr>
            <a:lvl2pPr eaLnBrk="1" latinLnBrk="0" hangingPunct="1">
              <a:buNone/>
              <a:defRPr kumimoji="0" sz="1200"/>
            </a:lvl2pPr>
            <a:lvl3pPr eaLnBrk="1" latinLnBrk="0" hangingPunct="1">
              <a:buNone/>
              <a:defRPr kumimoji="0" sz="1000"/>
            </a:lvl3pPr>
            <a:lvl4pPr eaLnBrk="1" latinLnBrk="0" hangingPunct="1">
              <a:buNone/>
              <a:defRPr kumimoji="0" sz="900"/>
            </a:lvl4pPr>
            <a:lvl5pPr eaLnBrk="1" latinLnBrk="0" hangingPunct="1">
              <a:buNone/>
              <a:defRPr kumimoji="0" sz="9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sz="3200"/>
            </a:lvl1pPr>
            <a:lvl2pPr eaLnBrk="1" latinLnBrk="0" hangingPunct="1">
              <a:defRPr kumimoji="0" sz="2800"/>
            </a:lvl2pPr>
            <a:lvl3pPr eaLnBrk="1" latinLnBrk="0" hangingPunct="1">
              <a:defRPr kumimoji="0" sz="2400"/>
            </a:lvl3pPr>
            <a:lvl4pPr eaLnBrk="1" latinLnBrk="0" hangingPunct="1">
              <a:defRPr kumimoji="0" sz="2000"/>
            </a:lvl4pPr>
            <a:lvl5pPr eaLnBrk="1" latinLnBrk="0" hangingPunct="1">
              <a:defRPr kumimoji="0" sz="2000"/>
            </a:lvl5pPr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0483E-BBD8-46F5-B19B-66983BA10DD6}" type="datetime1">
              <a:rPr kumimoji="0" lang="es-MX" smtClean="0"/>
              <a:pPr/>
              <a:t>10/02/2022</a:t>
            </a:fld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1" hangingPunct="1"/>
            <a:r>
              <a:rPr kumimoji="0"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1" hangingPunct="1"/>
            <a:r>
              <a:rPr kumimoji="0" lang="en-US" smtClean="0"/>
              <a:t>Click to edit Master text styles</a:t>
            </a:r>
          </a:p>
          <a:p>
            <a:pPr lvl="1" eaLnBrk="1" latinLnBrk="1" hangingPunct="1"/>
            <a:r>
              <a:rPr kumimoji="0" lang="en-US" smtClean="0"/>
              <a:t>Second level</a:t>
            </a:r>
          </a:p>
          <a:p>
            <a:pPr lvl="2" eaLnBrk="1" latinLnBrk="1" hangingPunct="1"/>
            <a:r>
              <a:rPr kumimoji="0" lang="en-US" smtClean="0"/>
              <a:t>Third level</a:t>
            </a:r>
          </a:p>
          <a:p>
            <a:pPr lvl="3" eaLnBrk="1" latinLnBrk="1" hangingPunct="1"/>
            <a:r>
              <a:rPr kumimoji="0" lang="en-US" smtClean="0"/>
              <a:t>Fourth level</a:t>
            </a:r>
          </a:p>
          <a:p>
            <a:pPr lvl="4" eaLnBrk="1" latinLnBrk="1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6DC557-46DD-4C0F-8819-BDB22ACD4ADF}" type="datetime1">
              <a:rPr kumimoji="0" lang="es-MX" smtClean="0">
                <a:solidFill>
                  <a:schemeClr val="tx2"/>
                </a:solidFill>
              </a:rPr>
              <a:pPr/>
              <a:t>10/02/2022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/>
            <a:r>
              <a:rPr kumimoji="0" lang="en-US" sz="1100" smtClean="0">
                <a:solidFill>
                  <a:schemeClr val="tx2"/>
                </a:solidFill>
              </a:rPr>
              <a:t>Dinámica Heurística</a:t>
            </a:r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en-US" sz="1200" smtClean="0">
                <a:solidFill>
                  <a:schemeClr val="tx2"/>
                </a:solidFill>
              </a:rPr>
              <a:pPr algn="l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8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2060"/>
            </a:gs>
            <a:gs pos="88000">
              <a:srgbClr val="0070C0"/>
            </a:gs>
            <a:gs pos="100000">
              <a:srgbClr val="00206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496944" cy="1861948"/>
          </a:xfrm>
        </p:spPr>
        <p:txBody>
          <a:bodyPr/>
          <a:lstStyle>
            <a:extLst/>
          </a:lstStyle>
          <a:p>
            <a:pPr algn="ctr"/>
            <a:r>
              <a:rPr smtClean="0"/>
              <a:t>Presentacion de Tareas</a:t>
            </a:r>
            <a:br>
              <a:rPr smtClean="0"/>
            </a:br>
            <a:r>
              <a:rPr smtClean="0"/>
              <a:t>CCA-Riesgos Químcos - 2022 </a:t>
            </a:r>
            <a:r>
              <a:rPr dirty="0" smtClean="0"/>
              <a:t/>
            </a:r>
            <a:br>
              <a:rPr dirty="0" smtClean="0"/>
            </a:b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>
            <a:extLst/>
          </a:lstStyle>
          <a:p>
            <a:endParaRPr lang="es-MX" dirty="0" smtClean="0"/>
          </a:p>
          <a:p>
            <a:r>
              <a:rPr lang="es-MX" dirty="0" smtClean="0"/>
              <a:t>Sergio Garza Ayala – Dinámica Heurística</a:t>
            </a:r>
          </a:p>
          <a:p>
            <a:r>
              <a:rPr lang="es-MX" dirty="0" smtClean="0"/>
              <a:t>11 febrero del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Dinámica Heurística</a:t>
            </a:r>
            <a:endParaRPr kumimoji="0" lang="en-US"/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kumimoji="0" lang="en-US" smtClean="0"/>
              <a:pPr/>
              <a:t>1</a:t>
            </a:fld>
            <a:endParaRPr kumimoji="0" lang="en-US"/>
          </a:p>
        </p:txBody>
      </p:sp>
      <p:pic>
        <p:nvPicPr>
          <p:cNvPr id="16388" name="Picture 4" descr="Inic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3105" y="260648"/>
            <a:ext cx="2057367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35280" cy="1295400"/>
          </a:xfrm>
        </p:spPr>
        <p:txBody>
          <a:bodyPr/>
          <a:lstStyle/>
          <a:p>
            <a:r>
              <a:rPr lang="es-MX" dirty="0" smtClean="0"/>
              <a:t>Propuesta de </a:t>
            </a:r>
            <a:r>
              <a:rPr lang="es-MX" dirty="0" smtClean="0"/>
              <a:t>tareas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err="1" smtClean="0"/>
              <a:t>Dinámica</a:t>
            </a:r>
            <a:r>
              <a:rPr kumimoji="0" lang="en-US" dirty="0" smtClean="0"/>
              <a:t> </a:t>
            </a:r>
            <a:r>
              <a:rPr kumimoji="0" lang="en-US" dirty="0" err="1" smtClean="0"/>
              <a:t>Heurística</a:t>
            </a:r>
            <a:endParaRPr kumimoji="0"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1521" y="2000240"/>
            <a:ext cx="4320479" cy="45251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Actualización de los listados de sustancias químicas de actividades altamente riesgosas.</a:t>
            </a:r>
          </a:p>
          <a:p>
            <a:pPr marL="1083564" lvl="1" indent="-342900">
              <a:buFont typeface="Arial" panose="020B0604020202020204" pitchFamily="34" charset="0"/>
              <a:buChar char="•"/>
              <a:defRPr/>
            </a:pPr>
            <a:r>
              <a:rPr lang="es-MX" sz="1800" dirty="0" smtClean="0"/>
              <a:t>AEGL-2018</a:t>
            </a:r>
          </a:p>
          <a:p>
            <a:pPr marL="1083564" lvl="1" indent="-342900">
              <a:buFont typeface="Arial" panose="020B0604020202020204" pitchFamily="34" charset="0"/>
              <a:buChar char="•"/>
              <a:defRPr/>
            </a:pPr>
            <a:r>
              <a:rPr lang="es-MX" sz="1800" dirty="0" smtClean="0"/>
              <a:t>US-EPCRA (</a:t>
            </a:r>
            <a:r>
              <a:rPr lang="es-ES" sz="1800" dirty="0" smtClean="0"/>
              <a:t>Ley de Planificación de Emergencias y el Derecho a la Información de la Comunidad de EUA)</a:t>
            </a:r>
            <a:r>
              <a:rPr lang="es-ES" sz="1400" dirty="0" smtClean="0"/>
              <a:t>.</a:t>
            </a:r>
          </a:p>
          <a:p>
            <a:pPr marL="1083564" lvl="1" indent="-342900">
              <a:buNone/>
              <a:defRPr/>
            </a:pPr>
            <a:endParaRPr lang="es-ES" sz="1400" dirty="0" smtClean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kumimoji="0" lang="en-US" smtClean="0"/>
              <a:pPr/>
              <a:t>2</a:t>
            </a:fld>
            <a:endParaRPr kumimoji="0"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23521" y="2000240"/>
            <a:ext cx="4320479" cy="46850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Recomendaciones para Actualizar las Guías para Realizar Análisis de Riesgos.</a:t>
            </a:r>
          </a:p>
          <a:p>
            <a:pPr marL="1083564" lvl="1" indent="-342900">
              <a:buFont typeface="Arial" panose="020B0604020202020204" pitchFamily="34" charset="0"/>
              <a:buChar char="•"/>
              <a:defRPr/>
            </a:pPr>
            <a:r>
              <a:rPr lang="es-MX" sz="1800" dirty="0" smtClean="0"/>
              <a:t>Considerar dosis térmicas para ciertos fenómenos (Bola de Fuego, </a:t>
            </a:r>
            <a:r>
              <a:rPr lang="es-MX" sz="1800" dirty="0" err="1" smtClean="0"/>
              <a:t>etc</a:t>
            </a:r>
            <a:r>
              <a:rPr lang="es-MX" sz="1800" dirty="0" smtClean="0"/>
              <a:t>).</a:t>
            </a:r>
          </a:p>
          <a:p>
            <a:pPr marL="1083564" lvl="1" indent="-342900">
              <a:buFont typeface="Arial" panose="020B0604020202020204" pitchFamily="34" charset="0"/>
              <a:buChar char="•"/>
              <a:defRPr/>
            </a:pPr>
            <a:r>
              <a:rPr lang="es-MX" sz="1800" dirty="0" smtClean="0"/>
              <a:t>Incluir como obligatorio listados de verificación similares a los de US-DOE (Departamento de Energía de EUA).</a:t>
            </a:r>
          </a:p>
          <a:p>
            <a:pPr marL="1339596" lvl="2" indent="-342900">
              <a:buFont typeface="Arial" panose="020B0604020202020204" pitchFamily="34" charset="0"/>
              <a:buChar char="•"/>
              <a:defRPr/>
            </a:pPr>
            <a:r>
              <a:rPr lang="es-MX" sz="1400" dirty="0" smtClean="0"/>
              <a:t>Localización de la Planta</a:t>
            </a:r>
          </a:p>
          <a:p>
            <a:pPr marL="1339596" lvl="2" indent="-342900">
              <a:buFont typeface="Arial" panose="020B0604020202020204" pitchFamily="34" charset="0"/>
              <a:buChar char="•"/>
              <a:defRPr/>
            </a:pPr>
            <a:r>
              <a:rPr lang="es-MX" sz="1400" dirty="0" smtClean="0"/>
              <a:t>Factores Humanos</a:t>
            </a:r>
          </a:p>
          <a:p>
            <a:pPr marL="1083564" lvl="1" indent="-342900">
              <a:buFont typeface="Arial" panose="020B0604020202020204" pitchFamily="34" charset="0"/>
              <a:buChar char="•"/>
              <a:defRPr/>
            </a:pPr>
            <a:r>
              <a:rPr lang="es-MX" sz="1800" dirty="0" smtClean="0"/>
              <a:t>Otros</a:t>
            </a:r>
          </a:p>
          <a:p>
            <a:pPr marL="1083564" lvl="1" indent="-342900">
              <a:buFont typeface="Arial" panose="020B0604020202020204" pitchFamily="34" charset="0"/>
              <a:buChar char="•"/>
              <a:defRPr/>
            </a:pPr>
            <a:endParaRPr lang="es-ES" sz="1400" dirty="0" smtClean="0"/>
          </a:p>
          <a:p>
            <a:pPr marL="1083564" lvl="1" indent="-342900">
              <a:buNone/>
              <a:defRPr/>
            </a:pPr>
            <a:endParaRPr lang="es-E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35280" cy="1295400"/>
          </a:xfrm>
        </p:spPr>
        <p:txBody>
          <a:bodyPr/>
          <a:lstStyle/>
          <a:p>
            <a:r>
              <a:rPr lang="es-MX" dirty="0" smtClean="0"/>
              <a:t>Listados de Sustancias Químicas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err="1" smtClean="0"/>
              <a:t>Dinámica</a:t>
            </a:r>
            <a:r>
              <a:rPr kumimoji="0" lang="en-US" dirty="0" smtClean="0"/>
              <a:t> </a:t>
            </a:r>
            <a:r>
              <a:rPr kumimoji="0" lang="en-US" dirty="0" err="1" smtClean="0"/>
              <a:t>Heurística</a:t>
            </a:r>
            <a:endParaRPr kumimoji="0"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2845" y="1268760"/>
            <a:ext cx="4429156" cy="508919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defRPr/>
            </a:pPr>
            <a:r>
              <a:rPr lang="es-MX" sz="2400" dirty="0" smtClean="0"/>
              <a:t>Se consideraron integrar dos listados.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AEGL-2018:</a:t>
            </a:r>
            <a:endParaRPr lang="es-MX" sz="2800" dirty="0" smtClean="0"/>
          </a:p>
          <a:p>
            <a:pPr lvl="1"/>
            <a:r>
              <a:rPr lang="es-ES" sz="1800" dirty="0" smtClean="0"/>
              <a:t>Los AEGL describen efectos en la salud humana de una exposición de una vez en la vida, o rara para químicos aerotransportados y se utilizan para respuesta a emergencia en derrames de químicos u otra exposición catastrófica. </a:t>
            </a:r>
            <a:endParaRPr lang="es-MX" sz="1800" dirty="0" smtClean="0"/>
          </a:p>
          <a:p>
            <a:pPr lvl="1"/>
            <a:r>
              <a:rPr lang="es-MX" sz="1800" dirty="0" smtClean="0"/>
              <a:t>Listados prioritarios con 471 sustancias.</a:t>
            </a:r>
            <a:endParaRPr lang="es-MX" sz="1400" dirty="0" smtClean="0"/>
          </a:p>
          <a:p>
            <a:pPr lvl="1"/>
            <a:r>
              <a:rPr lang="es-ES" sz="1800" dirty="0" smtClean="0"/>
              <a:t>Sin embargo solo se tienen 318 (Año 2018)</a:t>
            </a:r>
            <a:endParaRPr lang="es-MX" sz="1800" dirty="0" smtClean="0"/>
          </a:p>
          <a:p>
            <a:pPr lvl="2"/>
            <a:r>
              <a:rPr lang="es-MX" sz="1400" dirty="0" smtClean="0"/>
              <a:t>AEGL finales (188)</a:t>
            </a:r>
          </a:p>
          <a:p>
            <a:pPr lvl="2"/>
            <a:r>
              <a:rPr lang="es-MX" sz="1400" dirty="0" smtClean="0"/>
              <a:t>AEGL provisionales (72)</a:t>
            </a:r>
          </a:p>
          <a:p>
            <a:pPr lvl="2"/>
            <a:r>
              <a:rPr lang="es-MX" sz="1400" dirty="0" smtClean="0"/>
              <a:t>AEGL propuestos (12)</a:t>
            </a:r>
          </a:p>
          <a:p>
            <a:pPr lvl="2"/>
            <a:r>
              <a:rPr lang="es-MX" sz="1400" dirty="0" smtClean="0"/>
              <a:t>AEGL borrador o en espera (46)</a:t>
            </a:r>
          </a:p>
          <a:p>
            <a:pPr>
              <a:defRPr/>
            </a:pPr>
            <a:endParaRPr lang="es-MX" sz="14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00562" y="1428736"/>
            <a:ext cx="4429156" cy="5089198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EPCRA:</a:t>
            </a:r>
            <a:endParaRPr lang="es-MX" sz="2800" dirty="0" smtClean="0"/>
          </a:p>
          <a:p>
            <a:pPr lvl="1"/>
            <a:r>
              <a:rPr lang="es-ES" sz="1800" dirty="0" smtClean="0"/>
              <a:t>La Ley de Planificación de Emergencias y el Derecho a la Información de la Comunidad (EPCRA) de 1986 se creó para ayudar a las comunidades a planificar las emergencias químicas. También requiere que la industria informe sobre el almacenamiento, uso y liberación de sustancias peligrosas a los gobiernos locales, estatales y federales. </a:t>
            </a:r>
            <a:endParaRPr lang="es-MX" sz="1800" dirty="0" smtClean="0"/>
          </a:p>
          <a:p>
            <a:pPr lvl="1"/>
            <a:r>
              <a:rPr lang="es-MX" sz="1800" dirty="0" smtClean="0"/>
              <a:t>EPCRA Sección 302 establece los limites de umbral y </a:t>
            </a:r>
            <a:r>
              <a:rPr lang="es-ES" sz="1800" dirty="0" smtClean="0"/>
              <a:t>EPCRA Sección 304 establece cantidad de reporte</a:t>
            </a:r>
            <a:endParaRPr lang="es-MX" sz="1800" dirty="0" smtClean="0"/>
          </a:p>
          <a:p>
            <a:pPr lvl="2"/>
            <a:r>
              <a:rPr lang="es-MX" sz="1400" dirty="0" smtClean="0"/>
              <a:t>474 sustancias duplicadas en CAS (sinónimos)</a:t>
            </a:r>
          </a:p>
          <a:p>
            <a:pPr lvl="2"/>
            <a:r>
              <a:rPr lang="es-MX" sz="1400" dirty="0" smtClean="0"/>
              <a:t>355 sustancias con Cas único</a:t>
            </a:r>
          </a:p>
          <a:p>
            <a:pPr lvl="2"/>
            <a:r>
              <a:rPr lang="es-MX" sz="1400" dirty="0" smtClean="0"/>
              <a:t>188 sustancias en EPCRA y AEGL</a:t>
            </a:r>
          </a:p>
          <a:p>
            <a:pPr lvl="2"/>
            <a:r>
              <a:rPr lang="es-MX" sz="1400" dirty="0" smtClean="0"/>
              <a:t>247 sustancias en EPCRA pero no en AEGL</a:t>
            </a:r>
          </a:p>
          <a:p>
            <a:pPr>
              <a:defRPr/>
            </a:pPr>
            <a:endParaRPr lang="es-MX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35280" cy="1295400"/>
          </a:xfrm>
        </p:spPr>
        <p:txBody>
          <a:bodyPr/>
          <a:lstStyle/>
          <a:p>
            <a:r>
              <a:rPr lang="es-MX" dirty="0" smtClean="0"/>
              <a:t>Listados de Sustancias Químicas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err="1" smtClean="0"/>
              <a:t>Dinámica</a:t>
            </a:r>
            <a:r>
              <a:rPr kumimoji="0" lang="en-US" dirty="0" smtClean="0"/>
              <a:t> </a:t>
            </a:r>
            <a:r>
              <a:rPr kumimoji="0" lang="en-US" dirty="0" err="1" smtClean="0"/>
              <a:t>Heurística</a:t>
            </a:r>
            <a:endParaRPr kumimoji="0"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2845" y="1268760"/>
            <a:ext cx="4429156" cy="5089198"/>
          </a:xfrm>
        </p:spPr>
        <p:txBody>
          <a:bodyPr>
            <a:normAutofit lnSpcReduction="10000"/>
          </a:bodyPr>
          <a:lstStyle/>
          <a:p>
            <a:pPr marL="342900" indent="-342900">
              <a:defRPr/>
            </a:pPr>
            <a:r>
              <a:rPr lang="es-MX" sz="2400" dirty="0" smtClean="0"/>
              <a:t>Se consideraron integrar dos listados.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AEGL-2018 + EPCRA</a:t>
            </a:r>
            <a:endParaRPr lang="es-MX" sz="2800" dirty="0" smtClean="0"/>
          </a:p>
          <a:p>
            <a:pPr lvl="1"/>
            <a:r>
              <a:rPr lang="es-ES" sz="1800" dirty="0" smtClean="0"/>
              <a:t>Los objetivos de AEGL y EPCRA son diferentes pero indican sustancias de alto riesgo.</a:t>
            </a:r>
          </a:p>
          <a:p>
            <a:pPr lvl="1"/>
            <a:r>
              <a:rPr lang="es-ES" sz="1800" dirty="0" smtClean="0"/>
              <a:t>AEGL sustancias aerotransportadas</a:t>
            </a:r>
          </a:p>
          <a:p>
            <a:pPr lvl="1"/>
            <a:r>
              <a:rPr lang="es-ES" sz="1800" dirty="0" smtClean="0"/>
              <a:t>EPCRA incluye adicionalmente sustancias contaminantes en suelo y agua ?</a:t>
            </a:r>
          </a:p>
          <a:p>
            <a:pPr lvl="1"/>
            <a:r>
              <a:rPr lang="es-ES" sz="1800" dirty="0" smtClean="0"/>
              <a:t>AEGL actualizado, EPCRA no.</a:t>
            </a:r>
          </a:p>
          <a:p>
            <a:pPr lvl="1"/>
            <a:r>
              <a:rPr lang="es-ES" sz="1800" dirty="0" smtClean="0"/>
              <a:t>565 Sustancias en general.</a:t>
            </a:r>
          </a:p>
          <a:p>
            <a:pPr lvl="1"/>
            <a:r>
              <a:rPr lang="es-ES" sz="1800" dirty="0" smtClean="0"/>
              <a:t>AEGL no incluye límites de umbral en almacenamiento ni cantidad de reporte, se pudieran estimar en base a AEGL-3 concentración mas peligrosa</a:t>
            </a:r>
            <a:endParaRPr lang="es-MX" sz="1400" dirty="0" smtClean="0"/>
          </a:p>
          <a:p>
            <a:pPr>
              <a:defRPr/>
            </a:pPr>
            <a:endParaRPr lang="es-MX" sz="14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00562" y="1428736"/>
            <a:ext cx="4429156" cy="50891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Parámetros:</a:t>
            </a:r>
            <a:endParaRPr lang="es-MX" sz="2800" dirty="0" smtClean="0"/>
          </a:p>
          <a:p>
            <a:pPr lvl="1"/>
            <a:r>
              <a:rPr lang="es-ES" sz="1800" dirty="0" smtClean="0"/>
              <a:t>CAS</a:t>
            </a:r>
            <a:endParaRPr lang="es-MX" sz="1800" dirty="0" smtClean="0"/>
          </a:p>
          <a:p>
            <a:pPr lvl="1"/>
            <a:r>
              <a:rPr lang="es-ES" sz="1800" dirty="0" smtClean="0"/>
              <a:t>Número de Naciones Unidad (No esta en los listados base)</a:t>
            </a:r>
          </a:p>
          <a:p>
            <a:pPr lvl="1"/>
            <a:r>
              <a:rPr lang="es-ES" sz="1800" dirty="0" smtClean="0"/>
              <a:t>Nombre inglés</a:t>
            </a:r>
          </a:p>
          <a:p>
            <a:pPr lvl="1"/>
            <a:r>
              <a:rPr lang="es-ES" sz="1800" dirty="0" smtClean="0"/>
              <a:t>Nombre español (no esta en listados base) se utiliza base de datos SCRI, listado </a:t>
            </a:r>
            <a:r>
              <a:rPr lang="es-ES" sz="1800" dirty="0" err="1" smtClean="0"/>
              <a:t>Semarnat</a:t>
            </a:r>
            <a:r>
              <a:rPr lang="es-ES" sz="1800" dirty="0" smtClean="0"/>
              <a:t> y trabajo manual.</a:t>
            </a:r>
          </a:p>
          <a:p>
            <a:pPr lvl="1"/>
            <a:r>
              <a:rPr lang="es-ES" sz="1800" dirty="0" smtClean="0"/>
              <a:t>AEGL 1,2,3 para 5 tiempos (247 sustancias de EPCRA no tiene AEGL</a:t>
            </a:r>
          </a:p>
          <a:p>
            <a:pPr lvl="1"/>
            <a:r>
              <a:rPr lang="es-ES" sz="1800" dirty="0" smtClean="0"/>
              <a:t>Límite umbral (288 sustancias no tienen este valor)</a:t>
            </a:r>
          </a:p>
          <a:p>
            <a:pPr lvl="1"/>
            <a:r>
              <a:rPr lang="es-ES" sz="1800" dirty="0" smtClean="0"/>
              <a:t>Cantidad de reporte (288 sustancias no tienen este valor)</a:t>
            </a:r>
            <a:endParaRPr lang="es-MX" sz="1400" dirty="0" smtClean="0"/>
          </a:p>
          <a:p>
            <a:pPr>
              <a:defRPr/>
            </a:pPr>
            <a:endParaRPr lang="es-MX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35280" cy="1295400"/>
          </a:xfrm>
        </p:spPr>
        <p:txBody>
          <a:bodyPr/>
          <a:lstStyle/>
          <a:p>
            <a:r>
              <a:rPr lang="es-MX" dirty="0" smtClean="0"/>
              <a:t>Listados de Sustancias Químicas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err="1" smtClean="0"/>
              <a:t>Dinámica</a:t>
            </a:r>
            <a:r>
              <a:rPr kumimoji="0" lang="en-US" dirty="0" smtClean="0"/>
              <a:t> </a:t>
            </a:r>
            <a:r>
              <a:rPr kumimoji="0" lang="en-US" dirty="0" err="1" smtClean="0"/>
              <a:t>Heurística</a:t>
            </a:r>
            <a:endParaRPr kumimoji="0"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4000528" cy="5089198"/>
          </a:xfrm>
        </p:spPr>
        <p:txBody>
          <a:bodyPr>
            <a:normAutofit lnSpcReduction="10000"/>
          </a:bodyPr>
          <a:lstStyle/>
          <a:p>
            <a:pPr marL="342900" indent="-342900">
              <a:defRPr/>
            </a:pPr>
            <a:r>
              <a:rPr lang="es-MX" sz="2400" dirty="0" smtClean="0"/>
              <a:t>Avances.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Documento Base se agregaron indicaciones de </a:t>
            </a:r>
            <a:r>
              <a:rPr lang="es-MX" sz="2400" dirty="0" err="1" smtClean="0"/>
              <a:t>Dra</a:t>
            </a:r>
            <a:r>
              <a:rPr lang="es-MX" sz="2400" dirty="0" smtClean="0"/>
              <a:t> Fernández y se quitaron los temas de recomendaciones para Análisis de Riesgos que se van a pasar a otra recomendación.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Agregar al documento un glosario de términos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s-MX" sz="2400" dirty="0" smtClean="0"/>
              <a:t>Faltas completar los listados agregando los de EPCRA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s-MX" sz="2800" dirty="0" smtClean="0"/>
          </a:p>
          <a:p>
            <a:pPr>
              <a:defRPr/>
            </a:pPr>
            <a:endParaRPr lang="es-MX" sz="1400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390736" cy="1295400"/>
          </a:xfrm>
        </p:spPr>
        <p:txBody>
          <a:bodyPr/>
          <a:lstStyle/>
          <a:p>
            <a:r>
              <a:rPr lang="es-MX" dirty="0" smtClean="0"/>
              <a:t>Recomendaciones para Actualizar las Guías para Realizar Análisis de Riesgos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err="1" smtClean="0"/>
              <a:t>Dinámica</a:t>
            </a:r>
            <a:r>
              <a:rPr kumimoji="0" lang="en-US" dirty="0" smtClean="0"/>
              <a:t> </a:t>
            </a:r>
            <a:r>
              <a:rPr kumimoji="0" lang="en-US" dirty="0" err="1" smtClean="0"/>
              <a:t>Heurística</a:t>
            </a:r>
            <a:endParaRPr kumimoji="0" lang="en-US" dirty="0"/>
          </a:p>
        </p:txBody>
      </p:sp>
      <p:pic>
        <p:nvPicPr>
          <p:cNvPr id="13" name="Picture 7" descr="http://www.state.gov/cms_images/sop_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071678"/>
            <a:ext cx="3810000" cy="2540000"/>
          </a:xfrm>
          <a:prstGeom prst="rect">
            <a:avLst/>
          </a:prstGeom>
          <a:noFill/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285720" y="1285860"/>
            <a:ext cx="4038600" cy="5429288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Considerar dosis térmicas para ciertos fenómenos (Bola de Fuego, </a:t>
            </a:r>
            <a:r>
              <a:rPr lang="es-ES" dirty="0" err="1" smtClean="0"/>
              <a:t>etc</a:t>
            </a:r>
            <a:r>
              <a:rPr lang="es-ES" dirty="0" smtClean="0"/>
              <a:t>).</a:t>
            </a:r>
          </a:p>
          <a:p>
            <a:r>
              <a:rPr lang="es-ES" dirty="0" smtClean="0"/>
              <a:t>Incluir como obligatorio listados de verificación similares a los de US-DOE (Departamento de Energía de EUA).</a:t>
            </a:r>
          </a:p>
          <a:p>
            <a:pPr lvl="1"/>
            <a:r>
              <a:rPr lang="es-ES" dirty="0" smtClean="0"/>
              <a:t>Localización de la Planta</a:t>
            </a:r>
          </a:p>
          <a:p>
            <a:pPr lvl="1"/>
            <a:r>
              <a:rPr lang="es-ES" dirty="0" smtClean="0"/>
              <a:t>Factores Humanos</a:t>
            </a:r>
          </a:p>
          <a:p>
            <a:r>
              <a:rPr lang="es-ES" dirty="0" smtClean="0"/>
              <a:t>Otros</a:t>
            </a:r>
          </a:p>
          <a:p>
            <a:r>
              <a:rPr lang="es-ES" dirty="0" smtClean="0"/>
              <a:t>Mejorar ciertos conceptos</a:t>
            </a:r>
          </a:p>
          <a:p>
            <a:pPr marL="454914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19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namica Heuristica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 to Microsoft® Office PowerPoint® 2007</Template>
  <TotalTime>0</TotalTime>
  <Words>557</Words>
  <Application>Microsoft Office PowerPoint</Application>
  <PresentationFormat>On-screen Show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Dinamica Heuristica</vt:lpstr>
      <vt:lpstr>Presentacion de Tareas CCA-Riesgos Químcos - 2022  </vt:lpstr>
      <vt:lpstr>Propuesta de tareas</vt:lpstr>
      <vt:lpstr>Listados de Sustancias Químicas</vt:lpstr>
      <vt:lpstr>Listados de Sustancias Químicas</vt:lpstr>
      <vt:lpstr>Listados de Sustancias Químicas</vt:lpstr>
      <vt:lpstr>Recomendaciones para Actualizar las Guías para Realizar Análisis de Riesgos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Conceptos</dc:title>
  <dc:creator/>
  <cp:lastModifiedBy/>
  <cp:revision>1</cp:revision>
  <dcterms:created xsi:type="dcterms:W3CDTF">2010-04-08T19:36:29Z</dcterms:created>
  <dcterms:modified xsi:type="dcterms:W3CDTF">2022-02-11T00:08:17Z</dcterms:modified>
</cp:coreProperties>
</file>