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95" r:id="rId3"/>
    <p:sldId id="350" r:id="rId4"/>
    <p:sldId id="431" r:id="rId5"/>
    <p:sldId id="432" r:id="rId6"/>
    <p:sldId id="349" r:id="rId7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66CCFF"/>
    <a:srgbClr val="CCECFF"/>
    <a:srgbClr val="66FFFF"/>
    <a:srgbClr val="77777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18603FDC-E32A-4AB5-989C-0864C3EAD2B8}" styleName="Themed Style 2 - Accent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5C22544A-7EE6-4342-B048-85BDC9FD1C3A}" styleName="Medium Style 2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scrgbClr r="0" g="0" b="0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  <a:nwCell>
      <a:tcStyle>
        <a:tcBdr/>
      </a:tcStyle>
    </a:nwCell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20046" autoAdjust="0"/>
    <p:restoredTop sz="94629" autoAdjust="0"/>
  </p:normalViewPr>
  <p:slideViewPr>
    <p:cSldViewPr>
      <p:cViewPr>
        <p:scale>
          <a:sx n="100" d="100"/>
          <a:sy n="100" d="100"/>
        </p:scale>
        <p:origin x="-1531" y="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5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1" d="100"/>
          <a:sy n="71" d="100"/>
        </p:scale>
        <p:origin x="-3029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1DBB4F-5238-465F-A893-9FE27B7AFBC9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s-MX" dirty="0" smtClean="0"/>
              <a:t>Dinámica Heurística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88186A-315C-40A0-B566-EAB76C78EF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32703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C238408C-6839-46EE-8131-EDA75C487F2E}" type="datetimeFigureOut">
              <a:rPr lang="en-US" smtClean="0"/>
              <a:pPr/>
              <a:t>2/10/2022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87D77045-401A-4D5E-BFE3-54C21A8A66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941327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D77045-401A-4D5E-BFE3-54C21A8A6634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9041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3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6" name="Shape 35"/>
          <p:cNvSpPr>
            <a:spLocks/>
          </p:cNvSpPr>
          <p:nvPr/>
        </p:nvSpPr>
        <p:spPr bwMode="auto">
          <a:xfrm>
            <a:off x="4821864" y="1066800"/>
            <a:ext cx="4343400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43" name="Shape 42"/>
          <p:cNvSpPr>
            <a:spLocks/>
          </p:cNvSpPr>
          <p:nvPr/>
        </p:nvSpPr>
        <p:spPr bwMode="auto">
          <a:xfrm>
            <a:off x="290624" y="-14176"/>
            <a:ext cx="5562600" cy="6553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Shape 21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Shape 23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Shape 25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Shape 26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8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</p:spPr>
        <p:txBody>
          <a:bodyPr/>
          <a:lstStyle>
            <a:extLst/>
          </a:lstStyle>
          <a:p>
            <a:fld id="{C18179F7-3819-4819-B725-78A80106D17D}" type="datetime1">
              <a:rPr kumimoji="0" lang="es-MX" smtClean="0"/>
              <a:pPr/>
              <a:t>10/02/2022</a:t>
            </a:fld>
            <a:endParaRPr kumimoji="0"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0" lang="en-US" smtClean="0"/>
              <a:t>Dinámica Heurística</a:t>
            </a:r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</p:spPr>
        <p:txBody>
          <a:bodyPr/>
          <a:lstStyle>
            <a:extLst/>
          </a:lstStyle>
          <a:p>
            <a:fld id="{72AC53DF-4216-466D-99A7-94400E6C2A25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45" name="Rectangle 44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33400" y="464504"/>
            <a:ext cx="8153400" cy="774192"/>
          </a:xfrm>
        </p:spPr>
        <p:txBody>
          <a:bodyPr/>
          <a:lstStyle>
            <a:lvl1pPr marR="9144" algn="r" eaLnBrk="1" latinLnBrk="0" hangingPunct="1">
              <a:defRPr kumimoji="0" sz="3800"/>
            </a:lvl1pPr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838381" y="1371600"/>
            <a:ext cx="3848419" cy="457200"/>
          </a:xfrm>
        </p:spPr>
        <p:txBody>
          <a:bodyPr tIns="0"/>
          <a:lstStyle>
            <a:lvl1pPr marL="0" indent="0" algn="r" eaLnBrk="1" latinLnBrk="0" hangingPunct="1">
              <a:spcBef>
                <a:spcPts val="0"/>
              </a:spcBef>
              <a:buNone/>
              <a:defRPr kumimoji="0" sz="2000">
                <a:solidFill>
                  <a:schemeClr val="tx1"/>
                </a:solidFill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pPr eaLnBrk="1" latinLnBrk="1" hangingPunct="1"/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8" name="Rectangle 5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59" name="Rectangle 5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60" name="Rectangle 5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61" name="Rectangle 6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62" name="Rectangle 6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28" name="Group 17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6858000" cy="914400"/>
          </a:xfrm>
        </p:spPr>
        <p:txBody>
          <a:bodyPr anchor="b"/>
          <a:lstStyle>
            <a:lvl1pPr algn="l" eaLnBrk="1" latinLnBrk="0" hangingPunct="1">
              <a:buNone/>
              <a:defRPr kumimoji="0" sz="2100" b="0"/>
            </a:lvl1pPr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6712" y="1905000"/>
            <a:ext cx="8778240" cy="4960144"/>
          </a:xfrm>
        </p:spPr>
        <p:txBody>
          <a:bodyPr/>
          <a:lstStyle>
            <a:lvl1pPr eaLnBrk="1" latinLnBrk="0" hangingPunct="1">
              <a:buNone/>
              <a:defRPr kumimoji="0"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1150144"/>
            <a:ext cx="6858000" cy="685800"/>
          </a:xfrm>
        </p:spPr>
        <p:txBody>
          <a:bodyPr/>
          <a:lstStyle>
            <a:lvl1pPr marL="27432" indent="0" eaLnBrk="1" latinLnBrk="0" hangingPunct="1">
              <a:spcBef>
                <a:spcPts val="0"/>
              </a:spcBef>
              <a:buNone/>
              <a:defRPr kumimoji="0" sz="1400">
                <a:solidFill>
                  <a:srgbClr val="FFFFFF"/>
                </a:solidFill>
              </a:defRPr>
            </a:lvl1pPr>
            <a:lvl2pPr eaLnBrk="1" latinLnBrk="0" hangingPunct="1">
              <a:defRPr kumimoji="0" sz="1200"/>
            </a:lvl2pPr>
            <a:lvl3pPr eaLnBrk="1" latinLnBrk="0" hangingPunct="1">
              <a:defRPr kumimoji="0" sz="1000"/>
            </a:lvl3pPr>
            <a:lvl4pPr eaLnBrk="1" latinLnBrk="0" hangingPunct="1">
              <a:defRPr kumimoji="0" sz="900"/>
            </a:lvl4pPr>
            <a:lvl5pPr eaLnBrk="1" latinLnBrk="0" hangingPunct="1">
              <a:defRPr kumimoji="0" sz="900"/>
            </a:lvl5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</p:txBody>
      </p:sp>
      <p:grpSp>
        <p:nvGrpSpPr>
          <p:cNvPr id="14" name="Group 17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D2BAA85-B5CF-4AB9-A2C8-84EFB530EA6D}" type="datetime1">
              <a:rPr kumimoji="0" lang="es-MX" smtClean="0"/>
              <a:pPr/>
              <a:t>10/02/2022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Dinámica Heurística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4576F4F-ED67-48AA-B2F3-E795A88BF561}" type="datetime1">
              <a:rPr kumimoji="0" lang="es-MX" smtClean="0"/>
              <a:pPr/>
              <a:t>10/02/2022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Dinámica Heurística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352800"/>
            <a:ext cx="7772400" cy="1974059"/>
          </a:xfrm>
        </p:spPr>
        <p:txBody>
          <a:bodyPr anchor="b">
            <a:scene3d>
              <a:camera prst="orthographicFront">
                <a:rot lat="0" lon="0" rev="0"/>
              </a:camera>
              <a:lightRig rig="contrasting" dir="t">
                <a:rot lat="0" lon="0" rev="7500000"/>
              </a:lightRig>
            </a:scene3d>
            <a:sp3d contourW="6350" prstMaterial="metal">
              <a:bevelT w="13081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algn="l" eaLnBrk="1" latinLnBrk="0" hangingPunct="1">
              <a:buNone/>
              <a:defRPr kumimoji="0" lang="en-US" sz="4000" b="1" cap="all" dirty="0">
                <a:ln/>
                <a:solidFill>
                  <a:schemeClr val="tx1"/>
                </a:solidFill>
                <a:effectLst>
                  <a:reflection blurRad="12700" stA="50000" endPos="50000" dir="5400000" sy="-100000" rotWithShape="0"/>
                </a:effectLst>
              </a:defRPr>
            </a:lvl1pPr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5334000"/>
            <a:ext cx="7772400" cy="1052512"/>
          </a:xfrm>
        </p:spPr>
        <p:txBody>
          <a:bodyPr anchor="t"/>
          <a:lstStyle>
            <a:lvl1pPr marL="374904" eaLnBrk="1" latinLnBrk="0" hangingPunct="1">
              <a:buNone/>
              <a:defRPr kumimoji="0" sz="2000">
                <a:solidFill>
                  <a:schemeClr val="tx2"/>
                </a:solidFill>
              </a:defRPr>
            </a:lvl1pPr>
            <a:lvl2pPr eaLnBrk="1" latinLnBrk="0" hangingPunct="1">
              <a:buNone/>
              <a:defRPr kumimoji="0" sz="1800">
                <a:solidFill>
                  <a:schemeClr val="tx1">
                    <a:tint val="75000"/>
                  </a:schemeClr>
                </a:solidFill>
              </a:defRPr>
            </a:lvl2pPr>
            <a:lvl3pPr eaLnBrk="1" latinLnBrk="0" hangingPunct="1">
              <a:buNone/>
              <a:defRPr kumimoji="0" sz="1600">
                <a:solidFill>
                  <a:schemeClr val="tx1">
                    <a:tint val="75000"/>
                  </a:schemeClr>
                </a:solidFill>
              </a:defRPr>
            </a:lvl3pPr>
            <a:lvl4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4pPr>
            <a:lvl5pPr eaLnBrk="1" latinLnBrk="0" hangingPunct="1">
              <a:buNone/>
              <a:defRPr kumimoji="0"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9DE0D6D-2B59-4607-ACDB-86B9A20055BE}" type="datetime1">
              <a:rPr kumimoji="0" lang="es-MX" smtClean="0"/>
              <a:pPr/>
              <a:t>10/02/2022</a:t>
            </a:fld>
            <a:endParaRPr kumimoji="0"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</p:spPr>
        <p:txBody>
          <a:bodyPr/>
          <a:lstStyle>
            <a:extLst/>
          </a:lstStyle>
          <a:p>
            <a:r>
              <a:rPr kumimoji="0" lang="en-US" smtClean="0"/>
              <a:t>Dinámica Heurística</a:t>
            </a:r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sz="2000"/>
            </a:lvl1pPr>
            <a:lvl2pPr eaLnBrk="1" latinLnBrk="0" hangingPunct="1">
              <a:defRPr kumimoji="0" sz="2400"/>
            </a:lvl2pPr>
            <a:lvl3pPr eaLnBrk="1" latinLnBrk="0" hangingPunct="1">
              <a:defRPr kumimoji="0" sz="2000"/>
            </a:lvl3pPr>
            <a:lvl4pPr eaLnBrk="1" latinLnBrk="0" hangingPunct="1">
              <a:defRPr kumimoji="0" sz="1800"/>
            </a:lvl4pPr>
            <a:lvl5pPr eaLnBrk="1" latinLnBrk="0" hangingPunct="1">
              <a:defRPr kumimoji="0" sz="1800"/>
            </a:lvl5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sz="2800"/>
            </a:lvl1pPr>
            <a:lvl2pPr eaLnBrk="1" latinLnBrk="0" hangingPunct="1">
              <a:defRPr kumimoji="0" sz="2400"/>
            </a:lvl2pPr>
            <a:lvl3pPr eaLnBrk="1" latinLnBrk="0" hangingPunct="1">
              <a:defRPr kumimoji="0" sz="2000"/>
            </a:lvl3pPr>
            <a:lvl4pPr eaLnBrk="1" latinLnBrk="0" hangingPunct="1">
              <a:defRPr kumimoji="0" sz="1800"/>
            </a:lvl4pPr>
            <a:lvl5pPr eaLnBrk="1" latinLnBrk="0" hangingPunct="1">
              <a:defRPr kumimoji="0" sz="1800"/>
            </a:lvl5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273947-1182-4556-8E1E-30B32CF16C41}" type="datetime1">
              <a:rPr kumimoji="0" lang="es-MX" smtClean="0"/>
              <a:pPr/>
              <a:t>10/02/2022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Dinámica Heurística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229600" cy="1295400"/>
          </a:xfrm>
        </p:spPr>
        <p:txBody>
          <a:bodyPr anchor="ctr"/>
          <a:lstStyle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600200"/>
            <a:ext cx="4038600" cy="4525963"/>
          </a:xfrm>
        </p:spPr>
        <p:txBody>
          <a:bodyPr/>
          <a:lstStyle>
            <a:lvl1pPr marL="0" indent="0" eaLnBrk="1" latinLnBrk="0" hangingPunct="1">
              <a:buFontTx/>
              <a:buNone/>
              <a:defRPr kumimoji="0" sz="2000"/>
            </a:lvl1pPr>
            <a:lvl2pPr eaLnBrk="1" latinLnBrk="0" hangingPunct="1">
              <a:defRPr kumimoji="0" sz="2400"/>
            </a:lvl2pPr>
            <a:lvl3pPr eaLnBrk="1" latinLnBrk="0" hangingPunct="1">
              <a:defRPr kumimoji="0" sz="2000"/>
            </a:lvl3pPr>
            <a:lvl4pPr eaLnBrk="1" latinLnBrk="0" hangingPunct="1">
              <a:defRPr kumimoji="0" sz="1800"/>
            </a:lvl4pPr>
            <a:lvl5pPr eaLnBrk="1" latinLnBrk="0" hangingPunct="1">
              <a:defRPr kumimoji="0" sz="1800"/>
            </a:lvl5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600200"/>
            <a:ext cx="4038600" cy="4525963"/>
          </a:xfrm>
        </p:spPr>
        <p:txBody>
          <a:bodyPr/>
          <a:lstStyle>
            <a:lvl1pPr eaLnBrk="1" latinLnBrk="0" hangingPunct="1">
              <a:defRPr kumimoji="0" sz="2800"/>
            </a:lvl1pPr>
            <a:lvl2pPr eaLnBrk="1" latinLnBrk="0" hangingPunct="1">
              <a:defRPr kumimoji="0" sz="2400"/>
            </a:lvl2pPr>
            <a:lvl3pPr eaLnBrk="1" latinLnBrk="0" hangingPunct="1">
              <a:defRPr kumimoji="0" sz="2000"/>
            </a:lvl3pPr>
            <a:lvl4pPr eaLnBrk="1" latinLnBrk="0" hangingPunct="1">
              <a:defRPr kumimoji="0" sz="1800"/>
            </a:lvl4pPr>
            <a:lvl5pPr eaLnBrk="1" latinLnBrk="0" hangingPunct="1">
              <a:defRPr kumimoji="0" sz="1800"/>
            </a:lvl5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53337D-43D9-4F4E-AB18-9E5FD406ACF4}" type="datetime1">
              <a:rPr kumimoji="0" lang="es-MX" smtClean="0"/>
              <a:pPr/>
              <a:t>10/02/2022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Dinámica Heurística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kumimoji="0" lang="en-US" smtClean="0"/>
              <a:pPr/>
              <a:t>‹#›</a:t>
            </a:fld>
            <a:endParaRPr kumimoji="0" lang="en-US"/>
          </a:p>
        </p:txBody>
      </p:sp>
      <p:cxnSp>
        <p:nvCxnSpPr>
          <p:cNvPr id="9" name="Straight Connector 8"/>
          <p:cNvCxnSpPr/>
          <p:nvPr userDrawn="1"/>
        </p:nvCxnSpPr>
        <p:spPr>
          <a:xfrm rot="5400000">
            <a:off x="2305044" y="3867144"/>
            <a:ext cx="4533900" cy="1601"/>
          </a:xfrm>
          <a:prstGeom prst="line">
            <a:avLst/>
          </a:prstGeom>
          <a:ln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0" y="402264"/>
            <a:ext cx="8686800" cy="886265"/>
          </a:xfrm>
          <a:prstGeom prst="rect">
            <a:avLst/>
          </a:prstGeom>
          <a:solidFill>
            <a:schemeClr val="bg2">
              <a:alpha val="50000"/>
              <a:satMod val="18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 eaLnBrk="1" latinLnBrk="0" hangingPunct="1">
              <a:defRPr kumimoji="0" sz="4000"/>
            </a:lvl1pPr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 eaLnBrk="1" latinLnBrk="0" hangingPunct="1">
              <a:buNone/>
              <a:defRPr kumimoji="0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sz="2000" b="1"/>
            </a:lvl2pPr>
            <a:lvl3pPr eaLnBrk="1" latinLnBrk="0" hangingPunct="1">
              <a:buNone/>
              <a:defRPr kumimoji="0" sz="1800" b="1"/>
            </a:lvl3pPr>
            <a:lvl4pPr eaLnBrk="1" latinLnBrk="0" hangingPunct="1">
              <a:buNone/>
              <a:defRPr kumimoji="0" sz="1600" b="1"/>
            </a:lvl4pPr>
            <a:lvl5pPr eaLnBrk="1" latinLnBrk="0" hangingPunct="1">
              <a:buNone/>
              <a:defRPr kumimoji="0" sz="1600" b="1"/>
            </a:lvl5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 eaLnBrk="1" latinLnBrk="0" hangingPunct="1">
              <a:buNone/>
              <a:defRPr kumimoji="0" sz="2400" b="1">
                <a:solidFill>
                  <a:schemeClr val="accent2"/>
                </a:solidFill>
              </a:defRPr>
            </a:lvl1pPr>
            <a:lvl2pPr eaLnBrk="1" latinLnBrk="0" hangingPunct="1">
              <a:buNone/>
              <a:defRPr kumimoji="0" sz="2000" b="1"/>
            </a:lvl2pPr>
            <a:lvl3pPr eaLnBrk="1" latinLnBrk="0" hangingPunct="1">
              <a:buNone/>
              <a:defRPr kumimoji="0" sz="1800" b="1"/>
            </a:lvl3pPr>
            <a:lvl4pPr eaLnBrk="1" latinLnBrk="0" hangingPunct="1">
              <a:buNone/>
              <a:defRPr kumimoji="0" sz="1600" b="1"/>
            </a:lvl4pPr>
            <a:lvl5pPr eaLnBrk="1" latinLnBrk="0" hangingPunct="1">
              <a:buNone/>
              <a:defRPr kumimoji="0" sz="1600" b="1"/>
            </a:lvl5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 eaLnBrk="1" latinLnBrk="0" hangingPunct="1">
              <a:defRPr kumimoji="0" sz="2400"/>
            </a:lvl1pPr>
            <a:lvl2pPr eaLnBrk="1" latinLnBrk="0" hangingPunct="1">
              <a:defRPr kumimoji="0" sz="2000"/>
            </a:lvl2pPr>
            <a:lvl3pPr eaLnBrk="1" latinLnBrk="0" hangingPunct="1">
              <a:defRPr kumimoji="0" sz="1800"/>
            </a:lvl3pPr>
            <a:lvl4pPr eaLnBrk="1" latinLnBrk="0" hangingPunct="1">
              <a:defRPr kumimoji="0" sz="1600"/>
            </a:lvl4pPr>
            <a:lvl5pPr eaLnBrk="1" latinLnBrk="0" hangingPunct="1">
              <a:defRPr kumimoji="0" sz="1600"/>
            </a:lvl5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 eaLnBrk="1" latinLnBrk="0" hangingPunct="1">
              <a:defRPr kumimoji="0" sz="2400"/>
            </a:lvl1pPr>
            <a:lvl2pPr eaLnBrk="1" latinLnBrk="0" hangingPunct="1">
              <a:defRPr kumimoji="0" sz="2000"/>
            </a:lvl2pPr>
            <a:lvl3pPr eaLnBrk="1" latinLnBrk="0" hangingPunct="1">
              <a:defRPr kumimoji="0" sz="1800"/>
            </a:lvl3pPr>
            <a:lvl4pPr eaLnBrk="1" latinLnBrk="0" hangingPunct="1">
              <a:defRPr kumimoji="0" sz="1600"/>
            </a:lvl4pPr>
            <a:lvl5pPr eaLnBrk="1" latinLnBrk="0" hangingPunct="1">
              <a:defRPr kumimoji="0" sz="1600"/>
            </a:lvl5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05D45EF-FB47-44F8-8CA1-338287381436}" type="datetime1">
              <a:rPr kumimoji="0" lang="es-MX" smtClean="0"/>
              <a:pPr/>
              <a:t>10/02/2022</a:t>
            </a:fld>
            <a:endParaRPr kumimoji="0"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Dinámica Heurística</a:t>
            </a:r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 eaLnBrk="1" latinLnBrk="0" hangingPunct="1">
              <a:defRPr kumimoji="0" sz="4000" cap="none" baseline="0"/>
            </a:lvl1pPr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9E5896-9706-4E76-88D0-A40262D6A7EF}" type="datetime1">
              <a:rPr kumimoji="0" lang="es-MX" smtClean="0"/>
              <a:pPr/>
              <a:t>10/02/2022</a:t>
            </a:fld>
            <a:endParaRPr kumimoji="0"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Dinámica Heurística</a:t>
            </a:r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5B1AA2B-BADC-4E74-9199-34FD954084B7}" type="datetime1">
              <a:rPr kumimoji="0" lang="es-MX" smtClean="0"/>
              <a:pPr/>
              <a:t>10/02/2022</a:t>
            </a:fld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Dinámica Heurística</a:t>
            </a:r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 eaLnBrk="1" latinLnBrk="0" hangingPunct="1">
              <a:buNone/>
              <a:defRPr kumimoji="0" sz="3600" b="0"/>
            </a:lvl1pPr>
            <a:extLst/>
          </a:lstStyle>
          <a:p>
            <a:pPr eaLnBrk="1" latinLnBrk="1" hangingPunct="1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 eaLnBrk="1" latinLnBrk="0" hangingPunct="1">
              <a:buNone/>
              <a:defRPr kumimoji="0" sz="1800"/>
            </a:lvl1pPr>
            <a:lvl2pPr eaLnBrk="1" latinLnBrk="0" hangingPunct="1">
              <a:buNone/>
              <a:defRPr kumimoji="0" sz="1200"/>
            </a:lvl2pPr>
            <a:lvl3pPr eaLnBrk="1" latinLnBrk="0" hangingPunct="1">
              <a:buNone/>
              <a:defRPr kumimoji="0" sz="1000"/>
            </a:lvl3pPr>
            <a:lvl4pPr eaLnBrk="1" latinLnBrk="0" hangingPunct="1">
              <a:buNone/>
              <a:defRPr kumimoji="0" sz="900"/>
            </a:lvl4pPr>
            <a:lvl5pPr eaLnBrk="1" latinLnBrk="0" hangingPunct="1">
              <a:buNone/>
              <a:defRPr kumimoji="0" sz="900"/>
            </a:lvl5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 eaLnBrk="1" latinLnBrk="0" hangingPunct="1">
              <a:defRPr kumimoji="0" sz="3200"/>
            </a:lvl1pPr>
            <a:lvl2pPr eaLnBrk="1" latinLnBrk="0" hangingPunct="1">
              <a:defRPr kumimoji="0" sz="2800"/>
            </a:lvl2pPr>
            <a:lvl3pPr eaLnBrk="1" latinLnBrk="0" hangingPunct="1">
              <a:defRPr kumimoji="0" sz="2400"/>
            </a:lvl3pPr>
            <a:lvl4pPr eaLnBrk="1" latinLnBrk="0" hangingPunct="1">
              <a:defRPr kumimoji="0" sz="2000"/>
            </a:lvl4pPr>
            <a:lvl5pPr eaLnBrk="1" latinLnBrk="0" hangingPunct="1">
              <a:defRPr kumimoji="0" sz="2000"/>
            </a:lvl5pPr>
            <a:extLst/>
          </a:lstStyle>
          <a:p>
            <a:pPr lvl="0" eaLnBrk="1" latinLnBrk="1" hangingPunct="1"/>
            <a:r>
              <a:rPr lang="en-US" smtClean="0"/>
              <a:t>Click to edit Master text styles</a:t>
            </a:r>
          </a:p>
          <a:p>
            <a:pPr lvl="1" eaLnBrk="1" latinLnBrk="1" hangingPunct="1"/>
            <a:r>
              <a:rPr lang="en-US" smtClean="0"/>
              <a:t>Second level</a:t>
            </a:r>
          </a:p>
          <a:p>
            <a:pPr lvl="2" eaLnBrk="1" latinLnBrk="1" hangingPunct="1"/>
            <a:r>
              <a:rPr lang="en-US" smtClean="0"/>
              <a:t>Third level</a:t>
            </a:r>
          </a:p>
          <a:p>
            <a:pPr lvl="3" eaLnBrk="1" latinLnBrk="1" hangingPunct="1"/>
            <a:r>
              <a:rPr lang="en-US" smtClean="0"/>
              <a:t>Fourth level</a:t>
            </a:r>
          </a:p>
          <a:p>
            <a:pPr lvl="4" eaLnBrk="1" latinLnBrk="1" hangingPunct="1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90483E-BBD8-46F5-B19B-66983BA10DD6}" type="datetime1">
              <a:rPr kumimoji="0" lang="es-MX" smtClean="0"/>
              <a:pPr/>
              <a:t>10/02/2022</a:t>
            </a:fld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Dinámica Heurística</a:t>
            </a:r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AD93096-5B34-4342-9326-69289CEAE4C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pPr eaLnBrk="1" latinLnBrk="1" hangingPunct="1"/>
            <a:r>
              <a:rPr kumimoji="0" lang="en-US" dirty="0" smtClean="0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1" hangingPunct="1"/>
            <a:r>
              <a:rPr kumimoji="0" lang="en-US" smtClean="0"/>
              <a:t>Click to edit Master text styles</a:t>
            </a:r>
          </a:p>
          <a:p>
            <a:pPr lvl="1" eaLnBrk="1" latinLnBrk="1" hangingPunct="1"/>
            <a:r>
              <a:rPr kumimoji="0" lang="en-US" smtClean="0"/>
              <a:t>Second level</a:t>
            </a:r>
          </a:p>
          <a:p>
            <a:pPr lvl="2" eaLnBrk="1" latinLnBrk="1" hangingPunct="1"/>
            <a:r>
              <a:rPr kumimoji="0" lang="en-US" smtClean="0"/>
              <a:t>Third level</a:t>
            </a:r>
          </a:p>
          <a:p>
            <a:pPr lvl="3" eaLnBrk="1" latinLnBrk="1" hangingPunct="1"/>
            <a:r>
              <a:rPr kumimoji="0" lang="en-US" smtClean="0"/>
              <a:t>Fourth level</a:t>
            </a:r>
          </a:p>
          <a:p>
            <a:pPr lvl="4" eaLnBrk="1" latinLnBrk="1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F96DC557-46DD-4C0F-8819-BDB22ACD4ADF}" type="datetime1">
              <a:rPr kumimoji="0" lang="es-MX" smtClean="0">
                <a:solidFill>
                  <a:schemeClr val="tx2"/>
                </a:solidFill>
              </a:rPr>
              <a:pPr/>
              <a:t>10/02/2022</a:t>
            </a:fld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 algn="r"/>
            <a:r>
              <a:rPr kumimoji="0" lang="en-US" sz="1100" smtClean="0">
                <a:solidFill>
                  <a:schemeClr val="tx2"/>
                </a:solidFill>
              </a:rPr>
              <a:t>Dinámica Heurística</a:t>
            </a:r>
            <a:endParaRPr kumimoji="0" lang="en-US" sz="1100" dirty="0">
              <a:solidFill>
                <a:schemeClr val="tx2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 algn="l"/>
            <a:fld id="{72AC53DF-4216-466D-99A7-94400E6C2A25}" type="slidenum">
              <a:rPr kumimoji="0" lang="en-US" sz="1200" smtClean="0">
                <a:solidFill>
                  <a:schemeClr val="tx2"/>
                </a:solidFill>
              </a:rPr>
              <a:pPr algn="l"/>
              <a:t>‹#›</a:t>
            </a:fld>
            <a:endParaRPr kumimoji="0" lang="en-US" sz="1200">
              <a:solidFill>
                <a:schemeClr val="tx2"/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8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 spc="-150" baseline="0">
          <a:solidFill>
            <a:schemeClr val="tx2">
              <a:satMod val="200000"/>
            </a:schemeClr>
          </a:solidFill>
          <a:effectLst>
            <a:outerShdw blurRad="50800" dist="50800" dir="2700000" algn="tl" rotWithShape="0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002060"/>
            </a:gs>
            <a:gs pos="88000">
              <a:srgbClr val="0070C0"/>
            </a:gs>
            <a:gs pos="100000">
              <a:srgbClr val="002060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Grp="1"/>
          </p:cNvSpPr>
          <p:nvPr>
            <p:ph type="title"/>
          </p:nvPr>
        </p:nvSpPr>
        <p:spPr>
          <a:xfrm>
            <a:off x="467544" y="2852936"/>
            <a:ext cx="8496944" cy="1861948"/>
          </a:xfrm>
        </p:spPr>
        <p:txBody>
          <a:bodyPr/>
          <a:lstStyle>
            <a:extLst/>
          </a:lstStyle>
          <a:p>
            <a:pPr algn="ctr"/>
            <a:r>
              <a:rPr smtClean="0"/>
              <a:t>Presentacion de Tareas</a:t>
            </a:r>
            <a:br>
              <a:rPr smtClean="0"/>
            </a:br>
            <a:r>
              <a:rPr smtClean="0"/>
              <a:t>CCA-Riesgos Químcos - 2022 </a:t>
            </a:r>
            <a:r>
              <a:rPr dirty="0" smtClean="0"/>
              <a:t/>
            </a:r>
            <a:br>
              <a:rPr dirty="0" smtClean="0"/>
            </a:br>
            <a:endParaRPr lang="en-US" dirty="0"/>
          </a:p>
        </p:txBody>
      </p:sp>
      <p:sp>
        <p:nvSpPr>
          <p:cNvPr id="5" name="Rectangle 4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>
            <a:extLst/>
          </a:lstStyle>
          <a:p>
            <a:endParaRPr lang="es-MX" dirty="0" smtClean="0"/>
          </a:p>
          <a:p>
            <a:r>
              <a:rPr lang="es-MX" dirty="0" smtClean="0"/>
              <a:t>Sergio Garza Ayala – Dinámica Heurística</a:t>
            </a:r>
          </a:p>
          <a:p>
            <a:r>
              <a:rPr lang="es-MX" dirty="0" smtClean="0"/>
              <a:t>11 febrero del 2022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smtClean="0"/>
              <a:t>Dinámica Heurística</a:t>
            </a:r>
            <a:endParaRPr kumimoji="0" lang="en-US"/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kumimoji="0" lang="en-US" smtClean="0"/>
              <a:pPr/>
              <a:t>1</a:t>
            </a:fld>
            <a:endParaRPr kumimoji="0" lang="en-US"/>
          </a:p>
        </p:txBody>
      </p:sp>
      <p:pic>
        <p:nvPicPr>
          <p:cNvPr id="16388" name="Picture 4" descr="Inici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63105" y="260648"/>
            <a:ext cx="2057367" cy="7200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9550"/>
            <a:ext cx="8435280" cy="1295400"/>
          </a:xfrm>
        </p:spPr>
        <p:txBody>
          <a:bodyPr/>
          <a:lstStyle/>
          <a:p>
            <a:r>
              <a:rPr lang="es-MX" dirty="0" smtClean="0"/>
              <a:t>Propuesta de </a:t>
            </a:r>
            <a:r>
              <a:rPr lang="es-MX" dirty="0" smtClean="0"/>
              <a:t>tareas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err="1" smtClean="0"/>
              <a:t>Dinámica</a:t>
            </a:r>
            <a:r>
              <a:rPr kumimoji="0" lang="en-US" dirty="0" smtClean="0"/>
              <a:t> </a:t>
            </a:r>
            <a:r>
              <a:rPr kumimoji="0" lang="en-US" dirty="0" err="1" smtClean="0"/>
              <a:t>Heurística</a:t>
            </a:r>
            <a:endParaRPr kumimoji="0"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51521" y="2000240"/>
            <a:ext cx="4320479" cy="4525104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MX" sz="2400" dirty="0" smtClean="0"/>
              <a:t>Actualización de los listados de sustancias químicas de actividades altamente riesgosas.</a:t>
            </a:r>
          </a:p>
          <a:p>
            <a:pPr marL="1083564" lvl="1" indent="-342900">
              <a:buFont typeface="Arial" panose="020B0604020202020204" pitchFamily="34" charset="0"/>
              <a:buChar char="•"/>
              <a:defRPr/>
            </a:pPr>
            <a:r>
              <a:rPr lang="es-MX" sz="1800" dirty="0" smtClean="0"/>
              <a:t>AEGL-2018</a:t>
            </a:r>
          </a:p>
          <a:p>
            <a:pPr marL="1083564" lvl="1" indent="-342900">
              <a:buFont typeface="Arial" panose="020B0604020202020204" pitchFamily="34" charset="0"/>
              <a:buChar char="•"/>
              <a:defRPr/>
            </a:pPr>
            <a:r>
              <a:rPr lang="es-MX" sz="1800" dirty="0" smtClean="0"/>
              <a:t>US-EPCRA (</a:t>
            </a:r>
            <a:r>
              <a:rPr lang="es-ES" sz="1800" dirty="0" smtClean="0"/>
              <a:t>Ley de Planificación de Emergencias y el Derecho a la Información de la Comunidad de EUA)</a:t>
            </a:r>
            <a:r>
              <a:rPr lang="es-ES" sz="1400" dirty="0" smtClean="0"/>
              <a:t>.</a:t>
            </a:r>
          </a:p>
          <a:p>
            <a:pPr marL="1083564" lvl="1" indent="-342900">
              <a:buNone/>
              <a:defRPr/>
            </a:pPr>
            <a:endParaRPr lang="es-ES" sz="1400" dirty="0" smtClean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kumimoji="0" lang="en-US" smtClean="0"/>
              <a:pPr/>
              <a:t>2</a:t>
            </a:fld>
            <a:endParaRPr kumimoji="0"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823521" y="2000240"/>
            <a:ext cx="4320479" cy="468508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MX" sz="2400" dirty="0" smtClean="0"/>
              <a:t>Recomendaciones para Actualizar las Guías para Realizar Análisis de Riesgos.</a:t>
            </a:r>
          </a:p>
          <a:p>
            <a:pPr marL="1083564" lvl="1" indent="-342900">
              <a:buFont typeface="Arial" panose="020B0604020202020204" pitchFamily="34" charset="0"/>
              <a:buChar char="•"/>
              <a:defRPr/>
            </a:pPr>
            <a:r>
              <a:rPr lang="es-MX" sz="1800" dirty="0" smtClean="0"/>
              <a:t>Considerar dosis térmicas para ciertos fenómenos (Bola de Fuego, </a:t>
            </a:r>
            <a:r>
              <a:rPr lang="es-MX" sz="1800" dirty="0" err="1" smtClean="0"/>
              <a:t>etc</a:t>
            </a:r>
            <a:r>
              <a:rPr lang="es-MX" sz="1800" dirty="0" smtClean="0"/>
              <a:t>).</a:t>
            </a:r>
          </a:p>
          <a:p>
            <a:pPr marL="1083564" lvl="1" indent="-342900">
              <a:buFont typeface="Arial" panose="020B0604020202020204" pitchFamily="34" charset="0"/>
              <a:buChar char="•"/>
              <a:defRPr/>
            </a:pPr>
            <a:r>
              <a:rPr lang="es-MX" sz="1800" dirty="0" smtClean="0"/>
              <a:t>Incluir como obligatorio listados de verificación similares a los de US-DOE (Departamento de Energía de EUA).</a:t>
            </a:r>
          </a:p>
          <a:p>
            <a:pPr marL="1339596" lvl="2" indent="-342900">
              <a:buFont typeface="Arial" panose="020B0604020202020204" pitchFamily="34" charset="0"/>
              <a:buChar char="•"/>
              <a:defRPr/>
            </a:pPr>
            <a:r>
              <a:rPr lang="es-MX" sz="1400" dirty="0" smtClean="0"/>
              <a:t>Localización de la Planta</a:t>
            </a:r>
          </a:p>
          <a:p>
            <a:pPr marL="1339596" lvl="2" indent="-342900">
              <a:buFont typeface="Arial" panose="020B0604020202020204" pitchFamily="34" charset="0"/>
              <a:buChar char="•"/>
              <a:defRPr/>
            </a:pPr>
            <a:r>
              <a:rPr lang="es-MX" sz="1400" dirty="0" smtClean="0"/>
              <a:t>Factores Humanos</a:t>
            </a:r>
          </a:p>
          <a:p>
            <a:pPr marL="1083564" lvl="1" indent="-342900">
              <a:buFont typeface="Arial" panose="020B0604020202020204" pitchFamily="34" charset="0"/>
              <a:buChar char="•"/>
              <a:defRPr/>
            </a:pPr>
            <a:r>
              <a:rPr lang="es-MX" sz="1800" dirty="0" smtClean="0"/>
              <a:t>Otros</a:t>
            </a:r>
          </a:p>
          <a:p>
            <a:pPr marL="1083564" lvl="1" indent="-342900">
              <a:buFont typeface="Arial" panose="020B0604020202020204" pitchFamily="34" charset="0"/>
              <a:buChar char="•"/>
              <a:defRPr/>
            </a:pPr>
            <a:endParaRPr lang="es-ES" sz="1400" dirty="0" smtClean="0"/>
          </a:p>
          <a:p>
            <a:pPr marL="1083564" lvl="1" indent="-342900">
              <a:buNone/>
              <a:defRPr/>
            </a:pPr>
            <a:endParaRPr lang="es-ES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35280" cy="1295400"/>
          </a:xfrm>
        </p:spPr>
        <p:txBody>
          <a:bodyPr/>
          <a:lstStyle/>
          <a:p>
            <a:r>
              <a:rPr lang="es-MX" dirty="0" smtClean="0"/>
              <a:t>Listados de Sustancias Químicas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err="1" smtClean="0"/>
              <a:t>Dinámica</a:t>
            </a:r>
            <a:r>
              <a:rPr kumimoji="0" lang="en-US" dirty="0" smtClean="0"/>
              <a:t> </a:t>
            </a:r>
            <a:r>
              <a:rPr kumimoji="0" lang="en-US" dirty="0" err="1" smtClean="0"/>
              <a:t>Heurística</a:t>
            </a:r>
            <a:endParaRPr kumimoji="0"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2845" y="1268760"/>
            <a:ext cx="4429156" cy="5089198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defRPr/>
            </a:pPr>
            <a:r>
              <a:rPr lang="es-MX" sz="2400" dirty="0" smtClean="0"/>
              <a:t>Se consideraron integrar dos listados.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MX" sz="2400" dirty="0" smtClean="0"/>
              <a:t>AEGL-2018:</a:t>
            </a:r>
            <a:endParaRPr lang="es-MX" sz="2800" dirty="0" smtClean="0"/>
          </a:p>
          <a:p>
            <a:pPr lvl="1"/>
            <a:r>
              <a:rPr lang="es-ES" sz="1800" dirty="0" smtClean="0"/>
              <a:t>Los AEGL describen efectos en la salud humana de una exposición de una vez en la vida, o rara para químicos aerotransportados y se utilizan para respuesta a emergencia en derrames de químicos u otra exposición catastrófica. </a:t>
            </a:r>
            <a:endParaRPr lang="es-MX" sz="1800" dirty="0" smtClean="0"/>
          </a:p>
          <a:p>
            <a:pPr lvl="1"/>
            <a:r>
              <a:rPr lang="es-MX" sz="1800" dirty="0" smtClean="0"/>
              <a:t>Listados prioritarios con 471 sustancias.</a:t>
            </a:r>
            <a:endParaRPr lang="es-MX" sz="1400" dirty="0" smtClean="0"/>
          </a:p>
          <a:p>
            <a:pPr lvl="1"/>
            <a:r>
              <a:rPr lang="es-ES" sz="1800" dirty="0" smtClean="0"/>
              <a:t>Sin embargo solo se tienen 318 (Año 2018)</a:t>
            </a:r>
            <a:endParaRPr lang="es-MX" sz="1800" dirty="0" smtClean="0"/>
          </a:p>
          <a:p>
            <a:pPr lvl="2"/>
            <a:r>
              <a:rPr lang="es-MX" sz="1400" dirty="0" smtClean="0"/>
              <a:t>AEGL finales (188)</a:t>
            </a:r>
          </a:p>
          <a:p>
            <a:pPr lvl="2"/>
            <a:r>
              <a:rPr lang="es-MX" sz="1400" dirty="0" smtClean="0"/>
              <a:t>AEGL provisionales (72)</a:t>
            </a:r>
          </a:p>
          <a:p>
            <a:pPr lvl="2"/>
            <a:r>
              <a:rPr lang="es-MX" sz="1400" dirty="0" smtClean="0"/>
              <a:t>AEGL propuestos (12)</a:t>
            </a:r>
          </a:p>
          <a:p>
            <a:pPr lvl="2"/>
            <a:r>
              <a:rPr lang="es-MX" sz="1400" dirty="0" smtClean="0"/>
              <a:t>AEGL borrador o en espera (46)</a:t>
            </a:r>
          </a:p>
          <a:p>
            <a:pPr>
              <a:defRPr/>
            </a:pPr>
            <a:endParaRPr lang="es-MX" sz="140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kumimoji="0" lang="en-US" smtClean="0"/>
              <a:pPr/>
              <a:t>3</a:t>
            </a:fld>
            <a:endParaRPr kumimoji="0"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00562" y="1428736"/>
            <a:ext cx="4429156" cy="5089198"/>
          </a:xfrm>
        </p:spPr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MX" sz="2400" dirty="0" smtClean="0"/>
              <a:t>EPCRA:</a:t>
            </a:r>
            <a:endParaRPr lang="es-MX" sz="2800" dirty="0" smtClean="0"/>
          </a:p>
          <a:p>
            <a:pPr lvl="1"/>
            <a:r>
              <a:rPr lang="es-ES" sz="1800" dirty="0" smtClean="0"/>
              <a:t>La Ley de Planificación de Emergencias y el Derecho a la Información de la Comunidad (EPCRA) de 1986 se creó para ayudar a las comunidades a planificar las emergencias químicas. También requiere que la industria informe sobre el almacenamiento, uso y liberación de sustancias peligrosas a los gobiernos locales, estatales y federales. </a:t>
            </a:r>
            <a:endParaRPr lang="es-MX" sz="1800" dirty="0" smtClean="0"/>
          </a:p>
          <a:p>
            <a:pPr lvl="1"/>
            <a:r>
              <a:rPr lang="es-MX" sz="1800" dirty="0" smtClean="0"/>
              <a:t>EPCRA Sección 302 establece los limites de umbral y </a:t>
            </a:r>
            <a:r>
              <a:rPr lang="es-ES" sz="1800" dirty="0" smtClean="0"/>
              <a:t>EPCRA Sección 304 establece cantidad de reporte</a:t>
            </a:r>
            <a:endParaRPr lang="es-MX" sz="1800" dirty="0" smtClean="0"/>
          </a:p>
          <a:p>
            <a:pPr lvl="2"/>
            <a:r>
              <a:rPr lang="es-MX" sz="1400" dirty="0" smtClean="0"/>
              <a:t>474 sustancias duplicadas en CAS (sinónimos)</a:t>
            </a:r>
          </a:p>
          <a:p>
            <a:pPr lvl="2"/>
            <a:r>
              <a:rPr lang="es-MX" sz="1400" dirty="0" smtClean="0"/>
              <a:t>355 sustancias con Cas único</a:t>
            </a:r>
          </a:p>
          <a:p>
            <a:pPr lvl="2"/>
            <a:r>
              <a:rPr lang="es-MX" sz="1400" dirty="0" smtClean="0"/>
              <a:t>188 sustancias en EPCRA y AEGL</a:t>
            </a:r>
          </a:p>
          <a:p>
            <a:pPr lvl="2"/>
            <a:r>
              <a:rPr lang="es-MX" sz="1400" dirty="0" smtClean="0"/>
              <a:t>247 sustancias en EPCRA pero no en AEGL</a:t>
            </a:r>
          </a:p>
          <a:p>
            <a:pPr>
              <a:defRPr/>
            </a:pPr>
            <a:endParaRPr lang="es-MX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7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35280" cy="1295400"/>
          </a:xfrm>
        </p:spPr>
        <p:txBody>
          <a:bodyPr/>
          <a:lstStyle/>
          <a:p>
            <a:r>
              <a:rPr lang="es-MX" dirty="0" smtClean="0"/>
              <a:t>Listados de Sustancias Químicas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err="1" smtClean="0"/>
              <a:t>Dinámica</a:t>
            </a:r>
            <a:r>
              <a:rPr kumimoji="0" lang="en-US" dirty="0" smtClean="0"/>
              <a:t> </a:t>
            </a:r>
            <a:r>
              <a:rPr kumimoji="0" lang="en-US" dirty="0" err="1" smtClean="0"/>
              <a:t>Heurística</a:t>
            </a:r>
            <a:endParaRPr kumimoji="0"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142845" y="1268760"/>
            <a:ext cx="4429156" cy="5089198"/>
          </a:xfrm>
        </p:spPr>
        <p:txBody>
          <a:bodyPr>
            <a:normAutofit lnSpcReduction="10000"/>
          </a:bodyPr>
          <a:lstStyle/>
          <a:p>
            <a:pPr marL="342900" indent="-342900">
              <a:defRPr/>
            </a:pPr>
            <a:r>
              <a:rPr lang="es-MX" sz="2400" dirty="0" smtClean="0"/>
              <a:t>Se consideraron integrar dos listados.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MX" sz="2400" dirty="0" smtClean="0"/>
              <a:t>AEGL-2018 + EPCRA</a:t>
            </a:r>
            <a:endParaRPr lang="es-MX" sz="2800" dirty="0" smtClean="0"/>
          </a:p>
          <a:p>
            <a:pPr lvl="1"/>
            <a:r>
              <a:rPr lang="es-ES" sz="1800" dirty="0" smtClean="0"/>
              <a:t>Los objetivos de AEGL y EPCRA son diferentes pero indican sustancias de alto riesgo.</a:t>
            </a:r>
          </a:p>
          <a:p>
            <a:pPr lvl="1"/>
            <a:r>
              <a:rPr lang="es-ES" sz="1800" dirty="0" smtClean="0"/>
              <a:t>AEGL sustancias aerotransportadas</a:t>
            </a:r>
          </a:p>
          <a:p>
            <a:pPr lvl="1"/>
            <a:r>
              <a:rPr lang="es-ES" sz="1800" dirty="0" smtClean="0"/>
              <a:t>EPCRA incluye adicionalmente sustancias contaminantes en suelo y agua ?</a:t>
            </a:r>
          </a:p>
          <a:p>
            <a:pPr lvl="1"/>
            <a:r>
              <a:rPr lang="es-ES" sz="1800" dirty="0" smtClean="0"/>
              <a:t>AEGL actualizado, EPCRA no.</a:t>
            </a:r>
          </a:p>
          <a:p>
            <a:pPr lvl="1"/>
            <a:r>
              <a:rPr lang="es-ES" sz="1800" dirty="0" smtClean="0"/>
              <a:t>565 Sustancias en general.</a:t>
            </a:r>
          </a:p>
          <a:p>
            <a:pPr lvl="1"/>
            <a:r>
              <a:rPr lang="es-ES" sz="1800" dirty="0" smtClean="0"/>
              <a:t>AEGL no incluye límites de umbral en almacenamiento ni cantidad de reporte, se pudieran estimar en base a AEGL-3 concentración mas peligrosa</a:t>
            </a:r>
            <a:endParaRPr lang="es-MX" sz="1400" dirty="0" smtClean="0"/>
          </a:p>
          <a:p>
            <a:pPr>
              <a:defRPr/>
            </a:pPr>
            <a:endParaRPr lang="es-MX" sz="140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kumimoji="0" lang="en-US" smtClean="0"/>
              <a:pPr/>
              <a:t>4</a:t>
            </a:fld>
            <a:endParaRPr kumimoji="0" lang="en-US"/>
          </a:p>
        </p:txBody>
      </p:sp>
      <p:sp>
        <p:nvSpPr>
          <p:cNvPr id="17" name="Content Placeholder 2"/>
          <p:cNvSpPr>
            <a:spLocks noGrp="1"/>
          </p:cNvSpPr>
          <p:nvPr>
            <p:ph idx="1"/>
          </p:nvPr>
        </p:nvSpPr>
        <p:spPr>
          <a:xfrm>
            <a:off x="4500562" y="1428736"/>
            <a:ext cx="4429156" cy="5089198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MX" sz="2400" dirty="0" smtClean="0"/>
              <a:t>Parámetros:</a:t>
            </a:r>
            <a:endParaRPr lang="es-MX" sz="2800" dirty="0" smtClean="0"/>
          </a:p>
          <a:p>
            <a:pPr lvl="1"/>
            <a:r>
              <a:rPr lang="es-ES" sz="1800" dirty="0" smtClean="0"/>
              <a:t>CAS</a:t>
            </a:r>
            <a:endParaRPr lang="es-MX" sz="1800" dirty="0" smtClean="0"/>
          </a:p>
          <a:p>
            <a:pPr lvl="1"/>
            <a:r>
              <a:rPr lang="es-ES" sz="1800" dirty="0" smtClean="0"/>
              <a:t>Número de Naciones Unidad (No esta en los listados base)</a:t>
            </a:r>
          </a:p>
          <a:p>
            <a:pPr lvl="1"/>
            <a:r>
              <a:rPr lang="es-ES" sz="1800" dirty="0" smtClean="0"/>
              <a:t>Nombre inglés</a:t>
            </a:r>
          </a:p>
          <a:p>
            <a:pPr lvl="1"/>
            <a:r>
              <a:rPr lang="es-ES" sz="1800" dirty="0" smtClean="0"/>
              <a:t>Nombre español (no esta en listados base) se utiliza base de datos SCRI, listado </a:t>
            </a:r>
            <a:r>
              <a:rPr lang="es-ES" sz="1800" dirty="0" err="1" smtClean="0"/>
              <a:t>Semarnat</a:t>
            </a:r>
            <a:r>
              <a:rPr lang="es-ES" sz="1800" dirty="0" smtClean="0"/>
              <a:t> y trabajo manual.</a:t>
            </a:r>
          </a:p>
          <a:p>
            <a:pPr lvl="1"/>
            <a:r>
              <a:rPr lang="es-ES" sz="1800" dirty="0" smtClean="0"/>
              <a:t>AEGL 1,2,3 para 5 tiempos (247 sustancias de EPCRA no tiene AEGL</a:t>
            </a:r>
          </a:p>
          <a:p>
            <a:pPr lvl="1"/>
            <a:r>
              <a:rPr lang="es-ES" sz="1800" dirty="0" smtClean="0"/>
              <a:t>Límite umbral (288 sustancias no tienen este valor)</a:t>
            </a:r>
          </a:p>
          <a:p>
            <a:pPr lvl="1"/>
            <a:r>
              <a:rPr lang="es-ES" sz="1800" dirty="0" smtClean="0"/>
              <a:t>Cantidad de reporte (288 sustancias no tienen este valor)</a:t>
            </a:r>
            <a:endParaRPr lang="es-MX" sz="1400" dirty="0" smtClean="0"/>
          </a:p>
          <a:p>
            <a:pPr>
              <a:defRPr/>
            </a:pPr>
            <a:endParaRPr lang="es-MX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1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435280" cy="1295400"/>
          </a:xfrm>
        </p:spPr>
        <p:txBody>
          <a:bodyPr/>
          <a:lstStyle/>
          <a:p>
            <a:r>
              <a:rPr lang="es-MX" dirty="0" smtClean="0"/>
              <a:t>Listados de Sustancias Químicas</a:t>
            </a:r>
            <a:endParaRPr lang="en-US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err="1" smtClean="0"/>
              <a:t>Dinámica</a:t>
            </a:r>
            <a:r>
              <a:rPr kumimoji="0" lang="en-US" dirty="0" smtClean="0"/>
              <a:t> </a:t>
            </a:r>
            <a:r>
              <a:rPr kumimoji="0" lang="en-US" dirty="0" err="1" smtClean="0"/>
              <a:t>Heurística</a:t>
            </a:r>
            <a:endParaRPr kumimoji="0"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00034" y="1357298"/>
            <a:ext cx="4000528" cy="5089198"/>
          </a:xfrm>
        </p:spPr>
        <p:txBody>
          <a:bodyPr>
            <a:normAutofit lnSpcReduction="10000"/>
          </a:bodyPr>
          <a:lstStyle/>
          <a:p>
            <a:pPr marL="342900" indent="-342900">
              <a:defRPr/>
            </a:pPr>
            <a:r>
              <a:rPr lang="es-MX" sz="2400" dirty="0" smtClean="0"/>
              <a:t>Avances.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MX" sz="2400" dirty="0" smtClean="0"/>
              <a:t>Documento Base se agregaron indicaciones de </a:t>
            </a:r>
            <a:r>
              <a:rPr lang="es-MX" sz="2400" dirty="0" err="1" smtClean="0"/>
              <a:t>Dra</a:t>
            </a:r>
            <a:r>
              <a:rPr lang="es-MX" sz="2400" dirty="0" smtClean="0"/>
              <a:t> Fernández y se quitaron los temas de recomendaciones para Análisis de Riesgos que se van a pasar a otra recomendación.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MX" sz="2400" dirty="0" smtClean="0"/>
              <a:t>Agregar al documento un glosario de términos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r>
              <a:rPr lang="es-MX" sz="2400" dirty="0" smtClean="0"/>
              <a:t>Faltas completar los listados agregando los de EPCRA</a:t>
            </a:r>
          </a:p>
          <a:p>
            <a:pPr marL="342900" indent="-342900">
              <a:buFont typeface="Arial" panose="020B0604020202020204" pitchFamily="34" charset="0"/>
              <a:buChar char="•"/>
              <a:defRPr/>
            </a:pPr>
            <a:endParaRPr lang="es-MX" sz="2800" dirty="0" smtClean="0"/>
          </a:p>
          <a:p>
            <a:pPr>
              <a:defRPr/>
            </a:pPr>
            <a:endParaRPr lang="es-MX" sz="1400" dirty="0"/>
          </a:p>
        </p:txBody>
      </p:sp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kumimoji="0" lang="en-US" smtClean="0"/>
              <a:pPr/>
              <a:t>5</a:t>
            </a:fld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390736" cy="1295400"/>
          </a:xfrm>
        </p:spPr>
        <p:txBody>
          <a:bodyPr/>
          <a:lstStyle/>
          <a:p>
            <a:r>
              <a:rPr lang="es-MX" dirty="0" smtClean="0"/>
              <a:t>Recomendaciones para Actualizar las Guías para Realizar Análisis de Riesgos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kumimoji="0" lang="en-US" dirty="0" err="1" smtClean="0"/>
              <a:t>Dinámica</a:t>
            </a:r>
            <a:r>
              <a:rPr kumimoji="0" lang="en-US" dirty="0" smtClean="0"/>
              <a:t> </a:t>
            </a:r>
            <a:r>
              <a:rPr kumimoji="0" lang="en-US" dirty="0" err="1" smtClean="0"/>
              <a:t>Heurística</a:t>
            </a:r>
            <a:endParaRPr kumimoji="0" lang="en-US" dirty="0"/>
          </a:p>
        </p:txBody>
      </p:sp>
      <p:pic>
        <p:nvPicPr>
          <p:cNvPr id="13" name="Picture 7" descr="http://www.state.gov/cms_images/sop_60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2071678"/>
            <a:ext cx="3810000" cy="2540000"/>
          </a:xfrm>
          <a:prstGeom prst="rect">
            <a:avLst/>
          </a:prstGeom>
          <a:noFill/>
        </p:spPr>
      </p:pic>
      <p:sp>
        <p:nvSpPr>
          <p:cNvPr id="3" name="Marcador de número de diapositiv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D93096-5B34-4342-9326-69289CEAE4C2}" type="slidenum">
              <a:rPr kumimoji="0" lang="en-US" smtClean="0"/>
              <a:pPr/>
              <a:t>6</a:t>
            </a:fld>
            <a:endParaRPr kumimoji="0" lang="en-US"/>
          </a:p>
        </p:txBody>
      </p:sp>
      <p:sp>
        <p:nvSpPr>
          <p:cNvPr id="9" name="Content Placeholder 3"/>
          <p:cNvSpPr>
            <a:spLocks noGrp="1"/>
          </p:cNvSpPr>
          <p:nvPr>
            <p:ph sz="half" idx="2"/>
          </p:nvPr>
        </p:nvSpPr>
        <p:spPr>
          <a:xfrm>
            <a:off x="285720" y="1285860"/>
            <a:ext cx="4038600" cy="5429288"/>
          </a:xfrm>
        </p:spPr>
        <p:txBody>
          <a:bodyPr>
            <a:normAutofit fontScale="92500" lnSpcReduction="10000"/>
          </a:bodyPr>
          <a:lstStyle/>
          <a:p>
            <a:r>
              <a:rPr lang="es-ES" dirty="0" smtClean="0"/>
              <a:t>Considerar dosis térmicas para ciertos fenómenos (Bola de Fuego, </a:t>
            </a:r>
            <a:r>
              <a:rPr lang="es-ES" dirty="0" err="1" smtClean="0"/>
              <a:t>etc</a:t>
            </a:r>
            <a:r>
              <a:rPr lang="es-ES" dirty="0" smtClean="0"/>
              <a:t>).</a:t>
            </a:r>
          </a:p>
          <a:p>
            <a:r>
              <a:rPr lang="es-ES" dirty="0" smtClean="0"/>
              <a:t>Incluir como obligatorio listados de verificación similares a los de US-DOE (Departamento de Energía de EUA).</a:t>
            </a:r>
          </a:p>
          <a:p>
            <a:pPr lvl="1"/>
            <a:r>
              <a:rPr lang="es-ES" dirty="0" smtClean="0"/>
              <a:t>Localización de la Planta</a:t>
            </a:r>
          </a:p>
          <a:p>
            <a:pPr lvl="1"/>
            <a:r>
              <a:rPr lang="es-ES" dirty="0" smtClean="0"/>
              <a:t>Factores Humanos</a:t>
            </a:r>
          </a:p>
          <a:p>
            <a:r>
              <a:rPr lang="es-ES" dirty="0" smtClean="0"/>
              <a:t>Otros</a:t>
            </a:r>
          </a:p>
          <a:p>
            <a:r>
              <a:rPr lang="es-ES" dirty="0" smtClean="0"/>
              <a:t>Mejorar ciertos conceptos</a:t>
            </a:r>
          </a:p>
          <a:p>
            <a:pPr marL="454914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01956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inamica Heuristica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53000"/>
                <a:satMod val="200000"/>
              </a:schemeClr>
              <a:schemeClr val="phClr">
                <a:tint val="78000"/>
                <a:satMod val="230000"/>
              </a:schemeClr>
            </a:duotone>
          </a:blip>
          <a:tile tx="0" ty="0" sx="90000" sy="9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Introduction to Microsoft® Office PowerPoint® 2007</Template>
  <TotalTime>0</TotalTime>
  <Words>557</Words>
  <Application>Microsoft Office PowerPoint</Application>
  <PresentationFormat>On-screen Show (4:3)</PresentationFormat>
  <Paragraphs>73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Dinamica Heuristica</vt:lpstr>
      <vt:lpstr>Presentacion de Tareas CCA-Riesgos Químcos - 2022  </vt:lpstr>
      <vt:lpstr>Propuesta de tareas</vt:lpstr>
      <vt:lpstr>Listados de Sustancias Químicas</vt:lpstr>
      <vt:lpstr>Listados de Sustancias Químicas</vt:lpstr>
      <vt:lpstr>Listados de Sustancias Químicas</vt:lpstr>
      <vt:lpstr>Recomendaciones para Actualizar las Guías para Realizar Análisis de Riesgos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Conceptos</dc:title>
  <dc:creator/>
  <cp:lastModifiedBy/>
  <cp:revision>1</cp:revision>
  <dcterms:created xsi:type="dcterms:W3CDTF">2010-04-08T19:36:29Z</dcterms:created>
  <dcterms:modified xsi:type="dcterms:W3CDTF">2022-02-11T00:08:17Z</dcterms:modified>
</cp:coreProperties>
</file>