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CF1844-1BAB-437D-834E-3521B09D1A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6575DEE-380B-46AF-9B22-F0DFB4690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128935-BB25-4C3C-972F-6899BBDC3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7AC-07CB-45D9-ACBA-3C27D62EDEDE}" type="datetimeFigureOut">
              <a:rPr lang="es-MX" smtClean="0"/>
              <a:t>28/03/2020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C85045-74ED-42EA-9E9C-56860E79E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8EEFE9-3AAB-4520-BB09-AECF00562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904A-0045-4760-A633-AAC066753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8831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012C5E-EC4C-4B01-A46C-71A6C5D3C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6A613E7-F893-4E69-8EF3-02F34D732A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5AA1F0-C0E3-42D2-B13E-66240B871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7AC-07CB-45D9-ACBA-3C27D62EDEDE}" type="datetimeFigureOut">
              <a:rPr lang="es-MX" smtClean="0"/>
              <a:t>28/03/2020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C04362-95E2-4D9E-BC01-258FF29BE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43CEE9-9B8E-48E4-822D-DDA34B0CA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904A-0045-4760-A633-AAC066753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78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D307A83-3187-491F-A27F-DB1A511DDD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836C467-216D-4EA9-92EE-99B3903966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C5119C-77D0-4BB3-B928-A07EE5893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7AC-07CB-45D9-ACBA-3C27D62EDEDE}" type="datetimeFigureOut">
              <a:rPr lang="es-MX" smtClean="0"/>
              <a:t>28/03/2020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79CA05-FF6C-408B-9C52-DAE4B6C43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8D34A2-1DD5-4053-9C0E-51600B039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904A-0045-4760-A633-AAC066753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9487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492"/>
                </a:moveTo>
                <a:lnTo>
                  <a:pt x="12192000" y="6857492"/>
                </a:lnTo>
                <a:lnTo>
                  <a:pt x="12192000" y="0"/>
                </a:lnTo>
                <a:lnTo>
                  <a:pt x="0" y="0"/>
                </a:lnTo>
                <a:lnTo>
                  <a:pt x="0" y="6857492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4230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2B7C22-4E4E-4E74-BA70-3D7C6153A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21A0FC-04E2-4FB0-ADF9-48E8C0DC2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5D7582-19D3-45A1-83A9-28087253B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7AC-07CB-45D9-ACBA-3C27D62EDEDE}" type="datetimeFigureOut">
              <a:rPr lang="es-MX" smtClean="0"/>
              <a:t>28/03/2020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3191FC-64F9-4F5D-9A87-D37515CB8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E9BBA2-59B5-4008-B33E-2277D46FA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904A-0045-4760-A633-AAC066753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4604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082C77-EA9B-4699-B819-15F99FEB9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FF1273-8521-45F0-8243-3FE9EEEE3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1F61E8-FE0E-40BC-AA52-2430D0324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7AC-07CB-45D9-ACBA-3C27D62EDEDE}" type="datetimeFigureOut">
              <a:rPr lang="es-MX" smtClean="0"/>
              <a:t>28/03/2020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189622-E230-4014-8C2D-D550EE068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D69F0C-1B02-4EEB-B112-64F548F14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904A-0045-4760-A633-AAC066753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977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7E9F82-6576-4B1A-A033-07632D61D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CEDCB1-A3C1-4C2D-94C4-BEDE544FF3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5DDA419-B027-4576-ADD4-0C5256E432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4AF5408-3368-4D5D-AA95-6561F63CF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7AC-07CB-45D9-ACBA-3C27D62EDEDE}" type="datetimeFigureOut">
              <a:rPr lang="es-MX" smtClean="0"/>
              <a:t>28/03/2020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0A2F51-B129-4C75-9F4E-5128B7ED5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7EBA26-88E7-4151-8607-70F37DE4C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904A-0045-4760-A633-AAC066753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52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95E9D8-DCF9-47B9-B58E-713EBCE64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091D25-EC7A-4414-A86D-C43AC365A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BEA10B8-3AE2-400F-A222-9082351FA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E2629C7-70B7-4BB9-B223-2223B971AC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8B6BFE0-B2E0-48BC-A98C-7F3D89CCCD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749AF0E-6155-4849-9B4E-8A28DA2DB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7AC-07CB-45D9-ACBA-3C27D62EDEDE}" type="datetimeFigureOut">
              <a:rPr lang="es-MX" smtClean="0"/>
              <a:t>28/03/2020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7134A9A-8FCA-41EC-9866-E2E212593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B9C0540-13E7-474C-985D-83768BC61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904A-0045-4760-A633-AAC066753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128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4BFA9A-3B58-4A33-AE2C-0F6A93438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647B2D0-D832-4891-B6E1-6DC66EDBD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7AC-07CB-45D9-ACBA-3C27D62EDEDE}" type="datetimeFigureOut">
              <a:rPr lang="es-MX" smtClean="0"/>
              <a:t>28/03/2020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1AB13E3-6F76-4718-A2DC-30DD88BC3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A5B8D2-7185-468C-A711-7DE05E0C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904A-0045-4760-A633-AAC066753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5312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03BDC34-EAAA-41A2-AF6A-661E4DB74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7AC-07CB-45D9-ACBA-3C27D62EDEDE}" type="datetimeFigureOut">
              <a:rPr lang="es-MX" smtClean="0"/>
              <a:t>28/03/2020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35BC8C6-AD1F-4301-9D6A-250804C6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176ED19-B54D-4AF9-8E1E-1599F51B1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904A-0045-4760-A633-AAC066753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624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555F4-EFC9-415B-89C0-C4E04F140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211638-A9AF-415A-B887-9A0B32F71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5152D9-821D-43AD-998F-FA126070E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F78DFC5-258C-480E-B5A0-FAD989594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7AC-07CB-45D9-ACBA-3C27D62EDEDE}" type="datetimeFigureOut">
              <a:rPr lang="es-MX" smtClean="0"/>
              <a:t>28/03/2020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E6C1F5-9D53-440F-B392-83A383A82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179950-0BD7-4F85-BFD9-C40E3601D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904A-0045-4760-A633-AAC066753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881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3C20FA-CB0C-415B-AC5E-2FEE8936E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2AA09AA-C9E6-4A3D-AE09-B58E5FC6E2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2E7ACD-66D3-4B86-9B16-6CBE2539CC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699311-8B20-4958-9E3A-EE81F14EC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A7AC-07CB-45D9-ACBA-3C27D62EDEDE}" type="datetimeFigureOut">
              <a:rPr lang="es-MX" smtClean="0"/>
              <a:t>28/03/2020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141EBB-A32C-47E6-91D8-E7B49B376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AA585A-FD4D-403B-AFF9-8F9D1B367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904A-0045-4760-A633-AAC066753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200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F204D33-08FA-44FD-B0F0-5174C2C99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402691-23CD-4FC9-B67B-0A2C7619D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02A10F-7A2C-4F56-A58B-789CE9B353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1A7AC-07CB-45D9-ACBA-3C27D62EDEDE}" type="datetimeFigureOut">
              <a:rPr lang="es-MX" smtClean="0"/>
              <a:t>28/03/2020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F1A521-624C-4876-ACF5-609C14492F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1B6875-A5F0-47D3-B6B5-AC8D8A4B4B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6904A-0045-4760-A633-AAC0667539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034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333459" y="1550508"/>
            <a:ext cx="9207356" cy="5396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Propósito: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Contar con un Manual de Gestión de Riesgos Químicos que sirva de guía a aquellas industrias que manejan, almacenan y transportan materiales peligrosos con base en las disposiciones de las normas nacionales e internacionales.</a:t>
            </a:r>
          </a:p>
          <a:p>
            <a:pPr algn="just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Beneficios: </a:t>
            </a:r>
          </a:p>
          <a:p>
            <a:pPr algn="just"/>
            <a:endParaRPr lang="es-MX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Ayudar al personal operativo en la industria en general para el manejo, almacenamiento y transporte de los materiales y residuos peligroso que se estén utilizando.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Prevenir accidentes e incidentes a través del uso de la información disponible en la gestión de riesgos químicos.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Proteger a las comunidades y medio ambiente en las zonas donde se usan, manejan y transportan materiales y residuos peligrosos. </a:t>
            </a:r>
          </a:p>
          <a:p>
            <a:pPr algn="just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just">
              <a:lnSpc>
                <a:spcPct val="100000"/>
              </a:lnSpc>
              <a:spcBef>
                <a:spcPts val="105"/>
              </a:spcBef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3459" y="552510"/>
            <a:ext cx="9533433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lvl="0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•Manual de Gestión de Riesgos Químicos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2400" dirty="0">
                <a:latin typeface="Arial" panose="020B0604020202020204" pitchFamily="34" charset="0"/>
                <a:cs typeface="Arial" panose="020B0604020202020204" pitchFamily="34" charset="0"/>
              </a:rPr>
              <a:t>Responsables: Ings. Gastón Rocha M / Víctor R. Montes de Oca B. 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9795708" y="2511356"/>
            <a:ext cx="1961168" cy="1694992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2">
              <a:hueOff val="4681519"/>
              <a:satOff val="-5839"/>
              <a:lumOff val="1373"/>
              <a:alphaOff val="0"/>
            </a:schemeClr>
          </a:effectRef>
          <a:fontRef idx="minor">
            <a:schemeClr val="lt1"/>
          </a:fontRef>
        </p:style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44352" y="4510294"/>
            <a:ext cx="1471911" cy="19052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FD1F5016-7EF6-4DDE-AE0B-9783045B524C}"/>
              </a:ext>
            </a:extLst>
          </p:cNvPr>
          <p:cNvSpPr txBox="1"/>
          <p:nvPr/>
        </p:nvSpPr>
        <p:spPr>
          <a:xfrm>
            <a:off x="342086" y="522173"/>
            <a:ext cx="9533433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Seguridad en Transportación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787FBE0-F467-4483-8829-D20B72316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769916"/>
              </p:ext>
            </p:extLst>
          </p:nvPr>
        </p:nvGraphicFramePr>
        <p:xfrm>
          <a:off x="546455" y="1766477"/>
          <a:ext cx="10185219" cy="271623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85219">
                  <a:extLst>
                    <a:ext uri="{9D8B030D-6E8A-4147-A177-3AD203B41FA5}">
                      <a16:colId xmlns:a16="http://schemas.microsoft.com/office/drawing/2014/main" val="4237250421"/>
                    </a:ext>
                  </a:extLst>
                </a:gridCol>
              </a:tblGrid>
              <a:tr h="2350471">
                <a:tc>
                  <a:txBody>
                    <a:bodyPr/>
                    <a:lstStyle/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Análisis de riesgos en rutas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Rutas aprobadas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Tiempos de tránsito y de operación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HDS del material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Velocidad máxima</a:t>
                      </a:r>
                    </a:p>
                    <a:p>
                      <a:pPr marL="0" lvl="0" indent="0" algn="just">
                        <a:buFont typeface="+mj-lt"/>
                        <a:buNone/>
                      </a:pPr>
                      <a:endParaRPr lang="es-MX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341166"/>
                  </a:ext>
                </a:extLst>
              </a:tr>
              <a:tr h="335782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s-MX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1125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7828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FD1F5016-7EF6-4DDE-AE0B-9783045B524C}"/>
              </a:ext>
            </a:extLst>
          </p:cNvPr>
          <p:cNvSpPr txBox="1"/>
          <p:nvPr/>
        </p:nvSpPr>
        <p:spPr>
          <a:xfrm>
            <a:off x="342086" y="522173"/>
            <a:ext cx="9533433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Protección Civil y Respuesta a Emergencias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787FBE0-F467-4483-8829-D20B72316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910003"/>
              </p:ext>
            </p:extLst>
          </p:nvPr>
        </p:nvGraphicFramePr>
        <p:xfrm>
          <a:off x="546455" y="1766477"/>
          <a:ext cx="10185219" cy="271623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85219">
                  <a:extLst>
                    <a:ext uri="{9D8B030D-6E8A-4147-A177-3AD203B41FA5}">
                      <a16:colId xmlns:a16="http://schemas.microsoft.com/office/drawing/2014/main" val="4237250421"/>
                    </a:ext>
                  </a:extLst>
                </a:gridCol>
              </a:tblGrid>
              <a:tr h="2350471">
                <a:tc>
                  <a:txBody>
                    <a:bodyPr/>
                    <a:lstStyle/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Evaluación de riesgos internos y externos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Respuesta a emergencias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Manejo de crisis</a:t>
                      </a:r>
                      <a:endParaRPr lang="es-MX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341166"/>
                  </a:ext>
                </a:extLst>
              </a:tr>
              <a:tr h="335782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s-MX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1125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320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342086" y="522173"/>
            <a:ext cx="9533433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3200" b="1" spc="355" dirty="0">
                <a:solidFill>
                  <a:srgbClr val="A320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 base para el manual</a:t>
            </a: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5176" y="2244343"/>
            <a:ext cx="4654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305" dirty="0">
                <a:solidFill>
                  <a:srgbClr val="FFFFFF"/>
                </a:solidFill>
                <a:latin typeface="Calibri"/>
                <a:cs typeface="Calibri"/>
              </a:rPr>
              <a:t>77</a:t>
            </a:r>
            <a:endParaRPr sz="2800">
              <a:latin typeface="Calibri"/>
              <a:cs typeface="Calibri"/>
            </a:endParaRP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8452AE69-A023-4A60-8A0A-02BBDB09F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408445"/>
              </p:ext>
            </p:extLst>
          </p:nvPr>
        </p:nvGraphicFramePr>
        <p:xfrm>
          <a:off x="559707" y="1580947"/>
          <a:ext cx="10185219" cy="47548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85219">
                  <a:extLst>
                    <a:ext uri="{9D8B030D-6E8A-4147-A177-3AD203B41FA5}">
                      <a16:colId xmlns:a16="http://schemas.microsoft.com/office/drawing/2014/main" val="4237250421"/>
                    </a:ext>
                  </a:extLst>
                </a:gridCol>
              </a:tblGrid>
              <a:tr h="526473">
                <a:tc>
                  <a:txBody>
                    <a:bodyPr/>
                    <a:lstStyle/>
                    <a:p>
                      <a:pPr marL="0" lvl="0" indent="0" algn="just">
                        <a:buFont typeface="+mj-lt"/>
                        <a:buNone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Especificaciones, planos, diagramas, documentos y procedimientos sobre:</a:t>
                      </a:r>
                    </a:p>
                    <a:p>
                      <a:pPr marL="0" lvl="0" indent="0" algn="just">
                        <a:buFont typeface="+mj-lt"/>
                        <a:buNone/>
                      </a:pPr>
                      <a:endParaRPr lang="es-MX" sz="2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Inventario de substancias peligrosos que se estén manejando.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Clasificación de las substancias con base al riesgo y su identificación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Manejo, almacenamiento de las substancias peligrosas y clasificación de las áreas.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Incompatibilidad de las substancias y su señalización.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Transporte  y embalaje de los materiales peligrosos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Atención a emergencias, capacitación, entrenamiento y equipo de protección personal.</a:t>
                      </a: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Generación y manejo de residuos</a:t>
                      </a:r>
                      <a:endParaRPr lang="es-MX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341166"/>
                  </a:ext>
                </a:extLst>
              </a:tr>
              <a:tr h="263236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s-MX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1125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589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FD1F5016-7EF6-4DDE-AE0B-9783045B524C}"/>
              </a:ext>
            </a:extLst>
          </p:cNvPr>
          <p:cNvSpPr txBox="1"/>
          <p:nvPr/>
        </p:nvSpPr>
        <p:spPr>
          <a:xfrm>
            <a:off x="342086" y="522173"/>
            <a:ext cx="9533433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Cobertura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787FBE0-F467-4483-8829-D20B72316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623105"/>
              </p:ext>
            </p:extLst>
          </p:nvPr>
        </p:nvGraphicFramePr>
        <p:xfrm>
          <a:off x="546455" y="1766477"/>
          <a:ext cx="10185219" cy="3291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85219">
                  <a:extLst>
                    <a:ext uri="{9D8B030D-6E8A-4147-A177-3AD203B41FA5}">
                      <a16:colId xmlns:a16="http://schemas.microsoft.com/office/drawing/2014/main" val="4237250421"/>
                    </a:ext>
                  </a:extLst>
                </a:gridCol>
              </a:tblGrid>
              <a:tr h="2350471">
                <a:tc>
                  <a:txBody>
                    <a:bodyPr/>
                    <a:lstStyle/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Aspectos administrativos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Seguridad del Personal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Salud Ocupacional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Seguridad de Proceso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Protección a Comunidades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Seguridad de Producto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Seguridad en Transportación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Protección Civil</a:t>
                      </a:r>
                      <a:endParaRPr lang="es-MX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341166"/>
                  </a:ext>
                </a:extLst>
              </a:tr>
              <a:tr h="335782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s-MX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1125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383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FD1F5016-7EF6-4DDE-AE0B-9783045B524C}"/>
              </a:ext>
            </a:extLst>
          </p:cNvPr>
          <p:cNvSpPr txBox="1"/>
          <p:nvPr/>
        </p:nvSpPr>
        <p:spPr>
          <a:xfrm>
            <a:off x="342086" y="522173"/>
            <a:ext cx="9533433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Administrativos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787FBE0-F467-4483-8829-D20B72316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080828"/>
              </p:ext>
            </p:extLst>
          </p:nvPr>
        </p:nvGraphicFramePr>
        <p:xfrm>
          <a:off x="546455" y="1766477"/>
          <a:ext cx="10185219" cy="2926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85219">
                  <a:extLst>
                    <a:ext uri="{9D8B030D-6E8A-4147-A177-3AD203B41FA5}">
                      <a16:colId xmlns:a16="http://schemas.microsoft.com/office/drawing/2014/main" val="4237250421"/>
                    </a:ext>
                  </a:extLst>
                </a:gridCol>
              </a:tblGrid>
              <a:tr h="1438652">
                <a:tc>
                  <a:txBody>
                    <a:bodyPr/>
                    <a:lstStyle/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Supervisión: línea, media y mayor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Ejemplo y corrección de comportamientos en riesgo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Decisiones y acciones determinadas por el análisis de Productividad, Calidad, Seguridad y Costos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Control sistémico de operaciones riesgosas</a:t>
                      </a:r>
                      <a:endParaRPr lang="es-MX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341166"/>
                  </a:ext>
                </a:extLst>
              </a:tr>
              <a:tr h="223871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   Ejercicio de la autoridad, disciplina y reconocimiento</a:t>
                      </a:r>
                    </a:p>
                    <a:p>
                      <a:pPr marL="457200" lvl="0" indent="-457200" algn="just">
                        <a:spcAft>
                          <a:spcPts val="0"/>
                        </a:spcAft>
                        <a:buFont typeface="+mj-lt"/>
                        <a:buAutoNum type="arabicPeriod" startAt="6"/>
                      </a:pPr>
                      <a:r>
                        <a:rPr lang="es-MX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Área de trabajo segura, verde, limpia, ordenada, iluminada, confortable, sana</a:t>
                      </a: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1125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930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FD1F5016-7EF6-4DDE-AE0B-9783045B524C}"/>
              </a:ext>
            </a:extLst>
          </p:cNvPr>
          <p:cNvSpPr txBox="1"/>
          <p:nvPr/>
        </p:nvSpPr>
        <p:spPr>
          <a:xfrm>
            <a:off x="342086" y="522173"/>
            <a:ext cx="9533433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Seguridad del personal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787FBE0-F467-4483-8829-D20B72316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424294"/>
              </p:ext>
            </p:extLst>
          </p:nvPr>
        </p:nvGraphicFramePr>
        <p:xfrm>
          <a:off x="546455" y="1766477"/>
          <a:ext cx="10185219" cy="2926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85219">
                  <a:extLst>
                    <a:ext uri="{9D8B030D-6E8A-4147-A177-3AD203B41FA5}">
                      <a16:colId xmlns:a16="http://schemas.microsoft.com/office/drawing/2014/main" val="4237250421"/>
                    </a:ext>
                  </a:extLst>
                </a:gridCol>
              </a:tblGrid>
              <a:tr h="2350471">
                <a:tc>
                  <a:txBody>
                    <a:bodyPr/>
                    <a:lstStyle/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Análisis de riesgos en operación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Observación – intervención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Planeación de las actividades: alcance, duración, equipos y herramientas, equipo de seguridad necesario, preparación del área, etapas, cierre del trabajo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Involucramiento del personal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endParaRPr lang="es-MX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341166"/>
                  </a:ext>
                </a:extLst>
              </a:tr>
              <a:tr h="335782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s-MX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1125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501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FD1F5016-7EF6-4DDE-AE0B-9783045B524C}"/>
              </a:ext>
            </a:extLst>
          </p:cNvPr>
          <p:cNvSpPr txBox="1"/>
          <p:nvPr/>
        </p:nvSpPr>
        <p:spPr>
          <a:xfrm>
            <a:off x="342086" y="522173"/>
            <a:ext cx="9533433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Salud Ocupacional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787FBE0-F467-4483-8829-D20B72316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806147"/>
              </p:ext>
            </p:extLst>
          </p:nvPr>
        </p:nvGraphicFramePr>
        <p:xfrm>
          <a:off x="546455" y="1766477"/>
          <a:ext cx="10185219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85219">
                  <a:extLst>
                    <a:ext uri="{9D8B030D-6E8A-4147-A177-3AD203B41FA5}">
                      <a16:colId xmlns:a16="http://schemas.microsoft.com/office/drawing/2014/main" val="4237250421"/>
                    </a:ext>
                  </a:extLst>
                </a:gridCol>
              </a:tblGrid>
              <a:tr h="2350471">
                <a:tc>
                  <a:txBody>
                    <a:bodyPr/>
                    <a:lstStyle/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Detección, evaluación y control de agentes ambientales físicos, químicos y ergonómicos peligrosos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Monitoreo médico de salud basado en indicadores biológicos de daño o deterioro a la salud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Tratamiento médico para restitución de salud o evitar mayor deterioro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Exámenes médicos de admisión, periódicos, de certificación de salud para operaciones específicas y para respondientes a emergencias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Proceso administrativo para calificación y tratamiento de no aptitud médica</a:t>
                      </a: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341166"/>
                  </a:ext>
                </a:extLst>
              </a:tr>
              <a:tr h="335782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s-MX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1125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308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FD1F5016-7EF6-4DDE-AE0B-9783045B524C}"/>
              </a:ext>
            </a:extLst>
          </p:cNvPr>
          <p:cNvSpPr txBox="1"/>
          <p:nvPr/>
        </p:nvSpPr>
        <p:spPr>
          <a:xfrm>
            <a:off x="342086" y="522173"/>
            <a:ext cx="9533433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Seguridad de Proceso (lista ejemplo no limitativa)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787FBE0-F467-4483-8829-D20B72316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848583"/>
              </p:ext>
            </p:extLst>
          </p:nvPr>
        </p:nvGraphicFramePr>
        <p:xfrm>
          <a:off x="453690" y="1329155"/>
          <a:ext cx="10185219" cy="5486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85219">
                  <a:extLst>
                    <a:ext uri="{9D8B030D-6E8A-4147-A177-3AD203B41FA5}">
                      <a16:colId xmlns:a16="http://schemas.microsoft.com/office/drawing/2014/main" val="4237250421"/>
                    </a:ext>
                  </a:extLst>
                </a:gridCol>
              </a:tblGrid>
              <a:tr h="2350471">
                <a:tc>
                  <a:txBody>
                    <a:bodyPr/>
                    <a:lstStyle/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Lista de verificación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Índice DOW de Fuego y Explosión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Índice MOND de Fuego explosión y Toxicidad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Que pasa si…?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HAZOP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Árbol de Fallas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Nubes Explosivas y Tóxicas – Modelos para evaluación de consecuencias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Layer</a:t>
                      </a: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Protection</a:t>
                      </a: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Analysis</a:t>
                      </a:r>
                      <a:endParaRPr lang="es-MX" sz="2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Análisis de Error Humano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Histórico y estadístico de fallas y su corrección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Mantenimiento predictivo, preventivo y correctivo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Información de proceso y control de la operación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Especificaciones y tolerancias</a:t>
                      </a: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341166"/>
                  </a:ext>
                </a:extLst>
              </a:tr>
              <a:tr h="335782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s-MX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1125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922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FD1F5016-7EF6-4DDE-AE0B-9783045B524C}"/>
              </a:ext>
            </a:extLst>
          </p:cNvPr>
          <p:cNvSpPr txBox="1"/>
          <p:nvPr/>
        </p:nvSpPr>
        <p:spPr>
          <a:xfrm>
            <a:off x="342086" y="522173"/>
            <a:ext cx="9533433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Protección a Comunidades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787FBE0-F467-4483-8829-D20B72316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369876"/>
              </p:ext>
            </p:extLst>
          </p:nvPr>
        </p:nvGraphicFramePr>
        <p:xfrm>
          <a:off x="546455" y="1766477"/>
          <a:ext cx="10185219" cy="271623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85219">
                  <a:extLst>
                    <a:ext uri="{9D8B030D-6E8A-4147-A177-3AD203B41FA5}">
                      <a16:colId xmlns:a16="http://schemas.microsoft.com/office/drawing/2014/main" val="4237250421"/>
                    </a:ext>
                  </a:extLst>
                </a:gridCol>
              </a:tblGrid>
              <a:tr h="2350471">
                <a:tc>
                  <a:txBody>
                    <a:bodyPr/>
                    <a:lstStyle/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Evaluación de riesgos a la comunidad y el medio ambiente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Contacto con fuerzas vivas y líderes no oficiales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Evaluación de la percepción de la comunidad sobre riesgos y acciones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Monitoreo ambiental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endParaRPr lang="es-MX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341166"/>
                  </a:ext>
                </a:extLst>
              </a:tr>
              <a:tr h="335782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s-MX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1125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792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FD1F5016-7EF6-4DDE-AE0B-9783045B524C}"/>
              </a:ext>
            </a:extLst>
          </p:cNvPr>
          <p:cNvSpPr txBox="1"/>
          <p:nvPr/>
        </p:nvSpPr>
        <p:spPr>
          <a:xfrm>
            <a:off x="342086" y="522173"/>
            <a:ext cx="9533433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Seguridad de Producto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787FBE0-F467-4483-8829-D20B72316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739424"/>
              </p:ext>
            </p:extLst>
          </p:nvPr>
        </p:nvGraphicFramePr>
        <p:xfrm>
          <a:off x="546455" y="1766477"/>
          <a:ext cx="10185219" cy="271623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85219">
                  <a:extLst>
                    <a:ext uri="{9D8B030D-6E8A-4147-A177-3AD203B41FA5}">
                      <a16:colId xmlns:a16="http://schemas.microsoft.com/office/drawing/2014/main" val="4237250421"/>
                    </a:ext>
                  </a:extLst>
                </a:gridCol>
              </a:tblGrid>
              <a:tr h="2350471">
                <a:tc>
                  <a:txBody>
                    <a:bodyPr/>
                    <a:lstStyle/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HDS´s</a:t>
                      </a: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completas, actualizadas y en español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Análisis de usos aprobados y no aprobados del producto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Reciclaje o desecho seguro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Información a clientes</a:t>
                      </a:r>
                      <a:endParaRPr lang="es-MX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341166"/>
                  </a:ext>
                </a:extLst>
              </a:tr>
              <a:tr h="335782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s-MX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1125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30846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588</Words>
  <Application>Microsoft Office PowerPoint</Application>
  <PresentationFormat>Panorámica</PresentationFormat>
  <Paragraphs>84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cesar cruz</dc:creator>
  <cp:lastModifiedBy>90698</cp:lastModifiedBy>
  <cp:revision>38</cp:revision>
  <dcterms:created xsi:type="dcterms:W3CDTF">2020-03-07T00:34:34Z</dcterms:created>
  <dcterms:modified xsi:type="dcterms:W3CDTF">2020-03-28T21:58:15Z</dcterms:modified>
</cp:coreProperties>
</file>