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407" r:id="rId3"/>
    <p:sldId id="409" r:id="rId4"/>
    <p:sldId id="410" r:id="rId5"/>
    <p:sldId id="404" r:id="rId6"/>
    <p:sldId id="405" r:id="rId7"/>
    <p:sldId id="412" r:id="rId8"/>
    <p:sldId id="411" r:id="rId9"/>
    <p:sldId id="413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B82"/>
    <a:srgbClr val="38806B"/>
    <a:srgbClr val="F2DCDB"/>
    <a:srgbClr val="D4C19C"/>
    <a:srgbClr val="6F3505"/>
    <a:srgbClr val="860000"/>
    <a:srgbClr val="6A1831"/>
    <a:srgbClr val="FFFFFF"/>
    <a:srgbClr val="E8D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9411" autoAdjust="0"/>
  </p:normalViewPr>
  <p:slideViewPr>
    <p:cSldViewPr showGuides="1">
      <p:cViewPr varScale="1">
        <p:scale>
          <a:sx n="116" d="100"/>
          <a:sy n="116" d="100"/>
        </p:scale>
        <p:origin x="156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13296"/>
    </p:cViewPr>
  </p:sorterViewPr>
  <p:notesViewPr>
    <p:cSldViewPr showGuides="1">
      <p:cViewPr varScale="1">
        <p:scale>
          <a:sx n="71" d="100"/>
          <a:sy n="71" d="100"/>
        </p:scale>
        <p:origin x="-31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16674-6323-449B-89C6-3A204ABD4289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23C76-74CF-4C18-AC18-838D005D52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828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6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9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302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75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219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80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832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0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988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75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29233" r="76060" b="32766"/>
          <a:stretch/>
        </p:blipFill>
        <p:spPr>
          <a:xfrm>
            <a:off x="5868144" y="1484784"/>
            <a:ext cx="3275856" cy="5373217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t="50304" r="73947" b="32152"/>
          <a:stretch/>
        </p:blipFill>
        <p:spPr>
          <a:xfrm>
            <a:off x="5089" y="-1"/>
            <a:ext cx="3638776" cy="2480553"/>
          </a:xfrm>
          <a:prstGeom prst="rect">
            <a:avLst/>
          </a:prstGeom>
        </p:spPr>
      </p:pic>
      <p:cxnSp>
        <p:nvCxnSpPr>
          <p:cNvPr id="6" name="5 Conector recto"/>
          <p:cNvCxnSpPr/>
          <p:nvPr userDrawn="1"/>
        </p:nvCxnSpPr>
        <p:spPr>
          <a:xfrm flipH="1">
            <a:off x="539552" y="620688"/>
            <a:ext cx="8604448" cy="0"/>
          </a:xfrm>
          <a:prstGeom prst="line">
            <a:avLst/>
          </a:prstGeom>
          <a:ln w="19050"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 userDrawn="1"/>
        </p:nvSpPr>
        <p:spPr>
          <a:xfrm rot="5400000" flipH="1" flipV="1">
            <a:off x="632802" y="78283"/>
            <a:ext cx="2736301" cy="4001905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rgbClr val="D4C19C">
                  <a:tint val="23500"/>
                  <a:satMod val="160000"/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 userDrawn="1"/>
        </p:nvSpPr>
        <p:spPr>
          <a:xfrm>
            <a:off x="5868144" y="620688"/>
            <a:ext cx="3275856" cy="6237365"/>
          </a:xfrm>
          <a:prstGeom prst="rect">
            <a:avLst/>
          </a:prstGeom>
          <a:solidFill>
            <a:srgbClr val="E8DECA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0715"/>
            <a:ext cx="1573758" cy="294652"/>
          </a:xfrm>
          <a:prstGeom prst="rect">
            <a:avLst/>
          </a:prstGeom>
        </p:spPr>
      </p:pic>
      <p:cxnSp>
        <p:nvCxnSpPr>
          <p:cNvPr id="17" name="16 Conector recto"/>
          <p:cNvCxnSpPr/>
          <p:nvPr userDrawn="1"/>
        </p:nvCxnSpPr>
        <p:spPr>
          <a:xfrm flipH="1">
            <a:off x="6462020" y="210716"/>
            <a:ext cx="1" cy="308133"/>
          </a:xfrm>
          <a:prstGeom prst="line">
            <a:avLst/>
          </a:prstGeom>
          <a:ln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t="4300" b="73121"/>
          <a:stretch/>
        </p:blipFill>
        <p:spPr>
          <a:xfrm>
            <a:off x="7704182" y="188640"/>
            <a:ext cx="1260306" cy="314122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1778"/>
            <a:ext cx="913557" cy="295918"/>
          </a:xfrm>
          <a:prstGeom prst="rect">
            <a:avLst/>
          </a:prstGeom>
        </p:spPr>
      </p:pic>
      <p:cxnSp>
        <p:nvCxnSpPr>
          <p:cNvPr id="20" name="19 Conector recto"/>
          <p:cNvCxnSpPr/>
          <p:nvPr userDrawn="1"/>
        </p:nvCxnSpPr>
        <p:spPr>
          <a:xfrm flipH="1">
            <a:off x="7596335" y="210715"/>
            <a:ext cx="1" cy="308133"/>
          </a:xfrm>
          <a:prstGeom prst="line">
            <a:avLst/>
          </a:prstGeom>
          <a:ln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92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5"/>
          <a:stretch/>
        </p:blipFill>
        <p:spPr>
          <a:xfrm>
            <a:off x="-53753" y="-99392"/>
            <a:ext cx="9144001" cy="6899880"/>
          </a:xfrm>
          <a:prstGeom prst="rect">
            <a:avLst/>
          </a:prstGeom>
        </p:spPr>
      </p:pic>
      <p:sp>
        <p:nvSpPr>
          <p:cNvPr id="10" name="CuadroTexto 2"/>
          <p:cNvSpPr txBox="1">
            <a:spLocks noChangeArrowheads="1"/>
          </p:cNvSpPr>
          <p:nvPr/>
        </p:nvSpPr>
        <p:spPr bwMode="auto">
          <a:xfrm flipH="1">
            <a:off x="2088232" y="5930865"/>
            <a:ext cx="7055768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100000">
                <a:srgbClr val="D4C19C">
                  <a:tint val="23500"/>
                  <a:satMod val="160000"/>
                  <a:alpha val="0"/>
                </a:srgbClr>
              </a:gs>
            </a:gsLst>
            <a:lin ang="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marL="341313" indent="-3413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1pPr>
            <a:lvl2pPr marL="30163" indent="-301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endParaRPr lang="es-MX" altLang="es-MX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2784467" y="5946255"/>
            <a:ext cx="55319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MX" altLang="es-MX" sz="12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CIUDAD DE MÉXICO, 9 DE OCTUBRE DE 2020</a:t>
            </a:r>
            <a:endParaRPr lang="es-MX" altLang="es-MX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036496" y="1412776"/>
            <a:ext cx="107504" cy="1080120"/>
          </a:xfrm>
          <a:prstGeom prst="rect">
            <a:avLst/>
          </a:prstGeom>
          <a:solidFill>
            <a:srgbClr val="D4C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2519772" y="1523234"/>
            <a:ext cx="6192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Elaboración de Estándares de Competencia</a:t>
            </a:r>
            <a:endParaRPr lang="es-MX" sz="32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419872" y="3093928"/>
            <a:ext cx="490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solidFill>
                  <a:srgbClr val="D4C19C"/>
                </a:solidFill>
                <a:latin typeface="Montserrat" panose="00000500000000000000" pitchFamily="2" charset="0"/>
              </a:rPr>
              <a:t> </a:t>
            </a:r>
            <a:r>
              <a:rPr lang="es-MX" sz="2000" b="1" dirty="0" smtClean="0">
                <a:solidFill>
                  <a:srgbClr val="D4C19C"/>
                </a:solidFill>
                <a:latin typeface="Montserrat" panose="00000500000000000000" pitchFamily="2" charset="0"/>
              </a:rPr>
              <a:t>ACREDITACIÓN Y CERTIFICACIÓN DE COMPETENCIAS</a:t>
            </a:r>
          </a:p>
          <a:p>
            <a:pPr algn="r"/>
            <a:endParaRPr lang="es-MX" sz="2000" b="1" dirty="0" smtClean="0">
              <a:solidFill>
                <a:srgbClr val="D4C19C"/>
              </a:solidFill>
              <a:latin typeface="Montserrat" panose="00000500000000000000" pitchFamily="2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 flipH="1">
            <a:off x="5208787" y="2936474"/>
            <a:ext cx="3227693" cy="0"/>
          </a:xfrm>
          <a:prstGeom prst="line">
            <a:avLst/>
          </a:prstGeom>
          <a:ln w="19050"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33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528" y="748868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Montserrat" panose="00000500000000000000" pitchFamily="2" charset="0"/>
              </a:rPr>
              <a:t>Certificación de competencias por medio de Estándares de Competencia</a:t>
            </a:r>
          </a:p>
          <a:p>
            <a:pPr algn="ctr"/>
            <a:endParaRPr lang="es-MX" sz="2400" b="1" dirty="0">
              <a:solidFill>
                <a:srgbClr val="38806B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12862" y="1988840"/>
            <a:ext cx="842493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Montserrat" panose="00000500000000000000" pitchFamily="2" charset="0"/>
              </a:rPr>
              <a:t>Proceso </a:t>
            </a:r>
            <a:r>
              <a:rPr lang="es-MX" sz="2000" dirty="0">
                <a:latin typeface="Montserrat" panose="00000500000000000000" pitchFamily="2" charset="0"/>
              </a:rPr>
              <a:t>a través del cual las </a:t>
            </a:r>
            <a:r>
              <a:rPr lang="es-MX" sz="2000" b="1" dirty="0">
                <a:latin typeface="Montserrat" panose="00000500000000000000" pitchFamily="2" charset="0"/>
              </a:rPr>
              <a:t>personas demuestran </a:t>
            </a:r>
            <a:r>
              <a:rPr lang="es-MX" sz="2000" dirty="0">
                <a:latin typeface="Montserrat" panose="00000500000000000000" pitchFamily="2" charset="0"/>
              </a:rPr>
              <a:t>por medio de evidencias, que cuentan, sin importar como los hayan </a:t>
            </a:r>
            <a:r>
              <a:rPr lang="es-MX" sz="2000" b="1" dirty="0">
                <a:latin typeface="Montserrat" panose="00000500000000000000" pitchFamily="2" charset="0"/>
              </a:rPr>
              <a:t>adquirido</a:t>
            </a:r>
            <a:r>
              <a:rPr lang="es-MX" sz="2000" dirty="0">
                <a:latin typeface="Montserrat" panose="00000500000000000000" pitchFamily="2" charset="0"/>
              </a:rPr>
              <a:t>, con los </a:t>
            </a:r>
            <a:r>
              <a:rPr lang="es-MX" sz="2000" b="1" dirty="0">
                <a:latin typeface="Montserrat" panose="00000500000000000000" pitchFamily="2" charset="0"/>
              </a:rPr>
              <a:t>conocimientos, habilidades </a:t>
            </a:r>
            <a:r>
              <a:rPr lang="es-MX" sz="2000" dirty="0">
                <a:latin typeface="Montserrat" panose="00000500000000000000" pitchFamily="2" charset="0"/>
              </a:rPr>
              <a:t>y </a:t>
            </a:r>
            <a:r>
              <a:rPr lang="es-MX" sz="2000" b="1" dirty="0">
                <a:latin typeface="Montserrat" panose="00000500000000000000" pitchFamily="2" charset="0"/>
              </a:rPr>
              <a:t>destreza</a:t>
            </a:r>
            <a:r>
              <a:rPr lang="es-MX" sz="2000" dirty="0">
                <a:latin typeface="Montserrat" panose="00000500000000000000" pitchFamily="2" charset="0"/>
              </a:rPr>
              <a:t>s necesarias para cumplir una función a un alto nivel de desempeño de acuerdo con lo definido en un </a:t>
            </a:r>
            <a:r>
              <a:rPr lang="es-MX" sz="2000" b="1" dirty="0">
                <a:latin typeface="Montserrat" panose="00000500000000000000" pitchFamily="2" charset="0"/>
              </a:rPr>
              <a:t>Estándar de Competencia o Mecanismo de Certificación</a:t>
            </a:r>
            <a:r>
              <a:rPr lang="es-MX" sz="2200" b="1" dirty="0">
                <a:latin typeface="Montserrat" panose="00000500000000000000" pitchFamily="2" charset="0"/>
              </a:rPr>
              <a:t>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35696" y="465313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</a:rPr>
              <a:t>Habilidades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</a:rPr>
              <a:t>Destrezas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</a:rPr>
              <a:t>Actitudes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</a:rPr>
              <a:t>conocimientos</a:t>
            </a:r>
            <a:endParaRPr lang="es-MX" sz="2000" dirty="0">
              <a:latin typeface="Montserrat" panose="000005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409430" cy="141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5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39552" y="908720"/>
            <a:ext cx="83529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Montserrat" panose="00000500000000000000" pitchFamily="2" charset="0"/>
              </a:rPr>
              <a:t>Competencia laboral</a:t>
            </a:r>
          </a:p>
          <a:p>
            <a:pPr algn="ctr"/>
            <a:endParaRPr lang="es-MX" sz="2000" b="1" dirty="0" smtClean="0">
              <a:latin typeface="Montserrat" panose="00000500000000000000" pitchFamily="2" charset="0"/>
            </a:endParaRPr>
          </a:p>
          <a:p>
            <a:pPr algn="just"/>
            <a:r>
              <a:rPr lang="es-MX" sz="2000" dirty="0" smtClean="0">
                <a:latin typeface="Montserrat Light" panose="00000400000000000000" pitchFamily="2" charset="0"/>
              </a:rPr>
              <a:t>“Conjunto de conocimientos, habilidades, destrezas y actitudes a que alude el Artículo 45 de la Ley General de Educación y que requiere una persona para realizar actividades en el mercado de trabajo”</a:t>
            </a:r>
          </a:p>
          <a:p>
            <a:pPr algn="just"/>
            <a:endParaRPr lang="es-MX" dirty="0" smtClean="0">
              <a:latin typeface="Montserrat Light" panose="00000400000000000000" pitchFamily="2" charset="0"/>
            </a:endParaRPr>
          </a:p>
          <a:p>
            <a:pPr algn="ctr"/>
            <a:r>
              <a:rPr lang="es-MX" sz="2400" b="1" dirty="0" smtClean="0">
                <a:latin typeface="Montserrat" panose="00000500000000000000" pitchFamily="2" charset="0"/>
              </a:rPr>
              <a:t>Lo anterior siempre estará girado alrededor de tres aspectos fundamentales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412" t="59804" r="46064" b="21987"/>
          <a:stretch/>
        </p:blipFill>
        <p:spPr>
          <a:xfrm>
            <a:off x="2339752" y="5044008"/>
            <a:ext cx="5300891" cy="127614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05452" y="4499364"/>
            <a:ext cx="5421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solidFill>
                  <a:srgbClr val="38806B"/>
                </a:solidFill>
                <a:latin typeface="Montserrat" panose="00000500000000000000" pitchFamily="2" charset="0"/>
              </a:rPr>
              <a:t>Saber            Saber hacer           Saber ser</a:t>
            </a:r>
            <a:endParaRPr lang="es-MX" sz="2000" b="1" dirty="0">
              <a:solidFill>
                <a:srgbClr val="38806B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78260" y="141277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>
                <a:latin typeface="Montserrat" panose="00000500000000000000" pitchFamily="2" charset="0"/>
              </a:rPr>
              <a:t>Es el documento oficial que sirve como referente para evaluar y certificar la competencia de las personas. El Estándar de Competencia describe el conjunto de conocimientos, habilidades, destrezas y actitudes, con las que debe contar una persona para ejecutar una actividad laboral, con un alto nivel de desempeño.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76470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Montserrat" panose="00000500000000000000" pitchFamily="2" charset="0"/>
              </a:rPr>
              <a:t>¿</a:t>
            </a:r>
            <a:r>
              <a:rPr lang="es-MX" b="1" dirty="0" smtClean="0">
                <a:latin typeface="Montserrat" panose="00000500000000000000" pitchFamily="2" charset="0"/>
              </a:rPr>
              <a:t>Qué es un Estándar  de Competencia?</a:t>
            </a:r>
            <a:endParaRPr lang="es-MX" b="1" dirty="0">
              <a:latin typeface="Montserrat" panose="000005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92288"/>
            <a:ext cx="123195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932040" y="5013176"/>
            <a:ext cx="28803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Montserrat" panose="00000500000000000000" pitchFamily="2" charset="0"/>
              </a:rPr>
              <a:t>Grupo  </a:t>
            </a:r>
            <a:r>
              <a:rPr lang="es-MX" b="1" dirty="0">
                <a:latin typeface="Montserrat" panose="00000500000000000000" pitchFamily="2" charset="0"/>
              </a:rPr>
              <a:t>Técnico de Expertos en la función individual</a:t>
            </a:r>
            <a:endParaRPr lang="es-MX" b="1" dirty="0"/>
          </a:p>
        </p:txBody>
      </p:sp>
      <p:sp>
        <p:nvSpPr>
          <p:cNvPr id="6" name="5 Flecha doblada"/>
          <p:cNvSpPr/>
          <p:nvPr/>
        </p:nvSpPr>
        <p:spPr>
          <a:xfrm rot="1726116">
            <a:off x="2666322" y="4358851"/>
            <a:ext cx="1589987" cy="567927"/>
          </a:xfrm>
          <a:prstGeom prst="bentArrow">
            <a:avLst>
              <a:gd name="adj1" fmla="val 25000"/>
              <a:gd name="adj2" fmla="val 44284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848" y="4964927"/>
            <a:ext cx="567507" cy="56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81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71879" y="763336"/>
            <a:ext cx="83126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Montserrat" panose="00000500000000000000" pitchFamily="2" charset="0"/>
              </a:rPr>
              <a:t>Elaboración de Estándares de Competencias: aspectos </a:t>
            </a:r>
          </a:p>
          <a:p>
            <a:endParaRPr lang="es-MX" dirty="0" smtClean="0">
              <a:latin typeface="Montserrat" panose="00000500000000000000" pitchFamily="2" charset="0"/>
            </a:endParaRPr>
          </a:p>
          <a:p>
            <a:pPr algn="just"/>
            <a:r>
              <a:rPr lang="es-MX" dirty="0" smtClean="0">
                <a:latin typeface="Montserrat" panose="00000500000000000000" pitchFamily="2" charset="0"/>
              </a:rPr>
              <a:t>Cuando un </a:t>
            </a:r>
            <a:r>
              <a:rPr lang="es-MX" b="1" dirty="0" smtClean="0">
                <a:latin typeface="Montserrat" panose="00000500000000000000" pitchFamily="2" charset="0"/>
              </a:rPr>
              <a:t>sector</a:t>
            </a:r>
            <a:r>
              <a:rPr lang="es-MX" dirty="0" smtClean="0">
                <a:latin typeface="Montserrat" panose="00000500000000000000" pitchFamily="2" charset="0"/>
              </a:rPr>
              <a:t> está </a:t>
            </a:r>
            <a:r>
              <a:rPr lang="es-MX" b="1" dirty="0" smtClean="0">
                <a:latin typeface="Montserrat" panose="00000500000000000000" pitchFamily="2" charset="0"/>
              </a:rPr>
              <a:t>interesado</a:t>
            </a:r>
            <a:r>
              <a:rPr lang="es-MX" dirty="0" smtClean="0">
                <a:latin typeface="Montserrat" panose="00000500000000000000" pitchFamily="2" charset="0"/>
              </a:rPr>
              <a:t> en desarrollar un </a:t>
            </a:r>
            <a:r>
              <a:rPr lang="es-MX" b="1" dirty="0" smtClean="0">
                <a:latin typeface="Montserrat" panose="00000500000000000000" pitchFamily="2" charset="0"/>
              </a:rPr>
              <a:t>Estándar de Competencia</a:t>
            </a:r>
            <a:r>
              <a:rPr lang="es-MX" dirty="0" smtClean="0">
                <a:latin typeface="Montserrat" panose="00000500000000000000" pitchFamily="2" charset="0"/>
              </a:rPr>
              <a:t> para certificar a las personas se debe realizar lo siguiente:</a:t>
            </a:r>
          </a:p>
          <a:p>
            <a:endParaRPr lang="es-MX" dirty="0">
              <a:latin typeface="Montserrat" panose="00000500000000000000" pitchFamily="2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MX" dirty="0" smtClean="0">
                <a:latin typeface="Montserrat" panose="00000500000000000000" pitchFamily="2" charset="0"/>
              </a:rPr>
              <a:t>Instalar </a:t>
            </a:r>
            <a:r>
              <a:rPr lang="es-MX" dirty="0" smtClean="0">
                <a:latin typeface="Montserrat" panose="00000500000000000000" pitchFamily="2" charset="0"/>
              </a:rPr>
              <a:t>el Comité </a:t>
            </a:r>
            <a:r>
              <a:rPr lang="es-MX" dirty="0" smtClean="0">
                <a:latin typeface="Montserrat" panose="00000500000000000000" pitchFamily="2" charset="0"/>
              </a:rPr>
              <a:t>de Gestión por </a:t>
            </a:r>
            <a:r>
              <a:rPr lang="es-MX" dirty="0" smtClean="0">
                <a:latin typeface="Montserrat" panose="00000500000000000000" pitchFamily="2" charset="0"/>
              </a:rPr>
              <a:t>Competencias.</a:t>
            </a:r>
            <a:endParaRPr lang="es-MX" dirty="0" smtClean="0">
              <a:latin typeface="Montserrat" panose="00000500000000000000" pitchFamily="2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MX" dirty="0" smtClean="0">
                <a:latin typeface="Montserrat" panose="00000500000000000000" pitchFamily="2" charset="0"/>
              </a:rPr>
              <a:t>Integrar un Grupo Técnico de Expertos en el Sector y </a:t>
            </a:r>
            <a:r>
              <a:rPr lang="es-MX" dirty="0" smtClean="0">
                <a:latin typeface="Montserrat" panose="00000500000000000000" pitchFamily="2" charset="0"/>
              </a:rPr>
              <a:t>un</a:t>
            </a:r>
            <a:r>
              <a:rPr lang="es-MX" dirty="0" smtClean="0">
                <a:latin typeface="Montserrat" panose="00000500000000000000" pitchFamily="2" charset="0"/>
              </a:rPr>
              <a:t> </a:t>
            </a:r>
            <a:r>
              <a:rPr lang="es-MX" dirty="0" smtClean="0">
                <a:latin typeface="Montserrat" panose="00000500000000000000" pitchFamily="2" charset="0"/>
              </a:rPr>
              <a:t>Grupo  Técnico de Expertos en la función </a:t>
            </a:r>
            <a:r>
              <a:rPr lang="es-MX" dirty="0" smtClean="0">
                <a:latin typeface="Montserrat" panose="00000500000000000000" pitchFamily="2" charset="0"/>
              </a:rPr>
              <a:t>individual a evaluar. </a:t>
            </a:r>
            <a:endParaRPr lang="es-MX" dirty="0" smtClean="0">
              <a:latin typeface="Montserrat" panose="00000500000000000000" pitchFamily="2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MX" dirty="0" smtClean="0">
                <a:latin typeface="Montserrat" panose="00000500000000000000" pitchFamily="2" charset="0"/>
              </a:rPr>
              <a:t>Desarrollar un mapa </a:t>
            </a:r>
            <a:r>
              <a:rPr lang="es-MX" dirty="0" smtClean="0">
                <a:latin typeface="Montserrat" panose="00000500000000000000" pitchFamily="2" charset="0"/>
              </a:rPr>
              <a:t>funcional. </a:t>
            </a:r>
            <a:endParaRPr lang="es-MX" dirty="0" smtClean="0">
              <a:latin typeface="Montserrat" panose="00000500000000000000" pitchFamily="2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MX" dirty="0" smtClean="0">
                <a:latin typeface="Montserrat" panose="00000500000000000000" pitchFamily="2" charset="0"/>
              </a:rPr>
              <a:t>Definir los desempeños, </a:t>
            </a:r>
            <a:r>
              <a:rPr lang="es-MX" dirty="0" smtClean="0">
                <a:latin typeface="Montserrat" panose="00000500000000000000" pitchFamily="2" charset="0"/>
              </a:rPr>
              <a:t>habilidades y </a:t>
            </a:r>
            <a:r>
              <a:rPr lang="es-MX" dirty="0" smtClean="0">
                <a:latin typeface="Montserrat" panose="00000500000000000000" pitchFamily="2" charset="0"/>
              </a:rPr>
              <a:t>conocimientos que </a:t>
            </a:r>
            <a:r>
              <a:rPr lang="es-MX" dirty="0" smtClean="0">
                <a:latin typeface="Montserrat" panose="00000500000000000000" pitchFamily="2" charset="0"/>
              </a:rPr>
              <a:t>integrarán </a:t>
            </a:r>
            <a:r>
              <a:rPr lang="es-MX" dirty="0" smtClean="0">
                <a:latin typeface="Montserrat" panose="00000500000000000000" pitchFamily="2" charset="0"/>
              </a:rPr>
              <a:t>el estándar de </a:t>
            </a:r>
            <a:r>
              <a:rPr lang="es-MX" dirty="0" smtClean="0">
                <a:latin typeface="Montserrat" panose="00000500000000000000" pitchFamily="2" charset="0"/>
              </a:rPr>
              <a:t>competencia.</a:t>
            </a:r>
            <a:endParaRPr lang="es-MX" dirty="0" smtClean="0">
              <a:latin typeface="Montserrat" panose="00000500000000000000" pitchFamily="2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MX" dirty="0" smtClean="0">
                <a:latin typeface="Montserrat" panose="00000500000000000000" pitchFamily="2" charset="0"/>
              </a:rPr>
              <a:t>Elaborar </a:t>
            </a:r>
            <a:r>
              <a:rPr lang="es-MX" dirty="0" smtClean="0">
                <a:latin typeface="Montserrat" panose="00000500000000000000" pitchFamily="2" charset="0"/>
              </a:rPr>
              <a:t>los instrumentos </a:t>
            </a:r>
            <a:r>
              <a:rPr lang="es-MX" dirty="0" smtClean="0">
                <a:latin typeface="Montserrat" panose="00000500000000000000" pitchFamily="2" charset="0"/>
              </a:rPr>
              <a:t>de </a:t>
            </a:r>
            <a:r>
              <a:rPr lang="es-MX" dirty="0" smtClean="0">
                <a:latin typeface="Montserrat" panose="00000500000000000000" pitchFamily="2" charset="0"/>
              </a:rPr>
              <a:t>evaluación. </a:t>
            </a:r>
            <a:endParaRPr lang="es-MX" dirty="0" smtClean="0">
              <a:latin typeface="Montserrat" panose="00000500000000000000" pitchFamily="2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MX" dirty="0" smtClean="0">
                <a:latin typeface="Montserrat" panose="00000500000000000000" pitchFamily="2" charset="0"/>
              </a:rPr>
              <a:t>Integrar el soporte documental del estándar de </a:t>
            </a:r>
            <a:r>
              <a:rPr lang="es-MX" dirty="0" smtClean="0">
                <a:latin typeface="Montserrat" panose="00000500000000000000" pitchFamily="2" charset="0"/>
              </a:rPr>
              <a:t>competencia.  </a:t>
            </a:r>
            <a:endParaRPr lang="es-MX" dirty="0" smtClean="0">
              <a:latin typeface="Montserrat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dirty="0" smtClean="0"/>
          </a:p>
          <a:p>
            <a:pPr marL="342900" indent="-342900">
              <a:buAutoNum type="arabicPeriod"/>
            </a:pPr>
            <a:endParaRPr lang="es-MX" dirty="0" smtClean="0"/>
          </a:p>
          <a:p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026" name="Picture 2" descr="D:\ROSARIO_2020\D\Disco C\Pictures\BYL_CANINO\sesiones Canino\thumb_IMG_0301_10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7" t="25284" b="11897"/>
          <a:stretch/>
        </p:blipFill>
        <p:spPr bwMode="auto">
          <a:xfrm>
            <a:off x="471879" y="5373216"/>
            <a:ext cx="2479962" cy="1366986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9721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41614" y="797672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Montserrat" panose="00000500000000000000" pitchFamily="2" charset="0"/>
              </a:rPr>
              <a:t>Integración de grupos técnicos </a:t>
            </a:r>
            <a:endParaRPr lang="es-MX" sz="2000" b="1" dirty="0">
              <a:latin typeface="Montserrat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10" y="1307064"/>
            <a:ext cx="981062" cy="9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23628" y="2442014"/>
            <a:ext cx="2196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Montserrat" panose="00000500000000000000" pitchFamily="2" charset="0"/>
              </a:rPr>
              <a:t>Grupo Técnico de expertos </a:t>
            </a:r>
            <a:endParaRPr lang="es-MX" sz="2000" b="1" dirty="0">
              <a:latin typeface="Montserrat" panose="00000500000000000000" pitchFamily="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55790" y="3368464"/>
            <a:ext cx="2612154" cy="258081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latin typeface="Montserrat" panose="00000500000000000000" pitchFamily="2" charset="0"/>
              </a:rPr>
              <a:t>Personas que, por su </a:t>
            </a:r>
            <a:r>
              <a:rPr lang="es-MX" sz="1600" b="1" dirty="0" smtClean="0">
                <a:latin typeface="Montserrat" panose="00000500000000000000" pitchFamily="2" charset="0"/>
              </a:rPr>
              <a:t>conocimiento y experiencia</a:t>
            </a:r>
            <a:r>
              <a:rPr lang="es-MX" sz="1600" dirty="0" smtClean="0">
                <a:latin typeface="Montserrat" panose="00000500000000000000" pitchFamily="2" charset="0"/>
              </a:rPr>
              <a:t>, poseen información clara y precisa acerca de la conformación del sector y funciones principales que realizan (mínimo </a:t>
            </a:r>
            <a:r>
              <a:rPr lang="es-MX" sz="1600" dirty="0" smtClean="0">
                <a:latin typeface="Montserrat" panose="00000500000000000000" pitchFamily="2" charset="0"/>
              </a:rPr>
              <a:t>5 y </a:t>
            </a:r>
            <a:r>
              <a:rPr lang="es-MX" sz="1600" dirty="0" smtClean="0">
                <a:latin typeface="Montserrat" panose="00000500000000000000" pitchFamily="2" charset="0"/>
              </a:rPr>
              <a:t>máximo 12 personas ) </a:t>
            </a:r>
            <a:endParaRPr lang="es-MX" sz="1600" dirty="0">
              <a:latin typeface="Montserrat" panose="00000500000000000000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612618" y="1985119"/>
            <a:ext cx="2376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Montserrat" panose="00000500000000000000" pitchFamily="2" charset="0"/>
              </a:rPr>
              <a:t>Grupo Técnico de expertos en la función individual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04" y="1159788"/>
            <a:ext cx="873890" cy="87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579132" y="3305110"/>
            <a:ext cx="2737283" cy="286019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latin typeface="Montserrat" panose="00000500000000000000" pitchFamily="2" charset="0"/>
              </a:rPr>
              <a:t>Personas que realizan la </a:t>
            </a:r>
            <a:r>
              <a:rPr lang="es-MX" sz="1600" b="1" dirty="0" smtClean="0">
                <a:latin typeface="Montserrat" panose="00000500000000000000" pitchFamily="2" charset="0"/>
              </a:rPr>
              <a:t>función individual </a:t>
            </a:r>
            <a:r>
              <a:rPr lang="es-MX" sz="1600" dirty="0" smtClean="0">
                <a:latin typeface="Montserrat" panose="00000500000000000000" pitchFamily="2" charset="0"/>
              </a:rPr>
              <a:t>a estandarizar, </a:t>
            </a:r>
            <a:r>
              <a:rPr lang="es-MX" sz="1600" dirty="0" smtClean="0">
                <a:latin typeface="Montserrat" panose="00000500000000000000" pitchFamily="2" charset="0"/>
              </a:rPr>
              <a:t>poseen </a:t>
            </a:r>
            <a:r>
              <a:rPr lang="es-MX" sz="1600" b="1" dirty="0" smtClean="0">
                <a:latin typeface="Montserrat" panose="00000500000000000000" pitchFamily="2" charset="0"/>
              </a:rPr>
              <a:t>un conocimiento  técnico preciso y actualizado</a:t>
            </a:r>
            <a:r>
              <a:rPr lang="es-MX" sz="1600" dirty="0" smtClean="0">
                <a:latin typeface="Montserrat" panose="00000500000000000000" pitchFamily="2" charset="0"/>
              </a:rPr>
              <a:t> de dicha función. Identifican qué aspectos se van a evaluar de esa función </a:t>
            </a:r>
            <a:r>
              <a:rPr lang="es-MX" sz="1600" dirty="0">
                <a:latin typeface="Montserrat" panose="00000500000000000000" pitchFamily="2" charset="0"/>
              </a:rPr>
              <a:t>(mínimo </a:t>
            </a:r>
            <a:r>
              <a:rPr lang="es-MX" sz="1600" dirty="0" smtClean="0">
                <a:latin typeface="Montserrat" panose="00000500000000000000" pitchFamily="2" charset="0"/>
              </a:rPr>
              <a:t>5 y </a:t>
            </a:r>
            <a:r>
              <a:rPr lang="es-MX" sz="1600" dirty="0">
                <a:latin typeface="Montserrat" panose="00000500000000000000" pitchFamily="2" charset="0"/>
              </a:rPr>
              <a:t>máximo 12 </a:t>
            </a:r>
            <a:r>
              <a:rPr lang="es-MX" sz="1600" dirty="0" smtClean="0">
                <a:latin typeface="Montserrat" panose="00000500000000000000" pitchFamily="2" charset="0"/>
              </a:rPr>
              <a:t>personas). </a:t>
            </a:r>
            <a:endParaRPr lang="es-MX" sz="1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5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12469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Montserrat" panose="00000500000000000000" pitchFamily="2" charset="0"/>
              </a:rPr>
              <a:t>Mapa funcional</a:t>
            </a:r>
            <a:r>
              <a:rPr lang="es-MX" dirty="0" smtClean="0">
                <a:latin typeface="Montserrat" panose="00000500000000000000" pitchFamily="2" charset="0"/>
              </a:rPr>
              <a:t> </a:t>
            </a:r>
            <a:endParaRPr lang="es-MX" dirty="0">
              <a:latin typeface="Montserrat" panose="000005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6"/>
          <a:stretch/>
        </p:blipFill>
        <p:spPr bwMode="auto">
          <a:xfrm>
            <a:off x="4716016" y="2243862"/>
            <a:ext cx="2981325" cy="131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43608" y="1988840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Montserrat" panose="00000500000000000000" pitchFamily="2" charset="0"/>
              </a:rPr>
              <a:t>Representación grafica del conjunto estructurado de las funciones requeridas, para alcanzar los resultados  de algún sector productivo, social o público identificado por un Comité de Gestión por Competencias</a:t>
            </a:r>
          </a:p>
          <a:p>
            <a:r>
              <a:rPr lang="es-MX" dirty="0">
                <a:latin typeface="Montserrat" panose="00000500000000000000" pitchFamily="2" charset="0"/>
              </a:rPr>
              <a:t> 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148064" y="5251706"/>
            <a:ext cx="2880320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Montserrat" panose="00000500000000000000" pitchFamily="2" charset="0"/>
              </a:rPr>
              <a:t>Grupo  </a:t>
            </a:r>
            <a:r>
              <a:rPr lang="es-MX" b="1" dirty="0">
                <a:latin typeface="Montserrat" panose="00000500000000000000" pitchFamily="2" charset="0"/>
              </a:rPr>
              <a:t>Técnico de Expertos en la función individual</a:t>
            </a:r>
            <a:endParaRPr lang="es-MX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62" y="5240271"/>
            <a:ext cx="567507" cy="56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Flecha doblada"/>
          <p:cNvSpPr/>
          <p:nvPr/>
        </p:nvSpPr>
        <p:spPr>
          <a:xfrm rot="1726116">
            <a:off x="2666321" y="4680963"/>
            <a:ext cx="1589987" cy="567927"/>
          </a:xfrm>
          <a:prstGeom prst="bentArrow">
            <a:avLst>
              <a:gd name="adj1" fmla="val 25000"/>
              <a:gd name="adj2" fmla="val 44284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7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55825" y="132839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Montserrat" panose="00000500000000000000" pitchFamily="2" charset="0"/>
              </a:rPr>
              <a:t>Soporte documental del Estándar de Competencia</a:t>
            </a:r>
            <a:endParaRPr lang="es-MX" b="1" dirty="0">
              <a:latin typeface="Montserrat" panose="00000500000000000000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7071" y="2205042"/>
            <a:ext cx="65527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lvl="2" indent="-266700"/>
            <a:r>
              <a:rPr lang="es-MX" b="1" dirty="0" smtClean="0">
                <a:latin typeface="Montserrat" panose="00000500000000000000" pitchFamily="2" charset="0"/>
              </a:rPr>
              <a:t>1. </a:t>
            </a:r>
            <a:r>
              <a:rPr lang="es-MX" dirty="0" smtClean="0">
                <a:latin typeface="Montserrat" panose="00000500000000000000" pitchFamily="2" charset="0"/>
              </a:rPr>
              <a:t>Carta de solicitud de aprobación de un comité de Gestión de Competencia acorde con la función a </a:t>
            </a:r>
            <a:r>
              <a:rPr lang="es-MX" dirty="0" smtClean="0">
                <a:latin typeface="Montserrat" panose="00000500000000000000" pitchFamily="2" charset="0"/>
              </a:rPr>
              <a:t>certificar. </a:t>
            </a:r>
            <a:endParaRPr lang="es-MX" dirty="0" smtClean="0">
              <a:latin typeface="Montserrat" panose="00000500000000000000" pitchFamily="2" charset="0"/>
            </a:endParaRPr>
          </a:p>
          <a:p>
            <a:pPr lvl="1"/>
            <a:r>
              <a:rPr lang="es-MX" b="1" dirty="0" smtClean="0">
                <a:latin typeface="Montserrat" panose="00000500000000000000" pitchFamily="2" charset="0"/>
              </a:rPr>
              <a:t>2</a:t>
            </a:r>
            <a:r>
              <a:rPr lang="es-MX" dirty="0" smtClean="0">
                <a:latin typeface="Montserrat" panose="00000500000000000000" pitchFamily="2" charset="0"/>
              </a:rPr>
              <a:t>. Formato para el Desarrollo </a:t>
            </a:r>
            <a:r>
              <a:rPr lang="es-MX" dirty="0" smtClean="0">
                <a:latin typeface="Montserrat" panose="00000500000000000000" pitchFamily="2" charset="0"/>
              </a:rPr>
              <a:t>del Estándar.</a:t>
            </a:r>
            <a:endParaRPr lang="es-MX" dirty="0" smtClean="0">
              <a:latin typeface="Montserrat" panose="00000500000000000000" pitchFamily="2" charset="0"/>
            </a:endParaRPr>
          </a:p>
          <a:p>
            <a:pPr lvl="1"/>
            <a:r>
              <a:rPr lang="es-MX" b="1" dirty="0" smtClean="0">
                <a:latin typeface="Montserrat" panose="00000500000000000000" pitchFamily="2" charset="0"/>
              </a:rPr>
              <a:t>3. </a:t>
            </a:r>
            <a:r>
              <a:rPr lang="es-MX" dirty="0" smtClean="0">
                <a:latin typeface="Montserrat" panose="00000500000000000000" pitchFamily="2" charset="0"/>
              </a:rPr>
              <a:t>Mapa </a:t>
            </a:r>
            <a:r>
              <a:rPr lang="es-MX" dirty="0" smtClean="0">
                <a:latin typeface="Montserrat" panose="00000500000000000000" pitchFamily="2" charset="0"/>
              </a:rPr>
              <a:t>funcional. </a:t>
            </a:r>
            <a:endParaRPr lang="es-MX" dirty="0" smtClean="0">
              <a:latin typeface="Montserrat" panose="00000500000000000000" pitchFamily="2" charset="0"/>
            </a:endParaRPr>
          </a:p>
          <a:p>
            <a:pPr lvl="1"/>
            <a:r>
              <a:rPr lang="es-MX" b="1" dirty="0" smtClean="0">
                <a:latin typeface="Montserrat" panose="00000500000000000000" pitchFamily="2" charset="0"/>
              </a:rPr>
              <a:t>4. </a:t>
            </a:r>
            <a:r>
              <a:rPr lang="es-MX" dirty="0" smtClean="0">
                <a:latin typeface="Montserrat" panose="00000500000000000000" pitchFamily="2" charset="0"/>
              </a:rPr>
              <a:t>Estándar de </a:t>
            </a:r>
            <a:r>
              <a:rPr lang="es-MX" dirty="0" smtClean="0">
                <a:latin typeface="Montserrat" panose="00000500000000000000" pitchFamily="2" charset="0"/>
              </a:rPr>
              <a:t>Competencia.</a:t>
            </a:r>
            <a:endParaRPr lang="es-MX" dirty="0" smtClean="0">
              <a:latin typeface="Montserrat" panose="00000500000000000000" pitchFamily="2" charset="0"/>
            </a:endParaRPr>
          </a:p>
          <a:p>
            <a:pPr lvl="1"/>
            <a:r>
              <a:rPr lang="es-MX" b="1" dirty="0" smtClean="0">
                <a:latin typeface="Montserrat" panose="00000500000000000000" pitchFamily="2" charset="0"/>
              </a:rPr>
              <a:t>5. </a:t>
            </a:r>
            <a:r>
              <a:rPr lang="es-MX" dirty="0" smtClean="0">
                <a:latin typeface="Montserrat" panose="00000500000000000000" pitchFamily="2" charset="0"/>
              </a:rPr>
              <a:t>Instrumento de Evaluación </a:t>
            </a:r>
            <a:r>
              <a:rPr lang="es-MX" dirty="0" smtClean="0">
                <a:latin typeface="Montserrat" panose="00000500000000000000" pitchFamily="2" charset="0"/>
              </a:rPr>
              <a:t>de</a:t>
            </a:r>
            <a:r>
              <a:rPr lang="es-MX" dirty="0" smtClean="0">
                <a:latin typeface="Montserrat" panose="00000500000000000000" pitchFamily="2" charset="0"/>
              </a:rPr>
              <a:t> las </a:t>
            </a:r>
            <a:r>
              <a:rPr lang="es-MX" dirty="0" smtClean="0">
                <a:latin typeface="Montserrat" panose="00000500000000000000" pitchFamily="2" charset="0"/>
              </a:rPr>
              <a:t>competencias.</a:t>
            </a:r>
            <a:endParaRPr lang="es-MX" dirty="0" smtClean="0">
              <a:latin typeface="Montserrat" panose="00000500000000000000" pitchFamily="2" charset="0"/>
            </a:endParaRPr>
          </a:p>
          <a:p>
            <a:pPr lvl="1"/>
            <a:r>
              <a:rPr lang="es-MX" b="1" dirty="0" smtClean="0">
                <a:latin typeface="Montserrat" panose="00000500000000000000" pitchFamily="2" charset="0"/>
              </a:rPr>
              <a:t>6. </a:t>
            </a:r>
            <a:r>
              <a:rPr lang="es-MX" dirty="0" smtClean="0">
                <a:latin typeface="Montserrat" panose="00000500000000000000" pitchFamily="2" charset="0"/>
              </a:rPr>
              <a:t>Tabla de </a:t>
            </a:r>
            <a:r>
              <a:rPr lang="es-MX" dirty="0" smtClean="0">
                <a:latin typeface="Montserrat" panose="00000500000000000000" pitchFamily="2" charset="0"/>
              </a:rPr>
              <a:t>especificaciones.</a:t>
            </a:r>
            <a:endParaRPr lang="es-MX" dirty="0" smtClean="0">
              <a:latin typeface="Montserrat" panose="00000500000000000000" pitchFamily="2" charset="0"/>
            </a:endParaRPr>
          </a:p>
          <a:p>
            <a:pPr lvl="1"/>
            <a:r>
              <a:rPr lang="es-MX" b="1" dirty="0" smtClean="0">
                <a:latin typeface="Montserrat" panose="00000500000000000000" pitchFamily="2" charset="0"/>
              </a:rPr>
              <a:t>7</a:t>
            </a:r>
            <a:r>
              <a:rPr lang="es-MX" dirty="0" smtClean="0">
                <a:latin typeface="Montserrat" panose="00000500000000000000" pitchFamily="2" charset="0"/>
              </a:rPr>
              <a:t>. </a:t>
            </a:r>
            <a:r>
              <a:rPr lang="es-MX" dirty="0" smtClean="0">
                <a:latin typeface="Montserrat" panose="00000500000000000000" pitchFamily="2" charset="0"/>
              </a:rPr>
              <a:t>Indicadores </a:t>
            </a:r>
            <a:r>
              <a:rPr lang="es-MX" dirty="0" smtClean="0">
                <a:latin typeface="Montserrat" panose="00000500000000000000" pitchFamily="2" charset="0"/>
              </a:rPr>
              <a:t>aplicados en la Prueba </a:t>
            </a:r>
            <a:r>
              <a:rPr lang="es-MX" dirty="0" smtClean="0">
                <a:latin typeface="Montserrat" panose="00000500000000000000" pitchFamily="2" charset="0"/>
              </a:rPr>
              <a:t>Piloto.</a:t>
            </a:r>
            <a:endParaRPr lang="es-MX" dirty="0" smtClean="0">
              <a:latin typeface="Montserrat" panose="00000500000000000000" pitchFamily="2" charset="0"/>
            </a:endParaRPr>
          </a:p>
          <a:p>
            <a:pPr lvl="1"/>
            <a:r>
              <a:rPr lang="es-MX" b="1" dirty="0" smtClean="0">
                <a:latin typeface="Montserrat" panose="00000500000000000000" pitchFamily="2" charset="0"/>
              </a:rPr>
              <a:t>8</a:t>
            </a:r>
            <a:r>
              <a:rPr lang="es-MX" b="1" dirty="0" smtClean="0">
                <a:latin typeface="Montserrat" panose="00000500000000000000" pitchFamily="2" charset="0"/>
              </a:rPr>
              <a:t>. </a:t>
            </a:r>
            <a:r>
              <a:rPr lang="es-MX" dirty="0" smtClean="0">
                <a:latin typeface="Montserrat" panose="00000500000000000000" pitchFamily="2" charset="0"/>
              </a:rPr>
              <a:t>Informe de resultados de la Prueba </a:t>
            </a:r>
            <a:r>
              <a:rPr lang="es-MX" dirty="0" smtClean="0">
                <a:latin typeface="Montserrat" panose="00000500000000000000" pitchFamily="2" charset="0"/>
              </a:rPr>
              <a:t>Piloto.</a:t>
            </a:r>
            <a:endParaRPr lang="es-MX" dirty="0" smtClean="0">
              <a:latin typeface="Montserrat" panose="00000500000000000000" pitchFamily="2" charset="0"/>
            </a:endParaRPr>
          </a:p>
          <a:p>
            <a:pPr lvl="1"/>
            <a:r>
              <a:rPr lang="es-MX" b="1" dirty="0" smtClean="0">
                <a:latin typeface="Montserrat" panose="00000500000000000000" pitchFamily="2" charset="0"/>
              </a:rPr>
              <a:t>9. </a:t>
            </a:r>
            <a:r>
              <a:rPr lang="es-MX" dirty="0" smtClean="0">
                <a:latin typeface="Montserrat" panose="00000500000000000000" pitchFamily="2" charset="0"/>
              </a:rPr>
              <a:t>Carta de Cesión de Derechos de </a:t>
            </a:r>
            <a:r>
              <a:rPr lang="es-MX" dirty="0" smtClean="0">
                <a:latin typeface="Montserrat" panose="00000500000000000000" pitchFamily="2" charset="0"/>
              </a:rPr>
              <a:t>Autor. </a:t>
            </a:r>
            <a:endParaRPr lang="es-MX" dirty="0">
              <a:latin typeface="Montserrat" panose="00000500000000000000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40768"/>
            <a:ext cx="10001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305" y="2012553"/>
            <a:ext cx="10001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43" y="2780928"/>
            <a:ext cx="10001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446" y="3531289"/>
            <a:ext cx="10001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4365104"/>
            <a:ext cx="10001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73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23528" y="692696"/>
            <a:ext cx="8712968" cy="592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certificación del personal de embarques, tráfico, logística y </a:t>
            </a:r>
            <a:r>
              <a:rPr lang="es-E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distribución.     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(aplicación 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reglamento y normas 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deben de cumplirse durante 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almacenamiento, 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manejo 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distribución de los materiales y residuos 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peligrosos).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Temas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propuestos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Propiedades físicas y químicas de los materiales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peligrosos.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Clasificación y definición de las distintas clases de materiales y residuos peligrosos.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Hojas de datos de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seguridad.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Compatibilidad para el almacenamiento y transporte de los materiales peligrosos clase 1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explosivos.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Disposiciones de compatibilidad y segregación de los materiales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peligrosos.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Listado de las substancias y materiales peligrosos más usualmente transportados.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Guía de respuesta a emergencias.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globalmente armonizado de clasificación y etiquetado de productos químicos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(GHS).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Disposiciones relativas al embalaje/envasado y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cisternas.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Procedimientos de expedición.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Declaración de accidentes e incidentes.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Disposiciones relativas a las operaciones de transporte.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Reglamento para el Transporte Terrestre de Materiales y Residuos Peligrosos.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35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9454</TotalTime>
  <Words>684</Words>
  <Application>Microsoft Office PowerPoint</Application>
  <PresentationFormat>Presentación en pantalla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Montserrat</vt:lpstr>
      <vt:lpstr>Montserrat Light</vt:lpstr>
      <vt:lpstr>Times New Roman</vt:lpstr>
      <vt:lpstr>ヒラギノ角ゴ Pro W3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Lic. María de los Ángeles Fonseca Ortega</dc:creator>
  <cp:lastModifiedBy>Bravo Medina Enrique Adelaido</cp:lastModifiedBy>
  <cp:revision>440</cp:revision>
  <dcterms:created xsi:type="dcterms:W3CDTF">2018-12-04T21:42:05Z</dcterms:created>
  <dcterms:modified xsi:type="dcterms:W3CDTF">2020-10-09T14:50:07Z</dcterms:modified>
</cp:coreProperties>
</file>