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77" r:id="rId2"/>
    <p:sldId id="372" r:id="rId3"/>
    <p:sldId id="375" r:id="rId4"/>
    <p:sldId id="385" r:id="rId5"/>
    <p:sldId id="383" r:id="rId6"/>
    <p:sldId id="380" r:id="rId7"/>
    <p:sldId id="382" r:id="rId8"/>
    <p:sldId id="384" r:id="rId9"/>
    <p:sldId id="391" r:id="rId10"/>
    <p:sldId id="394" r:id="rId11"/>
    <p:sldId id="395" r:id="rId12"/>
    <p:sldId id="315" r:id="rId13"/>
  </p:sldIdLst>
  <p:sldSz cx="9144000" cy="5143500" type="screen16x9"/>
  <p:notesSz cx="7010400" cy="9296400"/>
  <p:defaultTextStyle>
    <a:defPPr>
      <a:defRPr lang="es-MX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97" autoAdjust="0"/>
    <p:restoredTop sz="94660" autoAdjust="0"/>
  </p:normalViewPr>
  <p:slideViewPr>
    <p:cSldViewPr snapToGrid="0">
      <p:cViewPr varScale="1">
        <p:scale>
          <a:sx n="150" d="100"/>
          <a:sy n="150" d="100"/>
        </p:scale>
        <p:origin x="232" y="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-2874" y="-84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2D57D05-241F-4D9F-9681-F3E3EBA529F7}" type="datetimeFigureOut">
              <a:rPr lang="es-MX" smtClean="0"/>
              <a:t>01/03/19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58C1EAD-2CD9-44D4-A08D-26C1D208246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75401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69C0CE9-6797-45C4-BB41-6918A15DC6DB}" type="datetimeFigureOut">
              <a:rPr lang="es-MX" smtClean="0"/>
              <a:t>01/03/19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8279ACE-C70D-48FD-B8D3-48C81878B6D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00107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"/>
          <p:cNvCxnSpPr/>
          <p:nvPr userDrawn="1"/>
        </p:nvCxnSpPr>
        <p:spPr>
          <a:xfrm>
            <a:off x="107504" y="123478"/>
            <a:ext cx="8856984" cy="0"/>
          </a:xfrm>
          <a:prstGeom prst="line">
            <a:avLst/>
          </a:prstGeom>
          <a:ln w="88900">
            <a:solidFill>
              <a:srgbClr val="EF57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 userDrawn="1"/>
        </p:nvCxnSpPr>
        <p:spPr>
          <a:xfrm>
            <a:off x="107504" y="5020022"/>
            <a:ext cx="8856984" cy="0"/>
          </a:xfrm>
          <a:prstGeom prst="line">
            <a:avLst/>
          </a:prstGeom>
          <a:ln w="88900">
            <a:solidFill>
              <a:srgbClr val="EF57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Rectángulo redondeado"/>
          <p:cNvSpPr/>
          <p:nvPr userDrawn="1"/>
        </p:nvSpPr>
        <p:spPr>
          <a:xfrm>
            <a:off x="1691680" y="2211711"/>
            <a:ext cx="5904656" cy="1368152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s-ES" sz="1800" dirty="0">
              <a:solidFill>
                <a:prstClr val="white"/>
              </a:solidFill>
            </a:endParaRPr>
          </a:p>
        </p:txBody>
      </p:sp>
      <p:sp>
        <p:nvSpPr>
          <p:cNvPr id="10" name="9 CuadroTexto"/>
          <p:cNvSpPr txBox="1"/>
          <p:nvPr userDrawn="1"/>
        </p:nvSpPr>
        <p:spPr>
          <a:xfrm>
            <a:off x="1619672" y="2058403"/>
            <a:ext cx="6768752" cy="346249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 rtlCol="0">
            <a:spAutoFit/>
          </a:bodyPr>
          <a:lstStyle/>
          <a:p>
            <a:endParaRPr lang="es-ES" sz="1800" dirty="0">
              <a:solidFill>
                <a:prstClr val="black"/>
              </a:solidFill>
            </a:endParaRPr>
          </a:p>
        </p:txBody>
      </p:sp>
      <p:sp>
        <p:nvSpPr>
          <p:cNvPr id="11" name="10 CuadroTexto"/>
          <p:cNvSpPr txBox="1"/>
          <p:nvPr userDrawn="1"/>
        </p:nvSpPr>
        <p:spPr>
          <a:xfrm rot="5400000">
            <a:off x="6799603" y="2794671"/>
            <a:ext cx="1368152" cy="346249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 rtlCol="0">
            <a:spAutoFit/>
          </a:bodyPr>
          <a:lstStyle/>
          <a:p>
            <a:endParaRPr lang="es-ES" sz="1800" dirty="0">
              <a:solidFill>
                <a:prstClr val="black"/>
              </a:solidFill>
            </a:endParaRPr>
          </a:p>
        </p:txBody>
      </p:sp>
      <p:sp>
        <p:nvSpPr>
          <p:cNvPr id="12" name="Título 5"/>
          <p:cNvSpPr>
            <a:spLocks noGrp="1"/>
          </p:cNvSpPr>
          <p:nvPr>
            <p:ph type="title" hasCustomPrompt="1"/>
          </p:nvPr>
        </p:nvSpPr>
        <p:spPr>
          <a:xfrm>
            <a:off x="1889348" y="2572348"/>
            <a:ext cx="4914900" cy="97210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68580" tIns="34290" rIns="68580" bIns="34290">
            <a:normAutofit/>
          </a:bodyPr>
          <a:lstStyle>
            <a:lvl1pPr algn="l">
              <a:defRPr baseline="0"/>
            </a:lvl1pPr>
          </a:lstStyle>
          <a:p>
            <a:pPr eaLnBrk="1" hangingPunct="1">
              <a:defRPr/>
            </a:pPr>
            <a:r>
              <a:rPr lang="es-E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Grupos Transportes</a:t>
            </a:r>
            <a:br>
              <a:rPr lang="es-E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s-E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Marzo 28, 2017</a:t>
            </a:r>
            <a:endParaRPr lang="es-ES_trad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648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"/>
          <p:cNvCxnSpPr/>
          <p:nvPr userDrawn="1"/>
        </p:nvCxnSpPr>
        <p:spPr>
          <a:xfrm>
            <a:off x="107504" y="123478"/>
            <a:ext cx="8856984" cy="0"/>
          </a:xfrm>
          <a:prstGeom prst="line">
            <a:avLst/>
          </a:prstGeom>
          <a:ln w="88900">
            <a:solidFill>
              <a:srgbClr val="EF57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 userDrawn="1"/>
        </p:nvCxnSpPr>
        <p:spPr>
          <a:xfrm>
            <a:off x="107504" y="5020022"/>
            <a:ext cx="8856984" cy="0"/>
          </a:xfrm>
          <a:prstGeom prst="line">
            <a:avLst/>
          </a:prstGeom>
          <a:ln w="88900">
            <a:solidFill>
              <a:srgbClr val="EF57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Rectángulo redondeado"/>
          <p:cNvSpPr/>
          <p:nvPr userDrawn="1"/>
        </p:nvSpPr>
        <p:spPr>
          <a:xfrm>
            <a:off x="899592" y="195487"/>
            <a:ext cx="7704856" cy="342038"/>
          </a:xfrm>
          <a:prstGeom prst="round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s-ES" sz="1800" dirty="0">
              <a:solidFill>
                <a:prstClr val="white"/>
              </a:solidFill>
            </a:endParaRPr>
          </a:p>
        </p:txBody>
      </p:sp>
      <p:sp>
        <p:nvSpPr>
          <p:cNvPr id="2" name="1 CuadroTexto"/>
          <p:cNvSpPr txBox="1"/>
          <p:nvPr userDrawn="1"/>
        </p:nvSpPr>
        <p:spPr>
          <a:xfrm>
            <a:off x="852028" y="195486"/>
            <a:ext cx="7992888" cy="845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endParaRPr lang="es-ES" sz="100" dirty="0">
              <a:solidFill>
                <a:prstClr val="black"/>
              </a:solidFill>
            </a:endParaRPr>
          </a:p>
        </p:txBody>
      </p:sp>
      <p:sp>
        <p:nvSpPr>
          <p:cNvPr id="14" name="13 CuadroTexto"/>
          <p:cNvSpPr txBox="1"/>
          <p:nvPr userDrawn="1"/>
        </p:nvSpPr>
        <p:spPr>
          <a:xfrm rot="5400000">
            <a:off x="8315256" y="197739"/>
            <a:ext cx="720080" cy="7155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endParaRPr lang="es-ES" sz="4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947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"/>
          <p:cNvCxnSpPr/>
          <p:nvPr userDrawn="1"/>
        </p:nvCxnSpPr>
        <p:spPr>
          <a:xfrm>
            <a:off x="107504" y="123478"/>
            <a:ext cx="8856984" cy="0"/>
          </a:xfrm>
          <a:prstGeom prst="line">
            <a:avLst/>
          </a:prstGeom>
          <a:ln w="88900">
            <a:solidFill>
              <a:srgbClr val="EF57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 userDrawn="1"/>
        </p:nvCxnSpPr>
        <p:spPr>
          <a:xfrm>
            <a:off x="107504" y="5020022"/>
            <a:ext cx="8856984" cy="0"/>
          </a:xfrm>
          <a:prstGeom prst="line">
            <a:avLst/>
          </a:prstGeom>
          <a:ln w="88900">
            <a:solidFill>
              <a:srgbClr val="EF57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 userDrawn="1"/>
        </p:nvSpPr>
        <p:spPr>
          <a:xfrm>
            <a:off x="852028" y="195486"/>
            <a:ext cx="7992888" cy="845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endParaRPr lang="es-ES" sz="100" dirty="0">
              <a:solidFill>
                <a:prstClr val="black"/>
              </a:solidFill>
            </a:endParaRPr>
          </a:p>
        </p:txBody>
      </p:sp>
      <p:sp>
        <p:nvSpPr>
          <p:cNvPr id="14" name="13 CuadroTexto"/>
          <p:cNvSpPr txBox="1"/>
          <p:nvPr userDrawn="1"/>
        </p:nvSpPr>
        <p:spPr>
          <a:xfrm rot="5400000">
            <a:off x="8315256" y="197739"/>
            <a:ext cx="720080" cy="7155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endParaRPr lang="es-ES" sz="4200" dirty="0">
              <a:solidFill>
                <a:prstClr val="black"/>
              </a:solidFill>
            </a:endParaRPr>
          </a:p>
        </p:txBody>
      </p:sp>
      <p:pic>
        <p:nvPicPr>
          <p:cNvPr id="9" name="Picture 5" descr="C:\Users\cibarra\Downloads\Logo Transport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470" y="339503"/>
            <a:ext cx="2389052" cy="162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5"/>
          <p:cNvSpPr>
            <a:spLocks noGrp="1"/>
          </p:cNvSpPr>
          <p:nvPr>
            <p:ph type="title" hasCustomPrompt="1"/>
          </p:nvPr>
        </p:nvSpPr>
        <p:spPr>
          <a:xfrm>
            <a:off x="2123728" y="2571750"/>
            <a:ext cx="4914900" cy="97210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68580" tIns="34290" rIns="68580" bIns="34290">
            <a:normAutofit/>
          </a:bodyPr>
          <a:lstStyle>
            <a:lvl1pPr algn="ctr">
              <a:defRPr sz="30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eaLnBrk="1" hangingPunct="1">
              <a:defRPr/>
            </a:pPr>
            <a:r>
              <a:rPr lang="es-E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Título</a:t>
            </a:r>
            <a:endParaRPr lang="es-ES_trad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795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77A61-91E6-47C4-9D70-0061BD704A3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935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780393" y="3058901"/>
            <a:ext cx="8019903" cy="962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es-MX" dirty="0"/>
          </a:p>
        </p:txBody>
      </p:sp>
      <p:sp>
        <p:nvSpPr>
          <p:cNvPr id="2" name="1 CuadroTexto"/>
          <p:cNvSpPr txBox="1"/>
          <p:nvPr/>
        </p:nvSpPr>
        <p:spPr>
          <a:xfrm>
            <a:off x="631659" y="3307951"/>
            <a:ext cx="8096616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es-MX" sz="2700" b="1" dirty="0"/>
              <a:t>COMITÉ HIDROCARBUROS-SINAPROC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7406284" y="4031011"/>
            <a:ext cx="2152264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s-E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Marzo, 2019</a:t>
            </a:r>
            <a:endParaRPr lang="es-MX" sz="1500" dirty="0"/>
          </a:p>
        </p:txBody>
      </p:sp>
      <p:sp>
        <p:nvSpPr>
          <p:cNvPr id="8" name="7 Rectángulo"/>
          <p:cNvSpPr/>
          <p:nvPr/>
        </p:nvSpPr>
        <p:spPr>
          <a:xfrm>
            <a:off x="0" y="177363"/>
            <a:ext cx="9045466" cy="5675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s-MX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C9D73420-A8BE-284A-8B8B-3AF0F598C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645" y="1189231"/>
            <a:ext cx="3816424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0902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37"/>
          <a:stretch/>
        </p:blipFill>
        <p:spPr bwMode="auto">
          <a:xfrm>
            <a:off x="1436356" y="552203"/>
            <a:ext cx="7008197" cy="3935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C:\Users\Ramon Pelcastre\Desktop\Gpo\gtsf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463" y="1958653"/>
            <a:ext cx="152069" cy="23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640196"/>
              </p:ext>
            </p:extLst>
          </p:nvPr>
        </p:nvGraphicFramePr>
        <p:xfrm>
          <a:off x="6415948" y="862404"/>
          <a:ext cx="1749359" cy="675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85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8991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u="none" strike="noStrike" dirty="0">
                          <a:effectLst/>
                        </a:rPr>
                        <a:t>VERACRUZ-TEHUACAN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u="none" strike="noStrike" dirty="0">
                          <a:effectLst/>
                        </a:rPr>
                        <a:t> 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991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u="none" strike="noStrike" dirty="0">
                          <a:effectLst/>
                        </a:rPr>
                        <a:t>Veracruz / Esperanza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u="none" strike="noStrike" dirty="0">
                          <a:effectLst/>
                        </a:rPr>
                        <a:t>4 hrs.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991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u="none" strike="noStrike" dirty="0">
                          <a:effectLst/>
                        </a:rPr>
                        <a:t>Esperanza / Tehuacán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u="none" strike="noStrike" dirty="0">
                          <a:effectLst/>
                        </a:rPr>
                        <a:t>01:30 hrs.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991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Driving</a:t>
                      </a:r>
                      <a:r>
                        <a:rPr lang="es-MX" sz="800" b="1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Time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u="none" strike="noStrike" dirty="0">
                          <a:effectLst/>
                        </a:rPr>
                        <a:t>5:30 hrs.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942975" y="250032"/>
            <a:ext cx="5886047" cy="33090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s-MX" sz="17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Calibri" pitchFamily="34" charset="0"/>
              </a:rPr>
              <a:t>NOM-087-SCT-2-2017, Example:  Minimum hours of driving.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2834526" y="4472189"/>
            <a:ext cx="3883371" cy="50013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s-MX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First assumption: Travel hours Veracruz - Tehuacan</a:t>
            </a:r>
          </a:p>
          <a:p>
            <a:pPr algn="ctr"/>
            <a:r>
              <a:rPr lang="es-MX" dirty="0"/>
              <a:t>When the schedule is shorter than 7 hours. 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47624" y="1521209"/>
            <a:ext cx="1966001" cy="21005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s-MX" sz="1200" dirty="0"/>
              <a:t>This law refers to safety operations, specifically the maximum hours of operations per operator, with two assumptions: </a:t>
            </a:r>
          </a:p>
          <a:p>
            <a:endParaRPr lang="es-MX" sz="1200" dirty="0"/>
          </a:p>
          <a:p>
            <a:pPr marL="171450" indent="-171450">
              <a:buFont typeface="+mj-lt"/>
              <a:buAutoNum type="arabicPeriod"/>
            </a:pPr>
            <a:r>
              <a:rPr lang="es-MX" sz="1200" dirty="0"/>
              <a:t>Schedules shorter than 7 hours.</a:t>
            </a:r>
          </a:p>
          <a:p>
            <a:endParaRPr lang="es-MX" sz="1200" dirty="0"/>
          </a:p>
          <a:p>
            <a:pPr marL="171450" indent="-171450">
              <a:buAutoNum type="arabicPeriod" startAt="2"/>
            </a:pPr>
            <a:r>
              <a:rPr lang="es-MX" sz="1200" dirty="0"/>
              <a:t>Maximum Schedules of </a:t>
            </a:r>
          </a:p>
          <a:p>
            <a:r>
              <a:rPr lang="es-MX" sz="1200" dirty="0"/>
              <a:t>      14 hours. 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792221" y="564766"/>
            <a:ext cx="2839945" cy="27699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MX" sz="1200" dirty="0"/>
              <a:t>Last update of the Regulation: 28/06/2018</a:t>
            </a:r>
          </a:p>
        </p:txBody>
      </p:sp>
    </p:spTree>
    <p:extLst>
      <p:ext uri="{BB962C8B-B14F-4D97-AF65-F5344CB8AC3E}">
        <p14:creationId xmlns:p14="http://schemas.microsoft.com/office/powerpoint/2010/main" val="378980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2219E-6 -7.40741E-6 L 0.00026 -0.00325 L -0.00299 -0.00533 L -0.00299 -0.00116 L 0.00209 0.01064 L 0.00209 0.01481 L 0.00365 0.01689 L 0.00365 0.02175 L -0.00026 0.02499 L -0.00299 0.0287 L -0.00937 0.04467 L -0.02279 0.07661 L -0.03151 0.10069 L -0.03633 0.11134 L -0.03933 0.11712 L -0.04375 0.13333 L -0.05066 0.14976 L -0.05248 0.15509 L -0.05886 0.16319 L -0.0642 0.16736 L -0.07201 0.16736 L -0.07475 0.16481 L -0.08373 0.16481 L -0.11733 0.15092 L -0.11941 0.15092 L -0.1215 0.14652 L -0.12306 0.1449 L -0.12514 0.14444 L -0.12697 0.14444 L -0.12931 0.14398 L -0.14858 0.13217 L -0.1551 0.13541 L -0.16382 0.13587 L -0.16929 0.13055 L -0.17463 0.12314 L -0.17828 0.11666 L -0.18453 0.11666 L -0.18817 0.12036 L -0.19442 0.13379 L -0.19442 0.13796 L -0.19859 0.14861 L -0.20432 0.14861 L -0.20849 0.14699 L -0.21057 0.14768 L -0.2124 0.15138 L -0.21839 0.15462 L -0.22867 0.15138 L -0.2305 0.1493 L -0.23258 0.1493 L -0.23011 0.153 L -0.23518 0.14444 L -0.23349 0.14236 L -0.23492 0.13796 L -0.23857 0.13911 L -0.23948 0.13634 L -0.2361 0.13171 L -0.2361 0.128 L -0.24339 0.13379 L -0.24209 0.13796 L -0.24248 0.14236 L -0.24664 0.14074 L -0.2499 0.14282 L -0.25198 0.14236 L -0.25355 0.14444 L -0.25589 0.13495 L -0.26188 0.13101 L -0.26501 0.13587 L -0.27542 0.1449 L -0.27725 0.1449 L -0.27842 0.14814 L -0.2805 0.1456 L -0.28415 0.14814 L -0.28324 0.16574 L -0.27634 0.21597 L -0.27568 0.21921 L -0.27751 0.22453 L -0.27751 0.2287 L -0.28089 0.23402 L -0.27568 0.27036 L -0.27568 0.28356 L -0.27008 0.28796 L -0.26462 0.28356 L -0.2667 0.26597 L -0.268 0.26342 L -0.27126 0.2618 " pathEditMode="relative" ptsTypes="AAAAAAAAAAAAAAAAAAAAAAAAAAAAAAAAAAAAAAAAAAAAAAAAAAAAAAAAAAAAAAAAAAAAAAAAAAAAAAAAAAAAA">
                                      <p:cBhvr>
                                        <p:cTn id="6" dur="1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05"/>
          <a:stretch/>
        </p:blipFill>
        <p:spPr bwMode="auto">
          <a:xfrm>
            <a:off x="1505491" y="703036"/>
            <a:ext cx="6816576" cy="3164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8" descr="C:\Users\Ramon Pelcastre\Desktop\Gpo\gtsf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984" y="3284177"/>
            <a:ext cx="152069" cy="23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C:\Users\Ramon Pelcastre\Desktop\Gpo\gtsf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831" y="2548616"/>
            <a:ext cx="152988" cy="23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C:\Users\Ramon Pelcastre\Desktop\Gpo\gtsf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709" y="2450692"/>
            <a:ext cx="145845" cy="22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981503"/>
              </p:ext>
            </p:extLst>
          </p:nvPr>
        </p:nvGraphicFramePr>
        <p:xfrm>
          <a:off x="6207919" y="1195778"/>
          <a:ext cx="1687547" cy="1000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15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5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Pajaritos-</a:t>
                      </a:r>
                      <a:r>
                        <a:rPr lang="es-MX" sz="800" b="1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Puebla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u="none" strike="noStrike" dirty="0">
                          <a:effectLst/>
                        </a:rPr>
                        <a:t> 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u="none" strike="noStrike" dirty="0">
                          <a:effectLst/>
                        </a:rPr>
                        <a:t>Pajaritos / Cosamaloapan 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3:30 hrs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Cosamaloapan</a:t>
                      </a:r>
                      <a:r>
                        <a:rPr lang="es-MX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/ La Tinaja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1:30 hrs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Driving Break (2)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3:00</a:t>
                      </a:r>
                      <a:r>
                        <a:rPr lang="es-MX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hrs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La</a:t>
                      </a:r>
                      <a:r>
                        <a:rPr lang="es-MX" sz="800" b="1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Tinaja / Esperanza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3:40</a:t>
                      </a:r>
                      <a:r>
                        <a:rPr lang="es-MX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hrs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Esperanza / Puebla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1:30 hrs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Driving</a:t>
                      </a:r>
                      <a:r>
                        <a:rPr lang="es-MX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Time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13:10 hrs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921943" y="221035"/>
            <a:ext cx="5783657" cy="33090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s-MX" sz="17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NOM-087-SCT-2-2017, Example: Maximum hours of driving.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429754" y="4034038"/>
            <a:ext cx="6999097" cy="715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es-MX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Second assumption: Travel hours Pajaritos - Puebla</a:t>
            </a:r>
          </a:p>
          <a:p>
            <a:pPr algn="ctr"/>
            <a:r>
              <a:rPr lang="es-MX" dirty="0"/>
              <a:t>When the schedule is longer than 7 hours, they need to make a 30 minutes rest every 5 hours.</a:t>
            </a:r>
          </a:p>
          <a:p>
            <a:pPr algn="ctr"/>
            <a:r>
              <a:rPr lang="es-MX" dirty="0"/>
              <a:t>After 14 hours, operators need to pause for 8 hours.   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792221" y="564766"/>
            <a:ext cx="2839945" cy="27699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MX" sz="1200" dirty="0"/>
              <a:t>Last update of the Regulation: 28/06/2018</a:t>
            </a:r>
          </a:p>
        </p:txBody>
      </p:sp>
    </p:spTree>
    <p:extLst>
      <p:ext uri="{BB962C8B-B14F-4D97-AF65-F5344CB8AC3E}">
        <p14:creationId xmlns:p14="http://schemas.microsoft.com/office/powerpoint/2010/main" val="153316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07407E-6 L 0.0086 0.00833 L 0.00782 0.01528 L -0.00156 0.02222 L -0.00859 0.02014 L -0.01132 0.02153 L -0.01718 0.01875 L -0.02148 0.02153 L -0.02421 0.02569 L -0.03554 0.03819 L -0.04765 0.03819 L -0.05234 0.04097 L -0.06132 0.04305 L -0.09101 0.02778 L -0.13789 -0.01945 L -0.14257 -0.03056 L -0.15625 -0.04097 L -0.18476 -0.07778 L -0.2332 -0.14236 " pathEditMode="relative" ptsTypes="AAAAAAAAAAAAAAAAAAA">
                                      <p:cBhvr>
                                        <p:cTn id="6" dur="1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000"/>
                            </p:stCondLst>
                            <p:childTnLst>
                              <p:par>
                                <p:cTn id="8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-0.00069 L -0.00546 -0.00417 L -0.01328 -0.00347 L -0.03164 -0.0118 L -0.03437 -0.01528 L -0.03671 -0.01528 L -0.04765 -0.02153 L -0.05 -0.01805 L -0.05546 -0.01805 L -0.06289 -0.02917 L -0.06679 -0.02917 L -0.07226 -0.02083 L -0.07265 -0.01667 L -0.0746 -0.01319 L -0.07851 -0.01389 L -0.08242 -0.01042 L -0.08476 -0.00833 L -0.0914 -0.01319 L -0.09375 -0.01667 L -0.0957 -0.02292 L -0.09804 -0.02083 L -0.09804 -0.01667 L -0.10312 -0.01528 L -0.10742 -0.02153 " pathEditMode="relative" ptsTypes="AAAAAAAAAAAAAAAAAAAAAAAA">
                                      <p:cBhvr>
                                        <p:cTn id="17" dur="1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000"/>
                            </p:stCondLst>
                            <p:childTnLst>
                              <p:par>
                                <p:cTn id="19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800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9855E-7 3.7037E-7 L -0.00703 0.00903 L -0.01016 0.00903 L -0.0125 0.01181 L -0.02812 -0.00833 L -0.07226 -0.03542 L -0.07733 -0.03611 L -0.08801 -0.03866 L -0.09413 -0.03171 " pathEditMode="relative" rAng="0" ptsTypes="AAAAAAAAA">
                                      <p:cBhvr>
                                        <p:cTn id="28" dur="1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13" y="-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1" descr="1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83" b="14940"/>
          <a:stretch/>
        </p:blipFill>
        <p:spPr>
          <a:xfrm>
            <a:off x="142875" y="214312"/>
            <a:ext cx="8901113" cy="4718477"/>
          </a:xfrm>
          <a:prstGeom prst="rect">
            <a:avLst/>
          </a:prstGeom>
        </p:spPr>
      </p:pic>
      <p:sp>
        <p:nvSpPr>
          <p:cNvPr id="7" name="Subtítulo 2"/>
          <p:cNvSpPr txBox="1">
            <a:spLocks/>
          </p:cNvSpPr>
          <p:nvPr/>
        </p:nvSpPr>
        <p:spPr>
          <a:xfrm>
            <a:off x="6433441" y="3817350"/>
            <a:ext cx="3298372" cy="38540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100" b="1" dirty="0">
                <a:solidFill>
                  <a:schemeClr val="bg1"/>
                </a:solidFill>
                <a:latin typeface="Miryad Pro"/>
                <a:cs typeface="Miryad Pro"/>
              </a:rPr>
              <a:t>Thank you!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143000" y="2757487"/>
            <a:ext cx="2314575" cy="2175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s-MX" dirty="0"/>
          </a:p>
        </p:txBody>
      </p:sp>
      <p:sp>
        <p:nvSpPr>
          <p:cNvPr id="11" name="Subtítulo 2"/>
          <p:cNvSpPr txBox="1">
            <a:spLocks/>
          </p:cNvSpPr>
          <p:nvPr/>
        </p:nvSpPr>
        <p:spPr>
          <a:xfrm>
            <a:off x="1719715" y="421058"/>
            <a:ext cx="5307026" cy="38540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3300" b="1" dirty="0">
                <a:latin typeface="Miryad Pro"/>
                <a:cs typeface="Miryad Pro"/>
              </a:rPr>
              <a:t>We are…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C7AF1A97-8C78-3140-9703-CC8E7126A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016" y="1480964"/>
            <a:ext cx="3816424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158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5"/>
          <p:cNvSpPr txBox="1">
            <a:spLocks/>
          </p:cNvSpPr>
          <p:nvPr/>
        </p:nvSpPr>
        <p:spPr>
          <a:xfrm>
            <a:off x="899592" y="195486"/>
            <a:ext cx="4914900" cy="36004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68580" tIns="34290" rIns="68580" bIns="3429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ES" sz="17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Contents</a:t>
            </a:r>
            <a:endParaRPr lang="es-ES_tradnl" sz="1700" b="1" dirty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sp>
        <p:nvSpPr>
          <p:cNvPr id="4" name="CuadroTexto 7"/>
          <p:cNvSpPr txBox="1"/>
          <p:nvPr/>
        </p:nvSpPr>
        <p:spPr>
          <a:xfrm>
            <a:off x="1033530" y="1103475"/>
            <a:ext cx="7765312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s-MX" sz="1500" dirty="0"/>
          </a:p>
        </p:txBody>
      </p:sp>
      <p:sp>
        <p:nvSpPr>
          <p:cNvPr id="5" name="4 CuadroTexto"/>
          <p:cNvSpPr txBox="1"/>
          <p:nvPr/>
        </p:nvSpPr>
        <p:spPr>
          <a:xfrm>
            <a:off x="772733" y="1332964"/>
            <a:ext cx="138564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endParaRPr lang="es-MX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1472811" y="1479789"/>
            <a:ext cx="6509617" cy="214674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sz="1800" dirty="0"/>
              <a:t>The role of trucking in the mexican energy markets:</a:t>
            </a:r>
          </a:p>
          <a:p>
            <a:pPr>
              <a:lnSpc>
                <a:spcPct val="150000"/>
              </a:lnSpc>
            </a:pPr>
            <a:endParaRPr lang="es-MX" sz="1800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MX" sz="1800" dirty="0"/>
              <a:t>Impact of fuel trucking in Mexico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MX" sz="1800" dirty="0"/>
              <a:t>Principal routes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MX" sz="1800" dirty="0"/>
              <a:t>Regulatory considerations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54729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5"/>
          <p:cNvSpPr txBox="1">
            <a:spLocks/>
          </p:cNvSpPr>
          <p:nvPr/>
        </p:nvSpPr>
        <p:spPr>
          <a:xfrm>
            <a:off x="946001" y="130173"/>
            <a:ext cx="4914900" cy="36004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68580" tIns="34290" rIns="68580" bIns="3429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s-MX" sz="17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Impact of fuel trucking in Mexico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5814492" y="1103475"/>
            <a:ext cx="2984350" cy="353173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s-MX" sz="1500" dirty="0"/>
              <a:t>Distribution of more than 350 thousand barrels of refined products per day, which represents 30% of the national consumption.</a:t>
            </a:r>
          </a:p>
          <a:p>
            <a:pPr algn="just"/>
            <a:endParaRPr lang="es-MX" sz="1500" dirty="0"/>
          </a:p>
          <a:p>
            <a:pPr algn="just"/>
            <a:r>
              <a:rPr lang="es-MX" sz="1500" b="1" dirty="0"/>
              <a:t>Where are we loading? </a:t>
            </a:r>
          </a:p>
          <a:p>
            <a:pPr algn="just"/>
            <a:endParaRPr lang="es-MX" sz="1500" b="1" dirty="0"/>
          </a:p>
          <a:p>
            <a:pPr marL="257175" indent="-257175" algn="just">
              <a:buFont typeface="Arial" pitchFamily="34" charset="0"/>
              <a:buChar char="•"/>
            </a:pPr>
            <a:r>
              <a:rPr lang="es-MX" sz="1500" dirty="0"/>
              <a:t>Ports </a:t>
            </a:r>
          </a:p>
          <a:p>
            <a:pPr marL="257175" indent="-257175" algn="just">
              <a:buFont typeface="Arial" pitchFamily="34" charset="0"/>
              <a:buChar char="•"/>
            </a:pPr>
            <a:r>
              <a:rPr lang="es-MX" sz="1500" dirty="0"/>
              <a:t>Storage Terminals</a:t>
            </a:r>
          </a:p>
          <a:p>
            <a:pPr marL="257175" indent="-257175" algn="just">
              <a:buFont typeface="Arial" pitchFamily="34" charset="0"/>
              <a:buChar char="•"/>
            </a:pPr>
            <a:r>
              <a:rPr lang="es-MX" sz="1500" dirty="0"/>
              <a:t>Refineries</a:t>
            </a:r>
          </a:p>
          <a:p>
            <a:pPr marL="257175" indent="-257175" algn="just">
              <a:buFont typeface="Arial" pitchFamily="34" charset="0"/>
              <a:buChar char="•"/>
            </a:pPr>
            <a:r>
              <a:rPr lang="es-MX" sz="1500" dirty="0"/>
              <a:t>Vessels and train by transloading </a:t>
            </a:r>
          </a:p>
          <a:p>
            <a:pPr marL="257175" indent="-257175" algn="just">
              <a:buFont typeface="Arial" pitchFamily="34" charset="0"/>
              <a:buChar char="•"/>
            </a:pPr>
            <a:endParaRPr lang="es-MX" sz="1500" dirty="0"/>
          </a:p>
          <a:p>
            <a:pPr marL="257175" indent="-257175" algn="just">
              <a:buFont typeface="Arial" pitchFamily="34" charset="0"/>
              <a:buChar char="•"/>
            </a:pPr>
            <a:endParaRPr lang="es-MX" sz="1500" dirty="0"/>
          </a:p>
          <a:p>
            <a:pPr algn="just"/>
            <a:endParaRPr lang="es-MX" sz="15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16" y="589981"/>
            <a:ext cx="5465576" cy="4222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6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7302322" y="4610961"/>
            <a:ext cx="1554475" cy="281631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7108354" y="4660663"/>
            <a:ext cx="903132" cy="17697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68580" tIns="34290" rIns="68580" bIns="34290" rtlCol="0">
            <a:spAutoFit/>
          </a:bodyPr>
          <a:lstStyle/>
          <a:p>
            <a:r>
              <a:rPr lang="es-MX" sz="700" dirty="0"/>
              <a:t>A company by Grupo</a:t>
            </a:r>
          </a:p>
        </p:txBody>
      </p:sp>
    </p:spTree>
    <p:extLst>
      <p:ext uri="{BB962C8B-B14F-4D97-AF65-F5344CB8AC3E}">
        <p14:creationId xmlns:p14="http://schemas.microsoft.com/office/powerpoint/2010/main" val="2089152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49322" y="206440"/>
            <a:ext cx="1745430" cy="33090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s-ES" sz="17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Calibri" pitchFamily="34" charset="0"/>
              </a:rPr>
              <a:t>Storage Terminals</a:t>
            </a:r>
            <a:endParaRPr lang="es-MX" sz="1700" b="1" dirty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795" y="1305998"/>
            <a:ext cx="6465094" cy="268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7302322" y="4610961"/>
            <a:ext cx="1554475" cy="281631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7108354" y="4660663"/>
            <a:ext cx="903132" cy="17697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68580" tIns="34290" rIns="68580" bIns="34290" rtlCol="0">
            <a:spAutoFit/>
          </a:bodyPr>
          <a:lstStyle/>
          <a:p>
            <a:r>
              <a:rPr lang="es-MX" sz="700" dirty="0"/>
              <a:t>A company by Grupo</a:t>
            </a:r>
          </a:p>
        </p:txBody>
      </p:sp>
    </p:spTree>
    <p:extLst>
      <p:ext uri="{BB962C8B-B14F-4D97-AF65-F5344CB8AC3E}">
        <p14:creationId xmlns:p14="http://schemas.microsoft.com/office/powerpoint/2010/main" val="1406123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89209" y="868477"/>
            <a:ext cx="8094371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s-ES" kern="0" dirty="0">
                <a:latin typeface="+mj-lt"/>
                <a:cs typeface="Miryad Pro"/>
              </a:rPr>
              <a:t>Since 2017, Grupo Transportes started a new chapter in our history, giving service to private companies, with flexibility and reliability in the supply of fuels.</a:t>
            </a:r>
            <a:endParaRPr lang="es-MX" dirty="0">
              <a:latin typeface="+mj-lt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949322" y="206440"/>
            <a:ext cx="3325478" cy="33090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s-ES" sz="17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Calibri" pitchFamily="34" charset="0"/>
              </a:rPr>
              <a:t>Transloading from train and vessels</a:t>
            </a:r>
            <a:endParaRPr lang="es-MX" sz="1700" b="1" dirty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Calibri" pitchFamily="34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29" y="1619009"/>
            <a:ext cx="3906218" cy="2500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20 CuadroTexto"/>
          <p:cNvSpPr txBox="1"/>
          <p:nvPr/>
        </p:nvSpPr>
        <p:spPr>
          <a:xfrm>
            <a:off x="1086413" y="4249792"/>
            <a:ext cx="2403863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s-MX" b="1" dirty="0"/>
              <a:t>Transloading train – tank truck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5582737" y="4251793"/>
            <a:ext cx="2616165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s-MX" b="1" dirty="0"/>
              <a:t>Transloading vessels – tank truck 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630" y="1511521"/>
            <a:ext cx="3972580" cy="2648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10 Imagen"/>
          <p:cNvPicPr/>
          <p:nvPr/>
        </p:nvPicPr>
        <p:blipFill>
          <a:blip r:embed="rId4"/>
          <a:stretch>
            <a:fillRect/>
          </a:stretch>
        </p:blipFill>
        <p:spPr>
          <a:xfrm>
            <a:off x="7302322" y="4610961"/>
            <a:ext cx="1554475" cy="281631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7108354" y="4660663"/>
            <a:ext cx="903132" cy="17697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68580" tIns="34290" rIns="68580" bIns="34290" rtlCol="0">
            <a:spAutoFit/>
          </a:bodyPr>
          <a:lstStyle/>
          <a:p>
            <a:r>
              <a:rPr lang="es-MX" sz="700" dirty="0"/>
              <a:t>A company by Grupo</a:t>
            </a:r>
          </a:p>
        </p:txBody>
      </p:sp>
    </p:spTree>
    <p:extLst>
      <p:ext uri="{BB962C8B-B14F-4D97-AF65-F5344CB8AC3E}">
        <p14:creationId xmlns:p14="http://schemas.microsoft.com/office/powerpoint/2010/main" val="1386021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Ramon Pelcastre\Desktop\Gpo\Ivan\Mapa Rut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02" y="626269"/>
            <a:ext cx="7809323" cy="434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C:\Users\Ramon Pelcastre\Desktop\Gpo\gtsf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051" y="3452402"/>
            <a:ext cx="89100" cy="13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C:\Users\Ramon Pelcastre\Desktop\Gpo\gtsf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051" y="3452401"/>
            <a:ext cx="89100" cy="13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C:\Users\Ramon Pelcastre\Desktop\Gpo\gtsf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780" y="3320041"/>
            <a:ext cx="87879" cy="13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C:\Users\Ramon Pelcastre\Desktop\Gpo\gtsf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681" y="3384911"/>
            <a:ext cx="87879" cy="13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:\Users\Ramon Pelcastre\Desktop\Gpo\gtsf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617" y="4532712"/>
            <a:ext cx="88403" cy="13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C:\Users\Ramon Pelcastre\Desktop\Gpo\gtsf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337" y="4510768"/>
            <a:ext cx="88403" cy="13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C:\Users\Ramon Pelcastre\Desktop\Gpo\gtsf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967" y="3851185"/>
            <a:ext cx="89100" cy="13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C:\Users\Ramon Pelcastre\Desktop\Gpo\gtsf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223" y="4060204"/>
            <a:ext cx="89100" cy="13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C:\Users\Ramon Pelcastre\Desktop\Gpo\gtsf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296" y="3818747"/>
            <a:ext cx="89100" cy="13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C:\Users\Ramon Pelcastre\Desktop\Gpo\gtsf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296" y="3818747"/>
            <a:ext cx="89100" cy="13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C:\Users\Ramon Pelcastre\Desktop\Gpo\gtsf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189" y="4349703"/>
            <a:ext cx="89100" cy="13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C:\Users\Ramon Pelcastre\Desktop\Gpo\gtsf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17" y="3940046"/>
            <a:ext cx="89100" cy="13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C:\Users\Ramon Pelcastre\Desktop\Gpo\gtsf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780" y="3316469"/>
            <a:ext cx="87879" cy="13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ítulo 5"/>
          <p:cNvSpPr txBox="1">
            <a:spLocks/>
          </p:cNvSpPr>
          <p:nvPr/>
        </p:nvSpPr>
        <p:spPr>
          <a:xfrm>
            <a:off x="899592" y="195486"/>
            <a:ext cx="4914900" cy="36004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68580" tIns="34290" rIns="68580" bIns="3429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ES" sz="17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The Principal Long Routes in Mexico</a:t>
            </a:r>
            <a:endParaRPr lang="es-ES_tradnl" sz="1700" b="1" dirty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pic>
        <p:nvPicPr>
          <p:cNvPr id="16" name="Picture 8" descr="C:\Users\Ramon Pelcastre\Desktop\Gpo\gtsf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223" y="4060204"/>
            <a:ext cx="89100" cy="13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C:\Users\Ramon Pelcastre\Desktop\Gpo\gtsf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755" y="3988184"/>
            <a:ext cx="89100" cy="13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C:\Users\Ramon Pelcastre\Desktop\Gpo\gtsf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95" y="3870653"/>
            <a:ext cx="89100" cy="13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C:\Users\Ramon Pelcastre\Desktop\Gpo\gtsf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850" y="4096690"/>
            <a:ext cx="89100" cy="13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C:\Users\Ramon Pelcastre\Desktop\Gpo\gtsf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087" y="3731868"/>
            <a:ext cx="89100" cy="13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C:\Users\Ramon Pelcastre\Desktop\Gpo\gtsf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100" y="3314568"/>
            <a:ext cx="89100" cy="13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C:\Users\Ramon Pelcastre\Desktop\Gpo\gtsf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20" y="3834157"/>
            <a:ext cx="89100" cy="13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C:\Users\Ramon Pelcastre\Desktop\Gpo\gtsf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175" y="3521794"/>
            <a:ext cx="89100" cy="13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C:\Users\Ramon Pelcastre\Desktop\Gpo\gtsf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469" y="3521792"/>
            <a:ext cx="89100" cy="13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C:\Users\Ramon Pelcastre\Desktop\Gpo\gtsf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942" y="3089206"/>
            <a:ext cx="89100" cy="13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C:\Users\Ramon Pelcastre\Desktop\Gpo\gtsf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692" y="2753839"/>
            <a:ext cx="89100" cy="13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C:\Users\Ramon Pelcastre\Desktop\Gpo\gtsf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942" y="3089206"/>
            <a:ext cx="89100" cy="13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" descr="C:\Users\Ramon Pelcastre\Desktop\Gpo\gtsf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80" y="1710694"/>
            <a:ext cx="89100" cy="13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C:\Users\Ramon Pelcastre\Desktop\Gpo\gtsf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356" y="1051426"/>
            <a:ext cx="89100" cy="13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8" descr="C:\Users\Ramon Pelcastre\Desktop\Gpo\gtsf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906" y="1710694"/>
            <a:ext cx="89100" cy="13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C:\Users\Ramon Pelcastre\Desktop\Gpo\gtsf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787" y="955742"/>
            <a:ext cx="89100" cy="13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C:\Users\Ramon Pelcastre\Desktop\Gpo\gtsf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878" y="2215003"/>
            <a:ext cx="89100" cy="13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C:\Users\Ramon Pelcastre\Desktop\Gpo\gtsf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393" y="2970916"/>
            <a:ext cx="89100" cy="13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C:\Users\Ramon Pelcastre\Desktop\Gpo\gtsf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208" y="2320153"/>
            <a:ext cx="89100" cy="13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C:\Users\Ramon Pelcastre\Desktop\Gpo\gtsf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423" y="2215003"/>
            <a:ext cx="89100" cy="13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 descr="C:\Users\Ramon Pelcastre\Desktop\Gpo\gtsf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639" y="2250760"/>
            <a:ext cx="89100" cy="13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 descr="C:\Users\Ramon Pelcastre\Desktop\Gpo\gtsf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902" y="2289159"/>
            <a:ext cx="89100" cy="13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8" descr="C:\Users\Ramon Pelcastre\Desktop\Gpo\gtsf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226" y="2292653"/>
            <a:ext cx="89100" cy="13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8" descr="C:\Users\Ramon Pelcastre\Desktop\Gpo\gtsf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226" y="2292653"/>
            <a:ext cx="89100" cy="13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8" descr="C:\Users\Ramon Pelcastre\Desktop\Gpo\gtsf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625" y="2422288"/>
            <a:ext cx="89100" cy="13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8" descr="C:\Users\Ramon Pelcastre\Desktop\Gpo\gtsf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942" y="2293430"/>
            <a:ext cx="89100" cy="13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8" descr="C:\Users\Ramon Pelcastre\Desktop\Gpo\gtsf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428" y="2250760"/>
            <a:ext cx="89100" cy="13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8" descr="C:\Users\Ramon Pelcastre\Desktop\Gpo\gtsf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242" y="3408889"/>
            <a:ext cx="89100" cy="13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Ramon Pelcastre\Desktop\Gpo\Ivan\bandera 2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925" y="4498013"/>
            <a:ext cx="602900" cy="34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201995" y="3289664"/>
            <a:ext cx="2298342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s-MX" sz="1800" b="1" dirty="0"/>
              <a:t>Why is trucking important to Mexico?</a:t>
            </a:r>
          </a:p>
        </p:txBody>
      </p:sp>
    </p:spTree>
    <p:extLst>
      <p:ext uri="{BB962C8B-B14F-4D97-AF65-F5344CB8AC3E}">
        <p14:creationId xmlns:p14="http://schemas.microsoft.com/office/powerpoint/2010/main" val="199930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0.00093 C 0.00104 0.00301 0.00078 0.00139 0.00078 0.00579 C 0.00078 0.00671 0.00078 0.00903 0.00117 0.00995 C 0.00117 0.01019 0.00195 0.01088 0.00208 0.01088 C 0.00221 0.01111 0.00273 0.01181 0.00273 0.01204 C 0.00286 0.01204 0.00299 0.0125 0.00312 0.01273 C 0.00338 0.01343 0.00286 0.01528 0.00286 0.01551 L 0.0069 0.01759 L 0.00768 0.01759 L 0.00924 0.01898 L 0.0125 0.01875 L 0.01419 0.02176 L 0.01693 0.02176 L 0.02227 0.02407 L 0.03125 0.02731 L 0.03307 0.02639 L 0.03464 0.02592 L 0.03607 0.025 L 0.03828 0.02523 L 0.03919 0.02546 L 0.05157 0.01944 L 0.05704 0.01759 L 0.06342 0.01458 L 0.06628 0.01181 L 0.06941 0.0088 L 0.07292 0.01181 " pathEditMode="relative" rAng="0" ptsTypes="ffffffAAAAAAAAAAAAAAAAAAAA">
                                      <p:cBhvr>
                                        <p:cTn id="6" dur="1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7" y="13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Motion origin="layout" path="M 0.00052 0.00671 L 0.00117 0.00648 L 0.00365 0.01227 L 0.00651 0.01504 L 0.00807 0.01528 L 0.0112 0.01921 L 0.00925 0.02245 L 0.0099 0.02291 L 0.01029 0.0243 L 0.01094 0.02523 L 0.01237 0.02708 L 0.01459 0.02569 " pathEditMode="relative" rAng="0" ptsTypes="AAAAAAAAAAAA">
                                      <p:cBhvr>
                                        <p:cTn id="11" dur="5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" y="99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0.00185 C 0.00013 0.00532 0.00039 0.00764 0.00052 0.01088 C 0.00039 0.0125 -0.00026 0.01366 -0.00065 0.01505 C -0.00078 0.01736 -0.00065 0.0213 -0.00196 0.02245 C -0.00235 0.02338 -0.00365 0.02593 -0.0043 0.02662 C -0.00469 0.02824 -0.00495 0.02986 -0.00573 0.03079 C -0.00651 0.03264 -0.00625 0.03333 -0.00768 0.0338 C -0.00781 0.03426 -0.00807 0.03495 -0.00807 0.03519 L -0.01016 0.0463 L -0.01055 0.04954 L -0.0125 0.05394 L -0.02018 0.0669 C -0.02031 0.07014 -0.02044 0.0706 -0.02227 0.0706 L -0.025 0.07523 L -0.02539 0.08009 L -0.02617 0.08727 L -0.02617 0.1088 L -0.02682 0.11134 L -0.02682 0.12477 L -0.03321 0.12315 L -0.03815 0.13519 L -0.04089 0.14005 L -0.04688 0.1419 L -0.04844 0.14607 L -0.04844 0.14838 L -0.05117 0.1544 " pathEditMode="relative" rAng="0" ptsTypes="fffffffAAAAfAAAAAAAAAAAAAA">
                                      <p:cBhvr>
                                        <p:cTn id="13" dur="1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9" y="761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139 C -0.00039 -0.00278 -0.00013 -0.00255 -0.00052 -0.00278 C -0.00143 -0.00255 -0.00143 -0.00162 -0.00221 -0.00139 C -0.00312 -0.00186 -0.00299 -0.00324 -0.00312 -0.00487 C -0.00312 -0.00463 -0.00312 -0.0044 -0.00312 -0.00417 C -0.00182 -0.00996 -0.00013 -0.01551 0.00156 -0.02037 C 0.00182 -0.02037 0.00261 -0.02037 0.00261 -0.02037 C 0.00378 -0.02037 0.00521 -0.02014 0.00599 -0.02014 L 0.01198 -0.02014 L 0.01367 -0.01899 L 0.01484 -0.01968 L 0.0181 -0.01667 L 0.02109 -0.01621 L 0.02383 -0.01412 L 0.02513 -0.01227 L 0.02526 -0.01019 L 0.02487 -0.00834 L 0.02656 -0.00672 L 0.02761 -0.00625 L 0.02839 -0.00394 L 0.02995 -0.0051 L 0.03164 -0.00463 L 0.0332 -0.00463 L 0.03412 -0.00255 L 0.03542 0.00069 L 0.03854 0.00578 L 0.04323 0.01088 L 0.04479 0.01435 L 0.04974 0.01828 L 0.05573 0.02546 L 0.05899 0.03032 L 0.06211 0.03379 L 0.06367 0.03657 L 0.06589 0.03935 L 0.06628 0.04166 L 0.06732 0.04236 L 0.06797 0.0412 L 0.06901 0.04236 L 0.06992 0.04652 L 0.06992 0.05 L 0.07044 0.05092 L 0.07149 0.05254 L 0.07279 0.0537 L 0.07409 0.0537 " pathEditMode="relative" rAng="0" ptsTypes="fffffffAAAAAAAAAAAAAAAAAAAAAAAAAAAAAAAAAAAAA">
                                      <p:cBhvr>
                                        <p:cTn id="15" dur="1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5" y="180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animMotion origin="layout" path="M -1.875E-6 -3.33333E-6 L 0.00143 -0.00254 L 0.00156 -0.00578 L 0.00104 -0.00787 L 0.00638 -0.01435 L 0.00938 -0.02176 L 0.01016 -0.02338 L 0.01107 -0.02662 L 0.01224 -0.02708 L 0.01615 -0.02731 L 0.0194 -0.02939 L 0.02097 -0.02824 " pathEditMode="relative" rAng="0" ptsTypes="AAAAAAAAAAAA">
                                      <p:cBhvr>
                                        <p:cTn id="20" dur="6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-148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85185E-6 L 0.00026 0.00116 L 0.00169 0.00209 L 0.00104 0.00347 C -0.00026 0.0044 -0.00013 0.00463 -0.00144 0.00417 C -0.00261 0.0044 -0.00365 0.0044 -0.00482 0.0044 C -0.00508 0.00463 -0.00573 0.00556 -0.00573 0.00579 C -0.00677 0.00903 -0.01003 0.0081 -0.01172 0.00834 C -0.01224 0.00857 -0.01211 0.00972 -0.01341 0.00903 C -0.01472 0.00834 -0.01771 0.00741 -0.01927 0.00602 C -0.01953 0.00602 -0.01966 0.00579 -0.01966 0.00602 L -0.03737 -0.01296 L -0.03959 -0.0169 L -0.04336 -0.02037 L -0.04987 -0.0287 L -0.05248 -0.02916 L -0.05977 -0.03264 C -0.0612 -0.03148 -0.06029 -0.03217 -0.0612 -0.03264 C -0.06185 -0.03379 -0.06198 -0.03403 -0.06289 -0.03426 C -0.0642 -0.03403 -0.06354 -0.0331 -0.0642 -0.03217 C -0.06498 -0.03102 -0.06576 -0.03079 -0.06667 -0.03055 C -0.06732 -0.03032 -0.06797 -0.03055 -0.06862 -0.03079 C -0.06888 -0.03125 -0.06914 -0.03194 -0.06927 -0.03241 C -0.06992 -0.03217 -0.06992 -0.03194 -0.07045 -0.03194 C -0.07058 -0.03194 -0.07097 -0.03148 -0.07097 -0.03125 C -0.07214 -0.03217 -0.07149 -0.03217 -0.07227 -0.03287 C -0.07279 -0.03264 -0.07305 -0.03148 -0.07357 -0.03102 C -0.07396 -0.03102 -0.07474 -0.03079 -0.07474 -0.03055 L -0.07956 -0.03588 L -0.08581 -0.03958 L -0.08907 -0.04143 L -0.09193 -0.04213 L -0.09597 -0.04861 L -0.09766 -0.05069 L -0.09961 -0.05254 L -0.10209 -0.05347 L -0.10287 -0.05347 L -0.10534 -0.05185 L -0.10612 -0.05185 L -0.1069 -0.05231 L -0.10795 -0.05116 L -0.10821 -0.05231 C -0.10769 -0.05393 -0.10782 -0.05301 -0.10782 -0.05486 C -0.10808 -0.05741 -0.10847 -0.05741 -0.10925 -0.05787 L -0.11003 -0.05787 L -0.11094 -0.05717 L -0.11133 -0.05856 L -0.11055 -0.05903 L -0.11407 -0.05741 " pathEditMode="relative" rAng="0" ptsTypes="AAAfffffffAAAAAAfffffffffffAAAAAAAAAAAAAAffAAAAAA">
                                      <p:cBhvr>
                                        <p:cTn id="22" dur="1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25" y="-247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463 L -0.00638 0.01713 L -0.00716 0.01898 L -0.0086 0.02106 L -0.01159 0.0206 L -0.01823 0.01574 L -0.01953 0.01643 L -0.02227 0.01273 L -0.02279 0.01273 L -0.02409 0.01759 L -0.02513 0.01828 L -0.02565 0.01759 L -0.02683 0.01875 L -0.02813 0.01875 L -0.02904 0.01574 L -0.03008 0.01643 L -0.03086 0.01643 L -0.03216 0.01481 L -0.03425 0.01828 L -0.0336 0.03009 L -0.03412 0.0324 L -0.03373 0.03379 L -0.03373 0.03865 L -0.0336 0.04051 L -0.03295 0.0419 L -0.03216 0.04051 L -0.03216 0.03842 L -0.03256 0.0368 " pathEditMode="relative" rAng="0" ptsTypes="AAAAAAAAAAAAAAAAAAAAAAAAAAAA">
                                      <p:cBhvr>
                                        <p:cTn id="27" dur="8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2" y="2315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7300"/>
                                  </p:stCondLst>
                                  <p:childTnLst>
                                    <p:animMotion origin="layout" path="M 0.00079 -0.00278 C 0.0004 -0.00139 0.00014 0.00139 0.00014 0.00162 C 0.0004 0.00255 0.00079 0.00347 0.00118 0.0044 C 0.00131 0.00579 0.00157 0.00648 0.00196 0.00764 C 0.00209 0.00926 0.00209 0.00972 0.00287 0.01042 C 0.00339 0.0118 0.0043 0.01204 0.0043 0.01389 L 0.0017 0.0162 L 0.00131 0.03264 L 0.00248 0.03819 L 0.00482 0.04722 L 0.01172 0.05301 L 0.01576 0.05995 L 0.01732 0.06412 L 0.02032 0.06481 " pathEditMode="relative" rAng="0" ptsTypes="fffffAAAAAAAAA">
                                      <p:cBhvr>
                                        <p:cTn id="32" dur="5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338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96296E-6 L -0.00065 -0.00278 L -0.00209 -0.00301 L -0.003 -0.00348 L -0.00443 -0.00556 L -0.00586 -0.00903 L -0.00664 -0.00926 L -0.00743 -0.00834 L -0.01042 -0.00764 L -0.01368 -0.00996 L -0.01472 -0.01111 L -0.01589 -0.01227 L -0.01667 -0.01227 L -0.0181 -0.01343 L -0.0181 -0.01574 L -0.02123 -0.01829 L -0.02253 -0.01806 L -0.02305 -0.01922 L -0.02409 -0.01875 L -0.02813 -0.01875 L -0.02969 -0.01829 L -0.03008 -0.01713 " pathEditMode="relative" rAng="0" ptsTypes="AAAAAAAAAAAAAAAAAAAAAA">
                                      <p:cBhvr>
                                        <p:cTn id="34" dur="1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-97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0.00023 C 0.00052 -0.00116 2.5E-6 -0.00162 -0.00065 -0.00209 C -0.00065 -0.00209 -0.00065 -0.00232 -0.00065 -0.00209 L 0.00156 -0.00509 L 0.00586 -0.00996 L 0.00573 -0.01134 L 0.00794 -0.01435 L 0.00768 -0.01667 L 0.00846 -0.01736 L 0.00833 -0.01898 L 0.00976 -0.02292 L 0.00976 -0.025 L 0.01028 -0.02639 L 0.0095 -0.03125 L 0.00885 -0.03241 L 0.00872 -0.03519 L 0.00976 -0.0375 L 0.00885 -0.03912 L 0.00976 -0.04051 L 0.00976 -0.04259 L 0.01185 -0.04491 L 0.01224 -0.04815 L 0.0151 -0.05162 L 0.01653 -0.05533 L 0.0164 -0.05718 L 0.0164 -0.05949 L 0.01627 -0.06158 L 0.01745 -0.06875 L 0.01692 -0.07292 L 0.01627 -0.0757 L 0.01445 -0.07685 L 0.01445 -0.0794 L 0.0164 -0.0838 L 0.01627 -0.08843 L 0.01627 -0.08982 L 0.01692 -0.0919 L 0.01549 -0.09283 L 0.01692 -0.09375 L 0.01849 -0.09375 L 0.01966 -0.09283 L 0.02226 -0.09028 L 0.0237 -0.0875 L 0.02409 -0.08542 L 0.02513 -0.08426 L 0.02409 -0.08287 " pathEditMode="relative" rAng="0" ptsTypes="ffAAAAAAAAAAAAAAAAAAAAAAAAAAAAAAAAAAAAAAAAAAA">
                                      <p:cBhvr>
                                        <p:cTn id="36" dur="1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3" y="-469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Motion origin="layout" path="M -0.00013 1.85185E-6 L 0.00039 0.00185 L -0.00117 0.00347 L -0.00234 0.00486 L -0.00182 0.00833 L -0.00208 0.01088 L -0.00404 0.01227 L -0.00352 0.01481 L -0.00469 0.01597 L -0.00586 0.01759 L -0.00508 0.01991 " pathEditMode="relative" rAng="0" ptsTypes="AAAAAAAAAAA">
                                      <p:cBhvr>
                                        <p:cTn id="44" dur="5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995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07407E-6 C 0.00117 0.00046 0.00325 0.00324 0.00416 0.00486 L 0.01484 0.0044 L 0.0207 0.00764 L 0.03047 0.00718 L 0.03242 0.00857 L 0.03789 0.00834 " pathEditMode="relative" ptsTypes="fAAAAAA">
                                      <p:cBhvr>
                                        <p:cTn id="46" dur="1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C 0.00156 -0.00069 0.00482 -0.00139 0.00482 -0.00139 C 0.00664 -0.00278 0.00586 -0.00694 0.00664 -0.00972 C 0.0069 -0.01204 0.00703 -0.0125 0.00716 -0.01528 C 0.00703 -0.01829 0.00651 -0.02107 0.00508 -0.02292 C 0.00469 -0.02477 0.00495 -0.02662 0.00547 -0.02847 C 0.00521 -0.03032 0.00521 -0.03102 0.00429 -0.03171 C 0.00364 -0.03403 0.00521 -0.03704 0.00325 -0.0375 C 0.0026 -0.03958 0.0026 -0.0419 0.00234 -0.04421 C 0.00234 -0.04514 0.00247 -0.04722 0.00247 -0.04722 L 0.00742 -0.0581 L 0.00664 -0.06181 L 0.00586 -0.06389 L 0.00599 -0.06667 L 0.00976 -0.06644 L 0.01068 -0.06875 L 0.01445 -0.06944 L 0.01536 -0.0713 L 0.01771 -0.0713 L 0.0207 -0.07199 L 0.02318 -0.07894 L 0.02435 -0.08032 L 0.02552 -0.08542 " pathEditMode="relative" ptsTypes="fffffffffAAAAAAAAAAAAAA">
                                      <p:cBhvr>
                                        <p:cTn id="48" dur="1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Motion origin="layout" path="M -3.125E-6 2.59259E-6 C 0.00039 -0.00162 0.00131 -0.00232 0.00222 -0.00324 C 0.00274 -0.0044 0.00313 -0.00486 0.00378 -0.00556 C 0.00456 -0.00811 0.00521 -0.01065 0.00612 -0.01297 C 0.00664 -0.01459 0.00769 -0.01459 0.00769 -0.01644 L 0.00065 -0.01644 L -0.0013 -0.01667 L -0.00468 -0.02014 L -0.00859 -0.02061 L -0.0125 -0.02639 L -0.01575 -0.02963 L -0.0181 -0.02755 L -0.01797 -0.02477 " pathEditMode="relative" ptsTypes="ffffAAAAAAAAA">
                                      <p:cBhvr>
                                        <p:cTn id="53" dur="5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185 L -0.00013 -0.00347 L -0.00286 -0.00486 L -0.00482 -0.01342 L -0.01015 -0.01805 L -0.01562 -0.02639 L -0.0181 -0.0287 L -0.02278 -0.03773 L -0.02318 -0.04861 L -0.02278 -0.05278 L -0.022 -0.05486 L -0.02305 -0.05856 L -0.02318 -0.07523 L -0.02435 -0.08078 L -0.02617 -0.08634 L -0.02695 -0.0912 L -0.02708 -0.09444 " pathEditMode="relative" rAng="0" ptsTypes="AAAAAAAAAAAAAAAAA">
                                      <p:cBhvr>
                                        <p:cTn id="55" dur="1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-4815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animMotion origin="layout" path="M 0.00013 0.00394 L 0.00209 -0.00023 L 0.00339 0.00093 L 0.0069 -0.00463 L 0.0112 -0.01296 L 0.01537 -0.02338 L 0.01966 -0.02384 L 0.02136 -0.02315 L 0.02214 -0.0213 L 0.02279 -0.01921 L 0.02526 -0.01852 L 0.02526 -0.02199 L 0.02917 -0.0294 L 0.02865 -0.03218 L 0.02591 -0.03449 " pathEditMode="relative" rAng="0" ptsTypes="AAAAAAAAAAAAAAA">
                                      <p:cBhvr>
                                        <p:cTn id="60" dur="78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5" y="-1921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0.00232 C 0.00052 0.00371 0.0013 0.00486 0.00222 0.00509 C 0.00261 0.00556 0.00326 0.00556 0.00352 0.00625 L 0.01511 0.00903 L 0.01758 0.00787 L 0.02305 0.00625 L 0.02682 0.00764 L 0.02813 0.00417 " pathEditMode="relative" rAng="0" ptsTypes="ffAAAAAA">
                                      <p:cBhvr>
                                        <p:cTn id="62" dur="1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324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0.00277 L 0.00117 0.00694 L 0.0052 0.01041 L 0.01015 0.00972 L 0.0121 0.00416 L 0.0121 -0.0007 L 0.01484 -0.00556 L 0.01653 -0.00811 L 0.01731 -0.01019 L 0.0207 -0.01713 L 0.01966 -0.02361 L 0.01849 -0.02686 L 0.01927 -0.03102 L 0.01849 -0.03449 L 0.01875 -0.04098 L 0.01888 -0.04352 L 0.01914 -0.04699 L 0.01692 -0.05533 L 0.01835 -0.0588 L 0.02356 -0.05556 L 0.02591 -0.05672 L 0.02864 -0.0632 L 0.02864 -0.06783 L 0.03007 -0.07014 L 0.03255 -0.07084 L 0.04531 -0.09098 L 0.0496 -0.09699 L 0.05 -0.1 L 0.05039 -0.10278 L 0.05117 -0.10556 L 0.04921 -0.10903 L 0.04856 -0.11806 L 0.04921 -0.12061 L 0.04843 -0.125 " pathEditMode="relative" rAng="0" ptsTypes="AAAAAAAAAAAAAAAAAAAAAAAAAAAAAAAAAA">
                                      <p:cBhvr>
                                        <p:cTn id="64" dur="1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6019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4.16667E-7 -4.07407E-6 C 0.00052 -0.00139 0.00052 -0.00254 0.0013 -0.0037 C 0.00156 -0.00486 0.00195 -0.00532 0.00234 -0.00648 C 0.00221 -0.00764 0.00182 -0.01111 0.00091 -0.01111 " pathEditMode="relative" ptsTypes="fffA">
                                      <p:cBhvr>
                                        <p:cTn id="69" dur="7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347 L -0.00222 -0.0044 L -0.00651 -0.00972 L -0.01172 -0.02106 L -0.01641 -0.02639 L -0.01914 -0.0294 L -0.02018 -0.03148 L -0.02227 -0.03264 L -0.02188 -0.03912 L -0.02331 -0.04097 L -0.02331 -0.04861 L -0.02383 -0.05093 L -0.02565 -0.05509 L -0.02722 -0.05995 L -0.028 -0.06458 L -0.02995 -0.06458 L -0.03203 -0.05833 L -0.03347 -0.05833 L -0.03516 -0.05972 L -0.03659 -0.05764 L -0.03659 -0.05347 L -0.03933 -0.04792 L -0.04063 -0.04861 L -0.0418 -0.04537 L -0.04453 -0.04468 L -0.04492 -0.04028 L -0.04558 -0.0375 L -0.04558 -0.03125 L -0.04831 -0.025 L -0.05078 -0.02245 L -0.05378 -0.01528 L -0.05925 -0.01111 L -0.06094 -0.00509 L -0.06472 -0.01065 L -0.06706 -0.01181 L -0.06875 -0.00995 L -0.07227 -0.00023 L -0.07643 0.00833 " pathEditMode="relative" rAng="0" ptsTypes="AAAAAAAAAAAAAAAAAAAAAAAAAAAAAAAAAAAAAA">
                                      <p:cBhvr>
                                        <p:cTn id="74" dur="1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8" y="-3171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22" presetClass="entr" presetSubtype="2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2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37 C 0.00026 0.00648 -0.00235 0.00556 -0.00378 0.00556 L -0.00508 0.00764 L -0.00703 0.00718 L -0.00847 0.00857 L -0.01328 0.0044 L -0.02032 0.01134 L -0.02149 0.01482 L -0.02657 0.01968 L -0.03125 0.01458 L -0.02891 0.01412 " pathEditMode="relative" rAng="0" ptsTypes="fAAAAAAAAAA">
                                      <p:cBhvr>
                                        <p:cTn id="79" dur="1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9" y="787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0601 L -0.00156 0.00115 L -0.00313 -0.00371 L -0.00521 -0.0044 L -0.00781 -0.00394 L -0.01302 0.00185 L -0.01576 0.00324 L -0.01732 0.00578 L -0.02161 0.00648 L -0.02513 0.01412 L -0.02617 0.03078 L -0.025 0.03379 L -0.02513 0.04259 L -0.02695 0.04745 L -0.0293 0.05023 L -0.03242 0.05301 L -0.03216 0.05601 L -0.03216 0.05879 L -0.03242 0.06689 L -0.0388 0.0831 L -0.04063 0.08564 L -0.04193 0.09143 L -0.04466 0.09606 L -0.05391 0.11134 L -0.0599 0.12824 L -0.06445 0.1324 L -0.06302 0.13703 L -0.0599 0.13773 L -0.05872 0.13912 L -0.05872 0.14189 L -0.05755 0.14953 L -0.05599 0.15532 L -0.05482 0.15995 L -0.05521 0.16435 L -0.05521 0.16944 L -0.05443 0.17338 L -0.05482 0.17638 L -0.05404 0.18032 " pathEditMode="relative" rAng="0" ptsTypes="AAAAAAAAAAAAAAAAAAAAAAAAAAAAAAAAAAAAAA">
                                      <p:cBhvr>
                                        <p:cTn id="81" dur="1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6" y="8194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21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0039 0.00324 L 0.00248 -0.00926 L 0.0043 -0.01435 L 0.00482 -0.02129 L 0.01654 -0.06435 L 0.01576 -0.06667 L 0.01524 -0.06944 L 0.01524 -0.07407 L 0.0168 -0.07407 " pathEditMode="relative" rAng="0" ptsTypes="AAAAAAAAA">
                                      <p:cBhvr>
                                        <p:cTn id="86" dur="10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-3866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0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00039 0.00324 L -0.00039 -0.00185 L -0.00247 -0.00231 L -0.00534 -0.0037 L -0.00716 -0.00833 L -0.00794 -0.01528 L -0.02435 -0.03472 L -0.02591 -0.03981 L -0.02617 -0.04398 L -0.02747 -0.04537 L -0.02773 -0.04861 " pathEditMode="relative" rAng="0" ptsTypes="AAAAAAAAAAA">
                                      <p:cBhvr>
                                        <p:cTn id="91" dur="1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-2593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21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animMotion origin="layout" path="M -4.16667E-7 4.44444E-6 L -0.00026 0.00602 L 0.0013 0.00833 L 0.00156 0.01157 L 0.00104 0.0162 L 0.00365 0.02269 L 0.0099 0.03194 L 0.0125 0.03889 L 0.01458 0.04954 L 0.01146 0.05741 L 0.01094 0.07361 L 0.01042 0.07732 L 0.00547 0.09074 " pathEditMode="relative" ptsTypes="AAAAAAAAAAAAA">
                                      <p:cBhvr>
                                        <p:cTn id="96" dur="9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2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9.01159E-7 -8.53506E-6 L -0.00508 0.00161 L -0.02148 -0.00649 L -0.02435 -0.00903 L -0.02643 -0.00949 L -0.02943 -0.00949 L -0.03359 -0.01042 L -0.03789 -0.00834 L -0.04336 -0.00834 L -0.04987 -0.00348 L -0.05235 -0.00348 L -0.05352 -0.00463 L -0.05404 -0.00787 L -0.0556 -0.00834 L -0.05704 -0.00695 " pathEditMode="relative" ptsTypes="AAAAAAAAAAAAAAA">
                                      <p:cBhvr>
                                        <p:cTn id="101" dur="9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nodeType="with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2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0232 L -0.00143 -0.00671 L -0.00456 -0.01805 L -0.0043 -0.02545 L -0.00196 -0.03888 L -0.00169 -0.05137 L -0.00039 -0.05531 L -0.00039 -0.06132 L -0.00209 -0.06572 L -0.00404 -0.09187 L -0.00599 -0.0965 L -0.00508 -0.10043 L -0.00508 -0.12612 L -0.00755 -0.12751 L -0.01537 -0.12867 L -0.02318 -0.13515 L -0.02956 -0.13307 L -0.03217 -0.137 L -0.0349 -0.14487 L -0.03933 -0.16269 L -0.04141 -0.16431 L -0.04858 -0.18467 L -0.04832 -0.19439 L -0.05613 -0.19856 L -0.06056 -0.1981 L -0.06316 -0.20157 L -0.06837 -0.20342 L -0.07124 -0.20504 L -0.07345 -0.2055 L -0.07957 -0.21476 L -0.08256 -0.21522 L -0.09598 -0.22517 L -0.10327 -0.22772 L -0.10965 -0.22772 L -0.11239 -0.2261 L -0.11525 -0.22633 L -0.11747 -0.23073 L -0.11942 -0.22865 L -0.12528 -0.22865 L -0.12866 -0.22332 L -0.13452 -0.22679 L -0.13973 -0.22818 L -0.14234 -0.22679 L -0.14651 -0.22772 L -0.15093 -0.22564 " pathEditMode="relative" rAng="0" ptsTypes="AAAAAAAAAAAAAAAAAAAAAAAAAAAAAAAAAAAAAAAAAAAAA">
                                      <p:cBhvr>
                                        <p:cTn id="106" dur="1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1" y="-11664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2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0" presetClass="path" presetSubtype="0" accel="50000" decel="5000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2.2529E-7 8.60449E-6 L 0.0056 -0.00439 L 0.00716 -0.01365 C 0.00885 -0.01249 0.00951 -0.01411 0.01146 -0.01481 C 0.01263 -0.02105 0.01719 -0.02059 0.02005 -0.02059 L 0.02513 -0.02522 L 0.0293 -0.0317 L 0.0362 -0.03749 L 0.05847 -0.03702 L 0.06498 -0.02823 L 0.06746 -0.02013 L 0.07058 -0.01573 L 0.0724 -0.01319 L 0.07475 -0.00694 L 0.07722 0.00209 L 0.07865 0.00857 L 0.08191 0.0169 L 0.08842 0.02384 L 0.09064 0.02292 L 0.09194 0.02731 L 0.10118 0.03125 L 0.10366 0.03773 L 0.10587 0.03726 L 0.11512 0.05161 L 0.11512 0.06203 L 0.11707 0.07591 L 0.12176 0.09026 L 0.12241 0.09813 L 0.12515 0.09767 " pathEditMode="relative" ptsTypes="AAffAAAAAAAAAAAAAAAAAAAAAAAAA">
                                      <p:cBhvr>
                                        <p:cTn id="111" dur="7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21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0" presetClass="path" presetSubtype="0" accel="50000" decel="50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Motion origin="layout" path="M 2.2529E-7 -2.81879E-6 L 0.00443 -0.00463 L 0.01081 -0.02036 L 0.01172 -0.02638 L 0.02865 -0.03332 L 0.04259 -0.03564 " pathEditMode="relative" ptsTypes="AAAAAA">
                                      <p:cBhvr>
                                        <p:cTn id="116" dur="4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0.00232 L 0.00377 0.00024 L 0.00885 0.00324 L 0.01406 0.01505 L 0.02005 0.01806 L 0.02331 0.01667 L 0.025 0.01898 L 0.02578 0.02199 L 0.02774 0.02546 L 0.02748 0.0294 L 0.03594 0.04189 L 0.03698 0.0537 L 0.04675 0.07499 L 0.04532 0.08355 L 0.04571 0.0935 L 0.04597 0.09975 L 0.04792 0.10438 L 0.05183 0.10577 L 0.06576 0.12012 L 0.06771 0.12266 L 0.06928 0.13053 L 0.07136 0.13192 L 0.0724 0.13747 L 0.07657 0.14187 L 0.07657 0.14534 L 0.081 0.14997 L 0.08191 0.1539 L 0.09923 0.19903 L 0.10144 0.20088 L 0.10222 0.20482 L 0.11095 0.22426 L 0.11277 0.22565 " pathEditMode="relative" rAng="0" ptsTypes="AAAAAAAAAAAAAAAAAAAAAAAAAAAAAAAA">
                                      <p:cBhvr>
                                        <p:cTn id="118" dur="1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52" y="11062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22" presetClass="entr" presetSubtype="1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4.16667E-7 0.00046 L -0.00391 0.00463 L -0.01693 0.03565 L -0.02708 0.05324 L -0.03125 0.05926 L -0.03151 0.0625 L -0.02995 0.06667 L -0.02917 0.06944 L -0.03073 0.07083 L -0.03255 0.07083 " pathEditMode="relative" rAng="0" ptsTypes="AAAAAAAAAA">
                                      <p:cBhvr>
                                        <p:cTn id="123" dur="7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" y="3519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07407E-6 L -0.00261 -0.00695 L -0.00313 -0.01389 L -0.00417 -0.0213 L -0.00703 -0.02963 L -0.00938 -0.03056 L -0.01172 -0.03889 L -0.01354 -0.04676 L -0.01667 -0.05139 L -0.02344 -0.06065 L -0.02787 -0.06389 L -0.03307 -0.07223 L -0.03672 -0.07547 L -0.04531 -0.06945 L -0.05235 -0.06575 L -0.05443 -0.06806 " pathEditMode="relative" ptsTypes="AAAAAAAAAAAAAAAA">
                                      <p:cBhvr>
                                        <p:cTn id="125" dur="1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-0.00157 -0.00185 L -0.00443 0.00139 L -0.00443 0.00648 L -0.00495 0.01019 L -0.00365 0.01482 L -0.00625 0.01806 L -0.00703 0.02176 L -0.00573 0.02547 L -0.00599 0.03472 L -0.0013 0.04259 L -0.00078 0.05139 L 0.00156 0.05741 L 0.00156 0.06204 L 0.00911 0.07963 L 0.0112 0.08148 L 0.01276 0.08982 L 0.0125 0.10834 L 0.01588 0.11158 L 0.01797 0.12222 L 0.01979 0.12361 L 0.02031 0.12732 L 0.02422 0.12871 L 0.025 0.13241 " pathEditMode="relative" ptsTypes="AAAAAAAAAAAAAAAAAAAAAAAA">
                                      <p:cBhvr>
                                        <p:cTn id="127" dur="1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22" presetClass="exit" presetSubtype="2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9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21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0" presetClass="path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2.08333E-6 0.00509 L -0.00261 0.01435 L -0.00287 0.01852 L -0.00781 0.02685 L -0.0138 0.03472 C -0.01576 0.03773 -0.0181 0.04028 -0.01979 0.04398 C -0.02018 0.04468 -0.01927 0.04676 -0.01927 0.04699 C -0.02123 0.04745 -0.0211 0.04884 -0.02005 0.05139 C -0.02136 0.05208 -0.02057 0.05185 -0.0224 0.05185 " pathEditMode="relative" rAng="0" ptsTypes="AAAAffffA">
                                      <p:cBhvr>
                                        <p:cTn id="135" dur="9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" y="2338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07407E-6 L -0.00078 0.00555 L 0.00273 0.00995 L 0.01107 0.00926 L 0.01289 0.00555 L 0.0263 -0.00116 L 0.04076 -0.00973 L 0.0457 -0.00463 L 0.0474 -0.0088 L 0.05443 -0.01181 L 0.06328 -0.00487 L 0.06445 -0.00209 " pathEditMode="relative" rAng="0" ptsTypes="AAAAAAAAAAAA">
                                      <p:cBhvr>
                                        <p:cTn id="137" dur="13000" spd="-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" y="-93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44444E-6 L -0.00287 0.00371 L -0.00313 0.01204 L -0.00404 0.01389 L -0.00586 0.01482 L -0.00821 0.01829 L -0.01446 0.02454 L -0.01485 0.02801 L -0.01719 0.03357 L -0.01576 0.03634 L -0.0168 0.03773 L -0.02227 0.0375 L -0.025 0.03773 L -0.02735 0.04051 L -0.02969 0.04676 L -0.03203 0.04931 L -0.0349 0.05695 L -0.03633 0.06042 L -0.04115 0.06134 L -0.04037 0.06597 L -0.0418 0.06968 L -0.04375 0.06875 " pathEditMode="relative" ptsTypes="AAAAAAAAAAAAAAAAAAAAAA">
                                      <p:cBhvr>
                                        <p:cTn id="139" dur="1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5"/>
          <p:cNvSpPr txBox="1">
            <a:spLocks/>
          </p:cNvSpPr>
          <p:nvPr/>
        </p:nvSpPr>
        <p:spPr>
          <a:xfrm>
            <a:off x="899592" y="195486"/>
            <a:ext cx="4914900" cy="36004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68580" tIns="34290" rIns="68580" bIns="3429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ES" sz="17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Modalities of transportation </a:t>
            </a:r>
            <a:endParaRPr lang="es-ES_tradnl" sz="1700" b="1" dirty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8172400" y="427480"/>
            <a:ext cx="936104" cy="17692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endParaRPr lang="es-ES" sz="700" dirty="0">
              <a:solidFill>
                <a:prstClr val="black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95537" y="3210531"/>
            <a:ext cx="138548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endParaRPr lang="es-MX" sz="1800" dirty="0">
              <a:solidFill>
                <a:prstClr val="black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033308" y="800419"/>
            <a:ext cx="3105395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s-MX" sz="2100" dirty="0"/>
              <a:t>Long Route Transportation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5415748" y="819488"/>
            <a:ext cx="2878430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s-MX" sz="2100" dirty="0"/>
              <a:t>Last Mile Transportation 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887560" y="3958310"/>
            <a:ext cx="3371045" cy="93102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s-MX" dirty="0"/>
              <a:t>Full modality, with a capacity of 62,000 liters.</a:t>
            </a:r>
          </a:p>
          <a:p>
            <a:pPr algn="ctr"/>
            <a:r>
              <a:rPr lang="es-MX" dirty="0"/>
              <a:t>Recommended for more than 100 km routes.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5075220" y="3941709"/>
            <a:ext cx="3371045" cy="715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s-MX" dirty="0"/>
              <a:t>Simple modality, with a capacity of  31,000 and 20,000 liters.</a:t>
            </a:r>
          </a:p>
          <a:p>
            <a:pPr algn="ctr"/>
            <a:r>
              <a:rPr lang="es-MX" dirty="0"/>
              <a:t> Less than 100 km routes.</a:t>
            </a:r>
          </a:p>
        </p:txBody>
      </p:sp>
      <p:pic>
        <p:nvPicPr>
          <p:cNvPr id="6146" name="Picture 2" descr="E:\IMGL3759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710" y="1287165"/>
            <a:ext cx="3766065" cy="2510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62" y="1285661"/>
            <a:ext cx="3766064" cy="2510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12 Imagen"/>
          <p:cNvPicPr/>
          <p:nvPr/>
        </p:nvPicPr>
        <p:blipFill>
          <a:blip r:embed="rId4"/>
          <a:stretch>
            <a:fillRect/>
          </a:stretch>
        </p:blipFill>
        <p:spPr>
          <a:xfrm>
            <a:off x="7302322" y="4610961"/>
            <a:ext cx="1554475" cy="281631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7108354" y="4660663"/>
            <a:ext cx="903132" cy="17697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68580" tIns="34290" rIns="68580" bIns="34290" rtlCol="0">
            <a:spAutoFit/>
          </a:bodyPr>
          <a:lstStyle/>
          <a:p>
            <a:r>
              <a:rPr lang="es-MX" sz="700" dirty="0"/>
              <a:t>A company by Grupo</a:t>
            </a:r>
          </a:p>
        </p:txBody>
      </p:sp>
    </p:spTree>
    <p:extLst>
      <p:ext uri="{BB962C8B-B14F-4D97-AF65-F5344CB8AC3E}">
        <p14:creationId xmlns:p14="http://schemas.microsoft.com/office/powerpoint/2010/main" val="3904423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30203" y="205819"/>
            <a:ext cx="3736408" cy="33090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s-ES" sz="17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Calibri" pitchFamily="34" charset="0"/>
              </a:rPr>
              <a:t>Gas Stations Supply – Last Mile Delivery</a:t>
            </a:r>
          </a:p>
        </p:txBody>
      </p:sp>
      <p:grpSp>
        <p:nvGrpSpPr>
          <p:cNvPr id="5" name="4 Grupo"/>
          <p:cNvGrpSpPr/>
          <p:nvPr/>
        </p:nvGrpSpPr>
        <p:grpSpPr>
          <a:xfrm>
            <a:off x="1709675" y="698949"/>
            <a:ext cx="5979017" cy="3771527"/>
            <a:chOff x="476786" y="1626230"/>
            <a:chExt cx="5619213" cy="345583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337"/>
            <a:stretch/>
          </p:blipFill>
          <p:spPr bwMode="auto">
            <a:xfrm>
              <a:off x="476786" y="1626230"/>
              <a:ext cx="5619213" cy="34558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3 Rectángulo"/>
            <p:cNvSpPr/>
            <p:nvPr/>
          </p:nvSpPr>
          <p:spPr>
            <a:xfrm rot="21340051">
              <a:off x="1689995" y="2765502"/>
              <a:ext cx="914400" cy="140381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pic>
        <p:nvPicPr>
          <p:cNvPr id="9" name="8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7302322" y="4610961"/>
            <a:ext cx="1554475" cy="281631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7108354" y="4660663"/>
            <a:ext cx="903132" cy="17697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68580" tIns="34290" rIns="68580" bIns="34290" rtlCol="0">
            <a:spAutoFit/>
          </a:bodyPr>
          <a:lstStyle/>
          <a:p>
            <a:r>
              <a:rPr lang="es-MX" sz="700" dirty="0"/>
              <a:t>A company by Grupo</a:t>
            </a:r>
          </a:p>
        </p:txBody>
      </p:sp>
    </p:spTree>
    <p:extLst>
      <p:ext uri="{BB962C8B-B14F-4D97-AF65-F5344CB8AC3E}">
        <p14:creationId xmlns:p14="http://schemas.microsoft.com/office/powerpoint/2010/main" val="3617906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Rectángulo"/>
          <p:cNvSpPr/>
          <p:nvPr/>
        </p:nvSpPr>
        <p:spPr>
          <a:xfrm>
            <a:off x="6798750" y="194181"/>
            <a:ext cx="1021967" cy="98060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045" y="181812"/>
            <a:ext cx="7513092" cy="4769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792221" y="999681"/>
            <a:ext cx="2839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/>
              <a:t>Last update of the Regulation: 26/12/2017</a:t>
            </a:r>
          </a:p>
        </p:txBody>
      </p:sp>
    </p:spTree>
    <p:extLst>
      <p:ext uri="{BB962C8B-B14F-4D97-AF65-F5344CB8AC3E}">
        <p14:creationId xmlns:p14="http://schemas.microsoft.com/office/powerpoint/2010/main" val="2829187485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31864</TotalTime>
  <Words>374</Words>
  <Application>Microsoft Macintosh PowerPoint</Application>
  <PresentationFormat>Presentación en pantalla (16:9)</PresentationFormat>
  <Paragraphs>78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Miryad Pro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Grupo Transportes Abril 24, 2017</dc:title>
  <dc:creator>ujoffre</dc:creator>
  <cp:lastModifiedBy>Grupo Transportes</cp:lastModifiedBy>
  <cp:revision>467</cp:revision>
  <dcterms:created xsi:type="dcterms:W3CDTF">2017-05-23T15:48:41Z</dcterms:created>
  <dcterms:modified xsi:type="dcterms:W3CDTF">2019-03-01T16:19:57Z</dcterms:modified>
</cp:coreProperties>
</file>