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55" r:id="rId2"/>
  </p:sldMasterIdLst>
  <p:notesMasterIdLst>
    <p:notesMasterId r:id="rId30"/>
  </p:notesMasterIdLst>
  <p:sldIdLst>
    <p:sldId id="284" r:id="rId3"/>
    <p:sldId id="283" r:id="rId4"/>
    <p:sldId id="287" r:id="rId5"/>
    <p:sldId id="288" r:id="rId6"/>
    <p:sldId id="285" r:id="rId7"/>
    <p:sldId id="286" r:id="rId8"/>
    <p:sldId id="289" r:id="rId9"/>
    <p:sldId id="290" r:id="rId10"/>
    <p:sldId id="292" r:id="rId11"/>
    <p:sldId id="257" r:id="rId12"/>
    <p:sldId id="271" r:id="rId13"/>
    <p:sldId id="273" r:id="rId14"/>
    <p:sldId id="274" r:id="rId15"/>
    <p:sldId id="277" r:id="rId16"/>
    <p:sldId id="281" r:id="rId17"/>
    <p:sldId id="282" r:id="rId18"/>
    <p:sldId id="280" r:id="rId19"/>
    <p:sldId id="260" r:id="rId20"/>
    <p:sldId id="261" r:id="rId21"/>
    <p:sldId id="295" r:id="rId22"/>
    <p:sldId id="296" r:id="rId23"/>
    <p:sldId id="297" r:id="rId24"/>
    <p:sldId id="293" r:id="rId25"/>
    <p:sldId id="294" r:id="rId26"/>
    <p:sldId id="298" r:id="rId27"/>
    <p:sldId id="299" r:id="rId28"/>
    <p:sldId id="300" r:id="rId2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33333"/>
    <a:srgbClr val="00CC00"/>
    <a:srgbClr val="0099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444" y="-102"/>
      </p:cViewPr>
      <p:guideLst>
        <p:guide orient="horz" pos="2160"/>
        <p:guide pos="3840"/>
      </p:guideLst>
    </p:cSldViewPr>
  </p:slideViewPr>
  <p:notesTextViewPr>
    <p:cViewPr>
      <p:scale>
        <a:sx n="1" d="1"/>
        <a:sy n="1" d="1"/>
      </p:scale>
      <p:origin x="0" y="0"/>
    </p:cViewPr>
  </p:notesTextViewPr>
  <p:sorterViewPr>
    <p:cViewPr>
      <p:scale>
        <a:sx n="66" d="100"/>
        <a:sy n="66" d="100"/>
      </p:scale>
      <p:origin x="0" y="7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E59203-5118-462C-9385-7300FEFD1AC8}" type="datetimeFigureOut">
              <a:rPr lang="es-MX" smtClean="0"/>
              <a:t>14/09/2018</a:t>
            </a:fld>
            <a:endParaRPr lang="es-MX"/>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1E505-0AA4-4219-ABA8-70011E88503C}" type="slidenum">
              <a:rPr lang="es-MX" smtClean="0"/>
              <a:t>‹Nº›</a:t>
            </a:fld>
            <a:endParaRPr lang="es-MX"/>
          </a:p>
        </p:txBody>
      </p:sp>
    </p:spTree>
    <p:extLst>
      <p:ext uri="{BB962C8B-B14F-4D97-AF65-F5344CB8AC3E}">
        <p14:creationId xmlns:p14="http://schemas.microsoft.com/office/powerpoint/2010/main" val="106628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638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altLang="es-MX" smtClean="0"/>
          </a:p>
        </p:txBody>
      </p:sp>
      <p:sp>
        <p:nvSpPr>
          <p:cNvPr id="163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5FAC9A-1CD2-4B56-BC37-157C21F9580F}" type="slidenum">
              <a:rPr lang="es-MX" altLang="es-MX" smtClean="0">
                <a:latin typeface="Arial" charset="0"/>
              </a:rPr>
              <a:pPr/>
              <a:t>24</a:t>
            </a:fld>
            <a:endParaRPr lang="es-MX" altLang="es-MX"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1389384888"/>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2143399599"/>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2845064010"/>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2403545010"/>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953508452"/>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655416455"/>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1370224143"/>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401561243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1869338661"/>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3144761363"/>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478438577"/>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9007506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1483392040"/>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3667678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3452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976661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81446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2276985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4159743312"/>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2672910388"/>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2196176489"/>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188788163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908AAD4-B760-430A-AA03-13B99696CC86}" type="slidenum">
              <a:rPr lang="es-MX" smtClean="0"/>
              <a:pPr/>
              <a:t>‹Nº›</a:t>
            </a:fld>
            <a:endParaRPr lang="es-MX"/>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96684703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908AAD4-B760-430A-AA03-13B99696CC86}" type="slidenum">
              <a:rPr lang="es-MX" smtClean="0"/>
              <a:pPr/>
              <a:t>‹Nº›</a:t>
            </a:fld>
            <a:endParaRPr lang="es-MX"/>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620105226"/>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227686775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3690163561"/>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7D1B0CD-753A-48F4-A57B-4F2CD20CB70D}" type="datetimeFigureOut">
              <a:rPr lang="es-MX" smtClean="0"/>
              <a:pPr/>
              <a:t>14/09/2018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08AAD4-B760-430A-AA03-13B99696CC86}" type="slidenum">
              <a:rPr lang="es-MX" smtClean="0"/>
              <a:pPr/>
              <a:t>‹Nº›</a:t>
            </a:fld>
            <a:endParaRPr lang="es-MX"/>
          </a:p>
        </p:txBody>
      </p:sp>
    </p:spTree>
    <p:extLst>
      <p:ext uri="{BB962C8B-B14F-4D97-AF65-F5344CB8AC3E}">
        <p14:creationId xmlns:p14="http://schemas.microsoft.com/office/powerpoint/2010/main" val="32333161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27D1B0CD-753A-48F4-A57B-4F2CD20CB70D}" type="datetimeFigureOut">
              <a:rPr lang="es-MX" smtClean="0"/>
              <a:pPr/>
              <a:t>14/09/2018</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MX"/>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908AAD4-B760-430A-AA03-13B99696CC86}" type="slidenum">
              <a:rPr lang="es-MX" smtClean="0"/>
              <a:pPr/>
              <a:t>‹Nº›</a:t>
            </a:fld>
            <a:endParaRPr lang="es-MX"/>
          </a:p>
        </p:txBody>
      </p:sp>
    </p:spTree>
    <p:extLst>
      <p:ext uri="{BB962C8B-B14F-4D97-AF65-F5344CB8AC3E}">
        <p14:creationId xmlns:p14="http://schemas.microsoft.com/office/powerpoint/2010/main" val="13479979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D1B0CD-753A-48F4-A57B-4F2CD20CB70D}" type="datetimeFigureOut">
              <a:rPr lang="es-MX" smtClean="0"/>
              <a:pPr/>
              <a:t>14/09/2018</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908AAD4-B760-430A-AA03-13B99696CC86}" type="slidenum">
              <a:rPr lang="es-MX" smtClean="0"/>
              <a:pPr/>
              <a:t>‹Nº›</a:t>
            </a:fld>
            <a:endParaRPr lang="es-MX"/>
          </a:p>
        </p:txBody>
      </p:sp>
    </p:spTree>
    <p:extLst>
      <p:ext uri="{BB962C8B-B14F-4D97-AF65-F5344CB8AC3E}">
        <p14:creationId xmlns:p14="http://schemas.microsoft.com/office/powerpoint/2010/main" val="320861074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Lst>
  <p:transition spd="med">
    <p:pull/>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4"/>
          <p:cNvSpPr txBox="1">
            <a:spLocks/>
          </p:cNvSpPr>
          <p:nvPr/>
        </p:nvSpPr>
        <p:spPr>
          <a:xfrm>
            <a:off x="2196462" y="3611471"/>
            <a:ext cx="7648173" cy="853639"/>
          </a:xfrm>
          <a:prstGeom prst="rect">
            <a:avLst/>
          </a:prstGeom>
          <a:noFill/>
        </p:spPr>
        <p:txBody>
          <a:bodyPr vert="horz" lIns="91440" tIns="45720" rIns="91440" bIns="45720" rtlCol="0">
            <a:noAutofit/>
          </a:bodyPr>
          <a:lstStyle>
            <a:lvl1pPr marL="0" indent="0" algn="l" defTabSz="457200" rtl="0" eaLnBrk="1" latinLnBrk="0" hangingPunct="1">
              <a:lnSpc>
                <a:spcPct val="80000"/>
              </a:lnSpc>
              <a:spcBef>
                <a:spcPct val="20000"/>
              </a:spcBef>
              <a:buFont typeface="Arial"/>
              <a:buNone/>
              <a:defRPr sz="4000" b="1" kern="1200" baseline="0">
                <a:solidFill>
                  <a:schemeClr val="bg1">
                    <a:lumMod val="7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lang="es-ES" sz="2800" dirty="0" smtClean="0">
                <a:solidFill>
                  <a:srgbClr val="0033CC"/>
                </a:solidFill>
                <a:latin typeface="Century Gothic" pitchFamily="34" charset="0"/>
              </a:rPr>
              <a:t>EL MANEJO DE LOS RESIDUOS EN MÉXICO</a:t>
            </a:r>
            <a:endParaRPr kumimoji="0" lang="es-ES" sz="2800" b="1" i="0" u="none" strike="noStrike" kern="1200" cap="none" spc="0" normalizeH="0" noProof="0" dirty="0" smtClean="0">
              <a:ln>
                <a:noFill/>
              </a:ln>
              <a:solidFill>
                <a:srgbClr val="0033CC"/>
              </a:solidFill>
              <a:effectLst/>
              <a:uLnTx/>
              <a:uFillTx/>
              <a:latin typeface="Century Gothic" pitchFamily="34" charset="0"/>
            </a:endParaRPr>
          </a:p>
          <a:p>
            <a:pPr marL="0" marR="0" lvl="0" indent="0" algn="ctr" defTabSz="457200" rtl="0" eaLnBrk="1" fontAlgn="auto" latinLnBrk="0" hangingPunct="1">
              <a:lnSpc>
                <a:spcPct val="80000"/>
              </a:lnSpc>
              <a:spcBef>
                <a:spcPct val="20000"/>
              </a:spcBef>
              <a:spcAft>
                <a:spcPts val="0"/>
              </a:spcAft>
              <a:buClrTx/>
              <a:buSzTx/>
              <a:buFont typeface="Arial"/>
              <a:buNone/>
              <a:tabLst/>
              <a:defRPr/>
            </a:pPr>
            <a:r>
              <a:rPr lang="es-ES" sz="2800" dirty="0" smtClean="0">
                <a:solidFill>
                  <a:srgbClr val="0033CC"/>
                </a:solidFill>
                <a:latin typeface="Century Gothic" pitchFamily="34" charset="0"/>
              </a:rPr>
              <a:t>Hacia un Desastre Previsible</a:t>
            </a:r>
            <a:r>
              <a:rPr lang="es-ES" sz="2800" baseline="0" dirty="0" smtClean="0">
                <a:solidFill>
                  <a:srgbClr val="0033CC"/>
                </a:solidFill>
                <a:latin typeface="Century Gothic" pitchFamily="34" charset="0"/>
              </a:rPr>
              <a:t> </a:t>
            </a:r>
            <a:endParaRPr kumimoji="0" lang="es-ES" sz="2800" b="1" i="0" u="none" strike="noStrike" kern="1200" cap="none" spc="0" normalizeH="0" baseline="0" noProof="0" dirty="0">
              <a:ln>
                <a:noFill/>
              </a:ln>
              <a:solidFill>
                <a:srgbClr val="0033CC"/>
              </a:solidFill>
              <a:effectLst/>
              <a:uLnTx/>
              <a:uFillTx/>
              <a:latin typeface="Century Gothic" pitchFamily="34" charset="0"/>
            </a:endParaRPr>
          </a:p>
        </p:txBody>
      </p:sp>
      <p:sp>
        <p:nvSpPr>
          <p:cNvPr id="12" name="Marcador de texto 5"/>
          <p:cNvSpPr txBox="1">
            <a:spLocks/>
          </p:cNvSpPr>
          <p:nvPr/>
        </p:nvSpPr>
        <p:spPr>
          <a:xfrm>
            <a:off x="4634869" y="5329564"/>
            <a:ext cx="3084100" cy="513393"/>
          </a:xfrm>
          <a:prstGeom prst="rect">
            <a:avLst/>
          </a:prstGeom>
        </p:spPr>
        <p:txBody>
          <a:bodyPr vert="horz" lIns="91440" tIns="45720" rIns="91440" bIns="45720" rtlCol="0">
            <a:noAutofit/>
          </a:bodyPr>
          <a:lstStyle>
            <a:lvl1pPr marL="0" indent="0" algn="l" defTabSz="457200" rtl="0" eaLnBrk="1" latinLnBrk="0" hangingPunct="1">
              <a:lnSpc>
                <a:spcPct val="80000"/>
              </a:lnSpc>
              <a:spcBef>
                <a:spcPct val="20000"/>
              </a:spcBef>
              <a:buFont typeface="Arial"/>
              <a:buNone/>
              <a:defRPr sz="1800" b="1" kern="1200" baseline="0">
                <a:solidFill>
                  <a:srgbClr val="DC0D15"/>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s-ES" dirty="0" smtClean="0">
                <a:solidFill>
                  <a:schemeClr val="tx1">
                    <a:lumMod val="95000"/>
                    <a:lumOff val="5000"/>
                  </a:schemeClr>
                </a:solidFill>
              </a:rPr>
              <a:t>JORGE SÁNCHEZ GÓMEZ</a:t>
            </a:r>
            <a:endParaRPr kumimoji="0" lang="es-ES" sz="1800" b="1" i="0" u="none" strike="noStrike" kern="1200" cap="none" spc="0" normalizeH="0" baseline="0" noProof="0" dirty="0">
              <a:ln>
                <a:noFill/>
              </a:ln>
              <a:solidFill>
                <a:schemeClr val="tx1">
                  <a:lumMod val="95000"/>
                  <a:lumOff val="5000"/>
                </a:schemeClr>
              </a:solidFill>
              <a:effectLst/>
              <a:uLnTx/>
              <a:uFillTx/>
              <a:latin typeface="Helvetica"/>
              <a:ea typeface="+mn-ea"/>
              <a:cs typeface="Helvetica"/>
            </a:endParaRPr>
          </a:p>
        </p:txBody>
      </p:sp>
      <p:sp>
        <p:nvSpPr>
          <p:cNvPr id="13" name="Marcador de texto 5"/>
          <p:cNvSpPr txBox="1">
            <a:spLocks/>
          </p:cNvSpPr>
          <p:nvPr/>
        </p:nvSpPr>
        <p:spPr>
          <a:xfrm>
            <a:off x="5316500" y="5997340"/>
            <a:ext cx="2105581" cy="513393"/>
          </a:xfrm>
          <a:prstGeom prst="rect">
            <a:avLst/>
          </a:prstGeom>
        </p:spPr>
        <p:txBody>
          <a:bodyPr vert="horz" lIns="91440" tIns="45720" rIns="91440" bIns="45720" rtlCol="0">
            <a:noAutofit/>
          </a:bodyPr>
          <a:lstStyle>
            <a:lvl1pPr marL="0" indent="0" algn="l" defTabSz="457200" rtl="0" eaLnBrk="1" latinLnBrk="0" hangingPunct="1">
              <a:lnSpc>
                <a:spcPct val="80000"/>
              </a:lnSpc>
              <a:spcBef>
                <a:spcPct val="20000"/>
              </a:spcBef>
              <a:buFont typeface="Arial"/>
              <a:buNone/>
              <a:defRPr sz="1800" b="1" kern="1200" baseline="0">
                <a:solidFill>
                  <a:srgbClr val="DC0D15"/>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s-ES" dirty="0" smtClean="0">
                <a:solidFill>
                  <a:srgbClr val="C00000"/>
                </a:solidFill>
              </a:rPr>
              <a:t>14 –SEPT-2018</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s-ES" sz="1800" b="1" i="0" u="none" strike="noStrike" kern="1200" cap="none" spc="0" normalizeH="0" baseline="0" noProof="0" dirty="0">
              <a:ln>
                <a:noFill/>
              </a:ln>
              <a:solidFill>
                <a:srgbClr val="6E6D6D"/>
              </a:solidFill>
              <a:effectLst/>
              <a:uLnTx/>
              <a:uFillTx/>
              <a:latin typeface="Helvetica"/>
              <a:ea typeface="+mn-ea"/>
              <a:cs typeface="Helvetica"/>
            </a:endParaRPr>
          </a:p>
        </p:txBody>
      </p:sp>
      <p:sp>
        <p:nvSpPr>
          <p:cNvPr id="5" name="4 Rectángulo"/>
          <p:cNvSpPr/>
          <p:nvPr/>
        </p:nvSpPr>
        <p:spPr>
          <a:xfrm>
            <a:off x="558139" y="486888"/>
            <a:ext cx="10925299" cy="1077218"/>
          </a:xfrm>
          <a:prstGeom prst="rect">
            <a:avLst/>
          </a:prstGeom>
        </p:spPr>
        <p:txBody>
          <a:bodyPr wrap="square">
            <a:spAutoFit/>
          </a:bodyPr>
          <a:lstStyle/>
          <a:p>
            <a:r>
              <a:rPr lang="es-MX" sz="3200" dirty="0" smtClean="0"/>
              <a:t> </a:t>
            </a:r>
            <a:r>
              <a:rPr lang="es-MX" sz="3200" b="1" dirty="0" smtClean="0">
                <a:solidFill>
                  <a:srgbClr val="FF0000"/>
                </a:solidFill>
              </a:rPr>
              <a:t>CENTRO NACIONAL PARA LA PREVENCIÓN DE DESASTRES</a:t>
            </a:r>
          </a:p>
          <a:p>
            <a:endParaRPr lang="es-MX" sz="3200" dirty="0" smtClean="0"/>
          </a:p>
        </p:txBody>
      </p:sp>
      <p:sp>
        <p:nvSpPr>
          <p:cNvPr id="6" name="5 Rectángulo"/>
          <p:cNvSpPr/>
          <p:nvPr/>
        </p:nvSpPr>
        <p:spPr>
          <a:xfrm>
            <a:off x="641269" y="1478916"/>
            <a:ext cx="10806544" cy="1077218"/>
          </a:xfrm>
          <a:prstGeom prst="rect">
            <a:avLst/>
          </a:prstGeom>
        </p:spPr>
        <p:txBody>
          <a:bodyPr wrap="square">
            <a:spAutoFit/>
          </a:bodyPr>
          <a:lstStyle/>
          <a:p>
            <a:pPr algn="ctr"/>
            <a:r>
              <a:rPr lang="es-MX" sz="3200" b="1" dirty="0" smtClean="0">
                <a:solidFill>
                  <a:schemeClr val="bg2">
                    <a:lumMod val="25000"/>
                  </a:schemeClr>
                </a:solidFill>
                <a:latin typeface="Arial" pitchFamily="34" charset="0"/>
                <a:cs typeface="Arial" pitchFamily="34" charset="0"/>
              </a:rPr>
              <a:t>Comité Científico Asesor sobre Fenómenos Perturbadores de Carácter Químico</a:t>
            </a:r>
            <a:endParaRPr lang="es-MX" sz="3200" b="1" dirty="0">
              <a:solidFill>
                <a:schemeClr val="bg2">
                  <a:lumMod val="25000"/>
                </a:schemeClr>
              </a:solidFill>
              <a:latin typeface="Arial" pitchFamily="34" charset="0"/>
              <a:cs typeface="Arial" pitchFamily="34" charset="0"/>
            </a:endParaRPr>
          </a:p>
        </p:txBody>
      </p:sp>
    </p:spTree>
    <p:extLst>
      <p:ext uri="{BB962C8B-B14F-4D97-AF65-F5344CB8AC3E}">
        <p14:creationId xmlns:p14="http://schemas.microsoft.com/office/powerpoint/2010/main" val="246586814"/>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Users\Ale López\Downloads\Tabla77.jpg"/>
          <p:cNvPicPr/>
          <p:nvPr/>
        </p:nvPicPr>
        <p:blipFill>
          <a:blip r:embed="rId2" cstate="print"/>
          <a:srcRect/>
          <a:stretch>
            <a:fillRect/>
          </a:stretch>
        </p:blipFill>
        <p:spPr bwMode="auto">
          <a:xfrm>
            <a:off x="2754861" y="498750"/>
            <a:ext cx="9013585" cy="6393363"/>
          </a:xfrm>
          <a:prstGeom prst="rect">
            <a:avLst/>
          </a:prstGeom>
          <a:ln w="28575">
            <a:solidFill>
              <a:srgbClr val="FFC000"/>
            </a:solidFill>
          </a:ln>
        </p:spPr>
      </p:pic>
      <p:sp>
        <p:nvSpPr>
          <p:cNvPr id="6" name="Rectángulo 5"/>
          <p:cNvSpPr/>
          <p:nvPr/>
        </p:nvSpPr>
        <p:spPr>
          <a:xfrm>
            <a:off x="35625" y="1857634"/>
            <a:ext cx="2576945" cy="3130001"/>
          </a:xfrm>
          <a:prstGeom prst="rect">
            <a:avLst/>
          </a:prstGeom>
        </p:spPr>
        <p:txBody>
          <a:bodyPr wrap="square">
            <a:spAutoFit/>
          </a:bodyPr>
          <a:lstStyle/>
          <a:p>
            <a:pPr algn="just"/>
            <a:r>
              <a:rPr lang="es-MX" b="1" dirty="0">
                <a:effectLst/>
                <a:latin typeface="Century Gothic" panose="020B0502020202020204" pitchFamily="34" charset="0"/>
                <a:ea typeface="Calibri" panose="020F0502020204030204" pitchFamily="34" charset="0"/>
                <a:cs typeface="Arial" panose="020B0604020202020204" pitchFamily="34" charset="0"/>
              </a:rPr>
              <a:t>La SEMARNAT reporta que en el país existen 214 rellenos sanitarios, de los cuales 64 están en manos de la iniciativa privada y 22 de ellos son operados por PASA, como se muestra en la siguiente figura. </a:t>
            </a:r>
            <a:endParaRPr lang="es-MX" b="1" dirty="0"/>
          </a:p>
        </p:txBody>
      </p:sp>
      <p:sp>
        <p:nvSpPr>
          <p:cNvPr id="8" name="Text Box 5"/>
          <p:cNvSpPr txBox="1">
            <a:spLocks noChangeArrowheads="1"/>
          </p:cNvSpPr>
          <p:nvPr/>
        </p:nvSpPr>
        <p:spPr bwMode="auto">
          <a:xfrm>
            <a:off x="3740725" y="154377"/>
            <a:ext cx="758573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lnSpc>
                <a:spcPct val="60000"/>
              </a:lnSpc>
              <a:spcBef>
                <a:spcPct val="0"/>
              </a:spcBef>
              <a:buClrTx/>
              <a:buSzTx/>
              <a:buFontTx/>
              <a:buNone/>
            </a:pPr>
            <a:r>
              <a:rPr lang="es-ES_tradnl" altLang="es-MX" sz="2800" b="1" dirty="0" smtClean="0">
                <a:solidFill>
                  <a:srgbClr val="FF0000"/>
                </a:solidFill>
                <a:latin typeface="Century Gothic" pitchFamily="34" charset="0"/>
              </a:rPr>
              <a:t>INFRAESTRUCTURA DE DISPOSICIÓN FINAL </a:t>
            </a:r>
            <a:endParaRPr lang="es-ES_tradnl" altLang="es-MX" sz="2800" b="1" dirty="0">
              <a:solidFill>
                <a:srgbClr val="FF0000"/>
              </a:solidFill>
              <a:latin typeface="Century Gothic" pitchFamily="34" charset="0"/>
            </a:endParaRPr>
          </a:p>
        </p:txBody>
      </p:sp>
    </p:spTree>
    <p:extLst>
      <p:ext uri="{BB962C8B-B14F-4D97-AF65-F5344CB8AC3E}">
        <p14:creationId xmlns:p14="http://schemas.microsoft.com/office/powerpoint/2010/main" val="3384005371"/>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A688255-84E8-4FB3-8B85-E401E4AE2B82}"/>
              </a:ext>
            </a:extLst>
          </p:cNvPr>
          <p:cNvPicPr>
            <a:picLocks noChangeAspect="1"/>
          </p:cNvPicPr>
          <p:nvPr/>
        </p:nvPicPr>
        <p:blipFill>
          <a:blip r:embed="rId2" cstate="print"/>
          <a:stretch>
            <a:fillRect/>
          </a:stretch>
        </p:blipFill>
        <p:spPr>
          <a:xfrm>
            <a:off x="1555090" y="782112"/>
            <a:ext cx="7933294" cy="5503960"/>
          </a:xfrm>
          <a:prstGeom prst="rect">
            <a:avLst/>
          </a:prstGeom>
          <a:ln w="28575">
            <a:solidFill>
              <a:srgbClr val="C00000"/>
            </a:solidFill>
          </a:ln>
        </p:spPr>
      </p:pic>
      <p:sp>
        <p:nvSpPr>
          <p:cNvPr id="5" name="Rectángulo 4">
            <a:extLst>
              <a:ext uri="{FF2B5EF4-FFF2-40B4-BE49-F238E27FC236}">
                <a16:creationId xmlns:a16="http://schemas.microsoft.com/office/drawing/2014/main" xmlns="" id="{BAD561B0-CA3D-4BA6-A496-6F3351D055CE}"/>
              </a:ext>
            </a:extLst>
          </p:cNvPr>
          <p:cNvSpPr/>
          <p:nvPr/>
        </p:nvSpPr>
        <p:spPr>
          <a:xfrm>
            <a:off x="393428" y="282687"/>
            <a:ext cx="9171723" cy="364459"/>
          </a:xfrm>
          <a:prstGeom prst="rect">
            <a:avLst/>
          </a:prstGeom>
          <a:noFill/>
        </p:spPr>
        <p:txBody>
          <a:bodyPr wrap="square" lIns="91440" tIns="45720" rIns="91440" bIns="45720">
            <a:spAutoFit/>
          </a:bodyPr>
          <a:lstStyle/>
          <a:p>
            <a:pPr algn="ctr">
              <a:lnSpc>
                <a:spcPct val="60000"/>
              </a:lnSpc>
            </a:pPr>
            <a:r>
              <a:rPr lang="es-ES" sz="2800" b="1" dirty="0">
                <a:solidFill>
                  <a:srgbClr val="FF0000"/>
                </a:solidFill>
                <a:latin typeface="Century Gothic" pitchFamily="34" charset="0"/>
              </a:rPr>
              <a:t>Sitio de </a:t>
            </a:r>
            <a:r>
              <a:rPr lang="es-ES" sz="2800" b="1" dirty="0" smtClean="0">
                <a:solidFill>
                  <a:srgbClr val="FF0000"/>
                </a:solidFill>
                <a:latin typeface="Century Gothic" pitchFamily="34" charset="0"/>
              </a:rPr>
              <a:t>Disposición Final </a:t>
            </a:r>
            <a:r>
              <a:rPr lang="es-ES" sz="2800" b="1" dirty="0">
                <a:solidFill>
                  <a:srgbClr val="FF0000"/>
                </a:solidFill>
                <a:latin typeface="Century Gothic" pitchFamily="34" charset="0"/>
              </a:rPr>
              <a:t>de </a:t>
            </a:r>
            <a:r>
              <a:rPr lang="es-ES" sz="2800" b="1" dirty="0" smtClean="0">
                <a:solidFill>
                  <a:srgbClr val="FF0000"/>
                </a:solidFill>
                <a:latin typeface="Century Gothic" pitchFamily="34" charset="0"/>
              </a:rPr>
              <a:t>la ZMM</a:t>
            </a:r>
            <a:endParaRPr lang="es-ES" sz="2800" b="1" dirty="0">
              <a:solidFill>
                <a:srgbClr val="FF0000"/>
              </a:solidFill>
              <a:latin typeface="Century Gothic" pitchFamily="34" charset="0"/>
            </a:endParaRPr>
          </a:p>
        </p:txBody>
      </p:sp>
    </p:spTree>
    <p:extLst>
      <p:ext uri="{BB962C8B-B14F-4D97-AF65-F5344CB8AC3E}">
        <p14:creationId xmlns:p14="http://schemas.microsoft.com/office/powerpoint/2010/main" val="1719422774"/>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D528DDF-A570-45F5-B8D3-68E3F8EBEDD9}"/>
              </a:ext>
            </a:extLst>
          </p:cNvPr>
          <p:cNvPicPr>
            <a:picLocks noChangeAspect="1"/>
          </p:cNvPicPr>
          <p:nvPr/>
        </p:nvPicPr>
        <p:blipFill>
          <a:blip r:embed="rId2" cstate="print"/>
          <a:stretch>
            <a:fillRect/>
          </a:stretch>
        </p:blipFill>
        <p:spPr>
          <a:xfrm>
            <a:off x="1018897" y="225631"/>
            <a:ext cx="4479825" cy="6454239"/>
          </a:xfrm>
          <a:prstGeom prst="rect">
            <a:avLst/>
          </a:prstGeom>
          <a:ln w="28575">
            <a:solidFill>
              <a:srgbClr val="C00000"/>
            </a:solidFill>
          </a:ln>
        </p:spPr>
      </p:pic>
      <p:sp>
        <p:nvSpPr>
          <p:cNvPr id="5" name="Rectángulo 4">
            <a:extLst>
              <a:ext uri="{FF2B5EF4-FFF2-40B4-BE49-F238E27FC236}">
                <a16:creationId xmlns:a16="http://schemas.microsoft.com/office/drawing/2014/main" xmlns="" id="{4824EADB-8AD7-423B-A52A-614E06F04A07}"/>
              </a:ext>
            </a:extLst>
          </p:cNvPr>
          <p:cNvSpPr/>
          <p:nvPr/>
        </p:nvSpPr>
        <p:spPr>
          <a:xfrm>
            <a:off x="6638754" y="767621"/>
            <a:ext cx="4095870" cy="2308324"/>
          </a:xfrm>
          <a:prstGeom prst="rect">
            <a:avLst/>
          </a:prstGeom>
          <a:noFill/>
        </p:spPr>
        <p:txBody>
          <a:bodyPr wrap="square" lIns="91440" tIns="45720" rIns="91440" bIns="45720">
            <a:spAutoFit/>
          </a:bodyPr>
          <a:lstStyle/>
          <a:p>
            <a:pPr algn="ctr">
              <a:lnSpc>
                <a:spcPct val="150000"/>
              </a:lnSpc>
            </a:pPr>
            <a:r>
              <a:rPr lang="es-ES" sz="3200" b="1" dirty="0">
                <a:ln w="6600">
                  <a:solidFill>
                    <a:schemeClr val="accent2"/>
                  </a:solidFill>
                  <a:prstDash val="solid"/>
                </a:ln>
                <a:solidFill>
                  <a:srgbClr val="FF0000"/>
                </a:solidFill>
                <a:latin typeface="Century Gothic" pitchFamily="34" charset="0"/>
              </a:rPr>
              <a:t>Sitio de </a:t>
            </a:r>
            <a:r>
              <a:rPr lang="es-ES" sz="3200" b="1" dirty="0" smtClean="0">
                <a:ln w="6600">
                  <a:solidFill>
                    <a:schemeClr val="accent2"/>
                  </a:solidFill>
                  <a:prstDash val="solid"/>
                </a:ln>
                <a:solidFill>
                  <a:srgbClr val="FF0000"/>
                </a:solidFill>
                <a:latin typeface="Century Gothic" pitchFamily="34" charset="0"/>
              </a:rPr>
              <a:t>Disposición</a:t>
            </a:r>
          </a:p>
          <a:p>
            <a:pPr algn="ctr">
              <a:lnSpc>
                <a:spcPct val="150000"/>
              </a:lnSpc>
            </a:pPr>
            <a:r>
              <a:rPr lang="es-ES" sz="3200" b="1" dirty="0" smtClean="0">
                <a:ln w="6600">
                  <a:solidFill>
                    <a:schemeClr val="accent2"/>
                  </a:solidFill>
                  <a:prstDash val="solid"/>
                </a:ln>
                <a:solidFill>
                  <a:srgbClr val="FF0000"/>
                </a:solidFill>
                <a:latin typeface="Century Gothic" pitchFamily="34" charset="0"/>
              </a:rPr>
              <a:t> Final </a:t>
            </a:r>
            <a:r>
              <a:rPr lang="es-ES" sz="3200" b="1" dirty="0">
                <a:ln w="6600">
                  <a:solidFill>
                    <a:schemeClr val="accent2"/>
                  </a:solidFill>
                  <a:prstDash val="solid"/>
                </a:ln>
                <a:solidFill>
                  <a:srgbClr val="FF0000"/>
                </a:solidFill>
                <a:latin typeface="Century Gothic" pitchFamily="34" charset="0"/>
              </a:rPr>
              <a:t>de Tonalá, </a:t>
            </a:r>
            <a:r>
              <a:rPr lang="es-ES" sz="3200" b="1" dirty="0" smtClean="0">
                <a:ln w="6600">
                  <a:solidFill>
                    <a:schemeClr val="accent2"/>
                  </a:solidFill>
                  <a:prstDash val="solid"/>
                </a:ln>
                <a:solidFill>
                  <a:srgbClr val="FF0000"/>
                </a:solidFill>
                <a:latin typeface="Century Gothic" pitchFamily="34" charset="0"/>
              </a:rPr>
              <a:t>Jal.</a:t>
            </a:r>
            <a:endParaRPr lang="es-ES" sz="3200" b="1" dirty="0">
              <a:ln w="6600">
                <a:solidFill>
                  <a:schemeClr val="accent2"/>
                </a:solidFill>
                <a:prstDash val="solid"/>
              </a:ln>
              <a:solidFill>
                <a:srgbClr val="FF0000"/>
              </a:solidFill>
              <a:latin typeface="Century Gothic" pitchFamily="34" charset="0"/>
            </a:endParaRPr>
          </a:p>
        </p:txBody>
      </p:sp>
    </p:spTree>
    <p:extLst>
      <p:ext uri="{BB962C8B-B14F-4D97-AF65-F5344CB8AC3E}">
        <p14:creationId xmlns:p14="http://schemas.microsoft.com/office/powerpoint/2010/main" val="3214922231"/>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BD503CB-B42F-4CAD-AC8A-3975B43EFBD7}"/>
              </a:ext>
            </a:extLst>
          </p:cNvPr>
          <p:cNvPicPr>
            <a:picLocks noChangeAspect="1"/>
          </p:cNvPicPr>
          <p:nvPr/>
        </p:nvPicPr>
        <p:blipFill>
          <a:blip r:embed="rId2" cstate="print"/>
          <a:stretch>
            <a:fillRect/>
          </a:stretch>
        </p:blipFill>
        <p:spPr>
          <a:xfrm>
            <a:off x="572306" y="190005"/>
            <a:ext cx="4978169" cy="6489865"/>
          </a:xfrm>
          <a:prstGeom prst="rect">
            <a:avLst/>
          </a:prstGeom>
          <a:ln w="28575">
            <a:solidFill>
              <a:srgbClr val="C00000"/>
            </a:solidFill>
          </a:ln>
        </p:spPr>
      </p:pic>
      <p:sp>
        <p:nvSpPr>
          <p:cNvPr id="7" name="Rectángulo 6">
            <a:extLst>
              <a:ext uri="{FF2B5EF4-FFF2-40B4-BE49-F238E27FC236}">
                <a16:creationId xmlns:a16="http://schemas.microsoft.com/office/drawing/2014/main" xmlns="" id="{E7CE466F-397B-493B-ACC3-93EDC6BC7FAA}"/>
              </a:ext>
            </a:extLst>
          </p:cNvPr>
          <p:cNvSpPr/>
          <p:nvPr/>
        </p:nvSpPr>
        <p:spPr>
          <a:xfrm>
            <a:off x="6714258" y="2474755"/>
            <a:ext cx="4095870" cy="1077218"/>
          </a:xfrm>
          <a:prstGeom prst="rect">
            <a:avLst/>
          </a:prstGeom>
          <a:noFill/>
        </p:spPr>
        <p:txBody>
          <a:bodyPr wrap="square" lIns="91440" tIns="45720" rIns="91440" bIns="45720">
            <a:spAutoFit/>
          </a:bodyPr>
          <a:lstStyle/>
          <a:p>
            <a:pPr algn="ctr"/>
            <a:r>
              <a:rPr lang="es-ES" sz="3200" b="1" dirty="0">
                <a:ln w="6600">
                  <a:solidFill>
                    <a:schemeClr val="accent2"/>
                  </a:solidFill>
                  <a:prstDash val="solid"/>
                </a:ln>
                <a:solidFill>
                  <a:srgbClr val="FF0000"/>
                </a:solidFill>
                <a:latin typeface="Century Gothic" pitchFamily="34" charset="0"/>
              </a:rPr>
              <a:t>Sitio de </a:t>
            </a:r>
            <a:r>
              <a:rPr lang="es-ES" sz="3200" b="1" dirty="0" smtClean="0">
                <a:ln w="6600">
                  <a:solidFill>
                    <a:schemeClr val="accent2"/>
                  </a:solidFill>
                  <a:prstDash val="solid"/>
                </a:ln>
                <a:solidFill>
                  <a:srgbClr val="FF0000"/>
                </a:solidFill>
                <a:latin typeface="Century Gothic" pitchFamily="34" charset="0"/>
              </a:rPr>
              <a:t>Disposición Final </a:t>
            </a:r>
            <a:r>
              <a:rPr lang="es-ES" sz="3200" b="1" dirty="0">
                <a:ln w="6600">
                  <a:solidFill>
                    <a:schemeClr val="accent2"/>
                  </a:solidFill>
                  <a:prstDash val="solid"/>
                </a:ln>
                <a:solidFill>
                  <a:srgbClr val="FF0000"/>
                </a:solidFill>
                <a:latin typeface="Century Gothic" pitchFamily="34" charset="0"/>
              </a:rPr>
              <a:t>de Puebla.</a:t>
            </a:r>
          </a:p>
        </p:txBody>
      </p:sp>
    </p:spTree>
    <p:extLst>
      <p:ext uri="{BB962C8B-B14F-4D97-AF65-F5344CB8AC3E}">
        <p14:creationId xmlns:p14="http://schemas.microsoft.com/office/powerpoint/2010/main" val="47460683"/>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E7D6CDA7-AEC1-4D4C-B898-7C36D67A9A94}"/>
              </a:ext>
            </a:extLst>
          </p:cNvPr>
          <p:cNvSpPr/>
          <p:nvPr/>
        </p:nvSpPr>
        <p:spPr>
          <a:xfrm>
            <a:off x="1073792" y="134852"/>
            <a:ext cx="9169166" cy="1077218"/>
          </a:xfrm>
          <a:prstGeom prst="rect">
            <a:avLst/>
          </a:prstGeom>
          <a:noFill/>
        </p:spPr>
        <p:txBody>
          <a:bodyPr wrap="square" lIns="91440" tIns="45720" rIns="91440" bIns="45720">
            <a:spAutoFit/>
          </a:bodyPr>
          <a:lstStyle/>
          <a:p>
            <a:pPr algn="ctr"/>
            <a:r>
              <a:rPr lang="es-ES" sz="3200" b="1" dirty="0">
                <a:ln w="6600">
                  <a:solidFill>
                    <a:schemeClr val="accent2"/>
                  </a:solidFill>
                  <a:prstDash val="solid"/>
                </a:ln>
                <a:solidFill>
                  <a:srgbClr val="FF0000"/>
                </a:solidFill>
                <a:latin typeface="Century Gothic" pitchFamily="34" charset="0"/>
              </a:rPr>
              <a:t>Sitios de disposición final en el Estado de México.</a:t>
            </a:r>
          </a:p>
        </p:txBody>
      </p:sp>
      <p:pic>
        <p:nvPicPr>
          <p:cNvPr id="10" name="Imagen 9">
            <a:extLst>
              <a:ext uri="{FF2B5EF4-FFF2-40B4-BE49-F238E27FC236}">
                <a16:creationId xmlns:a16="http://schemas.microsoft.com/office/drawing/2014/main" xmlns="" id="{FACFF3D6-9E05-490F-B239-7CA72F41E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373" y="1710833"/>
            <a:ext cx="5767449" cy="3244191"/>
          </a:xfrm>
          <a:prstGeom prst="rect">
            <a:avLst/>
          </a:prstGeom>
          <a:ln w="28575">
            <a:solidFill>
              <a:srgbClr val="C00000"/>
            </a:solidFill>
          </a:ln>
        </p:spPr>
      </p:pic>
      <p:sp>
        <p:nvSpPr>
          <p:cNvPr id="11" name="CuadroTexto 10">
            <a:extLst>
              <a:ext uri="{FF2B5EF4-FFF2-40B4-BE49-F238E27FC236}">
                <a16:creationId xmlns:a16="http://schemas.microsoft.com/office/drawing/2014/main" xmlns="" id="{AA9555EF-BDF1-4C81-A0DA-2586E4B4D82C}"/>
              </a:ext>
            </a:extLst>
          </p:cNvPr>
          <p:cNvSpPr txBox="1"/>
          <p:nvPr/>
        </p:nvSpPr>
        <p:spPr>
          <a:xfrm>
            <a:off x="8892877" y="4342636"/>
            <a:ext cx="978153" cy="369332"/>
          </a:xfrm>
          <a:prstGeom prst="rect">
            <a:avLst/>
          </a:prstGeom>
          <a:noFill/>
        </p:spPr>
        <p:txBody>
          <a:bodyPr wrap="none" rtlCol="0">
            <a:spAutoFit/>
          </a:bodyPr>
          <a:lstStyle/>
          <a:p>
            <a:r>
              <a:rPr lang="es-MX" b="1" dirty="0"/>
              <a:t>Neza III</a:t>
            </a:r>
          </a:p>
        </p:txBody>
      </p:sp>
      <p:pic>
        <p:nvPicPr>
          <p:cNvPr id="13" name="Imagen 12">
            <a:extLst>
              <a:ext uri="{FF2B5EF4-FFF2-40B4-BE49-F238E27FC236}">
                <a16:creationId xmlns:a16="http://schemas.microsoft.com/office/drawing/2014/main" xmlns="" id="{E39C7A72-DD2F-4501-B14A-30DD7D70C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11" y="2087520"/>
            <a:ext cx="6148007" cy="3458255"/>
          </a:xfrm>
          <a:prstGeom prst="rect">
            <a:avLst/>
          </a:prstGeom>
          <a:ln w="28575">
            <a:solidFill>
              <a:srgbClr val="C00000"/>
            </a:solidFill>
          </a:ln>
        </p:spPr>
      </p:pic>
      <p:sp>
        <p:nvSpPr>
          <p:cNvPr id="14" name="CuadroTexto 13">
            <a:extLst>
              <a:ext uri="{FF2B5EF4-FFF2-40B4-BE49-F238E27FC236}">
                <a16:creationId xmlns:a16="http://schemas.microsoft.com/office/drawing/2014/main" xmlns="" id="{AA042460-30BE-4674-BF82-7087199A23E5}"/>
              </a:ext>
            </a:extLst>
          </p:cNvPr>
          <p:cNvSpPr txBox="1"/>
          <p:nvPr/>
        </p:nvSpPr>
        <p:spPr>
          <a:xfrm>
            <a:off x="734217" y="2883174"/>
            <a:ext cx="2404826" cy="369332"/>
          </a:xfrm>
          <a:prstGeom prst="rect">
            <a:avLst/>
          </a:prstGeom>
          <a:noFill/>
        </p:spPr>
        <p:txBody>
          <a:bodyPr wrap="none" rtlCol="0">
            <a:spAutoFit/>
          </a:bodyPr>
          <a:lstStyle/>
          <a:p>
            <a:r>
              <a:rPr lang="es-MX" b="1" dirty="0"/>
              <a:t>Ecatepec de Morelos</a:t>
            </a:r>
          </a:p>
        </p:txBody>
      </p:sp>
    </p:spTree>
    <p:extLst>
      <p:ext uri="{BB962C8B-B14F-4D97-AF65-F5344CB8AC3E}">
        <p14:creationId xmlns:p14="http://schemas.microsoft.com/office/powerpoint/2010/main" val="414209380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1391" y="2881582"/>
            <a:ext cx="6697362" cy="3767266"/>
          </a:xfrm>
          <a:prstGeom prst="hexagon">
            <a:avLst/>
          </a:prstGeom>
        </p:spPr>
      </p:pic>
      <p:sp>
        <p:nvSpPr>
          <p:cNvPr id="5" name="Rectángulo 4">
            <a:extLst>
              <a:ext uri="{FF2B5EF4-FFF2-40B4-BE49-F238E27FC236}">
                <a16:creationId xmlns:a16="http://schemas.microsoft.com/office/drawing/2014/main" xmlns="" id="{E7D6CDA7-AEC1-4D4C-B898-7C36D67A9A94}"/>
              </a:ext>
            </a:extLst>
          </p:cNvPr>
          <p:cNvSpPr/>
          <p:nvPr/>
        </p:nvSpPr>
        <p:spPr>
          <a:xfrm>
            <a:off x="309004" y="59965"/>
            <a:ext cx="9169166" cy="1077218"/>
          </a:xfrm>
          <a:prstGeom prst="rect">
            <a:avLst/>
          </a:prstGeom>
          <a:noFill/>
        </p:spPr>
        <p:txBody>
          <a:bodyPr wrap="square" lIns="91440" tIns="45720" rIns="91440" bIns="45720">
            <a:spAutoFit/>
          </a:bodyPr>
          <a:lstStyle/>
          <a:p>
            <a:pPr algn="ctr"/>
            <a:r>
              <a:rPr lang="es-ES" sz="3200" b="1" dirty="0">
                <a:ln w="6600">
                  <a:solidFill>
                    <a:schemeClr val="accent2"/>
                  </a:solidFill>
                  <a:prstDash val="solid"/>
                </a:ln>
                <a:solidFill>
                  <a:srgbClr val="FF0000"/>
                </a:solidFill>
                <a:latin typeface="Century Gothic" pitchFamily="34" charset="0"/>
              </a:rPr>
              <a:t>Sitios de disposición final </a:t>
            </a:r>
            <a:r>
              <a:rPr lang="es-ES" sz="3200" b="1" dirty="0" smtClean="0">
                <a:ln w="6600">
                  <a:solidFill>
                    <a:schemeClr val="accent2"/>
                  </a:solidFill>
                  <a:prstDash val="solid"/>
                </a:ln>
                <a:solidFill>
                  <a:srgbClr val="FF0000"/>
                </a:solidFill>
                <a:latin typeface="Century Gothic" pitchFamily="34" charset="0"/>
              </a:rPr>
              <a:t>donde se disponen los residuos de la CMX</a:t>
            </a:r>
            <a:endParaRPr lang="es-ES" sz="3200" b="1" dirty="0">
              <a:ln w="6600">
                <a:solidFill>
                  <a:schemeClr val="accent2"/>
                </a:solidFill>
                <a:prstDash val="solid"/>
              </a:ln>
              <a:solidFill>
                <a:srgbClr val="FF0000"/>
              </a:solidFill>
              <a:latin typeface="Century Gothic" pitchFamily="34" charset="0"/>
            </a:endParaRPr>
          </a:p>
        </p:txBody>
      </p:sp>
      <p:sp>
        <p:nvSpPr>
          <p:cNvPr id="11" name="CuadroTexto 10">
            <a:extLst>
              <a:ext uri="{FF2B5EF4-FFF2-40B4-BE49-F238E27FC236}">
                <a16:creationId xmlns:a16="http://schemas.microsoft.com/office/drawing/2014/main" xmlns="" id="{AA9555EF-BDF1-4C81-A0DA-2586E4B4D82C}"/>
              </a:ext>
            </a:extLst>
          </p:cNvPr>
          <p:cNvSpPr txBox="1"/>
          <p:nvPr/>
        </p:nvSpPr>
        <p:spPr>
          <a:xfrm>
            <a:off x="8690996" y="3345644"/>
            <a:ext cx="2736647" cy="369332"/>
          </a:xfrm>
          <a:prstGeom prst="rect">
            <a:avLst/>
          </a:prstGeom>
          <a:noFill/>
        </p:spPr>
        <p:txBody>
          <a:bodyPr wrap="none" rtlCol="0">
            <a:spAutoFit/>
          </a:bodyPr>
          <a:lstStyle>
            <a:defPPr>
              <a:defRPr lang="es-MX"/>
            </a:defPPr>
            <a:lvl1pPr>
              <a:defRPr b="1">
                <a:solidFill>
                  <a:srgbClr val="FFFF00"/>
                </a:solidFill>
              </a:defRPr>
            </a:lvl1pPr>
          </a:lstStyle>
          <a:p>
            <a:r>
              <a:rPr lang="es-MX" dirty="0" smtClean="0"/>
              <a:t>Ixtapaluca “La Cañada”</a:t>
            </a:r>
            <a:endParaRPr lang="es-MX" dirty="0"/>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86" y="1279998"/>
            <a:ext cx="6980117" cy="3926316"/>
          </a:xfrm>
          <a:prstGeom prst="hexagon">
            <a:avLst/>
          </a:prstGeom>
        </p:spPr>
      </p:pic>
      <p:sp>
        <p:nvSpPr>
          <p:cNvPr id="8" name="CuadroTexto 7">
            <a:extLst>
              <a:ext uri="{FF2B5EF4-FFF2-40B4-BE49-F238E27FC236}">
                <a16:creationId xmlns:a16="http://schemas.microsoft.com/office/drawing/2014/main" xmlns="" id="{EF977F61-9A6D-4A24-9E13-0CED0E0D9AAD}"/>
              </a:ext>
            </a:extLst>
          </p:cNvPr>
          <p:cNvSpPr txBox="1"/>
          <p:nvPr/>
        </p:nvSpPr>
        <p:spPr>
          <a:xfrm>
            <a:off x="2870375" y="1490905"/>
            <a:ext cx="2677336" cy="369332"/>
          </a:xfrm>
          <a:prstGeom prst="rect">
            <a:avLst/>
          </a:prstGeom>
          <a:noFill/>
        </p:spPr>
        <p:txBody>
          <a:bodyPr wrap="none" rtlCol="0">
            <a:spAutoFit/>
          </a:bodyPr>
          <a:lstStyle/>
          <a:p>
            <a:r>
              <a:rPr lang="es-MX" b="1" dirty="0" smtClean="0">
                <a:solidFill>
                  <a:srgbClr val="FFFF00"/>
                </a:solidFill>
              </a:rPr>
              <a:t>Ixtapaluca “El Milagro”</a:t>
            </a:r>
            <a:endParaRPr lang="es-MX" b="1" dirty="0">
              <a:solidFill>
                <a:srgbClr val="FFFF00"/>
              </a:solidFill>
            </a:endParaRPr>
          </a:p>
        </p:txBody>
      </p:sp>
      <p:pic>
        <p:nvPicPr>
          <p:cNvPr id="4" name="Imagen 3"/>
          <p:cNvPicPr>
            <a:picLocks noChangeAspect="1"/>
          </p:cNvPicPr>
          <p:nvPr/>
        </p:nvPicPr>
        <p:blipFill rotWithShape="1">
          <a:blip r:embed="rId4" cstate="print"/>
          <a:srcRect l="32162" t="14175" r="33648" b="15796"/>
          <a:stretch/>
        </p:blipFill>
        <p:spPr>
          <a:xfrm>
            <a:off x="329428" y="3290567"/>
            <a:ext cx="2972580" cy="3424929"/>
          </a:xfrm>
          <a:prstGeom prst="rect">
            <a:avLst/>
          </a:prstGeom>
          <a:ln w="28575">
            <a:solidFill>
              <a:srgbClr val="C00000"/>
            </a:solidFill>
          </a:ln>
        </p:spPr>
      </p:pic>
      <p:pic>
        <p:nvPicPr>
          <p:cNvPr id="6" name="Imagen 5"/>
          <p:cNvPicPr>
            <a:picLocks noChangeAspect="1"/>
          </p:cNvPicPr>
          <p:nvPr/>
        </p:nvPicPr>
        <p:blipFill rotWithShape="1">
          <a:blip r:embed="rId5" cstate="print"/>
          <a:srcRect l="21689" t="33994" r="21621" b="12552"/>
          <a:stretch/>
        </p:blipFill>
        <p:spPr>
          <a:xfrm>
            <a:off x="7307288" y="751049"/>
            <a:ext cx="4590458" cy="2434748"/>
          </a:xfrm>
          <a:prstGeom prst="rect">
            <a:avLst/>
          </a:prstGeom>
          <a:ln w="28575">
            <a:solidFill>
              <a:srgbClr val="C00000"/>
            </a:solidFill>
          </a:ln>
        </p:spPr>
      </p:pic>
    </p:spTree>
    <p:extLst>
      <p:ext uri="{BB962C8B-B14F-4D97-AF65-F5344CB8AC3E}">
        <p14:creationId xmlns:p14="http://schemas.microsoft.com/office/powerpoint/2010/main" val="1975523440"/>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srcRect l="26351" t="12493" r="31352" b="11952"/>
          <a:stretch/>
        </p:blipFill>
        <p:spPr>
          <a:xfrm>
            <a:off x="428369" y="1153298"/>
            <a:ext cx="5156886" cy="5181600"/>
          </a:xfrm>
          <a:prstGeom prst="rect">
            <a:avLst/>
          </a:prstGeom>
          <a:ln w="28575">
            <a:solidFill>
              <a:srgbClr val="7030A0"/>
            </a:solid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3" cstate="print"/>
          <a:srcRect l="23109" t="18979" r="38851" b="26847"/>
          <a:stretch/>
        </p:blipFill>
        <p:spPr>
          <a:xfrm>
            <a:off x="5848865" y="856736"/>
            <a:ext cx="6046754" cy="4843848"/>
          </a:xfrm>
          <a:prstGeom prst="rect">
            <a:avLst/>
          </a:prstGeom>
          <a:ln w="28575">
            <a:solidFill>
              <a:srgbClr val="7030A0"/>
            </a:solidFill>
          </a:ln>
          <a:effectLst>
            <a:outerShdw blurRad="292100" dist="139700" dir="2700000" algn="tl" rotWithShape="0">
              <a:srgbClr val="333333">
                <a:alpha val="65000"/>
              </a:srgbClr>
            </a:outerShdw>
          </a:effectLst>
        </p:spPr>
      </p:pic>
      <p:sp>
        <p:nvSpPr>
          <p:cNvPr id="6" name="CuadroTexto 5"/>
          <p:cNvSpPr txBox="1"/>
          <p:nvPr/>
        </p:nvSpPr>
        <p:spPr>
          <a:xfrm>
            <a:off x="2026509" y="672070"/>
            <a:ext cx="1960606"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MX" dirty="0" smtClean="0">
                <a:solidFill>
                  <a:srgbClr val="FFFF00"/>
                </a:solidFill>
              </a:rPr>
              <a:t>Cuautitlán Izcalli</a:t>
            </a:r>
            <a:endParaRPr lang="es-MX" dirty="0">
              <a:solidFill>
                <a:srgbClr val="FFFF00"/>
              </a:solidFill>
            </a:endParaRPr>
          </a:p>
        </p:txBody>
      </p:sp>
      <p:sp>
        <p:nvSpPr>
          <p:cNvPr id="7" name="CuadroTexto 6"/>
          <p:cNvSpPr txBox="1"/>
          <p:nvPr/>
        </p:nvSpPr>
        <p:spPr>
          <a:xfrm>
            <a:off x="8497331" y="5874265"/>
            <a:ext cx="1478691"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MX" dirty="0" smtClean="0">
                <a:solidFill>
                  <a:srgbClr val="FFFF00"/>
                </a:solidFill>
              </a:rPr>
              <a:t>Tepotzotlán</a:t>
            </a:r>
            <a:endParaRPr lang="es-MX" dirty="0">
              <a:solidFill>
                <a:srgbClr val="FFFF00"/>
              </a:solidFill>
            </a:endParaRPr>
          </a:p>
        </p:txBody>
      </p:sp>
    </p:spTree>
    <p:extLst>
      <p:ext uri="{BB962C8B-B14F-4D97-AF65-F5344CB8AC3E}">
        <p14:creationId xmlns:p14="http://schemas.microsoft.com/office/powerpoint/2010/main" val="2297678781"/>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15" y="815546"/>
            <a:ext cx="4506098" cy="5869460"/>
          </a:xfrm>
          <a:prstGeom prst="rect">
            <a:avLst/>
          </a:prstGeom>
          <a:noFill/>
          <a:ln>
            <a:noFill/>
          </a:ln>
        </p:spPr>
      </p:pic>
      <p:sp>
        <p:nvSpPr>
          <p:cNvPr id="6" name="Rectángulo 5"/>
          <p:cNvSpPr/>
          <p:nvPr/>
        </p:nvSpPr>
        <p:spPr>
          <a:xfrm>
            <a:off x="2586681" y="3107722"/>
            <a:ext cx="1713469" cy="1626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3418701" y="6186615"/>
            <a:ext cx="881448" cy="1688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4300149" y="4547286"/>
            <a:ext cx="1031563" cy="162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5741772" y="3453402"/>
            <a:ext cx="5380223" cy="2031325"/>
          </a:xfrm>
          <a:prstGeom prst="rect">
            <a:avLst/>
          </a:prstGeom>
        </p:spPr>
        <p:txBody>
          <a:bodyPr wrap="square">
            <a:spAutoFit/>
          </a:bodyPr>
          <a:lstStyle/>
          <a:p>
            <a:pPr algn="just"/>
            <a:r>
              <a:rPr lang="es-MX" b="1" dirty="0" smtClean="0">
                <a:latin typeface="Century Gothic" panose="020B0502020202020204" pitchFamily="34" charset="0"/>
                <a:ea typeface="Calibri" panose="020F0502020204030204" pitchFamily="34" charset="0"/>
                <a:cs typeface="Arial" panose="020B0604020202020204" pitchFamily="34" charset="0"/>
              </a:rPr>
              <a:t>El </a:t>
            </a:r>
            <a:r>
              <a:rPr lang="es-MX" b="1" dirty="0">
                <a:latin typeface="Century Gothic" panose="020B0502020202020204" pitchFamily="34" charset="0"/>
                <a:ea typeface="Calibri" panose="020F0502020204030204" pitchFamily="34" charset="0"/>
                <a:cs typeface="Arial" panose="020B0604020202020204" pitchFamily="34" charset="0"/>
              </a:rPr>
              <a:t>Estado de México resulta ser el principal aportador de CH</a:t>
            </a:r>
            <a:r>
              <a:rPr lang="es-MX" b="1" baseline="-25000" dirty="0">
                <a:latin typeface="Century Gothic" panose="020B0502020202020204" pitchFamily="34" charset="0"/>
                <a:ea typeface="Calibri" panose="020F0502020204030204" pitchFamily="34" charset="0"/>
                <a:cs typeface="Arial" panose="020B0604020202020204" pitchFamily="34" charset="0"/>
              </a:rPr>
              <a:t>4</a:t>
            </a:r>
            <a:r>
              <a:rPr lang="es-MX" b="1" dirty="0">
                <a:latin typeface="Century Gothic" panose="020B0502020202020204" pitchFamily="34" charset="0"/>
                <a:ea typeface="Calibri" panose="020F0502020204030204" pitchFamily="34" charset="0"/>
                <a:cs typeface="Arial" panose="020B0604020202020204" pitchFamily="34" charset="0"/>
              </a:rPr>
              <a:t> con 1394.41 t/día, </a:t>
            </a:r>
            <a:r>
              <a:rPr lang="es-MX" b="1" dirty="0" smtClean="0">
                <a:latin typeface="Century Gothic" panose="020B0502020202020204" pitchFamily="34" charset="0"/>
                <a:ea typeface="Calibri" panose="020F0502020204030204" pitchFamily="34" charset="0"/>
                <a:cs typeface="Arial" panose="020B0604020202020204" pitchFamily="34" charset="0"/>
              </a:rPr>
              <a:t>valor que corresponde </a:t>
            </a:r>
            <a:r>
              <a:rPr lang="es-MX" b="1" dirty="0">
                <a:latin typeface="Century Gothic" panose="020B0502020202020204" pitchFamily="34" charset="0"/>
                <a:ea typeface="Calibri" panose="020F0502020204030204" pitchFamily="34" charset="0"/>
                <a:cs typeface="Arial" panose="020B0604020202020204" pitchFamily="34" charset="0"/>
              </a:rPr>
              <a:t>al 18% del total </a:t>
            </a:r>
            <a:r>
              <a:rPr lang="es-MX" b="1" dirty="0" smtClean="0">
                <a:latin typeface="Century Gothic" panose="020B0502020202020204" pitchFamily="34" charset="0"/>
                <a:ea typeface="Calibri" panose="020F0502020204030204" pitchFamily="34" charset="0"/>
                <a:cs typeface="Arial" panose="020B0604020202020204" pitchFamily="34" charset="0"/>
              </a:rPr>
              <a:t>nacional. </a:t>
            </a:r>
          </a:p>
          <a:p>
            <a:pPr algn="just"/>
            <a:endParaRPr lang="es-MX" b="1" dirty="0" smtClean="0">
              <a:latin typeface="Century Gothic" panose="020B0502020202020204" pitchFamily="34" charset="0"/>
              <a:ea typeface="Calibri" panose="020F0502020204030204" pitchFamily="34" charset="0"/>
              <a:cs typeface="Arial" panose="020B0604020202020204" pitchFamily="34" charset="0"/>
            </a:endParaRPr>
          </a:p>
          <a:p>
            <a:pPr algn="just"/>
            <a:r>
              <a:rPr lang="es-MX" b="1" dirty="0" smtClean="0">
                <a:latin typeface="Century Gothic" panose="020B0502020202020204" pitchFamily="34" charset="0"/>
                <a:ea typeface="Calibri" panose="020F0502020204030204" pitchFamily="34" charset="0"/>
                <a:cs typeface="Arial" panose="020B0604020202020204" pitchFamily="34" charset="0"/>
              </a:rPr>
              <a:t>Dentro </a:t>
            </a:r>
            <a:r>
              <a:rPr lang="es-MX" b="1" dirty="0">
                <a:latin typeface="Century Gothic" panose="020B0502020202020204" pitchFamily="34" charset="0"/>
                <a:ea typeface="Calibri" panose="020F0502020204030204" pitchFamily="34" charset="0"/>
                <a:cs typeface="Arial" panose="020B0604020202020204" pitchFamily="34" charset="0"/>
              </a:rPr>
              <a:t>de las 1394.41 t/día están incluidas las emisiones que en todo caso le deberían corresponder a la </a:t>
            </a:r>
            <a:r>
              <a:rPr lang="es-MX" b="1" dirty="0" smtClean="0">
                <a:latin typeface="Century Gothic" panose="020B0502020202020204" pitchFamily="34" charset="0"/>
                <a:ea typeface="Calibri" panose="020F0502020204030204" pitchFamily="34" charset="0"/>
                <a:cs typeface="Arial" panose="020B0604020202020204" pitchFamily="34" charset="0"/>
              </a:rPr>
              <a:t>CDMX.</a:t>
            </a:r>
            <a:endParaRPr lang="es-MX" b="1" dirty="0"/>
          </a:p>
        </p:txBody>
      </p:sp>
      <p:sp>
        <p:nvSpPr>
          <p:cNvPr id="10" name="Rectángulo 9"/>
          <p:cNvSpPr/>
          <p:nvPr/>
        </p:nvSpPr>
        <p:spPr>
          <a:xfrm>
            <a:off x="5520266" y="1668092"/>
            <a:ext cx="6096000" cy="1304460"/>
          </a:xfrm>
          <a:prstGeom prst="rect">
            <a:avLst/>
          </a:prstGeom>
        </p:spPr>
        <p:txBody>
          <a:bodyPr>
            <a:spAutoFit/>
          </a:bodyPr>
          <a:lstStyle/>
          <a:p>
            <a:pPr marL="285750" indent="-285750" algn="just">
              <a:lnSpc>
                <a:spcPct val="115000"/>
              </a:lnSpc>
              <a:spcAft>
                <a:spcPts val="1000"/>
              </a:spcAft>
              <a:buFont typeface="Arial" panose="020B0604020202020204" pitchFamily="34" charset="0"/>
              <a:buChar char="•"/>
            </a:pPr>
            <a:r>
              <a:rPr lang="es-MX" b="1" dirty="0" smtClean="0">
                <a:solidFill>
                  <a:srgbClr val="FF0000"/>
                </a:solidFill>
                <a:latin typeface="Century Gothic" panose="020B0502020202020204" pitchFamily="34" charset="0"/>
                <a:ea typeface="MS Mincho"/>
                <a:cs typeface="Arial" panose="020B0604020202020204" pitchFamily="34" charset="0"/>
              </a:rPr>
              <a:t>Generación </a:t>
            </a:r>
            <a:r>
              <a:rPr lang="es-MX" b="1" dirty="0">
                <a:solidFill>
                  <a:srgbClr val="FF0000"/>
                </a:solidFill>
                <a:latin typeface="Century Gothic" panose="020B0502020202020204" pitchFamily="34" charset="0"/>
                <a:ea typeface="MS Mincho"/>
                <a:cs typeface="Arial" panose="020B0604020202020204" pitchFamily="34" charset="0"/>
              </a:rPr>
              <a:t>de metano anual (</a:t>
            </a:r>
            <a:r>
              <a:rPr lang="es-MX" b="1" dirty="0" smtClean="0">
                <a:solidFill>
                  <a:srgbClr val="FF0000"/>
                </a:solidFill>
                <a:latin typeface="Century Gothic" panose="020B0502020202020204" pitchFamily="34" charset="0"/>
                <a:ea typeface="MS Mincho"/>
                <a:cs typeface="Arial" panose="020B0604020202020204" pitchFamily="34" charset="0"/>
              </a:rPr>
              <a:t>GMA)</a:t>
            </a:r>
          </a:p>
          <a:p>
            <a:pPr marL="285750" indent="-285750" algn="just">
              <a:lnSpc>
                <a:spcPct val="115000"/>
              </a:lnSpc>
              <a:spcAft>
                <a:spcPts val="1000"/>
              </a:spcAft>
              <a:buFont typeface="Arial" panose="020B0604020202020204" pitchFamily="34" charset="0"/>
              <a:buChar char="•"/>
            </a:pPr>
            <a:r>
              <a:rPr lang="es-MX" b="1" dirty="0" smtClean="0">
                <a:solidFill>
                  <a:srgbClr val="FF0000"/>
                </a:solidFill>
                <a:latin typeface="Century Gothic" panose="020B0502020202020204" pitchFamily="34" charset="0"/>
                <a:ea typeface="MS Mincho"/>
                <a:cs typeface="Arial" panose="020B0604020202020204" pitchFamily="34" charset="0"/>
              </a:rPr>
              <a:t>Generación </a:t>
            </a:r>
            <a:r>
              <a:rPr lang="es-MX" b="1" dirty="0">
                <a:solidFill>
                  <a:srgbClr val="FF0000"/>
                </a:solidFill>
                <a:latin typeface="Century Gothic" panose="020B0502020202020204" pitchFamily="34" charset="0"/>
                <a:ea typeface="MS Mincho"/>
                <a:cs typeface="Arial" panose="020B0604020202020204" pitchFamily="34" charset="0"/>
              </a:rPr>
              <a:t>de bióxido de carbono anual (GBC</a:t>
            </a:r>
            <a:r>
              <a:rPr lang="es-MX" b="1" dirty="0" smtClean="0">
                <a:solidFill>
                  <a:srgbClr val="FF0000"/>
                </a:solidFill>
                <a:latin typeface="Century Gothic" panose="020B0502020202020204" pitchFamily="34" charset="0"/>
                <a:ea typeface="MS Mincho"/>
                <a:cs typeface="Arial" panose="020B0604020202020204" pitchFamily="34" charset="0"/>
              </a:rPr>
              <a:t>)</a:t>
            </a:r>
          </a:p>
          <a:p>
            <a:pPr marL="285750" indent="-285750" algn="just">
              <a:lnSpc>
                <a:spcPct val="115000"/>
              </a:lnSpc>
              <a:spcAft>
                <a:spcPts val="1000"/>
              </a:spcAft>
              <a:buFont typeface="Arial" panose="020B0604020202020204" pitchFamily="34" charset="0"/>
              <a:buChar char="•"/>
            </a:pPr>
            <a:r>
              <a:rPr lang="es-MX" b="1" dirty="0">
                <a:solidFill>
                  <a:srgbClr val="FF0000"/>
                </a:solidFill>
                <a:latin typeface="Century Gothic" panose="020B0502020202020204" pitchFamily="34" charset="0"/>
                <a:ea typeface="MS Mincho"/>
                <a:cs typeface="Arial" panose="020B0604020202020204" pitchFamily="34" charset="0"/>
              </a:rPr>
              <a:t>Emisiones de CN</a:t>
            </a:r>
          </a:p>
        </p:txBody>
      </p:sp>
      <p:sp>
        <p:nvSpPr>
          <p:cNvPr id="12" name="Text Box 5"/>
          <p:cNvSpPr txBox="1">
            <a:spLocks noChangeArrowheads="1"/>
          </p:cNvSpPr>
          <p:nvPr/>
        </p:nvSpPr>
        <p:spPr bwMode="auto">
          <a:xfrm>
            <a:off x="37793" y="158319"/>
            <a:ext cx="12127038"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lnSpc>
                <a:spcPct val="60000"/>
              </a:lnSpc>
              <a:spcBef>
                <a:spcPct val="0"/>
              </a:spcBef>
              <a:buClrTx/>
              <a:buSzTx/>
              <a:buFontTx/>
              <a:buNone/>
            </a:pPr>
            <a:r>
              <a:rPr lang="es-ES_tradnl" altLang="es-MX" sz="2800" b="1" dirty="0" smtClean="0">
                <a:solidFill>
                  <a:srgbClr val="FF0000"/>
                </a:solidFill>
                <a:latin typeface="Century Gothic" pitchFamily="34" charset="0"/>
              </a:rPr>
              <a:t>EMISIONES DE GASES DE EFECTO INVERNADERO Y CARBONO NEGRO</a:t>
            </a:r>
            <a:endParaRPr lang="es-ES_tradnl" altLang="es-MX" sz="2800" b="1" dirty="0">
              <a:solidFill>
                <a:srgbClr val="FF0000"/>
              </a:solidFill>
              <a:latin typeface="Century Gothic" pitchFamily="34" charset="0"/>
            </a:endParaRPr>
          </a:p>
        </p:txBody>
      </p:sp>
    </p:spTree>
    <p:extLst>
      <p:ext uri="{BB962C8B-B14F-4D97-AF65-F5344CB8AC3E}">
        <p14:creationId xmlns:p14="http://schemas.microsoft.com/office/powerpoint/2010/main" val="13480321"/>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0490" y="451262"/>
            <a:ext cx="8955416" cy="6063494"/>
          </a:xfrm>
          <a:prstGeom prst="rect">
            <a:avLst/>
          </a:prstGeom>
          <a:noFill/>
          <a:ln w="28575">
            <a:noFill/>
          </a:ln>
        </p:spPr>
      </p:pic>
    </p:spTree>
    <p:extLst>
      <p:ext uri="{BB962C8B-B14F-4D97-AF65-F5344CB8AC3E}">
        <p14:creationId xmlns:p14="http://schemas.microsoft.com/office/powerpoint/2010/main" val="2497683656"/>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926" y="534390"/>
            <a:ext cx="9243880" cy="5955566"/>
          </a:xfrm>
          <a:prstGeom prst="rect">
            <a:avLst/>
          </a:prstGeom>
          <a:noFill/>
          <a:ln w="28575">
            <a:noFill/>
          </a:ln>
        </p:spPr>
      </p:pic>
    </p:spTree>
    <p:extLst>
      <p:ext uri="{BB962C8B-B14F-4D97-AF65-F5344CB8AC3E}">
        <p14:creationId xmlns:p14="http://schemas.microsoft.com/office/powerpoint/2010/main" val="3402734183"/>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895600" y="28700"/>
            <a:ext cx="6197600" cy="523220"/>
          </a:xfrm>
          <a:prstGeom prst="rect">
            <a:avLst/>
          </a:prstGeom>
          <a:noFill/>
          <a:ln w="9525">
            <a:noFill/>
            <a:miter lim="800000"/>
            <a:headEnd/>
            <a:tailEnd/>
          </a:ln>
          <a:effectLst/>
        </p:spPr>
        <p:txBody>
          <a:bodyPr>
            <a:spAutoFit/>
          </a:bodyPr>
          <a:lstStyle/>
          <a:p>
            <a:pPr algn="ctr">
              <a:spcBef>
                <a:spcPct val="50000"/>
              </a:spcBef>
            </a:pPr>
            <a:r>
              <a:rPr lang="es-MX" altLang="es-MX" sz="2800" b="1" dirty="0">
                <a:solidFill>
                  <a:srgbClr val="FF0000"/>
                </a:solidFill>
                <a:latin typeface="Century Gothic" pitchFamily="34" charset="0"/>
              </a:rPr>
              <a:t>ALGUNOS ANTECEDENTES</a:t>
            </a:r>
            <a:endParaRPr lang="es-ES" altLang="es-MX" sz="2800" b="1" dirty="0">
              <a:solidFill>
                <a:srgbClr val="FF0000"/>
              </a:solidFill>
              <a:latin typeface="Century Gothic" pitchFamily="34" charset="0"/>
            </a:endParaRPr>
          </a:p>
        </p:txBody>
      </p:sp>
      <p:sp>
        <p:nvSpPr>
          <p:cNvPr id="2" name="1 Rectángulo"/>
          <p:cNvSpPr/>
          <p:nvPr/>
        </p:nvSpPr>
        <p:spPr>
          <a:xfrm>
            <a:off x="208478" y="580904"/>
            <a:ext cx="11619346" cy="6555641"/>
          </a:xfrm>
          <a:prstGeom prst="rect">
            <a:avLst/>
          </a:prstGeom>
        </p:spPr>
        <p:txBody>
          <a:bodyPr wrap="square">
            <a:spAutoFit/>
          </a:bodyPr>
          <a:lstStyle/>
          <a:p>
            <a:pPr marL="285750" indent="-285750" algn="just">
              <a:buClr>
                <a:srgbClr val="FF0000"/>
              </a:buClr>
              <a:buSzPct val="250000"/>
              <a:buFont typeface="Arial" pitchFamily="34" charset="0"/>
              <a:buChar char="•"/>
              <a:defRPr/>
            </a:pPr>
            <a:r>
              <a:rPr lang="es-MX" altLang="es-MX" sz="1500" dirty="0">
                <a:latin typeface="Century Gothic" pitchFamily="34" charset="0"/>
                <a:cs typeface="Arial" pitchFamily="34" charset="0"/>
              </a:rPr>
              <a:t>En los años 3000-1000 a.C., se tiene registrado que durante el florecimiento de la civilización minoica en Creta, los desechos se colocaban en grandes hoyos y se cubrían con tierra a intervalos. </a:t>
            </a:r>
          </a:p>
          <a:p>
            <a:pPr>
              <a:buClr>
                <a:srgbClr val="FF0000"/>
              </a:buClr>
              <a:buSzPct val="250000"/>
              <a:defRPr/>
            </a:pPr>
            <a:r>
              <a:rPr lang="es-MX" altLang="es-MX" sz="1500" b="1" i="1" dirty="0" smtClean="0">
                <a:solidFill>
                  <a:srgbClr val="C00000"/>
                </a:solidFill>
                <a:latin typeface="Century Gothic" pitchFamily="34" charset="0"/>
                <a:cs typeface="Arial" pitchFamily="34" charset="0"/>
              </a:rPr>
              <a:t>       J</a:t>
            </a:r>
            <a:r>
              <a:rPr lang="es-MX" altLang="es-MX" sz="1500" b="1" i="1" dirty="0">
                <a:solidFill>
                  <a:srgbClr val="C00000"/>
                </a:solidFill>
                <a:latin typeface="Century Gothic" pitchFamily="34" charset="0"/>
                <a:cs typeface="Arial" pitchFamily="34" charset="0"/>
              </a:rPr>
              <a:t>. </a:t>
            </a:r>
            <a:r>
              <a:rPr lang="es-MX" altLang="es-MX" sz="1500" b="1" i="1" dirty="0" err="1">
                <a:solidFill>
                  <a:srgbClr val="C00000"/>
                </a:solidFill>
                <a:latin typeface="Century Gothic" pitchFamily="34" charset="0"/>
                <a:cs typeface="Arial" pitchFamily="34" charset="0"/>
              </a:rPr>
              <a:t>Priestley</a:t>
            </a:r>
            <a:r>
              <a:rPr lang="es-MX" altLang="es-MX" sz="1500" b="1" i="1" dirty="0">
                <a:solidFill>
                  <a:srgbClr val="C00000"/>
                </a:solidFill>
                <a:latin typeface="Century Gothic" pitchFamily="34" charset="0"/>
                <a:cs typeface="Arial" pitchFamily="34" charset="0"/>
              </a:rPr>
              <a:t>, “</a:t>
            </a:r>
            <a:r>
              <a:rPr lang="es-MX" altLang="es-MX" sz="1500" b="1" i="1" dirty="0" err="1">
                <a:solidFill>
                  <a:srgbClr val="C00000"/>
                </a:solidFill>
                <a:latin typeface="Century Gothic" pitchFamily="34" charset="0"/>
                <a:cs typeface="Arial" pitchFamily="34" charset="0"/>
              </a:rPr>
              <a:t>Civilization</a:t>
            </a:r>
            <a:r>
              <a:rPr lang="es-MX" altLang="es-MX" sz="1500" b="1" i="1" dirty="0">
                <a:solidFill>
                  <a:srgbClr val="C00000"/>
                </a:solidFill>
                <a:latin typeface="Century Gothic" pitchFamily="34" charset="0"/>
                <a:cs typeface="Arial" pitchFamily="34" charset="0"/>
              </a:rPr>
              <a:t>, </a:t>
            </a:r>
            <a:r>
              <a:rPr lang="es-MX" altLang="es-MX" sz="1500" b="1" i="1" dirty="0" err="1">
                <a:solidFill>
                  <a:srgbClr val="C00000"/>
                </a:solidFill>
                <a:latin typeface="Century Gothic" pitchFamily="34" charset="0"/>
                <a:cs typeface="Arial" pitchFamily="34" charset="0"/>
              </a:rPr>
              <a:t>Water</a:t>
            </a:r>
            <a:r>
              <a:rPr lang="es-MX" altLang="es-MX" sz="1500" b="1" i="1" dirty="0">
                <a:solidFill>
                  <a:srgbClr val="C00000"/>
                </a:solidFill>
                <a:latin typeface="Century Gothic" pitchFamily="34" charset="0"/>
                <a:cs typeface="Arial" pitchFamily="34" charset="0"/>
              </a:rPr>
              <a:t> and </a:t>
            </a:r>
            <a:r>
              <a:rPr lang="es-MX" altLang="es-MX" sz="1500" b="1" i="1" dirty="0" err="1">
                <a:solidFill>
                  <a:srgbClr val="C00000"/>
                </a:solidFill>
                <a:latin typeface="Century Gothic" pitchFamily="34" charset="0"/>
                <a:cs typeface="Arial" pitchFamily="34" charset="0"/>
              </a:rPr>
              <a:t>Wastes</a:t>
            </a:r>
            <a:r>
              <a:rPr lang="es-MX" altLang="es-MX" sz="1500" b="1" i="1" dirty="0">
                <a:solidFill>
                  <a:srgbClr val="C00000"/>
                </a:solidFill>
                <a:latin typeface="Century Gothic" pitchFamily="34" charset="0"/>
                <a:cs typeface="Arial" pitchFamily="34" charset="0"/>
              </a:rPr>
              <a:t>”, en </a:t>
            </a:r>
            <a:r>
              <a:rPr lang="es-MX" altLang="es-MX" sz="1500" b="1" i="1" dirty="0" err="1">
                <a:solidFill>
                  <a:srgbClr val="C00000"/>
                </a:solidFill>
                <a:latin typeface="Century Gothic" pitchFamily="34" charset="0"/>
                <a:cs typeface="Arial" pitchFamily="34" charset="0"/>
              </a:rPr>
              <a:t>Chemistry</a:t>
            </a:r>
            <a:r>
              <a:rPr lang="es-MX" altLang="es-MX" sz="1500" b="1" i="1" dirty="0">
                <a:solidFill>
                  <a:srgbClr val="C00000"/>
                </a:solidFill>
                <a:latin typeface="Century Gothic" pitchFamily="34" charset="0"/>
                <a:cs typeface="Arial" pitchFamily="34" charset="0"/>
              </a:rPr>
              <a:t> and </a:t>
            </a:r>
            <a:r>
              <a:rPr lang="es-MX" altLang="es-MX" sz="1500" b="1" i="1" dirty="0" err="1">
                <a:solidFill>
                  <a:srgbClr val="C00000"/>
                </a:solidFill>
                <a:latin typeface="Century Gothic" pitchFamily="34" charset="0"/>
                <a:cs typeface="Arial" pitchFamily="34" charset="0"/>
              </a:rPr>
              <a:t>Industry</a:t>
            </a:r>
            <a:r>
              <a:rPr lang="es-MX" altLang="es-MX" sz="1500" b="1" i="1" dirty="0">
                <a:solidFill>
                  <a:srgbClr val="C00000"/>
                </a:solidFill>
                <a:latin typeface="Century Gothic" pitchFamily="34" charset="0"/>
                <a:cs typeface="Arial" pitchFamily="34" charset="0"/>
              </a:rPr>
              <a:t>, No. 23, marzo  1968</a:t>
            </a:r>
            <a:r>
              <a:rPr lang="es-MX" altLang="es-MX" sz="1500" b="1" i="1" dirty="0" smtClean="0">
                <a:solidFill>
                  <a:srgbClr val="C00000"/>
                </a:solidFill>
                <a:latin typeface="Century Gothic" pitchFamily="34" charset="0"/>
                <a:cs typeface="Arial" pitchFamily="34" charset="0"/>
              </a:rPr>
              <a:t>.</a:t>
            </a:r>
          </a:p>
          <a:p>
            <a:pPr>
              <a:buClr>
                <a:srgbClr val="FF0000"/>
              </a:buClr>
              <a:buSzPct val="250000"/>
              <a:buFont typeface="Arial" pitchFamily="34" charset="0"/>
              <a:buChar char="•"/>
              <a:defRPr/>
            </a:pPr>
            <a:endParaRPr lang="es-MX" altLang="es-MX" sz="1500" b="1" i="1" dirty="0" smtClean="0">
              <a:solidFill>
                <a:srgbClr val="C00000"/>
              </a:solidFill>
              <a:latin typeface="Century Gothic" pitchFamily="34" charset="0"/>
              <a:cs typeface="Arial" pitchFamily="34" charset="0"/>
            </a:endParaRPr>
          </a:p>
          <a:p>
            <a:pPr marL="285750" indent="-285750" algn="just">
              <a:buClr>
                <a:srgbClr val="FF0000"/>
              </a:buClr>
              <a:buSzPct val="250000"/>
              <a:buFont typeface="Arial" pitchFamily="34" charset="0"/>
              <a:buChar char="•"/>
              <a:defRPr/>
            </a:pPr>
            <a:r>
              <a:rPr lang="es-MX" altLang="es-MX" sz="1500" dirty="0" smtClean="0">
                <a:latin typeface="Century Gothic" pitchFamily="34" charset="0"/>
                <a:cs typeface="Arial" pitchFamily="34" charset="0"/>
              </a:rPr>
              <a:t>Existen </a:t>
            </a:r>
            <a:r>
              <a:rPr lang="es-MX" altLang="es-MX" sz="1500" dirty="0">
                <a:latin typeface="Century Gothic" pitchFamily="34" charset="0"/>
                <a:cs typeface="Arial" pitchFamily="34" charset="0"/>
              </a:rPr>
              <a:t>evidencias arqueológicas de que los residuos y objetos metálicos no útiles ya eran reciclados en el año 3000 a.C., es decir, poco después del comienzo de la metalurgia. </a:t>
            </a:r>
          </a:p>
          <a:p>
            <a:pPr>
              <a:buClr>
                <a:srgbClr val="FF0000"/>
              </a:buClr>
              <a:buSzPct val="250000"/>
              <a:buFont typeface="Arial" pitchFamily="34" charset="0"/>
              <a:buChar char="•"/>
              <a:defRPr/>
            </a:pPr>
            <a:endParaRPr lang="es-MX" altLang="es-MX" sz="1500" b="1" i="1" dirty="0">
              <a:solidFill>
                <a:srgbClr val="C00000"/>
              </a:solidFill>
              <a:latin typeface="Century Gothic" pitchFamily="34" charset="0"/>
              <a:cs typeface="Arial" pitchFamily="34" charset="0"/>
            </a:endParaRPr>
          </a:p>
          <a:p>
            <a:pPr marL="285750" indent="-285750" algn="just">
              <a:buClr>
                <a:srgbClr val="FF0000"/>
              </a:buClr>
              <a:buSzPct val="250000"/>
              <a:buFont typeface="Arial" pitchFamily="34" charset="0"/>
              <a:buChar char="•"/>
              <a:defRPr/>
            </a:pPr>
            <a:r>
              <a:rPr lang="es-MX" altLang="es-MX" sz="1500" dirty="0">
                <a:latin typeface="Century Gothic" pitchFamily="34" charset="0"/>
                <a:cs typeface="Arial" pitchFamily="34" charset="0"/>
              </a:rPr>
              <a:t>Los griegos crearon los primeros basureros “municipales” conocidos en el mundo occidental. Cerca del año 500 a.C. se promulgó en Atenas una ley que exigía llevar los residuos  a por lo menos una milla fuera de las murallas de la ciudad. Asimismo, en Atenas se emitió el primer edicto conocido mediante el que se prohibía tirar basura en las calles.</a:t>
            </a:r>
          </a:p>
          <a:p>
            <a:pPr algn="just">
              <a:buClr>
                <a:srgbClr val="FF0000"/>
              </a:buClr>
              <a:buSzPct val="250000"/>
              <a:defRPr/>
            </a:pPr>
            <a:r>
              <a:rPr lang="es-MX" altLang="es-MX" sz="1500" b="1" i="1" dirty="0" smtClean="0">
                <a:solidFill>
                  <a:srgbClr val="C00000"/>
                </a:solidFill>
                <a:latin typeface="Century Gothic" pitchFamily="34" charset="0"/>
                <a:cs typeface="Arial" pitchFamily="34" charset="0"/>
              </a:rPr>
              <a:t>     G</a:t>
            </a:r>
            <a:r>
              <a:rPr lang="es-MX" altLang="es-MX" sz="1500" b="1" i="1" dirty="0">
                <a:solidFill>
                  <a:srgbClr val="C00000"/>
                </a:solidFill>
                <a:latin typeface="Century Gothic" pitchFamily="34" charset="0"/>
                <a:cs typeface="Arial" pitchFamily="34" charset="0"/>
              </a:rPr>
              <a:t>. D. Wilson, “</a:t>
            </a:r>
            <a:r>
              <a:rPr lang="es-MX" altLang="es-MX" sz="1500" b="1" i="1" dirty="0" err="1">
                <a:solidFill>
                  <a:srgbClr val="C00000"/>
                </a:solidFill>
                <a:latin typeface="Century Gothic" pitchFamily="34" charset="0"/>
                <a:cs typeface="Arial" pitchFamily="34" charset="0"/>
              </a:rPr>
              <a:t>History</a:t>
            </a:r>
            <a:r>
              <a:rPr lang="es-MX" altLang="es-MX" sz="1500" b="1" i="1" dirty="0">
                <a:solidFill>
                  <a:srgbClr val="C00000"/>
                </a:solidFill>
                <a:latin typeface="Century Gothic" pitchFamily="34" charset="0"/>
                <a:cs typeface="Arial" pitchFamily="34" charset="0"/>
              </a:rPr>
              <a:t> of Solid Waste Management”, en G. D. Wilson (ed.), </a:t>
            </a:r>
            <a:r>
              <a:rPr lang="es-MX" altLang="es-MX" sz="1500" b="1" i="1" dirty="0" err="1">
                <a:solidFill>
                  <a:srgbClr val="C00000"/>
                </a:solidFill>
                <a:latin typeface="Century Gothic" pitchFamily="34" charset="0"/>
                <a:cs typeface="Arial" pitchFamily="34" charset="0"/>
              </a:rPr>
              <a:t>Handbook</a:t>
            </a:r>
            <a:r>
              <a:rPr lang="es-MX" altLang="es-MX" sz="1500" b="1" i="1" dirty="0">
                <a:solidFill>
                  <a:srgbClr val="C00000"/>
                </a:solidFill>
                <a:latin typeface="Century Gothic" pitchFamily="34" charset="0"/>
                <a:cs typeface="Arial" pitchFamily="34" charset="0"/>
              </a:rPr>
              <a:t> of Solid Waste Management, Nueva </a:t>
            </a:r>
            <a:r>
              <a:rPr lang="es-MX" altLang="es-MX" sz="1500" b="1" i="1" dirty="0" smtClean="0">
                <a:solidFill>
                  <a:srgbClr val="C00000"/>
                </a:solidFill>
                <a:latin typeface="Century Gothic" pitchFamily="34" charset="0"/>
                <a:cs typeface="Arial" pitchFamily="34" charset="0"/>
              </a:rPr>
              <a:t>       	York</a:t>
            </a:r>
            <a:r>
              <a:rPr lang="es-MX" altLang="es-MX" sz="1500" b="1" i="1" dirty="0">
                <a:solidFill>
                  <a:srgbClr val="C00000"/>
                </a:solidFill>
                <a:latin typeface="Century Gothic" pitchFamily="34" charset="0"/>
                <a:cs typeface="Arial" pitchFamily="34" charset="0"/>
              </a:rPr>
              <a:t>, Editorial Van </a:t>
            </a:r>
            <a:r>
              <a:rPr lang="es-MX" altLang="es-MX" sz="1500" b="1" i="1" dirty="0" err="1">
                <a:solidFill>
                  <a:srgbClr val="C00000"/>
                </a:solidFill>
                <a:latin typeface="Century Gothic" pitchFamily="34" charset="0"/>
                <a:cs typeface="Arial" pitchFamily="34" charset="0"/>
              </a:rPr>
              <a:t>Nostrand</a:t>
            </a:r>
            <a:r>
              <a:rPr lang="es-MX" altLang="es-MX" sz="1500" b="1" i="1" dirty="0">
                <a:solidFill>
                  <a:srgbClr val="C00000"/>
                </a:solidFill>
                <a:latin typeface="Century Gothic" pitchFamily="34" charset="0"/>
                <a:cs typeface="Arial" pitchFamily="34" charset="0"/>
              </a:rPr>
              <a:t>, 1977</a:t>
            </a:r>
            <a:r>
              <a:rPr lang="es-MX" altLang="es-MX" sz="1500" b="1" i="1" dirty="0" smtClean="0">
                <a:solidFill>
                  <a:srgbClr val="C00000"/>
                </a:solidFill>
                <a:latin typeface="Century Gothic" pitchFamily="34" charset="0"/>
                <a:cs typeface="Arial" pitchFamily="34" charset="0"/>
              </a:rPr>
              <a:t>.</a:t>
            </a:r>
          </a:p>
          <a:p>
            <a:pPr algn="just">
              <a:buClr>
                <a:srgbClr val="FF0000"/>
              </a:buClr>
              <a:buSzPct val="250000"/>
              <a:buFont typeface="Arial" pitchFamily="34" charset="0"/>
              <a:buChar char="•"/>
              <a:defRPr/>
            </a:pPr>
            <a:endParaRPr lang="es-MX" altLang="es-MX" sz="1500" b="1" i="1" dirty="0">
              <a:solidFill>
                <a:srgbClr val="C00000"/>
              </a:solidFill>
              <a:latin typeface="Century Gothic" pitchFamily="34" charset="0"/>
              <a:cs typeface="Arial" pitchFamily="34" charset="0"/>
            </a:endParaRPr>
          </a:p>
          <a:p>
            <a:pPr marL="285750" indent="-285750" algn="just">
              <a:buClr>
                <a:srgbClr val="FF0000"/>
              </a:buClr>
              <a:buSzPct val="250000"/>
              <a:buFont typeface="Arial" pitchFamily="34" charset="0"/>
              <a:buChar char="•"/>
              <a:defRPr/>
            </a:pPr>
            <a:r>
              <a:rPr lang="es-MX" altLang="es-MX" sz="1500" dirty="0" smtClean="0">
                <a:latin typeface="Century Gothic" pitchFamily="34" charset="0"/>
                <a:cs typeface="Arial" pitchFamily="34" charset="0"/>
              </a:rPr>
              <a:t>En </a:t>
            </a:r>
            <a:r>
              <a:rPr lang="es-MX" altLang="es-MX" sz="1500" dirty="0">
                <a:latin typeface="Century Gothic" pitchFamily="34" charset="0"/>
                <a:cs typeface="Arial" pitchFamily="34" charset="0"/>
              </a:rPr>
              <a:t>la capital azteca del México prehispánico, estaba prohibido tirar basura en las calles, había personas encargadas de barrerlas y se penalizaba a los infractores de tal ordenamiento. </a:t>
            </a:r>
          </a:p>
          <a:p>
            <a:pPr algn="just">
              <a:buClr>
                <a:srgbClr val="FF0000"/>
              </a:buClr>
              <a:buSzPct val="250000"/>
              <a:defRPr/>
            </a:pPr>
            <a:r>
              <a:rPr lang="es-MX" altLang="es-MX" sz="1500" b="1" i="1" dirty="0" smtClean="0">
                <a:solidFill>
                  <a:srgbClr val="C00000"/>
                </a:solidFill>
                <a:latin typeface="Century Gothic" pitchFamily="34" charset="0"/>
                <a:cs typeface="Arial" pitchFamily="34" charset="0"/>
              </a:rPr>
              <a:t>      M</a:t>
            </a:r>
            <a:r>
              <a:rPr lang="es-MX" altLang="es-MX" sz="1500" b="1" i="1" dirty="0">
                <a:solidFill>
                  <a:srgbClr val="C00000"/>
                </a:solidFill>
                <a:latin typeface="Century Gothic" pitchFamily="34" charset="0"/>
                <a:cs typeface="Arial" pitchFamily="34" charset="0"/>
              </a:rPr>
              <a:t>. F. Vizcaíno, La contaminación en México, México, Fondo de Cultura Económica, 1975</a:t>
            </a:r>
            <a:r>
              <a:rPr lang="es-MX" altLang="es-MX" sz="1500" b="1" i="1" dirty="0" smtClean="0">
                <a:solidFill>
                  <a:srgbClr val="C00000"/>
                </a:solidFill>
                <a:latin typeface="Century Gothic" pitchFamily="34" charset="0"/>
                <a:cs typeface="Arial" pitchFamily="34" charset="0"/>
              </a:rPr>
              <a:t>.</a:t>
            </a:r>
          </a:p>
          <a:p>
            <a:pPr algn="just">
              <a:buClr>
                <a:srgbClr val="FF0000"/>
              </a:buClr>
              <a:buSzPct val="250000"/>
              <a:buFont typeface="Arial" pitchFamily="34" charset="0"/>
              <a:buChar char="•"/>
              <a:defRPr/>
            </a:pPr>
            <a:endParaRPr lang="es-MX" altLang="es-MX" sz="1500" b="1" i="1" dirty="0">
              <a:solidFill>
                <a:srgbClr val="C00000"/>
              </a:solidFill>
              <a:latin typeface="Century Gothic" pitchFamily="34" charset="0"/>
              <a:cs typeface="Arial" pitchFamily="34" charset="0"/>
            </a:endParaRPr>
          </a:p>
          <a:p>
            <a:pPr marL="285750" indent="-285750" algn="just">
              <a:buClr>
                <a:srgbClr val="FF0000"/>
              </a:buClr>
              <a:buSzPct val="250000"/>
              <a:buFont typeface="Arial" pitchFamily="34" charset="0"/>
              <a:buChar char="•"/>
              <a:defRPr/>
            </a:pPr>
            <a:r>
              <a:rPr lang="es-MX" altLang="es-MX" sz="1500" dirty="0" smtClean="0">
                <a:latin typeface="Century Gothic" pitchFamily="34" charset="0"/>
                <a:cs typeface="Arial" pitchFamily="34" charset="0"/>
              </a:rPr>
              <a:t>Se </a:t>
            </a:r>
            <a:r>
              <a:rPr lang="es-ES_tradnl" altLang="es-MX" sz="1500" dirty="0">
                <a:latin typeface="Century Gothic" pitchFamily="34" charset="0"/>
                <a:cs typeface="Arial" pitchFamily="34" charset="0"/>
              </a:rPr>
              <a:t>utilizaban grandes braseros para incinerar los desechos combustibles e iluminar La Gran Tenochtitlán de noche, </a:t>
            </a:r>
            <a:r>
              <a:rPr lang="es-ES_tradnl" altLang="es-MX" sz="1500" dirty="0" smtClean="0">
                <a:latin typeface="Century Gothic" pitchFamily="34" charset="0"/>
                <a:cs typeface="Arial" pitchFamily="34" charset="0"/>
              </a:rPr>
              <a:t>sofisticación que </a:t>
            </a:r>
            <a:r>
              <a:rPr lang="es-ES_tradnl" altLang="es-MX" sz="1500" dirty="0">
                <a:latin typeface="Century Gothic" pitchFamily="34" charset="0"/>
                <a:cs typeface="Arial" pitchFamily="34" charset="0"/>
              </a:rPr>
              <a:t>ni en las grandes capitales europeas sucedía. </a:t>
            </a:r>
            <a:endParaRPr lang="es-ES_tradnl" altLang="es-MX" sz="1500" dirty="0" smtClean="0">
              <a:latin typeface="Century Gothic" pitchFamily="34" charset="0"/>
              <a:cs typeface="Arial" pitchFamily="34" charset="0"/>
            </a:endParaRPr>
          </a:p>
          <a:p>
            <a:pPr marL="285750" indent="-285750" algn="just">
              <a:buClr>
                <a:srgbClr val="FF0000"/>
              </a:buClr>
              <a:buSzPct val="250000"/>
              <a:defRPr/>
            </a:pPr>
            <a:endParaRPr lang="es-ES_tradnl" altLang="es-MX" sz="200" dirty="0">
              <a:latin typeface="Century Gothic" pitchFamily="34" charset="0"/>
              <a:cs typeface="Arial" pitchFamily="34" charset="0"/>
            </a:endParaRPr>
          </a:p>
          <a:p>
            <a:pPr algn="just">
              <a:lnSpc>
                <a:spcPts val="1200"/>
              </a:lnSpc>
              <a:buClr>
                <a:srgbClr val="FF0000"/>
              </a:buClr>
              <a:buSzPct val="250000"/>
              <a:defRPr/>
            </a:pPr>
            <a:r>
              <a:rPr lang="es-MX" altLang="es-MX" sz="1500" b="1" i="1" dirty="0" smtClean="0">
                <a:solidFill>
                  <a:srgbClr val="C00000"/>
                </a:solidFill>
                <a:latin typeface="Century Gothic" pitchFamily="34" charset="0"/>
                <a:cs typeface="Arial" pitchFamily="34" charset="0"/>
              </a:rPr>
              <a:t>      W</a:t>
            </a:r>
            <a:r>
              <a:rPr lang="es-MX" altLang="es-MX" sz="1500" b="1" i="1" dirty="0">
                <a:solidFill>
                  <a:srgbClr val="C00000"/>
                </a:solidFill>
                <a:latin typeface="Century Gothic" pitchFamily="34" charset="0"/>
                <a:cs typeface="Arial" pitchFamily="34" charset="0"/>
              </a:rPr>
              <a:t>. </a:t>
            </a:r>
            <a:r>
              <a:rPr lang="es-MX" altLang="es-MX" sz="1500" b="1" i="1" dirty="0" err="1">
                <a:solidFill>
                  <a:srgbClr val="C00000"/>
                </a:solidFill>
                <a:latin typeface="Century Gothic" pitchFamily="34" charset="0"/>
                <a:cs typeface="Arial" pitchFamily="34" charset="0"/>
              </a:rPr>
              <a:t>Bray</a:t>
            </a:r>
            <a:r>
              <a:rPr lang="es-MX" altLang="es-MX" sz="1500" b="1" i="1" dirty="0">
                <a:solidFill>
                  <a:srgbClr val="C00000"/>
                </a:solidFill>
                <a:latin typeface="Century Gothic" pitchFamily="34" charset="0"/>
                <a:cs typeface="Arial" pitchFamily="34" charset="0"/>
              </a:rPr>
              <a:t>, </a:t>
            </a:r>
            <a:r>
              <a:rPr lang="es-MX" altLang="es-MX" sz="1500" b="1" i="1" dirty="0" err="1">
                <a:solidFill>
                  <a:srgbClr val="C00000"/>
                </a:solidFill>
                <a:latin typeface="Century Gothic" pitchFamily="34" charset="0"/>
                <a:cs typeface="Arial" pitchFamily="34" charset="0"/>
              </a:rPr>
              <a:t>Everyday</a:t>
            </a:r>
            <a:r>
              <a:rPr lang="es-MX" altLang="es-MX" sz="1500" b="1" i="1" dirty="0">
                <a:solidFill>
                  <a:srgbClr val="C00000"/>
                </a:solidFill>
                <a:latin typeface="Century Gothic" pitchFamily="34" charset="0"/>
                <a:cs typeface="Arial" pitchFamily="34" charset="0"/>
              </a:rPr>
              <a:t> </a:t>
            </a:r>
            <a:r>
              <a:rPr lang="es-MX" altLang="es-MX" sz="1500" b="1" i="1" dirty="0" err="1">
                <a:solidFill>
                  <a:srgbClr val="C00000"/>
                </a:solidFill>
                <a:latin typeface="Century Gothic" pitchFamily="34" charset="0"/>
                <a:cs typeface="Arial" pitchFamily="34" charset="0"/>
              </a:rPr>
              <a:t>Life</a:t>
            </a:r>
            <a:r>
              <a:rPr lang="es-MX" altLang="es-MX" sz="1500" b="1" i="1" dirty="0">
                <a:solidFill>
                  <a:srgbClr val="C00000"/>
                </a:solidFill>
                <a:latin typeface="Century Gothic" pitchFamily="34" charset="0"/>
                <a:cs typeface="Arial" pitchFamily="34" charset="0"/>
              </a:rPr>
              <a:t> of </a:t>
            </a:r>
            <a:r>
              <a:rPr lang="es-MX" altLang="es-MX" sz="1500" b="1" i="1" dirty="0" err="1">
                <a:solidFill>
                  <a:srgbClr val="C00000"/>
                </a:solidFill>
                <a:latin typeface="Century Gothic" pitchFamily="34" charset="0"/>
                <a:cs typeface="Arial" pitchFamily="34" charset="0"/>
              </a:rPr>
              <a:t>the</a:t>
            </a:r>
            <a:r>
              <a:rPr lang="es-MX" altLang="es-MX" sz="1500" b="1" i="1" dirty="0">
                <a:solidFill>
                  <a:srgbClr val="C00000"/>
                </a:solidFill>
                <a:latin typeface="Century Gothic" pitchFamily="34" charset="0"/>
                <a:cs typeface="Arial" pitchFamily="34" charset="0"/>
              </a:rPr>
              <a:t> </a:t>
            </a:r>
            <a:r>
              <a:rPr lang="es-MX" altLang="es-MX" sz="1500" b="1" i="1" dirty="0" err="1">
                <a:solidFill>
                  <a:srgbClr val="C00000"/>
                </a:solidFill>
                <a:latin typeface="Century Gothic" pitchFamily="34" charset="0"/>
                <a:cs typeface="Arial" pitchFamily="34" charset="0"/>
              </a:rPr>
              <a:t>Aztecs</a:t>
            </a:r>
            <a:r>
              <a:rPr lang="es-MX" altLang="es-MX" sz="1500" b="1" i="1" dirty="0">
                <a:solidFill>
                  <a:srgbClr val="C00000"/>
                </a:solidFill>
                <a:latin typeface="Century Gothic" pitchFamily="34" charset="0"/>
                <a:cs typeface="Arial" pitchFamily="34" charset="0"/>
              </a:rPr>
              <a:t>, Nueva York, Dorset, 1968</a:t>
            </a:r>
            <a:r>
              <a:rPr lang="es-MX" altLang="es-MX" sz="1500" b="1" i="1" dirty="0" smtClean="0">
                <a:solidFill>
                  <a:srgbClr val="C00000"/>
                </a:solidFill>
                <a:latin typeface="Century Gothic" pitchFamily="34" charset="0"/>
                <a:cs typeface="Arial" pitchFamily="34" charset="0"/>
              </a:rPr>
              <a:t>.</a:t>
            </a:r>
          </a:p>
          <a:p>
            <a:pPr>
              <a:lnSpc>
                <a:spcPts val="1200"/>
              </a:lnSpc>
              <a:buClr>
                <a:srgbClr val="FF0000"/>
              </a:buClr>
              <a:buSzPct val="250000"/>
              <a:buFont typeface="Arial" pitchFamily="34" charset="0"/>
              <a:buChar char="•"/>
              <a:defRPr/>
            </a:pPr>
            <a:endParaRPr lang="es-MX" altLang="es-MX" sz="1500" b="1" i="1" dirty="0">
              <a:solidFill>
                <a:srgbClr val="C00000"/>
              </a:solidFill>
              <a:latin typeface="Century Gothic" pitchFamily="34" charset="0"/>
              <a:cs typeface="Arial" pitchFamily="34" charset="0"/>
            </a:endParaRPr>
          </a:p>
          <a:p>
            <a:pPr>
              <a:lnSpc>
                <a:spcPts val="1200"/>
              </a:lnSpc>
              <a:buClr>
                <a:srgbClr val="FF0000"/>
              </a:buClr>
              <a:buSzPct val="250000"/>
              <a:buFont typeface="Arial" pitchFamily="34" charset="0"/>
              <a:buChar char="•"/>
              <a:defRPr/>
            </a:pPr>
            <a:endParaRPr lang="es-MX" altLang="es-MX" sz="1500" b="1" i="1" dirty="0">
              <a:solidFill>
                <a:srgbClr val="C00000"/>
              </a:solidFill>
              <a:latin typeface="Century Gothic" pitchFamily="34" charset="0"/>
              <a:cs typeface="Arial" pitchFamily="34" charset="0"/>
            </a:endParaRPr>
          </a:p>
          <a:p>
            <a:pPr marL="285750" indent="-285750" algn="just">
              <a:lnSpc>
                <a:spcPts val="1200"/>
              </a:lnSpc>
              <a:buClr>
                <a:srgbClr val="FF0000"/>
              </a:buClr>
              <a:buSzPct val="250000"/>
              <a:buFont typeface="Arial" pitchFamily="34" charset="0"/>
              <a:buChar char="•"/>
              <a:defRPr/>
            </a:pPr>
            <a:r>
              <a:rPr lang="es-ES_tradnl" altLang="es-MX" sz="1500" dirty="0">
                <a:latin typeface="Century Gothic" pitchFamily="34" charset="0"/>
                <a:cs typeface="Arial" pitchFamily="34" charset="0"/>
              </a:rPr>
              <a:t>Por iniciativa del Gral. Porfirio Díaz, en 1894 se pretendió instalar un incinerador para  residuos de mercados, establos y mataderos, desechándose el proyecto por el alto costo de su adquisición y de su operación</a:t>
            </a:r>
            <a:r>
              <a:rPr lang="es-ES_tradnl" altLang="es-MX" sz="1500" dirty="0" smtClean="0">
                <a:latin typeface="Century Gothic" pitchFamily="34" charset="0"/>
                <a:cs typeface="Arial" pitchFamily="34" charset="0"/>
              </a:rPr>
              <a:t>.</a:t>
            </a:r>
            <a:endParaRPr lang="es-ES_tradnl" altLang="es-MX" sz="200" dirty="0">
              <a:latin typeface="Century Gothic" pitchFamily="34" charset="0"/>
              <a:cs typeface="Arial" pitchFamily="34" charset="0"/>
            </a:endParaRPr>
          </a:p>
          <a:p>
            <a:pPr algn="just">
              <a:lnSpc>
                <a:spcPts val="1200"/>
              </a:lnSpc>
              <a:buClr>
                <a:srgbClr val="FF0000"/>
              </a:buClr>
              <a:buSzPct val="250000"/>
              <a:defRPr/>
            </a:pPr>
            <a:r>
              <a:rPr lang="es-MX" altLang="es-MX" sz="1500" b="1" i="1" dirty="0" smtClean="0">
                <a:solidFill>
                  <a:srgbClr val="FFFF00"/>
                </a:solidFill>
                <a:latin typeface="Century Gothic" pitchFamily="34" charset="0"/>
                <a:cs typeface="Arial" pitchFamily="34" charset="0"/>
              </a:rPr>
              <a:t>  </a:t>
            </a:r>
            <a:r>
              <a:rPr lang="es-MX" altLang="es-MX" sz="300" b="1" i="1" dirty="0" smtClean="0">
                <a:solidFill>
                  <a:srgbClr val="FFFF00"/>
                </a:solidFill>
                <a:latin typeface="Century Gothic" pitchFamily="34" charset="0"/>
                <a:cs typeface="Arial" pitchFamily="34" charset="0"/>
              </a:rPr>
              <a:t>  </a:t>
            </a:r>
            <a:r>
              <a:rPr lang="es-MX" altLang="es-MX" sz="1500" b="1" i="1" dirty="0" smtClean="0">
                <a:solidFill>
                  <a:srgbClr val="FFFF00"/>
                </a:solidFill>
                <a:latin typeface="Century Gothic" pitchFamily="34" charset="0"/>
                <a:cs typeface="Arial" pitchFamily="34" charset="0"/>
              </a:rPr>
              <a:t>     </a:t>
            </a:r>
            <a:r>
              <a:rPr lang="es-MX" altLang="es-MX" sz="1500" b="1" i="1" dirty="0" smtClean="0">
                <a:solidFill>
                  <a:srgbClr val="C00000"/>
                </a:solidFill>
                <a:latin typeface="Century Gothic" pitchFamily="34" charset="0"/>
                <a:cs typeface="Arial" pitchFamily="34" charset="0"/>
              </a:rPr>
              <a:t>AMCRESPAC</a:t>
            </a:r>
            <a:r>
              <a:rPr lang="es-MX" altLang="es-MX" sz="1500" b="1" i="1" dirty="0">
                <a:solidFill>
                  <a:srgbClr val="C00000"/>
                </a:solidFill>
                <a:latin typeface="Century Gothic" pitchFamily="34" charset="0"/>
                <a:cs typeface="Arial" pitchFamily="34" charset="0"/>
              </a:rPr>
              <a:t>. Bosquejo Histórico del manejo de la Basura en la Cd. de México. 1993</a:t>
            </a:r>
            <a:r>
              <a:rPr lang="es-MX" altLang="es-MX" sz="1500" b="1" i="1" dirty="0" smtClean="0">
                <a:solidFill>
                  <a:srgbClr val="C00000"/>
                </a:solidFill>
                <a:latin typeface="Century Gothic" pitchFamily="34" charset="0"/>
                <a:cs typeface="Arial" pitchFamily="34" charset="0"/>
              </a:rPr>
              <a:t>.</a:t>
            </a:r>
          </a:p>
          <a:p>
            <a:pPr>
              <a:lnSpc>
                <a:spcPts val="1200"/>
              </a:lnSpc>
              <a:buClr>
                <a:srgbClr val="FF0000"/>
              </a:buClr>
              <a:buSzPct val="250000"/>
              <a:buFont typeface="Arial" pitchFamily="34" charset="0"/>
              <a:buChar char="•"/>
              <a:defRPr/>
            </a:pPr>
            <a:endParaRPr lang="es-MX" altLang="es-MX" sz="1500" b="1" i="1" dirty="0">
              <a:solidFill>
                <a:srgbClr val="C00000"/>
              </a:solidFill>
              <a:latin typeface="Century Gothic" pitchFamily="34" charset="0"/>
              <a:cs typeface="Arial" pitchFamily="34" charset="0"/>
            </a:endParaRPr>
          </a:p>
          <a:p>
            <a:pPr>
              <a:lnSpc>
                <a:spcPts val="1200"/>
              </a:lnSpc>
              <a:buClr>
                <a:srgbClr val="FF0000"/>
              </a:buClr>
              <a:buSzPct val="250000"/>
              <a:buFont typeface="Arial" pitchFamily="34" charset="0"/>
              <a:buChar char="•"/>
              <a:defRPr/>
            </a:pPr>
            <a:endParaRPr lang="es-MX" altLang="es-MX" sz="1500" b="1" i="1" dirty="0">
              <a:solidFill>
                <a:srgbClr val="C00000"/>
              </a:solidFill>
              <a:latin typeface="Century Gothic" pitchFamily="34" charset="0"/>
              <a:cs typeface="Arial" pitchFamily="34" charset="0"/>
            </a:endParaRPr>
          </a:p>
          <a:p>
            <a:pPr marL="285750" indent="-285750" algn="just">
              <a:lnSpc>
                <a:spcPts val="1200"/>
              </a:lnSpc>
              <a:buClr>
                <a:srgbClr val="FF0000"/>
              </a:buClr>
              <a:buSzPct val="250000"/>
              <a:buFont typeface="Arial" pitchFamily="34" charset="0"/>
              <a:buChar char="•"/>
              <a:defRPr/>
            </a:pPr>
            <a:r>
              <a:rPr lang="es-ES_tradnl" altLang="es-MX" sz="1500" dirty="0">
                <a:latin typeface="Century Gothic" pitchFamily="34" charset="0"/>
                <a:cs typeface="Arial" pitchFamily="34" charset="0"/>
              </a:rPr>
              <a:t>Entre 1991 y 1994, la Dirección General de Servicios Urbanos de la Secretaría General de Obras y Servicios del Gobierno del D. F.; operó un incinerador de residuos sólidos municipales, con una capacidad para 100 toneladas diarias, el cual requería la utilización de combustible suplementario, por el bajo poder calorífico de los residuos.</a:t>
            </a:r>
          </a:p>
          <a:p>
            <a:pPr algn="just">
              <a:lnSpc>
                <a:spcPts val="1200"/>
              </a:lnSpc>
              <a:buClr>
                <a:srgbClr val="FF0000"/>
              </a:buClr>
              <a:buSzPct val="250000"/>
              <a:defRPr/>
            </a:pPr>
            <a:r>
              <a:rPr lang="es-MX" altLang="es-MX" sz="600" b="1" i="1" dirty="0" smtClean="0">
                <a:solidFill>
                  <a:srgbClr val="FFFF00"/>
                </a:solidFill>
                <a:latin typeface="Century Gothic" pitchFamily="34" charset="0"/>
              </a:rPr>
              <a:t>           </a:t>
            </a:r>
            <a:r>
              <a:rPr lang="es-MX" altLang="es-MX" sz="600" b="1" i="1" dirty="0" smtClean="0">
                <a:solidFill>
                  <a:srgbClr val="C00000"/>
                </a:solidFill>
                <a:latin typeface="Century Gothic" pitchFamily="34" charset="0"/>
              </a:rPr>
              <a:t> </a:t>
            </a:r>
            <a:r>
              <a:rPr lang="es-MX" altLang="es-MX" sz="1500" b="1" i="1" dirty="0">
                <a:solidFill>
                  <a:srgbClr val="C00000"/>
                </a:solidFill>
                <a:latin typeface="Century Gothic" pitchFamily="34" charset="0"/>
                <a:cs typeface="Arial" pitchFamily="34" charset="0"/>
              </a:rPr>
              <a:t>Sánchez G. J. </a:t>
            </a:r>
            <a:r>
              <a:rPr lang="es-MX" altLang="es-MX" sz="1500" b="1" i="1" dirty="0" smtClean="0">
                <a:solidFill>
                  <a:srgbClr val="C00000"/>
                </a:solidFill>
                <a:latin typeface="Century Gothic" pitchFamily="34" charset="0"/>
                <a:cs typeface="Arial" pitchFamily="34" charset="0"/>
              </a:rPr>
              <a:t>2017</a:t>
            </a:r>
            <a:endParaRPr lang="es-MX" altLang="es-MX" sz="1500" b="1" i="1" dirty="0">
              <a:solidFill>
                <a:srgbClr val="C00000"/>
              </a:solidFill>
              <a:latin typeface="Century Gothic" pitchFamily="34" charset="0"/>
              <a:cs typeface="Arial" pitchFamily="34" charset="0"/>
            </a:endParaRPr>
          </a:p>
        </p:txBody>
      </p:sp>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srcRect b="5545"/>
          <a:stretch>
            <a:fillRect/>
          </a:stretch>
        </p:blipFill>
        <p:spPr bwMode="auto">
          <a:xfrm>
            <a:off x="508000" y="909638"/>
            <a:ext cx="11074400" cy="5491162"/>
          </a:xfrm>
          <a:prstGeom prst="rect">
            <a:avLst/>
          </a:prstGeom>
          <a:noFill/>
          <a:ln w="9525">
            <a:noFill/>
            <a:miter lim="800000"/>
            <a:headEnd/>
            <a:tailEnd/>
          </a:ln>
          <a:effectLst/>
        </p:spPr>
      </p:pic>
      <p:sp>
        <p:nvSpPr>
          <p:cNvPr id="8195" name="Text Box 2"/>
          <p:cNvSpPr txBox="1">
            <a:spLocks noChangeArrowheads="1"/>
          </p:cNvSpPr>
          <p:nvPr/>
        </p:nvSpPr>
        <p:spPr bwMode="auto">
          <a:xfrm>
            <a:off x="819397" y="308760"/>
            <a:ext cx="11115303" cy="350865"/>
          </a:xfrm>
          <a:prstGeom prst="rect">
            <a:avLst/>
          </a:prstGeom>
          <a:noFill/>
          <a:ln w="9525">
            <a:noFill/>
            <a:miter lim="800000"/>
            <a:headEnd/>
            <a:tailEnd/>
          </a:ln>
          <a:effectLst/>
        </p:spPr>
        <p:txBody>
          <a:bodyPr wrap="square">
            <a:spAutoFit/>
          </a:bodyPr>
          <a:lstStyle/>
          <a:p>
            <a:pPr algn="ctr">
              <a:lnSpc>
                <a:spcPct val="60000"/>
              </a:lnSpc>
              <a:spcBef>
                <a:spcPct val="0"/>
              </a:spcBef>
            </a:pPr>
            <a:r>
              <a:rPr lang="es-MX" altLang="es-MX" sz="2800" b="1" dirty="0" smtClean="0">
                <a:solidFill>
                  <a:srgbClr val="FF0000"/>
                </a:solidFill>
                <a:latin typeface="Century Gothic" pitchFamily="34" charset="0"/>
              </a:rPr>
              <a:t>PROYECTOS DE NUEVAS TECNOLOGÍAS QUE HAN FRACASADO</a:t>
            </a:r>
            <a:endParaRPr lang="es-ES" altLang="es-MX" sz="2800" b="1" dirty="0" smtClean="0">
              <a:solidFill>
                <a:srgbClr val="FF0000"/>
              </a:solidFill>
              <a:latin typeface="Century Gothic" pitchFamily="34" charset="0"/>
            </a:endParaRPr>
          </a:p>
        </p:txBody>
      </p:sp>
    </p:spTree>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967318" y="736600"/>
            <a:ext cx="10257367" cy="5384800"/>
          </a:xfrm>
          <a:prstGeom prst="rect">
            <a:avLst/>
          </a:prstGeom>
          <a:noFill/>
          <a:ln w="9525">
            <a:noFill/>
            <a:miter lim="800000"/>
            <a:headEnd/>
            <a:tailEnd/>
          </a:ln>
          <a:effectLst/>
        </p:spPr>
      </p:pic>
    </p:spTree>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2" cstate="print"/>
          <a:srcRect/>
          <a:stretch>
            <a:fillRect/>
          </a:stretch>
        </p:blipFill>
        <p:spPr bwMode="auto">
          <a:xfrm>
            <a:off x="965201" y="712789"/>
            <a:ext cx="10259484" cy="5432425"/>
          </a:xfrm>
          <a:prstGeom prst="rect">
            <a:avLst/>
          </a:prstGeom>
          <a:noFill/>
          <a:ln w="9525">
            <a:noFill/>
            <a:miter lim="800000"/>
            <a:headEnd/>
            <a:tailEnd/>
          </a:ln>
          <a:effectLst/>
        </p:spPr>
      </p:pic>
    </p:spTree>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31226" y="313706"/>
            <a:ext cx="6197600" cy="364331"/>
          </a:xfrm>
          <a:prstGeom prst="rect">
            <a:avLst/>
          </a:prstGeom>
          <a:noFill/>
          <a:ln w="9525">
            <a:noFill/>
            <a:miter lim="800000"/>
            <a:headEnd/>
            <a:tailEnd/>
          </a:ln>
          <a:effectLst/>
        </p:spPr>
        <p:txBody>
          <a:bodyPr>
            <a:spAutoFit/>
          </a:bodyPr>
          <a:lstStyle/>
          <a:p>
            <a:pPr algn="ctr">
              <a:lnSpc>
                <a:spcPct val="60000"/>
              </a:lnSpc>
              <a:spcBef>
                <a:spcPct val="50000"/>
              </a:spcBef>
            </a:pPr>
            <a:r>
              <a:rPr lang="es-MX" altLang="es-MX" sz="2800" b="1" dirty="0" smtClean="0">
                <a:solidFill>
                  <a:srgbClr val="FF0000"/>
                </a:solidFill>
                <a:latin typeface="Century Gothic" pitchFamily="34" charset="0"/>
              </a:rPr>
              <a:t>SITUACIÓN ACTUAL</a:t>
            </a:r>
            <a:endParaRPr lang="es-ES" altLang="es-MX" sz="2800" b="1" dirty="0" smtClean="0">
              <a:solidFill>
                <a:srgbClr val="FF0000"/>
              </a:solidFill>
              <a:latin typeface="Century Gothic" pitchFamily="34" charset="0"/>
            </a:endParaRPr>
          </a:p>
        </p:txBody>
      </p:sp>
      <p:sp>
        <p:nvSpPr>
          <p:cNvPr id="3" name="2 Rectángulo"/>
          <p:cNvSpPr/>
          <p:nvPr/>
        </p:nvSpPr>
        <p:spPr>
          <a:xfrm>
            <a:off x="242124" y="788552"/>
            <a:ext cx="11480800" cy="5743111"/>
          </a:xfrm>
          <a:prstGeom prst="rect">
            <a:avLst/>
          </a:prstGeom>
        </p:spPr>
        <p:txBody>
          <a:bodyPr>
            <a:spAutoFit/>
          </a:bodyPr>
          <a:lstStyle/>
          <a:p>
            <a:pPr marL="285750" indent="-285750" algn="just">
              <a:lnSpc>
                <a:spcPct val="90000"/>
              </a:lnSpc>
              <a:buClr>
                <a:srgbClr val="C00000"/>
              </a:buClr>
              <a:buFont typeface="Vineta BT" panose="04020906050602070202" pitchFamily="82" charset="0"/>
              <a:buChar char=""/>
              <a:defRPr/>
            </a:pPr>
            <a:r>
              <a:rPr lang="es-ES_tradnl" altLang="es-MX" sz="1700" b="1" dirty="0">
                <a:latin typeface="Arial" pitchFamily="34" charset="0"/>
                <a:cs typeface="Arial" pitchFamily="34" charset="0"/>
              </a:rPr>
              <a:t> </a:t>
            </a:r>
            <a:r>
              <a:rPr lang="es-ES_tradnl" altLang="es-MX" sz="1700" dirty="0">
                <a:solidFill>
                  <a:schemeClr val="tx1">
                    <a:lumMod val="85000"/>
                    <a:lumOff val="15000"/>
                  </a:schemeClr>
                </a:solidFill>
                <a:latin typeface="Century Gothic" pitchFamily="34" charset="0"/>
                <a:cs typeface="Arial" pitchFamily="34" charset="0"/>
              </a:rPr>
              <a:t>En materia de disposición final, se carece de infraestructura para disponer sanitariamente, alrededor de 60,000 ton./día de basura.</a:t>
            </a:r>
          </a:p>
          <a:p>
            <a:pPr>
              <a:lnSpc>
                <a:spcPct val="90000"/>
              </a:lnSpc>
              <a:buClr>
                <a:srgbClr val="00FF00"/>
              </a:buClr>
              <a:buFont typeface="Wingdings" pitchFamily="2" charset="2"/>
              <a:buChar char="v"/>
              <a:defRPr/>
            </a:pPr>
            <a:endParaRPr lang="es-ES_tradnl"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ES_tradnl" altLang="es-MX" sz="1700" dirty="0">
                <a:solidFill>
                  <a:schemeClr val="tx1">
                    <a:lumMod val="85000"/>
                    <a:lumOff val="15000"/>
                  </a:schemeClr>
                </a:solidFill>
                <a:latin typeface="Century Gothic" pitchFamily="34" charset="0"/>
                <a:cs typeface="Arial" pitchFamily="34" charset="0"/>
              </a:rPr>
              <a:t>Se estima que en la actualidad, el país requiere de por lo menos 150 instalaciones de transferencia, para transferir alrededor de 50,000 ton./día de basura.</a:t>
            </a:r>
          </a:p>
          <a:p>
            <a:pPr marL="285750" indent="-285750" algn="just">
              <a:lnSpc>
                <a:spcPct val="90000"/>
              </a:lnSpc>
              <a:buClr>
                <a:srgbClr val="C00000"/>
              </a:buClr>
              <a:buFont typeface="Vineta BT" panose="04020906050602070202" pitchFamily="82" charset="0"/>
              <a:buChar char=""/>
              <a:defRPr/>
            </a:pPr>
            <a:endParaRPr lang="es-ES_tradnl"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ES_tradnl" altLang="es-MX" sz="1700" dirty="0">
                <a:solidFill>
                  <a:schemeClr val="tx1">
                    <a:lumMod val="85000"/>
                    <a:lumOff val="15000"/>
                  </a:schemeClr>
                </a:solidFill>
                <a:latin typeface="Century Gothic" pitchFamily="34" charset="0"/>
                <a:cs typeface="Arial" pitchFamily="34" charset="0"/>
              </a:rPr>
              <a:t> Es necesario crear infraestructura, para el aprovechamiento vía el reciclaje, de más de 15,000 ton./día de basura.</a:t>
            </a:r>
          </a:p>
          <a:p>
            <a:pPr marL="285750" indent="-285750" algn="just">
              <a:lnSpc>
                <a:spcPct val="90000"/>
              </a:lnSpc>
              <a:buClr>
                <a:srgbClr val="C00000"/>
              </a:buClr>
              <a:buFont typeface="Vineta BT" panose="04020906050602070202" pitchFamily="82" charset="0"/>
              <a:buChar char=""/>
              <a:defRPr/>
            </a:pPr>
            <a:endParaRPr lang="es-ES_tradnl"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ES_tradnl" altLang="es-MX" sz="1700" dirty="0">
                <a:solidFill>
                  <a:schemeClr val="tx1">
                    <a:lumMod val="85000"/>
                    <a:lumOff val="15000"/>
                  </a:schemeClr>
                </a:solidFill>
                <a:latin typeface="Century Gothic" pitchFamily="34" charset="0"/>
                <a:cs typeface="Arial" pitchFamily="34" charset="0"/>
              </a:rPr>
              <a:t> Los residuos sólidos en México, presentan una interesante oferta energética. Alrededor de 45,000 ton./día de residuos orgánicos pueden manejarse para producir combustibles alternativos; mientras que alrededor de 25,00 ton./día de residuos inorgánicos se pueden utilizar para la generación de energía eléctrica.</a:t>
            </a:r>
          </a:p>
          <a:p>
            <a:pPr marL="285750" indent="-285750" algn="just">
              <a:lnSpc>
                <a:spcPct val="90000"/>
              </a:lnSpc>
              <a:buClr>
                <a:srgbClr val="C00000"/>
              </a:buClr>
              <a:buFont typeface="Vineta BT" panose="04020906050602070202" pitchFamily="82" charset="0"/>
              <a:buChar char=""/>
              <a:defRPr/>
            </a:pPr>
            <a:endParaRPr lang="es-ES_tradnl"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ES_tradnl" altLang="es-MX" sz="1700" dirty="0">
                <a:solidFill>
                  <a:schemeClr val="tx1">
                    <a:lumMod val="85000"/>
                    <a:lumOff val="15000"/>
                  </a:schemeClr>
                </a:solidFill>
                <a:latin typeface="Century Gothic" pitchFamily="34" charset="0"/>
                <a:cs typeface="Arial" pitchFamily="34" charset="0"/>
              </a:rPr>
              <a:t>En nuestro país existen 87 sitios de disposición final que sirven a poblaciones mayores a 250,000 habs., 315 que atienden a localidades con una población entre 250,000 y 50,000 habitantes.  Muchos son verdaderos tiraderos a cielo abierto y ninguno cumple con la NOM-083.</a:t>
            </a:r>
          </a:p>
          <a:p>
            <a:pPr marL="285750" indent="-285750" algn="just">
              <a:lnSpc>
                <a:spcPct val="90000"/>
              </a:lnSpc>
              <a:buClr>
                <a:srgbClr val="C00000"/>
              </a:buClr>
              <a:buFont typeface="Vineta BT" panose="04020906050602070202" pitchFamily="82" charset="0"/>
              <a:buChar char=""/>
              <a:defRPr/>
            </a:pPr>
            <a:endParaRPr lang="es-ES_tradnl"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ES_tradnl" altLang="es-MX" sz="1700" dirty="0">
                <a:solidFill>
                  <a:schemeClr val="tx1">
                    <a:lumMod val="85000"/>
                    <a:lumOff val="15000"/>
                  </a:schemeClr>
                </a:solidFill>
                <a:latin typeface="Century Gothic" pitchFamily="34" charset="0"/>
                <a:cs typeface="Arial" pitchFamily="34" charset="0"/>
              </a:rPr>
              <a:t>México cuenta con más de 44,000 localidades con poblaciones menores a 50,000 habitantes, todas ellas con vertederos de basura que incumplen la normatividad. </a:t>
            </a:r>
          </a:p>
          <a:p>
            <a:pPr marL="285750" indent="-285750" algn="just">
              <a:lnSpc>
                <a:spcPct val="90000"/>
              </a:lnSpc>
              <a:buClr>
                <a:srgbClr val="C00000"/>
              </a:buClr>
              <a:buFont typeface="Vineta BT" panose="04020906050602070202" pitchFamily="82" charset="0"/>
              <a:buChar char=""/>
              <a:defRPr/>
            </a:pPr>
            <a:endParaRPr lang="es-ES_tradnl"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ES_tradnl" altLang="es-MX" sz="1700" dirty="0">
                <a:solidFill>
                  <a:schemeClr val="tx1">
                    <a:lumMod val="85000"/>
                    <a:lumOff val="15000"/>
                  </a:schemeClr>
                </a:solidFill>
                <a:latin typeface="Century Gothic" pitchFamily="34" charset="0"/>
                <a:cs typeface="Arial" pitchFamily="34" charset="0"/>
              </a:rPr>
              <a:t>Menos de una decena de sitios de disposición final, cuentan con infraestructura para el control de gases de efecto invernadero, ya sea mediante su quema o vía el aprovechamiento energético.  </a:t>
            </a:r>
          </a:p>
          <a:p>
            <a:pPr marL="285750" indent="-285750" algn="just">
              <a:lnSpc>
                <a:spcPct val="90000"/>
              </a:lnSpc>
              <a:buClr>
                <a:srgbClr val="C00000"/>
              </a:buClr>
              <a:buFont typeface="Vineta BT" panose="04020906050602070202" pitchFamily="82" charset="0"/>
              <a:buChar char=""/>
              <a:defRPr/>
            </a:pPr>
            <a:endParaRPr lang="es-ES_tradnl" altLang="es-MX" sz="1700" dirty="0">
              <a:solidFill>
                <a:schemeClr val="tx1">
                  <a:lumMod val="85000"/>
                  <a:lumOff val="15000"/>
                </a:schemeClr>
              </a:solidFill>
              <a:latin typeface="Century Gothic" pitchFamily="34" charset="0"/>
              <a:cs typeface="Arial" pitchFamily="34" charset="0"/>
            </a:endParaRPr>
          </a:p>
        </p:txBody>
      </p:sp>
    </p:spTree>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6 Rectángulo"/>
          <p:cNvSpPr>
            <a:spLocks noChangeArrowheads="1"/>
          </p:cNvSpPr>
          <p:nvPr/>
        </p:nvSpPr>
        <p:spPr bwMode="auto">
          <a:xfrm>
            <a:off x="268817" y="1541814"/>
            <a:ext cx="11480800" cy="3859518"/>
          </a:xfrm>
          <a:prstGeom prst="rect">
            <a:avLst/>
          </a:prstGeom>
          <a:noFill/>
          <a:ln w="9525">
            <a:noFill/>
            <a:miter lim="800000"/>
            <a:headEnd/>
            <a:tailEnd/>
          </a:ln>
        </p:spPr>
        <p:txBody>
          <a:bodyPr>
            <a:spAutoFit/>
          </a:bodyPr>
          <a:lstStyle/>
          <a:p>
            <a:pPr marL="285750" indent="-285750" algn="just">
              <a:lnSpc>
                <a:spcPct val="90000"/>
              </a:lnSpc>
              <a:buClr>
                <a:srgbClr val="C00000"/>
              </a:buClr>
              <a:buFont typeface="Vineta BT" panose="04020906050602070202" pitchFamily="82" charset="0"/>
              <a:buChar char=""/>
              <a:defRPr/>
            </a:pPr>
            <a:r>
              <a:rPr lang="es-MX" sz="1700" dirty="0" smtClean="0">
                <a:solidFill>
                  <a:schemeClr val="tx1">
                    <a:lumMod val="85000"/>
                    <a:lumOff val="15000"/>
                  </a:schemeClr>
                </a:solidFill>
                <a:latin typeface="Century Gothic" pitchFamily="34" charset="0"/>
                <a:cs typeface="Arial" pitchFamily="34" charset="0"/>
              </a:rPr>
              <a:t>Solo alrededor del 12% de los residuos sólidos generados en nuestro país, se disponen en sitios que por sus condiciones, pueden ser equipados con dispositivos para el control de los GEI, con posibilidades de éxito.</a:t>
            </a:r>
            <a:endParaRPr lang="es-ES_tradnl" altLang="es-MX" sz="1700" dirty="0" smtClean="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defRPr/>
            </a:pPr>
            <a:r>
              <a:rPr lang="es-ES_tradnl" altLang="es-MX" sz="1700" dirty="0" smtClean="0">
                <a:solidFill>
                  <a:schemeClr val="tx1">
                    <a:lumMod val="85000"/>
                    <a:lumOff val="15000"/>
                  </a:schemeClr>
                </a:solidFill>
                <a:latin typeface="Century Gothic" pitchFamily="34" charset="0"/>
                <a:cs typeface="Arial" pitchFamily="34" charset="0"/>
              </a:rPr>
              <a:t> </a:t>
            </a:r>
          </a:p>
          <a:p>
            <a:pPr marL="285750" indent="-285750" algn="just">
              <a:lnSpc>
                <a:spcPct val="90000"/>
              </a:lnSpc>
              <a:buClr>
                <a:srgbClr val="C00000"/>
              </a:buClr>
              <a:buFont typeface="Vineta BT" panose="04020906050602070202" pitchFamily="82" charset="0"/>
              <a:buChar char=""/>
              <a:defRPr/>
            </a:pPr>
            <a:r>
              <a:rPr lang="es-MX" altLang="es-MX" sz="1700" dirty="0" smtClean="0">
                <a:solidFill>
                  <a:schemeClr val="tx1">
                    <a:lumMod val="85000"/>
                    <a:lumOff val="15000"/>
                  </a:schemeClr>
                </a:solidFill>
                <a:latin typeface="Century Gothic" pitchFamily="34" charset="0"/>
                <a:cs typeface="Arial" pitchFamily="34" charset="0"/>
              </a:rPr>
              <a:t>Hay </a:t>
            </a:r>
            <a:r>
              <a:rPr lang="es-MX" altLang="es-MX" sz="1700" dirty="0">
                <a:solidFill>
                  <a:schemeClr val="tx1">
                    <a:lumMod val="85000"/>
                    <a:lumOff val="15000"/>
                  </a:schemeClr>
                </a:solidFill>
                <a:latin typeface="Century Gothic" pitchFamily="34" charset="0"/>
                <a:cs typeface="Arial" pitchFamily="34" charset="0"/>
              </a:rPr>
              <a:t>un gran mercado para el aprovechamiento del metano equivalente a 1.29x108 Kw/hora.</a:t>
            </a:r>
          </a:p>
          <a:p>
            <a:pPr marL="285750" indent="-285750" algn="just">
              <a:lnSpc>
                <a:spcPct val="90000"/>
              </a:lnSpc>
              <a:buClr>
                <a:srgbClr val="C00000"/>
              </a:buClr>
              <a:buFont typeface="Vineta BT" panose="04020906050602070202" pitchFamily="82" charset="0"/>
              <a:buChar char=""/>
              <a:defRPr/>
            </a:pPr>
            <a:endParaRPr lang="es-ES_tradnl"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ES_tradnl" altLang="es-MX" sz="1700" dirty="0">
                <a:solidFill>
                  <a:schemeClr val="tx1">
                    <a:lumMod val="85000"/>
                    <a:lumOff val="15000"/>
                  </a:schemeClr>
                </a:solidFill>
                <a:latin typeface="Century Gothic" pitchFamily="34" charset="0"/>
                <a:cs typeface="Arial" pitchFamily="34" charset="0"/>
              </a:rPr>
              <a:t>La iniciativa privada tiene bajo su tutela, alrededor de 65 sitios de disposición final de residuos, donde se disponen en promedio 50,000 toneladas diarias de residuos, donde se genera el </a:t>
            </a:r>
            <a:r>
              <a:rPr lang="es-MX" altLang="es-MX" sz="1700" dirty="0">
                <a:solidFill>
                  <a:schemeClr val="tx1">
                    <a:lumMod val="85000"/>
                    <a:lumOff val="15000"/>
                  </a:schemeClr>
                </a:solidFill>
                <a:latin typeface="Century Gothic" pitchFamily="34" charset="0"/>
                <a:cs typeface="Arial" pitchFamily="34" charset="0"/>
              </a:rPr>
              <a:t>54 % del inventario nacional de gases de </a:t>
            </a:r>
            <a:r>
              <a:rPr lang="es-MX" altLang="es-MX" sz="1700" dirty="0" err="1">
                <a:solidFill>
                  <a:schemeClr val="tx1">
                    <a:lumMod val="85000"/>
                    <a:lumOff val="15000"/>
                  </a:schemeClr>
                </a:solidFill>
                <a:latin typeface="Century Gothic" pitchFamily="34" charset="0"/>
                <a:cs typeface="Arial" pitchFamily="34" charset="0"/>
              </a:rPr>
              <a:t>GEIs</a:t>
            </a:r>
            <a:r>
              <a:rPr lang="es-MX" altLang="es-MX" sz="1700" dirty="0">
                <a:solidFill>
                  <a:schemeClr val="tx1">
                    <a:lumMod val="85000"/>
                    <a:lumOff val="15000"/>
                  </a:schemeClr>
                </a:solidFill>
                <a:latin typeface="Century Gothic" pitchFamily="34" charset="0"/>
                <a:cs typeface="Arial" pitchFamily="34" charset="0"/>
              </a:rPr>
              <a:t>.</a:t>
            </a:r>
          </a:p>
          <a:p>
            <a:pPr marL="285750" indent="-285750" algn="just">
              <a:lnSpc>
                <a:spcPct val="90000"/>
              </a:lnSpc>
              <a:buClr>
                <a:srgbClr val="C00000"/>
              </a:buClr>
              <a:buFont typeface="Vineta BT" panose="04020906050602070202" pitchFamily="82" charset="0"/>
              <a:buChar char=""/>
              <a:defRPr/>
            </a:pPr>
            <a:endParaRPr lang="es-MX"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MX" altLang="es-MX" sz="1700" dirty="0">
                <a:solidFill>
                  <a:schemeClr val="tx1">
                    <a:lumMod val="85000"/>
                    <a:lumOff val="15000"/>
                  </a:schemeClr>
                </a:solidFill>
                <a:latin typeface="Century Gothic" pitchFamily="34" charset="0"/>
                <a:cs typeface="Arial" pitchFamily="34" charset="0"/>
              </a:rPr>
              <a:t>El Estado de México resulta ser el principal aportador de CH4 con 1394.41 t/día, y de CO2 con 2682.33 t/día, estos porcentajes no son del todo ciertos ya que dentro de las cantidades  están incluidas las emisiones que en todo caso le deberían corresponder a la CDMX.</a:t>
            </a:r>
          </a:p>
          <a:p>
            <a:pPr marL="285750" indent="-285750" algn="just">
              <a:lnSpc>
                <a:spcPct val="90000"/>
              </a:lnSpc>
              <a:buClr>
                <a:srgbClr val="C00000"/>
              </a:buClr>
              <a:buFont typeface="Vineta BT" panose="04020906050602070202" pitchFamily="82" charset="0"/>
              <a:buChar char=""/>
              <a:defRPr/>
            </a:pPr>
            <a:endParaRPr lang="es-MX" altLang="es-MX" sz="1700" dirty="0">
              <a:solidFill>
                <a:schemeClr val="tx1">
                  <a:lumMod val="85000"/>
                  <a:lumOff val="15000"/>
                </a:schemeClr>
              </a:solidFill>
              <a:latin typeface="Century Gothic" pitchFamily="34" charset="0"/>
              <a:cs typeface="Arial" pitchFamily="34" charset="0"/>
            </a:endParaRPr>
          </a:p>
          <a:p>
            <a:pPr marL="285750" indent="-285750" algn="just">
              <a:lnSpc>
                <a:spcPct val="90000"/>
              </a:lnSpc>
              <a:buClr>
                <a:srgbClr val="C00000"/>
              </a:buClr>
              <a:buFont typeface="Vineta BT" panose="04020906050602070202" pitchFamily="82" charset="0"/>
              <a:buChar char=""/>
              <a:defRPr/>
            </a:pPr>
            <a:r>
              <a:rPr lang="es-MX" altLang="es-MX" sz="1700" dirty="0">
                <a:solidFill>
                  <a:schemeClr val="tx1">
                    <a:lumMod val="85000"/>
                    <a:lumOff val="15000"/>
                  </a:schemeClr>
                </a:solidFill>
                <a:latin typeface="Century Gothic" pitchFamily="34" charset="0"/>
                <a:cs typeface="Arial" pitchFamily="34" charset="0"/>
              </a:rPr>
              <a:t>Con relación al CN el estado de Oaxaca es la entidad con una mayor emisión de este agente contaminante con 530.28 t/día.</a:t>
            </a:r>
          </a:p>
        </p:txBody>
      </p:sp>
    </p:spTree>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0" y="341585"/>
            <a:ext cx="12007263" cy="364459"/>
          </a:xfrm>
          <a:prstGeom prst="rect">
            <a:avLst/>
          </a:prstGeom>
          <a:noFill/>
        </p:spPr>
        <p:txBody>
          <a:bodyPr wrap="square" rtlCol="0">
            <a:spAutoFit/>
          </a:bodyPr>
          <a:lstStyle/>
          <a:p>
            <a:pPr algn="ctr">
              <a:lnSpc>
                <a:spcPct val="60000"/>
              </a:lnSpc>
              <a:spcBef>
                <a:spcPct val="50000"/>
              </a:spcBef>
            </a:pPr>
            <a:r>
              <a:rPr lang="es-MX" altLang="es-MX" sz="2800" b="1" dirty="0">
                <a:solidFill>
                  <a:srgbClr val="FF0000"/>
                </a:solidFill>
                <a:latin typeface="Century Gothic" pitchFamily="34" charset="0"/>
              </a:rPr>
              <a:t>CICLO DE LA GESTIÓN INTEGRAL INCLUYENTE DE LOS RESIDUOS</a:t>
            </a:r>
          </a:p>
        </p:txBody>
      </p:sp>
      <p:sp>
        <p:nvSpPr>
          <p:cNvPr id="6" name="CuadroTexto 5"/>
          <p:cNvSpPr txBox="1"/>
          <p:nvPr/>
        </p:nvSpPr>
        <p:spPr>
          <a:xfrm>
            <a:off x="7906299" y="1770679"/>
            <a:ext cx="4285701" cy="1854354"/>
          </a:xfrm>
          <a:prstGeom prst="rect">
            <a:avLst/>
          </a:prstGeom>
          <a:noFill/>
        </p:spPr>
        <p:txBody>
          <a:bodyPr wrap="square" rtlCol="0">
            <a:spAutoFit/>
          </a:bodyPr>
          <a:lstStyle/>
          <a:p>
            <a:pPr>
              <a:spcBef>
                <a:spcPts val="225"/>
              </a:spcBef>
              <a:spcAft>
                <a:spcPts val="225"/>
              </a:spcAft>
            </a:pPr>
            <a:r>
              <a:rPr lang="es-MX" sz="1350" b="1" dirty="0">
                <a:solidFill>
                  <a:schemeClr val="accent5">
                    <a:lumMod val="75000"/>
                  </a:schemeClr>
                </a:solidFill>
                <a:latin typeface="Century Gothic" panose="020B0502020202020204" pitchFamily="34" charset="0"/>
              </a:rPr>
              <a:t>IAI: Instituciones Académicas y de Investigación </a:t>
            </a:r>
          </a:p>
          <a:p>
            <a:pPr>
              <a:spcBef>
                <a:spcPts val="225"/>
              </a:spcBef>
              <a:spcAft>
                <a:spcPts val="225"/>
              </a:spcAft>
            </a:pPr>
            <a:r>
              <a:rPr lang="es-MX" sz="1350" b="1" dirty="0">
                <a:solidFill>
                  <a:schemeClr val="accent5">
                    <a:lumMod val="75000"/>
                  </a:schemeClr>
                </a:solidFill>
                <a:latin typeface="Century Gothic" panose="020B0502020202020204" pitchFamily="34" charset="0"/>
              </a:rPr>
              <a:t>SCS: Sector Comercial y de Servicios</a:t>
            </a:r>
          </a:p>
          <a:p>
            <a:pPr>
              <a:spcBef>
                <a:spcPts val="225"/>
              </a:spcBef>
              <a:spcAft>
                <a:spcPts val="225"/>
              </a:spcAft>
            </a:pPr>
            <a:r>
              <a:rPr lang="es-MX" sz="1350" b="1" dirty="0">
                <a:solidFill>
                  <a:schemeClr val="accent5">
                    <a:lumMod val="75000"/>
                  </a:schemeClr>
                </a:solidFill>
                <a:latin typeface="Century Gothic" panose="020B0502020202020204" pitchFamily="34" charset="0"/>
              </a:rPr>
              <a:t>GC: Gremios Corporativos</a:t>
            </a:r>
          </a:p>
          <a:p>
            <a:pPr>
              <a:spcBef>
                <a:spcPts val="225"/>
              </a:spcBef>
              <a:spcAft>
                <a:spcPts val="225"/>
              </a:spcAft>
            </a:pPr>
            <a:r>
              <a:rPr lang="es-MX" sz="1350" b="1" dirty="0">
                <a:solidFill>
                  <a:schemeClr val="accent5">
                    <a:lumMod val="75000"/>
                  </a:schemeClr>
                </a:solidFill>
                <a:latin typeface="Century Gothic" panose="020B0502020202020204" pitchFamily="34" charset="0"/>
              </a:rPr>
              <a:t>PS: Prestadores de Servicios</a:t>
            </a:r>
          </a:p>
          <a:p>
            <a:pPr>
              <a:spcBef>
                <a:spcPts val="225"/>
              </a:spcBef>
              <a:spcAft>
                <a:spcPts val="225"/>
              </a:spcAft>
            </a:pPr>
            <a:r>
              <a:rPr lang="es-MX" sz="1350" b="1" dirty="0">
                <a:solidFill>
                  <a:schemeClr val="accent5">
                    <a:lumMod val="75000"/>
                  </a:schemeClr>
                </a:solidFill>
                <a:latin typeface="Century Gothic" panose="020B0502020202020204" pitchFamily="34" charset="0"/>
              </a:rPr>
              <a:t>ONG: Organizaciones No Gubernamentales</a:t>
            </a:r>
          </a:p>
          <a:p>
            <a:pPr>
              <a:spcBef>
                <a:spcPts val="225"/>
              </a:spcBef>
              <a:spcAft>
                <a:spcPts val="225"/>
              </a:spcAft>
            </a:pPr>
            <a:r>
              <a:rPr lang="es-MX" sz="1350" b="1" dirty="0">
                <a:solidFill>
                  <a:schemeClr val="accent5">
                    <a:lumMod val="75000"/>
                  </a:schemeClr>
                </a:solidFill>
                <a:latin typeface="Century Gothic" panose="020B0502020202020204" pitchFamily="34" charset="0"/>
              </a:rPr>
              <a:t>SG: Sector Gubernamental</a:t>
            </a:r>
          </a:p>
          <a:p>
            <a:pPr>
              <a:spcBef>
                <a:spcPts val="225"/>
              </a:spcBef>
              <a:spcAft>
                <a:spcPts val="225"/>
              </a:spcAft>
            </a:pPr>
            <a:r>
              <a:rPr lang="es-MX" sz="1350" b="1" dirty="0">
                <a:solidFill>
                  <a:schemeClr val="accent5">
                    <a:lumMod val="75000"/>
                  </a:schemeClr>
                </a:solidFill>
                <a:latin typeface="Century Gothic" panose="020B0502020202020204" pitchFamily="34" charset="0"/>
              </a:rPr>
              <a:t>SI: Sector Industrial</a:t>
            </a:r>
          </a:p>
        </p:txBody>
      </p:sp>
      <p:sp>
        <p:nvSpPr>
          <p:cNvPr id="27" name="CuadroTexto 26"/>
          <p:cNvSpPr txBox="1"/>
          <p:nvPr/>
        </p:nvSpPr>
        <p:spPr>
          <a:xfrm>
            <a:off x="7947795" y="4728288"/>
            <a:ext cx="3696847" cy="1595309"/>
          </a:xfrm>
          <a:prstGeom prst="rect">
            <a:avLst/>
          </a:prstGeom>
          <a:noFill/>
        </p:spPr>
        <p:txBody>
          <a:bodyPr wrap="square" rtlCol="0">
            <a:spAutoFit/>
          </a:bodyPr>
          <a:lstStyle/>
          <a:p>
            <a:pPr>
              <a:spcBef>
                <a:spcPts val="225"/>
              </a:spcBef>
              <a:spcAft>
                <a:spcPts val="225"/>
              </a:spcAft>
            </a:pPr>
            <a:r>
              <a:rPr lang="es-MX" sz="1350" b="1" dirty="0">
                <a:solidFill>
                  <a:schemeClr val="accent5">
                    <a:lumMod val="75000"/>
                  </a:schemeClr>
                </a:solidFill>
                <a:latin typeface="Century Gothic" panose="020B0502020202020204" pitchFamily="34" charset="0"/>
              </a:rPr>
              <a:t>LN: Legislación y Normatividad </a:t>
            </a:r>
          </a:p>
          <a:p>
            <a:pPr>
              <a:spcBef>
                <a:spcPts val="225"/>
              </a:spcBef>
              <a:spcAft>
                <a:spcPts val="225"/>
              </a:spcAft>
            </a:pPr>
            <a:r>
              <a:rPr lang="es-MX" sz="1350" b="1" dirty="0">
                <a:solidFill>
                  <a:schemeClr val="accent5">
                    <a:lumMod val="75000"/>
                  </a:schemeClr>
                </a:solidFill>
                <a:latin typeface="Century Gothic" panose="020B0502020202020204" pitchFamily="34" charset="0"/>
              </a:rPr>
              <a:t>PC: Participación Ciudadana</a:t>
            </a:r>
          </a:p>
          <a:p>
            <a:pPr>
              <a:spcBef>
                <a:spcPts val="225"/>
              </a:spcBef>
              <a:spcAft>
                <a:spcPts val="225"/>
              </a:spcAft>
            </a:pPr>
            <a:r>
              <a:rPr lang="es-MX" sz="1350" b="1" dirty="0">
                <a:solidFill>
                  <a:schemeClr val="accent5">
                    <a:lumMod val="75000"/>
                  </a:schemeClr>
                </a:solidFill>
                <a:latin typeface="Century Gothic" panose="020B0502020202020204" pitchFamily="34" charset="0"/>
              </a:rPr>
              <a:t>DI: Desarrollo Institucional</a:t>
            </a:r>
          </a:p>
          <a:p>
            <a:pPr>
              <a:spcBef>
                <a:spcPts val="225"/>
              </a:spcBef>
              <a:spcAft>
                <a:spcPts val="225"/>
              </a:spcAft>
            </a:pPr>
            <a:r>
              <a:rPr lang="es-MX" sz="1350" b="1" dirty="0">
                <a:solidFill>
                  <a:schemeClr val="accent5">
                    <a:lumMod val="75000"/>
                  </a:schemeClr>
                </a:solidFill>
                <a:latin typeface="Century Gothic" panose="020B0502020202020204" pitchFamily="34" charset="0"/>
              </a:rPr>
              <a:t>TE: Tecnologías Viables</a:t>
            </a:r>
          </a:p>
          <a:p>
            <a:pPr>
              <a:spcBef>
                <a:spcPts val="225"/>
              </a:spcBef>
              <a:spcAft>
                <a:spcPts val="225"/>
              </a:spcAft>
            </a:pPr>
            <a:r>
              <a:rPr lang="es-MX" sz="1350" b="1" dirty="0">
                <a:solidFill>
                  <a:schemeClr val="accent5">
                    <a:lumMod val="75000"/>
                  </a:schemeClr>
                </a:solidFill>
                <a:latin typeface="Century Gothic" panose="020B0502020202020204" pitchFamily="34" charset="0"/>
              </a:rPr>
              <a:t>SE: Sustentabilidad Económica</a:t>
            </a:r>
          </a:p>
          <a:p>
            <a:pPr>
              <a:spcBef>
                <a:spcPts val="225"/>
              </a:spcBef>
              <a:spcAft>
                <a:spcPts val="225"/>
              </a:spcAft>
            </a:pPr>
            <a:r>
              <a:rPr lang="es-MX" sz="1350" b="1" dirty="0">
                <a:solidFill>
                  <a:schemeClr val="accent5">
                    <a:lumMod val="75000"/>
                  </a:schemeClr>
                </a:solidFill>
                <a:latin typeface="Century Gothic" panose="020B0502020202020204" pitchFamily="34" charset="0"/>
              </a:rPr>
              <a:t>FS: Fortalecimiento del Servicio</a:t>
            </a:r>
          </a:p>
        </p:txBody>
      </p:sp>
      <p:sp>
        <p:nvSpPr>
          <p:cNvPr id="28" name="Marcador de texto 4"/>
          <p:cNvSpPr txBox="1">
            <a:spLocks/>
          </p:cNvSpPr>
          <p:nvPr/>
        </p:nvSpPr>
        <p:spPr>
          <a:xfrm>
            <a:off x="7937092" y="1410844"/>
            <a:ext cx="3284241" cy="285888"/>
          </a:xfrm>
          <a:prstGeom prst="rect">
            <a:avLst/>
          </a:prstGeom>
        </p:spPr>
        <p:txBody>
          <a:bodyPr vert="horz" lIns="68580" tIns="34290" rIns="68580" bIns="3429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60000"/>
              </a:lnSpc>
            </a:pPr>
            <a:r>
              <a:rPr lang="es-ES" sz="1800" dirty="0">
                <a:solidFill>
                  <a:srgbClr val="0033CC"/>
                </a:solidFill>
              </a:rPr>
              <a:t>VECTORES EXÓGENOS</a:t>
            </a:r>
          </a:p>
        </p:txBody>
      </p:sp>
      <p:sp>
        <p:nvSpPr>
          <p:cNvPr id="29" name="Marcador de texto 4"/>
          <p:cNvSpPr txBox="1">
            <a:spLocks/>
          </p:cNvSpPr>
          <p:nvPr/>
        </p:nvSpPr>
        <p:spPr>
          <a:xfrm>
            <a:off x="8118153" y="4442399"/>
            <a:ext cx="3202355" cy="285888"/>
          </a:xfrm>
          <a:prstGeom prst="rect">
            <a:avLst/>
          </a:prstGeom>
        </p:spPr>
        <p:txBody>
          <a:bodyPr vert="horz" lIns="68580" tIns="34290" rIns="68580" bIns="3429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60000"/>
              </a:lnSpc>
            </a:pPr>
            <a:r>
              <a:rPr lang="es-ES" sz="1800" dirty="0">
                <a:solidFill>
                  <a:srgbClr val="0033CC"/>
                </a:solidFill>
              </a:rPr>
              <a:t>AGENTES ENDÓGENOS</a:t>
            </a:r>
          </a:p>
        </p:txBody>
      </p:sp>
      <p:pic>
        <p:nvPicPr>
          <p:cNvPr id="3" name="Imagen 2"/>
          <p:cNvPicPr>
            <a:picLocks noChangeAspect="1"/>
          </p:cNvPicPr>
          <p:nvPr/>
        </p:nvPicPr>
        <p:blipFill rotWithShape="1">
          <a:blip r:embed="rId2" cstate="print"/>
          <a:srcRect l="34762" t="34986" r="35537" b="23314"/>
          <a:stretch/>
        </p:blipFill>
        <p:spPr>
          <a:xfrm>
            <a:off x="274596" y="1685700"/>
            <a:ext cx="7378115" cy="4370024"/>
          </a:xfrm>
          <a:prstGeom prst="rect">
            <a:avLst/>
          </a:prstGeom>
        </p:spPr>
      </p:pic>
    </p:spTree>
    <p:extLst>
      <p:ext uri="{BB962C8B-B14F-4D97-AF65-F5344CB8AC3E}">
        <p14:creationId xmlns:p14="http://schemas.microsoft.com/office/powerpoint/2010/main" val="4221611653"/>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3"/>
          <p:cNvSpPr txBox="1">
            <a:spLocks noChangeArrowheads="1"/>
          </p:cNvSpPr>
          <p:nvPr/>
        </p:nvSpPr>
        <p:spPr bwMode="auto">
          <a:xfrm>
            <a:off x="266893" y="1397969"/>
            <a:ext cx="11406552" cy="457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3075" indent="-473075">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indent="0" algn="just">
              <a:spcBef>
                <a:spcPts val="1200"/>
              </a:spcBef>
              <a:spcAft>
                <a:spcPts val="1200"/>
              </a:spcAft>
              <a:buClr>
                <a:srgbClr val="C00000"/>
              </a:buClr>
              <a:buSzTx/>
              <a:buNone/>
            </a:pPr>
            <a:r>
              <a:rPr lang="es-MX" altLang="es-MX" sz="1800" dirty="0" smtClean="0">
                <a:solidFill>
                  <a:srgbClr val="3B4B57"/>
                </a:solidFill>
                <a:latin typeface="Helvetica"/>
                <a:cs typeface="Helvetica"/>
              </a:rPr>
              <a:t>En el año 2035, se estima que la población de México ascenderá a por lo menos 130 millones de personas.</a:t>
            </a:r>
          </a:p>
          <a:p>
            <a:pPr marL="0" indent="0" algn="just">
              <a:spcBef>
                <a:spcPts val="1200"/>
              </a:spcBef>
              <a:spcAft>
                <a:spcPts val="1200"/>
              </a:spcAft>
              <a:buClr>
                <a:srgbClr val="C00000"/>
              </a:buClr>
              <a:buSzTx/>
              <a:buNone/>
            </a:pPr>
            <a:r>
              <a:rPr lang="es-MX" altLang="es-MX" sz="1800" dirty="0" smtClean="0">
                <a:solidFill>
                  <a:srgbClr val="3B4B57"/>
                </a:solidFill>
                <a:latin typeface="Helvetica"/>
                <a:cs typeface="Helvetica"/>
              </a:rPr>
              <a:t>Actualmente alrededor del 98% del PIB se produce en los centros urbanos, por lo la competitividad del país depende en gran medida de del desempeño económico de ellas. Por tanto debemos esperar que en los próximos años, nuestras ciudades sean las unidades productivas que darán sustento a México.</a:t>
            </a:r>
          </a:p>
          <a:p>
            <a:pPr marL="0" indent="0" algn="just">
              <a:spcBef>
                <a:spcPts val="1200"/>
              </a:spcBef>
              <a:spcAft>
                <a:spcPts val="1200"/>
              </a:spcAft>
              <a:buClr>
                <a:srgbClr val="C00000"/>
              </a:buClr>
              <a:buSzTx/>
              <a:buNone/>
            </a:pPr>
            <a:r>
              <a:rPr lang="es-MX" altLang="es-MX" sz="1800" dirty="0" smtClean="0">
                <a:solidFill>
                  <a:srgbClr val="3B4B57"/>
                </a:solidFill>
                <a:latin typeface="Helvetica"/>
                <a:cs typeface="Helvetica"/>
              </a:rPr>
              <a:t>El proceso de urbanización y crecimiento de las ciudades continuará en los próximos años, por lo que se acrecentará la complejidad del funcionamiento de los centros urbanos y será necesario instrumentar nuevas formas de gestión para la creación de la infraestructura que demandan los servicios públicos y en particular los servicios de aseo urbano.</a:t>
            </a:r>
          </a:p>
          <a:p>
            <a:pPr marL="0" indent="0" algn="just">
              <a:spcBef>
                <a:spcPts val="1200"/>
              </a:spcBef>
              <a:spcAft>
                <a:spcPts val="1200"/>
              </a:spcAft>
              <a:buClr>
                <a:srgbClr val="C00000"/>
              </a:buClr>
              <a:buSzTx/>
              <a:buNone/>
            </a:pPr>
            <a:r>
              <a:rPr lang="es-MX" altLang="es-MX" sz="1800" dirty="0" smtClean="0">
                <a:solidFill>
                  <a:srgbClr val="3B4B57"/>
                </a:solidFill>
                <a:latin typeface="Helvetica"/>
                <a:cs typeface="Helvetica"/>
              </a:rPr>
              <a:t>El gran reto del desarrollo urbano en México, es contar con una política integral de desarrollo para nuestros centros urbanos, que defina con claridad las inversiones en infraestructura y servicios urbanos que se requieren, al menos para los próximos 20 años. </a:t>
            </a:r>
          </a:p>
          <a:p>
            <a:pPr marL="0" indent="0" algn="just">
              <a:spcBef>
                <a:spcPts val="600"/>
              </a:spcBef>
              <a:spcAft>
                <a:spcPts val="600"/>
              </a:spcAft>
              <a:buClr>
                <a:srgbClr val="C00000"/>
              </a:buClr>
              <a:buSzTx/>
              <a:buNone/>
            </a:pPr>
            <a:endParaRPr lang="es-MX" altLang="es-MX" sz="1800" dirty="0">
              <a:solidFill>
                <a:srgbClr val="3B4B57"/>
              </a:solidFill>
              <a:latin typeface="Helvetica"/>
              <a:cs typeface="Helvetica"/>
            </a:endParaRPr>
          </a:p>
        </p:txBody>
      </p:sp>
      <p:sp>
        <p:nvSpPr>
          <p:cNvPr id="70659" name="Text Box 5"/>
          <p:cNvSpPr txBox="1">
            <a:spLocks noChangeArrowheads="1"/>
          </p:cNvSpPr>
          <p:nvPr/>
        </p:nvSpPr>
        <p:spPr bwMode="auto">
          <a:xfrm>
            <a:off x="3826479" y="158319"/>
            <a:ext cx="4549643" cy="36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lnSpc>
                <a:spcPct val="60000"/>
              </a:lnSpc>
              <a:spcBef>
                <a:spcPct val="50000"/>
              </a:spcBef>
              <a:buClrTx/>
              <a:buSzTx/>
              <a:buFontTx/>
              <a:buNone/>
            </a:pPr>
            <a:r>
              <a:rPr lang="es-ES_tradnl" altLang="es-MX" sz="2800" b="1" dirty="0" smtClean="0">
                <a:solidFill>
                  <a:srgbClr val="FF0000"/>
                </a:solidFill>
                <a:latin typeface="Century Gothic" pitchFamily="34" charset="0"/>
              </a:rPr>
              <a:t>EL FUTURO QUE VIENE……</a:t>
            </a:r>
            <a:endParaRPr lang="es-ES_tradnl" altLang="es-MX" sz="2800" b="1" dirty="0">
              <a:solidFill>
                <a:srgbClr val="FF0000"/>
              </a:solidFill>
              <a:latin typeface="Century Gothic" pitchFamily="34" charset="0"/>
            </a:endParaRPr>
          </a:p>
        </p:txBody>
      </p:sp>
    </p:spTree>
    <p:extLst>
      <p:ext uri="{BB962C8B-B14F-4D97-AF65-F5344CB8AC3E}">
        <p14:creationId xmlns:p14="http://schemas.microsoft.com/office/powerpoint/2010/main" val="3278788266"/>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3"/>
          <p:cNvSpPr txBox="1">
            <a:spLocks noChangeArrowheads="1"/>
          </p:cNvSpPr>
          <p:nvPr/>
        </p:nvSpPr>
        <p:spPr bwMode="auto">
          <a:xfrm>
            <a:off x="261259" y="798743"/>
            <a:ext cx="11661568"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3075" indent="-473075">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indent="0" algn="just">
              <a:spcBef>
                <a:spcPts val="1200"/>
              </a:spcBef>
              <a:spcAft>
                <a:spcPts val="1200"/>
              </a:spcAft>
              <a:buClr>
                <a:srgbClr val="C00000"/>
              </a:buClr>
              <a:buSzTx/>
              <a:buNone/>
            </a:pPr>
            <a:r>
              <a:rPr lang="es-MX" altLang="es-MX" sz="1800" dirty="0" smtClean="0">
                <a:solidFill>
                  <a:srgbClr val="3B4B57"/>
                </a:solidFill>
                <a:latin typeface="Helvetica"/>
                <a:cs typeface="Helvetica"/>
              </a:rPr>
              <a:t>El progreso de un pueblo se mide por el número de ingenieros que tenga y como ejemplo tenemos a la Comunidad Británica, donde los ingenieros desempeñan un papel clave como dirigentes y ejecutores de los planes de desarrollo.</a:t>
            </a:r>
          </a:p>
          <a:p>
            <a:pPr marL="0" indent="0" algn="just">
              <a:spcBef>
                <a:spcPts val="1200"/>
              </a:spcBef>
              <a:spcAft>
                <a:spcPts val="1200"/>
              </a:spcAft>
              <a:buClr>
                <a:srgbClr val="C00000"/>
              </a:buClr>
              <a:buSzTx/>
              <a:buNone/>
            </a:pPr>
            <a:r>
              <a:rPr lang="es-MX" altLang="es-MX" sz="1800" dirty="0" smtClean="0">
                <a:solidFill>
                  <a:srgbClr val="3B4B57"/>
                </a:solidFill>
                <a:latin typeface="Helvetica"/>
                <a:cs typeface="Helvetica"/>
              </a:rPr>
              <a:t>A partir de 1982, México como muchos otros países adoptaron un modelo económico diferente, donde el Estado fue sustituido por el mercado y la especulación desplazó a la creación; quedando el desarrollo de la infraestructura ambiental, sin una planeación definida por las necesidades del desarrollo.</a:t>
            </a:r>
          </a:p>
          <a:p>
            <a:pPr marL="0" indent="0" algn="just">
              <a:spcBef>
                <a:spcPts val="1200"/>
              </a:spcBef>
              <a:spcAft>
                <a:spcPts val="1200"/>
              </a:spcAft>
              <a:buClr>
                <a:srgbClr val="C00000"/>
              </a:buClr>
              <a:buSzTx/>
              <a:buNone/>
            </a:pPr>
            <a:r>
              <a:rPr lang="es-MX" altLang="es-MX" sz="1800" dirty="0" smtClean="0">
                <a:solidFill>
                  <a:srgbClr val="3B4B57"/>
                </a:solidFill>
                <a:latin typeface="Helvetica"/>
                <a:cs typeface="Helvetica"/>
              </a:rPr>
              <a:t>Es necesario que el Estado recupere su liderazgo y rectoría respecto a los servicios públicos y que la ingeniería sea su referente medular para su desarrollo, evolución y creación de infraestructura; particularmente en materia ambiental (incluyendo el manejo de los residuos).</a:t>
            </a:r>
          </a:p>
          <a:p>
            <a:pPr marL="0" indent="0" algn="just">
              <a:spcBef>
                <a:spcPts val="1200"/>
              </a:spcBef>
              <a:spcAft>
                <a:spcPts val="1200"/>
              </a:spcAft>
              <a:buClr>
                <a:srgbClr val="C00000"/>
              </a:buClr>
              <a:buSzTx/>
              <a:buNone/>
            </a:pPr>
            <a:r>
              <a:rPr lang="es-MX" altLang="es-MX" sz="1800" dirty="0" smtClean="0">
                <a:solidFill>
                  <a:srgbClr val="3B4B57"/>
                </a:solidFill>
                <a:latin typeface="Helvetica"/>
                <a:cs typeface="Helvetica"/>
              </a:rPr>
              <a:t>Por tanto se requiere la creación de profesionales altamente capacitados, por lo que en palabras del Ing. Carlos Martín del Castillo, urge la reforma de los planes de estudio, dando más tiempo a la enseñanza de la ingeniería sanitaria y ambiental, al estudio de la planeación estratégica de infraestructura, a la gerencia de proyectos, así como a la protección civil.</a:t>
            </a:r>
          </a:p>
          <a:p>
            <a:pPr marL="0" indent="0" algn="just">
              <a:spcBef>
                <a:spcPts val="1200"/>
              </a:spcBef>
              <a:spcAft>
                <a:spcPts val="1200"/>
              </a:spcAft>
              <a:buClr>
                <a:srgbClr val="C00000"/>
              </a:buClr>
              <a:buSzTx/>
              <a:buNone/>
            </a:pPr>
            <a:r>
              <a:rPr lang="es-MX" altLang="es-MX" sz="1800" dirty="0">
                <a:solidFill>
                  <a:srgbClr val="3B4B57"/>
                </a:solidFill>
                <a:latin typeface="Helvetica"/>
                <a:cs typeface="Helvetica"/>
              </a:rPr>
              <a:t>A su vez, el estudio de las ciencias sociales desarrolla en el estudiante de ingeniería su capacidad de análisis y su compromiso con la sociedad y con su entorno.</a:t>
            </a:r>
          </a:p>
        </p:txBody>
      </p:sp>
      <p:sp>
        <p:nvSpPr>
          <p:cNvPr id="70659" name="Text Box 5"/>
          <p:cNvSpPr txBox="1">
            <a:spLocks noChangeArrowheads="1"/>
          </p:cNvSpPr>
          <p:nvPr/>
        </p:nvSpPr>
        <p:spPr bwMode="auto">
          <a:xfrm>
            <a:off x="3766367" y="158319"/>
            <a:ext cx="4669868" cy="36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lnSpc>
                <a:spcPct val="60000"/>
              </a:lnSpc>
              <a:spcBef>
                <a:spcPct val="50000"/>
              </a:spcBef>
              <a:buClrTx/>
              <a:buSzTx/>
              <a:buNone/>
            </a:pPr>
            <a:r>
              <a:rPr lang="es-ES_tradnl" altLang="es-MX" sz="2800" b="1" dirty="0" smtClean="0">
                <a:solidFill>
                  <a:srgbClr val="FF0000"/>
                </a:solidFill>
                <a:latin typeface="Century Gothic" pitchFamily="34" charset="0"/>
              </a:rPr>
              <a:t>HAY QUE PREPARARSE……</a:t>
            </a:r>
            <a:endParaRPr lang="es-ES_tradnl" altLang="es-MX" sz="2800" b="1" dirty="0">
              <a:solidFill>
                <a:srgbClr val="FF0000"/>
              </a:solidFill>
              <a:latin typeface="Century Gothic" pitchFamily="34" charset="0"/>
            </a:endParaRPr>
          </a:p>
        </p:txBody>
      </p:sp>
    </p:spTree>
    <p:extLst>
      <p:ext uri="{BB962C8B-B14F-4D97-AF65-F5344CB8AC3E}">
        <p14:creationId xmlns:p14="http://schemas.microsoft.com/office/powerpoint/2010/main" val="2281383346"/>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95011" y="610136"/>
            <a:ext cx="7457695"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rgbClr val="404040"/>
                </a:solidFill>
                <a:effectLst/>
                <a:latin typeface="Century Gothic" pitchFamily="34" charset="0"/>
                <a:ea typeface="Times New Roman" pitchFamily="18" charset="0"/>
                <a:cs typeface="Arial" pitchFamily="34" charset="0"/>
              </a:rPr>
              <a:t>De acuerdo con la LGPGIR, los residuos se clasifican de la siguiente manera: residuos sólidos urbanos (RSU), residuos de manejo especial (RME) y residuos peligrosos (RP), según las siguientes definiciones: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es-MX" sz="1600" dirty="0" smtClean="0">
                <a:solidFill>
                  <a:srgbClr val="404040"/>
                </a:solidFill>
                <a:latin typeface="Century Gothic" pitchFamily="34" charset="0"/>
                <a:ea typeface="Times New Roman" pitchFamily="18" charset="0"/>
                <a:cs typeface="Calibri" pitchFamily="34" charset="0"/>
              </a:rPr>
              <a:t>Los</a:t>
            </a:r>
            <a:r>
              <a:rPr kumimoji="0" lang="es-MX" sz="1600" b="0" i="0" u="none" strike="noStrike" cap="none" normalizeH="0" baseline="0" dirty="0" smtClean="0">
                <a:ln>
                  <a:noFill/>
                </a:ln>
                <a:solidFill>
                  <a:srgbClr val="FF0000"/>
                </a:solidFill>
                <a:effectLst/>
                <a:latin typeface="Century Gothic" pitchFamily="34" charset="0"/>
                <a:ea typeface="Times New Roman" pitchFamily="18" charset="0"/>
                <a:cs typeface="Calibri" pitchFamily="34" charset="0"/>
              </a:rPr>
              <a:t> </a:t>
            </a:r>
            <a:r>
              <a:rPr kumimoji="0" lang="es-MX" sz="1600" b="1" i="1" u="none" strike="noStrike" cap="none" normalizeH="0" baseline="0" dirty="0" smtClean="0">
                <a:ln>
                  <a:noFill/>
                </a:ln>
                <a:solidFill>
                  <a:srgbClr val="FF0000"/>
                </a:solidFill>
                <a:effectLst/>
                <a:latin typeface="Century Gothic" pitchFamily="34" charset="0"/>
                <a:ea typeface="Times New Roman" pitchFamily="18" charset="0"/>
                <a:cs typeface="Calibri" pitchFamily="34" charset="0"/>
              </a:rPr>
              <a:t>Residuos Sólidos Urbanos</a:t>
            </a:r>
            <a:r>
              <a:rPr kumimoji="0" lang="es-MX" sz="1600" b="0" i="0" u="none" strike="noStrike" cap="none" normalizeH="0" baseline="0" dirty="0" smtClean="0">
                <a:ln>
                  <a:noFill/>
                </a:ln>
                <a:solidFill>
                  <a:srgbClr val="FF0000"/>
                </a:solidFill>
                <a:effectLst/>
                <a:latin typeface="Century Gothic" pitchFamily="34" charset="0"/>
                <a:ea typeface="Times New Roman" pitchFamily="18" charset="0"/>
                <a:cs typeface="Calibri" pitchFamily="34" charset="0"/>
              </a:rPr>
              <a:t> (RSU) </a:t>
            </a:r>
            <a:r>
              <a:rPr kumimoji="0" lang="es-MX" sz="1600" b="0" i="0" u="none" strike="noStrike" cap="none" normalizeH="0" baseline="0" dirty="0" smtClean="0">
                <a:ln>
                  <a:noFill/>
                </a:ln>
                <a:solidFill>
                  <a:srgbClr val="404040"/>
                </a:solidFill>
                <a:effectLst/>
                <a:latin typeface="Century Gothic" pitchFamily="34" charset="0"/>
                <a:ea typeface="Times New Roman" pitchFamily="18" charset="0"/>
                <a:cs typeface="Calibri" pitchFamily="34" charset="0"/>
              </a:rPr>
              <a:t>cuya competencia recae en las autoridades municipales y delegacionales son los generados en las casas habitación, que resultan de la eliminación de los materiales que utilizan en sus actividades domésticas, de los productos que consumen y de sus envases, embalajes o empaques; los residuos que provienen de cualquier otra actividad dentro de establecimientos o en la vía pública que genere residuos con características domiciliarias, y, los resultantes de la limpieza de las vías y lugares públicos.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MX" sz="1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sz="1600" b="0" i="0" u="none" strike="noStrike" cap="none" normalizeH="0" baseline="0" dirty="0" smtClean="0">
                <a:ln>
                  <a:noFill/>
                </a:ln>
                <a:solidFill>
                  <a:srgbClr val="404040"/>
                </a:solidFill>
                <a:effectLst/>
                <a:latin typeface="Century Gothic" pitchFamily="34" charset="0"/>
                <a:ea typeface="Times New Roman" pitchFamily="18" charset="0"/>
                <a:cs typeface="Calibri" pitchFamily="34" charset="0"/>
              </a:rPr>
              <a:t>Los </a:t>
            </a:r>
            <a:r>
              <a:rPr kumimoji="0" lang="es-MX" sz="1600" b="1" i="1" u="none" strike="noStrike" cap="none" normalizeH="0" baseline="0" dirty="0" smtClean="0">
                <a:ln>
                  <a:noFill/>
                </a:ln>
                <a:solidFill>
                  <a:srgbClr val="FF0000"/>
                </a:solidFill>
                <a:effectLst/>
                <a:latin typeface="Century Gothic" pitchFamily="34" charset="0"/>
                <a:ea typeface="Times New Roman" pitchFamily="18" charset="0"/>
                <a:cs typeface="Calibri" pitchFamily="34" charset="0"/>
              </a:rPr>
              <a:t>Residuos de Manejo Especial</a:t>
            </a:r>
            <a:r>
              <a:rPr kumimoji="0" lang="es-MX" sz="1600" b="0" i="0" u="none" strike="noStrike" cap="none" normalizeH="0" baseline="0" dirty="0" smtClean="0">
                <a:ln>
                  <a:noFill/>
                </a:ln>
                <a:solidFill>
                  <a:srgbClr val="FF0000"/>
                </a:solidFill>
                <a:effectLst/>
                <a:latin typeface="Century Gothic" pitchFamily="34" charset="0"/>
                <a:ea typeface="Times New Roman" pitchFamily="18" charset="0"/>
                <a:cs typeface="Calibri" pitchFamily="34" charset="0"/>
              </a:rPr>
              <a:t> (RME), </a:t>
            </a:r>
            <a:r>
              <a:rPr kumimoji="0" lang="es-MX" sz="1600" b="0" i="0" u="none" strike="noStrike" cap="none" normalizeH="0" baseline="0" dirty="0" smtClean="0">
                <a:ln>
                  <a:noFill/>
                </a:ln>
                <a:solidFill>
                  <a:srgbClr val="404040"/>
                </a:solidFill>
                <a:effectLst/>
                <a:latin typeface="Century Gothic" pitchFamily="34" charset="0"/>
                <a:ea typeface="Times New Roman" pitchFamily="18" charset="0"/>
                <a:cs typeface="Calibri" pitchFamily="34" charset="0"/>
              </a:rPr>
              <a:t>son los generados en los procesos productivos, que no reúnen las características para ser considerados como peligrosos ni como RSU, o que son producidos por grandes generadores de RSU (más de 10 toneladas al año). Su manejo y control es competencia de las autoridades estatales.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MX" sz="1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sz="1600" b="0" i="0" u="none" strike="noStrike" cap="none" normalizeH="0" baseline="0" dirty="0" smtClean="0">
                <a:ln>
                  <a:noFill/>
                </a:ln>
                <a:solidFill>
                  <a:srgbClr val="404040"/>
                </a:solidFill>
                <a:effectLst/>
                <a:latin typeface="Century Gothic" pitchFamily="34" charset="0"/>
                <a:ea typeface="Times New Roman" pitchFamily="18" charset="0"/>
                <a:cs typeface="Calibri" pitchFamily="34" charset="0"/>
              </a:rPr>
              <a:t>Los </a:t>
            </a:r>
            <a:r>
              <a:rPr kumimoji="0" lang="es-MX" sz="1600" b="1" i="1" u="none" strike="noStrike" cap="none" normalizeH="0" baseline="0" dirty="0" smtClean="0">
                <a:ln>
                  <a:noFill/>
                </a:ln>
                <a:solidFill>
                  <a:srgbClr val="FF0000"/>
                </a:solidFill>
                <a:effectLst/>
                <a:latin typeface="Century Gothic" pitchFamily="34" charset="0"/>
                <a:ea typeface="Times New Roman" pitchFamily="18" charset="0"/>
                <a:cs typeface="Calibri" pitchFamily="34" charset="0"/>
              </a:rPr>
              <a:t>Residuos Peligrosos</a:t>
            </a:r>
            <a:r>
              <a:rPr kumimoji="0" lang="es-MX" sz="1600" b="0" i="0" u="none" strike="noStrike" cap="none" normalizeH="0" baseline="0" dirty="0" smtClean="0">
                <a:ln>
                  <a:noFill/>
                </a:ln>
                <a:solidFill>
                  <a:srgbClr val="FF0000"/>
                </a:solidFill>
                <a:effectLst/>
                <a:latin typeface="Century Gothic" pitchFamily="34" charset="0"/>
                <a:ea typeface="Times New Roman" pitchFamily="18" charset="0"/>
                <a:cs typeface="Calibri" pitchFamily="34" charset="0"/>
              </a:rPr>
              <a:t> (RP), </a:t>
            </a:r>
            <a:r>
              <a:rPr kumimoji="0" lang="es-MX" sz="1600" b="0" i="0" u="none" strike="noStrike" cap="none" normalizeH="0" baseline="0" dirty="0" smtClean="0">
                <a:ln>
                  <a:noFill/>
                </a:ln>
                <a:solidFill>
                  <a:srgbClr val="404040"/>
                </a:solidFill>
                <a:effectLst/>
                <a:latin typeface="Century Gothic" pitchFamily="34" charset="0"/>
                <a:ea typeface="Times New Roman" pitchFamily="18" charset="0"/>
                <a:cs typeface="Calibri" pitchFamily="34" charset="0"/>
              </a:rPr>
              <a:t>son aquellos que poseen alguna de las características de corrosividad, reactividad, explosividad, toxicidad, inflamabilidad, o que contienen agentes infecciosos que les confieran peligrosidad, así como envases, recipientes, embalajes y suelos que hayan sido contaminados. Su manejo y control es competencia de las autoridades federales.</a:t>
            </a:r>
            <a:endParaRPr kumimoji="0" lang="es-MX" sz="1600" b="0" i="0" u="none" strike="noStrike" cap="none" normalizeH="0" baseline="0" dirty="0" smtClean="0">
              <a:ln>
                <a:noFill/>
              </a:ln>
              <a:solidFill>
                <a:schemeClr val="tx1"/>
              </a:solidFill>
              <a:effectLst/>
              <a:latin typeface="Century Gothic" pitchFamily="34" charset="0"/>
              <a:cs typeface="Arial" pitchFamily="34" charset="0"/>
            </a:endParaRPr>
          </a:p>
        </p:txBody>
      </p:sp>
      <p:sp>
        <p:nvSpPr>
          <p:cNvPr id="3" name="Text Box 2"/>
          <p:cNvSpPr txBox="1">
            <a:spLocks noChangeArrowheads="1"/>
          </p:cNvSpPr>
          <p:nvPr/>
        </p:nvSpPr>
        <p:spPr bwMode="auto">
          <a:xfrm>
            <a:off x="1969321" y="159330"/>
            <a:ext cx="8255330" cy="523220"/>
          </a:xfrm>
          <a:prstGeom prst="rect">
            <a:avLst/>
          </a:prstGeom>
          <a:noFill/>
          <a:ln w="9525">
            <a:noFill/>
            <a:miter lim="800000"/>
            <a:headEnd/>
            <a:tailEnd/>
          </a:ln>
          <a:effectLst/>
        </p:spPr>
        <p:txBody>
          <a:bodyPr wrap="square">
            <a:spAutoFit/>
          </a:bodyPr>
          <a:lstStyle/>
          <a:p>
            <a:pPr algn="ctr">
              <a:spcBef>
                <a:spcPct val="50000"/>
              </a:spcBef>
            </a:pPr>
            <a:r>
              <a:rPr lang="es-MX" altLang="es-MX" sz="2800" b="1" dirty="0" smtClean="0">
                <a:solidFill>
                  <a:srgbClr val="FF0000"/>
                </a:solidFill>
                <a:latin typeface="Century Gothic" pitchFamily="34" charset="0"/>
              </a:rPr>
              <a:t>CLASIFICACIÓN DE LOS RESIDUOS EN MÉXICO</a:t>
            </a:r>
            <a:endParaRPr lang="es-ES" altLang="es-MX" sz="2800" b="1" dirty="0">
              <a:solidFill>
                <a:srgbClr val="FF0000"/>
              </a:solidFill>
              <a:latin typeface="Century Gothic" pitchFamily="34" charset="0"/>
            </a:endParaRPr>
          </a:p>
        </p:txBody>
      </p:sp>
      <p:pic>
        <p:nvPicPr>
          <p:cNvPr id="5" name="4 Imagen"/>
          <p:cNvPicPr/>
          <p:nvPr/>
        </p:nvPicPr>
        <p:blipFill>
          <a:blip r:embed="rId2" cstate="print"/>
          <a:srcRect l="44991" t="26752" r="24134" b="26003"/>
          <a:stretch>
            <a:fillRect/>
          </a:stretch>
        </p:blipFill>
        <p:spPr bwMode="auto">
          <a:xfrm>
            <a:off x="7579958" y="899260"/>
            <a:ext cx="4489783" cy="4812785"/>
          </a:xfrm>
          <a:prstGeom prst="rect">
            <a:avLst/>
          </a:prstGeom>
          <a:noFill/>
          <a:ln w="9525">
            <a:noFill/>
            <a:miter lim="800000"/>
            <a:headEnd/>
            <a:tailEnd/>
          </a:ln>
        </p:spPr>
      </p:pic>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4"/>
          <p:cNvSpPr txBox="1">
            <a:spLocks/>
          </p:cNvSpPr>
          <p:nvPr/>
        </p:nvSpPr>
        <p:spPr>
          <a:xfrm>
            <a:off x="704149" y="1"/>
            <a:ext cx="10969295" cy="736269"/>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60000"/>
              </a:lnSpc>
            </a:pPr>
            <a:r>
              <a:rPr lang="es-ES" sz="2800" b="1" dirty="0" smtClean="0">
                <a:solidFill>
                  <a:srgbClr val="FF0000"/>
                </a:solidFill>
                <a:latin typeface="Century Gothic" pitchFamily="34" charset="0"/>
              </a:rPr>
              <a:t>INDICADORES GENERALES DE RME Y RP</a:t>
            </a:r>
            <a:endParaRPr lang="es-ES" sz="2800" b="1" dirty="0">
              <a:solidFill>
                <a:srgbClr val="FF0000"/>
              </a:solidFill>
              <a:latin typeface="Century Gothic" pitchFamily="34" charset="0"/>
            </a:endParaRPr>
          </a:p>
        </p:txBody>
      </p:sp>
      <p:sp>
        <p:nvSpPr>
          <p:cNvPr id="58369" name="Rectangle 1"/>
          <p:cNvSpPr>
            <a:spLocks noChangeArrowheads="1"/>
          </p:cNvSpPr>
          <p:nvPr/>
        </p:nvSpPr>
        <p:spPr bwMode="auto">
          <a:xfrm>
            <a:off x="225633" y="1138252"/>
            <a:ext cx="5581401"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just" fontAlgn="base">
              <a:lnSpc>
                <a:spcPct val="100000"/>
              </a:lnSpc>
              <a:spcBef>
                <a:spcPts val="600"/>
              </a:spcBef>
              <a:spcAft>
                <a:spcPct val="0"/>
              </a:spcAft>
              <a:buClrTx/>
              <a:buSzTx/>
              <a:buFontTx/>
              <a:buNone/>
              <a:tabLst/>
              <a:defRPr/>
            </a:pPr>
            <a:r>
              <a:rPr lang="es-MX" sz="1600" dirty="0" smtClean="0">
                <a:solidFill>
                  <a:srgbClr val="3B4B57"/>
                </a:solidFill>
                <a:latin typeface="Century Gothic" pitchFamily="34" charset="0"/>
                <a:cs typeface="Helvetica"/>
              </a:rPr>
              <a:t>La información oficial con respecto a los RME es limitada y se restringe a unas cuantas categorías. Los datos más actualizados sobre la generación y el manejo de ellos, se incluyeron en el Diagnóstico Básico para la Gestión de los Residuos (INECC, 2012).</a:t>
            </a:r>
          </a:p>
        </p:txBody>
      </p:sp>
      <p:pic>
        <p:nvPicPr>
          <p:cNvPr id="9" name="8 Imagen"/>
          <p:cNvPicPr/>
          <p:nvPr/>
        </p:nvPicPr>
        <p:blipFill rotWithShape="1">
          <a:blip r:embed="rId2" cstate="print"/>
          <a:srcRect l="29213" t="26751" r="15589" b="26976"/>
          <a:stretch/>
        </p:blipFill>
        <p:spPr bwMode="auto">
          <a:xfrm>
            <a:off x="185290" y="2904162"/>
            <a:ext cx="5502991" cy="3282882"/>
          </a:xfrm>
          <a:prstGeom prst="rect">
            <a:avLst/>
          </a:prstGeom>
          <a:ln>
            <a:noFill/>
          </a:ln>
          <a:extLst>
            <a:ext uri="{53640926-AAD7-44D8-BBD7-CCE9431645EC}">
              <a14:shadowObscured xmlns:a14="http://schemas.microsoft.com/office/drawing/2010/main"/>
            </a:ext>
          </a:extLst>
        </p:spPr>
      </p:pic>
      <p:sp>
        <p:nvSpPr>
          <p:cNvPr id="58370" name="Rectangle 2"/>
          <p:cNvSpPr>
            <a:spLocks noChangeArrowheads="1"/>
          </p:cNvSpPr>
          <p:nvPr/>
        </p:nvSpPr>
        <p:spPr bwMode="auto">
          <a:xfrm>
            <a:off x="6377052" y="1090554"/>
            <a:ext cx="559327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ts val="600"/>
              </a:spcBef>
              <a:spcAft>
                <a:spcPct val="0"/>
              </a:spcAft>
              <a:defRPr/>
            </a:pPr>
            <a:r>
              <a:rPr lang="es-MX" sz="1600" dirty="0" smtClean="0">
                <a:solidFill>
                  <a:srgbClr val="3B4B57"/>
                </a:solidFill>
                <a:latin typeface="Century Gothic" pitchFamily="34" charset="0"/>
                <a:cs typeface="Helvetica"/>
              </a:rPr>
              <a:t>El informe de la Situación del Medio Ambiente en México (SEMARNAT 2015) reporta el volumen acumulado de RP generados durante el periodo 2004-2014 y el número de unidades que los generaban. La información fue obtenida de los reportes que presentan las empresas inscritas ante la SEMARNAT. </a:t>
            </a:r>
          </a:p>
        </p:txBody>
      </p:sp>
      <p:sp>
        <p:nvSpPr>
          <p:cNvPr id="58371" name="Rectangle 3"/>
          <p:cNvSpPr>
            <a:spLocks noChangeArrowheads="1"/>
          </p:cNvSpPr>
          <p:nvPr/>
        </p:nvSpPr>
        <p:spPr bwMode="auto">
          <a:xfrm>
            <a:off x="0" y="0"/>
            <a:ext cx="4022725"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58375" name="Picture 7"/>
          <p:cNvPicPr>
            <a:picLocks noChangeAspect="1" noChangeArrowheads="1"/>
          </p:cNvPicPr>
          <p:nvPr/>
        </p:nvPicPr>
        <p:blipFill>
          <a:blip r:embed="rId3" cstate="print"/>
          <a:srcRect/>
          <a:stretch>
            <a:fillRect/>
          </a:stretch>
        </p:blipFill>
        <p:spPr bwMode="auto">
          <a:xfrm>
            <a:off x="6370562" y="2881498"/>
            <a:ext cx="5821438" cy="3163042"/>
          </a:xfrm>
          <a:prstGeom prst="rect">
            <a:avLst/>
          </a:prstGeom>
          <a:noFill/>
          <a:ln w="9525">
            <a:noFill/>
            <a:miter lim="800000"/>
            <a:headEnd/>
            <a:tailEnd/>
          </a:ln>
          <a:effectLst/>
        </p:spPr>
      </p:pic>
    </p:spTree>
    <p:extLst>
      <p:ext uri="{BB962C8B-B14F-4D97-AF65-F5344CB8AC3E}">
        <p14:creationId xmlns:p14="http://schemas.microsoft.com/office/powerpoint/2010/main" val="3436690185"/>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4"/>
          <p:cNvSpPr txBox="1">
            <a:spLocks/>
          </p:cNvSpPr>
          <p:nvPr/>
        </p:nvSpPr>
        <p:spPr>
          <a:xfrm>
            <a:off x="704149" y="1"/>
            <a:ext cx="10969295" cy="736269"/>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60000"/>
              </a:lnSpc>
            </a:pPr>
            <a:r>
              <a:rPr lang="es-ES" sz="2800" b="1" dirty="0" smtClean="0">
                <a:solidFill>
                  <a:srgbClr val="FF0000"/>
                </a:solidFill>
                <a:latin typeface="Century Gothic" pitchFamily="34" charset="0"/>
              </a:rPr>
              <a:t>INDICADORES GENERALES DE RSU</a:t>
            </a:r>
            <a:endParaRPr lang="es-ES" sz="2800" b="1" dirty="0">
              <a:solidFill>
                <a:srgbClr val="FF0000"/>
              </a:solidFill>
              <a:latin typeface="Century Gothic" pitchFamily="34" charset="0"/>
            </a:endParaRPr>
          </a:p>
        </p:txBody>
      </p:sp>
      <p:pic>
        <p:nvPicPr>
          <p:cNvPr id="3" name="Imagen 2"/>
          <p:cNvPicPr>
            <a:picLocks noChangeAspect="1"/>
          </p:cNvPicPr>
          <p:nvPr/>
        </p:nvPicPr>
        <p:blipFill rotWithShape="1">
          <a:blip r:embed="rId2" cstate="print"/>
          <a:srcRect l="32499" t="31401" r="36355" b="36868"/>
          <a:stretch/>
        </p:blipFill>
        <p:spPr>
          <a:xfrm>
            <a:off x="143240" y="1585920"/>
            <a:ext cx="7594833" cy="3264130"/>
          </a:xfrm>
          <a:prstGeom prst="rect">
            <a:avLst/>
          </a:prstGeom>
        </p:spPr>
      </p:pic>
      <p:sp>
        <p:nvSpPr>
          <p:cNvPr id="4" name="Rectángulo 3"/>
          <p:cNvSpPr/>
          <p:nvPr/>
        </p:nvSpPr>
        <p:spPr>
          <a:xfrm>
            <a:off x="142793" y="805416"/>
            <a:ext cx="11840519" cy="584775"/>
          </a:xfrm>
          <a:prstGeom prst="rect">
            <a:avLst/>
          </a:prstGeom>
        </p:spPr>
        <p:txBody>
          <a:bodyPr wrap="square">
            <a:spAutoFit/>
          </a:bodyPr>
          <a:lstStyle/>
          <a:p>
            <a:pPr algn="just">
              <a:spcBef>
                <a:spcPts val="600"/>
              </a:spcBef>
              <a:defRPr/>
            </a:pPr>
            <a:r>
              <a:rPr lang="es-MX" sz="1600" dirty="0">
                <a:solidFill>
                  <a:srgbClr val="3B4B57"/>
                </a:solidFill>
                <a:latin typeface="Century Gothic" pitchFamily="34" charset="0"/>
                <a:cs typeface="Helvetica"/>
              </a:rPr>
              <a:t>En 2012 la producción mundial de RSU se calculó en alrededor de 1 300 millones de ton/año. Se estima que para el 2025 podría alcanzar los 2 200 millones (</a:t>
            </a:r>
            <a:r>
              <a:rPr lang="es-MX" sz="1600" dirty="0" err="1">
                <a:solidFill>
                  <a:srgbClr val="3B4B57"/>
                </a:solidFill>
                <a:latin typeface="Century Gothic" pitchFamily="34" charset="0"/>
                <a:cs typeface="Helvetica"/>
              </a:rPr>
              <a:t>Hoornweg</a:t>
            </a:r>
            <a:r>
              <a:rPr lang="es-MX" sz="1600" dirty="0">
                <a:solidFill>
                  <a:srgbClr val="3B4B57"/>
                </a:solidFill>
                <a:latin typeface="Century Gothic" pitchFamily="34" charset="0"/>
                <a:cs typeface="Helvetica"/>
              </a:rPr>
              <a:t> y </a:t>
            </a:r>
            <a:r>
              <a:rPr lang="es-MX" sz="1600" dirty="0" err="1">
                <a:solidFill>
                  <a:srgbClr val="3B4B57"/>
                </a:solidFill>
                <a:latin typeface="Century Gothic" pitchFamily="34" charset="0"/>
                <a:cs typeface="Helvetica"/>
              </a:rPr>
              <a:t>Bhada</a:t>
            </a:r>
            <a:r>
              <a:rPr lang="es-MX" sz="1600" dirty="0">
                <a:solidFill>
                  <a:srgbClr val="3B4B57"/>
                </a:solidFill>
                <a:latin typeface="Century Gothic" pitchFamily="34" charset="0"/>
                <a:cs typeface="Helvetica"/>
              </a:rPr>
              <a:t>-Tata, 2012). </a:t>
            </a:r>
          </a:p>
        </p:txBody>
      </p:sp>
      <p:sp>
        <p:nvSpPr>
          <p:cNvPr id="5" name="Rectángulo 4"/>
          <p:cNvSpPr/>
          <p:nvPr/>
        </p:nvSpPr>
        <p:spPr>
          <a:xfrm>
            <a:off x="310242" y="5954235"/>
            <a:ext cx="11775803" cy="584775"/>
          </a:xfrm>
          <a:prstGeom prst="rect">
            <a:avLst/>
          </a:prstGeom>
        </p:spPr>
        <p:txBody>
          <a:bodyPr wrap="square">
            <a:spAutoFit/>
          </a:bodyPr>
          <a:lstStyle/>
          <a:p>
            <a:pPr algn="just">
              <a:spcBef>
                <a:spcPts val="600"/>
              </a:spcBef>
              <a:defRPr/>
            </a:pPr>
            <a:r>
              <a:rPr lang="es-MX" sz="1600" dirty="0">
                <a:solidFill>
                  <a:srgbClr val="3B4B57"/>
                </a:solidFill>
                <a:latin typeface="Century Gothic" pitchFamily="34" charset="0"/>
                <a:cs typeface="Helvetica"/>
              </a:rPr>
              <a:t>La SEMARNAT indica que en 2015 la generación de RSU alcanzó 53.1 millones de toneladas. 10.24 millones más que en 2003 (1.2 kg/día por habitante en promedio).</a:t>
            </a:r>
          </a:p>
        </p:txBody>
      </p:sp>
      <p:sp>
        <p:nvSpPr>
          <p:cNvPr id="6" name="Rectángulo 5"/>
          <p:cNvSpPr/>
          <p:nvPr/>
        </p:nvSpPr>
        <p:spPr>
          <a:xfrm>
            <a:off x="7814956" y="1693890"/>
            <a:ext cx="4377045" cy="2954655"/>
          </a:xfrm>
          <a:prstGeom prst="rect">
            <a:avLst/>
          </a:prstGeom>
        </p:spPr>
        <p:txBody>
          <a:bodyPr wrap="square">
            <a:spAutoFit/>
          </a:bodyPr>
          <a:lstStyle/>
          <a:p>
            <a:pPr algn="just">
              <a:spcBef>
                <a:spcPts val="600"/>
              </a:spcBef>
              <a:defRPr/>
            </a:pPr>
            <a:r>
              <a:rPr lang="es-SV" sz="1600" dirty="0">
                <a:solidFill>
                  <a:srgbClr val="0033CC"/>
                </a:solidFill>
                <a:latin typeface="Helvetica"/>
                <a:cs typeface="Helvetica"/>
              </a:rPr>
              <a:t>Somos una sociedad que ha sobrevalorado la acumulación material, privilegiamos el poseer más de lo que necesitamos para vivir y disfrutar; condición que nos ha convertido en generadores de basura de tiempo completo. </a:t>
            </a:r>
          </a:p>
          <a:p>
            <a:pPr algn="just">
              <a:spcBef>
                <a:spcPts val="600"/>
              </a:spcBef>
              <a:defRPr/>
            </a:pPr>
            <a:endParaRPr lang="es-SV" sz="1600" dirty="0">
              <a:solidFill>
                <a:srgbClr val="0033CC"/>
              </a:solidFill>
              <a:latin typeface="SoberanaSans-Light"/>
            </a:endParaRPr>
          </a:p>
          <a:p>
            <a:pPr algn="just">
              <a:spcBef>
                <a:spcPts val="600"/>
              </a:spcBef>
              <a:defRPr/>
            </a:pPr>
            <a:r>
              <a:rPr lang="es-SV" sz="1600" dirty="0">
                <a:solidFill>
                  <a:srgbClr val="0033CC"/>
                </a:solidFill>
                <a:latin typeface="Helvetica"/>
                <a:cs typeface="Helvetica"/>
              </a:rPr>
              <a:t>El concepto “basura”, habla del despilfarro de nuestra civilización. Fabricamos objetos para envolver otros que, luego de esta modesta función, son desechados; pudiendo tener un mejor uso y no impactar al ambiente:</a:t>
            </a:r>
          </a:p>
        </p:txBody>
      </p:sp>
      <p:pic>
        <p:nvPicPr>
          <p:cNvPr id="7" name="Imagen 6"/>
          <p:cNvPicPr>
            <a:picLocks noChangeAspect="1"/>
          </p:cNvPicPr>
          <p:nvPr/>
        </p:nvPicPr>
        <p:blipFill rotWithShape="1">
          <a:blip r:embed="rId2" cstate="print"/>
          <a:srcRect l="25570" t="65320" r="29633" b="27579"/>
          <a:stretch/>
        </p:blipFill>
        <p:spPr>
          <a:xfrm>
            <a:off x="154224" y="4769709"/>
            <a:ext cx="7583849" cy="507178"/>
          </a:xfrm>
          <a:prstGeom prst="rect">
            <a:avLst/>
          </a:prstGeom>
        </p:spPr>
      </p:pic>
    </p:spTree>
    <p:extLst>
      <p:ext uri="{BB962C8B-B14F-4D97-AF65-F5344CB8AC3E}">
        <p14:creationId xmlns:p14="http://schemas.microsoft.com/office/powerpoint/2010/main" val="3436690185"/>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oup 7"/>
          <p:cNvGrpSpPr>
            <a:grpSpLocks/>
          </p:cNvGrpSpPr>
          <p:nvPr/>
        </p:nvGrpSpPr>
        <p:grpSpPr bwMode="auto">
          <a:xfrm>
            <a:off x="898981" y="677188"/>
            <a:ext cx="618880" cy="3180749"/>
            <a:chOff x="1347" y="1986"/>
            <a:chExt cx="128" cy="795"/>
          </a:xfrm>
        </p:grpSpPr>
        <p:sp>
          <p:nvSpPr>
            <p:cNvPr id="67595" name="Oval 9"/>
            <p:cNvSpPr>
              <a:spLocks noChangeArrowheads="1"/>
            </p:cNvSpPr>
            <p:nvPr/>
          </p:nvSpPr>
          <p:spPr bwMode="auto">
            <a:xfrm>
              <a:off x="1347" y="2082"/>
              <a:ext cx="122" cy="96"/>
            </a:xfrm>
            <a:prstGeom prst="ellipse">
              <a:avLst/>
            </a:prstGeom>
            <a:solidFill>
              <a:srgbClr val="7030A0"/>
            </a:solidFill>
            <a:ln w="28575">
              <a:solidFill>
                <a:srgbClr val="99FF33"/>
              </a:solidFill>
              <a:round/>
              <a:headEnd/>
              <a:tailEnd/>
            </a:ln>
          </p:spPr>
          <p:txBody>
            <a:bodyPr wrap="none" anchor="ct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MX" sz="1500" b="1" dirty="0">
                  <a:solidFill>
                    <a:srgbClr val="FFFF00"/>
                  </a:solidFill>
                  <a:latin typeface="Century Gothic" panose="020B0502020202020204" pitchFamily="34" charset="0"/>
                </a:rPr>
                <a:t>PB</a:t>
              </a:r>
            </a:p>
          </p:txBody>
        </p:sp>
        <p:sp>
          <p:nvSpPr>
            <p:cNvPr id="67596" name="Oval 10"/>
            <p:cNvSpPr>
              <a:spLocks noChangeArrowheads="1"/>
            </p:cNvSpPr>
            <p:nvPr/>
          </p:nvSpPr>
          <p:spPr bwMode="auto">
            <a:xfrm>
              <a:off x="1355" y="2175"/>
              <a:ext cx="120" cy="96"/>
            </a:xfrm>
            <a:prstGeom prst="ellipse">
              <a:avLst/>
            </a:prstGeom>
            <a:solidFill>
              <a:srgbClr val="7030A0"/>
            </a:solidFill>
            <a:ln w="28575">
              <a:solidFill>
                <a:srgbClr val="99FF33"/>
              </a:solidFill>
              <a:round/>
              <a:headEnd/>
              <a:tailEnd/>
            </a:ln>
          </p:spPr>
          <p:txBody>
            <a:bodyPr wrap="none" anchor="ct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MX" sz="1500" b="1" dirty="0">
                  <a:solidFill>
                    <a:srgbClr val="FFFF00"/>
                  </a:solidFill>
                  <a:latin typeface="Century Gothic" panose="020B0502020202020204" pitchFamily="34" charset="0"/>
                </a:rPr>
                <a:t>G</a:t>
              </a:r>
            </a:p>
          </p:txBody>
        </p:sp>
        <p:sp>
          <p:nvSpPr>
            <p:cNvPr id="67597" name="Oval 11"/>
            <p:cNvSpPr>
              <a:spLocks noChangeArrowheads="1"/>
            </p:cNvSpPr>
            <p:nvPr/>
          </p:nvSpPr>
          <p:spPr bwMode="auto">
            <a:xfrm>
              <a:off x="1354" y="2276"/>
              <a:ext cx="121" cy="96"/>
            </a:xfrm>
            <a:prstGeom prst="ellipse">
              <a:avLst/>
            </a:prstGeom>
            <a:solidFill>
              <a:srgbClr val="7030A0"/>
            </a:solidFill>
            <a:ln w="28575">
              <a:solidFill>
                <a:srgbClr val="99FF33"/>
              </a:solidFill>
              <a:round/>
              <a:headEnd/>
              <a:tailEnd/>
            </a:ln>
          </p:spPr>
          <p:txBody>
            <a:bodyPr wrap="none" anchor="ct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MX" sz="1500" b="1" dirty="0">
                  <a:solidFill>
                    <a:srgbClr val="FFFF00"/>
                  </a:solidFill>
                  <a:latin typeface="Century Gothic" panose="020B0502020202020204" pitchFamily="34" charset="0"/>
                </a:rPr>
                <a:t>AL</a:t>
              </a:r>
            </a:p>
          </p:txBody>
        </p:sp>
        <p:sp>
          <p:nvSpPr>
            <p:cNvPr id="67598" name="Oval 12"/>
            <p:cNvSpPr>
              <a:spLocks noChangeArrowheads="1"/>
            </p:cNvSpPr>
            <p:nvPr/>
          </p:nvSpPr>
          <p:spPr bwMode="auto">
            <a:xfrm>
              <a:off x="1347" y="1986"/>
              <a:ext cx="112" cy="96"/>
            </a:xfrm>
            <a:prstGeom prst="ellipse">
              <a:avLst/>
            </a:prstGeom>
            <a:solidFill>
              <a:srgbClr val="7030A0"/>
            </a:solidFill>
            <a:ln w="28575">
              <a:solidFill>
                <a:srgbClr val="99FF33"/>
              </a:solidFill>
              <a:round/>
              <a:headEnd/>
              <a:tailEnd/>
            </a:ln>
          </p:spPr>
          <p:txBody>
            <a:bodyPr wrap="none" anchor="ct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MX" sz="1500" b="1" dirty="0">
                  <a:solidFill>
                    <a:srgbClr val="FFFF00"/>
                  </a:solidFill>
                  <a:latin typeface="Century Gothic" panose="020B0502020202020204" pitchFamily="34" charset="0"/>
                </a:rPr>
                <a:t>VA</a:t>
              </a:r>
            </a:p>
          </p:txBody>
        </p:sp>
        <p:sp>
          <p:nvSpPr>
            <p:cNvPr id="67599" name="Oval 13"/>
            <p:cNvSpPr>
              <a:spLocks noChangeArrowheads="1"/>
            </p:cNvSpPr>
            <p:nvPr/>
          </p:nvSpPr>
          <p:spPr bwMode="auto">
            <a:xfrm>
              <a:off x="1354" y="2485"/>
              <a:ext cx="117" cy="96"/>
            </a:xfrm>
            <a:prstGeom prst="ellipse">
              <a:avLst/>
            </a:prstGeom>
            <a:solidFill>
              <a:srgbClr val="7030A0"/>
            </a:solidFill>
            <a:ln w="28575">
              <a:solidFill>
                <a:srgbClr val="99FF33"/>
              </a:solidFill>
              <a:round/>
              <a:headEnd/>
              <a:tailEnd/>
            </a:ln>
          </p:spPr>
          <p:txBody>
            <a:bodyPr wrap="none" anchor="ct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MX" sz="1500" b="1">
                  <a:solidFill>
                    <a:srgbClr val="FFFF00"/>
                  </a:solidFill>
                  <a:latin typeface="Century Gothic" panose="020B0502020202020204" pitchFamily="34" charset="0"/>
                </a:rPr>
                <a:t>T</a:t>
              </a:r>
            </a:p>
          </p:txBody>
        </p:sp>
        <p:sp>
          <p:nvSpPr>
            <p:cNvPr id="67600" name="Oval 14"/>
            <p:cNvSpPr>
              <a:spLocks noChangeArrowheads="1"/>
            </p:cNvSpPr>
            <p:nvPr/>
          </p:nvSpPr>
          <p:spPr bwMode="auto">
            <a:xfrm>
              <a:off x="1350" y="2382"/>
              <a:ext cx="116" cy="96"/>
            </a:xfrm>
            <a:prstGeom prst="ellipse">
              <a:avLst/>
            </a:prstGeom>
            <a:solidFill>
              <a:srgbClr val="7030A0"/>
            </a:solidFill>
            <a:ln w="28575">
              <a:solidFill>
                <a:srgbClr val="99FF33"/>
              </a:solidFill>
              <a:round/>
              <a:headEnd/>
              <a:tailEnd/>
            </a:ln>
          </p:spPr>
          <p:txBody>
            <a:bodyPr wrap="none" anchor="ct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MX" sz="1500" b="1" dirty="0">
                  <a:solidFill>
                    <a:srgbClr val="FFFF00"/>
                  </a:solidFill>
                  <a:latin typeface="Century Gothic" panose="020B0502020202020204" pitchFamily="34" charset="0"/>
                </a:rPr>
                <a:t>R</a:t>
              </a:r>
            </a:p>
          </p:txBody>
        </p:sp>
        <p:sp>
          <p:nvSpPr>
            <p:cNvPr id="67601" name="Oval 15"/>
            <p:cNvSpPr>
              <a:spLocks noChangeArrowheads="1"/>
            </p:cNvSpPr>
            <p:nvPr/>
          </p:nvSpPr>
          <p:spPr bwMode="auto">
            <a:xfrm>
              <a:off x="1353" y="2685"/>
              <a:ext cx="118" cy="96"/>
            </a:xfrm>
            <a:prstGeom prst="ellipse">
              <a:avLst/>
            </a:prstGeom>
            <a:solidFill>
              <a:srgbClr val="7030A0"/>
            </a:solidFill>
            <a:ln w="28575">
              <a:solidFill>
                <a:srgbClr val="99FF33"/>
              </a:solidFill>
              <a:round/>
              <a:headEnd/>
              <a:tailEnd/>
            </a:ln>
          </p:spPr>
          <p:txBody>
            <a:bodyPr wrap="none" anchor="ct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MX" sz="1500" b="1" dirty="0">
                  <a:solidFill>
                    <a:srgbClr val="FFFF00"/>
                  </a:solidFill>
                  <a:latin typeface="Century Gothic" panose="020B0502020202020204" pitchFamily="34" charset="0"/>
                </a:rPr>
                <a:t>DF</a:t>
              </a:r>
            </a:p>
          </p:txBody>
        </p:sp>
      </p:grpSp>
      <p:sp>
        <p:nvSpPr>
          <p:cNvPr id="67587" name="Text Box 24"/>
          <p:cNvSpPr txBox="1">
            <a:spLocks noChangeArrowheads="1"/>
          </p:cNvSpPr>
          <p:nvPr/>
        </p:nvSpPr>
        <p:spPr bwMode="auto">
          <a:xfrm>
            <a:off x="1023251" y="667981"/>
            <a:ext cx="3239990" cy="319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9BBB59"/>
              </a:buClr>
              <a:buSzPct val="95000"/>
              <a:buFont typeface="Wingdings 2" panose="05020102010507070707" pitchFamily="18" charset="2"/>
              <a:buChar char=""/>
              <a:tabLst>
                <a:tab pos="576263"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576263"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576263" algn="l"/>
              </a:tabLst>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tabLst>
                <a:tab pos="576263" algn="l"/>
              </a:tabLst>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tabLst>
                <a:tab pos="576263"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tabLst>
                <a:tab pos="576263"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tabLst>
                <a:tab pos="576263"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tabLst>
                <a:tab pos="576263"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tabLst>
                <a:tab pos="576263" algn="l"/>
              </a:tabLst>
              <a:defRPr sz="2000">
                <a:solidFill>
                  <a:schemeClr val="tx1"/>
                </a:solidFill>
                <a:latin typeface="Constantia" panose="02030602050306030303" pitchFamily="18" charset="0"/>
              </a:defRPr>
            </a:lvl9pPr>
          </a:lstStyle>
          <a:p>
            <a:pPr>
              <a:spcBef>
                <a:spcPts val="450"/>
              </a:spcBef>
              <a:spcAft>
                <a:spcPts val="450"/>
              </a:spcAft>
              <a:buClrTx/>
              <a:buSzTx/>
              <a:buNone/>
            </a:pPr>
            <a:r>
              <a:rPr lang="es-MX" altLang="es-MX" sz="1800" b="1" i="1" dirty="0">
                <a:latin typeface="Times New Roman" panose="02020603050405020304" pitchFamily="18" charset="0"/>
              </a:rPr>
              <a:t>	</a:t>
            </a:r>
            <a:r>
              <a:rPr lang="es-MX" altLang="es-MX" sz="1800" b="1" i="1" dirty="0">
                <a:latin typeface="Century Gothic" panose="020B0502020202020204" pitchFamily="34" charset="0"/>
              </a:rPr>
              <a:t>Valorización</a:t>
            </a:r>
            <a:endParaRPr lang="es-ES" altLang="es-MX" sz="1800" b="1" i="1" dirty="0">
              <a:latin typeface="Century Gothic" panose="020B0502020202020204" pitchFamily="34" charset="0"/>
            </a:endParaRPr>
          </a:p>
          <a:p>
            <a:pPr>
              <a:spcBef>
                <a:spcPts val="450"/>
              </a:spcBef>
              <a:spcAft>
                <a:spcPts val="450"/>
              </a:spcAft>
              <a:buClrTx/>
              <a:buSzTx/>
              <a:buNone/>
            </a:pPr>
            <a:r>
              <a:rPr lang="es-MX" altLang="es-MX" sz="1800" b="1" i="1" dirty="0">
                <a:latin typeface="Times New Roman" panose="02020603050405020304" pitchFamily="18" charset="0"/>
              </a:rPr>
              <a:t>	</a:t>
            </a:r>
            <a:r>
              <a:rPr lang="es-MX" altLang="es-MX" sz="1800" b="1" i="1" dirty="0">
                <a:latin typeface="Century Gothic" panose="020B0502020202020204" pitchFamily="34" charset="0"/>
              </a:rPr>
              <a:t>Producción de Bienes</a:t>
            </a:r>
          </a:p>
          <a:p>
            <a:pPr>
              <a:spcBef>
                <a:spcPts val="450"/>
              </a:spcBef>
              <a:spcAft>
                <a:spcPts val="300"/>
              </a:spcAft>
              <a:buClrTx/>
              <a:buSzTx/>
              <a:buNone/>
            </a:pPr>
            <a:r>
              <a:rPr lang="es-MX" altLang="es-MX" sz="1800" b="1" i="1" dirty="0" smtClean="0">
                <a:solidFill>
                  <a:srgbClr val="C00000"/>
                </a:solidFill>
                <a:latin typeface="Times New Roman" panose="02020603050405020304" pitchFamily="18" charset="0"/>
              </a:rPr>
              <a:t>	</a:t>
            </a:r>
            <a:r>
              <a:rPr lang="es-MX" altLang="es-MX" sz="1800" b="1" i="1" dirty="0" smtClean="0">
                <a:latin typeface="Century Gothic" panose="020B0502020202020204" pitchFamily="34" charset="0"/>
              </a:rPr>
              <a:t>Generación</a:t>
            </a:r>
          </a:p>
          <a:p>
            <a:pPr>
              <a:spcBef>
                <a:spcPts val="450"/>
              </a:spcBef>
              <a:spcAft>
                <a:spcPts val="600"/>
              </a:spcAft>
              <a:buClrTx/>
              <a:buSzTx/>
              <a:buNone/>
            </a:pPr>
            <a:r>
              <a:rPr lang="es-MX" altLang="es-MX" sz="1800" b="1" i="1" dirty="0" smtClean="0">
                <a:latin typeface="Century Gothic" panose="020B0502020202020204" pitchFamily="34" charset="0"/>
              </a:rPr>
              <a:t>	Almacenamiento</a:t>
            </a:r>
            <a:endParaRPr lang="es-MX" altLang="es-MX" sz="1800" b="1" i="1" dirty="0">
              <a:latin typeface="Century Gothic" panose="020B0502020202020204" pitchFamily="34" charset="0"/>
            </a:endParaRPr>
          </a:p>
          <a:p>
            <a:pPr>
              <a:spcBef>
                <a:spcPts val="450"/>
              </a:spcBef>
              <a:spcAft>
                <a:spcPts val="450"/>
              </a:spcAft>
              <a:buClrTx/>
              <a:buSzTx/>
              <a:buNone/>
            </a:pPr>
            <a:r>
              <a:rPr lang="es-MX" altLang="es-MX" sz="1800" b="1" i="1" dirty="0">
                <a:latin typeface="Times New Roman" panose="02020603050405020304" pitchFamily="18" charset="0"/>
              </a:rPr>
              <a:t>	</a:t>
            </a:r>
            <a:r>
              <a:rPr lang="es-MX" altLang="es-MX" sz="1800" b="1" i="1" dirty="0">
                <a:latin typeface="Century Gothic" panose="020B0502020202020204" pitchFamily="34" charset="0"/>
              </a:rPr>
              <a:t>Recolección</a:t>
            </a:r>
          </a:p>
          <a:p>
            <a:pPr>
              <a:spcBef>
                <a:spcPts val="450"/>
              </a:spcBef>
              <a:spcAft>
                <a:spcPts val="450"/>
              </a:spcAft>
              <a:buClrTx/>
              <a:buSzTx/>
              <a:buNone/>
            </a:pPr>
            <a:r>
              <a:rPr lang="es-MX" altLang="es-MX" sz="1800" b="1" i="1" dirty="0">
                <a:latin typeface="Times New Roman" panose="02020603050405020304" pitchFamily="18" charset="0"/>
              </a:rPr>
              <a:t>	</a:t>
            </a:r>
            <a:r>
              <a:rPr lang="es-MX" altLang="es-MX" sz="1800" b="1" i="1" dirty="0">
                <a:latin typeface="Century Gothic" panose="020B0502020202020204" pitchFamily="34" charset="0"/>
              </a:rPr>
              <a:t>Transferencia</a:t>
            </a:r>
          </a:p>
          <a:p>
            <a:pPr>
              <a:spcBef>
                <a:spcPts val="450"/>
              </a:spcBef>
              <a:spcAft>
                <a:spcPts val="450"/>
              </a:spcAft>
              <a:buClrTx/>
              <a:buSzTx/>
              <a:buNone/>
            </a:pPr>
            <a:r>
              <a:rPr lang="es-MX" altLang="es-MX" sz="1800" b="1" i="1" dirty="0">
                <a:latin typeface="Times New Roman" panose="02020603050405020304" pitchFamily="18" charset="0"/>
              </a:rPr>
              <a:t> 	</a:t>
            </a:r>
            <a:r>
              <a:rPr lang="es-MX" altLang="es-MX" sz="1800" b="1" i="1" dirty="0">
                <a:latin typeface="Century Gothic" panose="020B0502020202020204" pitchFamily="34" charset="0"/>
              </a:rPr>
              <a:t>Segregación</a:t>
            </a:r>
          </a:p>
          <a:p>
            <a:pPr>
              <a:spcBef>
                <a:spcPts val="450"/>
              </a:spcBef>
              <a:spcAft>
                <a:spcPts val="450"/>
              </a:spcAft>
              <a:buClrTx/>
              <a:buSzTx/>
              <a:buNone/>
            </a:pPr>
            <a:r>
              <a:rPr lang="es-MX" altLang="es-MX" sz="1800" b="1" i="1" dirty="0">
                <a:latin typeface="Times New Roman" panose="02020603050405020304" pitchFamily="18" charset="0"/>
              </a:rPr>
              <a:t>	</a:t>
            </a:r>
            <a:r>
              <a:rPr lang="es-MX" altLang="es-MX" sz="1800" b="1" i="1" dirty="0">
                <a:latin typeface="Century Gothic" panose="020B0502020202020204" pitchFamily="34" charset="0"/>
              </a:rPr>
              <a:t>Disposición  Final</a:t>
            </a:r>
          </a:p>
        </p:txBody>
      </p:sp>
      <p:sp>
        <p:nvSpPr>
          <p:cNvPr id="67591" name="Oval 15"/>
          <p:cNvSpPr>
            <a:spLocks noChangeArrowheads="1"/>
          </p:cNvSpPr>
          <p:nvPr/>
        </p:nvSpPr>
        <p:spPr bwMode="auto">
          <a:xfrm>
            <a:off x="973154" y="3100855"/>
            <a:ext cx="514045" cy="376088"/>
          </a:xfrm>
          <a:prstGeom prst="ellipse">
            <a:avLst/>
          </a:prstGeom>
          <a:solidFill>
            <a:srgbClr val="7030A0"/>
          </a:solidFill>
          <a:ln w="28575">
            <a:solidFill>
              <a:srgbClr val="99FF33"/>
            </a:solidFill>
            <a:round/>
            <a:headEnd/>
            <a:tailEnd/>
          </a:ln>
        </p:spPr>
        <p:txBody>
          <a:bodyPr wrap="none" anchor="ct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MX" sz="1500" b="1" dirty="0">
                <a:solidFill>
                  <a:srgbClr val="FFFF00"/>
                </a:solidFill>
                <a:latin typeface="Century Gothic" panose="020B0502020202020204" pitchFamily="34" charset="0"/>
              </a:rPr>
              <a:t>S</a:t>
            </a:r>
          </a:p>
        </p:txBody>
      </p:sp>
      <p:sp>
        <p:nvSpPr>
          <p:cNvPr id="25" name="CuadroTexto 24"/>
          <p:cNvSpPr txBox="1"/>
          <p:nvPr/>
        </p:nvSpPr>
        <p:spPr>
          <a:xfrm>
            <a:off x="724860" y="90980"/>
            <a:ext cx="10830081" cy="364459"/>
          </a:xfrm>
          <a:prstGeom prst="rect">
            <a:avLst/>
          </a:prstGeom>
          <a:noFill/>
        </p:spPr>
        <p:txBody>
          <a:bodyPr wrap="square" rtlCol="0">
            <a:spAutoFit/>
          </a:bodyPr>
          <a:lstStyle/>
          <a:p>
            <a:pPr algn="ctr">
              <a:lnSpc>
                <a:spcPct val="60000"/>
              </a:lnSpc>
            </a:pPr>
            <a:r>
              <a:rPr lang="es-MX" sz="2800" b="1" dirty="0">
                <a:solidFill>
                  <a:srgbClr val="FF0000"/>
                </a:solidFill>
                <a:latin typeface="Century Gothic" pitchFamily="34" charset="0"/>
              </a:rPr>
              <a:t>CICLO DE LA GESTIÓN INTEGRAL DE LOS RESIDUOS</a:t>
            </a:r>
          </a:p>
        </p:txBody>
      </p:sp>
      <p:pic>
        <p:nvPicPr>
          <p:cNvPr id="2" name="Imagen 1"/>
          <p:cNvPicPr>
            <a:picLocks noChangeAspect="1"/>
          </p:cNvPicPr>
          <p:nvPr/>
        </p:nvPicPr>
        <p:blipFill rotWithShape="1">
          <a:blip r:embed="rId3" cstate="print"/>
          <a:srcRect l="54482" t="30133" r="20126" b="26330"/>
          <a:stretch/>
        </p:blipFill>
        <p:spPr>
          <a:xfrm>
            <a:off x="5465450" y="604885"/>
            <a:ext cx="6539825" cy="4730673"/>
          </a:xfrm>
          <a:prstGeom prst="rect">
            <a:avLst/>
          </a:prstGeom>
        </p:spPr>
      </p:pic>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211" r="12603"/>
          <a:stretch/>
        </p:blipFill>
        <p:spPr bwMode="auto">
          <a:xfrm>
            <a:off x="571085" y="3954163"/>
            <a:ext cx="5222697" cy="2863999"/>
          </a:xfrm>
          <a:prstGeom prst="rect">
            <a:avLst/>
          </a:prstGeom>
          <a:solidFill>
            <a:schemeClr val="bg1"/>
          </a:solidFill>
          <a:ln w="38100">
            <a:solidFill>
              <a:srgbClr val="FFC000"/>
            </a:solidFill>
            <a:miter lim="800000"/>
            <a:headEnd/>
            <a:tailEnd/>
          </a:ln>
        </p:spPr>
      </p:pic>
      <p:sp>
        <p:nvSpPr>
          <p:cNvPr id="29" name="Text Box 3"/>
          <p:cNvSpPr txBox="1">
            <a:spLocks noChangeArrowheads="1"/>
          </p:cNvSpPr>
          <p:nvPr/>
        </p:nvSpPr>
        <p:spPr bwMode="auto">
          <a:xfrm>
            <a:off x="6347951" y="5626915"/>
            <a:ext cx="5657324" cy="1055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lnSpc>
                <a:spcPct val="120000"/>
              </a:lnSpc>
              <a:spcBef>
                <a:spcPts val="600"/>
              </a:spcBef>
              <a:buClrTx/>
              <a:buSzTx/>
              <a:buFontTx/>
              <a:buNone/>
              <a:defRPr/>
            </a:pPr>
            <a:r>
              <a:rPr lang="es-PE" altLang="es-MX" sz="1600" b="1" dirty="0" smtClean="0">
                <a:solidFill>
                  <a:srgbClr val="0033CC"/>
                </a:solidFill>
                <a:latin typeface="SoberanaSans-Light"/>
              </a:rPr>
              <a:t>SALUD.</a:t>
            </a:r>
          </a:p>
          <a:p>
            <a:pPr algn="just">
              <a:lnSpc>
                <a:spcPct val="120000"/>
              </a:lnSpc>
              <a:spcBef>
                <a:spcPts val="600"/>
              </a:spcBef>
              <a:spcAft>
                <a:spcPct val="50000"/>
              </a:spcAft>
              <a:buClrTx/>
              <a:buSzTx/>
              <a:buFontTx/>
              <a:buNone/>
              <a:defRPr/>
            </a:pPr>
            <a:r>
              <a:rPr lang="es-PE" altLang="es-MX" sz="1600" dirty="0">
                <a:solidFill>
                  <a:srgbClr val="0033CC"/>
                </a:solidFill>
                <a:latin typeface="Helvetica"/>
                <a:cs typeface="Helvetica"/>
              </a:rPr>
              <a:t>Estado de Completo Bienestar Físico, Mental y Social. No Sólo la Ausencia de Enfermedades. </a:t>
            </a:r>
            <a:r>
              <a:rPr lang="es-ES_tradnl" altLang="es-MX" sz="1600" dirty="0">
                <a:solidFill>
                  <a:srgbClr val="0033CC"/>
                </a:solidFill>
                <a:latin typeface="Helvetica"/>
                <a:cs typeface="Helvetica"/>
              </a:rPr>
              <a:t>(OMS, 1948).</a:t>
            </a:r>
            <a:endParaRPr lang="es-ES" altLang="es-MX" sz="1600" dirty="0">
              <a:solidFill>
                <a:srgbClr val="0033CC"/>
              </a:solidFill>
              <a:latin typeface="Helvetica"/>
              <a:cs typeface="Helvetica"/>
            </a:endParaRPr>
          </a:p>
        </p:txBody>
      </p:sp>
    </p:spTree>
    <p:extLst>
      <p:ext uri="{BB962C8B-B14F-4D97-AF65-F5344CB8AC3E}">
        <p14:creationId xmlns:p14="http://schemas.microsoft.com/office/powerpoint/2010/main" val="781866329"/>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275"/>
            <a:ext cx="12192000" cy="345031"/>
          </a:xfrm>
          <a:prstGeom prst="rect">
            <a:avLst/>
          </a:prstGeom>
        </p:spPr>
        <p:txBody>
          <a:bodyPr wrap="square">
            <a:spAutoFit/>
          </a:bodyPr>
          <a:lstStyle/>
          <a:p>
            <a:pPr algn="ctr">
              <a:lnSpc>
                <a:spcPct val="60000"/>
              </a:lnSpc>
            </a:pPr>
            <a:r>
              <a:rPr lang="es-MX" sz="2600" b="1" dirty="0" smtClean="0">
                <a:solidFill>
                  <a:srgbClr val="FF0000"/>
                </a:solidFill>
                <a:latin typeface="Century Gothic" pitchFamily="34" charset="0"/>
              </a:rPr>
              <a:t>LEY GENERAL PARA LA PREVENCIÓN Y GESTIÓN INTEGRAL DE LOS RESIDUOS </a:t>
            </a:r>
            <a:endParaRPr lang="es-MX" sz="2600" b="1" dirty="0">
              <a:solidFill>
                <a:srgbClr val="FF0000"/>
              </a:solidFill>
              <a:latin typeface="Century Gothic" pitchFamily="34" charset="0"/>
            </a:endParaRPr>
          </a:p>
        </p:txBody>
      </p:sp>
      <p:sp>
        <p:nvSpPr>
          <p:cNvPr id="3" name="Rectángulo 2"/>
          <p:cNvSpPr/>
          <p:nvPr/>
        </p:nvSpPr>
        <p:spPr>
          <a:xfrm>
            <a:off x="79632" y="468357"/>
            <a:ext cx="11895437" cy="923330"/>
          </a:xfrm>
          <a:prstGeom prst="rect">
            <a:avLst/>
          </a:prstGeom>
        </p:spPr>
        <p:txBody>
          <a:bodyPr wrap="square">
            <a:spAutoFit/>
          </a:bodyPr>
          <a:lstStyle/>
          <a:p>
            <a:pPr algn="just">
              <a:spcBef>
                <a:spcPts val="600"/>
              </a:spcBef>
              <a:spcAft>
                <a:spcPts val="600"/>
              </a:spcAft>
              <a:defRPr/>
            </a:pPr>
            <a:r>
              <a:rPr lang="es-MX" dirty="0">
                <a:solidFill>
                  <a:srgbClr val="3B4B57"/>
                </a:solidFill>
                <a:latin typeface="Helvetica"/>
                <a:cs typeface="Helvetica"/>
              </a:rPr>
              <a:t>La LGPGIR tiene por objeto regular la generación y manejo integral de RP, establecer bases para el manejo de RSU y RME, así como aplicar principios de valorización, responsabilidad compartida y manejo integral de residuos sólidos en el país. </a:t>
            </a:r>
          </a:p>
        </p:txBody>
      </p:sp>
      <p:sp>
        <p:nvSpPr>
          <p:cNvPr id="4" name="Rectángulo 3"/>
          <p:cNvSpPr/>
          <p:nvPr/>
        </p:nvSpPr>
        <p:spPr>
          <a:xfrm>
            <a:off x="142790" y="1382942"/>
            <a:ext cx="11615351" cy="646331"/>
          </a:xfrm>
          <a:prstGeom prst="rect">
            <a:avLst/>
          </a:prstGeom>
        </p:spPr>
        <p:txBody>
          <a:bodyPr wrap="square">
            <a:spAutoFit/>
          </a:bodyPr>
          <a:lstStyle/>
          <a:p>
            <a:pPr algn="just">
              <a:spcBef>
                <a:spcPts val="600"/>
              </a:spcBef>
              <a:spcAft>
                <a:spcPts val="600"/>
              </a:spcAft>
              <a:defRPr/>
            </a:pPr>
            <a:r>
              <a:rPr lang="es-ES" dirty="0">
                <a:solidFill>
                  <a:srgbClr val="3B4B57"/>
                </a:solidFill>
                <a:latin typeface="Helvetica"/>
                <a:cs typeface="Helvetica"/>
              </a:rPr>
              <a:t>Atribuye al generador de los RME y RP, una responsabilidad extendida sobre ellos y el pago del costo de su manejo integral ambientalmente adecuado por medio de empresas de servicios autorizadas.</a:t>
            </a:r>
          </a:p>
        </p:txBody>
      </p:sp>
      <p:sp>
        <p:nvSpPr>
          <p:cNvPr id="5" name="Rectángulo 4"/>
          <p:cNvSpPr/>
          <p:nvPr/>
        </p:nvSpPr>
        <p:spPr>
          <a:xfrm>
            <a:off x="219674" y="2286094"/>
            <a:ext cx="11719697" cy="3247043"/>
          </a:xfrm>
          <a:prstGeom prst="rect">
            <a:avLst/>
          </a:prstGeom>
        </p:spPr>
        <p:txBody>
          <a:bodyPr wrap="square">
            <a:spAutoFit/>
          </a:bodyPr>
          <a:lstStyle/>
          <a:p>
            <a:pPr algn="just">
              <a:spcBef>
                <a:spcPts val="600"/>
              </a:spcBef>
              <a:spcAft>
                <a:spcPts val="600"/>
              </a:spcAft>
              <a:defRPr/>
            </a:pPr>
            <a:r>
              <a:rPr lang="es-MX" sz="1700" dirty="0">
                <a:solidFill>
                  <a:srgbClr val="FF0000"/>
                </a:solidFill>
                <a:latin typeface="Arial" panose="020B0604020202020204" pitchFamily="34" charset="0"/>
              </a:rPr>
              <a:t>El Artículo </a:t>
            </a:r>
            <a:r>
              <a:rPr lang="es-MX" sz="1700" dirty="0" smtClean="0">
                <a:solidFill>
                  <a:srgbClr val="FF0000"/>
                </a:solidFill>
                <a:latin typeface="Arial" panose="020B0604020202020204" pitchFamily="34" charset="0"/>
              </a:rPr>
              <a:t>7 </a:t>
            </a:r>
            <a:r>
              <a:rPr lang="es-MX" sz="1700" dirty="0">
                <a:solidFill>
                  <a:srgbClr val="FF0000"/>
                </a:solidFill>
                <a:latin typeface="Arial" panose="020B0604020202020204" pitchFamily="34" charset="0"/>
              </a:rPr>
              <a:t>Fracción XII</a:t>
            </a:r>
            <a:r>
              <a:rPr lang="es-MX" sz="1700" dirty="0">
                <a:solidFill>
                  <a:srgbClr val="000000"/>
                </a:solidFill>
                <a:latin typeface="Arial" panose="020B0604020202020204" pitchFamily="34" charset="0"/>
              </a:rPr>
              <a:t>, </a:t>
            </a:r>
            <a:r>
              <a:rPr lang="es-MX" dirty="0">
                <a:solidFill>
                  <a:srgbClr val="3B4B57"/>
                </a:solidFill>
                <a:latin typeface="Helvetica"/>
                <a:cs typeface="Helvetica"/>
              </a:rPr>
              <a:t>otorga facultades a la federación para promover, en coordinación con los gobiernos de las entidades federativas y de los municipios, la creación de infraestructura para el manejo integral de los residuos con la participación de inversionistas y representantes de los sectores sociales. </a:t>
            </a:r>
          </a:p>
          <a:p>
            <a:pPr algn="just"/>
            <a:endParaRPr lang="es-MX" sz="400" dirty="0" smtClean="0">
              <a:solidFill>
                <a:srgbClr val="000000"/>
              </a:solidFill>
              <a:latin typeface="Arial" panose="020B0604020202020204" pitchFamily="34" charset="0"/>
            </a:endParaRPr>
          </a:p>
          <a:p>
            <a:pPr algn="just">
              <a:spcBef>
                <a:spcPts val="600"/>
              </a:spcBef>
              <a:spcAft>
                <a:spcPts val="600"/>
              </a:spcAft>
              <a:defRPr/>
            </a:pPr>
            <a:r>
              <a:rPr lang="es-MX" sz="1700" dirty="0">
                <a:solidFill>
                  <a:srgbClr val="3B4B57"/>
                </a:solidFill>
                <a:latin typeface="Helvetica"/>
                <a:cs typeface="Helvetica"/>
              </a:rPr>
              <a:t>Así mismo, </a:t>
            </a:r>
            <a:r>
              <a:rPr lang="es-MX" sz="1700" dirty="0">
                <a:solidFill>
                  <a:srgbClr val="FF0000"/>
                </a:solidFill>
                <a:latin typeface="Arial" panose="020B0604020202020204" pitchFamily="34" charset="0"/>
              </a:rPr>
              <a:t>la Fracción XXVIII</a:t>
            </a:r>
            <a:r>
              <a:rPr lang="es-MX" sz="1700" dirty="0">
                <a:solidFill>
                  <a:srgbClr val="000000"/>
                </a:solidFill>
                <a:latin typeface="Arial" panose="020B0604020202020204" pitchFamily="34" charset="0"/>
              </a:rPr>
              <a:t>, </a:t>
            </a:r>
            <a:r>
              <a:rPr lang="es-MX" sz="1700" dirty="0">
                <a:solidFill>
                  <a:srgbClr val="3B4B57"/>
                </a:solidFill>
                <a:latin typeface="Helvetica"/>
                <a:cs typeface="Helvetica"/>
              </a:rPr>
              <a:t>estable que la federación tiene la facultad para convocar a entidades federativas y municipios, según corresponda, para el desarrollo de estrategias conjuntas en materia de residuos que permitan la solución de problemas que les afecten. </a:t>
            </a:r>
          </a:p>
          <a:p>
            <a:pPr algn="just"/>
            <a:endParaRPr lang="es-MX" sz="400" dirty="0" smtClean="0">
              <a:solidFill>
                <a:srgbClr val="000000"/>
              </a:solidFill>
              <a:latin typeface="Arial" panose="020B0604020202020204" pitchFamily="34" charset="0"/>
            </a:endParaRPr>
          </a:p>
          <a:p>
            <a:pPr algn="just">
              <a:spcBef>
                <a:spcPts val="600"/>
              </a:spcBef>
              <a:spcAft>
                <a:spcPts val="600"/>
              </a:spcAft>
              <a:defRPr/>
            </a:pPr>
            <a:r>
              <a:rPr lang="es-MX" sz="1700" dirty="0">
                <a:solidFill>
                  <a:srgbClr val="3B4B57"/>
                </a:solidFill>
                <a:latin typeface="Helvetica"/>
                <a:cs typeface="Helvetica"/>
              </a:rPr>
              <a:t>El </a:t>
            </a:r>
            <a:r>
              <a:rPr lang="es-MX" sz="1700" dirty="0">
                <a:solidFill>
                  <a:srgbClr val="FF0000"/>
                </a:solidFill>
                <a:latin typeface="Arial" panose="020B0604020202020204" pitchFamily="34" charset="0"/>
              </a:rPr>
              <a:t>Título Cuarto, Capítulo I</a:t>
            </a:r>
            <a:r>
              <a:rPr lang="es-MX" sz="1700" dirty="0">
                <a:solidFill>
                  <a:srgbClr val="000000"/>
                </a:solidFill>
                <a:latin typeface="Arial" panose="020B0604020202020204" pitchFamily="34" charset="0"/>
              </a:rPr>
              <a:t>, </a:t>
            </a:r>
            <a:r>
              <a:rPr lang="es-MX" dirty="0">
                <a:solidFill>
                  <a:srgbClr val="3B4B57"/>
                </a:solidFill>
                <a:latin typeface="Helvetica"/>
                <a:cs typeface="Helvetica"/>
              </a:rPr>
              <a:t>relativo a los programas para la prevención y gestión integral de los residuos, establece en el Artículo 26 que las entidades federativas y los municipios, en el ámbito de sus respectivas competencias, deberán elaborar e instrumentar los programas locales para la prevención y gestión integral de los residuos sólidos urbanos y de manejo </a:t>
            </a:r>
            <a:r>
              <a:rPr lang="es-MX" dirty="0" smtClean="0">
                <a:solidFill>
                  <a:srgbClr val="3B4B57"/>
                </a:solidFill>
                <a:latin typeface="Helvetica"/>
                <a:cs typeface="Helvetica"/>
              </a:rPr>
              <a:t>especial. </a:t>
            </a:r>
            <a:endParaRPr lang="es-MX" dirty="0"/>
          </a:p>
        </p:txBody>
      </p:sp>
      <p:sp>
        <p:nvSpPr>
          <p:cNvPr id="6" name="Rectángulo 5"/>
          <p:cNvSpPr/>
          <p:nvPr/>
        </p:nvSpPr>
        <p:spPr>
          <a:xfrm>
            <a:off x="348733" y="6098343"/>
            <a:ext cx="11590639" cy="584775"/>
          </a:xfrm>
          <a:prstGeom prst="rect">
            <a:avLst/>
          </a:prstGeom>
        </p:spPr>
        <p:txBody>
          <a:bodyPr wrap="square">
            <a:spAutoFit/>
          </a:bodyPr>
          <a:lstStyle/>
          <a:p>
            <a:pPr algn="just">
              <a:spcBef>
                <a:spcPts val="600"/>
              </a:spcBef>
              <a:defRPr/>
            </a:pPr>
            <a:r>
              <a:rPr lang="es-ES" sz="1600" b="1" dirty="0">
                <a:solidFill>
                  <a:srgbClr val="3B4B57"/>
                </a:solidFill>
                <a:latin typeface="Century Gothic" pitchFamily="34" charset="0"/>
                <a:cs typeface="Helvetica"/>
              </a:rPr>
              <a:t>Asignó la responsabilidad de los RP a la Federación, de los RME a los Gobiernos Estatales y de los RSU a los gobiernos Municipales</a:t>
            </a:r>
          </a:p>
        </p:txBody>
      </p:sp>
    </p:spTree>
    <p:extLst>
      <p:ext uri="{BB962C8B-B14F-4D97-AF65-F5344CB8AC3E}">
        <p14:creationId xmlns:p14="http://schemas.microsoft.com/office/powerpoint/2010/main" val="3101182938"/>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3"/>
          <p:cNvSpPr txBox="1">
            <a:spLocks noChangeArrowheads="1"/>
          </p:cNvSpPr>
          <p:nvPr/>
        </p:nvSpPr>
        <p:spPr bwMode="auto">
          <a:xfrm>
            <a:off x="280087" y="1065460"/>
            <a:ext cx="11322105"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3075" indent="-473075">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Se han privilegiado los beneficios particulares sobre el interés público.</a:t>
            </a:r>
          </a:p>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Ausencia de programas específicos de participación ciudadana.</a:t>
            </a:r>
          </a:p>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Se ha mantenido las estructuras de cacicazgo con los pepenadores.</a:t>
            </a:r>
          </a:p>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Intervención del corporativismo, encareciendo y afectando la esencia del servicio.</a:t>
            </a:r>
          </a:p>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Participa una fuerza laboral, que no percibe sueldo ni beneficios sociales.</a:t>
            </a:r>
          </a:p>
          <a:p>
            <a:pPr marL="285750" lvl="1" algn="just">
              <a:spcBef>
                <a:spcPts val="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No se cobra formalmente por los servicios, aunque si existe una retribución  </a:t>
            </a:r>
            <a:endParaRPr lang="es-MX" altLang="es-MX" sz="1600" dirty="0" smtClean="0">
              <a:latin typeface="Century Gothic" pitchFamily="34" charset="0"/>
              <a:cs typeface="Arial" pitchFamily="34" charset="0"/>
            </a:endParaRPr>
          </a:p>
          <a:p>
            <a:pPr marL="285750" lvl="1" algn="just">
              <a:spcBef>
                <a:spcPts val="0"/>
              </a:spcBef>
              <a:spcAft>
                <a:spcPts val="600"/>
              </a:spcAft>
              <a:buClr>
                <a:srgbClr val="FF0000"/>
              </a:buClr>
              <a:buSzPct val="250000"/>
              <a:buNone/>
              <a:defRPr/>
            </a:pPr>
            <a:r>
              <a:rPr lang="es-MX" altLang="es-MX" sz="1600" dirty="0" smtClean="0">
                <a:latin typeface="Century Gothic" pitchFamily="34" charset="0"/>
                <a:cs typeface="Arial" pitchFamily="34" charset="0"/>
              </a:rPr>
              <a:t>   </a:t>
            </a:r>
            <a:r>
              <a:rPr lang="es-MX" altLang="es-MX" sz="1600" dirty="0">
                <a:latin typeface="Century Gothic" pitchFamily="34" charset="0"/>
                <a:cs typeface="Arial" pitchFamily="34" charset="0"/>
              </a:rPr>
              <a:t>	(propina), que los usuarios otorgan al personal del servicio.</a:t>
            </a:r>
          </a:p>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La institución municipal ha sido rebasada por la dinámica propia del servicio.</a:t>
            </a:r>
          </a:p>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Hay una gran desvinculación con el sector académico.</a:t>
            </a:r>
          </a:p>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Estamos prácticamente ante un sector desregulado (Municipio  Juez y Parte).</a:t>
            </a:r>
          </a:p>
          <a:p>
            <a:pPr marL="285750" indent="-285750" algn="just">
              <a:spcBef>
                <a:spcPts val="600"/>
              </a:spcBef>
              <a:spcAft>
                <a:spcPts val="600"/>
              </a:spcAft>
              <a:buClr>
                <a:srgbClr val="FF0000"/>
              </a:buClr>
              <a:buSzPct val="250000"/>
              <a:buFont typeface="Arial" pitchFamily="34" charset="0"/>
              <a:buChar char="•"/>
              <a:defRPr/>
            </a:pPr>
            <a:r>
              <a:rPr lang="es-MX" altLang="es-MX" sz="1600" dirty="0">
                <a:latin typeface="Century Gothic" pitchFamily="34" charset="0"/>
                <a:cs typeface="Arial" pitchFamily="34" charset="0"/>
              </a:rPr>
              <a:t>Uso de tecnologías obsoletas y sin fundamento técnico</a:t>
            </a:r>
            <a:r>
              <a:rPr lang="es-MX" altLang="es-MX" sz="1600" dirty="0" smtClean="0">
                <a:latin typeface="Century Gothic" pitchFamily="34" charset="0"/>
                <a:cs typeface="Arial" pitchFamily="34" charset="0"/>
              </a:rPr>
              <a:t>.</a:t>
            </a:r>
          </a:p>
          <a:p>
            <a:pPr marL="285750" indent="-285750" algn="just">
              <a:spcBef>
                <a:spcPts val="600"/>
              </a:spcBef>
              <a:spcAft>
                <a:spcPts val="600"/>
              </a:spcAft>
              <a:buClr>
                <a:srgbClr val="FF0000"/>
              </a:buClr>
              <a:buSzPct val="250000"/>
              <a:buFont typeface="Arial" pitchFamily="34" charset="0"/>
              <a:buChar char="•"/>
              <a:defRPr/>
            </a:pPr>
            <a:r>
              <a:rPr lang="es-MX" altLang="es-MX" sz="1600" dirty="0" smtClean="0">
                <a:latin typeface="Century Gothic" pitchFamily="34" charset="0"/>
                <a:cs typeface="Arial" pitchFamily="34" charset="0"/>
              </a:rPr>
              <a:t>Ausencia de Programas de Protección Civil en Instalaciones para el manejo de los Residuos </a:t>
            </a:r>
          </a:p>
          <a:p>
            <a:pPr marL="285750" indent="-285750" algn="just">
              <a:spcBef>
                <a:spcPts val="600"/>
              </a:spcBef>
              <a:spcAft>
                <a:spcPts val="1200"/>
              </a:spcAft>
              <a:buClr>
                <a:srgbClr val="FF0000"/>
              </a:buClr>
              <a:buSzPct val="250000"/>
              <a:buFont typeface="Arial" pitchFamily="34" charset="0"/>
              <a:buChar char="•"/>
              <a:defRPr/>
            </a:pPr>
            <a:endParaRPr lang="es-MX" altLang="es-MX" sz="1500" dirty="0">
              <a:latin typeface="Century Gothic" pitchFamily="34" charset="0"/>
              <a:cs typeface="Arial" pitchFamily="34" charset="0"/>
            </a:endParaRPr>
          </a:p>
          <a:p>
            <a:pPr marL="285750" indent="-285750" algn="just">
              <a:spcBef>
                <a:spcPts val="600"/>
              </a:spcBef>
              <a:spcAft>
                <a:spcPts val="1200"/>
              </a:spcAft>
              <a:buClr>
                <a:srgbClr val="FF0000"/>
              </a:buClr>
              <a:buSzPct val="250000"/>
              <a:buFont typeface="Arial" pitchFamily="34" charset="0"/>
              <a:buChar char="•"/>
              <a:defRPr/>
            </a:pPr>
            <a:r>
              <a:rPr lang="es-MX" altLang="es-MX" sz="1600" b="1" dirty="0">
                <a:latin typeface="Century Gothic" pitchFamily="34" charset="0"/>
                <a:cs typeface="Arial" pitchFamily="34" charset="0"/>
              </a:rPr>
              <a:t>La improvisación ha sustituido a la </a:t>
            </a:r>
            <a:r>
              <a:rPr lang="es-MX" altLang="es-MX" sz="1600" b="1" dirty="0" smtClean="0">
                <a:latin typeface="Century Gothic" pitchFamily="34" charset="0"/>
                <a:cs typeface="Arial" pitchFamily="34" charset="0"/>
              </a:rPr>
              <a:t>Ingeniería</a:t>
            </a:r>
            <a:r>
              <a:rPr lang="es-MX" altLang="es-MX" sz="1600" b="1" dirty="0">
                <a:latin typeface="Century Gothic" pitchFamily="34" charset="0"/>
                <a:cs typeface="Arial" pitchFamily="34" charset="0"/>
              </a:rPr>
              <a:t>.</a:t>
            </a:r>
          </a:p>
        </p:txBody>
      </p:sp>
      <p:sp>
        <p:nvSpPr>
          <p:cNvPr id="70659" name="Text Box 5"/>
          <p:cNvSpPr txBox="1">
            <a:spLocks noChangeArrowheads="1"/>
          </p:cNvSpPr>
          <p:nvPr/>
        </p:nvSpPr>
        <p:spPr bwMode="auto">
          <a:xfrm>
            <a:off x="2064778" y="285009"/>
            <a:ext cx="8207377"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lnSpc>
                <a:spcPct val="60000"/>
              </a:lnSpc>
              <a:spcBef>
                <a:spcPct val="0"/>
              </a:spcBef>
              <a:buClrTx/>
              <a:buSzTx/>
              <a:buFontTx/>
              <a:buNone/>
            </a:pPr>
            <a:r>
              <a:rPr lang="es-ES_tradnl" altLang="es-MX" sz="2800" b="1" dirty="0" smtClean="0">
                <a:solidFill>
                  <a:srgbClr val="FF0000"/>
                </a:solidFill>
                <a:latin typeface="Century Gothic" pitchFamily="34" charset="0"/>
              </a:rPr>
              <a:t>CONDICIONANTES Y DEBILIDADES DEL SECTOR</a:t>
            </a:r>
            <a:endParaRPr lang="es-ES_tradnl" altLang="es-MX" sz="2800" b="1" dirty="0">
              <a:solidFill>
                <a:srgbClr val="FF0000"/>
              </a:solidFill>
              <a:latin typeface="Century Gothic" pitchFamily="34" charset="0"/>
            </a:endParaRPr>
          </a:p>
        </p:txBody>
      </p:sp>
    </p:spTree>
    <p:extLst>
      <p:ext uri="{BB962C8B-B14F-4D97-AF65-F5344CB8AC3E}">
        <p14:creationId xmlns:p14="http://schemas.microsoft.com/office/powerpoint/2010/main" val="2889746021"/>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2403" b="4145"/>
          <a:stretch/>
        </p:blipFill>
        <p:spPr>
          <a:xfrm>
            <a:off x="201261" y="259495"/>
            <a:ext cx="11833412" cy="6409039"/>
          </a:xfrm>
          <a:prstGeom prst="rect">
            <a:avLst/>
          </a:prstGeom>
        </p:spPr>
      </p:pic>
    </p:spTree>
    <p:extLst>
      <p:ext uri="{BB962C8B-B14F-4D97-AF65-F5344CB8AC3E}">
        <p14:creationId xmlns:p14="http://schemas.microsoft.com/office/powerpoint/2010/main" val="2680359142"/>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Faceta">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otalTime>543</TotalTime>
  <Words>2193</Words>
  <Application>Microsoft Office PowerPoint</Application>
  <PresentationFormat>Personalizado</PresentationFormat>
  <Paragraphs>162</Paragraphs>
  <Slides>27</Slides>
  <Notes>1</Notes>
  <HiddenSlides>0</HiddenSlides>
  <MMClips>0</MMClips>
  <ScaleCrop>false</ScaleCrop>
  <HeadingPairs>
    <vt:vector size="4" baseType="variant">
      <vt:variant>
        <vt:lpstr>Tema</vt:lpstr>
      </vt:variant>
      <vt:variant>
        <vt:i4>2</vt:i4>
      </vt:variant>
      <vt:variant>
        <vt:lpstr>Títulos de diapositiva</vt:lpstr>
      </vt:variant>
      <vt:variant>
        <vt:i4>27</vt:i4>
      </vt:variant>
    </vt:vector>
  </HeadingPairs>
  <TitlesOfParts>
    <vt:vector size="29" baseType="lpstr">
      <vt:lpstr>HDOfficeLightV0</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SSICA2</dc:creator>
  <cp:lastModifiedBy>Gloria</cp:lastModifiedBy>
  <cp:revision>33</cp:revision>
  <dcterms:created xsi:type="dcterms:W3CDTF">2018-09-12T23:56:50Z</dcterms:created>
  <dcterms:modified xsi:type="dcterms:W3CDTF">2018-09-14T16:44:04Z</dcterms:modified>
</cp:coreProperties>
</file>