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8" r:id="rId2"/>
    <p:sldId id="261" r:id="rId3"/>
    <p:sldId id="278" r:id="rId4"/>
    <p:sldId id="279" r:id="rId5"/>
    <p:sldId id="284" r:id="rId6"/>
    <p:sldId id="298" r:id="rId7"/>
    <p:sldId id="260" r:id="rId8"/>
    <p:sldId id="277" r:id="rId9"/>
    <p:sldId id="287" r:id="rId10"/>
    <p:sldId id="290" r:id="rId11"/>
    <p:sldId id="264" r:id="rId12"/>
    <p:sldId id="300" r:id="rId13"/>
    <p:sldId id="280" r:id="rId14"/>
    <p:sldId id="283" r:id="rId15"/>
    <p:sldId id="296" r:id="rId16"/>
    <p:sldId id="282" r:id="rId17"/>
    <p:sldId id="292" r:id="rId18"/>
    <p:sldId id="293" r:id="rId19"/>
    <p:sldId id="294" r:id="rId20"/>
    <p:sldId id="288" r:id="rId21"/>
    <p:sldId id="301" r:id="rId22"/>
    <p:sldId id="302" r:id="rId23"/>
    <p:sldId id="297" r:id="rId24"/>
    <p:sldId id="299" r:id="rId25"/>
    <p:sldId id="276" r:id="rId26"/>
    <p:sldId id="275" r:id="rId2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24" autoAdjust="0"/>
  </p:normalViewPr>
  <p:slideViewPr>
    <p:cSldViewPr snapToGrid="0" snapToObjects="1">
      <p:cViewPr>
        <p:scale>
          <a:sx n="100" d="100"/>
          <a:sy n="100" d="100"/>
        </p:scale>
        <p:origin x="-90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C9896-BEFF-EF45-ABC3-0D5775C114A7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EE235-C143-7345-9591-B7F66BF5A9D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44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E235-C143-7345-9591-B7F66BF5A9D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29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50B44-73BE-9545-99B9-FD6BC5EBEC3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45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08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59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66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25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612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91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16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62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27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67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75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E4B54-C903-4E41-B4C8-5E0D546EBEBB}" type="datetimeFigureOut">
              <a:rPr lang="es-ES" smtClean="0"/>
              <a:t>13/03/18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56DD7-3884-8144-9364-1EA7A76A45F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67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http/::www.geographicguide.com:north-america:north-america-map.gif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file://localhost/http/::www.geographicguide.com:north-america:north-america-map.gi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package" Target="../embeddings/Documento_de_Microsoft_Word1.docx"/><Relationship Id="rId5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file://localhost/http/::www.ciifen-int.org:spaw:images:imagenregional_11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4" name="5 Marcador de contenido" descr="gilberto 19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sym typeface="Symbol"/>
              </a:rPr>
              <a:t>         </a:t>
            </a:r>
            <a:endParaRPr lang="es-E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ChangeAspect="1"/>
          </p:cNvGraphicFramePr>
          <p:nvPr/>
        </p:nvGraphicFramePr>
        <p:xfrm>
          <a:off x="3429000" y="1830388"/>
          <a:ext cx="228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" name="Ecuación" r:id="rId4" imgW="114120" imgH="203040" progId="Equation.3">
                  <p:embed/>
                </p:oleObj>
              </mc:Choice>
              <mc:Fallback>
                <p:oleObj name="Ecuación" r:id="rId4" imgW="114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830388"/>
                        <a:ext cx="228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8" name="13 Objeto"/>
          <p:cNvGraphicFramePr>
            <a:graphicFrameLocks noChangeAspect="1"/>
          </p:cNvGraphicFramePr>
          <p:nvPr/>
        </p:nvGraphicFramePr>
        <p:xfrm>
          <a:off x="0" y="0"/>
          <a:ext cx="2190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" name="EcuaciÛn" r:id="rId6" imgW="215713" imgH="393359" progId="Equation.3">
                  <p:embed/>
                </p:oleObj>
              </mc:Choice>
              <mc:Fallback>
                <p:oleObj name="EcuaciÛn" r:id="rId6" imgW="215713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90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/>
        </p:nvSpPr>
        <p:spPr>
          <a:xfrm>
            <a:off x="-163474" y="16738"/>
            <a:ext cx="92058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 Black"/>
                <a:cs typeface="Arial Black"/>
              </a:rPr>
              <a:t>LA VARIABILIDAD </a:t>
            </a:r>
            <a:r>
              <a:rPr lang="es-E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CLIMÁTICA POR </a:t>
            </a:r>
            <a:r>
              <a:rPr lang="es-ES" sz="4000" b="1" dirty="0">
                <a:solidFill>
                  <a:srgbClr val="FF0000"/>
                </a:solidFill>
                <a:latin typeface="Arial Black"/>
                <a:cs typeface="Arial Black"/>
              </a:rPr>
              <a:t>LOS </a:t>
            </a:r>
            <a:r>
              <a:rPr lang="es-E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CICLONES TROPICALES Y DE LAS </a:t>
            </a:r>
          </a:p>
          <a:p>
            <a:pPr algn="ctr"/>
            <a:endParaRPr lang="es-ES" sz="40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endParaRPr lang="es-ES" sz="40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endParaRPr lang="es-ES" sz="40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r>
              <a:rPr lang="es-E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PRECIPITACIONES EN LA IV REGION METEOROLOGICA</a:t>
            </a:r>
          </a:p>
          <a:p>
            <a:pPr algn="ctr"/>
            <a:endParaRPr lang="es-ES" sz="4000" dirty="0">
              <a:latin typeface="Arial Black"/>
              <a:cs typeface="Arial Black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083549" y="5851834"/>
            <a:ext cx="5787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 Black"/>
                <a:cs typeface="Arial Black"/>
              </a:rPr>
              <a:t>ENRIQUE BUENDIA </a:t>
            </a:r>
            <a:r>
              <a:rPr lang="es-E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CARRERA</a:t>
            </a:r>
            <a:endParaRPr lang="es-ES" sz="24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2913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¿ El FEN. &lt;&lt;&lt; </a:t>
            </a:r>
            <a:r>
              <a:rPr lang="es-ES" b="1" dirty="0"/>
              <a:t>l</a:t>
            </a:r>
            <a:r>
              <a:rPr lang="es-ES" b="1" dirty="0" smtClean="0"/>
              <a:t>a </a:t>
            </a:r>
            <a:r>
              <a:rPr lang="es-ES" b="1" dirty="0" err="1" smtClean="0"/>
              <a:t>conveccion</a:t>
            </a:r>
            <a:r>
              <a:rPr lang="es-ES" b="1" dirty="0" smtClean="0"/>
              <a:t> para generar huracanes en el O.A. ?</a:t>
            </a:r>
            <a:endParaRPr lang="es-ES" b="1" dirty="0"/>
          </a:p>
        </p:txBody>
      </p:sp>
      <p:pic>
        <p:nvPicPr>
          <p:cNvPr id="3" name="Picture 2" descr="Map of North America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8"/>
          <a:stretch>
            <a:fillRect/>
          </a:stretch>
        </p:blipFill>
        <p:spPr>
          <a:xfrm>
            <a:off x="1123950" y="1428972"/>
            <a:ext cx="7091363" cy="5257800"/>
          </a:xfrm>
          <a:prstGeom prst="rect">
            <a:avLst/>
          </a:prstGeom>
        </p:spPr>
      </p:pic>
      <p:pic>
        <p:nvPicPr>
          <p:cNvPr id="5" name="Picture 5" descr="fi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" y="3471022"/>
            <a:ext cx="2959483" cy="332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 flipH="1" flipV="1">
            <a:off x="2014562" y="3270234"/>
            <a:ext cx="0" cy="3314681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2014561" y="3270234"/>
            <a:ext cx="5580000" cy="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7594560" y="3270235"/>
            <a:ext cx="0" cy="1763998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408647" y="5372526"/>
            <a:ext cx="18066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429665" y="5641718"/>
            <a:ext cx="18066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 flipV="1">
            <a:off x="7605714" y="5007551"/>
            <a:ext cx="36000" cy="510974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684173"/>
              </p:ext>
            </p:extLst>
          </p:nvPr>
        </p:nvGraphicFramePr>
        <p:xfrm>
          <a:off x="3608070" y="3624421"/>
          <a:ext cx="2792730" cy="3027680"/>
        </p:xfrm>
        <a:graphic>
          <a:graphicData uri="http://schemas.openxmlformats.org/drawingml/2006/table">
            <a:tbl>
              <a:tblPr/>
              <a:tblGrid>
                <a:gridCol w="930910"/>
                <a:gridCol w="930910"/>
                <a:gridCol w="93091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s-E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14" name="Conector recto de flecha 13"/>
          <p:cNvCxnSpPr/>
          <p:nvPr/>
        </p:nvCxnSpPr>
        <p:spPr>
          <a:xfrm flipH="1" flipV="1">
            <a:off x="7821614" y="2997200"/>
            <a:ext cx="36000" cy="2508625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7454901" y="2667000"/>
            <a:ext cx="7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2012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048501" y="2260600"/>
            <a:ext cx="168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W</a:t>
            </a:r>
            <a:r>
              <a:rPr lang="es-ES" b="1" baseline="-25000" dirty="0" err="1" smtClean="0"/>
              <a:t>eniño</a:t>
            </a:r>
            <a:r>
              <a:rPr lang="es-ES" dirty="0" smtClean="0"/>
              <a:t>&lt; </a:t>
            </a:r>
            <a:r>
              <a:rPr lang="es-ES" dirty="0" err="1" smtClean="0"/>
              <a:t>W</a:t>
            </a:r>
            <a:r>
              <a:rPr lang="es-ES" b="1" baseline="-25000" dirty="0" err="1" smtClean="0"/>
              <a:t>mans</a:t>
            </a:r>
            <a:endParaRPr lang="es-ES" b="1" baseline="-25000" dirty="0"/>
          </a:p>
        </p:txBody>
      </p:sp>
    </p:spTree>
    <p:extLst>
      <p:ext uri="{BB962C8B-B14F-4D97-AF65-F5344CB8AC3E}">
        <p14:creationId xmlns:p14="http://schemas.microsoft.com/office/powerpoint/2010/main" val="147751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rial Black"/>
                <a:cs typeface="Arial Black"/>
              </a:rPr>
              <a:t>CLIMAS DE LA TIERRA</a:t>
            </a:r>
            <a:endParaRPr lang="es-ES" dirty="0">
              <a:latin typeface="Arial Black"/>
              <a:cs typeface="Arial Black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696" b="6696"/>
          <a:stretch>
            <a:fillRect/>
          </a:stretch>
        </p:blipFill>
        <p:spPr bwMode="auto">
          <a:xfrm>
            <a:off x="457200" y="16129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cto 4"/>
          <p:cNvCxnSpPr/>
          <p:nvPr/>
        </p:nvCxnSpPr>
        <p:spPr>
          <a:xfrm>
            <a:off x="2273300" y="3733800"/>
            <a:ext cx="1765300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2133600" y="3441700"/>
            <a:ext cx="1837300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2679700" y="3581400"/>
            <a:ext cx="12023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2832100" y="3733800"/>
            <a:ext cx="1202300" cy="88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1892300" y="3581400"/>
            <a:ext cx="948300" cy="22860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1892300" y="3149600"/>
            <a:ext cx="33900" cy="444500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1816100" y="3086100"/>
            <a:ext cx="948300" cy="50800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 flipV="1">
            <a:off x="2044700" y="2781300"/>
            <a:ext cx="33900" cy="444500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2159000" y="2870200"/>
            <a:ext cx="33900" cy="444500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2281800" y="2908300"/>
            <a:ext cx="232800" cy="444500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1879600" y="3733801"/>
            <a:ext cx="948300" cy="71998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ipse 2"/>
          <p:cNvSpPr/>
          <p:nvPr/>
        </p:nvSpPr>
        <p:spPr>
          <a:xfrm>
            <a:off x="2425700" y="2882900"/>
            <a:ext cx="1612900" cy="546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2400300" y="3035300"/>
            <a:ext cx="1612900" cy="5461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2362200" y="3225800"/>
            <a:ext cx="1612900" cy="5461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2984500" y="2857500"/>
            <a:ext cx="44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A</a:t>
            </a:r>
            <a:endParaRPr lang="es-ES" sz="3200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4091940" y="3601720"/>
            <a:ext cx="1202300" cy="88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>
            <a:off x="5473701" y="3520440"/>
            <a:ext cx="791999" cy="88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>
            <a:off x="3990340" y="3388360"/>
            <a:ext cx="1202300" cy="88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5422901" y="3327400"/>
            <a:ext cx="791999" cy="88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>
            <a:off x="3882000" y="3477260"/>
            <a:ext cx="131200" cy="25654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3535680" y="3822700"/>
            <a:ext cx="680720" cy="4648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 flipV="1">
            <a:off x="2984500" y="3822700"/>
            <a:ext cx="551180" cy="3632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3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7" y="75385"/>
            <a:ext cx="7922755" cy="3366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ipse 4"/>
          <p:cNvSpPr/>
          <p:nvPr/>
        </p:nvSpPr>
        <p:spPr>
          <a:xfrm>
            <a:off x="1955800" y="558800"/>
            <a:ext cx="584200" cy="8763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2882900" y="800100"/>
            <a:ext cx="1337800" cy="7239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508500" y="88900"/>
            <a:ext cx="344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17 mayo 2010   03:00z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8387" y="3594100"/>
            <a:ext cx="79227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Es frecuente en la época del </a:t>
            </a:r>
            <a:r>
              <a:rPr lang="es-ES" sz="2400" b="1" dirty="0" err="1" smtClean="0">
                <a:solidFill>
                  <a:srgbClr val="FF0000"/>
                </a:solidFill>
              </a:rPr>
              <a:t>Mín.M.S</a:t>
            </a:r>
            <a:r>
              <a:rPr lang="es-ES" sz="2400" b="1" dirty="0" smtClean="0">
                <a:solidFill>
                  <a:srgbClr val="FF0000"/>
                </a:solidFill>
              </a:rPr>
              <a:t> que los vientos del ESTE salgan de África con otra dirección----generalmente del NORESTE. En este caso las ondas alcanzan al Cont. Am. en el Noreste de Brasil, Las Guayanas, Venezuela y/o Colombia Atlántica. Al llegar al NE de A.S. Vientos alisios del SURESTE</a:t>
            </a:r>
          </a:p>
          <a:p>
            <a:r>
              <a:rPr lang="es-ES" sz="2400" b="1" dirty="0" smtClean="0">
                <a:solidFill>
                  <a:srgbClr val="FF0000"/>
                </a:solidFill>
              </a:rPr>
              <a:t>Intervienen en su dirección y recuperan su dirección del ESTE</a:t>
            </a:r>
          </a:p>
          <a:p>
            <a:r>
              <a:rPr lang="es-ES" sz="2400" b="1" dirty="0" smtClean="0">
                <a:solidFill>
                  <a:srgbClr val="FF0000"/>
                </a:solidFill>
              </a:rPr>
              <a:t>Recibiendo otro impulso de los VAS que </a:t>
            </a:r>
            <a:r>
              <a:rPr lang="es-ES" sz="2000" b="1" dirty="0" smtClean="0">
                <a:solidFill>
                  <a:srgbClr val="FF0000"/>
                </a:solidFill>
              </a:rPr>
              <a:t>origina un transporte</a:t>
            </a:r>
            <a:r>
              <a:rPr lang="es-ES" sz="2400" b="1" dirty="0" smtClean="0">
                <a:solidFill>
                  <a:srgbClr val="FF0000"/>
                </a:solidFill>
              </a:rPr>
              <a:t> de la ITCZ  hacia C.A. MEX. E.U. Y CAN.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711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080" y="287020"/>
            <a:ext cx="8575040" cy="140208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En 2017 esta circulación generó  </a:t>
            </a:r>
            <a:br>
              <a:rPr lang="es-ES" sz="3600" b="1" dirty="0" smtClean="0">
                <a:solidFill>
                  <a:srgbClr val="FF0000"/>
                </a:solidFill>
              </a:rPr>
            </a:br>
            <a:r>
              <a:rPr lang="es-ES" sz="3600" b="1" dirty="0">
                <a:solidFill>
                  <a:srgbClr val="FF0000"/>
                </a:solidFill>
              </a:rPr>
              <a:t> </a:t>
            </a:r>
            <a:r>
              <a:rPr lang="es-ES" sz="3600" b="1" dirty="0" smtClean="0">
                <a:solidFill>
                  <a:srgbClr val="FF0000"/>
                </a:solidFill>
              </a:rPr>
              <a:t>                      inundaciones en </a:t>
            </a:r>
            <a:r>
              <a:rPr lang="es-ES" sz="3600" b="1" dirty="0" err="1" smtClean="0">
                <a:solidFill>
                  <a:srgbClr val="FF0000"/>
                </a:solidFill>
              </a:rPr>
              <a:t>Cd.Méx,Tab</a:t>
            </a:r>
            <a:r>
              <a:rPr lang="es-ES" sz="3600" b="1" dirty="0" smtClean="0">
                <a:solidFill>
                  <a:srgbClr val="FF0000"/>
                </a:solidFill>
              </a:rPr>
              <a:t/>
            </a:r>
            <a:br>
              <a:rPr lang="es-ES" sz="3600" b="1" dirty="0" smtClean="0">
                <a:solidFill>
                  <a:srgbClr val="FF0000"/>
                </a:solidFill>
              </a:rPr>
            </a:br>
            <a:r>
              <a:rPr lang="es-ES" sz="3600" b="1" dirty="0" smtClean="0">
                <a:solidFill>
                  <a:srgbClr val="FF0000"/>
                </a:solidFill>
              </a:rPr>
              <a:t>              y en la Presa B.J., OAX.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4047807"/>
            <a:ext cx="5612130" cy="280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1022032"/>
            <a:ext cx="3041015" cy="30410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746500" y="1788160"/>
            <a:ext cx="48691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La circulación del Este, en el OI y África: </a:t>
            </a:r>
            <a:r>
              <a:rPr lang="es-ES" sz="2800" b="1" dirty="0"/>
              <a:t>cambia al </a:t>
            </a:r>
            <a:r>
              <a:rPr lang="es-ES" sz="2800" b="1" dirty="0" smtClean="0"/>
              <a:t>NE saliendo de África. Y más tarde gira nuevamente del Este en las </a:t>
            </a:r>
            <a:r>
              <a:rPr lang="es-ES" sz="2800" b="1" dirty="0" err="1" smtClean="0"/>
              <a:t>Guayanas,Ven</a:t>
            </a:r>
            <a:r>
              <a:rPr lang="es-ES" sz="2800" b="1" dirty="0" smtClean="0"/>
              <a:t> y/o Col.</a:t>
            </a:r>
            <a:endParaRPr lang="es-ES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416165" y="3730307"/>
            <a:ext cx="158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Y en CA otro giro por VA del SE de la amazonia y hace contacto con un FF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005840" y="3044820"/>
            <a:ext cx="261214" cy="10182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2468880" y="4368161"/>
            <a:ext cx="413614" cy="874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3975100" y="3390261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</a:rPr>
              <a:t>28 MAYO 2017 00:00Z</a:t>
            </a:r>
            <a:endParaRPr lang="es-ES" b="1" dirty="0">
              <a:solidFill>
                <a:srgbClr val="FFFFFF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746500" y="4927600"/>
            <a:ext cx="609600" cy="36576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4191000" y="5422900"/>
            <a:ext cx="401320" cy="3538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8679181" y="4393561"/>
            <a:ext cx="2159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8679181" y="4291961"/>
            <a:ext cx="2159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8666481" y="4203061"/>
            <a:ext cx="2159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893080" y="4203061"/>
            <a:ext cx="0" cy="213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467100" y="3999861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28 de Mayo 2017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49300" y="989961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28 de Mayo 2017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3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1920"/>
            <a:ext cx="8229600" cy="51816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29 MAYO 00:00Z y 18:00Z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945120" y="944880"/>
            <a:ext cx="1076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Calcular</a:t>
            </a:r>
          </a:p>
          <a:p>
            <a:r>
              <a:rPr lang="es-ES" sz="2000" b="1" dirty="0" smtClean="0">
                <a:solidFill>
                  <a:srgbClr val="FF0000"/>
                </a:solidFill>
              </a:rPr>
              <a:t>Índices de ΔP =</a:t>
            </a:r>
          </a:p>
          <a:p>
            <a:r>
              <a:rPr lang="es-ES" sz="2000" b="1" dirty="0" smtClean="0">
                <a:solidFill>
                  <a:srgbClr val="FF0000"/>
                </a:solidFill>
              </a:rPr>
              <a:t>P</a:t>
            </a:r>
            <a:r>
              <a:rPr lang="es-ES" sz="2000" b="1" baseline="-25000" dirty="0" smtClean="0">
                <a:solidFill>
                  <a:srgbClr val="FF0000"/>
                </a:solidFill>
              </a:rPr>
              <a:t>NEB</a:t>
            </a:r>
            <a:r>
              <a:rPr lang="es-ES" sz="2000" b="1" dirty="0" smtClean="0">
                <a:solidFill>
                  <a:srgbClr val="FF0000"/>
                </a:solidFill>
              </a:rPr>
              <a:t>-P</a:t>
            </a:r>
            <a:r>
              <a:rPr lang="es-ES" sz="2000" b="1" baseline="-25000" dirty="0" smtClean="0">
                <a:solidFill>
                  <a:srgbClr val="FF0000"/>
                </a:solidFill>
              </a:rPr>
              <a:t>SWA</a:t>
            </a:r>
            <a:endParaRPr lang="es-ES" sz="2000" b="1" dirty="0">
              <a:solidFill>
                <a:srgbClr val="FF0000"/>
              </a:solidFill>
            </a:endParaRPr>
          </a:p>
          <a:p>
            <a:r>
              <a:rPr lang="es-ES" sz="2000" b="1" dirty="0" smtClean="0">
                <a:solidFill>
                  <a:srgbClr val="FF0000"/>
                </a:solidFill>
              </a:rPr>
              <a:t>Así como de los vientos ΔV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0" y="640080"/>
            <a:ext cx="6319510" cy="2557840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2550160" y="1086481"/>
            <a:ext cx="413614" cy="70168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3403600"/>
            <a:ext cx="6329680" cy="2717800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2631440" y="3799201"/>
            <a:ext cx="413614" cy="75248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810500" y="571500"/>
            <a:ext cx="137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PROPUESTA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15594"/>
            <a:ext cx="4409405" cy="2916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92100" y="88900"/>
            <a:ext cx="840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La sequía extrema que existía en la PRESA BENITO JUÁREZ empezó a recibir agua para salir del estado caótico en que se encontraba e inmediatamente la reforzó el T.T. BEATRÍZ con más de un </a:t>
            </a:r>
            <a:r>
              <a:rPr lang="es-ES" sz="2400" b="1" dirty="0" err="1" smtClean="0">
                <a:solidFill>
                  <a:srgbClr val="FF0000"/>
                </a:solidFill>
              </a:rPr>
              <a:t>millon</a:t>
            </a:r>
            <a:r>
              <a:rPr lang="es-ES" sz="2400" b="1" dirty="0" smtClean="0">
                <a:solidFill>
                  <a:srgbClr val="FF0000"/>
                </a:solidFill>
              </a:rPr>
              <a:t> de litros, por lo que empezó a desfogar.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7699"/>
            <a:ext cx="4793297" cy="29267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292100" y="51054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Este trasporte de humedad recorrió gran parte del Centro-Oriente de México atraída por un frente frío. Esta circulación es frecuente durante la etapa del mínimo de manchas solares, tal y como se aprecio en imágenes previas.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402620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CT en el extremo Sur de un FF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7569200" y="1651000"/>
            <a:ext cx="122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Calcular</a:t>
            </a:r>
          </a:p>
          <a:p>
            <a:r>
              <a:rPr lang="es-ES" sz="2400" b="1" dirty="0" smtClean="0">
                <a:solidFill>
                  <a:srgbClr val="FF0000"/>
                </a:solidFill>
              </a:rPr>
              <a:t>Índices de ΔP</a:t>
            </a:r>
          </a:p>
          <a:p>
            <a:r>
              <a:rPr lang="es-ES" sz="2400" b="1" dirty="0" smtClean="0">
                <a:solidFill>
                  <a:srgbClr val="FF0000"/>
                </a:solidFill>
              </a:rPr>
              <a:t>P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NY</a:t>
            </a:r>
            <a:r>
              <a:rPr lang="es-ES" sz="2400" b="1" dirty="0" smtClean="0">
                <a:solidFill>
                  <a:srgbClr val="FF0000"/>
                </a:solidFill>
              </a:rPr>
              <a:t> P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TAP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4000" y="141763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31-V-2017</a:t>
            </a:r>
          </a:p>
          <a:p>
            <a:pPr algn="ctr"/>
            <a:r>
              <a:rPr lang="es-ES" b="1" dirty="0" smtClean="0"/>
              <a:t>09:00 Z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43840" y="46688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0</a:t>
            </a:r>
            <a:r>
              <a:rPr lang="es-ES" dirty="0" smtClean="0"/>
              <a:t>1-VI-2017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76" y="1142999"/>
            <a:ext cx="5615968" cy="28079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3540759"/>
            <a:ext cx="5664244" cy="28321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00944" y="1270000"/>
            <a:ext cx="19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PROPUESTA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3100" b="1" dirty="0">
                <a:solidFill>
                  <a:srgbClr val="FF0000"/>
                </a:solidFill>
              </a:rPr>
              <a:t>5</a:t>
            </a:r>
            <a:r>
              <a:rPr lang="es-ES" sz="3100" b="1" dirty="0" smtClean="0">
                <a:solidFill>
                  <a:srgbClr val="FF0000"/>
                </a:solidFill>
              </a:rPr>
              <a:t>.</a:t>
            </a:r>
            <a:r>
              <a:rPr lang="es-ES" sz="3100" b="1" dirty="0">
                <a:solidFill>
                  <a:srgbClr val="FF0000"/>
                </a:solidFill>
              </a:rPr>
              <a:t>- Las lluvias en el Golfo de Guinea de Agosto a Noviembre del año anterior</a:t>
            </a:r>
            <a:r>
              <a:rPr lang="es-ES" sz="3100" b="1" dirty="0" smtClean="0">
                <a:solidFill>
                  <a:srgbClr val="FF0000"/>
                </a:solidFill>
              </a:rPr>
              <a:t>.</a:t>
            </a:r>
            <a:br>
              <a:rPr lang="es-ES" sz="3100" b="1" dirty="0" smtClean="0">
                <a:solidFill>
                  <a:srgbClr val="FF0000"/>
                </a:solidFill>
              </a:rPr>
            </a:br>
            <a:r>
              <a:rPr lang="es-ES" sz="3100" b="1" dirty="0" smtClean="0">
                <a:solidFill>
                  <a:srgbClr val="FF0000"/>
                </a:solidFill>
              </a:rPr>
              <a:t>6.</a:t>
            </a:r>
            <a:r>
              <a:rPr lang="es-ES" sz="3100" b="1" dirty="0">
                <a:solidFill>
                  <a:srgbClr val="FF0000"/>
                </a:solidFill>
              </a:rPr>
              <a:t>- Las lluvias de </a:t>
            </a:r>
            <a:r>
              <a:rPr lang="es-ES" sz="3100" b="1" dirty="0" err="1">
                <a:solidFill>
                  <a:srgbClr val="FF0000"/>
                </a:solidFill>
              </a:rPr>
              <a:t>Sahel</a:t>
            </a:r>
            <a:r>
              <a:rPr lang="es-ES" sz="3100" b="1" dirty="0">
                <a:solidFill>
                  <a:srgbClr val="FF0000"/>
                </a:solidFill>
              </a:rPr>
              <a:t> en Junio y Julio del año actual.</a:t>
            </a:r>
            <a:r>
              <a:rPr lang="es-ES" sz="2700" dirty="0"/>
              <a:t>  </a:t>
            </a:r>
            <a:r>
              <a:rPr lang="es-ES" dirty="0"/>
              <a:t> </a:t>
            </a:r>
            <a:r>
              <a:rPr lang="es-ES_tradnl" dirty="0"/>
              <a:t/>
            </a:r>
            <a:br>
              <a:rPr lang="es-ES_tradnl" dirty="0"/>
            </a:br>
            <a:endParaRPr lang="es-ES" dirty="0"/>
          </a:p>
        </p:txBody>
      </p:sp>
      <p:pic>
        <p:nvPicPr>
          <p:cNvPr id="3" name="3 Marcador de contenido" descr="http://www.aoml.noaa.gov/hrd/Landsea/africa/figure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04" y="1864042"/>
            <a:ext cx="3595370" cy="312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77" y="1759384"/>
            <a:ext cx="6482063" cy="3337552"/>
          </a:xfrm>
          <a:prstGeom prst="rect">
            <a:avLst/>
          </a:prstGeom>
        </p:spPr>
      </p:pic>
      <p:pic>
        <p:nvPicPr>
          <p:cNvPr id="5" name="3 Marcador de contenido" descr="http://www.aoml.noaa.gov/hrd/Landsea/africa/figure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04" y="1765308"/>
            <a:ext cx="3595370" cy="32210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1003300" y="1762442"/>
            <a:ext cx="364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</a:rPr>
              <a:t>MAYO 31 2017   18:00Z</a:t>
            </a:r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35000" y="5372100"/>
            <a:ext cx="77245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Vientos del ESTE desde el OP, INDIA, OI, ÁFRICA, OA, y parte de MÉXICO donde el SAPCN los bloquea y los manda hacia el Norte, asociado con un FF.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184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23682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/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 7</a:t>
            </a:r>
            <a:r>
              <a:rPr lang="es-ES" sz="2400" b="1" dirty="0">
                <a:solidFill>
                  <a:srgbClr val="FF0000"/>
                </a:solidFill>
              </a:rPr>
              <a:t>.- La anomalía del gradiente de presión al nivel del mar</a:t>
            </a:r>
            <a:r>
              <a:rPr lang="es-ES" sz="2400" b="1" dirty="0" smtClean="0">
                <a:solidFill>
                  <a:srgbClr val="FF0000"/>
                </a:solidFill>
              </a:rPr>
              <a:t>:</a:t>
            </a:r>
            <a:br>
              <a:rPr lang="es-ES" sz="2400" b="1" dirty="0" smtClean="0">
                <a:solidFill>
                  <a:srgbClr val="FF0000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a</a:t>
            </a:r>
            <a:r>
              <a:rPr lang="es-ES" sz="2400" b="1" dirty="0">
                <a:solidFill>
                  <a:srgbClr val="FF0000"/>
                </a:solidFill>
              </a:rPr>
              <a:t>) en la cuenca del Mar Caribe y Golfo de México </a:t>
            </a:r>
            <a:r>
              <a:rPr lang="es-ES_tradnl" sz="2400" b="1" dirty="0">
                <a:solidFill>
                  <a:srgbClr val="FF0000"/>
                </a:solidFill>
              </a:rPr>
              <a:t/>
            </a:r>
            <a:br>
              <a:rPr lang="es-ES_tradnl" sz="2400" b="1" dirty="0">
                <a:solidFill>
                  <a:srgbClr val="FF0000"/>
                </a:solidFill>
              </a:rPr>
            </a:br>
            <a:r>
              <a:rPr lang="es-ES" sz="2400" b="1" dirty="0">
                <a:solidFill>
                  <a:srgbClr val="FF0000"/>
                </a:solidFill>
              </a:rPr>
              <a:t>     </a:t>
            </a:r>
            <a:r>
              <a:rPr lang="es-ES" sz="2400" b="1" dirty="0" smtClean="0">
                <a:solidFill>
                  <a:srgbClr val="FF0000"/>
                </a:solidFill>
              </a:rPr>
              <a:t>b</a:t>
            </a:r>
            <a:r>
              <a:rPr lang="es-ES" sz="2400" b="1" dirty="0">
                <a:solidFill>
                  <a:srgbClr val="FF0000"/>
                </a:solidFill>
              </a:rPr>
              <a:t>) en el Oeste de África entre Febrero y Mayo del año actual</a:t>
            </a:r>
            <a:r>
              <a:rPr lang="es-ES" sz="2400" b="1" dirty="0" smtClean="0">
                <a:solidFill>
                  <a:srgbClr val="FF0000"/>
                </a:solidFill>
              </a:rPr>
              <a:t>.</a:t>
            </a:r>
            <a:r>
              <a:rPr lang="es-ES_tradnl" sz="2400" b="1" dirty="0">
                <a:solidFill>
                  <a:srgbClr val="FF0000"/>
                </a:solidFill>
              </a:rPr>
              <a:t/>
            </a:r>
            <a:br>
              <a:rPr lang="es-ES_tradnl" sz="2400" b="1" dirty="0">
                <a:solidFill>
                  <a:srgbClr val="FF0000"/>
                </a:solidFill>
              </a:rPr>
            </a:b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771967"/>
            <a:ext cx="5612130" cy="280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18584" r="14687" b="7078"/>
          <a:stretch/>
        </p:blipFill>
        <p:spPr bwMode="auto">
          <a:xfrm>
            <a:off x="2150220" y="3688240"/>
            <a:ext cx="4915535" cy="309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263900" y="1765300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AGOSTO 08 2017  21:00 Z</a:t>
            </a:r>
          </a:p>
        </p:txBody>
      </p:sp>
    </p:spTree>
    <p:extLst>
      <p:ext uri="{BB962C8B-B14F-4D97-AF65-F5344CB8AC3E}">
        <p14:creationId xmlns:p14="http://schemas.microsoft.com/office/powerpoint/2010/main" val="361052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8</a:t>
            </a:r>
            <a:r>
              <a:rPr lang="es-ES" sz="2400" b="1" dirty="0" smtClean="0">
                <a:solidFill>
                  <a:srgbClr val="FF0000"/>
                </a:solidFill>
              </a:rPr>
              <a:t>.</a:t>
            </a:r>
            <a:r>
              <a:rPr lang="es-ES" sz="2400" b="1" dirty="0">
                <a:solidFill>
                  <a:srgbClr val="FF0000"/>
                </a:solidFill>
              </a:rPr>
              <a:t>- La anomalía del gradiente de presión al nivel del mar de la cuenca del Caribe. (Abril y Mayo</a:t>
            </a:r>
            <a:r>
              <a:rPr lang="es-ES" sz="2400" b="1" dirty="0" smtClean="0">
                <a:solidFill>
                  <a:srgbClr val="FF0000"/>
                </a:solidFill>
              </a:rPr>
              <a:t>)</a:t>
            </a:r>
            <a:r>
              <a:rPr lang="es-ES_tradnl" sz="2400" dirty="0" smtClean="0">
                <a:solidFill>
                  <a:srgbClr val="FF0000"/>
                </a:solidFill>
              </a:rPr>
              <a:t/>
            </a:r>
            <a:br>
              <a:rPr lang="es-ES_tradnl" sz="2400" dirty="0" smtClean="0">
                <a:solidFill>
                  <a:srgbClr val="FF0000"/>
                </a:solidFill>
              </a:rPr>
            </a:br>
            <a:r>
              <a:rPr lang="es-ES_tradnl" sz="2400" b="1" dirty="0" smtClean="0">
                <a:solidFill>
                  <a:srgbClr val="FF0000"/>
                </a:solidFill>
              </a:rPr>
              <a:t>9.- Índice del Océano Atlántico del Norte. IOA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508760"/>
            <a:ext cx="41656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 de texto 3078"/>
          <p:cNvSpPr txBox="1"/>
          <p:nvPr/>
        </p:nvSpPr>
        <p:spPr>
          <a:xfrm>
            <a:off x="3220720" y="2945130"/>
            <a:ext cx="487680" cy="66294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_tradnl" sz="2600">
                <a:effectLst/>
                <a:latin typeface="Arial"/>
                <a:ea typeface="Calibri"/>
                <a:cs typeface="Calibri"/>
              </a:rPr>
              <a:t> </a:t>
            </a:r>
            <a:r>
              <a:rPr lang="es-ES" sz="2600">
                <a:effectLst/>
                <a:latin typeface="Arial"/>
                <a:ea typeface="Calibri"/>
                <a:cs typeface="Calibri"/>
              </a:rPr>
              <a:t>V</a:t>
            </a:r>
            <a:endParaRPr lang="es-ES_tradnl" sz="1100">
              <a:effectLst/>
              <a:latin typeface="Calibri"/>
              <a:ea typeface="Calibri"/>
              <a:cs typeface="Calibri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423920" y="3149600"/>
            <a:ext cx="17272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586480" y="2976880"/>
            <a:ext cx="4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4490720" y="20421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</a:t>
            </a:r>
            <a:r>
              <a:rPr lang="es-ES" b="1" baseline="-25000" dirty="0"/>
              <a:t>R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84222" y="236728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</a:t>
            </a:r>
            <a:r>
              <a:rPr lang="es-ES" b="1" baseline="-25000" dirty="0" smtClean="0"/>
              <a:t>L</a:t>
            </a:r>
            <a:endParaRPr lang="es-ES" b="1" dirty="0"/>
          </a:p>
        </p:txBody>
      </p:sp>
      <p:sp>
        <p:nvSpPr>
          <p:cNvPr id="2" name="Elipse 1"/>
          <p:cNvSpPr/>
          <p:nvPr/>
        </p:nvSpPr>
        <p:spPr>
          <a:xfrm>
            <a:off x="4089400" y="2151380"/>
            <a:ext cx="12319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4279900" y="2405380"/>
            <a:ext cx="721822" cy="45719"/>
          </a:xfrm>
          <a:prstGeom prst="rightArrow">
            <a:avLst/>
          </a:prstGeom>
          <a:solidFill>
            <a:srgbClr val="FF0000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5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17500" y="274638"/>
            <a:ext cx="85217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rgbClr val="FF0000"/>
                </a:solidFill>
                <a:latin typeface="Calibri" charset="0"/>
              </a:rPr>
              <a:t>CUARTA REGIÓN METEOROLÓGICA</a:t>
            </a:r>
            <a:endParaRPr lang="es-ES" b="1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3" name="Picture 2" descr="Map of North America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8"/>
          <a:stretch>
            <a:fillRect/>
          </a:stretch>
        </p:blipFill>
        <p:spPr>
          <a:xfrm>
            <a:off x="1123950" y="1600200"/>
            <a:ext cx="7091363" cy="52578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30800" y="2451100"/>
            <a:ext cx="3124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b="1" dirty="0" smtClean="0">
                <a:solidFill>
                  <a:srgbClr val="000000"/>
                </a:solidFill>
                <a:latin typeface="Arial Black"/>
                <a:cs typeface="Arial Black"/>
              </a:rPr>
              <a:t>1984-2000 244</a:t>
            </a:r>
          </a:p>
          <a:p>
            <a:pPr algn="ctr"/>
            <a:endParaRPr lang="es-ES" sz="4000" b="1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ctr"/>
            <a:endParaRPr lang="is-IS" sz="10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r>
              <a:rPr lang="is-I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2001-2017 276 </a:t>
            </a:r>
          </a:p>
          <a:p>
            <a:pPr algn="ctr"/>
            <a:endParaRPr lang="is-IS" sz="4000" b="1" dirty="0" smtClean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172200" y="5473700"/>
            <a:ext cx="97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40</a:t>
            </a:r>
            <a:endParaRPr lang="es-ES" sz="4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35699" y="3657600"/>
            <a:ext cx="1979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Arial Black"/>
                <a:cs typeface="Arial Black"/>
              </a:rPr>
              <a:t>21 Mx</a:t>
            </a:r>
            <a:endParaRPr lang="es-ES" sz="4000" b="1" dirty="0">
              <a:latin typeface="Arial Black"/>
              <a:cs typeface="Arial Black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448301" y="5981700"/>
            <a:ext cx="214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atin typeface="Arial Black"/>
                <a:cs typeface="Arial Black"/>
              </a:rPr>
              <a:t>8</a:t>
            </a:r>
            <a:r>
              <a:rPr lang="es-ES" sz="4000" b="1" dirty="0" smtClean="0">
                <a:latin typeface="Arial Black"/>
                <a:cs typeface="Arial Black"/>
              </a:rPr>
              <a:t>  </a:t>
            </a:r>
            <a:r>
              <a:rPr lang="es-E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20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92200" y="29845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b="1" dirty="0" smtClean="0">
                <a:solidFill>
                  <a:srgbClr val="000000"/>
                </a:solidFill>
                <a:latin typeface="Arial Black"/>
                <a:cs typeface="Arial Black"/>
              </a:rPr>
              <a:t>1984-2000 326</a:t>
            </a:r>
          </a:p>
          <a:p>
            <a:pPr algn="ctr"/>
            <a:endParaRPr lang="es-ES" sz="1000" b="1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ctr"/>
            <a:endParaRPr lang="is-IS" sz="1000" b="1" dirty="0" smtClean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46300" y="4140200"/>
            <a:ext cx="191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0000"/>
                </a:solidFill>
                <a:latin typeface="Arial Black"/>
                <a:cs typeface="Arial Black"/>
              </a:rPr>
              <a:t>36 Mx</a:t>
            </a:r>
            <a:endParaRPr lang="es-ES" sz="4000" b="1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19200" y="4726940"/>
            <a:ext cx="347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b="1" dirty="0">
                <a:solidFill>
                  <a:srgbClr val="FF0000"/>
                </a:solidFill>
                <a:latin typeface="Arial Black"/>
                <a:cs typeface="Arial Black"/>
              </a:rPr>
              <a:t>2001-2017 </a:t>
            </a:r>
            <a:endParaRPr lang="is-IS" sz="4000" b="1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is-IS" sz="4000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is-I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     340 </a:t>
            </a:r>
          </a:p>
          <a:p>
            <a:r>
              <a:rPr lang="is-IS" sz="4000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is-I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       57</a:t>
            </a:r>
            <a:endParaRPr lang="is-IS" sz="40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endParaRPr lang="es-ES" dirty="0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3683000" y="5715000"/>
            <a:ext cx="635000" cy="5207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58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¿Qué fenómenos actúan en el océano Atlántico del Norte que alteran la generación huracanes?</a:t>
            </a:r>
            <a:endParaRPr lang="es-ES" sz="3200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346200"/>
            <a:ext cx="41656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782320" y="3515360"/>
            <a:ext cx="7335520" cy="33239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10.</a:t>
            </a:r>
            <a:r>
              <a:rPr lang="es-ES" sz="2400" b="1" dirty="0"/>
              <a:t>- La Oscilación cuasi bienal del Atlántico ecuatorial en la estratósfera entre 20 </a:t>
            </a:r>
            <a:r>
              <a:rPr lang="es-ES" sz="2400" b="1" dirty="0" err="1"/>
              <a:t>mb</a:t>
            </a:r>
            <a:r>
              <a:rPr lang="es-ES" sz="2400" b="1" dirty="0"/>
              <a:t> y 50 </a:t>
            </a:r>
            <a:r>
              <a:rPr lang="es-ES" sz="2400" b="1" dirty="0" err="1"/>
              <a:t>mb</a:t>
            </a:r>
            <a:r>
              <a:rPr lang="es-ES" sz="2400" b="1" dirty="0"/>
              <a:t>. Es una alternancia entre los vientos zonales ecuatoriales del ESTE Y DEL OESTE que dura 28 meses entre  (25 y 35 meses) y altera la </a:t>
            </a:r>
            <a:r>
              <a:rPr lang="es-ES" sz="2400" b="1" dirty="0" err="1"/>
              <a:t>cizalladura</a:t>
            </a:r>
            <a:r>
              <a:rPr lang="es-ES" sz="2400" b="1" dirty="0"/>
              <a:t> del viento en la estratosfera. Se propagan hacia la troposfera a </a:t>
            </a:r>
            <a:r>
              <a:rPr lang="es-ES" sz="2400" b="1" dirty="0" smtClean="0"/>
              <a:t>razón </a:t>
            </a:r>
            <a:r>
              <a:rPr lang="es-ES" sz="2400" b="1" dirty="0"/>
              <a:t>de 1km/mes.  V</a:t>
            </a:r>
            <a:r>
              <a:rPr lang="es-ES" sz="2400" b="1" baseline="-25000" dirty="0"/>
              <a:t>E </a:t>
            </a:r>
            <a:r>
              <a:rPr lang="es-ES" sz="2400" b="1" dirty="0"/>
              <a:t>&gt;&gt; </a:t>
            </a:r>
            <a:r>
              <a:rPr lang="es-ES" sz="2400" b="1" dirty="0" err="1"/>
              <a:t>v</a:t>
            </a:r>
            <a:r>
              <a:rPr lang="es-ES" sz="2400" b="1" baseline="-25000" dirty="0" err="1"/>
              <a:t>W</a:t>
            </a:r>
            <a:r>
              <a:rPr lang="es-ES" sz="2400" b="1" dirty="0"/>
              <a:t> su amplitud es de 30 a 23 km y &lt;&lt; la oscilación es simétrica respecto al ecuador con una amplitud de 20 m/</a:t>
            </a:r>
            <a:r>
              <a:rPr lang="es-ES" sz="2400" b="1" dirty="0" err="1"/>
              <a:t>seg</a:t>
            </a:r>
            <a:endParaRPr lang="es-ES" sz="2400" b="1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65760" y="1539558"/>
            <a:ext cx="1869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solidFill>
                  <a:srgbClr val="FF0000"/>
                </a:solidFill>
              </a:rPr>
              <a:t>2005 </a:t>
            </a:r>
            <a:r>
              <a:rPr lang="is-IS" sz="2000" b="1" dirty="0" smtClean="0">
                <a:solidFill>
                  <a:srgbClr val="FF0000"/>
                </a:solidFill>
              </a:rPr>
              <a:t>  31   </a:t>
            </a:r>
            <a:r>
              <a:rPr lang="is-IS" sz="2000" b="1" dirty="0">
                <a:solidFill>
                  <a:srgbClr val="FF0000"/>
                </a:solidFill>
              </a:rPr>
              <a:t>17 </a:t>
            </a:r>
            <a:endParaRPr lang="is-IS" sz="2000" b="1" dirty="0" smtClean="0">
              <a:solidFill>
                <a:srgbClr val="FF0000"/>
              </a:solidFill>
            </a:endParaRPr>
          </a:p>
          <a:p>
            <a:r>
              <a:rPr lang="is-IS" sz="2000" b="1" dirty="0" smtClean="0">
                <a:solidFill>
                  <a:srgbClr val="FF0000"/>
                </a:solidFill>
              </a:rPr>
              <a:t>2006     9   </a:t>
            </a:r>
            <a:r>
              <a:rPr lang="is-IS" sz="2000" b="1" dirty="0">
                <a:solidFill>
                  <a:srgbClr val="FF0000"/>
                </a:solidFill>
              </a:rPr>
              <a:t>25 </a:t>
            </a:r>
            <a:endParaRPr lang="is-IS" sz="2000" b="1" dirty="0" smtClean="0">
              <a:solidFill>
                <a:srgbClr val="FF0000"/>
              </a:solidFill>
            </a:endParaRPr>
          </a:p>
          <a:p>
            <a:r>
              <a:rPr lang="is-IS" sz="2000" b="1" dirty="0" smtClean="0">
                <a:solidFill>
                  <a:srgbClr val="FF0000"/>
                </a:solidFill>
              </a:rPr>
              <a:t>2007   17   </a:t>
            </a:r>
            <a:r>
              <a:rPr lang="is-IS" sz="2000" b="1" dirty="0">
                <a:solidFill>
                  <a:srgbClr val="FF0000"/>
                </a:solidFill>
              </a:rPr>
              <a:t>19 </a:t>
            </a:r>
            <a:endParaRPr lang="is-IS" sz="2000" b="1" dirty="0" smtClean="0">
              <a:solidFill>
                <a:srgbClr val="FF0000"/>
              </a:solidFill>
            </a:endParaRPr>
          </a:p>
          <a:p>
            <a:r>
              <a:rPr lang="is-IS" sz="2000" b="1" dirty="0" smtClean="0">
                <a:solidFill>
                  <a:srgbClr val="FF0000"/>
                </a:solidFill>
              </a:rPr>
              <a:t>2008   17   20 </a:t>
            </a:r>
          </a:p>
          <a:p>
            <a:r>
              <a:rPr lang="is-IS" sz="2000" b="1" dirty="0" smtClean="0">
                <a:solidFill>
                  <a:srgbClr val="FF0000"/>
                </a:solidFill>
              </a:rPr>
              <a:t>2009   11   23 </a:t>
            </a:r>
          </a:p>
          <a:p>
            <a:r>
              <a:rPr lang="is-IS" sz="2000" b="1" dirty="0" smtClean="0">
                <a:solidFill>
                  <a:srgbClr val="FF0000"/>
                </a:solidFill>
              </a:rPr>
              <a:t>2010   21   13</a:t>
            </a:r>
            <a:r>
              <a:rPr lang="is-I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467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Marcador de contenido" descr="alberca de agua calientel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7800" y="756603"/>
            <a:ext cx="5207000" cy="60505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2036" r="4504"/>
          <a:stretch/>
        </p:blipFill>
        <p:spPr bwMode="auto">
          <a:xfrm>
            <a:off x="4997450" y="1812290"/>
            <a:ext cx="3803650" cy="234061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38200" y="304800"/>
            <a:ext cx="407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ALBERCAS DE AGUA CALIENTE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89500" y="850900"/>
            <a:ext cx="407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ÍNDICE MULTIDECADAL DEL OCÉANO ATLÁNTICO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3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762000" y="1743710"/>
            <a:ext cx="6997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Sabbatelli</a:t>
            </a:r>
            <a:r>
              <a:rPr lang="en-US" dirty="0"/>
              <a:t> y Mann en 2005 </a:t>
            </a:r>
            <a:r>
              <a:rPr lang="en-US" dirty="0" err="1"/>
              <a:t>realizaron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predicción</a:t>
            </a:r>
            <a:r>
              <a:rPr lang="en-US" dirty="0"/>
              <a:t> </a:t>
            </a:r>
            <a:r>
              <a:rPr lang="en-US" dirty="0" err="1"/>
              <a:t>considerando</a:t>
            </a:r>
            <a:r>
              <a:rPr lang="en-US" dirty="0"/>
              <a:t> un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cuyas</a:t>
            </a:r>
            <a:r>
              <a:rPr lang="en-US" dirty="0"/>
              <a:t> variables son</a:t>
            </a:r>
            <a:r>
              <a:rPr lang="en-US" dirty="0" smtClean="0"/>
              <a:t>:</a:t>
            </a:r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(1) La </a:t>
            </a:r>
            <a:r>
              <a:rPr lang="en-US" dirty="0" err="1"/>
              <a:t>cantidad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 </a:t>
            </a:r>
            <a:r>
              <a:rPr lang="en-US" dirty="0" err="1"/>
              <a:t>histórica</a:t>
            </a:r>
            <a:r>
              <a:rPr lang="en-US" dirty="0"/>
              <a:t> de </a:t>
            </a:r>
            <a:r>
              <a:rPr lang="en-US" dirty="0" err="1"/>
              <a:t>ciclones</a:t>
            </a:r>
            <a:r>
              <a:rPr lang="en-US" dirty="0"/>
              <a:t> </a:t>
            </a:r>
            <a:r>
              <a:rPr lang="en-US" dirty="0" err="1"/>
              <a:t>tropicales</a:t>
            </a:r>
            <a:r>
              <a:rPr lang="en-US" dirty="0"/>
              <a:t>, </a:t>
            </a:r>
            <a:endParaRPr lang="es-ES_tradnl" dirty="0"/>
          </a:p>
          <a:p>
            <a:r>
              <a:rPr lang="en-US" dirty="0"/>
              <a:t>(2) El </a:t>
            </a:r>
            <a:r>
              <a:rPr lang="en-US" dirty="0" err="1"/>
              <a:t>índice</a:t>
            </a:r>
            <a:r>
              <a:rPr lang="en-US" dirty="0"/>
              <a:t> del ENSO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medio</a:t>
            </a:r>
            <a:r>
              <a:rPr lang="en-US" dirty="0"/>
              <a:t> de la </a:t>
            </a:r>
            <a:r>
              <a:rPr lang="en-US" dirty="0" err="1"/>
              <a:t>anomalía</a:t>
            </a:r>
            <a:r>
              <a:rPr lang="en-US" dirty="0"/>
              <a:t> de la </a:t>
            </a:r>
            <a:r>
              <a:rPr lang="en-US" dirty="0" err="1"/>
              <a:t>temperatura</a:t>
            </a:r>
            <a:r>
              <a:rPr lang="en-US" dirty="0"/>
              <a:t> de la </a:t>
            </a:r>
            <a:r>
              <a:rPr lang="en-US" dirty="0" err="1"/>
              <a:t>superficie</a:t>
            </a:r>
            <a:r>
              <a:rPr lang="en-US" dirty="0"/>
              <a:t> del mar en </a:t>
            </a:r>
            <a:r>
              <a:rPr lang="en-US" dirty="0" err="1"/>
              <a:t>Diciembre-Enero-Febrero</a:t>
            </a:r>
            <a:r>
              <a:rPr lang="en-US" dirty="0"/>
              <a:t> del Niño 3-4,</a:t>
            </a:r>
            <a:endParaRPr lang="es-ES_tradnl" dirty="0"/>
          </a:p>
          <a:p>
            <a:r>
              <a:rPr lang="en-US" dirty="0"/>
              <a:t>(3) El </a:t>
            </a:r>
            <a:r>
              <a:rPr lang="en-US" dirty="0" err="1"/>
              <a:t>índice</a:t>
            </a:r>
            <a:r>
              <a:rPr lang="en-US" dirty="0"/>
              <a:t> NAO de (DEFM) y </a:t>
            </a:r>
            <a:endParaRPr lang="es-ES_tradnl" dirty="0"/>
          </a:p>
          <a:p>
            <a:r>
              <a:rPr lang="en-US" dirty="0"/>
              <a:t>(4) La </a:t>
            </a:r>
            <a:r>
              <a:rPr lang="en-US" dirty="0" err="1"/>
              <a:t>temperatura</a:t>
            </a:r>
            <a:r>
              <a:rPr lang="en-US" dirty="0"/>
              <a:t> media </a:t>
            </a:r>
            <a:r>
              <a:rPr lang="en-US" dirty="0" err="1"/>
              <a:t>estacional</a:t>
            </a:r>
            <a:r>
              <a:rPr lang="en-US" dirty="0"/>
              <a:t> (ASO) de la region principal de </a:t>
            </a:r>
            <a:r>
              <a:rPr lang="en-US" dirty="0" err="1"/>
              <a:t>desarrollo</a:t>
            </a:r>
            <a:r>
              <a:rPr lang="en-US" dirty="0"/>
              <a:t> de los </a:t>
            </a:r>
            <a:r>
              <a:rPr lang="en-US" dirty="0" err="1"/>
              <a:t>ciclones</a:t>
            </a:r>
            <a:r>
              <a:rPr lang="en-US" dirty="0"/>
              <a:t> </a:t>
            </a:r>
            <a:r>
              <a:rPr lang="en-US" dirty="0" err="1" smtClean="0"/>
              <a:t>tropicales</a:t>
            </a:r>
            <a:endParaRPr lang="es-ES_tradnl" dirty="0"/>
          </a:p>
          <a:p>
            <a:r>
              <a:rPr lang="en-US" dirty="0"/>
              <a:t>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pronóstico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el 2005 </a:t>
            </a:r>
            <a:r>
              <a:rPr lang="en-US" dirty="0" err="1"/>
              <a:t>fue</a:t>
            </a:r>
            <a:r>
              <a:rPr lang="en-US" dirty="0"/>
              <a:t> </a:t>
            </a:r>
            <a:r>
              <a:rPr lang="es-ES" dirty="0"/>
              <a:t>N  =  18 ± 4  = 22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338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97" y="610870"/>
            <a:ext cx="4154805" cy="289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35" y="3675380"/>
            <a:ext cx="2843530" cy="227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57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8" t="-2789" r="-934" b="-2823"/>
          <a:stretch>
            <a:fillRect/>
          </a:stretch>
        </p:blipFill>
        <p:spPr bwMode="auto">
          <a:xfrm>
            <a:off x="966788" y="1990725"/>
            <a:ext cx="72104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31 Rectángulo"/>
          <p:cNvSpPr/>
          <p:nvPr/>
        </p:nvSpPr>
        <p:spPr>
          <a:xfrm>
            <a:off x="4434626" y="3164979"/>
            <a:ext cx="85725" cy="1009650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9" name="86 Rectángulo"/>
          <p:cNvSpPr/>
          <p:nvPr/>
        </p:nvSpPr>
        <p:spPr>
          <a:xfrm>
            <a:off x="4853726" y="3174504"/>
            <a:ext cx="114300" cy="1009650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10" name="87 Rectángulo"/>
          <p:cNvSpPr/>
          <p:nvPr/>
        </p:nvSpPr>
        <p:spPr>
          <a:xfrm>
            <a:off x="5291876" y="3164979"/>
            <a:ext cx="200025" cy="1019175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11" name="88 Rectángulo"/>
          <p:cNvSpPr/>
          <p:nvPr/>
        </p:nvSpPr>
        <p:spPr>
          <a:xfrm>
            <a:off x="6263426" y="3050679"/>
            <a:ext cx="104775" cy="1123950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12" name="89 Rectángulo"/>
          <p:cNvSpPr/>
          <p:nvPr/>
        </p:nvSpPr>
        <p:spPr>
          <a:xfrm>
            <a:off x="5815751" y="3317379"/>
            <a:ext cx="104775" cy="847725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13" name="90 Rectángulo"/>
          <p:cNvSpPr/>
          <p:nvPr/>
        </p:nvSpPr>
        <p:spPr>
          <a:xfrm>
            <a:off x="6653951" y="2564904"/>
            <a:ext cx="104775" cy="1619250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14" name="91 Rectángulo"/>
          <p:cNvSpPr/>
          <p:nvPr/>
        </p:nvSpPr>
        <p:spPr>
          <a:xfrm>
            <a:off x="6777776" y="3098304"/>
            <a:ext cx="85725" cy="1085850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/>
          </a:p>
        </p:txBody>
      </p:sp>
      <p:sp>
        <p:nvSpPr>
          <p:cNvPr id="15" name="85 Rectángulo"/>
          <p:cNvSpPr/>
          <p:nvPr/>
        </p:nvSpPr>
        <p:spPr>
          <a:xfrm>
            <a:off x="4636238" y="3574554"/>
            <a:ext cx="114300" cy="6000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>
              <a:solidFill>
                <a:srgbClr val="00B050"/>
              </a:solidFill>
            </a:endParaRPr>
          </a:p>
        </p:txBody>
      </p:sp>
      <p:sp>
        <p:nvSpPr>
          <p:cNvPr id="16" name="92 Rectángulo"/>
          <p:cNvSpPr/>
          <p:nvPr/>
        </p:nvSpPr>
        <p:spPr>
          <a:xfrm>
            <a:off x="5087088" y="3593604"/>
            <a:ext cx="114300" cy="57150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>
              <a:solidFill>
                <a:srgbClr val="00B050"/>
              </a:solidFill>
            </a:endParaRPr>
          </a:p>
        </p:txBody>
      </p:sp>
      <p:sp>
        <p:nvSpPr>
          <p:cNvPr id="17" name="93 Rectángulo"/>
          <p:cNvSpPr/>
          <p:nvPr/>
        </p:nvSpPr>
        <p:spPr>
          <a:xfrm>
            <a:off x="5596676" y="3374529"/>
            <a:ext cx="114300" cy="80010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>
              <a:solidFill>
                <a:srgbClr val="00B050"/>
              </a:solidFill>
            </a:endParaRPr>
          </a:p>
        </p:txBody>
      </p:sp>
      <p:sp>
        <p:nvSpPr>
          <p:cNvPr id="18" name="94 Rectángulo"/>
          <p:cNvSpPr/>
          <p:nvPr/>
        </p:nvSpPr>
        <p:spPr>
          <a:xfrm>
            <a:off x="6011013" y="3536454"/>
            <a:ext cx="133350" cy="62865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>
              <a:solidFill>
                <a:srgbClr val="00B050"/>
              </a:solidFill>
            </a:endParaRPr>
          </a:p>
        </p:txBody>
      </p:sp>
      <p:sp>
        <p:nvSpPr>
          <p:cNvPr id="19" name="95 Rectángulo"/>
          <p:cNvSpPr/>
          <p:nvPr/>
        </p:nvSpPr>
        <p:spPr>
          <a:xfrm>
            <a:off x="6453926" y="3336429"/>
            <a:ext cx="133350" cy="84772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MX">
              <a:solidFill>
                <a:srgbClr val="00B050"/>
              </a:solidFill>
            </a:endParaRPr>
          </a:p>
        </p:txBody>
      </p:sp>
      <p:sp>
        <p:nvSpPr>
          <p:cNvPr id="20" name="22 CuadroTexto"/>
          <p:cNvSpPr txBox="1"/>
          <p:nvPr/>
        </p:nvSpPr>
        <p:spPr>
          <a:xfrm>
            <a:off x="6978650" y="2420888"/>
            <a:ext cx="61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rgbClr val="FF0000"/>
                </a:solidFill>
              </a:rPr>
              <a:t>100</a:t>
            </a:r>
            <a:endParaRPr lang="es-MX" sz="1200" dirty="0">
              <a:solidFill>
                <a:srgbClr val="FF0000"/>
              </a:solidFill>
            </a:endParaRPr>
          </a:p>
        </p:txBody>
      </p:sp>
      <p:sp>
        <p:nvSpPr>
          <p:cNvPr id="21" name="23 CuadroTexto"/>
          <p:cNvSpPr txBox="1"/>
          <p:nvPr/>
        </p:nvSpPr>
        <p:spPr>
          <a:xfrm>
            <a:off x="6976340" y="2791961"/>
            <a:ext cx="5615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rgbClr val="FF0000"/>
                </a:solidFill>
              </a:rPr>
              <a:t>75</a:t>
            </a:r>
            <a:endParaRPr lang="es-MX" sz="1200" dirty="0">
              <a:solidFill>
                <a:srgbClr val="FF0000"/>
              </a:solidFill>
            </a:endParaRPr>
          </a:p>
        </p:txBody>
      </p:sp>
      <p:sp>
        <p:nvSpPr>
          <p:cNvPr id="22" name="25 CuadroTexto"/>
          <p:cNvSpPr txBox="1"/>
          <p:nvPr/>
        </p:nvSpPr>
        <p:spPr>
          <a:xfrm>
            <a:off x="6948264" y="3656057"/>
            <a:ext cx="61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rgbClr val="FF0000"/>
                </a:solidFill>
              </a:rPr>
              <a:t>25</a:t>
            </a:r>
            <a:endParaRPr lang="es-MX" sz="1200" dirty="0">
              <a:solidFill>
                <a:srgbClr val="FF0000"/>
              </a:solidFill>
            </a:endParaRPr>
          </a:p>
        </p:txBody>
      </p:sp>
      <p:sp>
        <p:nvSpPr>
          <p:cNvPr id="23" name="26 CuadroTexto"/>
          <p:cNvSpPr txBox="1"/>
          <p:nvPr/>
        </p:nvSpPr>
        <p:spPr>
          <a:xfrm>
            <a:off x="6948264" y="3214644"/>
            <a:ext cx="61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rgbClr val="FF0000"/>
                </a:solidFill>
              </a:rPr>
              <a:t>50</a:t>
            </a:r>
            <a:endParaRPr lang="es-MX" sz="1200" dirty="0">
              <a:solidFill>
                <a:srgbClr val="FF0000"/>
              </a:solidFill>
            </a:endParaRPr>
          </a:p>
        </p:txBody>
      </p:sp>
      <p:cxnSp>
        <p:nvCxnSpPr>
          <p:cNvPr id="24" name="38 Conector recto"/>
          <p:cNvCxnSpPr/>
          <p:nvPr/>
        </p:nvCxnSpPr>
        <p:spPr>
          <a:xfrm>
            <a:off x="2123728" y="3381068"/>
            <a:ext cx="485933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501355"/>
              </p:ext>
            </p:extLst>
          </p:nvPr>
        </p:nvGraphicFramePr>
        <p:xfrm>
          <a:off x="1054114" y="-63501"/>
          <a:ext cx="6881964" cy="367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o" r:id="rId4" imgW="5613400" imgH="2997200" progId="Word.Document.12">
                  <p:embed/>
                </p:oleObj>
              </mc:Choice>
              <mc:Fallback>
                <p:oleObj name="Documento" r:id="rId4" imgW="5613400" imgH="299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4114" y="-63501"/>
                        <a:ext cx="6881964" cy="3674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57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LOS VIENTOS PLANETARIOS &gt;&gt;&gt;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>
                <a:solidFill>
                  <a:srgbClr val="FF0000"/>
                </a:solidFill>
              </a:rPr>
              <a:t>VIENTO NEGRO—CICLONES TROPI  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4 Elipse"/>
          <p:cNvSpPr/>
          <p:nvPr/>
        </p:nvSpPr>
        <p:spPr>
          <a:xfrm>
            <a:off x="4719404" y="2143116"/>
            <a:ext cx="3996000" cy="3996000"/>
          </a:xfrm>
          <a:prstGeom prst="ellips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5 Conector recto"/>
          <p:cNvCxnSpPr/>
          <p:nvPr/>
        </p:nvCxnSpPr>
        <p:spPr>
          <a:xfrm rot="10800000" flipH="1" flipV="1">
            <a:off x="4714877" y="4023965"/>
            <a:ext cx="3996000" cy="226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6 Conector recto"/>
          <p:cNvCxnSpPr/>
          <p:nvPr/>
        </p:nvCxnSpPr>
        <p:spPr>
          <a:xfrm flipV="1">
            <a:off x="5148064" y="2992093"/>
            <a:ext cx="313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7 Conector recto"/>
          <p:cNvCxnSpPr/>
          <p:nvPr/>
        </p:nvCxnSpPr>
        <p:spPr>
          <a:xfrm flipV="1">
            <a:off x="4835834" y="3584415"/>
            <a:ext cx="374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8 Conector recto"/>
          <p:cNvCxnSpPr/>
          <p:nvPr/>
        </p:nvCxnSpPr>
        <p:spPr>
          <a:xfrm flipV="1">
            <a:off x="4857752" y="4643446"/>
            <a:ext cx="374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9 Conector recto de flecha"/>
          <p:cNvCxnSpPr/>
          <p:nvPr/>
        </p:nvCxnSpPr>
        <p:spPr>
          <a:xfrm rot="5400000">
            <a:off x="5750727" y="2418061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0 Conector recto de flecha"/>
          <p:cNvCxnSpPr/>
          <p:nvPr/>
        </p:nvCxnSpPr>
        <p:spPr>
          <a:xfrm rot="5400000">
            <a:off x="6036479" y="2418061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1 Conector recto de flecha"/>
          <p:cNvCxnSpPr/>
          <p:nvPr/>
        </p:nvCxnSpPr>
        <p:spPr>
          <a:xfrm rot="5400000">
            <a:off x="6322231" y="2418061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2 Conector recto de flecha"/>
          <p:cNvCxnSpPr/>
          <p:nvPr/>
        </p:nvCxnSpPr>
        <p:spPr>
          <a:xfrm rot="5400000">
            <a:off x="6607983" y="2418061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3 Conector recto de flecha"/>
          <p:cNvCxnSpPr/>
          <p:nvPr/>
        </p:nvCxnSpPr>
        <p:spPr>
          <a:xfrm rot="5400000">
            <a:off x="6893735" y="2418061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4 Conector recto de flecha"/>
          <p:cNvCxnSpPr/>
          <p:nvPr/>
        </p:nvCxnSpPr>
        <p:spPr>
          <a:xfrm rot="5400000">
            <a:off x="7215206" y="2525218"/>
            <a:ext cx="285752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5 Conector recto de flecha"/>
          <p:cNvCxnSpPr/>
          <p:nvPr/>
        </p:nvCxnSpPr>
        <p:spPr>
          <a:xfrm rot="5400000" flipH="1" flipV="1">
            <a:off x="5286380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6 Conector recto de flecha"/>
          <p:cNvCxnSpPr/>
          <p:nvPr/>
        </p:nvCxnSpPr>
        <p:spPr>
          <a:xfrm rot="5400000" flipH="1" flipV="1">
            <a:off x="5572132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7 Conector recto de flecha"/>
          <p:cNvCxnSpPr/>
          <p:nvPr/>
        </p:nvCxnSpPr>
        <p:spPr>
          <a:xfrm rot="5400000" flipH="1" flipV="1">
            <a:off x="5857884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8 Conector recto de flecha"/>
          <p:cNvCxnSpPr/>
          <p:nvPr/>
        </p:nvCxnSpPr>
        <p:spPr>
          <a:xfrm rot="5400000" flipH="1" flipV="1">
            <a:off x="6143636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9 Conector recto de flecha"/>
          <p:cNvCxnSpPr/>
          <p:nvPr/>
        </p:nvCxnSpPr>
        <p:spPr>
          <a:xfrm rot="5400000" flipH="1" flipV="1">
            <a:off x="6500826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0 Conector recto de flecha"/>
          <p:cNvCxnSpPr/>
          <p:nvPr/>
        </p:nvCxnSpPr>
        <p:spPr>
          <a:xfrm rot="5400000" flipH="1" flipV="1">
            <a:off x="6786578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1 Conector recto de flecha"/>
          <p:cNvCxnSpPr/>
          <p:nvPr/>
        </p:nvCxnSpPr>
        <p:spPr>
          <a:xfrm rot="5400000" flipH="1" flipV="1">
            <a:off x="7072330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2 Conector recto de flecha"/>
          <p:cNvCxnSpPr/>
          <p:nvPr/>
        </p:nvCxnSpPr>
        <p:spPr>
          <a:xfrm rot="5400000" flipH="1" flipV="1">
            <a:off x="7358081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3 Conector recto de flecha"/>
          <p:cNvCxnSpPr/>
          <p:nvPr/>
        </p:nvCxnSpPr>
        <p:spPr>
          <a:xfrm rot="5400000" flipH="1" flipV="1">
            <a:off x="7643833" y="3096722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4 Conector recto de flecha"/>
          <p:cNvCxnSpPr/>
          <p:nvPr/>
        </p:nvCxnSpPr>
        <p:spPr>
          <a:xfrm flipH="1">
            <a:off x="5004048" y="3708342"/>
            <a:ext cx="282332" cy="2382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5 Conector recto de flecha"/>
          <p:cNvCxnSpPr/>
          <p:nvPr/>
        </p:nvCxnSpPr>
        <p:spPr>
          <a:xfrm flipH="1">
            <a:off x="5364088" y="3708058"/>
            <a:ext cx="321471" cy="2364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6 Conector recto de flecha"/>
          <p:cNvCxnSpPr/>
          <p:nvPr/>
        </p:nvCxnSpPr>
        <p:spPr>
          <a:xfrm flipH="1">
            <a:off x="5724128" y="3708058"/>
            <a:ext cx="357190" cy="2364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7 Conector recto de flecha"/>
          <p:cNvCxnSpPr/>
          <p:nvPr/>
        </p:nvCxnSpPr>
        <p:spPr>
          <a:xfrm flipH="1">
            <a:off x="6215074" y="3708058"/>
            <a:ext cx="229134" cy="2364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8 Conector recto de flecha"/>
          <p:cNvCxnSpPr/>
          <p:nvPr/>
        </p:nvCxnSpPr>
        <p:spPr>
          <a:xfrm flipH="1">
            <a:off x="6516216" y="3741457"/>
            <a:ext cx="231984" cy="2078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9 Conector recto de flecha"/>
          <p:cNvCxnSpPr/>
          <p:nvPr/>
        </p:nvCxnSpPr>
        <p:spPr>
          <a:xfrm flipH="1">
            <a:off x="6804248" y="3733471"/>
            <a:ext cx="302628" cy="2146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30 Conector recto de flecha"/>
          <p:cNvCxnSpPr/>
          <p:nvPr/>
        </p:nvCxnSpPr>
        <p:spPr>
          <a:xfrm flipH="1">
            <a:off x="7215206" y="3741457"/>
            <a:ext cx="285752" cy="2078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1 Conector recto de flecha"/>
          <p:cNvCxnSpPr/>
          <p:nvPr/>
        </p:nvCxnSpPr>
        <p:spPr>
          <a:xfrm flipH="1">
            <a:off x="7670053" y="3781740"/>
            <a:ext cx="214315" cy="1732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2 Conector recto de flecha"/>
          <p:cNvCxnSpPr/>
          <p:nvPr/>
        </p:nvCxnSpPr>
        <p:spPr>
          <a:xfrm rot="16200000" flipV="1">
            <a:off x="5196099" y="4206804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3 Conector recto de flecha"/>
          <p:cNvCxnSpPr/>
          <p:nvPr/>
        </p:nvCxnSpPr>
        <p:spPr>
          <a:xfrm rot="16200000" flipV="1">
            <a:off x="5553289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4 Conector recto de flecha"/>
          <p:cNvCxnSpPr/>
          <p:nvPr/>
        </p:nvCxnSpPr>
        <p:spPr>
          <a:xfrm rot="16200000" flipV="1">
            <a:off x="5910479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5 Conector recto de flecha"/>
          <p:cNvCxnSpPr/>
          <p:nvPr/>
        </p:nvCxnSpPr>
        <p:spPr>
          <a:xfrm rot="16200000" flipV="1">
            <a:off x="6267669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6 Conector recto de flecha"/>
          <p:cNvCxnSpPr/>
          <p:nvPr/>
        </p:nvCxnSpPr>
        <p:spPr>
          <a:xfrm rot="16200000" flipV="1">
            <a:off x="6696297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7 Conector recto de flecha"/>
          <p:cNvCxnSpPr/>
          <p:nvPr/>
        </p:nvCxnSpPr>
        <p:spPr>
          <a:xfrm rot="16200000" flipV="1">
            <a:off x="7053487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8 Conector recto de flecha"/>
          <p:cNvCxnSpPr/>
          <p:nvPr/>
        </p:nvCxnSpPr>
        <p:spPr>
          <a:xfrm rot="16200000" flipV="1">
            <a:off x="7410677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9 Conector recto de flecha"/>
          <p:cNvCxnSpPr/>
          <p:nvPr/>
        </p:nvCxnSpPr>
        <p:spPr>
          <a:xfrm rot="16200000" flipV="1">
            <a:off x="7767867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40 Conector recto de flecha"/>
          <p:cNvCxnSpPr/>
          <p:nvPr/>
        </p:nvCxnSpPr>
        <p:spPr>
          <a:xfrm rot="16200000" flipV="1">
            <a:off x="8162743" y="4206805"/>
            <a:ext cx="214314" cy="25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1 Conector recto de flecha"/>
          <p:cNvCxnSpPr/>
          <p:nvPr/>
        </p:nvCxnSpPr>
        <p:spPr>
          <a:xfrm flipH="1">
            <a:off x="8037375" y="3741457"/>
            <a:ext cx="279041" cy="2078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2 Conector recto de flecha"/>
          <p:cNvCxnSpPr/>
          <p:nvPr/>
        </p:nvCxnSpPr>
        <p:spPr>
          <a:xfrm rot="16200000" flipH="1">
            <a:off x="5286380" y="4868589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3 Conector recto de flecha"/>
          <p:cNvCxnSpPr/>
          <p:nvPr/>
        </p:nvCxnSpPr>
        <p:spPr>
          <a:xfrm rot="16200000" flipH="1">
            <a:off x="5572132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4 Conector recto de flecha"/>
          <p:cNvCxnSpPr/>
          <p:nvPr/>
        </p:nvCxnSpPr>
        <p:spPr>
          <a:xfrm rot="16200000" flipH="1">
            <a:off x="5857884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5 Conector recto de flecha"/>
          <p:cNvCxnSpPr/>
          <p:nvPr/>
        </p:nvCxnSpPr>
        <p:spPr>
          <a:xfrm rot="16200000" flipH="1">
            <a:off x="6143636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6 Conector recto de flecha"/>
          <p:cNvCxnSpPr/>
          <p:nvPr/>
        </p:nvCxnSpPr>
        <p:spPr>
          <a:xfrm rot="16200000" flipH="1">
            <a:off x="6429388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7 Conector recto de flecha"/>
          <p:cNvCxnSpPr/>
          <p:nvPr/>
        </p:nvCxnSpPr>
        <p:spPr>
          <a:xfrm rot="16200000" flipH="1">
            <a:off x="6715140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8 Conector recto de flecha"/>
          <p:cNvCxnSpPr/>
          <p:nvPr/>
        </p:nvCxnSpPr>
        <p:spPr>
          <a:xfrm rot="16200000" flipH="1">
            <a:off x="7000892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9 Conector recto de flecha"/>
          <p:cNvCxnSpPr/>
          <p:nvPr/>
        </p:nvCxnSpPr>
        <p:spPr>
          <a:xfrm rot="16200000" flipH="1">
            <a:off x="7286644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50 Conector recto de flecha"/>
          <p:cNvCxnSpPr/>
          <p:nvPr/>
        </p:nvCxnSpPr>
        <p:spPr>
          <a:xfrm rot="16200000" flipH="1">
            <a:off x="7572395" y="4868590"/>
            <a:ext cx="500066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1 Conector recto de flecha"/>
          <p:cNvCxnSpPr/>
          <p:nvPr/>
        </p:nvCxnSpPr>
        <p:spPr>
          <a:xfrm rot="16200000" flipV="1">
            <a:off x="5822165" y="5607859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2 Conector recto de flecha"/>
          <p:cNvCxnSpPr/>
          <p:nvPr/>
        </p:nvCxnSpPr>
        <p:spPr>
          <a:xfrm rot="16200000" flipV="1">
            <a:off x="6107917" y="5607860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3 Conector recto de flecha"/>
          <p:cNvCxnSpPr/>
          <p:nvPr/>
        </p:nvCxnSpPr>
        <p:spPr>
          <a:xfrm rot="16200000" flipV="1">
            <a:off x="6393669" y="5607860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4 Conector recto de flecha"/>
          <p:cNvCxnSpPr/>
          <p:nvPr/>
        </p:nvCxnSpPr>
        <p:spPr>
          <a:xfrm rot="16200000" flipV="1">
            <a:off x="6679421" y="5607860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5 Conector recto de flecha"/>
          <p:cNvCxnSpPr/>
          <p:nvPr/>
        </p:nvCxnSpPr>
        <p:spPr>
          <a:xfrm rot="16200000" flipV="1">
            <a:off x="6965173" y="5607860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6 Elipse"/>
          <p:cNvSpPr/>
          <p:nvPr/>
        </p:nvSpPr>
        <p:spPr>
          <a:xfrm>
            <a:off x="472072" y="2000239"/>
            <a:ext cx="3996000" cy="3996000"/>
          </a:xfrm>
          <a:prstGeom prst="ellips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7" name="57 Conector recto"/>
          <p:cNvCxnSpPr/>
          <p:nvPr/>
        </p:nvCxnSpPr>
        <p:spPr>
          <a:xfrm flipV="1">
            <a:off x="1289081" y="2432287"/>
            <a:ext cx="2449967" cy="68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8 Conector recto"/>
          <p:cNvCxnSpPr/>
          <p:nvPr/>
        </p:nvCxnSpPr>
        <p:spPr>
          <a:xfrm flipV="1">
            <a:off x="588502" y="3152367"/>
            <a:ext cx="37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9 Conector recto"/>
          <p:cNvCxnSpPr/>
          <p:nvPr/>
        </p:nvCxnSpPr>
        <p:spPr>
          <a:xfrm flipV="1">
            <a:off x="610420" y="4736543"/>
            <a:ext cx="37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60 Conector recto"/>
          <p:cNvCxnSpPr/>
          <p:nvPr/>
        </p:nvCxnSpPr>
        <p:spPr>
          <a:xfrm flipV="1">
            <a:off x="1039048" y="5429833"/>
            <a:ext cx="28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1 Conector recto de flecha"/>
          <p:cNvCxnSpPr/>
          <p:nvPr/>
        </p:nvCxnSpPr>
        <p:spPr>
          <a:xfrm flipH="1">
            <a:off x="1539114" y="2143115"/>
            <a:ext cx="285752" cy="285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2 Conector recto de flecha"/>
          <p:cNvCxnSpPr/>
          <p:nvPr/>
        </p:nvCxnSpPr>
        <p:spPr>
          <a:xfrm rot="5400000">
            <a:off x="1789147" y="2035958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3 Conector recto de flecha"/>
          <p:cNvCxnSpPr/>
          <p:nvPr/>
        </p:nvCxnSpPr>
        <p:spPr>
          <a:xfrm rot="5400000">
            <a:off x="2088009" y="2039378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4 Conector recto de flecha"/>
          <p:cNvCxnSpPr/>
          <p:nvPr/>
        </p:nvCxnSpPr>
        <p:spPr>
          <a:xfrm rot="5400000">
            <a:off x="2360651" y="2035958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5 Conector recto de flecha"/>
          <p:cNvCxnSpPr/>
          <p:nvPr/>
        </p:nvCxnSpPr>
        <p:spPr>
          <a:xfrm flipH="1">
            <a:off x="2682122" y="2010499"/>
            <a:ext cx="285752" cy="4183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6 Conector recto de flecha"/>
          <p:cNvCxnSpPr/>
          <p:nvPr/>
        </p:nvCxnSpPr>
        <p:spPr>
          <a:xfrm flipH="1">
            <a:off x="2967874" y="2143115"/>
            <a:ext cx="176628" cy="2868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7 Conector recto de flecha"/>
          <p:cNvCxnSpPr/>
          <p:nvPr/>
        </p:nvCxnSpPr>
        <p:spPr>
          <a:xfrm rot="5400000" flipH="1" flipV="1">
            <a:off x="1039048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8 Conector recto de flecha"/>
          <p:cNvCxnSpPr/>
          <p:nvPr/>
        </p:nvCxnSpPr>
        <p:spPr>
          <a:xfrm rot="5400000" flipH="1" flipV="1">
            <a:off x="1324800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9 Conector recto de flecha"/>
          <p:cNvCxnSpPr/>
          <p:nvPr/>
        </p:nvCxnSpPr>
        <p:spPr>
          <a:xfrm rot="5400000" flipH="1" flipV="1">
            <a:off x="1610552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70 Conector recto de flecha"/>
          <p:cNvCxnSpPr/>
          <p:nvPr/>
        </p:nvCxnSpPr>
        <p:spPr>
          <a:xfrm rot="5400000" flipH="1" flipV="1">
            <a:off x="1896304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1 Conector recto de flecha"/>
          <p:cNvCxnSpPr/>
          <p:nvPr/>
        </p:nvCxnSpPr>
        <p:spPr>
          <a:xfrm rot="5400000" flipH="1" flipV="1">
            <a:off x="2253494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2 Conector recto de flecha"/>
          <p:cNvCxnSpPr/>
          <p:nvPr/>
        </p:nvCxnSpPr>
        <p:spPr>
          <a:xfrm rot="5400000" flipH="1" flipV="1">
            <a:off x="2539246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3 Conector recto de flecha"/>
          <p:cNvCxnSpPr/>
          <p:nvPr/>
        </p:nvCxnSpPr>
        <p:spPr>
          <a:xfrm rot="5400000" flipH="1" flipV="1">
            <a:off x="2824998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4 Conector recto de flecha"/>
          <p:cNvCxnSpPr/>
          <p:nvPr/>
        </p:nvCxnSpPr>
        <p:spPr>
          <a:xfrm rot="5400000" flipH="1" flipV="1">
            <a:off x="3110749" y="2575733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5 Conector recto de flecha"/>
          <p:cNvCxnSpPr/>
          <p:nvPr/>
        </p:nvCxnSpPr>
        <p:spPr>
          <a:xfrm flipH="1" flipV="1">
            <a:off x="3851920" y="4153070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6 Conector recto de flecha"/>
          <p:cNvCxnSpPr/>
          <p:nvPr/>
        </p:nvCxnSpPr>
        <p:spPr>
          <a:xfrm flipH="1">
            <a:off x="3753692" y="344039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7 Conector recto de flecha"/>
          <p:cNvCxnSpPr/>
          <p:nvPr/>
        </p:nvCxnSpPr>
        <p:spPr>
          <a:xfrm rot="16200000" flipH="1">
            <a:off x="1039048" y="4858329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8 Conector recto de flecha"/>
          <p:cNvCxnSpPr/>
          <p:nvPr/>
        </p:nvCxnSpPr>
        <p:spPr>
          <a:xfrm rot="16200000" flipH="1">
            <a:off x="1324800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9 Conector recto de flecha"/>
          <p:cNvCxnSpPr/>
          <p:nvPr/>
        </p:nvCxnSpPr>
        <p:spPr>
          <a:xfrm rot="16200000" flipH="1">
            <a:off x="1610552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80 Conector recto de flecha"/>
          <p:cNvCxnSpPr/>
          <p:nvPr/>
        </p:nvCxnSpPr>
        <p:spPr>
          <a:xfrm rot="16200000" flipH="1">
            <a:off x="1896304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1 Conector recto de flecha"/>
          <p:cNvCxnSpPr/>
          <p:nvPr/>
        </p:nvCxnSpPr>
        <p:spPr>
          <a:xfrm rot="16200000" flipH="1">
            <a:off x="2182056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2 Conector recto de flecha"/>
          <p:cNvCxnSpPr/>
          <p:nvPr/>
        </p:nvCxnSpPr>
        <p:spPr>
          <a:xfrm rot="16200000" flipH="1">
            <a:off x="2467808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3 Conector recto de flecha"/>
          <p:cNvCxnSpPr/>
          <p:nvPr/>
        </p:nvCxnSpPr>
        <p:spPr>
          <a:xfrm rot="16200000" flipH="1">
            <a:off x="2753560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4 Conector recto de flecha"/>
          <p:cNvCxnSpPr/>
          <p:nvPr/>
        </p:nvCxnSpPr>
        <p:spPr>
          <a:xfrm rot="16200000" flipH="1">
            <a:off x="3039312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5 Conector recto de flecha"/>
          <p:cNvCxnSpPr/>
          <p:nvPr/>
        </p:nvCxnSpPr>
        <p:spPr>
          <a:xfrm rot="16200000" flipH="1">
            <a:off x="3325063" y="4858330"/>
            <a:ext cx="500066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6 Conector recto de flecha"/>
          <p:cNvCxnSpPr/>
          <p:nvPr/>
        </p:nvCxnSpPr>
        <p:spPr>
          <a:xfrm rot="16200000" flipV="1">
            <a:off x="1574833" y="5536990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7 Conector recto de flecha"/>
          <p:cNvCxnSpPr/>
          <p:nvPr/>
        </p:nvCxnSpPr>
        <p:spPr>
          <a:xfrm rot="16200000" flipV="1">
            <a:off x="1860585" y="5536991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8 Conector recto de flecha"/>
          <p:cNvCxnSpPr/>
          <p:nvPr/>
        </p:nvCxnSpPr>
        <p:spPr>
          <a:xfrm rot="16200000" flipV="1">
            <a:off x="2146337" y="5536991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9 Conector recto de flecha"/>
          <p:cNvCxnSpPr/>
          <p:nvPr/>
        </p:nvCxnSpPr>
        <p:spPr>
          <a:xfrm rot="16200000" flipV="1">
            <a:off x="2432089" y="5536991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90 Conector recto de flecha"/>
          <p:cNvCxnSpPr/>
          <p:nvPr/>
        </p:nvCxnSpPr>
        <p:spPr>
          <a:xfrm rot="16200000" flipV="1">
            <a:off x="2717841" y="5536991"/>
            <a:ext cx="428628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1 Conector recto de flecha"/>
          <p:cNvCxnSpPr/>
          <p:nvPr/>
        </p:nvCxnSpPr>
        <p:spPr>
          <a:xfrm flipH="1">
            <a:off x="3275856" y="344039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2 Conector recto de flecha"/>
          <p:cNvCxnSpPr/>
          <p:nvPr/>
        </p:nvCxnSpPr>
        <p:spPr>
          <a:xfrm flipH="1">
            <a:off x="2808972" y="344039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3 Conector recto de flecha"/>
          <p:cNvCxnSpPr/>
          <p:nvPr/>
        </p:nvCxnSpPr>
        <p:spPr>
          <a:xfrm flipH="1">
            <a:off x="2448932" y="341593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4 Conector recto de flecha"/>
          <p:cNvCxnSpPr/>
          <p:nvPr/>
        </p:nvCxnSpPr>
        <p:spPr>
          <a:xfrm flipH="1">
            <a:off x="2051720" y="344039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95 Conector recto de flecha"/>
          <p:cNvCxnSpPr/>
          <p:nvPr/>
        </p:nvCxnSpPr>
        <p:spPr>
          <a:xfrm flipH="1">
            <a:off x="1728852" y="344039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96 Conector recto de flecha"/>
          <p:cNvCxnSpPr/>
          <p:nvPr/>
        </p:nvCxnSpPr>
        <p:spPr>
          <a:xfrm flipH="1">
            <a:off x="1403648" y="3440399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97 Conector recto de flecha"/>
          <p:cNvCxnSpPr/>
          <p:nvPr/>
        </p:nvCxnSpPr>
        <p:spPr>
          <a:xfrm flipH="1">
            <a:off x="1043608" y="3454080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98 Conector recto de flecha"/>
          <p:cNvCxnSpPr/>
          <p:nvPr/>
        </p:nvCxnSpPr>
        <p:spPr>
          <a:xfrm flipH="1">
            <a:off x="683568" y="3368391"/>
            <a:ext cx="394876" cy="4183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99 Conector recto de flecha"/>
          <p:cNvCxnSpPr/>
          <p:nvPr/>
        </p:nvCxnSpPr>
        <p:spPr>
          <a:xfrm flipH="1" flipV="1">
            <a:off x="3419872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100 Conector recto de flecha"/>
          <p:cNvCxnSpPr/>
          <p:nvPr/>
        </p:nvCxnSpPr>
        <p:spPr>
          <a:xfrm flipH="1" flipV="1">
            <a:off x="2987824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1 Conector recto de flecha"/>
          <p:cNvCxnSpPr/>
          <p:nvPr/>
        </p:nvCxnSpPr>
        <p:spPr>
          <a:xfrm flipH="1" flipV="1">
            <a:off x="2555776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02 Conector recto de flecha"/>
          <p:cNvCxnSpPr/>
          <p:nvPr/>
        </p:nvCxnSpPr>
        <p:spPr>
          <a:xfrm flipH="1" flipV="1">
            <a:off x="2123728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3 Conector recto de flecha"/>
          <p:cNvCxnSpPr/>
          <p:nvPr/>
        </p:nvCxnSpPr>
        <p:spPr>
          <a:xfrm flipH="1" flipV="1">
            <a:off x="1691680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4 Conector recto de flecha"/>
          <p:cNvCxnSpPr/>
          <p:nvPr/>
        </p:nvCxnSpPr>
        <p:spPr>
          <a:xfrm flipH="1" flipV="1">
            <a:off x="1259632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05 Conector recto de flecha"/>
          <p:cNvCxnSpPr/>
          <p:nvPr/>
        </p:nvCxnSpPr>
        <p:spPr>
          <a:xfrm flipH="1" flipV="1">
            <a:off x="899592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06 Conector recto de flecha"/>
          <p:cNvCxnSpPr/>
          <p:nvPr/>
        </p:nvCxnSpPr>
        <p:spPr>
          <a:xfrm flipH="1" flipV="1">
            <a:off x="539552" y="4160479"/>
            <a:ext cx="457852" cy="3674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17 Conector recto"/>
          <p:cNvCxnSpPr/>
          <p:nvPr/>
        </p:nvCxnSpPr>
        <p:spPr>
          <a:xfrm flipV="1">
            <a:off x="5184416" y="5445224"/>
            <a:ext cx="313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5 Conector recto"/>
          <p:cNvCxnSpPr/>
          <p:nvPr/>
        </p:nvCxnSpPr>
        <p:spPr>
          <a:xfrm rot="10800000" flipH="1" flipV="1">
            <a:off x="473279" y="4005023"/>
            <a:ext cx="3996000" cy="2264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187 Marcador de contenido"/>
          <p:cNvSpPr txBox="1">
            <a:spLocks/>
          </p:cNvSpPr>
          <p:nvPr/>
        </p:nvSpPr>
        <p:spPr>
          <a:xfrm>
            <a:off x="195092" y="2110731"/>
            <a:ext cx="1217645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/>
              <a:t>60</a:t>
            </a:r>
            <a:r>
              <a:rPr lang="es-MX" sz="2800" baseline="30000" dirty="0" smtClean="0"/>
              <a:t>0</a:t>
            </a:r>
            <a:endParaRPr lang="es-MX" sz="2800" dirty="0"/>
          </a:p>
        </p:txBody>
      </p:sp>
      <p:sp>
        <p:nvSpPr>
          <p:cNvPr id="110" name="108 CuadroTexto"/>
          <p:cNvSpPr txBox="1"/>
          <p:nvPr/>
        </p:nvSpPr>
        <p:spPr>
          <a:xfrm>
            <a:off x="4908" y="3769876"/>
            <a:ext cx="67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0</a:t>
            </a:r>
            <a:r>
              <a:rPr lang="es-MX" sz="2800" baseline="30000" dirty="0" smtClean="0"/>
              <a:t>0</a:t>
            </a:r>
            <a:endParaRPr lang="es-MX" sz="2800" dirty="0"/>
          </a:p>
        </p:txBody>
      </p:sp>
      <p:sp>
        <p:nvSpPr>
          <p:cNvPr id="111" name="109 CuadroTexto"/>
          <p:cNvSpPr txBox="1"/>
          <p:nvPr/>
        </p:nvSpPr>
        <p:spPr>
          <a:xfrm>
            <a:off x="49112" y="2905780"/>
            <a:ext cx="67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30</a:t>
            </a:r>
            <a:r>
              <a:rPr lang="es-MX" sz="2800" baseline="30000" dirty="0" smtClean="0"/>
              <a:t>0</a:t>
            </a:r>
            <a:endParaRPr lang="es-MX" sz="2800" dirty="0"/>
          </a:p>
        </p:txBody>
      </p:sp>
      <p:cxnSp>
        <p:nvCxnSpPr>
          <p:cNvPr id="112" name="110 Conector recto de flecha"/>
          <p:cNvCxnSpPr/>
          <p:nvPr/>
        </p:nvCxnSpPr>
        <p:spPr>
          <a:xfrm>
            <a:off x="3707544" y="2454474"/>
            <a:ext cx="1368512" cy="451306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11 Conector recto de flecha"/>
          <p:cNvCxnSpPr/>
          <p:nvPr/>
        </p:nvCxnSpPr>
        <p:spPr>
          <a:xfrm>
            <a:off x="3851920" y="3152367"/>
            <a:ext cx="1224136" cy="362322"/>
          </a:xfrm>
          <a:prstGeom prst="straightConnector1">
            <a:avLst/>
          </a:prstGeom>
          <a:ln w="25400">
            <a:solidFill>
              <a:srgbClr val="1F49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5 CuadroTexto"/>
          <p:cNvSpPr txBox="1"/>
          <p:nvPr/>
        </p:nvSpPr>
        <p:spPr>
          <a:xfrm>
            <a:off x="4239162" y="2419178"/>
            <a:ext cx="105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60</a:t>
            </a:r>
            <a:r>
              <a:rPr lang="es-MX" baseline="30000" dirty="0" smtClean="0"/>
              <a:t>0  </a:t>
            </a:r>
            <a:r>
              <a:rPr lang="es-MX" dirty="0" smtClean="0"/>
              <a:t>-  </a:t>
            </a:r>
            <a:r>
              <a:rPr lang="es-MX" dirty="0" smtClean="0">
                <a:sym typeface="Symbol"/>
              </a:rPr>
              <a:t></a:t>
            </a:r>
            <a:r>
              <a:rPr lang="es-MX" baseline="-25000" dirty="0" smtClean="0">
                <a:sym typeface="Symbol"/>
              </a:rPr>
              <a:t>0</a:t>
            </a:r>
            <a:endParaRPr lang="es-MX" dirty="0"/>
          </a:p>
        </p:txBody>
      </p:sp>
      <p:sp>
        <p:nvSpPr>
          <p:cNvPr id="115" name="116 CuadroTexto"/>
          <p:cNvSpPr txBox="1"/>
          <p:nvPr/>
        </p:nvSpPr>
        <p:spPr>
          <a:xfrm>
            <a:off x="4284950" y="3039156"/>
            <a:ext cx="105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r>
              <a:rPr lang="es-MX" dirty="0" smtClean="0"/>
              <a:t>0</a:t>
            </a:r>
            <a:r>
              <a:rPr lang="es-MX" baseline="30000" dirty="0" smtClean="0"/>
              <a:t>0  </a:t>
            </a:r>
            <a:r>
              <a:rPr lang="es-MX" dirty="0" smtClean="0"/>
              <a:t>-  </a:t>
            </a:r>
            <a:r>
              <a:rPr lang="es-MX" dirty="0" smtClean="0">
                <a:sym typeface="Symbol"/>
              </a:rPr>
              <a:t></a:t>
            </a:r>
            <a:r>
              <a:rPr lang="es-MX" baseline="-25000" dirty="0" smtClean="0">
                <a:sym typeface="Symbol"/>
              </a:rPr>
              <a:t>1</a:t>
            </a:r>
            <a:endParaRPr lang="es-MX" dirty="0"/>
          </a:p>
        </p:txBody>
      </p:sp>
      <p:cxnSp>
        <p:nvCxnSpPr>
          <p:cNvPr id="116" name="55 Conector recto de flecha"/>
          <p:cNvCxnSpPr/>
          <p:nvPr/>
        </p:nvCxnSpPr>
        <p:spPr>
          <a:xfrm flipH="1" flipV="1">
            <a:off x="7327334" y="5533120"/>
            <a:ext cx="316500" cy="3675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4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Arial Black"/>
                <a:cs typeface="Arial Black"/>
              </a:rPr>
              <a:t>CIRCULACIÓN GENERAL</a:t>
            </a:r>
            <a:endParaRPr lang="es-E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" name="6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r="1873"/>
          <a:stretch>
            <a:fillRect/>
          </a:stretch>
        </p:blipFill>
        <p:spPr>
          <a:xfrm>
            <a:off x="1199084" y="1175725"/>
            <a:ext cx="6800778" cy="54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8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9" y="1947443"/>
            <a:ext cx="7787741" cy="473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4 Imagen" descr="F:\manch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0795" y="1435626"/>
            <a:ext cx="1938585" cy="17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8 Marcador de contenido" descr="midi250_11oct0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8052" y="1437687"/>
            <a:ext cx="1764775" cy="17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cto de flecha 5"/>
          <p:cNvCxnSpPr/>
          <p:nvPr/>
        </p:nvCxnSpPr>
        <p:spPr>
          <a:xfrm flipH="1" flipV="1">
            <a:off x="3837940" y="3048001"/>
            <a:ext cx="0" cy="3095999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 flipV="1">
            <a:off x="7665720" y="1676401"/>
            <a:ext cx="0" cy="4463999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8 Marcador de contenido" descr="midi250_11oct0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6213" y="2603548"/>
            <a:ext cx="1597307" cy="159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8 Marcador de contenido" descr="midi250_11oct0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9973" y="2870248"/>
            <a:ext cx="1597307" cy="159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cto 11"/>
          <p:cNvCxnSpPr/>
          <p:nvPr/>
        </p:nvCxnSpPr>
        <p:spPr>
          <a:xfrm>
            <a:off x="8882380" y="5951220"/>
            <a:ext cx="0" cy="129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curvado 13"/>
          <p:cNvCxnSpPr/>
          <p:nvPr/>
        </p:nvCxnSpPr>
        <p:spPr>
          <a:xfrm rot="16200000" flipH="1">
            <a:off x="7861410" y="5271111"/>
            <a:ext cx="1396782" cy="233988"/>
          </a:xfrm>
          <a:prstGeom prst="curvedConnector3">
            <a:avLst>
              <a:gd name="adj1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8691880" y="6080760"/>
            <a:ext cx="17736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1612900" y="5069840"/>
            <a:ext cx="734568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7567013" y="6431280"/>
            <a:ext cx="14626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90500" y="228600"/>
            <a:ext cx="87549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La climatología dice que las variaciones climáticas más intensas han acontecido durante el valle del ciclo solar de once años, así como durante las 3 ½ décadas de inicio de los siglos.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6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9" y="1541043"/>
            <a:ext cx="7787741" cy="4737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curvado 2"/>
          <p:cNvCxnSpPr/>
          <p:nvPr/>
        </p:nvCxnSpPr>
        <p:spPr>
          <a:xfrm rot="16200000" flipH="1">
            <a:off x="7996881" y="5167321"/>
            <a:ext cx="831199" cy="132080"/>
          </a:xfrm>
          <a:prstGeom prst="curvedConnector3">
            <a:avLst>
              <a:gd name="adj1" fmla="val 43309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 flipH="1">
            <a:off x="8493760" y="5648960"/>
            <a:ext cx="17736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413"/>
          <p:cNvSpPr txBox="1">
            <a:spLocks noChangeArrowheads="1"/>
          </p:cNvSpPr>
          <p:nvPr/>
        </p:nvSpPr>
        <p:spPr bwMode="auto">
          <a:xfrm>
            <a:off x="2294603" y="6194021"/>
            <a:ext cx="852805" cy="2609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1921 - 22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Text Box 413"/>
          <p:cNvSpPr txBox="1">
            <a:spLocks noChangeArrowheads="1"/>
          </p:cNvSpPr>
          <p:nvPr/>
        </p:nvSpPr>
        <p:spPr bwMode="auto">
          <a:xfrm>
            <a:off x="2824636" y="6490336"/>
            <a:ext cx="1019249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1930 </a:t>
            </a:r>
            <a:r>
              <a:rPr lang="mr-IN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–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32-35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AutoShape 409"/>
          <p:cNvSpPr>
            <a:spLocks noChangeArrowheads="1"/>
          </p:cNvSpPr>
          <p:nvPr/>
        </p:nvSpPr>
        <p:spPr bwMode="auto">
          <a:xfrm>
            <a:off x="3309296" y="5272279"/>
            <a:ext cx="90805" cy="503999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8" name="AutoShape 409"/>
          <p:cNvSpPr>
            <a:spLocks noChangeArrowheads="1"/>
          </p:cNvSpPr>
          <p:nvPr/>
        </p:nvSpPr>
        <p:spPr bwMode="auto">
          <a:xfrm>
            <a:off x="4091380" y="5497244"/>
            <a:ext cx="90805" cy="431995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9" name="Text Box 413"/>
          <p:cNvSpPr txBox="1">
            <a:spLocks noChangeArrowheads="1"/>
          </p:cNvSpPr>
          <p:nvPr/>
        </p:nvSpPr>
        <p:spPr bwMode="auto">
          <a:xfrm>
            <a:off x="3503685" y="5984033"/>
            <a:ext cx="1019249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1942 </a:t>
            </a:r>
            <a:r>
              <a:rPr lang="mr-IN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–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43-44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0" name="AutoShape 409"/>
          <p:cNvSpPr>
            <a:spLocks noChangeArrowheads="1"/>
          </p:cNvSpPr>
          <p:nvPr/>
        </p:nvSpPr>
        <p:spPr bwMode="auto">
          <a:xfrm>
            <a:off x="4665439" y="5253399"/>
            <a:ext cx="90805" cy="1331992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11" name="Text Box 413"/>
          <p:cNvSpPr txBox="1">
            <a:spLocks noChangeArrowheads="1"/>
          </p:cNvSpPr>
          <p:nvPr/>
        </p:nvSpPr>
        <p:spPr bwMode="auto">
          <a:xfrm>
            <a:off x="4035407" y="6576709"/>
            <a:ext cx="1019249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1952 </a:t>
            </a:r>
            <a:r>
              <a:rPr lang="mr-IN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–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55-56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AutoShape 409"/>
          <p:cNvSpPr>
            <a:spLocks noChangeArrowheads="1"/>
          </p:cNvSpPr>
          <p:nvPr/>
        </p:nvSpPr>
        <p:spPr bwMode="auto">
          <a:xfrm>
            <a:off x="5315701" y="5470142"/>
            <a:ext cx="90805" cy="863998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13" name="Text Box 413"/>
          <p:cNvSpPr txBox="1">
            <a:spLocks noChangeArrowheads="1"/>
          </p:cNvSpPr>
          <p:nvPr/>
        </p:nvSpPr>
        <p:spPr bwMode="auto">
          <a:xfrm>
            <a:off x="5019278" y="6317626"/>
            <a:ext cx="852805" cy="2609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1963 - 65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4" name="AutoShape 409"/>
          <p:cNvSpPr>
            <a:spLocks noChangeArrowheads="1"/>
          </p:cNvSpPr>
          <p:nvPr/>
        </p:nvSpPr>
        <p:spPr bwMode="auto">
          <a:xfrm>
            <a:off x="5888073" y="5138244"/>
            <a:ext cx="90805" cy="863998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15" name="Text Box 413"/>
          <p:cNvSpPr txBox="1">
            <a:spLocks noChangeArrowheads="1"/>
          </p:cNvSpPr>
          <p:nvPr/>
        </p:nvSpPr>
        <p:spPr bwMode="auto">
          <a:xfrm>
            <a:off x="5713578" y="6007741"/>
            <a:ext cx="494182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1973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6" name="AutoShape 409"/>
          <p:cNvSpPr>
            <a:spLocks noChangeArrowheads="1"/>
          </p:cNvSpPr>
          <p:nvPr/>
        </p:nvSpPr>
        <p:spPr bwMode="auto">
          <a:xfrm>
            <a:off x="6304655" y="3549902"/>
            <a:ext cx="90805" cy="1079994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7964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17" name="Text Box 413"/>
          <p:cNvSpPr txBox="1">
            <a:spLocks noChangeArrowheads="1"/>
          </p:cNvSpPr>
          <p:nvPr/>
        </p:nvSpPr>
        <p:spPr bwMode="auto">
          <a:xfrm>
            <a:off x="6250379" y="6541156"/>
            <a:ext cx="782033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1986 - 87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409"/>
          <p:cNvSpPr>
            <a:spLocks noChangeArrowheads="1"/>
          </p:cNvSpPr>
          <p:nvPr/>
        </p:nvSpPr>
        <p:spPr bwMode="auto">
          <a:xfrm>
            <a:off x="7056520" y="4681054"/>
            <a:ext cx="108000" cy="1475985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19" name="Text Box 413"/>
          <p:cNvSpPr txBox="1">
            <a:spLocks noChangeArrowheads="1"/>
          </p:cNvSpPr>
          <p:nvPr/>
        </p:nvSpPr>
        <p:spPr bwMode="auto">
          <a:xfrm>
            <a:off x="6788865" y="6134728"/>
            <a:ext cx="73637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1992 </a:t>
            </a:r>
            <a:r>
              <a:rPr lang="mr-IN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–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95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0" name="AutoShape 409"/>
          <p:cNvSpPr>
            <a:spLocks noChangeArrowheads="1"/>
          </p:cNvSpPr>
          <p:nvPr/>
        </p:nvSpPr>
        <p:spPr bwMode="auto">
          <a:xfrm>
            <a:off x="8382082" y="4570960"/>
            <a:ext cx="327273" cy="971996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22" name="Text Box 413"/>
          <p:cNvSpPr txBox="1">
            <a:spLocks noChangeArrowheads="1"/>
          </p:cNvSpPr>
          <p:nvPr/>
        </p:nvSpPr>
        <p:spPr bwMode="auto">
          <a:xfrm>
            <a:off x="6936202" y="2934236"/>
            <a:ext cx="1163008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1999 H. BRET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3" name="Text Box 413"/>
          <p:cNvSpPr txBox="1">
            <a:spLocks noChangeArrowheads="1"/>
          </p:cNvSpPr>
          <p:nvPr/>
        </p:nvSpPr>
        <p:spPr bwMode="auto">
          <a:xfrm>
            <a:off x="5509100" y="2360165"/>
            <a:ext cx="1697710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1980 H. </a:t>
            </a: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HERMAINE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4" name="Text Box 413"/>
          <p:cNvSpPr txBox="1">
            <a:spLocks noChangeArrowheads="1"/>
          </p:cNvSpPr>
          <p:nvPr/>
        </p:nvSpPr>
        <p:spPr bwMode="auto">
          <a:xfrm>
            <a:off x="5109011" y="2964716"/>
            <a:ext cx="1157736" cy="2462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0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1969 H. </a:t>
            </a:r>
            <a:r>
              <a:rPr lang="es-MX" sz="1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LAURIE</a:t>
            </a:r>
            <a:endParaRPr lang="es-ES_tradnl" sz="10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5" name="AutoShape 409"/>
          <p:cNvSpPr>
            <a:spLocks noChangeArrowheads="1"/>
          </p:cNvSpPr>
          <p:nvPr/>
        </p:nvSpPr>
        <p:spPr bwMode="auto">
          <a:xfrm>
            <a:off x="2719720" y="5211061"/>
            <a:ext cx="90805" cy="755995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cxnSp>
        <p:nvCxnSpPr>
          <p:cNvPr id="26" name="Conector recto 25"/>
          <p:cNvCxnSpPr/>
          <p:nvPr/>
        </p:nvCxnSpPr>
        <p:spPr>
          <a:xfrm>
            <a:off x="1016000" y="4629575"/>
            <a:ext cx="74549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utoShape 409"/>
          <p:cNvSpPr>
            <a:spLocks noChangeArrowheads="1"/>
          </p:cNvSpPr>
          <p:nvPr/>
        </p:nvSpPr>
        <p:spPr bwMode="auto">
          <a:xfrm>
            <a:off x="7442600" y="3197698"/>
            <a:ext cx="108000" cy="719993"/>
          </a:xfrm>
          <a:prstGeom prst="downArrow">
            <a:avLst>
              <a:gd name="adj1" fmla="val 50000"/>
              <a:gd name="adj2" fmla="val 83566"/>
            </a:avLst>
          </a:prstGeom>
          <a:solidFill>
            <a:schemeClr val="accent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28" name="AutoShape 409"/>
          <p:cNvSpPr>
            <a:spLocks noChangeArrowheads="1"/>
          </p:cNvSpPr>
          <p:nvPr/>
        </p:nvSpPr>
        <p:spPr bwMode="auto">
          <a:xfrm>
            <a:off x="6302848" y="2633824"/>
            <a:ext cx="90805" cy="611999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7964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29" name="AutoShape 409"/>
          <p:cNvSpPr>
            <a:spLocks noChangeArrowheads="1"/>
          </p:cNvSpPr>
          <p:nvPr/>
        </p:nvSpPr>
        <p:spPr bwMode="auto">
          <a:xfrm>
            <a:off x="6607648" y="5448141"/>
            <a:ext cx="90805" cy="1079994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30" name="AutoShape 409"/>
          <p:cNvSpPr>
            <a:spLocks noChangeArrowheads="1"/>
          </p:cNvSpPr>
          <p:nvPr/>
        </p:nvSpPr>
        <p:spPr bwMode="auto">
          <a:xfrm>
            <a:off x="3299136" y="5993639"/>
            <a:ext cx="90805" cy="503999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31" name="Text Box 413"/>
          <p:cNvSpPr txBox="1">
            <a:spLocks noChangeArrowheads="1"/>
          </p:cNvSpPr>
          <p:nvPr/>
        </p:nvSpPr>
        <p:spPr bwMode="auto">
          <a:xfrm>
            <a:off x="1513840" y="5929861"/>
            <a:ext cx="1074769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1908-09-12-15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2" name="AutoShape 409"/>
          <p:cNvSpPr>
            <a:spLocks noChangeArrowheads="1"/>
          </p:cNvSpPr>
          <p:nvPr/>
        </p:nvSpPr>
        <p:spPr bwMode="auto">
          <a:xfrm>
            <a:off x="1937400" y="5038341"/>
            <a:ext cx="90805" cy="755995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33" name="AutoShape 409"/>
          <p:cNvSpPr>
            <a:spLocks noChangeArrowheads="1"/>
          </p:cNvSpPr>
          <p:nvPr/>
        </p:nvSpPr>
        <p:spPr bwMode="auto">
          <a:xfrm>
            <a:off x="2384440" y="5089141"/>
            <a:ext cx="90805" cy="755995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34" name="AutoShape 409"/>
          <p:cNvSpPr>
            <a:spLocks noChangeArrowheads="1"/>
          </p:cNvSpPr>
          <p:nvPr/>
        </p:nvSpPr>
        <p:spPr bwMode="auto">
          <a:xfrm>
            <a:off x="5603593" y="3238324"/>
            <a:ext cx="90805" cy="863998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7964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36" name="CuadroTexto 35"/>
          <p:cNvSpPr txBox="1"/>
          <p:nvPr/>
        </p:nvSpPr>
        <p:spPr>
          <a:xfrm>
            <a:off x="1584959" y="1137920"/>
            <a:ext cx="280416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TLAPAYAUTLI 1912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37" name="AutoShape 409"/>
          <p:cNvSpPr>
            <a:spLocks noChangeArrowheads="1"/>
          </p:cNvSpPr>
          <p:nvPr/>
        </p:nvSpPr>
        <p:spPr bwMode="auto">
          <a:xfrm flipV="1">
            <a:off x="1932399" y="1541043"/>
            <a:ext cx="467999" cy="3065994"/>
          </a:xfrm>
          <a:prstGeom prst="downArrow">
            <a:avLst>
              <a:gd name="adj1" fmla="val 50000"/>
              <a:gd name="adj2" fmla="val 83566"/>
            </a:avLst>
          </a:prstGeom>
          <a:solidFill>
            <a:schemeClr val="accent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38" name="CuadroTexto 37"/>
          <p:cNvSpPr txBox="1"/>
          <p:nvPr/>
        </p:nvSpPr>
        <p:spPr>
          <a:xfrm>
            <a:off x="6349999" y="1148080"/>
            <a:ext cx="280416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TLAPAYAUTLI 2013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39" name="AutoShape 409"/>
          <p:cNvSpPr>
            <a:spLocks noChangeArrowheads="1"/>
          </p:cNvSpPr>
          <p:nvPr/>
        </p:nvSpPr>
        <p:spPr bwMode="auto">
          <a:xfrm flipV="1">
            <a:off x="7926799" y="1599584"/>
            <a:ext cx="467999" cy="1761481"/>
          </a:xfrm>
          <a:prstGeom prst="downArrow">
            <a:avLst>
              <a:gd name="adj1" fmla="val 50000"/>
              <a:gd name="adj2" fmla="val 83566"/>
            </a:avLst>
          </a:prstGeom>
          <a:solidFill>
            <a:srgbClr val="F7964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114300" y="88900"/>
            <a:ext cx="886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0000"/>
                </a:solidFill>
              </a:rPr>
              <a:t>Años con &lt;&lt; manchas solares implica Ciclones </a:t>
            </a:r>
            <a:r>
              <a:rPr lang="es-ES" sz="2800" b="1" dirty="0" err="1" smtClean="0">
                <a:solidFill>
                  <a:srgbClr val="FF0000"/>
                </a:solidFill>
              </a:rPr>
              <a:t>Tro</a:t>
            </a:r>
            <a:r>
              <a:rPr lang="es-ES" sz="2800" b="1" dirty="0" smtClean="0">
                <a:solidFill>
                  <a:srgbClr val="FF0000"/>
                </a:solidFill>
              </a:rPr>
              <a:t>. Zonales y existen </a:t>
            </a:r>
            <a:r>
              <a:rPr lang="es-ES" sz="2800" b="1" dirty="0" err="1" smtClean="0">
                <a:solidFill>
                  <a:srgbClr val="FF0000"/>
                </a:solidFill>
              </a:rPr>
              <a:t>Mochitlánes</a:t>
            </a:r>
            <a:r>
              <a:rPr lang="es-ES" sz="2800" b="1" dirty="0" smtClean="0">
                <a:solidFill>
                  <a:srgbClr val="FF0000"/>
                </a:solidFill>
              </a:rPr>
              <a:t> en áreas cercanas al O. P.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41" name="Text Box 413"/>
          <p:cNvSpPr txBox="1">
            <a:spLocks noChangeArrowheads="1"/>
          </p:cNvSpPr>
          <p:nvPr/>
        </p:nvSpPr>
        <p:spPr bwMode="auto">
          <a:xfrm>
            <a:off x="8039780" y="2121546"/>
            <a:ext cx="1063579" cy="24622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2005-Tenosike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2006 Tenosike</a:t>
            </a:r>
          </a:p>
          <a:p>
            <a:pPr algn="just">
              <a:spcAft>
                <a:spcPts val="0"/>
              </a:spcAft>
            </a:pPr>
            <a:r>
              <a:rPr lang="es-MX" sz="1100" b="1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007-</a:t>
            </a: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VH</a:t>
            </a:r>
            <a:endParaRPr lang="es-MX" sz="1100" b="1" dirty="0" smtClean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08.</a:t>
            </a:r>
            <a:r>
              <a:rPr lang="es-MX" sz="11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VH</a:t>
            </a:r>
            <a:endParaRPr lang="es-MX" sz="1100" b="1" dirty="0" smtClean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2009-La Venta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2010 VH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2011-JONUTA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12 Tenosike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2013-Tenosike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2014 Tenosike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2015-R. Sierra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</a:t>
            </a: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16-TEAPA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2017-Teapa</a:t>
            </a:r>
          </a:p>
          <a:p>
            <a:pPr algn="just">
              <a:spcAft>
                <a:spcPts val="0"/>
              </a:spcAft>
            </a:pPr>
            <a:r>
              <a:rPr lang="es-MX" sz="11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-2018 Teapa</a:t>
            </a:r>
            <a:endParaRPr lang="es-ES_tradnl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772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 Black"/>
                <a:cs typeface="Arial Black"/>
              </a:rPr>
              <a:t>CICLONES TROPICALES </a:t>
            </a:r>
            <a:br>
              <a:rPr lang="es-ES" b="1" dirty="0" smtClean="0">
                <a:solidFill>
                  <a:srgbClr val="FF0000"/>
                </a:solidFill>
                <a:latin typeface="Arial Black"/>
                <a:cs typeface="Arial Black"/>
              </a:rPr>
            </a:br>
            <a:r>
              <a:rPr lang="es-ES" b="1" dirty="0" smtClean="0">
                <a:solidFill>
                  <a:srgbClr val="FF0000"/>
                </a:solidFill>
                <a:latin typeface="Arial Black"/>
                <a:cs typeface="Arial Black"/>
              </a:rPr>
              <a:t>REGION CUARTA</a:t>
            </a:r>
            <a:endParaRPr lang="es-E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94104"/>
              </p:ext>
            </p:extLst>
          </p:nvPr>
        </p:nvGraphicFramePr>
        <p:xfrm>
          <a:off x="5436870" y="2176621"/>
          <a:ext cx="2792730" cy="3027680"/>
        </p:xfrm>
        <a:graphic>
          <a:graphicData uri="http://schemas.openxmlformats.org/drawingml/2006/table">
            <a:tbl>
              <a:tblPr/>
              <a:tblGrid>
                <a:gridCol w="930910"/>
                <a:gridCol w="930910"/>
                <a:gridCol w="93091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323397"/>
              </p:ext>
            </p:extLst>
          </p:nvPr>
        </p:nvGraphicFramePr>
        <p:xfrm>
          <a:off x="579120" y="1795621"/>
          <a:ext cx="4236721" cy="4541520"/>
        </p:xfrm>
        <a:graphic>
          <a:graphicData uri="http://schemas.openxmlformats.org/drawingml/2006/table">
            <a:tbl>
              <a:tblPr/>
              <a:tblGrid>
                <a:gridCol w="1412240"/>
                <a:gridCol w="1605280"/>
                <a:gridCol w="121920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AÑO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ATLÁNTICO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PACÍFICO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r>
                        <a:rPr lang="sk-S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204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171440" y="5506720"/>
            <a:ext cx="351536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C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#</a:t>
            </a:r>
            <a:r>
              <a:rPr lang="es-ES" sz="2400" b="1" dirty="0" smtClean="0">
                <a:solidFill>
                  <a:srgbClr val="FF0000"/>
                </a:solidFill>
              </a:rPr>
              <a:t> = C + a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1</a:t>
            </a:r>
            <a:r>
              <a:rPr lang="es-ES" sz="2400" b="1" dirty="0" smtClean="0">
                <a:solidFill>
                  <a:srgbClr val="FF0000"/>
                </a:solidFill>
              </a:rPr>
              <a:t>ΔP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1</a:t>
            </a:r>
            <a:r>
              <a:rPr lang="es-ES" sz="2400" b="1" dirty="0" smtClean="0">
                <a:solidFill>
                  <a:srgbClr val="FF0000"/>
                </a:solidFill>
              </a:rPr>
              <a:t>+ a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</a:rPr>
              <a:t>ΔV</a:t>
            </a:r>
            <a:r>
              <a:rPr lang="es-E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s-ES" sz="2400" b="1" dirty="0" smtClean="0">
                <a:solidFill>
                  <a:srgbClr val="FF0000"/>
                </a:solidFill>
              </a:rPr>
              <a:t>+</a:t>
            </a:r>
            <a:r>
              <a:rPr lang="mr-IN" sz="2400" b="1" dirty="0" smtClean="0">
                <a:solidFill>
                  <a:srgbClr val="FF0000"/>
                </a:solidFill>
              </a:rPr>
              <a:t>…</a:t>
            </a:r>
            <a:r>
              <a:rPr lang="es-ES_tradnl" sz="2400" b="1" dirty="0" smtClean="0">
                <a:solidFill>
                  <a:srgbClr val="FF0000"/>
                </a:solidFill>
              </a:rPr>
              <a:t>.+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 descr="huracanes2005a2010yucatanb[1]"/>
          <p:cNvPicPr>
            <a:picLocks/>
          </p:cNvPicPr>
          <p:nvPr/>
        </p:nvPicPr>
        <p:blipFill>
          <a:blip r:embed="rId2"/>
          <a:srcRect l="8762" r="8762"/>
          <a:stretch>
            <a:fillRect/>
          </a:stretch>
        </p:blipFill>
        <p:spPr bwMode="auto">
          <a:xfrm>
            <a:off x="457200" y="381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4" y="3441700"/>
            <a:ext cx="6374766" cy="32638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3073400" y="3759200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AGOSTO 08 2017  21:00 Z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30600" y="33655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FRANKLIN</a:t>
            </a:r>
            <a:endParaRPr lang="es-ES" sz="2400" b="1" dirty="0">
              <a:solidFill>
                <a:schemeClr val="bg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 flipV="1">
            <a:off x="5359400" y="4749800"/>
            <a:ext cx="927100" cy="21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 flipV="1">
            <a:off x="4229100" y="4686300"/>
            <a:ext cx="927100" cy="21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 flipV="1">
            <a:off x="3225800" y="4673600"/>
            <a:ext cx="927100" cy="21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8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3693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rgbClr val="FF0000"/>
                </a:solidFill>
              </a:rPr>
              <a:t>La circulación zonal genera </a:t>
            </a:r>
            <a:r>
              <a:rPr lang="es-MX" sz="3600" b="1" dirty="0" smtClean="0">
                <a:solidFill>
                  <a:srgbClr val="FF0000"/>
                </a:solidFill>
              </a:rPr>
              <a:t>INUNDACIO-NES EN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</a:rPr>
              <a:t>TABASCO con F.Niña y min.man.sol.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9129" y="1571612"/>
            <a:ext cx="5164552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http://www.ciifen-int.org/spaw/images/imagenregional_11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58" y="1500188"/>
            <a:ext cx="4606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313681" y="6215063"/>
            <a:ext cx="310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2007  +  11  =  2018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0" y="1587500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</a:rPr>
              <a:t>2007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04534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Objeto 5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052736"/>
            <a:ext cx="86409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37" descr="100_2010091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17" y="3789040"/>
            <a:ext cx="856716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1658536" y="3850000"/>
            <a:ext cx="787078" cy="1280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887572" y="4171176"/>
            <a:ext cx="374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A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2905060" y="1344643"/>
            <a:ext cx="1824784" cy="87444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3634973" y="1474530"/>
            <a:ext cx="6131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  <a:latin typeface="Arial Black"/>
                <a:cs typeface="Arial Black"/>
              </a:rPr>
              <a:t>A</a:t>
            </a:r>
            <a:endParaRPr lang="es-ES" sz="32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04875" y="31750"/>
            <a:ext cx="778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Circulación zonal interrumpida por SAP</a:t>
            </a:r>
          </a:p>
          <a:p>
            <a:r>
              <a:rPr lang="es-ES" sz="3600" b="1" dirty="0" smtClean="0">
                <a:solidFill>
                  <a:srgbClr val="FF0000"/>
                </a:solidFill>
              </a:rPr>
              <a:t>            PRESIÓN creando sequías</a:t>
            </a:r>
            <a:endParaRPr lang="es-ES" sz="3600" b="1" dirty="0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4438211" y="4293096"/>
            <a:ext cx="1569786" cy="64395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5029130" y="4402689"/>
            <a:ext cx="374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A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2706839" y="4445496"/>
            <a:ext cx="1569786" cy="35165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3312029" y="4398130"/>
            <a:ext cx="374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A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8480" y="3413760"/>
            <a:ext cx="251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13-09-2010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45227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¿Qué </a:t>
            </a:r>
            <a:r>
              <a:rPr lang="es-ES" sz="3200" b="1" dirty="0" smtClean="0">
                <a:solidFill>
                  <a:srgbClr val="FF0000"/>
                </a:solidFill>
              </a:rPr>
              <a:t>fenómenos </a:t>
            </a:r>
            <a:r>
              <a:rPr lang="es-ES" sz="3200" b="1" dirty="0">
                <a:solidFill>
                  <a:srgbClr val="FF0000"/>
                </a:solidFill>
              </a:rPr>
              <a:t>actúan </a:t>
            </a:r>
            <a:r>
              <a:rPr lang="es-ES" sz="3200" b="1" dirty="0" smtClean="0">
                <a:solidFill>
                  <a:srgbClr val="FF0000"/>
                </a:solidFill>
              </a:rPr>
              <a:t>en el océano Atlántico del Norte que alteran la generación </a:t>
            </a:r>
            <a:r>
              <a:rPr lang="es-ES" sz="3200" b="1" dirty="0">
                <a:solidFill>
                  <a:srgbClr val="FF0000"/>
                </a:solidFill>
              </a:rPr>
              <a:t>huracanes?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346200"/>
            <a:ext cx="4165600" cy="416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ctor recto de flecha 4"/>
          <p:cNvCxnSpPr/>
          <p:nvPr/>
        </p:nvCxnSpPr>
        <p:spPr>
          <a:xfrm flipH="1">
            <a:off x="3515360" y="299720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3921760" y="298704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4389120" y="296672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4815840" y="296672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5242560" y="295656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5608320" y="297688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5984240" y="297688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6350000" y="2956560"/>
            <a:ext cx="25400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3586480" y="326136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 flipV="1">
            <a:off x="3952240" y="324104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4419600" y="325120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4846320" y="322072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5293360" y="326136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5648960" y="326136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5984240" y="325120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6390640" y="3251200"/>
            <a:ext cx="24384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6624320" y="2997200"/>
            <a:ext cx="178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Z. I. T. C.</a:t>
            </a:r>
            <a:endParaRPr lang="es-ES" sz="24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2489200" y="3230880"/>
            <a:ext cx="894080" cy="3860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2428240" y="3169920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 Black"/>
                <a:cs typeface="Arial Black"/>
              </a:rPr>
              <a:t>&gt;&gt; </a:t>
            </a:r>
            <a:r>
              <a:rPr lang="es-ES" sz="2400" dirty="0" err="1" smtClean="0">
                <a:latin typeface="Arial Black"/>
                <a:cs typeface="Arial Black"/>
              </a:rPr>
              <a:t>T</a:t>
            </a:r>
            <a:r>
              <a:rPr lang="es-ES" sz="2400" baseline="-25000" dirty="0" err="1" smtClean="0">
                <a:latin typeface="Arial Black"/>
                <a:cs typeface="Arial Black"/>
              </a:rPr>
              <a:t>s</a:t>
            </a:r>
            <a:endParaRPr lang="es-ES" sz="2400" dirty="0">
              <a:latin typeface="Arial Black"/>
              <a:cs typeface="Arial Black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99440" y="3718560"/>
            <a:ext cx="763016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1.- Cantidad anual histórica de los ciclones tropicales</a:t>
            </a:r>
            <a:endParaRPr lang="es-ES_tradnl" sz="2400" b="1" dirty="0">
              <a:solidFill>
                <a:srgbClr val="FF0000"/>
              </a:solidFill>
            </a:endParaRPr>
          </a:p>
          <a:p>
            <a:r>
              <a:rPr lang="es-ES" sz="2400" b="1" dirty="0" smtClean="0"/>
              <a:t>2</a:t>
            </a:r>
            <a:r>
              <a:rPr lang="es-ES" sz="2400" b="1" dirty="0"/>
              <a:t>.- El índice del fenómeno de El Niño (ENSO) entre Enero-Febrero y Abril-Mayo.*   (DEF)*</a:t>
            </a:r>
            <a:r>
              <a:rPr lang="es-ES" sz="2400" b="1" dirty="0" smtClean="0"/>
              <a:t>*</a:t>
            </a:r>
            <a:r>
              <a:rPr lang="es-ES" sz="2400" i="1" dirty="0" smtClean="0"/>
              <a:t>W. Gray, </a:t>
            </a:r>
            <a:r>
              <a:rPr lang="es-ES" sz="2400" i="1" dirty="0" err="1" smtClean="0"/>
              <a:t>Lansea</a:t>
            </a:r>
            <a:r>
              <a:rPr lang="es-ES" sz="2400" i="1" dirty="0" smtClean="0"/>
              <a:t> y otros</a:t>
            </a:r>
            <a:endParaRPr lang="es-ES_tradnl" sz="2400" i="1" dirty="0"/>
          </a:p>
          <a:p>
            <a:r>
              <a:rPr lang="es-ES" sz="2400" b="1" dirty="0" smtClean="0">
                <a:solidFill>
                  <a:srgbClr val="FF0000"/>
                </a:solidFill>
              </a:rPr>
              <a:t>3</a:t>
            </a:r>
            <a:r>
              <a:rPr lang="es-ES" sz="2400" b="1" dirty="0">
                <a:solidFill>
                  <a:srgbClr val="FF0000"/>
                </a:solidFill>
              </a:rPr>
              <a:t>.- La anomalía de la temperatura superficial del océano Pacífico Ecuatorial-Oriental. </a:t>
            </a:r>
            <a:endParaRPr lang="es-ES" sz="2400" b="1" dirty="0" smtClean="0">
              <a:solidFill>
                <a:srgbClr val="FF0000"/>
              </a:solidFill>
            </a:endParaRPr>
          </a:p>
          <a:p>
            <a:r>
              <a:rPr lang="es-ES" sz="2400" b="1" dirty="0" smtClean="0">
                <a:solidFill>
                  <a:srgbClr val="000000"/>
                </a:solidFill>
              </a:rPr>
              <a:t>4.- Las ondas del ESTE. Cuando la O.E. es del ESTE los C.T. tienen tendencias zonales.</a:t>
            </a:r>
            <a:endParaRPr lang="es-ES" sz="2400" b="1" dirty="0">
              <a:solidFill>
                <a:srgbClr val="000000"/>
              </a:solidFill>
            </a:endParaRPr>
          </a:p>
          <a:p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99440" y="6415504"/>
            <a:ext cx="753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Black"/>
                <a:cs typeface="Arial Black"/>
              </a:rPr>
              <a:t>Pronóstico </a:t>
            </a:r>
            <a:r>
              <a:rPr lang="es-ES" b="1" dirty="0">
                <a:latin typeface="Arial Black"/>
                <a:cs typeface="Arial Black"/>
              </a:rPr>
              <a:t>del #</a:t>
            </a:r>
            <a:r>
              <a:rPr lang="es-ES" b="1" dirty="0" smtClean="0">
                <a:latin typeface="Arial Black"/>
                <a:cs typeface="Arial Black"/>
              </a:rPr>
              <a:t>C</a:t>
            </a:r>
            <a:r>
              <a:rPr lang="es-ES" b="1" baseline="-25000" dirty="0" smtClean="0">
                <a:latin typeface="Arial Black"/>
                <a:cs typeface="Arial Black"/>
              </a:rPr>
              <a:t>A  </a:t>
            </a:r>
            <a:r>
              <a:rPr lang="es-ES" b="1" dirty="0" smtClean="0">
                <a:latin typeface="Arial Black"/>
                <a:cs typeface="Arial Black"/>
              </a:rPr>
              <a:t>= C</a:t>
            </a:r>
            <a:r>
              <a:rPr lang="es-ES" b="1" baseline="-25000" dirty="0" smtClean="0">
                <a:latin typeface="Arial Black"/>
                <a:cs typeface="Arial Black"/>
              </a:rPr>
              <a:t>A </a:t>
            </a:r>
            <a:r>
              <a:rPr lang="es-ES" b="1" dirty="0" smtClean="0">
                <a:latin typeface="Arial Black"/>
                <a:cs typeface="Arial Black"/>
              </a:rPr>
              <a:t>+ A</a:t>
            </a:r>
            <a:r>
              <a:rPr lang="es-ES" b="1" baseline="-25000" dirty="0">
                <a:latin typeface="Arial Black"/>
                <a:cs typeface="Arial Black"/>
              </a:rPr>
              <a:t>1</a:t>
            </a:r>
            <a:r>
              <a:rPr lang="es-ES" b="1" dirty="0" smtClean="0">
                <a:latin typeface="Arial Black"/>
                <a:cs typeface="Arial Black"/>
              </a:rPr>
              <a:t> </a:t>
            </a:r>
            <a:r>
              <a:rPr lang="es-ES" b="1" dirty="0"/>
              <a:t>Δ</a:t>
            </a:r>
            <a:r>
              <a:rPr lang="es-ES" b="1" dirty="0" smtClean="0">
                <a:latin typeface="Arial Black"/>
                <a:cs typeface="Arial Black"/>
              </a:rPr>
              <a:t>X</a:t>
            </a:r>
            <a:r>
              <a:rPr lang="es-ES" b="1" baseline="-25000" dirty="0" smtClean="0">
                <a:latin typeface="Arial Black"/>
                <a:cs typeface="Arial Black"/>
              </a:rPr>
              <a:t>1</a:t>
            </a:r>
            <a:r>
              <a:rPr lang="es-ES" b="1" dirty="0" smtClean="0">
                <a:latin typeface="Arial Black"/>
                <a:cs typeface="Arial Black"/>
              </a:rPr>
              <a:t> + A</a:t>
            </a:r>
            <a:r>
              <a:rPr lang="es-ES" b="1" baseline="-25000" dirty="0" smtClean="0">
                <a:latin typeface="Arial Black"/>
                <a:cs typeface="Arial Black"/>
              </a:rPr>
              <a:t>2</a:t>
            </a:r>
            <a:r>
              <a:rPr lang="es-ES" b="1" dirty="0" smtClean="0">
                <a:latin typeface="Arial Black"/>
                <a:cs typeface="Arial Black"/>
              </a:rPr>
              <a:t> </a:t>
            </a:r>
            <a:r>
              <a:rPr lang="es-ES" b="1" dirty="0"/>
              <a:t>Δ</a:t>
            </a:r>
            <a:r>
              <a:rPr lang="es-ES" b="1" dirty="0" smtClean="0">
                <a:latin typeface="Arial Black"/>
                <a:cs typeface="Arial Black"/>
              </a:rPr>
              <a:t>X</a:t>
            </a:r>
            <a:r>
              <a:rPr lang="es-ES" b="1" baseline="-25000" dirty="0" smtClean="0">
                <a:latin typeface="Arial Black"/>
                <a:cs typeface="Arial Black"/>
              </a:rPr>
              <a:t>2</a:t>
            </a:r>
            <a:r>
              <a:rPr lang="es-ES" b="1" dirty="0" smtClean="0">
                <a:latin typeface="Arial Black"/>
                <a:cs typeface="Arial Black"/>
              </a:rPr>
              <a:t> </a:t>
            </a:r>
            <a:r>
              <a:rPr lang="es-ES" b="1" dirty="0">
                <a:latin typeface="Arial Black"/>
                <a:cs typeface="Arial Black"/>
              </a:rPr>
              <a:t>+ </a:t>
            </a:r>
            <a:r>
              <a:rPr lang="es-ES" b="1" dirty="0" smtClean="0">
                <a:latin typeface="Arial Black"/>
                <a:cs typeface="Arial Black"/>
              </a:rPr>
              <a:t>A</a:t>
            </a:r>
            <a:r>
              <a:rPr lang="es-ES" b="1" baseline="-25000" dirty="0" smtClean="0">
                <a:latin typeface="Arial Black"/>
                <a:cs typeface="Arial Black"/>
              </a:rPr>
              <a:t>3</a:t>
            </a:r>
            <a:r>
              <a:rPr lang="es-ES" b="1" dirty="0" smtClean="0">
                <a:latin typeface="Arial Black"/>
                <a:cs typeface="Arial Black"/>
              </a:rPr>
              <a:t> </a:t>
            </a:r>
            <a:r>
              <a:rPr lang="es-ES" b="1" dirty="0"/>
              <a:t>Δ</a:t>
            </a:r>
            <a:r>
              <a:rPr lang="es-ES" b="1" dirty="0" smtClean="0">
                <a:latin typeface="Arial Black"/>
                <a:cs typeface="Arial Black"/>
              </a:rPr>
              <a:t>X</a:t>
            </a:r>
            <a:r>
              <a:rPr lang="es-ES" b="1" baseline="-25000" dirty="0" smtClean="0">
                <a:latin typeface="Arial Black"/>
                <a:cs typeface="Arial Black"/>
              </a:rPr>
              <a:t>3</a:t>
            </a:r>
            <a:r>
              <a:rPr lang="es-ES" b="1" dirty="0" smtClean="0">
                <a:latin typeface="Arial Black"/>
                <a:cs typeface="Arial Black"/>
              </a:rPr>
              <a:t> </a:t>
            </a:r>
            <a:r>
              <a:rPr lang="es-ES" b="1" dirty="0">
                <a:latin typeface="Arial Black"/>
                <a:cs typeface="Arial Black"/>
              </a:rPr>
              <a:t>+ </a:t>
            </a:r>
            <a:r>
              <a:rPr lang="es-ES" b="1" dirty="0" smtClean="0">
                <a:latin typeface="Arial Black"/>
                <a:cs typeface="Arial Black"/>
              </a:rPr>
              <a:t>A</a:t>
            </a:r>
            <a:r>
              <a:rPr lang="es-ES" b="1" baseline="-25000" dirty="0" smtClean="0">
                <a:latin typeface="Arial Black"/>
                <a:cs typeface="Arial Black"/>
              </a:rPr>
              <a:t>4</a:t>
            </a:r>
            <a:r>
              <a:rPr lang="es-ES" b="1" dirty="0" smtClean="0">
                <a:latin typeface="Arial Black"/>
                <a:cs typeface="Arial Black"/>
              </a:rPr>
              <a:t> </a:t>
            </a:r>
            <a:r>
              <a:rPr lang="es-ES" b="1" dirty="0"/>
              <a:t>Δ</a:t>
            </a:r>
            <a:r>
              <a:rPr lang="es-ES" b="1" dirty="0" smtClean="0">
                <a:latin typeface="Arial Black"/>
                <a:cs typeface="Arial Black"/>
              </a:rPr>
              <a:t>X</a:t>
            </a:r>
            <a:r>
              <a:rPr lang="es-ES" b="1" baseline="-25000" dirty="0" smtClean="0">
                <a:latin typeface="Arial Black"/>
                <a:cs typeface="Arial Black"/>
              </a:rPr>
              <a:t>4</a:t>
            </a:r>
            <a:r>
              <a:rPr lang="es-ES" b="1" dirty="0" smtClean="0">
                <a:latin typeface="Arial Black"/>
                <a:cs typeface="Arial Black"/>
              </a:rPr>
              <a:t>  </a:t>
            </a:r>
            <a:endParaRPr lang="es-ES" dirty="0"/>
          </a:p>
        </p:txBody>
      </p:sp>
      <p:cxnSp>
        <p:nvCxnSpPr>
          <p:cNvPr id="26" name="Conector recto 25"/>
          <p:cNvCxnSpPr/>
          <p:nvPr/>
        </p:nvCxnSpPr>
        <p:spPr>
          <a:xfrm flipH="1">
            <a:off x="3345180" y="6466304"/>
            <a:ext cx="20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84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1067</Words>
  <Application>Microsoft Macintosh PowerPoint</Application>
  <PresentationFormat>Presentación en pantalla (4:3)</PresentationFormat>
  <Paragraphs>226</Paragraphs>
  <Slides>26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Tema de Office</vt:lpstr>
      <vt:lpstr>Ecuación</vt:lpstr>
      <vt:lpstr>EcuaciÛn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CICLONES TROPICALES  REGION CUARTA</vt:lpstr>
      <vt:lpstr>Presentación de PowerPoint</vt:lpstr>
      <vt:lpstr>La circulación zonal genera INUNDACIO-NES EN TABASCO con F.Niña y min.man.sol.</vt:lpstr>
      <vt:lpstr>Presentación de PowerPoint</vt:lpstr>
      <vt:lpstr>¿Qué fenómenos actúan en el océano Atlántico del Norte que alteran la generación huracanes?</vt:lpstr>
      <vt:lpstr>¿ El FEN. &lt;&lt;&lt; la conveccion para generar huracanes en el O.A. ?</vt:lpstr>
      <vt:lpstr>CLIMAS DE LA TIERRA</vt:lpstr>
      <vt:lpstr>Presentación de PowerPoint</vt:lpstr>
      <vt:lpstr>En 2017 esta circulación generó                          inundaciones en Cd.Méx,Tab               y en la Presa B.J., OAX.</vt:lpstr>
      <vt:lpstr>29 MAYO 00:00Z y 18:00Z</vt:lpstr>
      <vt:lpstr>Presentación de PowerPoint</vt:lpstr>
      <vt:lpstr>CT en el extremo Sur de un FF</vt:lpstr>
      <vt:lpstr> 5.- Las lluvias en el Golfo de Guinea de Agosto a Noviembre del año anterior. 6.- Las lluvias de Sahel en Junio y Julio del año actual.    </vt:lpstr>
      <vt:lpstr>  7.- La anomalía del gradiente de presión al nivel del mar: a) en la cuenca del Mar Caribe y Golfo de México       b) en el Oeste de África entre Febrero y Mayo del año actual. </vt:lpstr>
      <vt:lpstr>8.- La anomalía del gradiente de presión al nivel del mar de la cuenca del Caribe. (Abril y Mayo) 9.- Índice del Océano Atlántico del Norte. IOA</vt:lpstr>
      <vt:lpstr>¿Qué fenómenos actúan en el océano Atlántico del Norte que alteran la generación huracanes?</vt:lpstr>
      <vt:lpstr>Presentación de PowerPoint</vt:lpstr>
      <vt:lpstr>Presentación de PowerPoint</vt:lpstr>
      <vt:lpstr>Presentación de PowerPoint</vt:lpstr>
      <vt:lpstr>Presentación de PowerPoint</vt:lpstr>
      <vt:lpstr>LOS VIENTOS PLANETARIOS &gt;&gt;&gt; VIENTO NEGRO—CICLONES TROPI  </vt:lpstr>
      <vt:lpstr>CIRCULACIÓN GENERAL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Cenapred- 2018 enero</dc:title>
  <dc:creator>enrique buendia carrera</dc:creator>
  <cp:lastModifiedBy>enrique buendia carrera</cp:lastModifiedBy>
  <cp:revision>146</cp:revision>
  <dcterms:created xsi:type="dcterms:W3CDTF">2018-01-29T17:08:59Z</dcterms:created>
  <dcterms:modified xsi:type="dcterms:W3CDTF">2018-03-13T17:42:51Z</dcterms:modified>
</cp:coreProperties>
</file>