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9" r:id="rId3"/>
    <p:sldId id="267" r:id="rId4"/>
    <p:sldId id="270" r:id="rId5"/>
    <p:sldId id="268" r:id="rId6"/>
    <p:sldId id="264" r:id="rId7"/>
    <p:sldId id="271" r:id="rId8"/>
    <p:sldId id="272" r:id="rId9"/>
  </p:sldIdLst>
  <p:sldSz cx="9144000" cy="6858000" type="screen4x3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  <a:srgbClr val="38806B"/>
    <a:srgbClr val="D4C19C"/>
    <a:srgbClr val="439B82"/>
    <a:srgbClr val="E8DECA"/>
    <a:srgbClr val="FFFFFF"/>
    <a:srgbClr val="6A1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/>
    <p:restoredTop sz="50000" autoAdjust="0"/>
  </p:normalViewPr>
  <p:slideViewPr>
    <p:cSldViewPr showGuides="1">
      <p:cViewPr varScale="1">
        <p:scale>
          <a:sx n="94" d="100"/>
          <a:sy n="94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1" d="100"/>
          <a:sy n="71" d="100"/>
        </p:scale>
        <p:origin x="-318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16674-6323-449B-89C6-3A204ABD4289}" type="datetimeFigureOut">
              <a:rPr lang="es-MX" smtClean="0"/>
              <a:t>13/02/2019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23C76-74CF-4C18-AC18-838D005D52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828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76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13/02/2019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09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13/02/2019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302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75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21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80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13/02/2019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832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13/02/2019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30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13/02/2019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25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13/02/2019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988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13/02/2019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75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35"/>
            <a:ext cx="639206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970F47B-8336-174D-8345-672D517DBE8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0648"/>
            <a:ext cx="4139952" cy="33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2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55"/>
          <a:stretch/>
        </p:blipFill>
        <p:spPr>
          <a:xfrm>
            <a:off x="-2" y="1"/>
            <a:ext cx="9144001" cy="6899880"/>
          </a:xfrm>
          <a:prstGeom prst="rect">
            <a:avLst/>
          </a:prstGeom>
        </p:spPr>
      </p:pic>
      <p:sp>
        <p:nvSpPr>
          <p:cNvPr id="8" name="Rectángulo 3"/>
          <p:cNvSpPr>
            <a:spLocks noChangeArrowheads="1"/>
          </p:cNvSpPr>
          <p:nvPr/>
        </p:nvSpPr>
        <p:spPr bwMode="auto">
          <a:xfrm>
            <a:off x="3059832" y="5138565"/>
            <a:ext cx="57747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MX" altLang="es-MX" sz="1800" b="1" dirty="0">
                <a:solidFill>
                  <a:srgbClr val="D4C19C"/>
                </a:solidFill>
                <a:latin typeface="Montserrat" panose="00000500000000000000" pitchFamily="2" charset="0"/>
              </a:rPr>
              <a:t>Coordinación Nacional de Protección Civil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MX" altLang="es-MX" sz="1800" b="1" dirty="0">
                <a:solidFill>
                  <a:srgbClr val="D4C19C"/>
                </a:solidFill>
                <a:latin typeface="Montserrat" panose="00000500000000000000" pitchFamily="2" charset="0"/>
              </a:rPr>
              <a:t>Secretaría del Trabajo y Previsión Social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MX" altLang="es-MX" sz="1800" dirty="0">
              <a:solidFill>
                <a:srgbClr val="D4C19C"/>
              </a:solidFill>
              <a:latin typeface="Montserrat" panose="00000500000000000000" pitchFamily="2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MX" altLang="es-MX" sz="1800" dirty="0" smtClean="0">
                <a:solidFill>
                  <a:srgbClr val="D4C19C"/>
                </a:solidFill>
                <a:latin typeface="Montserrat" panose="00000500000000000000" pitchFamily="2" charset="0"/>
              </a:rPr>
              <a:t>14 </a:t>
            </a:r>
            <a:r>
              <a:rPr lang="es-MX" altLang="es-MX" sz="1800" dirty="0" smtClean="0">
                <a:solidFill>
                  <a:srgbClr val="D4C19C"/>
                </a:solidFill>
                <a:latin typeface="Montserrat" panose="00000500000000000000" pitchFamily="2" charset="0"/>
              </a:rPr>
              <a:t>Febrero, </a:t>
            </a:r>
            <a:r>
              <a:rPr lang="es-MX" altLang="es-MX" sz="1800" dirty="0">
                <a:solidFill>
                  <a:srgbClr val="D4C19C"/>
                </a:solidFill>
                <a:latin typeface="Montserrat" panose="00000500000000000000" pitchFamily="2" charset="0"/>
              </a:rPr>
              <a:t>2019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83568" y="2413657"/>
            <a:ext cx="8449217" cy="1512168"/>
          </a:xfrm>
          <a:prstGeom prst="rect">
            <a:avLst/>
          </a:prstGeom>
          <a:gradFill flip="none" rotWithShape="1">
            <a:gsLst>
              <a:gs pos="0">
                <a:srgbClr val="439B82"/>
              </a:gs>
              <a:gs pos="100000">
                <a:srgbClr val="38806B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2"/>
          <p:cNvSpPr txBox="1">
            <a:spLocks noChangeArrowheads="1"/>
          </p:cNvSpPr>
          <p:nvPr/>
        </p:nvSpPr>
        <p:spPr bwMode="auto">
          <a:xfrm>
            <a:off x="923095" y="980771"/>
            <a:ext cx="7911516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1pPr>
            <a:lvl2pPr marL="30163" indent="-301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9pPr>
          </a:lstStyle>
          <a:p>
            <a:pPr lvl="1" algn="r" eaLnBrk="1" hangingPunct="1">
              <a:spcBef>
                <a:spcPct val="0"/>
              </a:spcBef>
              <a:buNone/>
            </a:pPr>
            <a:endParaRPr lang="es-MX" altLang="es-MX" sz="2400" b="1" dirty="0">
              <a:solidFill>
                <a:schemeClr val="bg1"/>
              </a:solidFill>
              <a:latin typeface="Montserrat" pitchFamily="2" charset="77"/>
            </a:endParaRPr>
          </a:p>
          <a:p>
            <a:pPr lvl="1" algn="r" eaLnBrk="1" hangingPunct="1">
              <a:spcBef>
                <a:spcPct val="0"/>
              </a:spcBef>
              <a:buNone/>
            </a:pPr>
            <a:r>
              <a:rPr lang="es-MX" altLang="es-MX" sz="24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endParaRPr lang="es-ES" sz="2400" b="1" dirty="0">
              <a:solidFill>
                <a:schemeClr val="bg1"/>
              </a:solidFill>
              <a:latin typeface="Montserrat" pitchFamily="2" charset="77"/>
            </a:endParaRPr>
          </a:p>
          <a:p>
            <a:pPr lvl="1" algn="r" eaLnBrk="1" hangingPunct="1">
              <a:spcBef>
                <a:spcPct val="0"/>
              </a:spcBef>
              <a:buNone/>
            </a:pPr>
            <a:r>
              <a:rPr lang="es-ES" sz="3200" b="1" dirty="0">
                <a:solidFill>
                  <a:schemeClr val="bg1"/>
                </a:solidFill>
                <a:latin typeface="Montserrat" pitchFamily="2" charset="77"/>
              </a:rPr>
              <a:t>Jóvenes Construyendo el Futuro</a:t>
            </a:r>
          </a:p>
          <a:p>
            <a:pPr lvl="1" algn="r" eaLnBrk="1" hangingPunct="1">
              <a:spcBef>
                <a:spcPct val="0"/>
              </a:spcBef>
              <a:buNone/>
            </a:pPr>
            <a:endParaRPr lang="es-ES" sz="3200" b="1" dirty="0">
              <a:solidFill>
                <a:schemeClr val="bg1"/>
              </a:solidFill>
              <a:latin typeface="Montserrat" pitchFamily="2" charset="77"/>
            </a:endParaRPr>
          </a:p>
          <a:p>
            <a:pPr lvl="1" algn="r" eaLnBrk="1" hangingPunct="1">
              <a:spcBef>
                <a:spcPct val="0"/>
              </a:spcBef>
              <a:buNone/>
            </a:pPr>
            <a:r>
              <a:rPr lang="es-MX" sz="2400" b="1" dirty="0">
                <a:solidFill>
                  <a:schemeClr val="bg1"/>
                </a:solidFill>
                <a:latin typeface="Montserrat" pitchFamily="2" charset="77"/>
              </a:rPr>
              <a:t>Formación de Capacidades en Materia de Protección Civil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lvl="1" algn="r" eaLnBrk="1" hangingPunct="1">
              <a:spcBef>
                <a:spcPct val="0"/>
              </a:spcBef>
              <a:buNone/>
            </a:pPr>
            <a:endParaRPr lang="es-ES" sz="3200" b="1" dirty="0">
              <a:solidFill>
                <a:schemeClr val="bg1"/>
              </a:solidFill>
              <a:latin typeface="Montserrat" pitchFamily="2" charset="77"/>
            </a:endParaRPr>
          </a:p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MX" altLang="es-MX" sz="32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</a:p>
          <a:p>
            <a:pPr lvl="1" algn="r" eaLnBrk="1" hangingPunct="1">
              <a:spcBef>
                <a:spcPct val="0"/>
              </a:spcBef>
              <a:buFontTx/>
              <a:buNone/>
            </a:pPr>
            <a:endParaRPr lang="es-MX" altLang="es-MX" sz="4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3533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="" xmlns:a16="http://schemas.microsoft.com/office/drawing/2014/main" id="{D4994761-B0AD-A74B-94FF-12D708735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46" y="200862"/>
            <a:ext cx="4176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Introducción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BF6F5914-6DD6-5A4F-A010-7182F65D0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005419"/>
            <a:ext cx="417645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México</a:t>
            </a:r>
            <a:r>
              <a:rPr kumimoji="0" lang="es-E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 por su posición geográfica y su nivel de desarrollo, se encuentra sujeto al impacto de diversos fenómenos como </a:t>
            </a:r>
            <a:r>
              <a:rPr kumimoji="0" lang="es-E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sismos</a:t>
            </a:r>
            <a:r>
              <a:rPr kumimoji="0" lang="es-E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, </a:t>
            </a:r>
            <a:r>
              <a:rPr kumimoji="0" lang="es-E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ciclones tropicales </a:t>
            </a:r>
            <a:r>
              <a:rPr kumimoji="0" lang="es-E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y </a:t>
            </a:r>
            <a:r>
              <a:rPr kumimoji="0" lang="es-E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accidentes que involucran sustancias peligrosas</a:t>
            </a:r>
            <a:r>
              <a:rPr kumimoji="0" lang="es-E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, entre otros.</a:t>
            </a:r>
            <a:endParaRPr kumimoji="0" lang="es-E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itchFamily="2" charset="77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B4213543-15F9-8D46-86D9-31D2BBFF3C70}"/>
              </a:ext>
            </a:extLst>
          </p:cNvPr>
          <p:cNvCxnSpPr>
            <a:cxnSpLocks/>
          </p:cNvCxnSpPr>
          <p:nvPr/>
        </p:nvCxnSpPr>
        <p:spPr>
          <a:xfrm flipH="1">
            <a:off x="281346" y="836712"/>
            <a:ext cx="4769996" cy="0"/>
          </a:xfrm>
          <a:prstGeom prst="line">
            <a:avLst/>
          </a:prstGeom>
          <a:ln w="50800">
            <a:solidFill>
              <a:srgbClr val="8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3108BFB-911B-DC4A-B4DD-57E61870F510}"/>
              </a:ext>
            </a:extLst>
          </p:cNvPr>
          <p:cNvCxnSpPr>
            <a:cxnSpLocks/>
          </p:cNvCxnSpPr>
          <p:nvPr/>
        </p:nvCxnSpPr>
        <p:spPr>
          <a:xfrm>
            <a:off x="4642196" y="4152773"/>
            <a:ext cx="4320480" cy="0"/>
          </a:xfrm>
          <a:prstGeom prst="line">
            <a:avLst/>
          </a:prstGeom>
          <a:ln w="50800">
            <a:solidFill>
              <a:srgbClr val="D4C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="" xmlns:a16="http://schemas.microsoft.com/office/drawing/2014/main" id="{84FCCC8E-C035-514C-A07C-8C18D60DB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218" y="4193882"/>
            <a:ext cx="417645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000" dirty="0">
                <a:latin typeface="Montserrat" pitchFamily="2" charset="77"/>
              </a:rPr>
              <a:t>De manera concurrente existen diversas </a:t>
            </a:r>
            <a:r>
              <a:rPr lang="es-ES" altLang="en-US" sz="2000" dirty="0" smtClean="0">
                <a:latin typeface="Montserrat" pitchFamily="2" charset="77"/>
              </a:rPr>
              <a:t>vulnerabilidades</a:t>
            </a:r>
            <a:r>
              <a:rPr lang="es-ES" altLang="en-US" sz="2000" dirty="0">
                <a:latin typeface="Montserrat" pitchFamily="2" charset="77"/>
              </a:rPr>
              <a:t>, que comprometen el </a:t>
            </a:r>
            <a:r>
              <a:rPr kumimoji="0" lang="es-E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desarrollo del país,</a:t>
            </a:r>
            <a:r>
              <a:rPr lang="es-ES" altLang="en-US" sz="2000" dirty="0">
                <a:latin typeface="Montserrat" pitchFamily="2" charset="77"/>
              </a:rPr>
              <a:t> por lo cual es indispensable:</a:t>
            </a:r>
            <a:r>
              <a:rPr kumimoji="0" lang="es-E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 </a:t>
            </a:r>
            <a:r>
              <a:rPr kumimoji="0" lang="es-MX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i</a:t>
            </a:r>
            <a:r>
              <a:rPr lang="es-MX" sz="2000" b="1" dirty="0">
                <a:latin typeface="Montserrat" panose="00000500000000000000" pitchFamily="2" charset="0"/>
              </a:rPr>
              <a:t>dentificar, prever, reducir y controlar el riesgo de desastres.</a:t>
            </a:r>
            <a:endParaRPr kumimoji="0" lang="es-E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9E52E0C-E212-EC45-BA0B-9BA81718B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826" y="981213"/>
            <a:ext cx="4020090" cy="2683410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5842797-5B8A-224E-A5D7-2125F425BC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43"/>
          <a:stretch/>
        </p:blipFill>
        <p:spPr>
          <a:xfrm>
            <a:off x="328129" y="4163655"/>
            <a:ext cx="4027841" cy="2515097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9171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="" xmlns:a16="http://schemas.microsoft.com/office/drawing/2014/main" id="{D4994761-B0AD-A74B-94FF-12D708735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46" y="200862"/>
            <a:ext cx="4176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Antecedentes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BF6F5914-6DD6-5A4F-A010-7182F65D0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9" y="1207224"/>
            <a:ext cx="417645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n-US" sz="2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a) El programa surge con la finalidad de </a:t>
            </a:r>
            <a:r>
              <a:rPr kumimoji="0" lang="es-ES" altLang="en-US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capacitar jóvenes </a:t>
            </a:r>
            <a:r>
              <a:rPr kumimoji="0" lang="es-ES" altLang="en-US" sz="2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en materia de </a:t>
            </a:r>
            <a:r>
              <a:rPr kumimoji="0" lang="es-ES" altLang="en-US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protección civil</a:t>
            </a:r>
            <a:r>
              <a:rPr kumimoji="0" lang="es-ES" altLang="en-US" sz="2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, permitiendo contar con presencia en todo el </a:t>
            </a:r>
            <a:r>
              <a:rPr kumimoji="0" lang="es-ES" altLang="en-US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territorio.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3A0E3C7-5AE8-BF40-8D1C-B26C3A28A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564688"/>
            <a:ext cx="4358109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n-US" sz="2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b) El evento en </a:t>
            </a:r>
            <a:r>
              <a:rPr kumimoji="0" lang="es-ES" altLang="en-US" sz="2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Tlahuelilpan</a:t>
            </a:r>
            <a:r>
              <a:rPr kumimoji="0" lang="es-ES" altLang="en-US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, Hidalgo</a:t>
            </a:r>
            <a:r>
              <a:rPr kumimoji="0" lang="es-ES" altLang="en-US" sz="2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 detonó la necesidad de </a:t>
            </a:r>
            <a:r>
              <a:rPr kumimoji="0" lang="es-ES" altLang="en-US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prepararnos</a:t>
            </a:r>
            <a:r>
              <a:rPr kumimoji="0" lang="es-ES" altLang="en-US" sz="2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 a nivel </a:t>
            </a:r>
            <a:r>
              <a:rPr kumimoji="0" lang="es-ES" altLang="en-US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comunitario</a:t>
            </a:r>
            <a:r>
              <a:rPr kumimoji="0" lang="es-ES" altLang="en-US" sz="2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 para </a:t>
            </a:r>
            <a:r>
              <a:rPr kumimoji="0" lang="es-ES" altLang="en-US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prevenir</a:t>
            </a:r>
            <a:r>
              <a:rPr kumimoji="0" lang="es-ES" altLang="en-US" sz="2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 y </a:t>
            </a:r>
            <a:r>
              <a:rPr kumimoji="0" lang="es-ES" altLang="en-US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atender</a:t>
            </a:r>
            <a:r>
              <a:rPr kumimoji="0" lang="es-ES" altLang="en-US" sz="2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 eventos que pudieran ser catastróficos.</a:t>
            </a:r>
            <a:endParaRPr kumimoji="0" lang="es-ES" altLang="en-US" sz="2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A5AB6C-C09C-2746-B221-ED2185358C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7"/>
          <a:stretch/>
        </p:blipFill>
        <p:spPr>
          <a:xfrm>
            <a:off x="671459" y="3717032"/>
            <a:ext cx="2809701" cy="2612160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DC8465D-D4CE-024D-8BDD-695BA338E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918" y="2459695"/>
            <a:ext cx="1187331" cy="12685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B6D7A0E-43E2-9749-8F4C-2E4DD232B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556792"/>
            <a:ext cx="2452802" cy="2321636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F1FFE6A3-17EB-DE4B-AB7F-4FC0AC19741D}"/>
              </a:ext>
            </a:extLst>
          </p:cNvPr>
          <p:cNvCxnSpPr>
            <a:cxnSpLocks/>
          </p:cNvCxnSpPr>
          <p:nvPr/>
        </p:nvCxnSpPr>
        <p:spPr>
          <a:xfrm flipH="1">
            <a:off x="179519" y="1124744"/>
            <a:ext cx="4278291" cy="0"/>
          </a:xfrm>
          <a:prstGeom prst="line">
            <a:avLst/>
          </a:prstGeom>
          <a:ln w="50800">
            <a:solidFill>
              <a:srgbClr val="8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B224D898-EBF5-0A45-84D3-63AF2CF4AE0B}"/>
              </a:ext>
            </a:extLst>
          </p:cNvPr>
          <p:cNvCxnSpPr>
            <a:cxnSpLocks/>
          </p:cNvCxnSpPr>
          <p:nvPr/>
        </p:nvCxnSpPr>
        <p:spPr>
          <a:xfrm>
            <a:off x="4590814" y="4437112"/>
            <a:ext cx="4320480" cy="0"/>
          </a:xfrm>
          <a:prstGeom prst="line">
            <a:avLst/>
          </a:prstGeom>
          <a:ln w="50800">
            <a:solidFill>
              <a:srgbClr val="D4C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80B89BD2-A234-E741-A8CC-177599647163}"/>
              </a:ext>
            </a:extLst>
          </p:cNvPr>
          <p:cNvCxnSpPr>
            <a:cxnSpLocks/>
          </p:cNvCxnSpPr>
          <p:nvPr/>
        </p:nvCxnSpPr>
        <p:spPr>
          <a:xfrm flipH="1">
            <a:off x="179519" y="3238549"/>
            <a:ext cx="4278291" cy="0"/>
          </a:xfrm>
          <a:prstGeom prst="line">
            <a:avLst/>
          </a:prstGeom>
          <a:ln w="50800">
            <a:solidFill>
              <a:srgbClr val="8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4BC2F088-80A3-AC47-829F-5E350BFB7363}"/>
              </a:ext>
            </a:extLst>
          </p:cNvPr>
          <p:cNvCxnSpPr>
            <a:cxnSpLocks/>
          </p:cNvCxnSpPr>
          <p:nvPr/>
        </p:nvCxnSpPr>
        <p:spPr>
          <a:xfrm>
            <a:off x="4686115" y="6602085"/>
            <a:ext cx="4320480" cy="0"/>
          </a:xfrm>
          <a:prstGeom prst="line">
            <a:avLst/>
          </a:prstGeom>
          <a:ln w="50800">
            <a:solidFill>
              <a:srgbClr val="D4C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10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6303AE0-6F2B-CD47-8DCD-5506867A317C}"/>
              </a:ext>
            </a:extLst>
          </p:cNvPr>
          <p:cNvSpPr/>
          <p:nvPr/>
        </p:nvSpPr>
        <p:spPr>
          <a:xfrm>
            <a:off x="183227" y="1124744"/>
            <a:ext cx="87145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sz="2000" b="1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objetivo</a:t>
            </a:r>
            <a:r>
              <a:rPr lang="es-ES" sz="20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es preparar jóvenes en todo el territorio, para que desarrollen habilidades necesarias para la </a:t>
            </a:r>
            <a:r>
              <a:rPr lang="es-ES" sz="2000" b="1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identificación del riesgo</a:t>
            </a:r>
            <a:r>
              <a:rPr lang="es-ES" sz="20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000" b="1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la respuesta básica a emergencias</a:t>
            </a:r>
            <a:r>
              <a:rPr lang="es-ES" sz="20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S" sz="2000" b="1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la conformación de comités locales para la prevención de riesgos</a:t>
            </a:r>
            <a:r>
              <a:rPr lang="es-ES" sz="20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, en beneficio de su comunidad.</a:t>
            </a:r>
            <a:endParaRPr lang="es-ES" sz="2000" b="1" dirty="0"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C307A8D-11D5-CE47-BFAA-34879C8C0A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5195" r="22438" b="9837"/>
          <a:stretch/>
        </p:blipFill>
        <p:spPr>
          <a:xfrm>
            <a:off x="379600" y="3393405"/>
            <a:ext cx="3053067" cy="31682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0F573B8-162E-FB42-B2A7-EBCC78F11099}"/>
              </a:ext>
            </a:extLst>
          </p:cNvPr>
          <p:cNvCxnSpPr>
            <a:cxnSpLocks/>
          </p:cNvCxnSpPr>
          <p:nvPr/>
        </p:nvCxnSpPr>
        <p:spPr>
          <a:xfrm flipH="1">
            <a:off x="183228" y="980728"/>
            <a:ext cx="8714564" cy="0"/>
          </a:xfrm>
          <a:prstGeom prst="line">
            <a:avLst/>
          </a:prstGeom>
          <a:ln w="50800">
            <a:solidFill>
              <a:srgbClr val="388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10B9E8F-03DE-5246-A3EC-01B1226EA5DC}"/>
              </a:ext>
            </a:extLst>
          </p:cNvPr>
          <p:cNvCxnSpPr>
            <a:cxnSpLocks/>
          </p:cNvCxnSpPr>
          <p:nvPr/>
        </p:nvCxnSpPr>
        <p:spPr>
          <a:xfrm flipH="1">
            <a:off x="183228" y="2780928"/>
            <a:ext cx="8714564" cy="0"/>
          </a:xfrm>
          <a:prstGeom prst="line">
            <a:avLst/>
          </a:prstGeom>
          <a:ln w="50800">
            <a:solidFill>
              <a:srgbClr val="388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0B5DA6D-C08A-B842-AD51-DDA190845AF7}"/>
              </a:ext>
            </a:extLst>
          </p:cNvPr>
          <p:cNvSpPr/>
          <p:nvPr/>
        </p:nvSpPr>
        <p:spPr>
          <a:xfrm>
            <a:off x="214717" y="7895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Formación de capacidades en materia de protección civil</a:t>
            </a:r>
            <a:endParaRPr lang="en-US" sz="20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8F5CB5F-4914-954A-B41E-12DA112C85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93405"/>
            <a:ext cx="4788676" cy="31828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6398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4792B99F-F92F-914C-A6A0-248C12508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052" y="1451636"/>
            <a:ext cx="382152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altLang="en-US" sz="2100" dirty="0">
                <a:latin typeface="Montserrat" pitchFamily="2" charset="77"/>
              </a:rPr>
              <a:t>La primera prioriza c</a:t>
            </a:r>
            <a:r>
              <a:rPr kumimoji="0" lang="es-ES" altLang="en-US" sz="2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omunidades localizadas en zonas aledañas a las áreas donde existen </a:t>
            </a:r>
            <a:r>
              <a:rPr kumimoji="0" lang="es-ES" altLang="en-US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ductos</a:t>
            </a:r>
            <a:r>
              <a:rPr kumimoji="0" lang="es-ES" altLang="en-US" sz="2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 y se implementará durante el año </a:t>
            </a:r>
            <a:r>
              <a:rPr kumimoji="0" lang="es-ES" altLang="en-US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2019.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A9D5C9C-2FEB-E74E-AE0D-967E3F1C2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878" y="4522861"/>
            <a:ext cx="4358109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n-US" sz="2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Durante el segundo año se continuará en aquellas zonas con peligro por </a:t>
            </a:r>
            <a:r>
              <a:rPr kumimoji="0" lang="es-ES" altLang="en-US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ciclones tropicales, inundaciones, deslizamiento de laderas y sismos</a:t>
            </a:r>
            <a:r>
              <a:rPr kumimoji="0" lang="es-ES" altLang="en-US" sz="2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77"/>
              </a:rPr>
              <a:t>.</a:t>
            </a:r>
            <a:endParaRPr kumimoji="0" lang="es-ES" altLang="en-US" sz="2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itchFamily="2" charset="77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CCB8C92-F40C-B64B-8048-F20B9F81A5FA}"/>
              </a:ext>
            </a:extLst>
          </p:cNvPr>
          <p:cNvCxnSpPr>
            <a:cxnSpLocks/>
          </p:cNvCxnSpPr>
          <p:nvPr/>
        </p:nvCxnSpPr>
        <p:spPr>
          <a:xfrm rot="5400000">
            <a:off x="2015252" y="1772816"/>
            <a:ext cx="0" cy="3600400"/>
          </a:xfrm>
          <a:prstGeom prst="line">
            <a:avLst/>
          </a:prstGeom>
          <a:ln w="50800">
            <a:solidFill>
              <a:srgbClr val="8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BDADD792-ADBD-2541-9FE9-79EB4E18A1C6}"/>
              </a:ext>
            </a:extLst>
          </p:cNvPr>
          <p:cNvCxnSpPr>
            <a:cxnSpLocks/>
          </p:cNvCxnSpPr>
          <p:nvPr/>
        </p:nvCxnSpPr>
        <p:spPr>
          <a:xfrm flipH="1">
            <a:off x="4388132" y="4437112"/>
            <a:ext cx="4433048" cy="0"/>
          </a:xfrm>
          <a:prstGeom prst="line">
            <a:avLst/>
          </a:prstGeom>
          <a:ln w="50800">
            <a:solidFill>
              <a:srgbClr val="D4C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8EE24DF-FE48-434E-8F00-853E85559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17" y="1118626"/>
            <a:ext cx="4572000" cy="3014367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="" xmlns:a16="http://schemas.microsoft.com/office/drawing/2014/main" id="{875D96C7-EF8B-1841-BA37-DF30DF96A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99" y="4005064"/>
            <a:ext cx="3489481" cy="2062103"/>
          </a:xfrm>
          <a:prstGeom prst="rect">
            <a:avLst/>
          </a:prstGeom>
          <a:solidFill>
            <a:srgbClr val="D4C19C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n-US" sz="1600" b="1" i="0" u="none" strike="noStrike" cap="none" normalizeH="0" baseline="0" dirty="0">
                <a:ln>
                  <a:noFill/>
                </a:ln>
                <a:solidFill>
                  <a:srgbClr val="860000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rgbClr val="860000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Entidades Federativas</a:t>
            </a:r>
            <a:endParaRPr kumimoji="0" lang="es-ES" altLang="en-US" sz="1400" b="0" i="0" u="none" strike="noStrike" cap="none" normalizeH="0" baseline="0" dirty="0">
              <a:ln>
                <a:noFill/>
              </a:ln>
              <a:solidFill>
                <a:srgbClr val="860000"/>
              </a:solidFill>
              <a:effectLst/>
              <a:latin typeface="Montserrat" pitchFamily="2" charset="77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n-US" sz="1600" b="1" i="0" u="none" strike="noStrike" cap="none" normalizeH="0" baseline="0" dirty="0">
                <a:ln>
                  <a:noFill/>
                </a:ln>
                <a:solidFill>
                  <a:srgbClr val="860000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371</a:t>
            </a: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rgbClr val="860000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municipios</a:t>
            </a:r>
            <a:endParaRPr kumimoji="0" lang="es-ES" altLang="en-US" sz="1400" b="0" i="0" u="none" strike="noStrike" cap="none" normalizeH="0" baseline="0" dirty="0">
              <a:ln>
                <a:noFill/>
              </a:ln>
              <a:solidFill>
                <a:srgbClr val="860000"/>
              </a:solidFill>
              <a:effectLst/>
              <a:latin typeface="Montserrat" pitchFamily="2" charset="77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n-US" sz="1600" b="1" i="0" u="none" strike="noStrike" cap="none" normalizeH="0" baseline="0" dirty="0">
                <a:ln>
                  <a:noFill/>
                </a:ln>
                <a:solidFill>
                  <a:srgbClr val="860000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7,128</a:t>
            </a: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rgbClr val="860000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localidades</a:t>
            </a:r>
            <a:endParaRPr kumimoji="0" lang="es-ES" altLang="en-US" sz="1400" b="0" i="0" u="none" strike="noStrike" cap="none" normalizeH="0" baseline="0" dirty="0">
              <a:ln>
                <a:noFill/>
              </a:ln>
              <a:solidFill>
                <a:srgbClr val="860000"/>
              </a:solidFill>
              <a:effectLst/>
              <a:latin typeface="Montserrat" pitchFamily="2" charset="77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n-US" sz="1600" b="1" i="0" u="none" strike="noStrike" cap="none" normalizeH="0" baseline="0" dirty="0">
                <a:ln>
                  <a:noFill/>
                </a:ln>
                <a:solidFill>
                  <a:srgbClr val="860000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7’965,811</a:t>
            </a: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rgbClr val="860000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población total </a:t>
            </a:r>
            <a:endParaRPr kumimoji="0" lang="es-ES" altLang="en-US" sz="1400" b="0" i="0" u="none" strike="noStrike" cap="none" normalizeH="0" baseline="0" dirty="0">
              <a:ln>
                <a:noFill/>
              </a:ln>
              <a:solidFill>
                <a:srgbClr val="860000"/>
              </a:solidFill>
              <a:effectLst/>
              <a:latin typeface="Montserrat" pitchFamily="2" charset="77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n-US" sz="1600" b="1" i="0" u="none" strike="noStrike" cap="none" normalizeH="0" baseline="0" dirty="0">
                <a:ln>
                  <a:noFill/>
                </a:ln>
                <a:solidFill>
                  <a:srgbClr val="860000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3,861,236</a:t>
            </a: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rgbClr val="860000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(48%) hombres </a:t>
            </a:r>
            <a:endParaRPr kumimoji="0" lang="es-ES" altLang="en-US" sz="1400" b="0" i="0" u="none" strike="noStrike" cap="none" normalizeH="0" baseline="0" dirty="0">
              <a:ln>
                <a:noFill/>
              </a:ln>
              <a:solidFill>
                <a:srgbClr val="860000"/>
              </a:solidFill>
              <a:effectLst/>
              <a:latin typeface="Montserrat" pitchFamily="2" charset="77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n-US" sz="1600" b="1" i="0" u="none" strike="noStrike" cap="none" normalizeH="0" baseline="0" dirty="0">
                <a:ln>
                  <a:noFill/>
                </a:ln>
                <a:solidFill>
                  <a:srgbClr val="860000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4,087,423</a:t>
            </a: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rgbClr val="860000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(52 %) mujeres</a:t>
            </a:r>
            <a:endParaRPr kumimoji="0" lang="es-ES" altLang="en-US" sz="1400" b="0" i="0" u="none" strike="noStrike" cap="none" normalizeH="0" baseline="0" dirty="0">
              <a:ln>
                <a:noFill/>
              </a:ln>
              <a:solidFill>
                <a:srgbClr val="860000"/>
              </a:solidFill>
              <a:effectLst/>
              <a:latin typeface="Montserrat" pitchFamily="2" charset="77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n-US" sz="1600" b="1" i="0" u="none" strike="noStrike" cap="none" normalizeH="0" baseline="0" dirty="0">
                <a:ln>
                  <a:noFill/>
                </a:ln>
                <a:solidFill>
                  <a:srgbClr val="860000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1’593,162 </a:t>
            </a: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rgbClr val="860000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(20 %) población entre 18 y 29 años</a:t>
            </a:r>
            <a:endParaRPr kumimoji="0" lang="es-ES" altLang="en-US" sz="3600" b="0" i="0" u="none" strike="noStrike" cap="none" normalizeH="0" baseline="0" dirty="0">
              <a:ln>
                <a:noFill/>
              </a:ln>
              <a:solidFill>
                <a:srgbClr val="860000"/>
              </a:solidFill>
              <a:effectLst/>
              <a:latin typeface="Montserrat" pitchFamily="2" charset="77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="" xmlns:a16="http://schemas.microsoft.com/office/drawing/2014/main" id="{66B0E2FA-4457-844C-A5E7-4CA771637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414" y="139764"/>
            <a:ext cx="41764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altLang="en-US" sz="2400" b="1" dirty="0">
                <a:latin typeface="Montserrat" pitchFamily="2" charset="77"/>
              </a:rPr>
              <a:t>El programa se divide en dos etapas:</a:t>
            </a:r>
            <a:endParaRPr kumimoji="0" lang="es-E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itchFamily="2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D6B9F0C3-3AE6-4040-9534-D5A5CB48AFEE}"/>
              </a:ext>
            </a:extLst>
          </p:cNvPr>
          <p:cNvCxnSpPr>
            <a:cxnSpLocks/>
          </p:cNvCxnSpPr>
          <p:nvPr/>
        </p:nvCxnSpPr>
        <p:spPr>
          <a:xfrm flipH="1">
            <a:off x="195800" y="1340768"/>
            <a:ext cx="3600399" cy="0"/>
          </a:xfrm>
          <a:prstGeom prst="line">
            <a:avLst/>
          </a:prstGeom>
          <a:ln w="50800">
            <a:solidFill>
              <a:srgbClr val="8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8484DCA7-B456-0444-87A7-C96A6B4A97F3}"/>
              </a:ext>
            </a:extLst>
          </p:cNvPr>
          <p:cNvCxnSpPr>
            <a:cxnSpLocks/>
          </p:cNvCxnSpPr>
          <p:nvPr/>
        </p:nvCxnSpPr>
        <p:spPr>
          <a:xfrm flipH="1">
            <a:off x="4388132" y="6639935"/>
            <a:ext cx="4433048" cy="0"/>
          </a:xfrm>
          <a:prstGeom prst="line">
            <a:avLst/>
          </a:prstGeom>
          <a:ln w="50800">
            <a:solidFill>
              <a:srgbClr val="D4C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96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7A4BFAF-3D89-BF47-80B9-323B772E8021}"/>
              </a:ext>
            </a:extLst>
          </p:cNvPr>
          <p:cNvSpPr txBox="1"/>
          <p:nvPr/>
        </p:nvSpPr>
        <p:spPr>
          <a:xfrm>
            <a:off x="323528" y="188640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b="1" dirty="0">
                <a:latin typeface="Montserrat" pitchFamily="2" charset="77"/>
              </a:rPr>
              <a:t>Los jóvenes adquirirán conocimientos en: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1661840-7C84-9B42-BC70-4E4239C5BC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9" b="13082"/>
          <a:stretch/>
        </p:blipFill>
        <p:spPr>
          <a:xfrm>
            <a:off x="611560" y="4871587"/>
            <a:ext cx="2952328" cy="19172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CC43E70-E41F-384C-89E5-4B488C10EE32}"/>
              </a:ext>
            </a:extLst>
          </p:cNvPr>
          <p:cNvSpPr/>
          <p:nvPr/>
        </p:nvSpPr>
        <p:spPr>
          <a:xfrm>
            <a:off x="268456" y="1150944"/>
            <a:ext cx="3769385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7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Primeros auxilios.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es-ES" sz="1700" dirty="0">
                <a:latin typeface="Montserrat" pitchFamily="2" charset="77"/>
                <a:cs typeface="Times New Roman" panose="02020603050405020304" pitchFamily="18" charset="0"/>
              </a:rPr>
              <a:t>Nociones básicas para la prevención de conato de fuego.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es-ES" sz="1700" dirty="0">
                <a:latin typeface="Montserrat" pitchFamily="2" charset="77"/>
                <a:cs typeface="Times New Roman" panose="02020603050405020304" pitchFamily="18" charset="0"/>
              </a:rPr>
              <a:t>Atención psicológica de primera respuesta.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es-ES" sz="1700" dirty="0">
                <a:latin typeface="Montserrat" pitchFamily="2" charset="77"/>
                <a:cs typeface="Times New Roman" panose="02020603050405020304" pitchFamily="18" charset="0"/>
              </a:rPr>
              <a:t>Identificación de los riesgos circundantes.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es-ES" sz="1700" dirty="0">
                <a:latin typeface="Montserrat" pitchFamily="2" charset="77"/>
                <a:cs typeface="Times New Roman" panose="02020603050405020304" pitchFamily="18" charset="0"/>
              </a:rPr>
              <a:t>Elaboración del plan familiar de protección civil.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7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Conocimientos básicos para la prevención de riesgos por el manejo de combustibles.</a:t>
            </a:r>
            <a:endParaRPr lang="en-US" sz="1700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BEBE452-F778-4342-82ED-ED6B0B2B2BA6}"/>
              </a:ext>
            </a:extLst>
          </p:cNvPr>
          <p:cNvSpPr txBox="1"/>
          <p:nvPr/>
        </p:nvSpPr>
        <p:spPr>
          <a:xfrm>
            <a:off x="4660813" y="893244"/>
            <a:ext cx="4279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b="1" dirty="0">
                <a:latin typeface="Montserrat" pitchFamily="2" charset="77"/>
              </a:rPr>
              <a:t>Adicionalmente se desarrollarán actividades como: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6A9AAA5-979B-8A48-A5FC-1D1FFE3A6407}"/>
              </a:ext>
            </a:extLst>
          </p:cNvPr>
          <p:cNvSpPr/>
          <p:nvPr/>
        </p:nvSpPr>
        <p:spPr>
          <a:xfrm>
            <a:off x="4680384" y="2264473"/>
            <a:ext cx="417646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700" b="1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Impartición de charlas </a:t>
            </a:r>
            <a:r>
              <a:rPr lang="es-ES" sz="17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en escuelas de educación básica.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7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Difusión de la cultura de la </a:t>
            </a:r>
            <a:r>
              <a:rPr lang="es-ES" sz="1700" b="1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autoprotección.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7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Conformación de </a:t>
            </a:r>
            <a:r>
              <a:rPr lang="es-ES" sz="1700" b="1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comités locales de protección civil</a:t>
            </a:r>
            <a:r>
              <a:rPr lang="es-ES" sz="17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, a través de asambleas comunitarias.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es-ES" sz="17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Brindar capacitación en las </a:t>
            </a:r>
            <a:r>
              <a:rPr lang="es-ES" sz="1700" b="1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comunidades, barrios, localidades y hogares</a:t>
            </a:r>
            <a:r>
              <a:rPr lang="es-ES" sz="17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es-ES" sz="17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Cuidado preventivo de ductos “</a:t>
            </a:r>
            <a:r>
              <a:rPr lang="es-ES" sz="1700" b="1" dirty="0" err="1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guardaductos</a:t>
            </a:r>
            <a:r>
              <a:rPr lang="es-ES" sz="17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es-ES" sz="17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Envío de </a:t>
            </a:r>
            <a:r>
              <a:rPr lang="es-ES" sz="1700" b="1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avisos preventivos </a:t>
            </a:r>
            <a:r>
              <a:rPr lang="es-ES" sz="17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sobre riesgos por manejo inadecuado de combustibles.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F81A34AF-0EED-D943-B41E-0FF337A2EE06}"/>
              </a:ext>
            </a:extLst>
          </p:cNvPr>
          <p:cNvCxnSpPr>
            <a:cxnSpLocks/>
          </p:cNvCxnSpPr>
          <p:nvPr/>
        </p:nvCxnSpPr>
        <p:spPr>
          <a:xfrm flipH="1">
            <a:off x="298559" y="1124744"/>
            <a:ext cx="3600399" cy="0"/>
          </a:xfrm>
          <a:prstGeom prst="line">
            <a:avLst/>
          </a:prstGeom>
          <a:ln w="50800">
            <a:solidFill>
              <a:srgbClr val="8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9FF00B4E-DC46-234D-A066-C9430A53EFE3}"/>
              </a:ext>
            </a:extLst>
          </p:cNvPr>
          <p:cNvCxnSpPr>
            <a:cxnSpLocks/>
          </p:cNvCxnSpPr>
          <p:nvPr/>
        </p:nvCxnSpPr>
        <p:spPr>
          <a:xfrm flipH="1">
            <a:off x="4660813" y="2132856"/>
            <a:ext cx="3872444" cy="0"/>
          </a:xfrm>
          <a:prstGeom prst="line">
            <a:avLst/>
          </a:prstGeom>
          <a:ln w="50800">
            <a:solidFill>
              <a:srgbClr val="D4C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060DEFE3-CCAE-D846-A249-8197EB82C8F3}"/>
              </a:ext>
            </a:extLst>
          </p:cNvPr>
          <p:cNvCxnSpPr>
            <a:cxnSpLocks/>
          </p:cNvCxnSpPr>
          <p:nvPr/>
        </p:nvCxnSpPr>
        <p:spPr>
          <a:xfrm flipH="1">
            <a:off x="4860032" y="6597352"/>
            <a:ext cx="3528392" cy="0"/>
          </a:xfrm>
          <a:prstGeom prst="line">
            <a:avLst/>
          </a:prstGeom>
          <a:ln w="50800">
            <a:solidFill>
              <a:srgbClr val="D4C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B3F4B84C-5444-8241-B5AF-B4F02AA0D07F}"/>
              </a:ext>
            </a:extLst>
          </p:cNvPr>
          <p:cNvCxnSpPr>
            <a:cxnSpLocks/>
          </p:cNvCxnSpPr>
          <p:nvPr/>
        </p:nvCxnSpPr>
        <p:spPr>
          <a:xfrm flipH="1">
            <a:off x="323528" y="4725144"/>
            <a:ext cx="3600399" cy="0"/>
          </a:xfrm>
          <a:prstGeom prst="line">
            <a:avLst/>
          </a:prstGeom>
          <a:ln w="50800">
            <a:solidFill>
              <a:srgbClr val="8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437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A943C00-0666-E047-8EA6-3847F7C76D99}"/>
              </a:ext>
            </a:extLst>
          </p:cNvPr>
          <p:cNvSpPr txBox="1"/>
          <p:nvPr/>
        </p:nvSpPr>
        <p:spPr>
          <a:xfrm>
            <a:off x="320638" y="217963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latin typeface="Montserrat" pitchFamily="2" charset="77"/>
              </a:rPr>
              <a:t>¿Cómo operará el programa?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67B235B-DD78-E845-8BE8-988DD647791A}"/>
              </a:ext>
            </a:extLst>
          </p:cNvPr>
          <p:cNvSpPr/>
          <p:nvPr/>
        </p:nvSpPr>
        <p:spPr>
          <a:xfrm>
            <a:off x="320638" y="1412776"/>
            <a:ext cx="37693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s-ES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" b="1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Coordinación Nacional de Protección Civil </a:t>
            </a:r>
            <a:r>
              <a:rPr lang="es-ES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establece el programa de </a:t>
            </a:r>
            <a:r>
              <a:rPr lang="es-ES" b="1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capacitación</a:t>
            </a:r>
            <a:r>
              <a:rPr lang="es-ES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, entrenamiento y </a:t>
            </a:r>
            <a:r>
              <a:rPr lang="es-ES" b="1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monitoreo,</a:t>
            </a:r>
            <a:r>
              <a:rPr lang="es-ES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coordinando a los tutores.</a:t>
            </a:r>
            <a:endParaRPr lang="en-US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BC2016D-BA33-7A49-9F5B-E5E8646DAB03}"/>
              </a:ext>
            </a:extLst>
          </p:cNvPr>
          <p:cNvSpPr/>
          <p:nvPr/>
        </p:nvSpPr>
        <p:spPr>
          <a:xfrm>
            <a:off x="320638" y="3017987"/>
            <a:ext cx="37693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s-ES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" b="1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Secretaría del Trabajo y Previsión Social </a:t>
            </a:r>
            <a:r>
              <a:rPr lang="es-ES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registra y asigna a los jóvenes en las diferentes </a:t>
            </a:r>
            <a:r>
              <a:rPr lang="es-ES" b="1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sedes</a:t>
            </a:r>
            <a:r>
              <a:rPr lang="es-ES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, supervisa el avance de los jóvenes en el programa.</a:t>
            </a:r>
            <a:endParaRPr lang="es-ES" dirty="0"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D56D999-5B55-EC4D-8808-8CAD9FD89AD8}"/>
              </a:ext>
            </a:extLst>
          </p:cNvPr>
          <p:cNvSpPr/>
          <p:nvPr/>
        </p:nvSpPr>
        <p:spPr>
          <a:xfrm>
            <a:off x="320638" y="4912961"/>
            <a:ext cx="37693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s-ES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s-ES" b="1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Coordinaciones Estatales y Municipales</a:t>
            </a:r>
            <a:r>
              <a:rPr lang="es-ES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de Protección Civil, fungirán como </a:t>
            </a:r>
            <a:r>
              <a:rPr lang="es-ES" b="1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tutores, mediante firma de convenio.</a:t>
            </a:r>
            <a:endParaRPr lang="en-US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9D87EA3-137C-6041-ACE4-9773B81BF576}"/>
              </a:ext>
            </a:extLst>
          </p:cNvPr>
          <p:cNvCxnSpPr>
            <a:cxnSpLocks/>
          </p:cNvCxnSpPr>
          <p:nvPr/>
        </p:nvCxnSpPr>
        <p:spPr>
          <a:xfrm flipH="1">
            <a:off x="320638" y="1340768"/>
            <a:ext cx="3600399" cy="0"/>
          </a:xfrm>
          <a:prstGeom prst="line">
            <a:avLst/>
          </a:prstGeom>
          <a:ln w="50800">
            <a:solidFill>
              <a:srgbClr val="8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DF8037BB-A4A7-7C46-A8EA-24BFB431FD9D}"/>
              </a:ext>
            </a:extLst>
          </p:cNvPr>
          <p:cNvCxnSpPr>
            <a:cxnSpLocks/>
          </p:cNvCxnSpPr>
          <p:nvPr/>
        </p:nvCxnSpPr>
        <p:spPr>
          <a:xfrm flipH="1">
            <a:off x="369373" y="6237312"/>
            <a:ext cx="3600399" cy="0"/>
          </a:xfrm>
          <a:prstGeom prst="line">
            <a:avLst/>
          </a:prstGeom>
          <a:ln w="50800">
            <a:solidFill>
              <a:srgbClr val="8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90A2EF-9E9C-B741-ACE7-6305EA63E424}"/>
              </a:ext>
            </a:extLst>
          </p:cNvPr>
          <p:cNvSpPr txBox="1"/>
          <p:nvPr/>
        </p:nvSpPr>
        <p:spPr>
          <a:xfrm>
            <a:off x="4469061" y="839944"/>
            <a:ext cx="4662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latin typeface="Montserrat" pitchFamily="2" charset="77"/>
              </a:rPr>
              <a:t>Convocatoria y registro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5FEA306-48A2-B847-AD96-E6D7737E4995}"/>
              </a:ext>
            </a:extLst>
          </p:cNvPr>
          <p:cNvSpPr/>
          <p:nvPr/>
        </p:nvSpPr>
        <p:spPr>
          <a:xfrm>
            <a:off x="4458518" y="1484784"/>
            <a:ext cx="4505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s-ES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s-ES" b="1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Coordinaciones de Protección Civil </a:t>
            </a:r>
            <a:r>
              <a:rPr lang="es-ES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en sus diferentes niveles de gobierno.</a:t>
            </a:r>
            <a:endParaRPr lang="en-US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E71B87F-EFF6-5D46-843F-BB53AB755856}"/>
              </a:ext>
            </a:extLst>
          </p:cNvPr>
          <p:cNvSpPr txBox="1"/>
          <p:nvPr/>
        </p:nvSpPr>
        <p:spPr>
          <a:xfrm>
            <a:off x="4826673" y="492777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latin typeface="Montserrat" pitchFamily="2" charset="77"/>
              </a:rPr>
              <a:t>Buscamos dos perfiles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4930D10-91F6-994F-9B24-FF9EAE5EE567}"/>
              </a:ext>
            </a:extLst>
          </p:cNvPr>
          <p:cNvSpPr/>
          <p:nvPr/>
        </p:nvSpPr>
        <p:spPr>
          <a:xfrm>
            <a:off x="4490445" y="2577678"/>
            <a:ext cx="46854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s-ES" b="1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Organizaciones</a:t>
            </a:r>
            <a:r>
              <a:rPr lang="es-ES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con experiencia en la reducción del riesgo y que cuenten con </a:t>
            </a:r>
            <a:r>
              <a:rPr lang="es-ES" b="1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registro como tutores</a:t>
            </a:r>
            <a:r>
              <a:rPr lang="es-ES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66014E1-674C-DA48-B49A-02EFAAF269E4}"/>
              </a:ext>
            </a:extLst>
          </p:cNvPr>
          <p:cNvSpPr/>
          <p:nvPr/>
        </p:nvSpPr>
        <p:spPr>
          <a:xfrm>
            <a:off x="4886196" y="5530228"/>
            <a:ext cx="40782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s-ES" b="1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1. Bachillerato </a:t>
            </a:r>
            <a:r>
              <a:rPr lang="es-ES" dirty="0" smtClean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concluido.</a:t>
            </a:r>
            <a:endParaRPr lang="es-ES" dirty="0"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s-ES" b="1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s-ES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Cursando carrera </a:t>
            </a:r>
            <a:r>
              <a:rPr lang="es-ES" b="1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universitaria.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s-ES" b="1" dirty="0"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s-ES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En ambos, vocación de servicio.</a:t>
            </a:r>
            <a:endParaRPr lang="en-US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A05668E-9072-5446-8620-AD0F5CE3C88D}"/>
              </a:ext>
            </a:extLst>
          </p:cNvPr>
          <p:cNvSpPr/>
          <p:nvPr/>
        </p:nvSpPr>
        <p:spPr>
          <a:xfrm>
            <a:off x="4458516" y="3676419"/>
            <a:ext cx="468548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s-ES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En la pagina: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en-US" sz="1300" b="1" dirty="0" err="1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jovenesconstruyendoelfuturo.stps.gob.mx</a:t>
            </a:r>
            <a:endParaRPr lang="en-US" sz="1300" b="1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B6C58DCF-23F8-834B-A03E-E76E7EA48D63}"/>
              </a:ext>
            </a:extLst>
          </p:cNvPr>
          <p:cNvCxnSpPr>
            <a:cxnSpLocks/>
          </p:cNvCxnSpPr>
          <p:nvPr/>
        </p:nvCxnSpPr>
        <p:spPr>
          <a:xfrm flipH="1">
            <a:off x="4886196" y="4869160"/>
            <a:ext cx="4078292" cy="0"/>
          </a:xfrm>
          <a:prstGeom prst="line">
            <a:avLst/>
          </a:prstGeom>
          <a:ln w="50800">
            <a:solidFill>
              <a:srgbClr val="388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DEEE7FA4-2CE4-1347-9822-DAE37270971D}"/>
              </a:ext>
            </a:extLst>
          </p:cNvPr>
          <p:cNvCxnSpPr>
            <a:cxnSpLocks/>
          </p:cNvCxnSpPr>
          <p:nvPr/>
        </p:nvCxnSpPr>
        <p:spPr>
          <a:xfrm flipH="1">
            <a:off x="4886196" y="6730557"/>
            <a:ext cx="4078292" cy="0"/>
          </a:xfrm>
          <a:prstGeom prst="line">
            <a:avLst/>
          </a:prstGeom>
          <a:ln w="50800">
            <a:solidFill>
              <a:srgbClr val="388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FB5B2E07-55C1-E04C-BF87-F072DC79B92E}"/>
              </a:ext>
            </a:extLst>
          </p:cNvPr>
          <p:cNvCxnSpPr>
            <a:cxnSpLocks/>
          </p:cNvCxnSpPr>
          <p:nvPr/>
        </p:nvCxnSpPr>
        <p:spPr>
          <a:xfrm flipH="1">
            <a:off x="4490446" y="4437112"/>
            <a:ext cx="4653554" cy="0"/>
          </a:xfrm>
          <a:prstGeom prst="line">
            <a:avLst/>
          </a:prstGeom>
          <a:ln w="50800">
            <a:solidFill>
              <a:srgbClr val="D4C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C553F31E-D30F-274A-ABC3-931638F2C8AB}"/>
              </a:ext>
            </a:extLst>
          </p:cNvPr>
          <p:cNvCxnSpPr>
            <a:cxnSpLocks/>
          </p:cNvCxnSpPr>
          <p:nvPr/>
        </p:nvCxnSpPr>
        <p:spPr>
          <a:xfrm flipH="1">
            <a:off x="4458516" y="1462044"/>
            <a:ext cx="4653554" cy="0"/>
          </a:xfrm>
          <a:prstGeom prst="line">
            <a:avLst/>
          </a:prstGeom>
          <a:ln w="50800">
            <a:solidFill>
              <a:srgbClr val="D4C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173196A-79A4-CB47-B362-E10D99945640}"/>
              </a:ext>
            </a:extLst>
          </p:cNvPr>
          <p:cNvSpPr txBox="1"/>
          <p:nvPr/>
        </p:nvSpPr>
        <p:spPr>
          <a:xfrm>
            <a:off x="369373" y="644370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latin typeface="Montserrat" pitchFamily="2" charset="77"/>
              </a:rPr>
              <a:t>Duración: 12 meses</a:t>
            </a:r>
          </a:p>
        </p:txBody>
      </p:sp>
    </p:spTree>
    <p:extLst>
      <p:ext uri="{BB962C8B-B14F-4D97-AF65-F5344CB8AC3E}">
        <p14:creationId xmlns:p14="http://schemas.microsoft.com/office/powerpoint/2010/main" val="1741791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82B268CF-88AB-9E46-AC7F-6A6D43B5D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51" y="1502487"/>
            <a:ext cx="813689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altLang="en-US" sz="2400" dirty="0">
                <a:latin typeface="Montserrat" pitchFamily="2" charset="77"/>
              </a:rPr>
              <a:t>La puesta en operación del programa </a:t>
            </a:r>
            <a:r>
              <a:rPr lang="es-ES" altLang="en-US" sz="2400" b="1" dirty="0">
                <a:latin typeface="Montserrat" pitchFamily="2" charset="77"/>
              </a:rPr>
              <a:t>Jóvenes Construyendo el Futuro – Construyendo Capacidades en Materia de Protección Civil</a:t>
            </a:r>
            <a:r>
              <a:rPr lang="es-ES" altLang="en-US" sz="2400" dirty="0">
                <a:latin typeface="Montserrat" pitchFamily="2" charset="77"/>
              </a:rPr>
              <a:t>, representa la oportunidad para que los jóvenes cuenten con conocimientos que les permitan salvar su vida y la de sus cercanos.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altLang="en-US" sz="2400" dirty="0">
              <a:latin typeface="Montserrat" pitchFamily="2" charset="77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altLang="en-US" sz="2400" dirty="0">
                <a:latin typeface="Montserrat" pitchFamily="2" charset="77"/>
              </a:rPr>
              <a:t>El programa permitirá generar capacidades en todo el territorio para identificar, reducir y controlar los riesgos, haciendo énfasis en </a:t>
            </a:r>
            <a:r>
              <a:rPr lang="es-ES" altLang="en-US" sz="2400">
                <a:latin typeface="Montserrat" pitchFamily="2" charset="77"/>
              </a:rPr>
              <a:t>los riesgos </a:t>
            </a:r>
            <a:r>
              <a:rPr lang="es-ES" altLang="en-US" sz="2400" dirty="0">
                <a:latin typeface="Montserrat" pitchFamily="2" charset="77"/>
              </a:rPr>
              <a:t>por el </a:t>
            </a:r>
            <a:r>
              <a:rPr lang="es-ES" altLang="en-US" sz="2400" b="1" dirty="0">
                <a:latin typeface="Montserrat" pitchFamily="2" charset="77"/>
              </a:rPr>
              <a:t>manejo inadecuado de combustibles.</a:t>
            </a:r>
            <a:endParaRPr kumimoji="0" lang="es-E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itchFamily="2" charset="77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25769FDE-8F1D-5B4A-A555-508B3890215A}"/>
              </a:ext>
            </a:extLst>
          </p:cNvPr>
          <p:cNvCxnSpPr>
            <a:cxnSpLocks/>
          </p:cNvCxnSpPr>
          <p:nvPr/>
        </p:nvCxnSpPr>
        <p:spPr>
          <a:xfrm flipH="1">
            <a:off x="359535" y="1268760"/>
            <a:ext cx="8424930" cy="0"/>
          </a:xfrm>
          <a:prstGeom prst="line">
            <a:avLst/>
          </a:prstGeom>
          <a:ln w="50800">
            <a:solidFill>
              <a:srgbClr val="8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2235F8DC-3337-6445-830D-1C0562D58C0E}"/>
              </a:ext>
            </a:extLst>
          </p:cNvPr>
          <p:cNvCxnSpPr>
            <a:cxnSpLocks/>
          </p:cNvCxnSpPr>
          <p:nvPr/>
        </p:nvCxnSpPr>
        <p:spPr>
          <a:xfrm flipH="1">
            <a:off x="359535" y="5877272"/>
            <a:ext cx="8424930" cy="0"/>
          </a:xfrm>
          <a:prstGeom prst="line">
            <a:avLst/>
          </a:prstGeom>
          <a:ln w="50800">
            <a:solidFill>
              <a:srgbClr val="8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42586B9-8804-D64A-917D-A14435B6D527}"/>
              </a:ext>
            </a:extLst>
          </p:cNvPr>
          <p:cNvSpPr txBox="1"/>
          <p:nvPr/>
        </p:nvSpPr>
        <p:spPr>
          <a:xfrm>
            <a:off x="104614" y="281697"/>
            <a:ext cx="4467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860000"/>
                </a:solidFill>
                <a:latin typeface="Montserrat" pitchFamily="2" charset="77"/>
              </a:rPr>
              <a:t>Gobierno de México</a:t>
            </a:r>
          </a:p>
        </p:txBody>
      </p:sp>
    </p:spTree>
    <p:extLst>
      <p:ext uri="{BB962C8B-B14F-4D97-AF65-F5344CB8AC3E}">
        <p14:creationId xmlns:p14="http://schemas.microsoft.com/office/powerpoint/2010/main" val="30461642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614</Words>
  <Application>Microsoft Office PowerPoint</Application>
  <PresentationFormat>Presentación en pantalla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Estrada Cabrera Cynthia Paola</dc:creator>
  <cp:lastModifiedBy>Estrada Cabrera Cynthia Paola</cp:lastModifiedBy>
  <cp:revision>63</cp:revision>
  <cp:lastPrinted>2019-02-13T02:56:21Z</cp:lastPrinted>
  <dcterms:created xsi:type="dcterms:W3CDTF">2018-12-04T21:42:05Z</dcterms:created>
  <dcterms:modified xsi:type="dcterms:W3CDTF">2019-02-13T23:50:04Z</dcterms:modified>
</cp:coreProperties>
</file>